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78" r:id="rId4"/>
    <p:sldId id="279" r:id="rId5"/>
    <p:sldId id="280" r:id="rId6"/>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1" autoAdjust="0"/>
    <p:restoredTop sz="94660"/>
  </p:normalViewPr>
  <p:slideViewPr>
    <p:cSldViewPr snapToGrid="0">
      <p:cViewPr>
        <p:scale>
          <a:sx n="75" d="100"/>
          <a:sy n="75" d="100"/>
        </p:scale>
        <p:origin x="1182"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87987-9601-028C-0507-607853975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F141D5B8-1D48-9AF2-E833-C8EE7F6226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B5A2BB64-0610-3DDC-5015-D9CA2B8B06BB}"/>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28350EC7-44F9-74D0-7D79-A8AF16559A0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9693673-B956-5E2E-1651-8BD0FFB6B3DF}"/>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67282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526B-80E7-7171-4BC3-1153F3FE1811}"/>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175C7352-B0B4-8B01-033A-8C33C907E6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AB4262D-CD3B-FD56-F424-16B54CE5BAEE}"/>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C3EDA370-9CE1-04F7-7016-04D908DE095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2C961A1-F83D-D0E0-D979-2E0BB55BB2F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910894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59C6-4B3F-3E14-4E98-2C81CCBB25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22927A0-FADC-3C5C-51DA-2B673FBF7E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EC0D80-8C13-0D16-4BDD-240E37E5D7F2}"/>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93840B05-403E-478A-31FC-EA02116DEFF7}"/>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6B843C87-2A77-4FBE-E72B-15BB2598E460}"/>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183676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B5CDB-DC3B-D192-8A77-4D63F394BBD0}"/>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8FAB1766-E14E-284A-7582-7B6CC9360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B61D9899-6DCA-8F94-BA17-201992A4BD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EAA76A8F-30EB-3674-865D-1AB94A41E5B6}"/>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6" name="Footer Placeholder 5">
            <a:extLst>
              <a:ext uri="{FF2B5EF4-FFF2-40B4-BE49-F238E27FC236}">
                <a16:creationId xmlns:a16="http://schemas.microsoft.com/office/drawing/2014/main" id="{CAB1100F-960A-395A-BE0F-04EE455947F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58E8A5B-01D9-5CE7-D684-05DC35BD867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55368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EA70-91AF-AB5D-B806-B928956A3861}"/>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D3FEAE6B-B8B4-BCAC-39F7-42AE50E67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C07E10-87AB-24E7-6526-25F0D8232C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49FBC388-5830-2F19-CFA2-B537AAF0BE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54EE05-AA9F-EF8A-7900-C07B6F19B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BD557802-DDAB-3629-C54B-FA3BCA12B23C}"/>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8" name="Footer Placeholder 7">
            <a:extLst>
              <a:ext uri="{FF2B5EF4-FFF2-40B4-BE49-F238E27FC236}">
                <a16:creationId xmlns:a16="http://schemas.microsoft.com/office/drawing/2014/main" id="{F73215C6-9002-D0AE-AE9B-163C6FFE852A}"/>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B27DCEDE-A646-7979-37AD-948DAB406E1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4108031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7975D-CB31-1236-EAB9-7C869268830E}"/>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6A212529-4916-B7B0-F537-F708D2C9FA25}"/>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4" name="Footer Placeholder 3">
            <a:extLst>
              <a:ext uri="{FF2B5EF4-FFF2-40B4-BE49-F238E27FC236}">
                <a16:creationId xmlns:a16="http://schemas.microsoft.com/office/drawing/2014/main" id="{762AECD4-9198-DB76-74A7-3B02DC19712B}"/>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DB75E877-D217-6771-BDED-2D9D618686E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312517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8A1A3-A4FA-E0D7-7140-96D88822B9A6}"/>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3" name="Footer Placeholder 2">
            <a:extLst>
              <a:ext uri="{FF2B5EF4-FFF2-40B4-BE49-F238E27FC236}">
                <a16:creationId xmlns:a16="http://schemas.microsoft.com/office/drawing/2014/main" id="{539E3E0E-4B1A-1E02-5EE3-5337198E85DC}"/>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C7010E20-F656-B490-B09A-395EAEC7BB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853203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3BAA-8839-867C-5381-3359747E13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9EDBAEB9-52F9-0483-8695-BDEE49065B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B89667F-9FF0-6D15-E9CA-9E2DE1D25A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0A4957-B91B-E186-949A-F9CA06B108E3}"/>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6" name="Footer Placeholder 5">
            <a:extLst>
              <a:ext uri="{FF2B5EF4-FFF2-40B4-BE49-F238E27FC236}">
                <a16:creationId xmlns:a16="http://schemas.microsoft.com/office/drawing/2014/main" id="{6EE205E2-6670-3292-6C0D-0B2452D87E5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B4019B5-1C80-DEB9-DF37-71B62ADCFB0A}"/>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02368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F6AC7-83A6-0001-B9A3-34248B756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C10EE425-D69A-D55E-E81F-16C0881DE7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553801FB-3A32-DECB-A628-659FE2D971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B1FB4-CE59-A449-C4EB-F22A6E30237E}"/>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6" name="Footer Placeholder 5">
            <a:extLst>
              <a:ext uri="{FF2B5EF4-FFF2-40B4-BE49-F238E27FC236}">
                <a16:creationId xmlns:a16="http://schemas.microsoft.com/office/drawing/2014/main" id="{E3B8B2C5-4282-A0E3-AE3F-00472D165A0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45497A54-AE5D-4B4F-8303-BB581D1CB7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18732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975-ADB0-E82C-8188-2C6F3F7DEFB5}"/>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6178ACF-BC85-0A9B-1562-3E90C4CF2A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99661DF-4751-B7AB-AE22-5A26B6A91F34}"/>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875F9FC4-43E4-36C3-6523-95DA682A3FB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3B2FEE5-E547-82E8-F30B-1E7EAAE4EF6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49107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865BFF-E9EB-C4FD-D1B0-4D2CAF39C8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55B2827-7323-3496-C366-1229F0F7DE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25CB94C8-D38F-D92C-775A-26E51575D44D}"/>
              </a:ext>
            </a:extLst>
          </p:cNvPr>
          <p:cNvSpPr>
            <a:spLocks noGrp="1"/>
          </p:cNvSpPr>
          <p:nvPr>
            <p:ph type="dt" sz="half" idx="10"/>
          </p:nvPr>
        </p:nvSpPr>
        <p:spPr/>
        <p:txBody>
          <a:body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97C399F0-345E-3CA5-FE2C-B7E01A90538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AA97F54-44C6-7950-8430-431DC830428D}"/>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77560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1BD34A-98BD-4B16-37F1-C5C8AE8FE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712854DF-E8E5-8889-944C-514B0ECB4C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C141FB2-186C-70A9-0FBC-79B4F44B5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41A8F-19E1-4966-90A2-4A21AA88C358}" type="datetimeFigureOut">
              <a:rPr lang="en-PK" smtClean="0"/>
              <a:t>06/25/2023</a:t>
            </a:fld>
            <a:endParaRPr lang="en-PK"/>
          </a:p>
        </p:txBody>
      </p:sp>
      <p:sp>
        <p:nvSpPr>
          <p:cNvPr id="5" name="Footer Placeholder 4">
            <a:extLst>
              <a:ext uri="{FF2B5EF4-FFF2-40B4-BE49-F238E27FC236}">
                <a16:creationId xmlns:a16="http://schemas.microsoft.com/office/drawing/2014/main" id="{2A8D10D8-BE45-8843-E34F-C4F9E825F9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02C5810-3E52-A3F1-9606-B577A967DC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4539FD-8EC9-46F8-96DE-9FB37AAB3C4F}" type="slidenum">
              <a:rPr lang="en-PK" smtClean="0"/>
              <a:t>‹#›</a:t>
            </a:fld>
            <a:endParaRPr lang="en-PK"/>
          </a:p>
        </p:txBody>
      </p:sp>
    </p:spTree>
    <p:extLst>
      <p:ext uri="{BB962C8B-B14F-4D97-AF65-F5344CB8AC3E}">
        <p14:creationId xmlns:p14="http://schemas.microsoft.com/office/powerpoint/2010/main" val="1443047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p:/r/personal/2228058_student_uwtsd_ac_uk/Documents/GROUP%20PPT%20OF%20MARKET%20MANAGAMENT%201.pptx?d=wb3f41f1abc2044b19fbc50d7cf719524&amp;csf=1&amp;web=1&amp;e=eDkdBY"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 Logo and symbol, meaning, history, PNG, brand">
            <a:extLst>
              <a:ext uri="{FF2B5EF4-FFF2-40B4-BE49-F238E27FC236}">
                <a16:creationId xmlns:a16="http://schemas.microsoft.com/office/drawing/2014/main" id="{CCFF35E6-F621-EF03-81AB-F6B2D466323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r="-16" b="9985"/>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DEC88-BDA6-8E7F-052B-F74B84405F2F}"/>
              </a:ext>
            </a:extLst>
          </p:cNvPr>
          <p:cNvSpPr>
            <a:spLocks noGrp="1"/>
          </p:cNvSpPr>
          <p:nvPr>
            <p:ph type="ctrTitle"/>
          </p:nvPr>
        </p:nvSpPr>
        <p:spPr>
          <a:xfrm>
            <a:off x="1223889" y="-1068039"/>
            <a:ext cx="10058400" cy="3574778"/>
          </a:xfrm>
          <a:effectLst>
            <a:outerShdw blurRad="50800" dist="38100" dir="2700000" algn="tl" rotWithShape="0">
              <a:prstClr val="black">
                <a:alpha val="40000"/>
              </a:prstClr>
            </a:outerShdw>
          </a:effectLst>
        </p:spPr>
        <p:txBody>
          <a:bodyPr>
            <a:normAutofit/>
          </a:bodyPr>
          <a:lstStyle/>
          <a:p>
            <a:r>
              <a:rPr lang="fi-FI" sz="5200" b="1" dirty="0"/>
              <a:t>BMMB7012 Marketing Management</a:t>
            </a:r>
            <a:endParaRPr lang="en-PK" sz="5200" b="1" dirty="0"/>
          </a:p>
        </p:txBody>
      </p:sp>
      <p:sp>
        <p:nvSpPr>
          <p:cNvPr id="3" name="Subtitle 2">
            <a:extLst>
              <a:ext uri="{FF2B5EF4-FFF2-40B4-BE49-F238E27FC236}">
                <a16:creationId xmlns:a16="http://schemas.microsoft.com/office/drawing/2014/main" id="{459D8167-10B1-3394-5BF8-82BF6D60E25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PK">
              <a:solidFill>
                <a:srgbClr val="FFFFFF"/>
              </a:solidFill>
            </a:endParaRPr>
          </a:p>
        </p:txBody>
      </p:sp>
    </p:spTree>
    <p:extLst>
      <p:ext uri="{BB962C8B-B14F-4D97-AF65-F5344CB8AC3E}">
        <p14:creationId xmlns:p14="http://schemas.microsoft.com/office/powerpoint/2010/main" val="1873936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87202-139A-A2BD-2EE6-88F725413C45}"/>
              </a:ext>
            </a:extLst>
          </p:cNvPr>
          <p:cNvSpPr>
            <a:spLocks noGrp="1"/>
          </p:cNvSpPr>
          <p:nvPr>
            <p:ph type="ctrTitle"/>
          </p:nvPr>
        </p:nvSpPr>
        <p:spPr>
          <a:xfrm>
            <a:off x="1524000" y="228600"/>
            <a:ext cx="9144000" cy="1079500"/>
          </a:xfrm>
        </p:spPr>
        <p:txBody>
          <a:bodyPr>
            <a:normAutofit/>
          </a:bodyPr>
          <a:lstStyle/>
          <a:p>
            <a:r>
              <a:rPr lang="en-GB" dirty="0"/>
              <a:t>MICROSOFT STREAM LINK </a:t>
            </a:r>
          </a:p>
        </p:txBody>
      </p:sp>
      <p:sp>
        <p:nvSpPr>
          <p:cNvPr id="3" name="Subtitle 2">
            <a:extLst>
              <a:ext uri="{FF2B5EF4-FFF2-40B4-BE49-F238E27FC236}">
                <a16:creationId xmlns:a16="http://schemas.microsoft.com/office/drawing/2014/main" id="{D483236B-D6D5-784F-7A35-B46448F123AC}"/>
              </a:ext>
            </a:extLst>
          </p:cNvPr>
          <p:cNvSpPr>
            <a:spLocks noGrp="1"/>
          </p:cNvSpPr>
          <p:nvPr>
            <p:ph type="subTitle" idx="1"/>
          </p:nvPr>
        </p:nvSpPr>
        <p:spPr>
          <a:xfrm>
            <a:off x="1524000" y="1638300"/>
            <a:ext cx="9144000" cy="3619500"/>
          </a:xfrm>
        </p:spPr>
        <p:txBody>
          <a:bodyPr/>
          <a:lstStyle/>
          <a:p>
            <a:r>
              <a:rPr lang="en-GB" dirty="0">
                <a:hlinkClick r:id="rId2"/>
              </a:rPr>
              <a:t>https://uowtsd-my.sharepoint.com/:p:/r/personal/2228058_student_uwtsd_ac_uk/Documents/GROUP%20PPT%20OF%20MARKET%20MANAGAMENT%201.pptx?d=wb3f41f1abc2044b19fbc50d7cf719524&amp;csf=1&amp;web=1&amp;e=eDkdBY</a:t>
            </a:r>
            <a:endParaRPr lang="en-GB" dirty="0"/>
          </a:p>
          <a:p>
            <a:endParaRPr lang="en-GB" dirty="0"/>
          </a:p>
          <a:p>
            <a:endParaRPr lang="en-GB" dirty="0"/>
          </a:p>
        </p:txBody>
      </p:sp>
    </p:spTree>
    <p:extLst>
      <p:ext uri="{BB962C8B-B14F-4D97-AF65-F5344CB8AC3E}">
        <p14:creationId xmlns:p14="http://schemas.microsoft.com/office/powerpoint/2010/main" val="1696262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46FE8-365D-B642-A39E-4E3E584310CF}"/>
              </a:ext>
            </a:extLst>
          </p:cNvPr>
          <p:cNvSpPr>
            <a:spLocks noGrp="1"/>
          </p:cNvSpPr>
          <p:nvPr>
            <p:ph type="title"/>
          </p:nvPr>
        </p:nvSpPr>
        <p:spPr>
          <a:xfrm>
            <a:off x="838200" y="365125"/>
            <a:ext cx="10515600" cy="6269591"/>
          </a:xfrm>
        </p:spPr>
        <p:txBody>
          <a:bodyPr>
            <a:normAutofit/>
          </a:bodyPr>
          <a:lstStyle/>
          <a:p>
            <a:pPr>
              <a:lnSpc>
                <a:spcPct val="150000"/>
              </a:lnSpc>
            </a:pPr>
            <a:r>
              <a:rPr lang="en-US" sz="2000" b="1" dirty="0">
                <a:latin typeface="Times New Roman" panose="02020603050405020304" pitchFamily="18" charset="0"/>
              </a:rPr>
              <a:t>                                                                      </a:t>
            </a:r>
            <a:r>
              <a:rPr lang="en-US" sz="2000" b="1" dirty="0"/>
              <a:t>References</a:t>
            </a:r>
            <a:r>
              <a:rPr lang="en-US" sz="2000" b="1" dirty="0">
                <a:latin typeface="Times New Roman" panose="02020603050405020304" pitchFamily="18" charset="0"/>
              </a:rPr>
              <a:t> </a:t>
            </a:r>
            <a:br>
              <a:rPr lang="en-US" sz="1600" dirty="0">
                <a:latin typeface="Times New Roman" panose="02020603050405020304" pitchFamily="18" charset="0"/>
              </a:rPr>
            </a:br>
            <a:r>
              <a:rPr lang="en-US" sz="1600" dirty="0">
                <a:latin typeface="Times New Roman" panose="02020603050405020304" pitchFamily="18" charset="0"/>
              </a:rPr>
              <a:t>Agnihotri, A. and Bhattacharya, S. (2022). </a:t>
            </a:r>
            <a:r>
              <a:rPr lang="en-US" sz="1600" i="1" dirty="0">
                <a:latin typeface="Times New Roman" panose="02020603050405020304" pitchFamily="18" charset="0"/>
              </a:rPr>
              <a:t>Addressing Poor Working Conditions at Amazon, Inc.: Challenges Before, During, and After COVID-19</a:t>
            </a:r>
            <a:r>
              <a:rPr lang="en-US" sz="1600" dirty="0">
                <a:latin typeface="Times New Roman" panose="02020603050405020304" pitchFamily="18" charset="0"/>
              </a:rPr>
              <a:t>. </a:t>
            </a:r>
            <a:r>
              <a:rPr lang="en-US" sz="1600" i="1" dirty="0">
                <a:latin typeface="Times New Roman" panose="02020603050405020304" pitchFamily="18" charset="0"/>
              </a:rPr>
              <a:t>SAGE Knowledge</a:t>
            </a:r>
            <a:r>
              <a:rPr lang="en-US" sz="1600" dirty="0">
                <a:latin typeface="Times New Roman" panose="02020603050405020304" pitchFamily="18" charset="0"/>
              </a:rPr>
              <a:t>. London: SAGE Publications: SAGE Business Cases Originals.</a:t>
            </a:r>
            <a:br>
              <a:rPr lang="en-US" sz="1600" dirty="0">
                <a:latin typeface="Times New Roman" panose="02020603050405020304" pitchFamily="18" charset="0"/>
              </a:rPr>
            </a:br>
            <a:r>
              <a:rPr lang="en-US" sz="1600" dirty="0">
                <a:latin typeface="Times New Roman" panose="02020603050405020304" pitchFamily="18" charset="0"/>
              </a:rPr>
              <a:t>Amiri, S. and Vida, V. (2023). Analysis of marketing strategic issues at Amazon. SEA -Practical Application of Science, Year (volume) XI. </a:t>
            </a:r>
            <a:r>
              <a:rPr lang="en-US" sz="1600" i="1" dirty="0">
                <a:latin typeface="Times New Roman" panose="02020603050405020304" pitchFamily="18" charset="0"/>
              </a:rPr>
              <a:t>Issue</a:t>
            </a:r>
            <a:r>
              <a:rPr lang="en-US" sz="1600" dirty="0">
                <a:latin typeface="Times New Roman" panose="02020603050405020304" pitchFamily="18" charset="0"/>
              </a:rPr>
              <a:t>, (31), pp.3–13.</a:t>
            </a:r>
            <a:br>
              <a:rPr lang="en-US" sz="1600" dirty="0">
                <a:latin typeface="Times New Roman" panose="02020603050405020304" pitchFamily="18" charset="0"/>
              </a:rPr>
            </a:br>
            <a:r>
              <a:rPr lang="en-US" sz="1600" dirty="0">
                <a:latin typeface="Times New Roman" panose="02020603050405020304" pitchFamily="18" charset="0"/>
              </a:rPr>
              <a:t>Bader </a:t>
            </a:r>
            <a:r>
              <a:rPr lang="en-US" sz="1600" dirty="0" err="1">
                <a:latin typeface="Times New Roman" panose="02020603050405020304" pitchFamily="18" charset="0"/>
              </a:rPr>
              <a:t>Althafairi</a:t>
            </a:r>
            <a:r>
              <a:rPr lang="en-US" sz="1600" dirty="0">
                <a:latin typeface="Times New Roman" panose="02020603050405020304" pitchFamily="18" charset="0"/>
              </a:rPr>
              <a:t>, </a:t>
            </a:r>
            <a:r>
              <a:rPr lang="en-US" sz="1600" dirty="0" err="1">
                <a:latin typeface="Times New Roman" panose="02020603050405020304" pitchFamily="18" charset="0"/>
              </a:rPr>
              <a:t>Noura</a:t>
            </a:r>
            <a:r>
              <a:rPr lang="en-US" sz="1600" dirty="0">
                <a:latin typeface="Times New Roman" panose="02020603050405020304" pitchFamily="18" charset="0"/>
              </a:rPr>
              <a:t> </a:t>
            </a:r>
            <a:r>
              <a:rPr lang="en-US" sz="1600" dirty="0" err="1">
                <a:latin typeface="Times New Roman" panose="02020603050405020304" pitchFamily="18" charset="0"/>
              </a:rPr>
              <a:t>Alhoumaida</a:t>
            </a:r>
            <a:r>
              <a:rPr lang="en-US" sz="1600" dirty="0">
                <a:latin typeface="Times New Roman" panose="02020603050405020304" pitchFamily="18" charset="0"/>
              </a:rPr>
              <a:t>, Muskan Saxena and </a:t>
            </a:r>
            <a:r>
              <a:rPr lang="en-US" sz="1600" dirty="0" err="1">
                <a:latin typeface="Times New Roman" panose="02020603050405020304" pitchFamily="18" charset="0"/>
              </a:rPr>
              <a:t>Zahraa</a:t>
            </a:r>
            <a:r>
              <a:rPr lang="en-US" sz="1600" dirty="0">
                <a:latin typeface="Times New Roman" panose="02020603050405020304" pitchFamily="18" charset="0"/>
              </a:rPr>
              <a:t> </a:t>
            </a:r>
            <a:r>
              <a:rPr lang="en-US" sz="1600" dirty="0" err="1">
                <a:latin typeface="Times New Roman" panose="02020603050405020304" pitchFamily="18" charset="0"/>
              </a:rPr>
              <a:t>Almsri</a:t>
            </a:r>
            <a:r>
              <a:rPr lang="en-US" sz="1600" dirty="0">
                <a:latin typeface="Times New Roman" panose="02020603050405020304" pitchFamily="18" charset="0"/>
              </a:rPr>
              <a:t> (2019). Case study - AMAZON. </a:t>
            </a:r>
            <a:r>
              <a:rPr lang="en-US" sz="1600" i="1" dirty="0">
                <a:latin typeface="Times New Roman" panose="02020603050405020304" pitchFamily="18" charset="0"/>
              </a:rPr>
              <a:t>Journal of the community development in Asia</a:t>
            </a:r>
            <a:r>
              <a:rPr lang="en-US" sz="1600" dirty="0">
                <a:latin typeface="Times New Roman" panose="02020603050405020304" pitchFamily="18" charset="0"/>
              </a:rPr>
              <a:t>, 2(2).</a:t>
            </a:r>
            <a:br>
              <a:rPr lang="en-US" sz="1600" dirty="0">
                <a:latin typeface="Times New Roman" panose="02020603050405020304" pitchFamily="18" charset="0"/>
              </a:rPr>
            </a:br>
            <a:r>
              <a:rPr lang="en-US" sz="1600" dirty="0">
                <a:latin typeface="Times New Roman" panose="02020603050405020304" pitchFamily="18" charset="0"/>
              </a:rPr>
              <a:t>Baugh, B., Ben-David, I. and Park, H. (2019). The ‘Amazon Tax’: Empirical Evidence from Amazon and Main Street Retailers. </a:t>
            </a:r>
            <a:r>
              <a:rPr lang="en-US" sz="1600" i="1" dirty="0">
                <a:latin typeface="Times New Roman" panose="02020603050405020304" pitchFamily="18" charset="0"/>
              </a:rPr>
              <a:t>SSRN Electronic Journal</a:t>
            </a:r>
            <a:r>
              <a:rPr lang="en-US" sz="1600" dirty="0">
                <a:latin typeface="Times New Roman" panose="02020603050405020304" pitchFamily="18" charset="0"/>
              </a:rPr>
              <a:t>.</a:t>
            </a:r>
            <a:br>
              <a:rPr lang="en-US" sz="1600" dirty="0">
                <a:latin typeface="Times New Roman" panose="02020603050405020304" pitchFamily="18" charset="0"/>
              </a:rPr>
            </a:br>
            <a:r>
              <a:rPr lang="en-US" sz="1600" dirty="0" err="1">
                <a:latin typeface="Times New Roman" panose="02020603050405020304" pitchFamily="18" charset="0"/>
              </a:rPr>
              <a:t>Birkinbine</a:t>
            </a:r>
            <a:r>
              <a:rPr lang="en-US" sz="1600" dirty="0">
                <a:latin typeface="Times New Roman" panose="02020603050405020304" pitchFamily="18" charset="0"/>
              </a:rPr>
              <a:t>, B. and </a:t>
            </a:r>
            <a:r>
              <a:rPr lang="en-US" sz="1600" dirty="0" err="1">
                <a:latin typeface="Times New Roman" panose="02020603050405020304" pitchFamily="18" charset="0"/>
              </a:rPr>
              <a:t>Bilić</a:t>
            </a:r>
            <a:r>
              <a:rPr lang="en-US" sz="1600" dirty="0">
                <a:latin typeface="Times New Roman" panose="02020603050405020304" pitchFamily="18" charset="0"/>
              </a:rPr>
              <a:t>, P. (2022). </a:t>
            </a:r>
            <a:r>
              <a:rPr lang="en-US" sz="1600" i="1" dirty="0">
                <a:latin typeface="Times New Roman" panose="02020603050405020304" pitchFamily="18" charset="0"/>
              </a:rPr>
              <a:t>The Amazon-MGM Deal</a:t>
            </a:r>
            <a:r>
              <a:rPr lang="en-US" sz="1600" dirty="0">
                <a:latin typeface="Times New Roman" panose="02020603050405020304" pitchFamily="18" charset="0"/>
              </a:rPr>
              <a:t>.</a:t>
            </a:r>
            <a:br>
              <a:rPr lang="en-US" sz="1600" dirty="0">
                <a:latin typeface="Times New Roman" panose="02020603050405020304" pitchFamily="18" charset="0"/>
              </a:rPr>
            </a:br>
            <a:r>
              <a:rPr lang="en-US" sz="1600" dirty="0">
                <a:latin typeface="Times New Roman" panose="02020603050405020304" pitchFamily="18" charset="0"/>
              </a:rPr>
              <a:t>Hatem, E. and </a:t>
            </a:r>
            <a:r>
              <a:rPr lang="en-US" sz="1600" dirty="0" err="1">
                <a:latin typeface="Times New Roman" panose="02020603050405020304" pitchFamily="18" charset="0"/>
              </a:rPr>
              <a:t>Alshmrani</a:t>
            </a:r>
            <a:r>
              <a:rPr lang="en-US" sz="1600" dirty="0">
                <a:latin typeface="Times New Roman" panose="02020603050405020304" pitchFamily="18" charset="0"/>
              </a:rPr>
              <a:t>, M. (2021). An analytical view of Amazon success in the worldwide. </a:t>
            </a:r>
            <a:r>
              <a:rPr lang="en-US" sz="1600" i="1" dirty="0">
                <a:latin typeface="Times New Roman" panose="02020603050405020304" pitchFamily="18" charset="0"/>
              </a:rPr>
              <a:t>Life Science Journal</a:t>
            </a:r>
            <a:r>
              <a:rPr lang="en-US" sz="1600" dirty="0">
                <a:latin typeface="Times New Roman" panose="02020603050405020304" pitchFamily="18" charset="0"/>
              </a:rPr>
              <a:t>, 18(6).</a:t>
            </a:r>
            <a:br>
              <a:rPr lang="en-US" sz="1600" dirty="0">
                <a:latin typeface="Times New Roman" panose="02020603050405020304" pitchFamily="18" charset="0"/>
              </a:rPr>
            </a:br>
            <a:r>
              <a:rPr lang="en-US" sz="1600" dirty="0">
                <a:latin typeface="Times New Roman" panose="02020603050405020304" pitchFamily="18" charset="0"/>
              </a:rPr>
              <a:t>Jackson, C. and </a:t>
            </a:r>
            <a:r>
              <a:rPr lang="en-US" sz="1600" dirty="0" err="1">
                <a:latin typeface="Times New Roman" panose="02020603050405020304" pitchFamily="18" charset="0"/>
              </a:rPr>
              <a:t>Orebaugh</a:t>
            </a:r>
            <a:r>
              <a:rPr lang="en-US" sz="1600" dirty="0">
                <a:latin typeface="Times New Roman" panose="02020603050405020304" pitchFamily="18" charset="0"/>
              </a:rPr>
              <a:t>, A. (2018). A study of security and privacy issues associated with the Amazon Echo. </a:t>
            </a:r>
            <a:r>
              <a:rPr lang="en-US" sz="1600" i="1" dirty="0">
                <a:latin typeface="Times New Roman" panose="02020603050405020304" pitchFamily="18" charset="0"/>
              </a:rPr>
              <a:t>International Journal of Internet of Things and Cyber-Assurance</a:t>
            </a:r>
            <a:r>
              <a:rPr lang="en-US" sz="1600" dirty="0">
                <a:latin typeface="Times New Roman" panose="02020603050405020304" pitchFamily="18" charset="0"/>
              </a:rPr>
              <a:t>, 1(1), p.91.</a:t>
            </a:r>
            <a:br>
              <a:rPr lang="en-US" sz="1600" dirty="0">
                <a:latin typeface="Times New Roman" panose="02020603050405020304" pitchFamily="18" charset="0"/>
              </a:rPr>
            </a:br>
            <a:r>
              <a:rPr lang="en-US" sz="1600" dirty="0">
                <a:latin typeface="Times New Roman" panose="02020603050405020304" pitchFamily="18" charset="0"/>
              </a:rPr>
              <a:t>Kantor, J., Weise, K. and Ashford, G. (2021). </a:t>
            </a:r>
            <a:r>
              <a:rPr lang="en-US" sz="1600" i="1" dirty="0">
                <a:latin typeface="Times New Roman" panose="02020603050405020304" pitchFamily="18" charset="0"/>
              </a:rPr>
              <a:t>The Amazon That Customers Don’t See</a:t>
            </a:r>
            <a:r>
              <a:rPr lang="en-US" sz="1600" dirty="0">
                <a:latin typeface="Times New Roman" panose="02020603050405020304" pitchFamily="18" charset="0"/>
              </a:rPr>
              <a:t>.</a:t>
            </a:r>
            <a:br>
              <a:rPr lang="en-US" dirty="0">
                <a:latin typeface="Times New Roman" panose="02020603050405020304" pitchFamily="18" charset="0"/>
              </a:rPr>
            </a:br>
            <a:endParaRPr lang="en-GB" dirty="0"/>
          </a:p>
        </p:txBody>
      </p:sp>
    </p:spTree>
    <p:extLst>
      <p:ext uri="{BB962C8B-B14F-4D97-AF65-F5344CB8AC3E}">
        <p14:creationId xmlns:p14="http://schemas.microsoft.com/office/powerpoint/2010/main" val="262966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AF1AB-8435-905F-BEC3-788C3D952D2A}"/>
              </a:ext>
            </a:extLst>
          </p:cNvPr>
          <p:cNvSpPr>
            <a:spLocks noGrp="1"/>
          </p:cNvSpPr>
          <p:nvPr>
            <p:ph type="title"/>
          </p:nvPr>
        </p:nvSpPr>
        <p:spPr>
          <a:xfrm>
            <a:off x="571500" y="-355600"/>
            <a:ext cx="10515600" cy="7031037"/>
          </a:xfrm>
        </p:spPr>
        <p:txBody>
          <a:bodyPr>
            <a:normAutofit/>
          </a:bodyPr>
          <a:lstStyle/>
          <a:p>
            <a:pPr lvl="0">
              <a:lnSpc>
                <a:spcPct val="150000"/>
              </a:lnSpc>
            </a:pPr>
            <a:br>
              <a:rPr lang="en-US" dirty="0">
                <a:solidFill>
                  <a:prstClr val="black"/>
                </a:solidFill>
                <a:latin typeface="Times New Roman" panose="02020603050405020304" pitchFamily="18" charset="0"/>
              </a:rPr>
            </a:br>
            <a:r>
              <a:rPr lang="en-US" sz="1600" dirty="0">
                <a:solidFill>
                  <a:prstClr val="black"/>
                </a:solidFill>
                <a:latin typeface="Times New Roman" panose="02020603050405020304" pitchFamily="18" charset="0"/>
              </a:rPr>
              <a:t>Kenny, S. (2019). Strategic Audit of Amazon.com, Inc. </a:t>
            </a:r>
            <a:r>
              <a:rPr lang="en-US" sz="1600" i="1" dirty="0">
                <a:solidFill>
                  <a:prstClr val="black"/>
                </a:solidFill>
                <a:latin typeface="Times New Roman" panose="02020603050405020304" pitchFamily="18" charset="0"/>
              </a:rPr>
              <a:t>Honors Theses, University of Nebraska-Lincoln</a:t>
            </a:r>
            <a:r>
              <a:rPr lang="en-US" sz="1600" dirty="0">
                <a:solidFill>
                  <a:prstClr val="black"/>
                </a:solidFill>
                <a:latin typeface="Times New Roman" panose="02020603050405020304" pitchFamily="18" charset="0"/>
              </a:rPr>
              <a:t>.</a:t>
            </a:r>
            <a:br>
              <a:rPr lang="en-US" sz="1600" dirty="0">
                <a:solidFill>
                  <a:prstClr val="black"/>
                </a:solidFill>
                <a:latin typeface="Times New Roman" panose="02020603050405020304" pitchFamily="18" charset="0"/>
              </a:rPr>
            </a:br>
            <a:r>
              <a:rPr lang="en-US" sz="1600" dirty="0">
                <a:solidFill>
                  <a:prstClr val="black"/>
                </a:solidFill>
                <a:latin typeface="Times New Roman" panose="02020603050405020304" pitchFamily="18" charset="0"/>
              </a:rPr>
              <a:t>Majed, S., </a:t>
            </a:r>
            <a:r>
              <a:rPr lang="en-US" sz="1600" dirty="0" err="1">
                <a:solidFill>
                  <a:prstClr val="black"/>
                </a:solidFill>
                <a:latin typeface="Times New Roman" panose="02020603050405020304" pitchFamily="18" charset="0"/>
              </a:rPr>
              <a:t>Nuraddin</a:t>
            </a:r>
            <a:r>
              <a:rPr lang="en-US" sz="1600" dirty="0">
                <a:solidFill>
                  <a:prstClr val="black"/>
                </a:solidFill>
                <a:latin typeface="Times New Roman" panose="02020603050405020304" pitchFamily="18" charset="0"/>
              </a:rPr>
              <a:t>, S. and Hama, S. (2018). Analyzing the Amazon Success Strategies. </a:t>
            </a:r>
            <a:r>
              <a:rPr lang="en-US" sz="1600" i="1" dirty="0">
                <a:solidFill>
                  <a:prstClr val="black"/>
                </a:solidFill>
                <a:latin typeface="Times New Roman" panose="02020603050405020304" pitchFamily="18" charset="0"/>
              </a:rPr>
              <a:t>Journal of Process Management. New Technologies</a:t>
            </a:r>
            <a:r>
              <a:rPr lang="en-US" sz="1600" dirty="0">
                <a:solidFill>
                  <a:prstClr val="black"/>
                </a:solidFill>
                <a:latin typeface="Times New Roman" panose="02020603050405020304" pitchFamily="18" charset="0"/>
              </a:rPr>
              <a:t>, 6(4), pp.65–69.</a:t>
            </a:r>
            <a:br>
              <a:rPr lang="en-US" sz="1600" dirty="0">
                <a:solidFill>
                  <a:prstClr val="black"/>
                </a:solidFill>
                <a:latin typeface="Times New Roman" panose="02020603050405020304" pitchFamily="18" charset="0"/>
              </a:rPr>
            </a:br>
            <a:r>
              <a:rPr lang="en-US" sz="1600" dirty="0" err="1">
                <a:solidFill>
                  <a:prstClr val="black"/>
                </a:solidFill>
                <a:latin typeface="Times New Roman" panose="02020603050405020304" pitchFamily="18" charset="0"/>
              </a:rPr>
              <a:t>Moreschi</a:t>
            </a:r>
            <a:r>
              <a:rPr lang="en-US" sz="1600" dirty="0">
                <a:solidFill>
                  <a:prstClr val="black"/>
                </a:solidFill>
                <a:latin typeface="Times New Roman" panose="02020603050405020304" pitchFamily="18" charset="0"/>
              </a:rPr>
              <a:t>, B., Pereira, G. and </a:t>
            </a:r>
            <a:r>
              <a:rPr lang="en-US" sz="1600" dirty="0" err="1">
                <a:solidFill>
                  <a:prstClr val="black"/>
                </a:solidFill>
                <a:latin typeface="Times New Roman" panose="02020603050405020304" pitchFamily="18" charset="0"/>
              </a:rPr>
              <a:t>Cozman</a:t>
            </a:r>
            <a:r>
              <a:rPr lang="en-US" sz="1600" dirty="0">
                <a:solidFill>
                  <a:prstClr val="black"/>
                </a:solidFill>
                <a:latin typeface="Times New Roman" panose="02020603050405020304" pitchFamily="18" charset="0"/>
              </a:rPr>
              <a:t>, F.G. (2020). The Brazilian Workers in Amazon Mechanical Turk: Dreams and realities of ghost workers. </a:t>
            </a:r>
            <a:r>
              <a:rPr lang="en-US" sz="1600" i="1" dirty="0" err="1">
                <a:solidFill>
                  <a:prstClr val="black"/>
                </a:solidFill>
                <a:latin typeface="Times New Roman" panose="02020603050405020304" pitchFamily="18" charset="0"/>
              </a:rPr>
              <a:t>Revista</a:t>
            </a:r>
            <a:r>
              <a:rPr lang="en-US" sz="1600" i="1" dirty="0">
                <a:solidFill>
                  <a:prstClr val="black"/>
                </a:solidFill>
                <a:latin typeface="Times New Roman" panose="02020603050405020304" pitchFamily="18" charset="0"/>
              </a:rPr>
              <a:t> </a:t>
            </a:r>
            <a:r>
              <a:rPr lang="en-US" sz="1600" i="1" dirty="0" err="1">
                <a:solidFill>
                  <a:prstClr val="black"/>
                </a:solidFill>
                <a:latin typeface="Times New Roman" panose="02020603050405020304" pitchFamily="18" charset="0"/>
              </a:rPr>
              <a:t>Contracampo</a:t>
            </a:r>
            <a:r>
              <a:rPr lang="en-US" sz="1600" dirty="0">
                <a:solidFill>
                  <a:prstClr val="black"/>
                </a:solidFill>
                <a:latin typeface="Times New Roman" panose="02020603050405020304" pitchFamily="18" charset="0"/>
              </a:rPr>
              <a:t>, 39(1). </a:t>
            </a:r>
            <a:r>
              <a:rPr lang="en-US" sz="1600" dirty="0" err="1">
                <a:solidFill>
                  <a:prstClr val="black"/>
                </a:solidFill>
                <a:latin typeface="Times New Roman" panose="02020603050405020304" pitchFamily="18" charset="0"/>
              </a:rPr>
              <a:t>doi:https</a:t>
            </a:r>
            <a:r>
              <a:rPr lang="en-US" sz="1600" dirty="0">
                <a:solidFill>
                  <a:prstClr val="black"/>
                </a:solidFill>
                <a:latin typeface="Times New Roman" panose="02020603050405020304" pitchFamily="18" charset="0"/>
              </a:rPr>
              <a:t>://doi.org/10.22409/contracampo.v39i1.38252.</a:t>
            </a:r>
            <a:br>
              <a:rPr lang="en-US" sz="1600" dirty="0">
                <a:solidFill>
                  <a:prstClr val="black"/>
                </a:solidFill>
                <a:latin typeface="Times New Roman" panose="02020603050405020304" pitchFamily="18" charset="0"/>
              </a:rPr>
            </a:br>
            <a:r>
              <a:rPr lang="en-US" sz="1600" dirty="0" err="1">
                <a:solidFill>
                  <a:prstClr val="black"/>
                </a:solidFill>
                <a:latin typeface="Times New Roman" panose="02020603050405020304" pitchFamily="18" charset="0"/>
              </a:rPr>
              <a:t>Purkayastha</a:t>
            </a:r>
            <a:r>
              <a:rPr lang="en-US" sz="1600" dirty="0">
                <a:solidFill>
                  <a:prstClr val="black"/>
                </a:solidFill>
                <a:latin typeface="Times New Roman" panose="02020603050405020304" pitchFamily="18" charset="0"/>
              </a:rPr>
              <a:t>, D. and </a:t>
            </a:r>
            <a:r>
              <a:rPr lang="en-US" sz="1600" dirty="0" err="1">
                <a:solidFill>
                  <a:prstClr val="black"/>
                </a:solidFill>
                <a:latin typeface="Times New Roman" panose="02020603050405020304" pitchFamily="18" charset="0"/>
              </a:rPr>
              <a:t>Tangirala</a:t>
            </a:r>
            <a:r>
              <a:rPr lang="en-US" sz="1600" dirty="0">
                <a:solidFill>
                  <a:prstClr val="black"/>
                </a:solidFill>
                <a:latin typeface="Times New Roman" panose="02020603050405020304" pitchFamily="18" charset="0"/>
              </a:rPr>
              <a:t>, V.K. (2019). DARK SIDE CASE: Amazon.com, Inc. and the Human Cost of Fast Shipping. </a:t>
            </a:r>
            <a:r>
              <a:rPr lang="en-US" sz="1600" i="1" dirty="0">
                <a:solidFill>
                  <a:prstClr val="black"/>
                </a:solidFill>
                <a:latin typeface="Times New Roman" panose="02020603050405020304" pitchFamily="18" charset="0"/>
              </a:rPr>
              <a:t>Academy of Management Proceedings</a:t>
            </a:r>
            <a:r>
              <a:rPr lang="en-US" sz="1600" dirty="0">
                <a:solidFill>
                  <a:prstClr val="black"/>
                </a:solidFill>
                <a:latin typeface="Times New Roman" panose="02020603050405020304" pitchFamily="18" charset="0"/>
              </a:rPr>
              <a:t>, 2019(1), p.11833.</a:t>
            </a:r>
            <a:br>
              <a:rPr lang="en-US" sz="1600" dirty="0">
                <a:solidFill>
                  <a:prstClr val="black"/>
                </a:solidFill>
                <a:latin typeface="Times New Roman" panose="02020603050405020304" pitchFamily="18" charset="0"/>
              </a:rPr>
            </a:br>
            <a:r>
              <a:rPr lang="en-US" sz="1600" dirty="0" err="1">
                <a:solidFill>
                  <a:prstClr val="black"/>
                </a:solidFill>
                <a:latin typeface="Times New Roman" panose="02020603050405020304" pitchFamily="18" charset="0"/>
              </a:rPr>
              <a:t>Ritala</a:t>
            </a:r>
            <a:r>
              <a:rPr lang="en-US" sz="1600" dirty="0">
                <a:solidFill>
                  <a:prstClr val="black"/>
                </a:solidFill>
                <a:latin typeface="Times New Roman" panose="02020603050405020304" pitchFamily="18" charset="0"/>
              </a:rPr>
              <a:t>, P., </a:t>
            </a:r>
            <a:r>
              <a:rPr lang="en-US" sz="1600" dirty="0" err="1">
                <a:solidFill>
                  <a:prstClr val="black"/>
                </a:solidFill>
                <a:latin typeface="Times New Roman" panose="02020603050405020304" pitchFamily="18" charset="0"/>
              </a:rPr>
              <a:t>Golnam</a:t>
            </a:r>
            <a:r>
              <a:rPr lang="en-US" sz="1600" dirty="0">
                <a:solidFill>
                  <a:prstClr val="black"/>
                </a:solidFill>
                <a:latin typeface="Times New Roman" panose="02020603050405020304" pitchFamily="18" charset="0"/>
              </a:rPr>
              <a:t>, A. and </a:t>
            </a:r>
            <a:r>
              <a:rPr lang="en-US" sz="1600" dirty="0" err="1">
                <a:solidFill>
                  <a:prstClr val="black"/>
                </a:solidFill>
                <a:latin typeface="Times New Roman" panose="02020603050405020304" pitchFamily="18" charset="0"/>
              </a:rPr>
              <a:t>Wegmann</a:t>
            </a:r>
            <a:r>
              <a:rPr lang="en-US" sz="1600" dirty="0">
                <a:solidFill>
                  <a:prstClr val="black"/>
                </a:solidFill>
                <a:latin typeface="Times New Roman" panose="02020603050405020304" pitchFamily="18" charset="0"/>
              </a:rPr>
              <a:t>, A. (2014). Coopetition-based Business models: the Case of Amazon.com. </a:t>
            </a:r>
            <a:r>
              <a:rPr lang="en-US" sz="1600" i="1" dirty="0">
                <a:solidFill>
                  <a:prstClr val="black"/>
                </a:solidFill>
                <a:latin typeface="Times New Roman" panose="02020603050405020304" pitchFamily="18" charset="0"/>
              </a:rPr>
              <a:t>Industrial Marketing Management</a:t>
            </a:r>
            <a:r>
              <a:rPr lang="en-US" sz="1600" dirty="0">
                <a:solidFill>
                  <a:prstClr val="black"/>
                </a:solidFill>
                <a:latin typeface="Times New Roman" panose="02020603050405020304" pitchFamily="18" charset="0"/>
              </a:rPr>
              <a:t>, 43(2), pp.236–249.</a:t>
            </a:r>
            <a:br>
              <a:rPr lang="en-US" sz="1600" dirty="0">
                <a:solidFill>
                  <a:prstClr val="black"/>
                </a:solidFill>
                <a:latin typeface="Times New Roman" panose="02020603050405020304" pitchFamily="18" charset="0"/>
              </a:rPr>
            </a:br>
            <a:r>
              <a:rPr lang="en-US" sz="1600" dirty="0">
                <a:solidFill>
                  <a:prstClr val="black"/>
                </a:solidFill>
                <a:latin typeface="Times New Roman" panose="02020603050405020304" pitchFamily="18" charset="0"/>
              </a:rPr>
              <a:t>Rowe, F. and Markus, M.L. (2022). Taking the measure of digital giants: Amazon and the Social Welfare Computing research agenda. </a:t>
            </a:r>
            <a:r>
              <a:rPr lang="en-US" sz="1600" i="1" dirty="0">
                <a:solidFill>
                  <a:prstClr val="black"/>
                </a:solidFill>
                <a:latin typeface="Times New Roman" panose="02020603050405020304" pitchFamily="18" charset="0"/>
              </a:rPr>
              <a:t>Electronic Markets</a:t>
            </a:r>
            <a:r>
              <a:rPr lang="en-US" sz="1600" dirty="0">
                <a:solidFill>
                  <a:prstClr val="black"/>
                </a:solidFill>
                <a:latin typeface="Times New Roman" panose="02020603050405020304" pitchFamily="18" charset="0"/>
              </a:rPr>
              <a:t>.</a:t>
            </a:r>
            <a:endParaRPr lang="en-GB" sz="1600" dirty="0"/>
          </a:p>
        </p:txBody>
      </p:sp>
    </p:spTree>
    <p:extLst>
      <p:ext uri="{BB962C8B-B14F-4D97-AF65-F5344CB8AC3E}">
        <p14:creationId xmlns:p14="http://schemas.microsoft.com/office/powerpoint/2010/main" val="3229037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E266-820C-8EC0-B66A-442F7272CF7E}"/>
              </a:ext>
            </a:extLst>
          </p:cNvPr>
          <p:cNvSpPr>
            <a:spLocks noGrp="1"/>
          </p:cNvSpPr>
          <p:nvPr>
            <p:ph type="ctrTitle"/>
          </p:nvPr>
        </p:nvSpPr>
        <p:spPr>
          <a:xfrm>
            <a:off x="368300" y="241301"/>
            <a:ext cx="11582400" cy="330199"/>
          </a:xfrm>
        </p:spPr>
        <p:txBody>
          <a:bodyPr>
            <a:normAutofit fontScale="90000"/>
          </a:bodyPr>
          <a:lstStyle/>
          <a:p>
            <a:r>
              <a:rPr lang="en-GB" dirty="0"/>
              <a:t>.</a:t>
            </a:r>
          </a:p>
        </p:txBody>
      </p:sp>
      <p:sp>
        <p:nvSpPr>
          <p:cNvPr id="3" name="Subtitle 2">
            <a:extLst>
              <a:ext uri="{FF2B5EF4-FFF2-40B4-BE49-F238E27FC236}">
                <a16:creationId xmlns:a16="http://schemas.microsoft.com/office/drawing/2014/main" id="{48AE3AB4-04DB-ACBC-1C02-39465D2707B9}"/>
              </a:ext>
            </a:extLst>
          </p:cNvPr>
          <p:cNvSpPr>
            <a:spLocks noGrp="1"/>
          </p:cNvSpPr>
          <p:nvPr>
            <p:ph type="subTitle" idx="1"/>
          </p:nvPr>
        </p:nvSpPr>
        <p:spPr>
          <a:xfrm>
            <a:off x="177800" y="342900"/>
            <a:ext cx="11684000" cy="6273799"/>
          </a:xfrm>
        </p:spPr>
        <p:txBody>
          <a:bodyPr>
            <a:normAutofit/>
          </a:bodyPr>
          <a:lstStyle/>
          <a:p>
            <a:pPr algn="l"/>
            <a:r>
              <a:rPr lang="en-GB" sz="2800" dirty="0"/>
              <a:t>NEHA DEVI 2227827- 1,2,3 SLIDES</a:t>
            </a:r>
          </a:p>
          <a:p>
            <a:pPr algn="l"/>
            <a:endParaRPr lang="en-GB" sz="2800" dirty="0"/>
          </a:p>
          <a:p>
            <a:pPr algn="l"/>
            <a:r>
              <a:rPr lang="en-GB" sz="2800" dirty="0"/>
              <a:t>AANYA </a:t>
            </a:r>
            <a:r>
              <a:rPr lang="en-GB" sz="2800" dirty="0" err="1"/>
              <a:t>AANYA</a:t>
            </a:r>
            <a:r>
              <a:rPr lang="en-GB" sz="2800" dirty="0"/>
              <a:t> 2230420 -4,5 SLIDES </a:t>
            </a:r>
          </a:p>
          <a:p>
            <a:pPr algn="l"/>
            <a:endParaRPr lang="en-GB" sz="2800" dirty="0"/>
          </a:p>
          <a:p>
            <a:pPr algn="l"/>
            <a:r>
              <a:rPr lang="en-GB" sz="2800" dirty="0"/>
              <a:t>ANU  2228057- 6,7,8 </a:t>
            </a:r>
          </a:p>
          <a:p>
            <a:pPr algn="l"/>
            <a:endParaRPr lang="en-GB" sz="2800" dirty="0"/>
          </a:p>
          <a:p>
            <a:pPr algn="l"/>
            <a:r>
              <a:rPr lang="en-GB" sz="2800" dirty="0"/>
              <a:t>AMANPREET KAUR 2229957- 9,10,11, 12</a:t>
            </a:r>
          </a:p>
          <a:p>
            <a:pPr algn="l"/>
            <a:endParaRPr lang="en-GB" sz="2800" dirty="0"/>
          </a:p>
          <a:p>
            <a:pPr algn="l"/>
            <a:r>
              <a:rPr lang="en-GB" sz="2800" dirty="0"/>
              <a:t>BHUMIKA 2230753-13,14,15,16</a:t>
            </a:r>
          </a:p>
          <a:p>
            <a:pPr algn="l"/>
            <a:endParaRPr lang="en-GB" sz="2800" dirty="0"/>
          </a:p>
          <a:p>
            <a:pPr algn="l"/>
            <a:r>
              <a:rPr lang="en-GB" sz="2800" dirty="0"/>
              <a:t>JATIN PANDEY 2230423 -17,18,19, 20 </a:t>
            </a:r>
          </a:p>
        </p:txBody>
      </p:sp>
    </p:spTree>
    <p:extLst>
      <p:ext uri="{BB962C8B-B14F-4D97-AF65-F5344CB8AC3E}">
        <p14:creationId xmlns:p14="http://schemas.microsoft.com/office/powerpoint/2010/main" val="4064530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587</Words>
  <Application>Microsoft Office PowerPoint</Application>
  <PresentationFormat>Widescreen</PresentationFormat>
  <Paragraphs>17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BMMB7012 Marketing Management</vt:lpstr>
      <vt:lpstr>MICROSOFT STREAM LINK </vt:lpstr>
      <vt:lpstr>                                                                      References  Agnihotri, A. and Bhattacharya, S. (2022). Addressing Poor Working Conditions at Amazon, Inc.: Challenges Before, During, and After COVID-19. SAGE Knowledge. London: SAGE Publications: SAGE Business Cases Originals. Amiri, S. and Vida, V. (2023). Analysis of marketing strategic issues at Amazon. SEA -Practical Application of Science, Year (volume) XI. Issue, (31), pp.3–13. Bader Althafairi, Noura Alhoumaida, Muskan Saxena and Zahraa Almsri (2019). Case study - AMAZON. Journal of the community development in Asia, 2(2). Baugh, B., Ben-David, I. and Park, H. (2019). The ‘Amazon Tax’: Empirical Evidence from Amazon and Main Street Retailers. SSRN Electronic Journal. Birkinbine, B. and Bilić, P. (2022). The Amazon-MGM Deal. Hatem, E. and Alshmrani, M. (2021). An analytical view of Amazon success in the worldwide. Life Science Journal, 18(6). Jackson, C. and Orebaugh, A. (2018). A study of security and privacy issues associated with the Amazon Echo. International Journal of Internet of Things and Cyber-Assurance, 1(1), p.91. Kantor, J., Weise, K. and Ashford, G. (2021). The Amazon That Customers Don’t See. </vt:lpstr>
      <vt:lpstr> Kenny, S. (2019). Strategic Audit of Amazon.com, Inc. Honors Theses, University of Nebraska-Lincoln. Majed, S., Nuraddin, S. and Hama, S. (2018). Analyzing the Amazon Success Strategies. Journal of Process Management. New Technologies, 6(4), pp.65–69. Moreschi, B., Pereira, G. and Cozman, F.G. (2020). The Brazilian Workers in Amazon Mechanical Turk: Dreams and realities of ghost workers. Revista Contracampo, 39(1). doi:https://doi.org/10.22409/contracampo.v39i1.38252. Purkayastha, D. and Tangirala, V.K. (2019). DARK SIDE CASE: Amazon.com, Inc. and the Human Cost of Fast Shipping. Academy of Management Proceedings, 2019(1), p.11833. Ritala, P., Golnam, A. and Wegmann, A. (2014). Coopetition-based Business models: the Case of Amazon.com. Industrial Marketing Management, 43(2), pp.236–249. Rowe, F. and Markus, M.L. (2022). Taking the measure of digital giants: Amazon and the Social Welfare Computing research agenda. Electronic Markets.</vt:lpstr>
      <vt:lpst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BMMB7012 Marketing Management</dc:title>
  <dc:creator>Rimsha Saqib</dc:creator>
  <cp:lastModifiedBy>Sohaljit Singh Sanghera</cp:lastModifiedBy>
  <cp:revision>23</cp:revision>
  <dcterms:created xsi:type="dcterms:W3CDTF">2023-06-16T10:28:22Z</dcterms:created>
  <dcterms:modified xsi:type="dcterms:W3CDTF">2023-06-25T22:13:30Z</dcterms:modified>
</cp:coreProperties>
</file>