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4" r:id="rId1"/>
  </p:sldMasterIdLst>
  <p:notesMasterIdLst>
    <p:notesMasterId r:id="rId20"/>
  </p:notesMasterIdLst>
  <p:sldIdLst>
    <p:sldId id="256" r:id="rId2"/>
    <p:sldId id="257" r:id="rId3"/>
    <p:sldId id="260" r:id="rId4"/>
    <p:sldId id="263" r:id="rId5"/>
    <p:sldId id="268" r:id="rId6"/>
    <p:sldId id="258" r:id="rId7"/>
    <p:sldId id="269" r:id="rId8"/>
    <p:sldId id="271" r:id="rId9"/>
    <p:sldId id="272" r:id="rId10"/>
    <p:sldId id="273" r:id="rId11"/>
    <p:sldId id="274" r:id="rId12"/>
    <p:sldId id="278" r:id="rId13"/>
    <p:sldId id="275" r:id="rId14"/>
    <p:sldId id="276" r:id="rId15"/>
    <p:sldId id="266" r:id="rId16"/>
    <p:sldId id="267" r:id="rId17"/>
    <p:sldId id="262"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02"/>
    <p:restoredTop sz="94713"/>
  </p:normalViewPr>
  <p:slideViewPr>
    <p:cSldViewPr snapToGrid="0">
      <p:cViewPr>
        <p:scale>
          <a:sx n="110" d="100"/>
          <a:sy n="110" d="100"/>
        </p:scale>
        <p:origin x="2232" y="10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EFDF48-8C42-49E8-A463-0FE0CAF79B3B}"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E4C80D16-3219-4C43-9DD0-28B3D6AA497A}">
      <dgm:prSet custT="1"/>
      <dgm:spPr/>
      <dgm:t>
        <a:bodyPr/>
        <a:lstStyle/>
        <a:p>
          <a:r>
            <a:rPr lang="en-US" sz="2400" b="1" dirty="0"/>
            <a:t>Worldview:</a:t>
          </a:r>
        </a:p>
        <a:p>
          <a:r>
            <a:rPr lang="en-US" sz="1400" dirty="0"/>
            <a:t> </a:t>
          </a:r>
          <a:r>
            <a:rPr lang="en-CA" sz="2000" dirty="0"/>
            <a:t>a framework of beliefs shaping thought, behavior, and self-worth, providing coherence, purpose, and a lasting interpretive lens </a:t>
          </a:r>
          <a:r>
            <a:rPr lang="en-CA" sz="1400" dirty="0"/>
            <a:t>(Vail et al., 2012</a:t>
          </a:r>
          <a:r>
            <a:rPr lang="en-CA" sz="2000" dirty="0"/>
            <a:t>). It influences professional practice, interpretation, and personal meaning</a:t>
          </a:r>
          <a:r>
            <a:rPr lang="en-CA" sz="1800" dirty="0"/>
            <a:t> </a:t>
          </a:r>
          <a:r>
            <a:rPr lang="en-CA" sz="1400" dirty="0"/>
            <a:t>(</a:t>
          </a:r>
          <a:r>
            <a:rPr lang="en-CA" sz="1400" dirty="0" err="1"/>
            <a:t>Tkach</a:t>
          </a:r>
          <a:r>
            <a:rPr lang="en-CA" sz="1400" dirty="0"/>
            <a:t>, 2020), </a:t>
          </a:r>
          <a:r>
            <a:rPr lang="en-CA" sz="2000" dirty="0"/>
            <a:t>generating the emotion of ordered complexity within understanding</a:t>
          </a:r>
          <a:r>
            <a:rPr lang="en-CA" sz="1800" dirty="0"/>
            <a:t> </a:t>
          </a:r>
          <a:r>
            <a:rPr lang="en-CA" sz="1400" dirty="0"/>
            <a:t>(Friesen, 2021).</a:t>
          </a:r>
          <a:endParaRPr lang="en-US" sz="1400" dirty="0"/>
        </a:p>
      </dgm:t>
    </dgm:pt>
    <dgm:pt modelId="{2170A7C3-3600-42C5-9DA0-1DDF720D1ECD}" type="parTrans" cxnId="{27582689-4D36-41CB-B3C9-51795F15BB6E}">
      <dgm:prSet/>
      <dgm:spPr/>
      <dgm:t>
        <a:bodyPr/>
        <a:lstStyle/>
        <a:p>
          <a:endParaRPr lang="en-US"/>
        </a:p>
      </dgm:t>
    </dgm:pt>
    <dgm:pt modelId="{2EEF00F9-3669-4B59-A648-93F04067881F}" type="sibTrans" cxnId="{27582689-4D36-41CB-B3C9-51795F15BB6E}">
      <dgm:prSet/>
      <dgm:spPr/>
      <dgm:t>
        <a:bodyPr/>
        <a:lstStyle/>
        <a:p>
          <a:endParaRPr lang="en-US"/>
        </a:p>
      </dgm:t>
    </dgm:pt>
    <dgm:pt modelId="{437D8A47-FC98-4912-BD0C-1709924712EB}">
      <dgm:prSet custT="1"/>
      <dgm:spPr/>
      <dgm:t>
        <a:bodyPr/>
        <a:lstStyle/>
        <a:p>
          <a:r>
            <a:rPr lang="en-US" sz="2400" b="1" dirty="0"/>
            <a:t>Spirituality:</a:t>
          </a:r>
        </a:p>
        <a:p>
          <a:r>
            <a:rPr lang="en-CA" sz="2000" dirty="0"/>
            <a:t>the essence singers convey through music, transcending words, experience, and culture to evoke deeper connection, transformation, and the Divine </a:t>
          </a:r>
          <a:r>
            <a:rPr lang="en-CA" sz="1400" dirty="0"/>
            <a:t>(</a:t>
          </a:r>
          <a:r>
            <a:rPr lang="en-CA" sz="1400" dirty="0" err="1"/>
            <a:t>Gabrielsson</a:t>
          </a:r>
          <a:r>
            <a:rPr lang="en-CA" sz="1400" dirty="0"/>
            <a:t>, 2010). </a:t>
          </a:r>
          <a:r>
            <a:rPr lang="en-CA" sz="2000" dirty="0"/>
            <a:t>Rooted in worldview, it extends beyond language and the material world.</a:t>
          </a:r>
          <a:endParaRPr lang="en-US" sz="2000" dirty="0"/>
        </a:p>
      </dgm:t>
    </dgm:pt>
    <dgm:pt modelId="{A6892C50-63AB-4045-8482-03439E0ACB10}" type="parTrans" cxnId="{29D08626-D1C5-4500-9316-87D92D5BE5D3}">
      <dgm:prSet/>
      <dgm:spPr/>
      <dgm:t>
        <a:bodyPr/>
        <a:lstStyle/>
        <a:p>
          <a:endParaRPr lang="en-US"/>
        </a:p>
      </dgm:t>
    </dgm:pt>
    <dgm:pt modelId="{01C6E426-C840-4023-B570-43334DD03933}" type="sibTrans" cxnId="{29D08626-D1C5-4500-9316-87D92D5BE5D3}">
      <dgm:prSet/>
      <dgm:spPr/>
      <dgm:t>
        <a:bodyPr/>
        <a:lstStyle/>
        <a:p>
          <a:endParaRPr lang="en-US"/>
        </a:p>
      </dgm:t>
    </dgm:pt>
    <dgm:pt modelId="{C987AD1D-B8DB-4D98-872E-96F9942569D8}">
      <dgm:prSet custT="1"/>
      <dgm:spPr/>
      <dgm:t>
        <a:bodyPr/>
        <a:lstStyle/>
        <a:p>
          <a:r>
            <a:rPr lang="en-US" sz="2400" b="1" dirty="0"/>
            <a:t>Motivation:</a:t>
          </a:r>
        </a:p>
        <a:p>
          <a:r>
            <a:rPr lang="en-US" sz="1600" dirty="0"/>
            <a:t> </a:t>
          </a:r>
          <a:r>
            <a:rPr lang="en-US" sz="2000" dirty="0"/>
            <a:t>extrinsic motivation develops into intrinsic motivation through aspirations, self-efficacy, relatedness, and competence, which integrates emotional satisfaction </a:t>
          </a:r>
          <a:r>
            <a:rPr lang="en-US" sz="1200" dirty="0"/>
            <a:t>(Ryan and Deci, 2000; Bromberg-Martin et al., 2010)</a:t>
          </a:r>
        </a:p>
      </dgm:t>
    </dgm:pt>
    <dgm:pt modelId="{5104332F-E65C-4FCD-B480-CED33C13C947}" type="parTrans" cxnId="{5EA0ED89-5DA0-4550-A177-46D94660FC24}">
      <dgm:prSet/>
      <dgm:spPr/>
      <dgm:t>
        <a:bodyPr/>
        <a:lstStyle/>
        <a:p>
          <a:endParaRPr lang="en-US"/>
        </a:p>
      </dgm:t>
    </dgm:pt>
    <dgm:pt modelId="{3E9F1F50-00F4-4945-B75E-11B1D1688FA2}" type="sibTrans" cxnId="{5EA0ED89-5DA0-4550-A177-46D94660FC24}">
      <dgm:prSet/>
      <dgm:spPr/>
      <dgm:t>
        <a:bodyPr/>
        <a:lstStyle/>
        <a:p>
          <a:endParaRPr lang="en-US"/>
        </a:p>
      </dgm:t>
    </dgm:pt>
    <dgm:pt modelId="{E5465CCD-2DA8-664F-A70E-848445EF022B}" type="pres">
      <dgm:prSet presAssocID="{19EFDF48-8C42-49E8-A463-0FE0CAF79B3B}" presName="linear" presStyleCnt="0">
        <dgm:presLayoutVars>
          <dgm:animLvl val="lvl"/>
          <dgm:resizeHandles val="exact"/>
        </dgm:presLayoutVars>
      </dgm:prSet>
      <dgm:spPr/>
    </dgm:pt>
    <dgm:pt modelId="{C9654B4D-5C52-6547-9AA2-E3E7A8623A36}" type="pres">
      <dgm:prSet presAssocID="{E4C80D16-3219-4C43-9DD0-28B3D6AA497A}" presName="parentText" presStyleLbl="node1" presStyleIdx="0" presStyleCnt="3" custScaleY="121429">
        <dgm:presLayoutVars>
          <dgm:chMax val="0"/>
          <dgm:bulletEnabled val="1"/>
        </dgm:presLayoutVars>
      </dgm:prSet>
      <dgm:spPr/>
    </dgm:pt>
    <dgm:pt modelId="{2E6FDAB3-8298-3C4F-99C1-3A450210FECB}" type="pres">
      <dgm:prSet presAssocID="{2EEF00F9-3669-4B59-A648-93F04067881F}" presName="spacer" presStyleCnt="0"/>
      <dgm:spPr/>
    </dgm:pt>
    <dgm:pt modelId="{7269D8C3-7074-3043-84F4-FE11A10EE05B}" type="pres">
      <dgm:prSet presAssocID="{437D8A47-FC98-4912-BD0C-1709924712EB}" presName="parentText" presStyleLbl="node1" presStyleIdx="1" presStyleCnt="3">
        <dgm:presLayoutVars>
          <dgm:chMax val="0"/>
          <dgm:bulletEnabled val="1"/>
        </dgm:presLayoutVars>
      </dgm:prSet>
      <dgm:spPr/>
    </dgm:pt>
    <dgm:pt modelId="{064F3E51-76D4-EC4F-8CFC-0BB47F18905F}" type="pres">
      <dgm:prSet presAssocID="{01C6E426-C840-4023-B570-43334DD03933}" presName="spacer" presStyleCnt="0"/>
      <dgm:spPr/>
    </dgm:pt>
    <dgm:pt modelId="{6E349790-1AD3-944A-B331-D433D5A4D65B}" type="pres">
      <dgm:prSet presAssocID="{C987AD1D-B8DB-4D98-872E-96F9942569D8}" presName="parentText" presStyleLbl="node1" presStyleIdx="2" presStyleCnt="3" custScaleY="95871">
        <dgm:presLayoutVars>
          <dgm:chMax val="0"/>
          <dgm:bulletEnabled val="1"/>
        </dgm:presLayoutVars>
      </dgm:prSet>
      <dgm:spPr/>
    </dgm:pt>
  </dgm:ptLst>
  <dgm:cxnLst>
    <dgm:cxn modelId="{5F5D4508-1F41-3740-BBF9-BB5FA0E877B3}" type="presOf" srcId="{C987AD1D-B8DB-4D98-872E-96F9942569D8}" destId="{6E349790-1AD3-944A-B331-D433D5A4D65B}" srcOrd="0" destOrd="0" presId="urn:microsoft.com/office/officeart/2005/8/layout/vList2"/>
    <dgm:cxn modelId="{29D08626-D1C5-4500-9316-87D92D5BE5D3}" srcId="{19EFDF48-8C42-49E8-A463-0FE0CAF79B3B}" destId="{437D8A47-FC98-4912-BD0C-1709924712EB}" srcOrd="1" destOrd="0" parTransId="{A6892C50-63AB-4045-8482-03439E0ACB10}" sibTransId="{01C6E426-C840-4023-B570-43334DD03933}"/>
    <dgm:cxn modelId="{72453555-AD3D-C844-AE33-5DAD2804C953}" type="presOf" srcId="{19EFDF48-8C42-49E8-A463-0FE0CAF79B3B}" destId="{E5465CCD-2DA8-664F-A70E-848445EF022B}" srcOrd="0" destOrd="0" presId="urn:microsoft.com/office/officeart/2005/8/layout/vList2"/>
    <dgm:cxn modelId="{27582689-4D36-41CB-B3C9-51795F15BB6E}" srcId="{19EFDF48-8C42-49E8-A463-0FE0CAF79B3B}" destId="{E4C80D16-3219-4C43-9DD0-28B3D6AA497A}" srcOrd="0" destOrd="0" parTransId="{2170A7C3-3600-42C5-9DA0-1DDF720D1ECD}" sibTransId="{2EEF00F9-3669-4B59-A648-93F04067881F}"/>
    <dgm:cxn modelId="{5EA0ED89-5DA0-4550-A177-46D94660FC24}" srcId="{19EFDF48-8C42-49E8-A463-0FE0CAF79B3B}" destId="{C987AD1D-B8DB-4D98-872E-96F9942569D8}" srcOrd="2" destOrd="0" parTransId="{5104332F-E65C-4FCD-B480-CED33C13C947}" sibTransId="{3E9F1F50-00F4-4945-B75E-11B1D1688FA2}"/>
    <dgm:cxn modelId="{3B939D93-4C80-A346-B7A1-93BCBEFAAB4D}" type="presOf" srcId="{E4C80D16-3219-4C43-9DD0-28B3D6AA497A}" destId="{C9654B4D-5C52-6547-9AA2-E3E7A8623A36}" srcOrd="0" destOrd="0" presId="urn:microsoft.com/office/officeart/2005/8/layout/vList2"/>
    <dgm:cxn modelId="{118A2EC8-ED55-6B43-A408-D74774F0FE8D}" type="presOf" srcId="{437D8A47-FC98-4912-BD0C-1709924712EB}" destId="{7269D8C3-7074-3043-84F4-FE11A10EE05B}" srcOrd="0" destOrd="0" presId="urn:microsoft.com/office/officeart/2005/8/layout/vList2"/>
    <dgm:cxn modelId="{A4E6D181-34C8-C34F-BC5E-4ED476ED8EC3}" type="presParOf" srcId="{E5465CCD-2DA8-664F-A70E-848445EF022B}" destId="{C9654B4D-5C52-6547-9AA2-E3E7A8623A36}" srcOrd="0" destOrd="0" presId="urn:microsoft.com/office/officeart/2005/8/layout/vList2"/>
    <dgm:cxn modelId="{EE0D8A80-E4ED-6D42-9DB9-45ACD8DC7F68}" type="presParOf" srcId="{E5465CCD-2DA8-664F-A70E-848445EF022B}" destId="{2E6FDAB3-8298-3C4F-99C1-3A450210FECB}" srcOrd="1" destOrd="0" presId="urn:microsoft.com/office/officeart/2005/8/layout/vList2"/>
    <dgm:cxn modelId="{36FA19D9-2865-D54B-81C9-54A7C9684CFD}" type="presParOf" srcId="{E5465CCD-2DA8-664F-A70E-848445EF022B}" destId="{7269D8C3-7074-3043-84F4-FE11A10EE05B}" srcOrd="2" destOrd="0" presId="urn:microsoft.com/office/officeart/2005/8/layout/vList2"/>
    <dgm:cxn modelId="{8ED78D48-79CA-1947-9DB9-1B1A32008536}" type="presParOf" srcId="{E5465CCD-2DA8-664F-A70E-848445EF022B}" destId="{064F3E51-76D4-EC4F-8CFC-0BB47F18905F}" srcOrd="3" destOrd="0" presId="urn:microsoft.com/office/officeart/2005/8/layout/vList2"/>
    <dgm:cxn modelId="{749693E0-F500-1941-93EA-CB4378FBD38A}" type="presParOf" srcId="{E5465CCD-2DA8-664F-A70E-848445EF022B}" destId="{6E349790-1AD3-944A-B331-D433D5A4D65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28723A-FDA9-45F9-8F76-484C2EB9F457}" type="doc">
      <dgm:prSet loTypeId="urn:microsoft.com/office/officeart/2005/8/layout/vList5" loCatId="list" qsTypeId="urn:microsoft.com/office/officeart/2005/8/quickstyle/simple5" qsCatId="simple" csTypeId="urn:microsoft.com/office/officeart/2005/8/colors/accent1_2" csCatId="accent1" phldr="1"/>
      <dgm:spPr/>
      <dgm:t>
        <a:bodyPr/>
        <a:lstStyle/>
        <a:p>
          <a:endParaRPr lang="en-US"/>
        </a:p>
      </dgm:t>
    </dgm:pt>
    <dgm:pt modelId="{50A7D340-3E6D-4562-A0E0-28A5F06CE194}">
      <dgm:prSet/>
      <dgm:spPr/>
      <dgm:t>
        <a:bodyPr/>
        <a:lstStyle/>
        <a:p>
          <a:r>
            <a:rPr lang="en-US" dirty="0"/>
            <a:t>Content Analysis and Contextualization </a:t>
          </a:r>
        </a:p>
      </dgm:t>
    </dgm:pt>
    <dgm:pt modelId="{C1574E55-D03A-436B-9C30-527D55A8C8B3}" type="parTrans" cxnId="{4330EDCD-F27D-4663-AEF9-8BB10E3F71B9}">
      <dgm:prSet/>
      <dgm:spPr/>
      <dgm:t>
        <a:bodyPr/>
        <a:lstStyle/>
        <a:p>
          <a:endParaRPr lang="en-US"/>
        </a:p>
      </dgm:t>
    </dgm:pt>
    <dgm:pt modelId="{AF86AE12-3C71-4ECF-A6C4-ACCB70E8F2A3}" type="sibTrans" cxnId="{4330EDCD-F27D-4663-AEF9-8BB10E3F71B9}">
      <dgm:prSet/>
      <dgm:spPr/>
      <dgm:t>
        <a:bodyPr/>
        <a:lstStyle/>
        <a:p>
          <a:endParaRPr lang="en-US"/>
        </a:p>
      </dgm:t>
    </dgm:pt>
    <dgm:pt modelId="{39839803-925D-4478-8EEF-3B96E296DA91}">
      <dgm:prSet custT="1"/>
      <dgm:spPr/>
      <dgm:t>
        <a:bodyPr/>
        <a:lstStyle/>
        <a:p>
          <a:r>
            <a:rPr lang="en-US" sz="1800" dirty="0"/>
            <a:t>Selected and surveyed 134 biographies for socio-cultural context </a:t>
          </a:r>
          <a:r>
            <a:rPr lang="en-US" sz="1800" dirty="0">
              <a:sym typeface="Wingdings" panose="05000000000000000000" pitchFamily="2" charset="2"/>
            </a:rPr>
            <a:t></a:t>
          </a:r>
          <a:r>
            <a:rPr lang="en-US" sz="1800" dirty="0"/>
            <a:t> resembles Siefert’s (2004) meta-narrative study of magazine cover stories showing how 146 American opera singers achieved "greatness”</a:t>
          </a:r>
        </a:p>
      </dgm:t>
    </dgm:pt>
    <dgm:pt modelId="{69BAD0D9-626B-406F-B2E3-5D34AA1C83DA}" type="parTrans" cxnId="{F5452E69-AF99-4DD9-BF7D-7041FDF72A3E}">
      <dgm:prSet/>
      <dgm:spPr/>
      <dgm:t>
        <a:bodyPr/>
        <a:lstStyle/>
        <a:p>
          <a:endParaRPr lang="en-US"/>
        </a:p>
      </dgm:t>
    </dgm:pt>
    <dgm:pt modelId="{BE95D79E-7A4E-4A72-8C4E-78A5B4DBAEC0}" type="sibTrans" cxnId="{F5452E69-AF99-4DD9-BF7D-7041FDF72A3E}">
      <dgm:prSet/>
      <dgm:spPr/>
      <dgm:t>
        <a:bodyPr/>
        <a:lstStyle/>
        <a:p>
          <a:endParaRPr lang="en-US"/>
        </a:p>
      </dgm:t>
    </dgm:pt>
    <dgm:pt modelId="{B8A1DA15-F5B3-4EC1-A1D3-B1EDF0ABA9FE}">
      <dgm:prSet custT="1"/>
      <dgm:spPr/>
      <dgm:t>
        <a:bodyPr/>
        <a:lstStyle/>
        <a:p>
          <a:r>
            <a:rPr lang="en-US" sz="1800" dirty="0"/>
            <a:t>Included singers based on performances at the Met / major opera houses</a:t>
          </a:r>
        </a:p>
      </dgm:t>
    </dgm:pt>
    <dgm:pt modelId="{EFB407C1-41CF-4B1C-8BF3-D95C5D64F339}" type="parTrans" cxnId="{97A7BCBE-E6F6-434C-8A67-DF8F7871B6F0}">
      <dgm:prSet/>
      <dgm:spPr/>
      <dgm:t>
        <a:bodyPr/>
        <a:lstStyle/>
        <a:p>
          <a:endParaRPr lang="en-US"/>
        </a:p>
      </dgm:t>
    </dgm:pt>
    <dgm:pt modelId="{BAD92A8F-9517-47DB-A75D-F28B9C16C20D}" type="sibTrans" cxnId="{97A7BCBE-E6F6-434C-8A67-DF8F7871B6F0}">
      <dgm:prSet/>
      <dgm:spPr/>
      <dgm:t>
        <a:bodyPr/>
        <a:lstStyle/>
        <a:p>
          <a:endParaRPr lang="en-US"/>
        </a:p>
      </dgm:t>
    </dgm:pt>
    <dgm:pt modelId="{4E567156-F8DC-4037-9EB8-3194DA498B36}">
      <dgm:prSet/>
      <dgm:spPr/>
      <dgm:t>
        <a:bodyPr/>
        <a:lstStyle/>
        <a:p>
          <a:r>
            <a:rPr lang="en-US"/>
            <a:t>Semi-Structured Interviews and Case Studies</a:t>
          </a:r>
        </a:p>
      </dgm:t>
    </dgm:pt>
    <dgm:pt modelId="{D4B61719-BD70-4A24-B28D-0DA92FF5D59E}" type="parTrans" cxnId="{BB79086D-13C6-4441-96EA-AA4A0E3BFE59}">
      <dgm:prSet/>
      <dgm:spPr/>
      <dgm:t>
        <a:bodyPr/>
        <a:lstStyle/>
        <a:p>
          <a:endParaRPr lang="en-US"/>
        </a:p>
      </dgm:t>
    </dgm:pt>
    <dgm:pt modelId="{E0F9472A-5F3F-4371-BBB7-BE3F3C74E98E}" type="sibTrans" cxnId="{BB79086D-13C6-4441-96EA-AA4A0E3BFE59}">
      <dgm:prSet/>
      <dgm:spPr/>
      <dgm:t>
        <a:bodyPr/>
        <a:lstStyle/>
        <a:p>
          <a:endParaRPr lang="en-US"/>
        </a:p>
      </dgm:t>
    </dgm:pt>
    <dgm:pt modelId="{4AE28329-ADD7-4C34-A410-75C52B028A8E}">
      <dgm:prSet custT="1"/>
      <dgm:spPr/>
      <dgm:t>
        <a:bodyPr/>
        <a:lstStyle/>
        <a:p>
          <a:r>
            <a:rPr lang="en-US" sz="1800" dirty="0"/>
            <a:t>Transcribed video-recorded interviews</a:t>
          </a:r>
        </a:p>
      </dgm:t>
    </dgm:pt>
    <dgm:pt modelId="{57E991D9-9677-45E9-9543-224CE509AB68}" type="parTrans" cxnId="{161F6D87-EFFF-4E91-8575-7A6667127777}">
      <dgm:prSet/>
      <dgm:spPr/>
      <dgm:t>
        <a:bodyPr/>
        <a:lstStyle/>
        <a:p>
          <a:endParaRPr lang="en-US"/>
        </a:p>
      </dgm:t>
    </dgm:pt>
    <dgm:pt modelId="{B5C5443B-6D53-496D-ADD7-1151EB8D9BA9}" type="sibTrans" cxnId="{161F6D87-EFFF-4E91-8575-7A6667127777}">
      <dgm:prSet/>
      <dgm:spPr/>
      <dgm:t>
        <a:bodyPr/>
        <a:lstStyle/>
        <a:p>
          <a:endParaRPr lang="en-US"/>
        </a:p>
      </dgm:t>
    </dgm:pt>
    <dgm:pt modelId="{D0147F65-9319-41DD-9AD1-8609CD0333AE}">
      <dgm:prSet custT="1"/>
      <dgm:spPr/>
      <dgm:t>
        <a:bodyPr/>
        <a:lstStyle/>
        <a:p>
          <a:r>
            <a:rPr lang="en-US" sz="1800" dirty="0"/>
            <a:t>Coded interview transcripts with NVivo14 </a:t>
          </a:r>
        </a:p>
      </dgm:t>
    </dgm:pt>
    <dgm:pt modelId="{C78EC8F5-9E9D-4323-9A0F-D2FB413F7EC2}" type="parTrans" cxnId="{5F554DCC-878B-494A-BAA7-0ED2726BB221}">
      <dgm:prSet/>
      <dgm:spPr/>
      <dgm:t>
        <a:bodyPr/>
        <a:lstStyle/>
        <a:p>
          <a:endParaRPr lang="en-US"/>
        </a:p>
      </dgm:t>
    </dgm:pt>
    <dgm:pt modelId="{217CC2F5-F82A-4D9A-9CEE-99319F735C0B}" type="sibTrans" cxnId="{5F554DCC-878B-494A-BAA7-0ED2726BB221}">
      <dgm:prSet/>
      <dgm:spPr/>
      <dgm:t>
        <a:bodyPr/>
        <a:lstStyle/>
        <a:p>
          <a:endParaRPr lang="en-US"/>
        </a:p>
      </dgm:t>
    </dgm:pt>
    <dgm:pt modelId="{DA605449-C025-40F4-9897-023AAC976531}">
      <dgm:prSet custT="1"/>
      <dgm:spPr/>
      <dgm:t>
        <a:bodyPr/>
        <a:lstStyle/>
        <a:p>
          <a:r>
            <a:rPr lang="en-US" sz="1800" dirty="0"/>
            <a:t>Selected five biographical cases spanning the 20</a:t>
          </a:r>
          <a:r>
            <a:rPr lang="en-US" sz="1800" baseline="30000" dirty="0"/>
            <a:t>th</a:t>
          </a:r>
          <a:r>
            <a:rPr lang="en-US" sz="1800" dirty="0"/>
            <a:t> century</a:t>
          </a:r>
        </a:p>
      </dgm:t>
    </dgm:pt>
    <dgm:pt modelId="{7ADB17F5-1A9F-47E3-9B80-CE9F95A5CAB1}" type="parTrans" cxnId="{C99D5064-B5E0-474A-B9AA-4FCB44185978}">
      <dgm:prSet/>
      <dgm:spPr/>
      <dgm:t>
        <a:bodyPr/>
        <a:lstStyle/>
        <a:p>
          <a:endParaRPr lang="en-US"/>
        </a:p>
      </dgm:t>
    </dgm:pt>
    <dgm:pt modelId="{C7132C56-5387-4811-B075-5F717A981E0F}" type="sibTrans" cxnId="{C99D5064-B5E0-474A-B9AA-4FCB44185978}">
      <dgm:prSet/>
      <dgm:spPr/>
      <dgm:t>
        <a:bodyPr/>
        <a:lstStyle/>
        <a:p>
          <a:endParaRPr lang="en-US"/>
        </a:p>
      </dgm:t>
    </dgm:pt>
    <dgm:pt modelId="{7463DC9F-A2EC-4070-A458-D2132D8F0A10}">
      <dgm:prSet custT="1"/>
      <dgm:spPr/>
      <dgm:t>
        <a:bodyPr/>
        <a:lstStyle/>
        <a:p>
          <a:r>
            <a:rPr lang="en-US" sz="1800" dirty="0"/>
            <a:t>Coded case biographies with NVivo14 </a:t>
          </a:r>
        </a:p>
      </dgm:t>
    </dgm:pt>
    <dgm:pt modelId="{772E3435-C4D4-4BEB-8E1C-032F2AEB6AF2}" type="parTrans" cxnId="{9AD15BF8-7470-4E9E-8BBD-023C774BD259}">
      <dgm:prSet/>
      <dgm:spPr/>
      <dgm:t>
        <a:bodyPr/>
        <a:lstStyle/>
        <a:p>
          <a:endParaRPr lang="en-US"/>
        </a:p>
      </dgm:t>
    </dgm:pt>
    <dgm:pt modelId="{4CBFBF2C-05AB-4E71-8334-A373EAB8A7A3}" type="sibTrans" cxnId="{9AD15BF8-7470-4E9E-8BBD-023C774BD259}">
      <dgm:prSet/>
      <dgm:spPr/>
      <dgm:t>
        <a:bodyPr/>
        <a:lstStyle/>
        <a:p>
          <a:endParaRPr lang="en-US"/>
        </a:p>
      </dgm:t>
    </dgm:pt>
    <dgm:pt modelId="{18DA7F80-DAEF-45E2-A3CD-9551C3D80CC2}">
      <dgm:prSet/>
      <dgm:spPr/>
      <dgm:t>
        <a:bodyPr/>
        <a:lstStyle/>
        <a:p>
          <a:r>
            <a:rPr lang="en-US" dirty="0"/>
            <a:t>Thematic Triangulation </a:t>
          </a:r>
        </a:p>
      </dgm:t>
    </dgm:pt>
    <dgm:pt modelId="{5574BE88-53D2-4E7B-AAE2-01226E30A8A1}" type="parTrans" cxnId="{09651D7C-C620-4892-8C6D-A78695F760DA}">
      <dgm:prSet/>
      <dgm:spPr/>
      <dgm:t>
        <a:bodyPr/>
        <a:lstStyle/>
        <a:p>
          <a:endParaRPr lang="en-US"/>
        </a:p>
      </dgm:t>
    </dgm:pt>
    <dgm:pt modelId="{AB7065D0-45C6-47A5-9A0F-FC92341E626A}" type="sibTrans" cxnId="{09651D7C-C620-4892-8C6D-A78695F760DA}">
      <dgm:prSet/>
      <dgm:spPr/>
      <dgm:t>
        <a:bodyPr/>
        <a:lstStyle/>
        <a:p>
          <a:endParaRPr lang="en-US"/>
        </a:p>
      </dgm:t>
    </dgm:pt>
    <dgm:pt modelId="{0B816376-4638-4137-8876-CAE8DE2B009F}">
      <dgm:prSet custT="1"/>
      <dgm:spPr/>
      <dgm:t>
        <a:bodyPr/>
        <a:lstStyle/>
        <a:p>
          <a:r>
            <a:rPr lang="en-US" sz="1800" dirty="0"/>
            <a:t>Analyzed interviews and case studies thematically</a:t>
          </a:r>
        </a:p>
      </dgm:t>
    </dgm:pt>
    <dgm:pt modelId="{F941A39D-B1F9-4E97-A388-0AB019A504BE}" type="parTrans" cxnId="{8FAD2E7C-97CA-4C9D-97DC-ADEA8047B333}">
      <dgm:prSet/>
      <dgm:spPr/>
      <dgm:t>
        <a:bodyPr/>
        <a:lstStyle/>
        <a:p>
          <a:endParaRPr lang="en-US"/>
        </a:p>
      </dgm:t>
    </dgm:pt>
    <dgm:pt modelId="{C37EEA49-A3FE-463A-9440-BB78A5202F95}" type="sibTrans" cxnId="{8FAD2E7C-97CA-4C9D-97DC-ADEA8047B333}">
      <dgm:prSet/>
      <dgm:spPr/>
      <dgm:t>
        <a:bodyPr/>
        <a:lstStyle/>
        <a:p>
          <a:endParaRPr lang="en-US"/>
        </a:p>
      </dgm:t>
    </dgm:pt>
    <dgm:pt modelId="{43063414-CC81-45A2-BDA7-4C863EC99802}">
      <dgm:prSet custT="1"/>
      <dgm:spPr/>
      <dgm:t>
        <a:bodyPr/>
        <a:lstStyle/>
        <a:p>
          <a:r>
            <a:rPr lang="en-US" sz="1800" dirty="0"/>
            <a:t>Prioritized coded data under research questions by prompting ChatGPT to sift NVivo codebook.</a:t>
          </a:r>
        </a:p>
      </dgm:t>
    </dgm:pt>
    <dgm:pt modelId="{4B301C18-F0FD-46AB-98EC-9BCE2784F9AE}" type="parTrans" cxnId="{5362CDD7-EE67-4AE9-8395-F91BFDF0FA51}">
      <dgm:prSet/>
      <dgm:spPr/>
      <dgm:t>
        <a:bodyPr/>
        <a:lstStyle/>
        <a:p>
          <a:endParaRPr lang="en-US"/>
        </a:p>
      </dgm:t>
    </dgm:pt>
    <dgm:pt modelId="{BEEC48B2-3794-4BAA-B13F-289E6D374695}" type="sibTrans" cxnId="{5362CDD7-EE67-4AE9-8395-F91BFDF0FA51}">
      <dgm:prSet/>
      <dgm:spPr/>
      <dgm:t>
        <a:bodyPr/>
        <a:lstStyle/>
        <a:p>
          <a:endParaRPr lang="en-US"/>
        </a:p>
      </dgm:t>
    </dgm:pt>
    <dgm:pt modelId="{A13E38A9-06D1-9843-861E-0452CEB6C186}" type="pres">
      <dgm:prSet presAssocID="{5828723A-FDA9-45F9-8F76-484C2EB9F457}" presName="Name0" presStyleCnt="0">
        <dgm:presLayoutVars>
          <dgm:dir/>
          <dgm:animLvl val="lvl"/>
          <dgm:resizeHandles val="exact"/>
        </dgm:presLayoutVars>
      </dgm:prSet>
      <dgm:spPr/>
    </dgm:pt>
    <dgm:pt modelId="{32D04031-3323-3C4F-8233-62FE3A61ABFA}" type="pres">
      <dgm:prSet presAssocID="{50A7D340-3E6D-4562-A0E0-28A5F06CE194}" presName="linNode" presStyleCnt="0"/>
      <dgm:spPr/>
    </dgm:pt>
    <dgm:pt modelId="{03194C1D-8A47-F94C-BA10-9FFAEC00D5AF}" type="pres">
      <dgm:prSet presAssocID="{50A7D340-3E6D-4562-A0E0-28A5F06CE194}" presName="parentText" presStyleLbl="node1" presStyleIdx="0" presStyleCnt="3">
        <dgm:presLayoutVars>
          <dgm:chMax val="1"/>
          <dgm:bulletEnabled val="1"/>
        </dgm:presLayoutVars>
      </dgm:prSet>
      <dgm:spPr/>
    </dgm:pt>
    <dgm:pt modelId="{382EF5C2-B4A7-F14C-AEC5-D851BCD35C5B}" type="pres">
      <dgm:prSet presAssocID="{50A7D340-3E6D-4562-A0E0-28A5F06CE194}" presName="descendantText" presStyleLbl="alignAccFollowNode1" presStyleIdx="0" presStyleCnt="3" custScaleY="141820" custLinFactNeighborX="272" custLinFactNeighborY="2749">
        <dgm:presLayoutVars>
          <dgm:bulletEnabled val="1"/>
        </dgm:presLayoutVars>
      </dgm:prSet>
      <dgm:spPr/>
    </dgm:pt>
    <dgm:pt modelId="{796259F6-E753-0745-BE2F-806DAE08FF15}" type="pres">
      <dgm:prSet presAssocID="{AF86AE12-3C71-4ECF-A6C4-ACCB70E8F2A3}" presName="sp" presStyleCnt="0"/>
      <dgm:spPr/>
    </dgm:pt>
    <dgm:pt modelId="{E69B4C65-23E6-394A-A8EA-A1020577B8F3}" type="pres">
      <dgm:prSet presAssocID="{4E567156-F8DC-4037-9EB8-3194DA498B36}" presName="linNode" presStyleCnt="0"/>
      <dgm:spPr/>
    </dgm:pt>
    <dgm:pt modelId="{DC5D262F-C36C-2C4D-9226-504E67BDB07B}" type="pres">
      <dgm:prSet presAssocID="{4E567156-F8DC-4037-9EB8-3194DA498B36}" presName="parentText" presStyleLbl="node1" presStyleIdx="1" presStyleCnt="3">
        <dgm:presLayoutVars>
          <dgm:chMax val="1"/>
          <dgm:bulletEnabled val="1"/>
        </dgm:presLayoutVars>
      </dgm:prSet>
      <dgm:spPr/>
    </dgm:pt>
    <dgm:pt modelId="{FF6EDAC0-D6B0-A247-8D41-3DC07C87D7E8}" type="pres">
      <dgm:prSet presAssocID="{4E567156-F8DC-4037-9EB8-3194DA498B36}" presName="descendantText" presStyleLbl="alignAccFollowNode1" presStyleIdx="1" presStyleCnt="3" custScaleY="131414" custLinFactNeighborX="0" custLinFactNeighborY="10248">
        <dgm:presLayoutVars>
          <dgm:bulletEnabled val="1"/>
        </dgm:presLayoutVars>
      </dgm:prSet>
      <dgm:spPr/>
    </dgm:pt>
    <dgm:pt modelId="{80EDA9FF-4B74-974B-A03F-BA53FAE9AAC5}" type="pres">
      <dgm:prSet presAssocID="{E0F9472A-5F3F-4371-BBB7-BE3F3C74E98E}" presName="sp" presStyleCnt="0"/>
      <dgm:spPr/>
    </dgm:pt>
    <dgm:pt modelId="{2FECD82E-33A2-9740-B861-EB96C7A3B4FD}" type="pres">
      <dgm:prSet presAssocID="{18DA7F80-DAEF-45E2-A3CD-9551C3D80CC2}" presName="linNode" presStyleCnt="0"/>
      <dgm:spPr/>
    </dgm:pt>
    <dgm:pt modelId="{AF125831-1EF8-7A41-8C78-9EE732478FE6}" type="pres">
      <dgm:prSet presAssocID="{18DA7F80-DAEF-45E2-A3CD-9551C3D80CC2}" presName="parentText" presStyleLbl="node1" presStyleIdx="2" presStyleCnt="3">
        <dgm:presLayoutVars>
          <dgm:chMax val="1"/>
          <dgm:bulletEnabled val="1"/>
        </dgm:presLayoutVars>
      </dgm:prSet>
      <dgm:spPr/>
    </dgm:pt>
    <dgm:pt modelId="{C5E32CD5-8DEF-444B-A410-FE20563506C0}" type="pres">
      <dgm:prSet presAssocID="{18DA7F80-DAEF-45E2-A3CD-9551C3D80CC2}" presName="descendantText" presStyleLbl="alignAccFollowNode1" presStyleIdx="2" presStyleCnt="3" custLinFactNeighborX="0" custLinFactNeighborY="5986">
        <dgm:presLayoutVars>
          <dgm:bulletEnabled val="1"/>
        </dgm:presLayoutVars>
      </dgm:prSet>
      <dgm:spPr/>
    </dgm:pt>
  </dgm:ptLst>
  <dgm:cxnLst>
    <dgm:cxn modelId="{0A34201B-1BC3-5B4B-B694-68B4A76094C2}" type="presOf" srcId="{B8A1DA15-F5B3-4EC1-A1D3-B1EDF0ABA9FE}" destId="{382EF5C2-B4A7-F14C-AEC5-D851BCD35C5B}" srcOrd="0" destOrd="1" presId="urn:microsoft.com/office/officeart/2005/8/layout/vList5"/>
    <dgm:cxn modelId="{A2114155-6C74-AE4A-88B3-3A44DB2FA62E}" type="presOf" srcId="{4E567156-F8DC-4037-9EB8-3194DA498B36}" destId="{DC5D262F-C36C-2C4D-9226-504E67BDB07B}" srcOrd="0" destOrd="0" presId="urn:microsoft.com/office/officeart/2005/8/layout/vList5"/>
    <dgm:cxn modelId="{C99D5064-B5E0-474A-B9AA-4FCB44185978}" srcId="{4E567156-F8DC-4037-9EB8-3194DA498B36}" destId="{DA605449-C025-40F4-9897-023AAC976531}" srcOrd="2" destOrd="0" parTransId="{7ADB17F5-1A9F-47E3-9B80-CE9F95A5CAB1}" sibTransId="{C7132C56-5387-4811-B075-5F717A981E0F}"/>
    <dgm:cxn modelId="{F5452E69-AF99-4DD9-BF7D-7041FDF72A3E}" srcId="{50A7D340-3E6D-4562-A0E0-28A5F06CE194}" destId="{39839803-925D-4478-8EEF-3B96E296DA91}" srcOrd="0" destOrd="0" parTransId="{69BAD0D9-626B-406F-B2E3-5D34AA1C83DA}" sibTransId="{BE95D79E-7A4E-4A72-8C4E-78A5B4DBAEC0}"/>
    <dgm:cxn modelId="{BB79086D-13C6-4441-96EA-AA4A0E3BFE59}" srcId="{5828723A-FDA9-45F9-8F76-484C2EB9F457}" destId="{4E567156-F8DC-4037-9EB8-3194DA498B36}" srcOrd="1" destOrd="0" parTransId="{D4B61719-BD70-4A24-B28D-0DA92FF5D59E}" sibTransId="{E0F9472A-5F3F-4371-BBB7-BE3F3C74E98E}"/>
    <dgm:cxn modelId="{4B4B0278-37D6-7548-A0F4-E7A5E97857FA}" type="presOf" srcId="{43063414-CC81-45A2-BDA7-4C863EC99802}" destId="{C5E32CD5-8DEF-444B-A410-FE20563506C0}" srcOrd="0" destOrd="1" presId="urn:microsoft.com/office/officeart/2005/8/layout/vList5"/>
    <dgm:cxn modelId="{E1AD877B-FB3B-194C-B091-73C1D441A2D6}" type="presOf" srcId="{39839803-925D-4478-8EEF-3B96E296DA91}" destId="{382EF5C2-B4A7-F14C-AEC5-D851BCD35C5B}" srcOrd="0" destOrd="0" presId="urn:microsoft.com/office/officeart/2005/8/layout/vList5"/>
    <dgm:cxn modelId="{09651D7C-C620-4892-8C6D-A78695F760DA}" srcId="{5828723A-FDA9-45F9-8F76-484C2EB9F457}" destId="{18DA7F80-DAEF-45E2-A3CD-9551C3D80CC2}" srcOrd="2" destOrd="0" parTransId="{5574BE88-53D2-4E7B-AAE2-01226E30A8A1}" sibTransId="{AB7065D0-45C6-47A5-9A0F-FC92341E626A}"/>
    <dgm:cxn modelId="{8FAD2E7C-97CA-4C9D-97DC-ADEA8047B333}" srcId="{18DA7F80-DAEF-45E2-A3CD-9551C3D80CC2}" destId="{0B816376-4638-4137-8876-CAE8DE2B009F}" srcOrd="0" destOrd="0" parTransId="{F941A39D-B1F9-4E97-A388-0AB019A504BE}" sibTransId="{C37EEA49-A3FE-463A-9440-BB78A5202F95}"/>
    <dgm:cxn modelId="{FF854D83-8A9A-1A44-AECF-B69D975D91F2}" type="presOf" srcId="{DA605449-C025-40F4-9897-023AAC976531}" destId="{FF6EDAC0-D6B0-A247-8D41-3DC07C87D7E8}" srcOrd="0" destOrd="2" presId="urn:microsoft.com/office/officeart/2005/8/layout/vList5"/>
    <dgm:cxn modelId="{06D35883-E581-144B-97BE-8D6E52554151}" type="presOf" srcId="{D0147F65-9319-41DD-9AD1-8609CD0333AE}" destId="{FF6EDAC0-D6B0-A247-8D41-3DC07C87D7E8}" srcOrd="0" destOrd="1" presId="urn:microsoft.com/office/officeart/2005/8/layout/vList5"/>
    <dgm:cxn modelId="{161F6D87-EFFF-4E91-8575-7A6667127777}" srcId="{4E567156-F8DC-4037-9EB8-3194DA498B36}" destId="{4AE28329-ADD7-4C34-A410-75C52B028A8E}" srcOrd="0" destOrd="0" parTransId="{57E991D9-9677-45E9-9543-224CE509AB68}" sibTransId="{B5C5443B-6D53-496D-ADD7-1151EB8D9BA9}"/>
    <dgm:cxn modelId="{1E02748D-7829-5846-8375-F8750460FDC3}" type="presOf" srcId="{5828723A-FDA9-45F9-8F76-484C2EB9F457}" destId="{A13E38A9-06D1-9843-861E-0452CEB6C186}" srcOrd="0" destOrd="0" presId="urn:microsoft.com/office/officeart/2005/8/layout/vList5"/>
    <dgm:cxn modelId="{50928D90-D703-134D-941E-52598A259ECE}" type="presOf" srcId="{4AE28329-ADD7-4C34-A410-75C52B028A8E}" destId="{FF6EDAC0-D6B0-A247-8D41-3DC07C87D7E8}" srcOrd="0" destOrd="0" presId="urn:microsoft.com/office/officeart/2005/8/layout/vList5"/>
    <dgm:cxn modelId="{AB88A993-3178-A844-BB87-14BC32EC931E}" type="presOf" srcId="{50A7D340-3E6D-4562-A0E0-28A5F06CE194}" destId="{03194C1D-8A47-F94C-BA10-9FFAEC00D5AF}" srcOrd="0" destOrd="0" presId="urn:microsoft.com/office/officeart/2005/8/layout/vList5"/>
    <dgm:cxn modelId="{97A7BCBE-E6F6-434C-8A67-DF8F7871B6F0}" srcId="{50A7D340-3E6D-4562-A0E0-28A5F06CE194}" destId="{B8A1DA15-F5B3-4EC1-A1D3-B1EDF0ABA9FE}" srcOrd="1" destOrd="0" parTransId="{EFB407C1-41CF-4B1C-8BF3-D95C5D64F339}" sibTransId="{BAD92A8F-9517-47DB-A75D-F28B9C16C20D}"/>
    <dgm:cxn modelId="{5F554DCC-878B-494A-BAA7-0ED2726BB221}" srcId="{4E567156-F8DC-4037-9EB8-3194DA498B36}" destId="{D0147F65-9319-41DD-9AD1-8609CD0333AE}" srcOrd="1" destOrd="0" parTransId="{C78EC8F5-9E9D-4323-9A0F-D2FB413F7EC2}" sibTransId="{217CC2F5-F82A-4D9A-9CEE-99319F735C0B}"/>
    <dgm:cxn modelId="{4330EDCD-F27D-4663-AEF9-8BB10E3F71B9}" srcId="{5828723A-FDA9-45F9-8F76-484C2EB9F457}" destId="{50A7D340-3E6D-4562-A0E0-28A5F06CE194}" srcOrd="0" destOrd="0" parTransId="{C1574E55-D03A-436B-9C30-527D55A8C8B3}" sibTransId="{AF86AE12-3C71-4ECF-A6C4-ACCB70E8F2A3}"/>
    <dgm:cxn modelId="{385AE0D0-C6E7-7E4A-9DBD-E0C55FBFCE32}" type="presOf" srcId="{7463DC9F-A2EC-4070-A458-D2132D8F0A10}" destId="{FF6EDAC0-D6B0-A247-8D41-3DC07C87D7E8}" srcOrd="0" destOrd="3" presId="urn:microsoft.com/office/officeart/2005/8/layout/vList5"/>
    <dgm:cxn modelId="{5362CDD7-EE67-4AE9-8395-F91BFDF0FA51}" srcId="{18DA7F80-DAEF-45E2-A3CD-9551C3D80CC2}" destId="{43063414-CC81-45A2-BDA7-4C863EC99802}" srcOrd="1" destOrd="0" parTransId="{4B301C18-F0FD-46AB-98EC-9BCE2784F9AE}" sibTransId="{BEEC48B2-3794-4BAA-B13F-289E6D374695}"/>
    <dgm:cxn modelId="{8B00C6F3-6127-C440-8913-D4785D6B47E6}" type="presOf" srcId="{0B816376-4638-4137-8876-CAE8DE2B009F}" destId="{C5E32CD5-8DEF-444B-A410-FE20563506C0}" srcOrd="0" destOrd="0" presId="urn:microsoft.com/office/officeart/2005/8/layout/vList5"/>
    <dgm:cxn modelId="{072C5FF5-C695-1C44-842C-632BE8AA707D}" type="presOf" srcId="{18DA7F80-DAEF-45E2-A3CD-9551C3D80CC2}" destId="{AF125831-1EF8-7A41-8C78-9EE732478FE6}" srcOrd="0" destOrd="0" presId="urn:microsoft.com/office/officeart/2005/8/layout/vList5"/>
    <dgm:cxn modelId="{9AD15BF8-7470-4E9E-8BBD-023C774BD259}" srcId="{4E567156-F8DC-4037-9EB8-3194DA498B36}" destId="{7463DC9F-A2EC-4070-A458-D2132D8F0A10}" srcOrd="3" destOrd="0" parTransId="{772E3435-C4D4-4BEB-8E1C-032F2AEB6AF2}" sibTransId="{4CBFBF2C-05AB-4E71-8334-A373EAB8A7A3}"/>
    <dgm:cxn modelId="{74CE5E2A-B814-BB45-8B78-F1CBEDD5D3A2}" type="presParOf" srcId="{A13E38A9-06D1-9843-861E-0452CEB6C186}" destId="{32D04031-3323-3C4F-8233-62FE3A61ABFA}" srcOrd="0" destOrd="0" presId="urn:microsoft.com/office/officeart/2005/8/layout/vList5"/>
    <dgm:cxn modelId="{FDB9850E-84DA-0B48-85BB-966C27D03CD5}" type="presParOf" srcId="{32D04031-3323-3C4F-8233-62FE3A61ABFA}" destId="{03194C1D-8A47-F94C-BA10-9FFAEC00D5AF}" srcOrd="0" destOrd="0" presId="urn:microsoft.com/office/officeart/2005/8/layout/vList5"/>
    <dgm:cxn modelId="{79416A74-BD80-C041-A500-6BC8529EF6A4}" type="presParOf" srcId="{32D04031-3323-3C4F-8233-62FE3A61ABFA}" destId="{382EF5C2-B4A7-F14C-AEC5-D851BCD35C5B}" srcOrd="1" destOrd="0" presId="urn:microsoft.com/office/officeart/2005/8/layout/vList5"/>
    <dgm:cxn modelId="{096BE18F-03BF-A242-A845-AEC3FED12879}" type="presParOf" srcId="{A13E38A9-06D1-9843-861E-0452CEB6C186}" destId="{796259F6-E753-0745-BE2F-806DAE08FF15}" srcOrd="1" destOrd="0" presId="urn:microsoft.com/office/officeart/2005/8/layout/vList5"/>
    <dgm:cxn modelId="{010D989C-63F1-704D-A5AF-AB3FE76D06EF}" type="presParOf" srcId="{A13E38A9-06D1-9843-861E-0452CEB6C186}" destId="{E69B4C65-23E6-394A-A8EA-A1020577B8F3}" srcOrd="2" destOrd="0" presId="urn:microsoft.com/office/officeart/2005/8/layout/vList5"/>
    <dgm:cxn modelId="{780245E2-261D-D249-A7E0-3CAC07643BEB}" type="presParOf" srcId="{E69B4C65-23E6-394A-A8EA-A1020577B8F3}" destId="{DC5D262F-C36C-2C4D-9226-504E67BDB07B}" srcOrd="0" destOrd="0" presId="urn:microsoft.com/office/officeart/2005/8/layout/vList5"/>
    <dgm:cxn modelId="{99E611A9-97C3-8044-9B40-D9599BEE8E93}" type="presParOf" srcId="{E69B4C65-23E6-394A-A8EA-A1020577B8F3}" destId="{FF6EDAC0-D6B0-A247-8D41-3DC07C87D7E8}" srcOrd="1" destOrd="0" presId="urn:microsoft.com/office/officeart/2005/8/layout/vList5"/>
    <dgm:cxn modelId="{39D82742-5ABA-7F46-B11E-2909C94F927F}" type="presParOf" srcId="{A13E38A9-06D1-9843-861E-0452CEB6C186}" destId="{80EDA9FF-4B74-974B-A03F-BA53FAE9AAC5}" srcOrd="3" destOrd="0" presId="urn:microsoft.com/office/officeart/2005/8/layout/vList5"/>
    <dgm:cxn modelId="{C26379B6-4D94-5948-A374-04E8804A566F}" type="presParOf" srcId="{A13E38A9-06D1-9843-861E-0452CEB6C186}" destId="{2FECD82E-33A2-9740-B861-EB96C7A3B4FD}" srcOrd="4" destOrd="0" presId="urn:microsoft.com/office/officeart/2005/8/layout/vList5"/>
    <dgm:cxn modelId="{7BBC8D55-B651-C64F-B2A1-3B032C315235}" type="presParOf" srcId="{2FECD82E-33A2-9740-B861-EB96C7A3B4FD}" destId="{AF125831-1EF8-7A41-8C78-9EE732478FE6}" srcOrd="0" destOrd="0" presId="urn:microsoft.com/office/officeart/2005/8/layout/vList5"/>
    <dgm:cxn modelId="{2F4DB976-5E31-0A4B-AAB6-825640979B44}" type="presParOf" srcId="{2FECD82E-33A2-9740-B861-EB96C7A3B4FD}" destId="{C5E32CD5-8DEF-444B-A410-FE20563506C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654B4D-5C52-6547-9AA2-E3E7A8623A36}">
      <dsp:nvSpPr>
        <dsp:cNvPr id="0" name=""/>
        <dsp:cNvSpPr/>
      </dsp:nvSpPr>
      <dsp:spPr>
        <a:xfrm>
          <a:off x="0" y="1581"/>
          <a:ext cx="10737490" cy="163207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Worldview:</a:t>
          </a:r>
        </a:p>
        <a:p>
          <a:pPr marL="0" lvl="0" indent="0" algn="l" defTabSz="1066800">
            <a:lnSpc>
              <a:spcPct val="90000"/>
            </a:lnSpc>
            <a:spcBef>
              <a:spcPct val="0"/>
            </a:spcBef>
            <a:spcAft>
              <a:spcPct val="35000"/>
            </a:spcAft>
            <a:buNone/>
          </a:pPr>
          <a:r>
            <a:rPr lang="en-US" sz="1400" kern="1200" dirty="0"/>
            <a:t> </a:t>
          </a:r>
          <a:r>
            <a:rPr lang="en-CA" sz="2000" kern="1200" dirty="0"/>
            <a:t>a framework of beliefs shaping thought, behavior, and self-worth, providing coherence, purpose, and a lasting interpretive lens </a:t>
          </a:r>
          <a:r>
            <a:rPr lang="en-CA" sz="1400" kern="1200" dirty="0"/>
            <a:t>(Vail et al., 2012</a:t>
          </a:r>
          <a:r>
            <a:rPr lang="en-CA" sz="2000" kern="1200" dirty="0"/>
            <a:t>). It influences professional practice, interpretation, and personal meaning</a:t>
          </a:r>
          <a:r>
            <a:rPr lang="en-CA" sz="1800" kern="1200" dirty="0"/>
            <a:t> </a:t>
          </a:r>
          <a:r>
            <a:rPr lang="en-CA" sz="1400" kern="1200" dirty="0"/>
            <a:t>(</a:t>
          </a:r>
          <a:r>
            <a:rPr lang="en-CA" sz="1400" kern="1200" dirty="0" err="1"/>
            <a:t>Tkach</a:t>
          </a:r>
          <a:r>
            <a:rPr lang="en-CA" sz="1400" kern="1200" dirty="0"/>
            <a:t>, 2020), </a:t>
          </a:r>
          <a:r>
            <a:rPr lang="en-CA" sz="2000" kern="1200" dirty="0"/>
            <a:t>generating the emotion of ordered complexity within understanding</a:t>
          </a:r>
          <a:r>
            <a:rPr lang="en-CA" sz="1800" kern="1200" dirty="0"/>
            <a:t> </a:t>
          </a:r>
          <a:r>
            <a:rPr lang="en-CA" sz="1400" kern="1200" dirty="0"/>
            <a:t>(Friesen, 2021).</a:t>
          </a:r>
          <a:endParaRPr lang="en-US" sz="1400" kern="1200" dirty="0"/>
        </a:p>
      </dsp:txBody>
      <dsp:txXfrm>
        <a:off x="79671" y="81252"/>
        <a:ext cx="10578148" cy="1472732"/>
      </dsp:txXfrm>
    </dsp:sp>
    <dsp:sp modelId="{7269D8C3-7074-3043-84F4-FE11A10EE05B}">
      <dsp:nvSpPr>
        <dsp:cNvPr id="0" name=""/>
        <dsp:cNvSpPr/>
      </dsp:nvSpPr>
      <dsp:spPr>
        <a:xfrm>
          <a:off x="0" y="1644984"/>
          <a:ext cx="10737490" cy="134405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Spirituality:</a:t>
          </a:r>
        </a:p>
        <a:p>
          <a:pPr marL="0" lvl="0" indent="0" algn="l" defTabSz="1066800">
            <a:lnSpc>
              <a:spcPct val="90000"/>
            </a:lnSpc>
            <a:spcBef>
              <a:spcPct val="0"/>
            </a:spcBef>
            <a:spcAft>
              <a:spcPct val="35000"/>
            </a:spcAft>
            <a:buNone/>
          </a:pPr>
          <a:r>
            <a:rPr lang="en-CA" sz="2000" kern="1200" dirty="0"/>
            <a:t>the essence singers convey through music, transcending words, experience, and culture to evoke deeper connection, transformation, and the Divine </a:t>
          </a:r>
          <a:r>
            <a:rPr lang="en-CA" sz="1400" kern="1200" dirty="0"/>
            <a:t>(</a:t>
          </a:r>
          <a:r>
            <a:rPr lang="en-CA" sz="1400" kern="1200" dirty="0" err="1"/>
            <a:t>Gabrielsson</a:t>
          </a:r>
          <a:r>
            <a:rPr lang="en-CA" sz="1400" kern="1200" dirty="0"/>
            <a:t>, 2010). </a:t>
          </a:r>
          <a:r>
            <a:rPr lang="en-CA" sz="2000" kern="1200" dirty="0"/>
            <a:t>Rooted in worldview, it extends beyond language and the material world.</a:t>
          </a:r>
          <a:endParaRPr lang="en-US" sz="2000" kern="1200" dirty="0"/>
        </a:p>
      </dsp:txBody>
      <dsp:txXfrm>
        <a:off x="65611" y="1710595"/>
        <a:ext cx="10606268" cy="1212834"/>
      </dsp:txXfrm>
    </dsp:sp>
    <dsp:sp modelId="{6E349790-1AD3-944A-B331-D433D5A4D65B}">
      <dsp:nvSpPr>
        <dsp:cNvPr id="0" name=""/>
        <dsp:cNvSpPr/>
      </dsp:nvSpPr>
      <dsp:spPr>
        <a:xfrm>
          <a:off x="0" y="3000368"/>
          <a:ext cx="10737490" cy="12885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Motivation:</a:t>
          </a:r>
        </a:p>
        <a:p>
          <a:pPr marL="0" lvl="0" indent="0" algn="l" defTabSz="1066800">
            <a:lnSpc>
              <a:spcPct val="90000"/>
            </a:lnSpc>
            <a:spcBef>
              <a:spcPct val="0"/>
            </a:spcBef>
            <a:spcAft>
              <a:spcPct val="35000"/>
            </a:spcAft>
            <a:buNone/>
          </a:pPr>
          <a:r>
            <a:rPr lang="en-US" sz="1600" kern="1200" dirty="0"/>
            <a:t> </a:t>
          </a:r>
          <a:r>
            <a:rPr lang="en-US" sz="2000" kern="1200" dirty="0"/>
            <a:t>extrinsic motivation develops into intrinsic motivation through aspirations, self-efficacy, relatedness, and competence, which integrates emotional satisfaction </a:t>
          </a:r>
          <a:r>
            <a:rPr lang="en-US" sz="1200" kern="1200" dirty="0"/>
            <a:t>(Ryan and Deci, 2000; Bromberg-Martin et al., 2010)</a:t>
          </a:r>
        </a:p>
      </dsp:txBody>
      <dsp:txXfrm>
        <a:off x="62902" y="3063270"/>
        <a:ext cx="10611686" cy="1162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2EF5C2-B4A7-F14C-AEC5-D851BCD35C5B}">
      <dsp:nvSpPr>
        <dsp:cNvPr id="0" name=""/>
        <dsp:cNvSpPr/>
      </dsp:nvSpPr>
      <dsp:spPr>
        <a:xfrm rot="5400000">
          <a:off x="6380153" y="-2556982"/>
          <a:ext cx="1547481" cy="672341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Selected and surveyed 134 biographies for socio-cultural context </a:t>
          </a:r>
          <a:r>
            <a:rPr lang="en-US" sz="1800" kern="1200" dirty="0">
              <a:sym typeface="Wingdings" panose="05000000000000000000" pitchFamily="2" charset="2"/>
            </a:rPr>
            <a:t></a:t>
          </a:r>
          <a:r>
            <a:rPr lang="en-US" sz="1800" kern="1200" dirty="0"/>
            <a:t> resembles Siefert’s (2004) meta-narrative study of magazine cover stories showing how 146 American opera singers achieved "greatness”</a:t>
          </a:r>
        </a:p>
        <a:p>
          <a:pPr marL="171450" lvl="1" indent="-171450" algn="l" defTabSz="800100">
            <a:lnSpc>
              <a:spcPct val="90000"/>
            </a:lnSpc>
            <a:spcBef>
              <a:spcPct val="0"/>
            </a:spcBef>
            <a:spcAft>
              <a:spcPct val="15000"/>
            </a:spcAft>
            <a:buChar char="•"/>
          </a:pPr>
          <a:r>
            <a:rPr lang="en-US" sz="1800" kern="1200" dirty="0"/>
            <a:t>Included singers based on performances at the Met / major opera houses</a:t>
          </a:r>
        </a:p>
      </dsp:txBody>
      <dsp:txXfrm rot="-5400000">
        <a:off x="3792188" y="106525"/>
        <a:ext cx="6647869" cy="1396397"/>
      </dsp:txXfrm>
    </dsp:sp>
    <dsp:sp modelId="{03194C1D-8A47-F94C-BA10-9FFAEC00D5AF}">
      <dsp:nvSpPr>
        <dsp:cNvPr id="0" name=""/>
        <dsp:cNvSpPr/>
      </dsp:nvSpPr>
      <dsp:spPr>
        <a:xfrm>
          <a:off x="0" y="92753"/>
          <a:ext cx="3781919" cy="1363948"/>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Content Analysis and Contextualization </a:t>
          </a:r>
        </a:p>
      </dsp:txBody>
      <dsp:txXfrm>
        <a:off x="66582" y="159335"/>
        <a:ext cx="3648755" cy="1230784"/>
      </dsp:txXfrm>
    </dsp:sp>
    <dsp:sp modelId="{FF6EDAC0-D6B0-A247-8D41-3DC07C87D7E8}">
      <dsp:nvSpPr>
        <dsp:cNvPr id="0" name=""/>
        <dsp:cNvSpPr/>
      </dsp:nvSpPr>
      <dsp:spPr>
        <a:xfrm rot="5400000">
          <a:off x="6426657" y="-916249"/>
          <a:ext cx="1433935" cy="672341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Transcribed video-recorded interviews</a:t>
          </a:r>
        </a:p>
        <a:p>
          <a:pPr marL="171450" lvl="1" indent="-171450" algn="l" defTabSz="800100">
            <a:lnSpc>
              <a:spcPct val="90000"/>
            </a:lnSpc>
            <a:spcBef>
              <a:spcPct val="0"/>
            </a:spcBef>
            <a:spcAft>
              <a:spcPct val="15000"/>
            </a:spcAft>
            <a:buChar char="•"/>
          </a:pPr>
          <a:r>
            <a:rPr lang="en-US" sz="1800" kern="1200" dirty="0"/>
            <a:t>Coded interview transcripts with NVivo14 </a:t>
          </a:r>
        </a:p>
        <a:p>
          <a:pPr marL="171450" lvl="1" indent="-171450" algn="l" defTabSz="800100">
            <a:lnSpc>
              <a:spcPct val="90000"/>
            </a:lnSpc>
            <a:spcBef>
              <a:spcPct val="0"/>
            </a:spcBef>
            <a:spcAft>
              <a:spcPct val="15000"/>
            </a:spcAft>
            <a:buChar char="•"/>
          </a:pPr>
          <a:r>
            <a:rPr lang="en-US" sz="1800" kern="1200" dirty="0"/>
            <a:t>Selected five biographical cases spanning the 20</a:t>
          </a:r>
          <a:r>
            <a:rPr lang="en-US" sz="1800" kern="1200" baseline="30000" dirty="0"/>
            <a:t>th</a:t>
          </a:r>
          <a:r>
            <a:rPr lang="en-US" sz="1800" kern="1200" dirty="0"/>
            <a:t> century</a:t>
          </a:r>
        </a:p>
        <a:p>
          <a:pPr marL="171450" lvl="1" indent="-171450" algn="l" defTabSz="800100">
            <a:lnSpc>
              <a:spcPct val="90000"/>
            </a:lnSpc>
            <a:spcBef>
              <a:spcPct val="0"/>
            </a:spcBef>
            <a:spcAft>
              <a:spcPct val="15000"/>
            </a:spcAft>
            <a:buChar char="•"/>
          </a:pPr>
          <a:r>
            <a:rPr lang="en-US" sz="1800" kern="1200" dirty="0"/>
            <a:t>Coded case biographies with NVivo14 </a:t>
          </a:r>
        </a:p>
      </dsp:txBody>
      <dsp:txXfrm rot="-5400000">
        <a:off x="3781920" y="1798487"/>
        <a:ext cx="6653412" cy="1293937"/>
      </dsp:txXfrm>
    </dsp:sp>
    <dsp:sp modelId="{DC5D262F-C36C-2C4D-9226-504E67BDB07B}">
      <dsp:nvSpPr>
        <dsp:cNvPr id="0" name=""/>
        <dsp:cNvSpPr/>
      </dsp:nvSpPr>
      <dsp:spPr>
        <a:xfrm>
          <a:off x="0" y="1651659"/>
          <a:ext cx="3781919" cy="1363948"/>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a:t>Semi-Structured Interviews and Case Studies</a:t>
          </a:r>
        </a:p>
      </dsp:txBody>
      <dsp:txXfrm>
        <a:off x="66582" y="1718241"/>
        <a:ext cx="3648755" cy="1230784"/>
      </dsp:txXfrm>
    </dsp:sp>
    <dsp:sp modelId="{C5E32CD5-8DEF-444B-A410-FE20563506C0}">
      <dsp:nvSpPr>
        <dsp:cNvPr id="0" name=""/>
        <dsp:cNvSpPr/>
      </dsp:nvSpPr>
      <dsp:spPr>
        <a:xfrm rot="5400000">
          <a:off x="6605028" y="501098"/>
          <a:ext cx="1091158"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Analyzed interviews and case studies thematically</a:t>
          </a:r>
        </a:p>
        <a:p>
          <a:pPr marL="171450" lvl="1" indent="-171450" algn="l" defTabSz="800100">
            <a:lnSpc>
              <a:spcPct val="90000"/>
            </a:lnSpc>
            <a:spcBef>
              <a:spcPct val="0"/>
            </a:spcBef>
            <a:spcAft>
              <a:spcPct val="15000"/>
            </a:spcAft>
            <a:buChar char="•"/>
          </a:pPr>
          <a:r>
            <a:rPr lang="en-US" sz="1800" kern="1200" dirty="0"/>
            <a:t>Prioritized coded data under research questions by prompting ChatGPT to sift NVivo codebook.</a:t>
          </a:r>
        </a:p>
      </dsp:txBody>
      <dsp:txXfrm rot="-5400000">
        <a:off x="3785615" y="3373777"/>
        <a:ext cx="6676718" cy="984626"/>
      </dsp:txXfrm>
    </dsp:sp>
    <dsp:sp modelId="{AF125831-1EF8-7A41-8C78-9EE732478FE6}">
      <dsp:nvSpPr>
        <dsp:cNvPr id="0" name=""/>
        <dsp:cNvSpPr/>
      </dsp:nvSpPr>
      <dsp:spPr>
        <a:xfrm>
          <a:off x="0" y="3118799"/>
          <a:ext cx="3785616" cy="1363948"/>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Thematic Triangulation </a:t>
          </a:r>
        </a:p>
      </dsp:txBody>
      <dsp:txXfrm>
        <a:off x="66582" y="3185381"/>
        <a:ext cx="3652452" cy="12307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5T19:24:44.214"/>
    </inkml:context>
    <inkml:brush xml:id="br0">
      <inkml:brushProperty name="width" value="0.05" units="cm"/>
      <inkml:brushProperty name="height" value="0.05" units="cm"/>
      <inkml:brushProperty name="color" value="#FFFFFF"/>
    </inkml:brush>
  </inkml:definitions>
  <inkml:trace contextRef="#ctx0" brushRef="#br0">0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5T19:24:48.894"/>
    </inkml:context>
    <inkml:brush xml:id="br0">
      <inkml:brushProperty name="width" value="0.05" units="cm"/>
      <inkml:brushProperty name="height" value="0.05" units="cm"/>
      <inkml:brushProperty name="color" value="#FFFFFF"/>
    </inkml:brush>
  </inkml:definitions>
  <inkml:trace contextRef="#ctx0" brushRef="#br0">1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5T19:25:30.261"/>
    </inkml:context>
    <inkml:brush xml:id="br0">
      <inkml:brushProperty name="width" value="0.05" units="cm"/>
      <inkml:brushProperty name="height" value="0.05" units="cm"/>
      <inkml:brushProperty name="color" value="#FFFFFF"/>
    </inkml:brush>
  </inkml:definitions>
  <inkml:trace contextRef="#ctx0" brushRef="#br0">1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4T21:16:58.257"/>
    </inkml:context>
    <inkml:brush xml:id="br0">
      <inkml:brushProperty name="width" value="0.05" units="cm"/>
      <inkml:brushProperty name="height" value="0.05" units="cm"/>
      <inkml:brushProperty name="color" value="#FFFFFF"/>
    </inkml:brush>
  </inkml:definitions>
  <inkml:trace contextRef="#ctx0" brushRef="#br0">0 0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5T19:14:01.831"/>
    </inkml:context>
    <inkml:brush xml:id="br0">
      <inkml:brushProperty name="width" value="0.05" units="cm"/>
      <inkml:brushProperty name="height" value="0.05" units="cm"/>
      <inkml:brushProperty name="color" value="#FFFFFF"/>
    </inkml:brush>
  </inkml:definitions>
  <inkml:trace contextRef="#ctx0" brushRef="#br0">1 0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5T21:28:09.202"/>
    </inkml:context>
    <inkml:brush xml:id="br0">
      <inkml:brushProperty name="width" value="0.05" units="cm"/>
      <inkml:brushProperty name="height" value="0.05" units="cm"/>
      <inkml:brushProperty name="color" value="#FFFFFF"/>
    </inkml:brush>
  </inkml:definitions>
  <inkml:trace contextRef="#ctx0" brushRef="#br0">194 526 24575,'7'-11'0,"-1"1"0,2-4 0,1-4 0,0-1 0,-1 0 0,-4 4 0,0 0 0,-1 2 0,-1 3 0,1 0 0,0 0 0,1-2 0,-1-1 0,0 3 0,-2 0 0,1 1 0,-1 0 0,0 0 0,-3 7 0,-6 10 0,-5 10 0,-2 12 0,2 0 0,2 7 0,2-1 0,3-6 0,-1 1 0,3-6 0,-1 4 0,0 7 0,0-2 0,2-7 0,2-14 0,5-15 0,9-18 0,7-14 0,8-14 0,2-7 0,-1-2 0,-4 2 0,-7 10 0,-5 7 0,-6 15 0,-4 9 0,-9 17 0,-11 16 0,-15 27 0,-5 12 0,3-3 0,11-16 0,19-32 0,10-24 0,16-29 0,9-18 0,5-9 0,0 5 0,-11 20 0,-8 19 0,-15 23 0,-13 25 0,-9 17 0,-5 11 0,2-1 0,7-10 0,6-13 0,12-27 0,11-22 0,8-17 0,-4 6 0,-18 27 0,-21 35 0,-18 32 0,-7 14 0,5-3 0,16-20 0,15-29 0,22-39 0,17-33 0,10-20 0,0-3 0,-8 16 0,-19 35 0,-17 37 0,-16 32 0,-6 22 0,4-4 0,7-14 0,8-19 0,9-22 0,17-39 0,15-30 0,8-19 0,-1-6 0,-14 26 0,-11 24 0,-16 29 0,-22 44 0,-16 36 0,14-20 0,-1 3 0,1 1 0,2-1 0,4-6 0,2-3 0,-3 10 0,26-55 0,22-46 0,19-33 0,-21 34 0,1 0 0,17-32 0,-14 25 0,-15 25 0,-22 34 0,-17 27 0,-16 28 0,-4 6 0,12-16 0,18-30 0,22-42 0,21-39 0,11-20 0,4-5 0,-8 13 0,-16 29 0,-25 34 0,-23 35 0,-16 23 0,-4 9 0,14-14 0,17-22 0,24-32 0,16-27 0,14-18 0,7-8 0,-8 14 0,-14 21 0,-18 29 0,-16 26 0,-4 8 0,4-7 0,11-21 0,10-18 0,4-11 0,-5 10 0,-11 19 0,-10 19 0,-2 8 0,5-9 0,11-20 0,19-28 0,21-26 0,9-13 0,0 2 0,-19 22 0,-25 35 0,-20 28 0,-18 27 0,-3 3 0,4-10 0,15-23 0,17-27 0,18-26 0,13-19 0,0-1 0,-5 10 0,-21 35 0,-17 27 0,-14 22 0,-3 4 0,8-15 0,13-23 0,20-37 0,18-33 0,7-15 0,-3 4 0,-18 34 0,-22 43 0,-17 36 0,-17 38 0,17-33 0,1 2 0,0 1 0,1 0 0,-9 30 0,18-37 0,32-52 0,33-48 0,-10 11 0,2-3 0,7-7 0,-1 0 0,-4 5 0,-4 3 0,13-13 0,-40 41 0,-32 35 0,-24 29 0,-9 10 0,-10 13 0,5-6 0,13-15 0,15-18 0,18-26 0,14-24 0,17-35 0,13-27 0,-1 2 0,-13 29 0,-32 65 0,-32 59 0,11-18 0,-2 5 0,-5 9 0,1-1 0,9-16 0,2-5 0,-1 5 0,38-63 0,30-51 0,13-16 0,-1 2 0,-13 19 0,-18 24 0,-26 37 0,-26 44 0,-21 36 0,19-30 0,1 1 0,5-5 0,2-3 0,-5 13 0,38-59 0,42-65 0,-14 18 0,1-5 0,5-5 0,-2 0 0,-7 10 0,-5 4 0,6-8 0,-31 49 0,-21 39 0,-13 30 0,-2 6 0,9-14 0,10-24 0,23-41 0,25-42 0,19-29 0,-2 2 0,-18 23 0,-35 46 0,-31 43 0,-23 38 0,23-29 0,1 1 0,2-2 0,3-1 0,-12 21 0,30-48 0,27-43 0,24-39 0,4-10 0,-11 18 0,-22 29 0,-31 44 0,-27 38 0,12-12 0,-2 5 0,-3 4 0,2 1 0,6-6 0,3-2 0,-9 18 0,28-42 0,35-50 0,2-6 0,5-6 0,10-11 0,2-3 0,-1 2 0,-1 1 0,-9 10 0,-5 5 0,-1-1 0,-50 57 0,-39 46 0,15-14 0,-4 5 0,-5 7 0,1 0 0,8-10 0,4-3 0,-15 19 0,43-54 0,47-62 0,-7 8 0,3-5 0,3-3 0,-2-1 0,20-32 0,-24 31 0,-17 28 0,-27 35 0,-22 32 0,-13 16 0,-5 8 0,19-21 0,12-15 0,15-19 0,21-24 0,26-26 0,29-29 0,-22 20 0,3-1 0,-4 2 0,-2 3 0,16-12 0,-46 63 0,-48 80 0,13-32 0,-1 3 0,0 3 0,0-2 0,-9 31 0,34-57 0,34-44 0,6-16 0,8-6 0,11-5 0,4 0 0,7 0 0,1 4 0,-8 7 0,-4 4 0,19-2 0,-39 19 0,-49 18 0,-52 7 0,-6-11 0,-12-4 0,9-4 0,-4-2 0,-3-2 0,-9-1 0,-3-2 0,4 0 0,13 0 0,4 0 0,8 0 0,-28-5 0,107 10 0,77 5 0,0-1 0,-16 1 0,-30-2 0,-35 1 0,-25 7 0,-13 8 0,-3 3 0,8-4 0,29-10 0,38-10 0,29-3 0,-19 8 0,-55 10 0,-84 13 0,12-9 0,-5 0 0,-2 1 0,2-2 0,3-3 0,25 1 0,50 2 0,41-9 0,22-8 0,20 2 0,3-1 0,-6 0 0,-8 0 0,9 4 0,-75 5 0,-47 3 0,-17 6 0,-7-2 0,26-10 0,49-23 0,38-18 0,8-5 0,-13 9 0,-47 32 0,-30 23 0,-17 12 0,2-2 0,28-22 0,40-36 0,32-32 0,10-15 0,-12 11 0,-48 45 0,-48 48 0,-28 29 0,1-1 0,28-25 0,35-43 0,25-35 0,11-25 0,2-7 0,-8 17 0,-11 22 0,-17 31 0,-15 24 0,-17 20 0,-8 8 0,3-4 0,18-28 0,26-33 0,27-36 0,15-19 0,-1 2 0,-15 23 0,-34 47 0,-24 34 0,-21 30 0,1 1 0,15-19 0,17-24 0,22-28 0,17-25 0,14-22 0,2-3 0,-8 11 0,-29 35 0,-40 43 0,2 0 0,-3 4 0,-4 5 0,0-1 0,6-5 0,4-3 0,-7 6 0,43-46 0,34-38 0,0 2 0,4-5 0,4-7 0,0 0 0,-1 1 0,-3 3 0,14-20 0,-42 56 0,-37 50 0,-29 41 0,20-28 0,0 1 0,4-6 0,3-3 0,-7 11 0,25-36 0,38-50 0,1-3 0,5-6 0,9-12 0,1-2 0,2-3 0,-1 2 0,-9 9 0,-7 10 0,-14 18 0,-48 68 0,4-3 0,-3 5 0,-3 5 0,2 0 0,-16 27 0,34-53 0,43-63 0,1-7 0,3-8 0,7-8 0,-1-2 0,-4 7 0,-3 4 0,6-13 0,-37 50 0,-43 62 0,10-11 0,-2 3 0,-10 12 0,0 1 0,6-6 0,3-5 0,-9 11 0,38-52 0,40-57 0,-7 11 0,3-4 0,4-8 0,0 1 0,17-32 0,-22 34 0,-34 54 0,-26 44 0,-12 21 0,1-1 0,24-34 0,31-51 0,31-48 0,6-12 0,-6 8 0,-27 40 0,-41 59 0,-28 38 0,20-23 0,-1 2 0,1 1 0,1-3 0,-6 10 0,28-41 0,28-43 0,24-38 0,5-13 0,-7 6 0,-20 29 0,-24 40 0,-21 38 0,-16 29 0,-3 5 0,11-13 0,19-30 0,23-36 0,21-37 0,8-14 0,-3 5 0,-17 25 0,-24 40 0,-15 30 0,-8 13 0,4-2 0,11-19 0,11-19 0,5-10 0,3-6 0,-2 3 0,-3 5 0,-3 3 0,-3 7 0,-1 1 0,-1 2 0,3-2 0,10-2 0,-4-4 0,8-4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5T21:28:16.550"/>
    </inkml:context>
    <inkml:brush xml:id="br0">
      <inkml:brushProperty name="width" value="0.05" units="cm"/>
      <inkml:brushProperty name="height" value="0.05" units="cm"/>
      <inkml:brushProperty name="color" value="#FFFFFF"/>
    </inkml:brush>
  </inkml:definitions>
  <inkml:trace contextRef="#ctx0" brushRef="#br0">875 384 24575,'-14'10'0,"-6"7"0,-11 11 0,-3 3 0,3 1 0,3-1 0,8-6 0,6-5 0,7-9 0,10-13 0,5-9 0,7-13 0,4-11 0,2-12 0,0-6 0,-3-3 0,-2 2 0,-1 6 0,-6 15 0,-11 26 0,-11 20 0,-11 24 0,-6 17 0,2 5 0,-1 8 0,7-10 0,7-5 0,5-8 0,9-21 0,14-28 0,20-43 0,16-35 0,-14 20 0,1-5 0,-1 0 0,-2 0 0,-5 8 0,-2 4 0,8-26 0,-27 59 0,-20 44 0,-10 40 0,8-6 0,0 6 0,1 12 0,2 4 0,3 12 0,3 1 0,1 0 0,2-1 0,2-6 0,0-1 0,0-6 0,0-4 0,1-18 0,0-6 0,3 17 0,16-81 0,16-74 0,-11 17 0,1-8 0,2-10 0,-2-3 0,-4 5 0,-4 1 0,-3 9 0,-3 4 0,-5 12 0,-2 4 0,0-25 0,-13 45 0,-28 56 0,-21 54 0,18-14 0,1 7 0,0 5 0,4 2 0,5-2 0,4 0 0,4-9 0,3-3 0,-5 27 0,11-34 0,24-56 0,26-47 0,-9 5 0,2-5 0,1-3 0,-2 0 0,-4 5 0,-3 2 0,7-22 0,-18 35 0,-18 40 0,-18 48 0,-9 29 0,15-32 0,2 2 0,-10 38 0,9-15 0,4-13 0,3-13 0,9-20 0,17-40 0,12-28 0,8-15 0,-9 12 0,-31 50 0,-33 52 0,7-12 0,-2 4 0,-5 11 0,0 0 0,5-8 0,3-2 0,-12 23 0,27-43 0,34-67 0,26-47 0,-14 21 0,1-3 0,-1 1 0,-3 1 0,-6 12 0,-3 4 0,3-14 0,-34 63 0,-26 54 0,9-6 0,-1 6 0,-3 11 0,0 2 0,5-4 0,3-2 0,5-10 0,2-4 0,-2 13 0,25-57 0,31-57 0,-4 3 0,3-6 0,6-10 0,1-2 0,-5 8 0,-2 1 0,-7 9 0,-4 5 0,0-8 0,-35 51 0,-33 49 0,8-3 0,-4 7 0,-8 12 0,-1 4 0,5-5 0,3-2 0,7-10 0,6-4 0,5 12 0,46-40 0,32-18 0,8-9 0,-23 7 0,-34 10 0,-33 12 0,-22 13 0,-22 11 0,-7 2 0,15-10 0,41-25 0,39-22 0,14-9 0,-11 5 0,-27 14 0,-12 7 0,2-2 0,31-12 0,44-16 0,25-8 0,-4 3 0,-41 16 0,-44 12 0,-20 8 0,7-3 0,37-5 0,40-4 0,9-2 0,-10 4 0,-41 9 0,-39 9 0,-9 8 0,4-2 0,50-3 0,67 1 0,-27-11 0,1-1 0,0 0 0,-14 2 0,-35 4 0,-91-3 0,24-5 0,-1 1 0,-39 6 0,72-6 0,41-7 0,-9-4 0,-57-3 0,-18 2 0,-14 0 0,13 3 0,-4-1 0,1 2 0,-29-1 0,5 2 0,16-2 0,29 9 0,71 23 0,28-10 0,24-3 0,7 1 0,1 0 0,8 1 0,5 0 0,0-1-492,-11-2 1,3 1 0,1-2 0,-2 1 0,-3-2 491,10 1 0,-2 0 0,-5-2 0,-7-2 0,5 2 0,-7-2 0,-44-9 0,-91-18 0,0 3 0,-17-3 0,-9-1 0,-2 1-506,-1-1 1,-6 0-1,-3-1 1,0 1 0,0 0 505,-2 1 0,-1-1 0,0 1 0,2 0 0,5 3 0,-3-2 0,2 1 0,6 3 0,15 7 0,-1 7 0,33 9 0,83 20 0,42 7 0,-14-9 0,9-2 0,3 0 263,-12-4 1,3-1 0,0-1 0,-6-2 0,30 8 0,-13-6 0,8-2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5T21:29:38.416"/>
    </inkml:context>
    <inkml:brush xml:id="br0">
      <inkml:brushProperty name="width" value="0.05" units="cm"/>
      <inkml:brushProperty name="height" value="0.05" units="cm"/>
      <inkml:brushProperty name="color" value="#FFFFFF"/>
    </inkml:brush>
  </inkml:definitions>
  <inkml:trace contextRef="#ctx0" brushRef="#br0">1346 372 24575,'-46'87'0,"10"-15"0,30-45 0,3-7 0,2-10 0,-1-3 0,-4 3 0,-5 8 0,-7 9 0,-5 7 0,2 1 0,1 0 0,4-2 0,4 0 0,2 0 0,1 2 0,0 1 0,0-2 0,0-2 0,-2 0 0,-2 2 0,-2 1 0,3-6 0,7-18 0,11-28 0,9-23 0,4-14 0,-1-5 0,-2 4 0,0 0 0,2-5 0,4-4 0,-2 3 0,-4 9 0,-13 23 0,-18 34 0,-12 26 0,-10 23 0,4 1 0,9-9 0,11-20 0,17-31 0,16-27 0,10-24 0,2-10 0,-7 9 0,-14 25 0,-16 31 0,-14 29 0,-8 23 0,-2 6 0,4-1 0,9-19 0,9-23 0,21-47 0,17-42 0,-8 21 0,2-6 0,5-18 0,0-2 0,-5 9 0,-2 4 0,-3 12 0,-6 7 0,-12 10 0,-28 77 0,-18 43 0,18-29 0,0 3 0,3-1 0,2 0 0,-12 33 0,24-44 0,28-53 0,28-51 0,-17 18 0,1-2 0,0-1 0,-2 2 0,11-17 0,-26 39 0,-32 53 0,-27 46 0,13-22 0,-1 2 0,0-1 0,1-2 0,-17 29 0,19-45 0,27-61 0,14-35 0,14-37 0,-10 44 0,1 0 0,13-40 0,-9 26 0,-30 53 0,-40 66 0,5 1 0,-6 8 0,8-11 0,-2 2 0,0-1 0,-18 23 0,1-5 0,11-12 0,6-11 0,8-12 0,82-87 0,12-4 0,11-9 0,-7 8 0,5-3 0,2 0-188,3-2 0,3 1 0,-3 2 188,-8 8 0,-2 1 0,-5 6 0,4-6 0,-16 20 0,-28 34 0,-70 73 0,12-21 0,-2 4 0,-2 4 0,2 0 0,8-13 0,7-8 564,14-10-564,46-57 0,37-44 0,-28 26 0,0 2 0,21-19 0,-26 25 0,-21 26 0,-16 22 0,-17 24 0,-31 25 0,11-25 0,-3 0 0,-4 0 0,1-4 0,-24 9 0,46-46 0,59-57 0,0 11 0,4-3 0,4-5 0,0 1 0,-5 7 0,-7 7 0,-11 12 0,-62 79 0,2 0 0,-5 7 0,-6 7 0,2-2 0,10-11 0,8-9 0,16-20 0,81-95 0,-5 3 0,8-8 0,-19 20 0,3-3 0,-2 3 0,18-21 0,-7 8 0,-23 24 0,-13 15 0,-24 26 0,-43 58 0,-13 22 0,5-3 0,21-24 0,27-42 0,25-38 0,6-11 0,-6 10 0,-37 54 0,-31 57 0,13-19 0,-2 4 0,1 1 0,3-3 0,0 14 0,58-88 0,13-32 0,8-17 0,-4 6 0,5-5 0,-1-1 0,1 0 0,0-2 0,-2 3 0,11-14 0,-6 8 0,-13 14 0,-20 24 0,-35 42 0,-19 31 0,-11 16 0,2 0 0,-4 7 0,-1 1-164,-3 6 0,0 1 0,1-2 164,6-6 0,2-1 0,5-7 0,-2 4 0,17-28 0,34-54 0,14-27 0,6-14 0,8-15 0,2-2 0,-1 0 0,-4 5 0,-8 17 0,-16 19 492,-25 35-492,-38 67 0,10-9 0,-1 7 0,1 0 0,4-3 0,-10 23 0,43-70 0,45-75 0,-10 10 0,2-4 0,1-1 0,-2 3 0,7-14 0,-50 71 0,-49 69 0,16-17 0,-1 3 0,2-2 0,2-3 0,-14 24 0,40-62 0,42-77 0,-3 3 0,3-7 0,5-14 0,-1-1 0,-5 11 0,-7 7 0,-16 7 0,-43 80 0,0 19 0,-5 9 0,-5 5 0,-1 1 0,3-2 0,1-4 0,-19 24 0,41-50 0,50-49 0,10-5 0,10-5 0,18-8 0,6-1 0,1 1 0,-2 2 0,-5 9 0,-24 3 0,-48 8 0,-49 22 0,-26 14 0,13-4 0,-6 3 0,-1 1 0,1 1 0,-1 1 0,5-1 0,-11 5 0,13 0 0,5 7 0,72-23 0,19-6 0,5-5 0,-39 1 0,-90 6 0,26 3 0,-3 2 0,-8 3 0,2 0 0,15-1 0,12 2 0,24 6 0,52-11 0,23-4 0,-1-1 0,-15 0 0,8 0 0,3 1 0,-46 8 0,-38 4 0,-22 0 0,4 1 0,-8 1 0,0 2 0,-6 2 0,0 2 0,3 0 0,-20 7 0,20-2 0,41-8 0,110-47 0,-14 0 0,5-4 0,4-3 0,-4 1 0,-11 5 0,-26 7 0,-39 16 0,-68 38 0,20-5 0,-3 2 0,2 0 0,10-4 0,20-8 0,79-50 0,-8 0 0,4-5 0,2-1 0,-2 0 0,21-16 0,-58 45 0,-53 51 0,4-3 0,-3 5 0,0 0 0,1 0 0,-15 25 0,44-52 0,54-67 0,-8 4 0,3-5 0,3-5 0,-2 1 0,-5 6 0,-5 5 0,2-7 0,-33 38 0,-11 14 0,-9 6 0,6-2 0,6-6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5T21:29:44.415"/>
    </inkml:context>
    <inkml:brush xml:id="br0">
      <inkml:brushProperty name="width" value="0.05" units="cm"/>
      <inkml:brushProperty name="height" value="0.05" units="cm"/>
      <inkml:brushProperty name="color" value="#FFFFFF"/>
    </inkml:brush>
  </inkml:definitions>
  <inkml:trace contextRef="#ctx0" brushRef="#br0">725 1 24575,'-17'33'0,"1"2"0,-1 10 0,3-2 0,0 3 0,0 4 0,0 10 0,1-1 0,3-11 0,3-12 0,3-16 0,1-6 0,0 3 0,-1 4 0,1 2 0,0-2 0,2-10 0,3-8 0,3-13 0,2-5 0,1-2 0,-2 6 0,-11 18 0,-10 20 0,-10 23 0,-4 9 0,7-8 0,10-21 0,20-41 0,9-26 0,3-10 0,-6 13 0,-29 59 0,-18 44 0,-7 19 0,3-5 0,23-53 0,14-42 0,9-33 0,3-25 0,2-17 0,2-6 0,0 9 0,-6 28 0,-32 69 0,-28 52 0,14-13 0,-2 3 0,0 1 0,1-4 0,-12 19 0,24-36 0,27-48 0,15-27 0,12-25 0,1-2 0,-3 8 0,-12 30 0,-21 48 0,-13 37 0,-14 36 0,6-13 0,15-35 0,27-52 0,19-42 0,12-24 0,1-4 0,-16 23 0,-21 36 0,-23 38 0,-16 26 0,-1 3 0,13-19 0,11-23 0,16-27 0,9-23 0,6-15 0,4-8 0,-5 11 0,-14 27 0,-25 41 0,-23 42 0,-14 25 0,3 1 0,17-24 0,25-47 0,25-48 0,15-35 0,-13 29 0,0-1 0,15-33 0,-19 33 0,-25 42 0,-24 44 0,-15 24 0,4-2 0,10-14 0,17-24 0,19-24 0,25-23 0,44-27 0,-17 18 0,4 0 0,6-1 0,1 3 0,-9 5 0,-6 6 0,3 6 0,-55 28 0,-49 23 0,-18 3 0,-13 1 0,7-9 0,25-15 0,21-12 0,24-15 0,12-10 0,6-6 0,0 3 0,-12 19 0,-18 30 0,-17 27 0,-9 18 0,8-12 0,14-16 0,8-2 0,5 9 0,-1 24 0,-1 4 0,1-15 0,2-23 0,4-27 0,2-8 0,11-41 0,4-19 0,0 7 0,0-6 0,2-1 0,0 0 0,12-38 0,-16 39 0,-22 52 0,-21 43 0,-13 22 0,5-2 0,11-15 0,22-44 0,28-48 0,2-1 0,4-7 0,10-16 0,1-2 0,-2 4 0,-2 5 0,11-19 0,-47 81 0,-20 35 0,-12 26 0,-6 10 0,-2 6 0,-4 6 0,2 0 0,6-11 0,6-9 0,0 0 0,34-67 0,33-69 0,-14 25 0,1-1 0,1-3 0,-4 6 0,-3 6 0,-38 83 0,-2 11 0,-3 9 0,-4 12 0,1 0 0,4-8 0,4-6 0,-5 17 0,33-77 0,25-54 0,-3 0 0,3-7 0,5-10 0,-1-1 0,-4 5 0,-2 3 0,-7 13 0,-4 5 0,-4-1 0,-32 66 0,-23 56 0,13-19 0,0 4 0,-1 2 0,4-4 0,0 15 0,24-67 0,27-67 0,-8 12 0,1-3 0,2-4 0,-2 0 0,11-29 0,-14 34 0,-22 46 0,-29 55 0,-9 23 0,18-29 0,0 1 0,-9 18 0,26-46 0,15-39 0,14-42 0,-6-31 0,-17 37 0,-2 1 0,0-15 0,-12 11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05T21:29:54.581"/>
    </inkml:context>
    <inkml:brush xml:id="br0">
      <inkml:brushProperty name="width" value="0.05" units="cm"/>
      <inkml:brushProperty name="height" value="0.05" units="cm"/>
      <inkml:brushProperty name="color" value="#FFFFFF"/>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68ED41-C66C-FB47-81BE-3483A21E5DC3}" type="datetimeFigureOut">
              <a:rPr lang="en-US" smtClean="0"/>
              <a:t>3/25/25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FE2E40-86B0-3448-97EF-E8F841C0666D}" type="slidenum">
              <a:rPr lang="en-US" smtClean="0"/>
              <a:t>‹#›</a:t>
            </a:fld>
            <a:endParaRPr lang="en-US"/>
          </a:p>
        </p:txBody>
      </p:sp>
    </p:spTree>
    <p:extLst>
      <p:ext uri="{BB962C8B-B14F-4D97-AF65-F5344CB8AC3E}">
        <p14:creationId xmlns:p14="http://schemas.microsoft.com/office/powerpoint/2010/main" val="4013214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FE2E40-86B0-3448-97EF-E8F841C0666D}" type="slidenum">
              <a:rPr lang="en-US" smtClean="0"/>
              <a:t>1</a:t>
            </a:fld>
            <a:endParaRPr lang="en-US"/>
          </a:p>
        </p:txBody>
      </p:sp>
    </p:spTree>
    <p:extLst>
      <p:ext uri="{BB962C8B-B14F-4D97-AF65-F5344CB8AC3E}">
        <p14:creationId xmlns:p14="http://schemas.microsoft.com/office/powerpoint/2010/main" val="2212306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Arial Unicode MS" panose="020B0604020202020204" pitchFamily="34" charset="-128"/>
              </a:rPr>
              <a:t>Do artists think explicitly from abstract theories about the world and their place as an artist, or bottom up from subjective feelings and experiences?  How do they deal with external pressures in relationship to inner motivations?</a:t>
            </a:r>
            <a:r>
              <a:rPr lang="en-CA" dirty="0">
                <a:effectLst/>
              </a:rPr>
              <a:t> </a:t>
            </a:r>
            <a:endParaRPr lang="en-US" dirty="0"/>
          </a:p>
        </p:txBody>
      </p:sp>
      <p:sp>
        <p:nvSpPr>
          <p:cNvPr id="4" name="Slide Number Placeholder 3"/>
          <p:cNvSpPr>
            <a:spLocks noGrp="1"/>
          </p:cNvSpPr>
          <p:nvPr>
            <p:ph type="sldNum" sz="quarter" idx="5"/>
          </p:nvPr>
        </p:nvSpPr>
        <p:spPr/>
        <p:txBody>
          <a:bodyPr/>
          <a:lstStyle/>
          <a:p>
            <a:fld id="{67FE2E40-86B0-3448-97EF-E8F841C0666D}" type="slidenum">
              <a:rPr lang="en-US" smtClean="0"/>
              <a:t>2</a:t>
            </a:fld>
            <a:endParaRPr lang="en-US"/>
          </a:p>
        </p:txBody>
      </p:sp>
    </p:spTree>
    <p:extLst>
      <p:ext uri="{BB962C8B-B14F-4D97-AF65-F5344CB8AC3E}">
        <p14:creationId xmlns:p14="http://schemas.microsoft.com/office/powerpoint/2010/main" val="27960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FE2E40-86B0-3448-97EF-E8F841C0666D}" type="slidenum">
              <a:rPr lang="en-US" smtClean="0"/>
              <a:t>9</a:t>
            </a:fld>
            <a:endParaRPr lang="en-US"/>
          </a:p>
        </p:txBody>
      </p:sp>
    </p:spTree>
    <p:extLst>
      <p:ext uri="{BB962C8B-B14F-4D97-AF65-F5344CB8AC3E}">
        <p14:creationId xmlns:p14="http://schemas.microsoft.com/office/powerpoint/2010/main" val="3439897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3/25/25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77014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3/25/25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65294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3/25/25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83901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3/25/25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66567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3/25/25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31648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3/25/25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19190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3/25/25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19480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3/25/25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20249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3/25/25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98981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3/25/25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494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3/25/25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56494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38F49-B3E2-4BF0-BEC7-C30D34ABBB8D}" type="datetime1">
              <a:rPr lang="en-US" smtClean="0"/>
              <a:t>3/25/25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074520964"/>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image" Target="../media/image7.png"/><Relationship Id="rId18" Type="http://schemas.openxmlformats.org/officeDocument/2006/relationships/image" Target="../media/image11.jpg"/><Relationship Id="rId3" Type="http://schemas.openxmlformats.org/officeDocument/2006/relationships/image" Target="../media/image1.jpeg"/><Relationship Id="rId7" Type="http://schemas.openxmlformats.org/officeDocument/2006/relationships/hyperlink" Target="https://archive.org/details/Steber-VerdiHeroines" TargetMode="External"/><Relationship Id="rId12" Type="http://schemas.openxmlformats.org/officeDocument/2006/relationships/hyperlink" Target="https://www.foundsf.org/index.php?title=File:Music1$frederica-von-stade.jpg" TargetMode="External"/><Relationship Id="rId17" Type="http://schemas.openxmlformats.org/officeDocument/2006/relationships/image" Target="../media/image10.jpg"/><Relationship Id="rId2" Type="http://schemas.openxmlformats.org/officeDocument/2006/relationships/notesSlide" Target="../notesSlides/notesSlide1.xml"/><Relationship Id="rId16" Type="http://schemas.openxmlformats.org/officeDocument/2006/relationships/image" Target="../media/image9.jpg"/><Relationship Id="rId1" Type="http://schemas.openxmlformats.org/officeDocument/2006/relationships/slideLayout" Target="../slideLayouts/slideLayout1.xml"/><Relationship Id="rId6" Type="http://schemas.openxmlformats.org/officeDocument/2006/relationships/image" Target="../media/image3.jpg"/><Relationship Id="rId11" Type="http://schemas.openxmlformats.org/officeDocument/2006/relationships/image" Target="../media/image6.jpg"/><Relationship Id="rId5" Type="http://schemas.openxmlformats.org/officeDocument/2006/relationships/hyperlink" Target="https://infernemland.blog/2009/11/08/les-troyens-4-inutiles-regrets/" TargetMode="External"/><Relationship Id="rId15" Type="http://schemas.openxmlformats.org/officeDocument/2006/relationships/image" Target="../media/image8.jpeg"/><Relationship Id="rId10" Type="http://schemas.openxmlformats.org/officeDocument/2006/relationships/image" Target="../media/image5.jpg"/><Relationship Id="rId4" Type="http://schemas.openxmlformats.org/officeDocument/2006/relationships/image" Target="../media/image2.jpg"/><Relationship Id="rId9" Type="http://schemas.openxmlformats.org/officeDocument/2006/relationships/hyperlink" Target="https://www.flickr.com/photos/washington_area_spark/8557594644" TargetMode="External"/><Relationship Id="rId1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3" Type="http://schemas.openxmlformats.org/officeDocument/2006/relationships/hyperlink" Target="https://blog.chrisrowbury.com/2018/07/how-to-sing-better-4-getting-down-to-it.html"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25.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customXml" Target="../ink/ink9.xml"/><Relationship Id="rId3" Type="http://schemas.openxmlformats.org/officeDocument/2006/relationships/customXml" Target="../ink/ink4.xml"/><Relationship Id="rId7" Type="http://schemas.openxmlformats.org/officeDocument/2006/relationships/customXml" Target="../ink/ink6.xml"/><Relationship Id="rId12" Type="http://schemas.openxmlformats.org/officeDocument/2006/relationships/image" Target="../media/image30.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customXml" Target="../ink/ink5.xml"/><Relationship Id="rId11" Type="http://schemas.openxmlformats.org/officeDocument/2006/relationships/customXml" Target="../ink/ink8.xml"/><Relationship Id="rId5" Type="http://schemas.openxmlformats.org/officeDocument/2006/relationships/image" Target="../media/image27.png"/><Relationship Id="rId15" Type="http://schemas.openxmlformats.org/officeDocument/2006/relationships/customXml" Target="../ink/ink10.xml"/><Relationship Id="rId10" Type="http://schemas.openxmlformats.org/officeDocument/2006/relationships/image" Target="../media/image29.png"/><Relationship Id="rId4" Type="http://schemas.openxmlformats.org/officeDocument/2006/relationships/image" Target="../media/image24.png"/><Relationship Id="rId9" Type="http://schemas.openxmlformats.org/officeDocument/2006/relationships/customXml" Target="../ink/ink7.xml"/><Relationship Id="rId14" Type="http://schemas.openxmlformats.org/officeDocument/2006/relationships/image" Target="../media/image31.png"/></Relationships>
</file>

<file path=ppt/slides/_rels/slide1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093/acprof:oso/9780199230143.003.0020"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do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plash of colors on a white surface">
            <a:extLst>
              <a:ext uri="{FF2B5EF4-FFF2-40B4-BE49-F238E27FC236}">
                <a16:creationId xmlns:a16="http://schemas.microsoft.com/office/drawing/2014/main" id="{228A7BE6-FC32-B025-A2C5-F0D12E5559B6}"/>
              </a:ext>
            </a:extLst>
          </p:cNvPr>
          <p:cNvPicPr>
            <a:picLocks noChangeAspect="1"/>
          </p:cNvPicPr>
          <p:nvPr/>
        </p:nvPicPr>
        <p:blipFill>
          <a:blip r:embed="rId3"/>
          <a:srcRect t="2398" b="22603"/>
          <a:stretch/>
        </p:blipFill>
        <p:spPr>
          <a:xfrm>
            <a:off x="0" y="13121"/>
            <a:ext cx="12192000" cy="6857990"/>
          </a:xfrm>
          <a:prstGeom prst="rect">
            <a:avLst/>
          </a:prstGeom>
        </p:spPr>
      </p:pic>
      <p:sp>
        <p:nvSpPr>
          <p:cNvPr id="2" name="Title 1">
            <a:extLst>
              <a:ext uri="{FF2B5EF4-FFF2-40B4-BE49-F238E27FC236}">
                <a16:creationId xmlns:a16="http://schemas.microsoft.com/office/drawing/2014/main" id="{3146475C-3C7E-EB4D-2585-9285C79F8F66}"/>
              </a:ext>
            </a:extLst>
          </p:cNvPr>
          <p:cNvSpPr>
            <a:spLocks noGrp="1"/>
          </p:cNvSpPr>
          <p:nvPr>
            <p:ph type="ctrTitle"/>
          </p:nvPr>
        </p:nvSpPr>
        <p:spPr>
          <a:xfrm>
            <a:off x="561703" y="1005840"/>
            <a:ext cx="4237290" cy="3860426"/>
          </a:xfrm>
        </p:spPr>
        <p:txBody>
          <a:bodyPr anchor="t">
            <a:normAutofit fontScale="90000"/>
          </a:bodyPr>
          <a:lstStyle/>
          <a:p>
            <a:r>
              <a:rPr lang="en-US" sz="3600" b="1" dirty="0">
                <a:ln>
                  <a:noFill/>
                </a:ln>
                <a:solidFill>
                  <a:schemeClr val="bg1"/>
                </a:solidFill>
                <a:effectLst/>
                <a:uFill>
                  <a:solidFill>
                    <a:srgbClr val="000000"/>
                  </a:solidFill>
                </a:uFill>
                <a:latin typeface="Arial" panose="020B0604020202020204" pitchFamily="34" charset="0"/>
                <a:ea typeface="Arial Unicode MS" panose="020B0604020202020204" pitchFamily="34" charset="-128"/>
                <a:cs typeface="Arial Unicode MS" panose="020B0604020202020204" pitchFamily="34" charset="-128"/>
              </a:rPr>
              <a:t>Worldview and Spirituality Affecting Career Motivation and Artistic Expression of 20</a:t>
            </a:r>
            <a:r>
              <a:rPr lang="en-US" sz="3600" b="1" baseline="30000" dirty="0">
                <a:ln>
                  <a:noFill/>
                </a:ln>
                <a:solidFill>
                  <a:schemeClr val="bg1"/>
                </a:solidFill>
                <a:effectLst/>
                <a:uFill>
                  <a:solidFill>
                    <a:srgbClr val="000000"/>
                  </a:solidFill>
                </a:uFill>
                <a:latin typeface="Arial" panose="020B0604020202020204" pitchFamily="34" charset="0"/>
                <a:ea typeface="Arial Unicode MS" panose="020B0604020202020204" pitchFamily="34" charset="-128"/>
                <a:cs typeface="Arial Unicode MS" panose="020B0604020202020204" pitchFamily="34" charset="-128"/>
              </a:rPr>
              <a:t>th</a:t>
            </a:r>
            <a:r>
              <a:rPr lang="en-US" sz="3600" b="1" dirty="0">
                <a:ln>
                  <a:noFill/>
                </a:ln>
                <a:solidFill>
                  <a:schemeClr val="bg1"/>
                </a:solidFill>
                <a:effectLst/>
                <a:uFill>
                  <a:solidFill>
                    <a:srgbClr val="000000"/>
                  </a:solidFill>
                </a:uFill>
                <a:latin typeface="Arial" panose="020B0604020202020204" pitchFamily="34" charset="0"/>
                <a:ea typeface="Arial Unicode MS" panose="020B0604020202020204" pitchFamily="34" charset="-128"/>
                <a:cs typeface="Arial Unicode MS" panose="020B0604020202020204" pitchFamily="34" charset="-128"/>
              </a:rPr>
              <a:t> Century North American Classical Singers </a:t>
            </a:r>
            <a:br>
              <a:rPr lang="en-CA" sz="1800" dirty="0">
                <a:ln>
                  <a:noFill/>
                </a:ln>
                <a:solidFill>
                  <a:srgbClr val="000000"/>
                </a:solidFill>
                <a:effectLst/>
                <a:uFill>
                  <a:solidFill>
                    <a:srgbClr val="000000"/>
                  </a:solidFill>
                </a:uFill>
                <a:latin typeface="Arial" panose="020B0604020202020204" pitchFamily="34" charset="0"/>
                <a:ea typeface="Arial Unicode MS" panose="020B0604020202020204" pitchFamily="34" charset="-128"/>
                <a:cs typeface="Arial Unicode MS" panose="020B0604020202020204" pitchFamily="34" charset="-128"/>
              </a:rPr>
            </a:br>
            <a:endParaRPr lang="en-US" sz="4800" dirty="0"/>
          </a:p>
        </p:txBody>
      </p:sp>
      <p:sp>
        <p:nvSpPr>
          <p:cNvPr id="3" name="Subtitle 2">
            <a:extLst>
              <a:ext uri="{FF2B5EF4-FFF2-40B4-BE49-F238E27FC236}">
                <a16:creationId xmlns:a16="http://schemas.microsoft.com/office/drawing/2014/main" id="{F4FB5197-4D48-23D1-73EE-523FA7825594}"/>
              </a:ext>
            </a:extLst>
          </p:cNvPr>
          <p:cNvSpPr>
            <a:spLocks noGrp="1"/>
          </p:cNvSpPr>
          <p:nvPr>
            <p:ph type="subTitle" idx="1"/>
          </p:nvPr>
        </p:nvSpPr>
        <p:spPr>
          <a:xfrm>
            <a:off x="777526" y="4929029"/>
            <a:ext cx="3816351" cy="1288891"/>
          </a:xfrm>
        </p:spPr>
        <p:txBody>
          <a:bodyPr>
            <a:noAutofit/>
          </a:bodyPr>
          <a:lstStyle/>
          <a:p>
            <a:r>
              <a:rPr lang="en-US" sz="2000" b="1" dirty="0">
                <a:solidFill>
                  <a:schemeClr val="bg1"/>
                </a:solidFill>
                <a:latin typeface="Arial" panose="020B0604020202020204" pitchFamily="34" charset="0"/>
                <a:cs typeface="Arial" panose="020B0604020202020204" pitchFamily="34" charset="0"/>
              </a:rPr>
              <a:t>By Angelina Van Dyke</a:t>
            </a:r>
          </a:p>
          <a:p>
            <a:r>
              <a:rPr lang="en-US" sz="2000" b="1" dirty="0">
                <a:solidFill>
                  <a:schemeClr val="bg1"/>
                </a:solidFill>
                <a:latin typeface="Arial" panose="020B0604020202020204" pitchFamily="34" charset="0"/>
                <a:cs typeface="Arial" panose="020B0604020202020204" pitchFamily="34" charset="0"/>
              </a:rPr>
              <a:t>April 7, 2025</a:t>
            </a:r>
          </a:p>
          <a:p>
            <a:r>
              <a:rPr lang="en-US" sz="2000" b="1" dirty="0">
                <a:solidFill>
                  <a:schemeClr val="bg1"/>
                </a:solidFill>
                <a:latin typeface="Arial" panose="020B0604020202020204" pitchFamily="34" charset="0"/>
                <a:cs typeface="Arial" panose="020B0604020202020204" pitchFamily="34" charset="0"/>
              </a:rPr>
              <a:t>Voice Study Centre</a:t>
            </a:r>
          </a:p>
        </p:txBody>
      </p:sp>
      <p:pic>
        <p:nvPicPr>
          <p:cNvPr id="6" name="Picture 5" descr="A person in a garment on a stage&#10;&#10;Description automatically generated">
            <a:extLst>
              <a:ext uri="{FF2B5EF4-FFF2-40B4-BE49-F238E27FC236}">
                <a16:creationId xmlns:a16="http://schemas.microsoft.com/office/drawing/2014/main" id="{8A8B48AD-5AED-E563-4DD7-9FA6FCDD362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492985" y="25199"/>
            <a:ext cx="2699015" cy="3403801"/>
          </a:xfrm>
          <a:prstGeom prst="rect">
            <a:avLst/>
          </a:prstGeom>
        </p:spPr>
      </p:pic>
      <p:sp>
        <p:nvSpPr>
          <p:cNvPr id="12" name="TextBox 11">
            <a:extLst>
              <a:ext uri="{FF2B5EF4-FFF2-40B4-BE49-F238E27FC236}">
                <a16:creationId xmlns:a16="http://schemas.microsoft.com/office/drawing/2014/main" id="{7D17A914-21D4-745D-89F2-F4989E4369DC}"/>
              </a:ext>
            </a:extLst>
          </p:cNvPr>
          <p:cNvSpPr txBox="1"/>
          <p:nvPr/>
        </p:nvSpPr>
        <p:spPr>
          <a:xfrm>
            <a:off x="6722077" y="5523470"/>
            <a:ext cx="2326288" cy="230832"/>
          </a:xfrm>
          <a:prstGeom prst="rect">
            <a:avLst/>
          </a:prstGeom>
          <a:noFill/>
        </p:spPr>
        <p:txBody>
          <a:bodyPr wrap="square" rtlCol="0">
            <a:spAutoFit/>
          </a:bodyPr>
          <a:lstStyle/>
          <a:p>
            <a:r>
              <a:rPr lang="en-US" sz="900" dirty="0"/>
              <a:t>\</a:t>
            </a:r>
          </a:p>
        </p:txBody>
      </p:sp>
      <p:pic>
        <p:nvPicPr>
          <p:cNvPr id="19" name="Picture 18" descr="A person in a dress&#10;&#10;Description automatically generated">
            <a:extLst>
              <a:ext uri="{FF2B5EF4-FFF2-40B4-BE49-F238E27FC236}">
                <a16:creationId xmlns:a16="http://schemas.microsoft.com/office/drawing/2014/main" id="{4FEB6506-17B1-B5C4-9BE1-ED6B149CF274}"/>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520672" y="25200"/>
            <a:ext cx="1972312" cy="2002892"/>
          </a:xfrm>
          <a:prstGeom prst="rect">
            <a:avLst/>
          </a:prstGeom>
        </p:spPr>
      </p:pic>
      <p:pic>
        <p:nvPicPr>
          <p:cNvPr id="33" name="Picture 32" descr="A person speaking into microphones&#10;&#10;Description automatically generated">
            <a:extLst>
              <a:ext uri="{FF2B5EF4-FFF2-40B4-BE49-F238E27FC236}">
                <a16:creationId xmlns:a16="http://schemas.microsoft.com/office/drawing/2014/main" id="{66909EE4-0799-ADAA-6FA6-FE2EC82502A3}"/>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371403" y="3919051"/>
            <a:ext cx="3907772" cy="2965583"/>
          </a:xfrm>
          <a:prstGeom prst="rect">
            <a:avLst/>
          </a:prstGeom>
        </p:spPr>
      </p:pic>
      <p:pic>
        <p:nvPicPr>
          <p:cNvPr id="43" name="Picture 42" descr="A person in a pink shirt&#10;&#10;Description automatically generated">
            <a:extLst>
              <a:ext uri="{FF2B5EF4-FFF2-40B4-BE49-F238E27FC236}">
                <a16:creationId xmlns:a16="http://schemas.microsoft.com/office/drawing/2014/main" id="{C91ED446-96C6-E292-FC5C-7A0102D864C1}"/>
              </a:ext>
            </a:extLst>
          </p:cNvPr>
          <p:cNvPicPr>
            <a:picLocks noChangeAspect="1"/>
          </p:cNvPicPr>
          <p:nvPr/>
        </p:nvPicPr>
        <p:blipFill>
          <a:blip r:embed="rId10"/>
          <a:stretch>
            <a:fillRect/>
          </a:stretch>
        </p:blipFill>
        <p:spPr>
          <a:xfrm>
            <a:off x="9268059" y="5054517"/>
            <a:ext cx="1885178" cy="1828434"/>
          </a:xfrm>
          <a:prstGeom prst="rect">
            <a:avLst/>
          </a:prstGeom>
        </p:spPr>
      </p:pic>
      <p:pic>
        <p:nvPicPr>
          <p:cNvPr id="30" name="Picture 29" descr="Medium shot of a person smiling&#10;&#10;Description automatically generated">
            <a:extLst>
              <a:ext uri="{FF2B5EF4-FFF2-40B4-BE49-F238E27FC236}">
                <a16:creationId xmlns:a16="http://schemas.microsoft.com/office/drawing/2014/main" id="{E4F61E68-9164-3A49-18D3-EA2DA692894F}"/>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10817897" y="5214411"/>
            <a:ext cx="1370782" cy="1668778"/>
          </a:xfrm>
          <a:prstGeom prst="rect">
            <a:avLst/>
          </a:prstGeom>
        </p:spPr>
      </p:pic>
      <p:pic>
        <p:nvPicPr>
          <p:cNvPr id="48" name="Picture 47">
            <a:extLst>
              <a:ext uri="{FF2B5EF4-FFF2-40B4-BE49-F238E27FC236}">
                <a16:creationId xmlns:a16="http://schemas.microsoft.com/office/drawing/2014/main" id="{122AE0DD-88A4-6502-BB00-9CE66F4AAFD1}"/>
              </a:ext>
            </a:extLst>
          </p:cNvPr>
          <p:cNvPicPr>
            <a:picLocks noChangeAspect="1"/>
          </p:cNvPicPr>
          <p:nvPr/>
        </p:nvPicPr>
        <p:blipFill>
          <a:blip r:embed="rId13">
            <a:extLst>
              <a:ext uri="{BEBA8EAE-BF5A-486C-A8C5-ECC9F3942E4B}">
                <a14:imgProps xmlns:a14="http://schemas.microsoft.com/office/drawing/2010/main">
                  <a14:imgLayer r:embed="rId14">
                    <a14:imgEffect>
                      <a14:saturation sat="0"/>
                    </a14:imgEffect>
                  </a14:imgLayer>
                </a14:imgProps>
              </a:ext>
            </a:extLst>
          </a:blip>
          <a:srcRect/>
          <a:stretch/>
        </p:blipFill>
        <p:spPr>
          <a:xfrm>
            <a:off x="5371403" y="11677"/>
            <a:ext cx="2208911" cy="3206485"/>
          </a:xfrm>
          <a:prstGeom prst="rect">
            <a:avLst/>
          </a:prstGeom>
        </p:spPr>
      </p:pic>
      <p:pic>
        <p:nvPicPr>
          <p:cNvPr id="47" name="Picture 46" descr="A person with a serious face&#10;&#10;Description automatically generated with medium confidence">
            <a:extLst>
              <a:ext uri="{FF2B5EF4-FFF2-40B4-BE49-F238E27FC236}">
                <a16:creationId xmlns:a16="http://schemas.microsoft.com/office/drawing/2014/main" id="{350F5721-FFF9-3C1A-4ACE-D969814C80E0}"/>
              </a:ext>
            </a:extLst>
          </p:cNvPr>
          <p:cNvPicPr>
            <a:picLocks noChangeAspect="1"/>
          </p:cNvPicPr>
          <p:nvPr/>
        </p:nvPicPr>
        <p:blipFill>
          <a:blip r:embed="rId15"/>
          <a:stretch>
            <a:fillRect/>
          </a:stretch>
        </p:blipFill>
        <p:spPr>
          <a:xfrm>
            <a:off x="9276355" y="3427476"/>
            <a:ext cx="2924477" cy="1942536"/>
          </a:xfrm>
          <a:prstGeom prst="rect">
            <a:avLst/>
          </a:prstGeom>
        </p:spPr>
      </p:pic>
      <p:pic>
        <p:nvPicPr>
          <p:cNvPr id="39" name="Picture 38" descr="A person holding a book&#10;&#10;Description automatically generated">
            <a:extLst>
              <a:ext uri="{FF2B5EF4-FFF2-40B4-BE49-F238E27FC236}">
                <a16:creationId xmlns:a16="http://schemas.microsoft.com/office/drawing/2014/main" id="{04F45DC6-FB4B-A767-2094-FD55F0A13F32}"/>
              </a:ext>
            </a:extLst>
          </p:cNvPr>
          <p:cNvPicPr>
            <a:picLocks noChangeAspect="1"/>
          </p:cNvPicPr>
          <p:nvPr/>
        </p:nvPicPr>
        <p:blipFill>
          <a:blip r:embed="rId16"/>
          <a:stretch>
            <a:fillRect/>
          </a:stretch>
        </p:blipFill>
        <p:spPr>
          <a:xfrm>
            <a:off x="7589237" y="2040171"/>
            <a:ext cx="1894916" cy="2210061"/>
          </a:xfrm>
          <a:prstGeom prst="rect">
            <a:avLst/>
          </a:prstGeom>
        </p:spPr>
      </p:pic>
      <p:pic>
        <p:nvPicPr>
          <p:cNvPr id="41" name="Picture 40" descr="A person sitting in a yellow chair&#10;&#10;Description automatically generated">
            <a:extLst>
              <a:ext uri="{FF2B5EF4-FFF2-40B4-BE49-F238E27FC236}">
                <a16:creationId xmlns:a16="http://schemas.microsoft.com/office/drawing/2014/main" id="{FD0A8CCD-21BE-6C6F-5C5D-6A8BD5E00DBD}"/>
              </a:ext>
            </a:extLst>
          </p:cNvPr>
          <p:cNvPicPr>
            <a:picLocks noChangeAspect="1"/>
          </p:cNvPicPr>
          <p:nvPr/>
        </p:nvPicPr>
        <p:blipFill>
          <a:blip r:embed="rId17"/>
          <a:stretch>
            <a:fillRect/>
          </a:stretch>
        </p:blipFill>
        <p:spPr>
          <a:xfrm>
            <a:off x="7650961" y="4250232"/>
            <a:ext cx="1819360" cy="2632719"/>
          </a:xfrm>
          <a:prstGeom prst="rect">
            <a:avLst/>
          </a:prstGeom>
        </p:spPr>
      </p:pic>
      <p:pic>
        <p:nvPicPr>
          <p:cNvPr id="45" name="Picture 44" descr="A person with a beard and glasses smiling&#10;&#10;Description automatically generated">
            <a:extLst>
              <a:ext uri="{FF2B5EF4-FFF2-40B4-BE49-F238E27FC236}">
                <a16:creationId xmlns:a16="http://schemas.microsoft.com/office/drawing/2014/main" id="{19E1C5E1-CCA9-3739-23F9-1B2E206E8569}"/>
              </a:ext>
            </a:extLst>
          </p:cNvPr>
          <p:cNvPicPr>
            <a:picLocks noChangeAspect="1"/>
          </p:cNvPicPr>
          <p:nvPr/>
        </p:nvPicPr>
        <p:blipFill>
          <a:blip r:embed="rId18"/>
          <a:stretch>
            <a:fillRect/>
          </a:stretch>
        </p:blipFill>
        <p:spPr>
          <a:xfrm>
            <a:off x="5391836" y="2644347"/>
            <a:ext cx="2251243" cy="1605886"/>
          </a:xfrm>
          <a:prstGeom prst="rect">
            <a:avLst/>
          </a:prstGeom>
        </p:spPr>
      </p:pic>
    </p:spTree>
    <p:extLst>
      <p:ext uri="{BB962C8B-B14F-4D97-AF65-F5344CB8AC3E}">
        <p14:creationId xmlns:p14="http://schemas.microsoft.com/office/powerpoint/2010/main" val="14234472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0BBC9-5485-C41D-74D6-630039CF0738}"/>
              </a:ext>
            </a:extLst>
          </p:cNvPr>
          <p:cNvSpPr>
            <a:spLocks noGrp="1"/>
          </p:cNvSpPr>
          <p:nvPr>
            <p:ph type="title"/>
          </p:nvPr>
        </p:nvSpPr>
        <p:spPr>
          <a:xfrm>
            <a:off x="631274" y="330741"/>
            <a:ext cx="10847494" cy="927782"/>
          </a:xfrm>
        </p:spPr>
        <p:txBody>
          <a:bodyPr anchor="t">
            <a:normAutofit/>
          </a:bodyPr>
          <a:lstStyle/>
          <a:p>
            <a:r>
              <a:rPr lang="en-US" b="1" dirty="0">
                <a:latin typeface="Arial Rounded MT Bold" panose="020F0704030504030204" pitchFamily="34" charset="77"/>
                <a:cs typeface="Lao MN" pitchFamily="2" charset="0"/>
              </a:rPr>
              <a:t>Background Journey</a:t>
            </a:r>
          </a:p>
        </p:txBody>
      </p:sp>
      <p:sp>
        <p:nvSpPr>
          <p:cNvPr id="3" name="Content Placeholder 2">
            <a:extLst>
              <a:ext uri="{FF2B5EF4-FFF2-40B4-BE49-F238E27FC236}">
                <a16:creationId xmlns:a16="http://schemas.microsoft.com/office/drawing/2014/main" id="{AE54A604-A75D-8615-15B3-81E0DE06FB3B}"/>
              </a:ext>
            </a:extLst>
          </p:cNvPr>
          <p:cNvSpPr>
            <a:spLocks noGrp="1"/>
          </p:cNvSpPr>
          <p:nvPr>
            <p:ph idx="1"/>
          </p:nvPr>
        </p:nvSpPr>
        <p:spPr>
          <a:xfrm>
            <a:off x="4127864" y="1264596"/>
            <a:ext cx="7432862" cy="4924163"/>
          </a:xfrm>
        </p:spPr>
        <p:txBody>
          <a:bodyPr anchor="t">
            <a:normAutofit fontScale="92500" lnSpcReduction="20000"/>
          </a:bodyPr>
          <a:lstStyle/>
          <a:p>
            <a:pPr marL="457200" lvl="1" indent="0">
              <a:lnSpc>
                <a:spcPct val="110000"/>
              </a:lnSpc>
              <a:buNone/>
            </a:pPr>
            <a:r>
              <a:rPr lang="en-CA" sz="2400" b="1" dirty="0">
                <a:effectLst/>
                <a:cs typeface="Arial" panose="020B0604020202020204" pitchFamily="34" charset="0"/>
              </a:rPr>
              <a:t>Literature Review and Research Questions</a:t>
            </a:r>
            <a:r>
              <a:rPr lang="en-CA" sz="2400" dirty="0">
                <a:effectLst/>
                <a:cs typeface="Arial" panose="020B0604020202020204" pitchFamily="34" charset="0"/>
              </a:rPr>
              <a:t>: </a:t>
            </a:r>
          </a:p>
          <a:p>
            <a:pPr marL="914400" lvl="2" indent="0">
              <a:lnSpc>
                <a:spcPct val="110000"/>
              </a:lnSpc>
              <a:buNone/>
            </a:pPr>
            <a:r>
              <a:rPr lang="en-CA" sz="1900" dirty="0">
                <a:cs typeface="Arial" panose="020B0604020202020204" pitchFamily="34" charset="0"/>
              </a:rPr>
              <a:t>Reading Jeannie Williams (1999) biography of Jon Vickers led me to think:</a:t>
            </a:r>
          </a:p>
          <a:p>
            <a:pPr lvl="3">
              <a:lnSpc>
                <a:spcPct val="110000"/>
              </a:lnSpc>
              <a:buFont typeface="+mj-lt"/>
              <a:buAutoNum type="arabicPeriod"/>
            </a:pPr>
            <a:r>
              <a:rPr lang="en-CA" sz="1900" dirty="0">
                <a:cs typeface="Arial" panose="020B0604020202020204" pitchFamily="34" charset="0"/>
              </a:rPr>
              <a:t>What impact do worldview and spirituality have on motivating a singer’s career?</a:t>
            </a:r>
          </a:p>
          <a:p>
            <a:pPr lvl="3">
              <a:lnSpc>
                <a:spcPct val="110000"/>
              </a:lnSpc>
              <a:buFont typeface="+mj-lt"/>
              <a:buAutoNum type="arabicPeriod"/>
            </a:pPr>
            <a:r>
              <a:rPr lang="en-CA" sz="1900" dirty="0">
                <a:cs typeface="Arial" panose="020B0604020202020204" pitchFamily="34" charset="0"/>
              </a:rPr>
              <a:t>How do worldview and spirituality inform a singer’s creative output? </a:t>
            </a:r>
          </a:p>
          <a:p>
            <a:pPr lvl="3">
              <a:lnSpc>
                <a:spcPct val="110000"/>
              </a:lnSpc>
              <a:buFont typeface="+mj-lt"/>
              <a:buAutoNum type="arabicPeriod"/>
            </a:pPr>
            <a:r>
              <a:rPr lang="en-CA" sz="1900" dirty="0">
                <a:cs typeface="Arial" panose="020B0604020202020204" pitchFamily="34" charset="0"/>
              </a:rPr>
              <a:t>How do worldview and spirituality constrain or focus singers’ career motivations and creative output relative to broader cultural, political, or socio-economic factors? </a:t>
            </a:r>
          </a:p>
          <a:p>
            <a:pPr marL="765810" lvl="3" indent="0">
              <a:lnSpc>
                <a:spcPct val="110000"/>
              </a:lnSpc>
              <a:buNone/>
            </a:pPr>
            <a:endParaRPr lang="en-CA" sz="1000" dirty="0">
              <a:cs typeface="Arial" panose="020B0604020202020204" pitchFamily="34" charset="0"/>
            </a:endParaRPr>
          </a:p>
          <a:p>
            <a:pPr marL="457200" lvl="1" indent="0">
              <a:lnSpc>
                <a:spcPct val="110000"/>
              </a:lnSpc>
              <a:buNone/>
            </a:pPr>
            <a:r>
              <a:rPr lang="en-CA" sz="2400" b="1" dirty="0">
                <a:effectLst/>
                <a:cs typeface="Arial" panose="020B0604020202020204" pitchFamily="34" charset="0"/>
              </a:rPr>
              <a:t>Research Gap: </a:t>
            </a:r>
          </a:p>
          <a:p>
            <a:pPr lvl="2">
              <a:lnSpc>
                <a:spcPct val="110000"/>
              </a:lnSpc>
            </a:pPr>
            <a:r>
              <a:rPr lang="en-US" sz="1900" b="1" dirty="0">
                <a:effectLst/>
                <a:ea typeface="Arial Unicode MS" panose="020B0604020202020204" pitchFamily="34" charset="-128"/>
                <a:cs typeface="Arial" panose="020B0604020202020204" pitchFamily="34" charset="0"/>
              </a:rPr>
              <a:t>Explored: </a:t>
            </a:r>
            <a:r>
              <a:rPr lang="en-US" sz="1900" dirty="0">
                <a:effectLst/>
                <a:ea typeface="Arial Unicode MS" panose="020B0604020202020204" pitchFamily="34" charset="-128"/>
                <a:cs typeface="Arial" panose="020B0604020202020204" pitchFamily="34" charset="0"/>
              </a:rPr>
              <a:t>physical, psychological, and neurological aspects of singing </a:t>
            </a:r>
            <a:r>
              <a:rPr lang="en-US" sz="1400" dirty="0">
                <a:effectLst/>
                <a:ea typeface="Arial Unicode MS" panose="020B0604020202020204" pitchFamily="34" charset="-128"/>
                <a:cs typeface="Arial" panose="020B0604020202020204" pitchFamily="34" charset="0"/>
              </a:rPr>
              <a:t>(Sundberg, 1987; Miller, 1996; Woody and McPherson, 2010; </a:t>
            </a:r>
            <a:r>
              <a:rPr lang="en-US" sz="1400" dirty="0" err="1">
                <a:effectLst/>
                <a:ea typeface="Arial Unicode MS" panose="020B0604020202020204" pitchFamily="34" charset="-128"/>
                <a:cs typeface="Arial" panose="020B0604020202020204" pitchFamily="34" charset="0"/>
              </a:rPr>
              <a:t>Helding</a:t>
            </a:r>
            <a:r>
              <a:rPr lang="en-US" sz="1400" dirty="0">
                <a:effectLst/>
                <a:ea typeface="Arial Unicode MS" panose="020B0604020202020204" pitchFamily="34" charset="-128"/>
                <a:cs typeface="Arial" panose="020B0604020202020204" pitchFamily="34" charset="0"/>
              </a:rPr>
              <a:t>, 2014; Erickson, 2023)</a:t>
            </a:r>
          </a:p>
          <a:p>
            <a:pPr lvl="2">
              <a:lnSpc>
                <a:spcPct val="110000"/>
              </a:lnSpc>
            </a:pPr>
            <a:r>
              <a:rPr lang="en-US" sz="1900" b="1" dirty="0">
                <a:ea typeface="Arial Unicode MS" panose="020B0604020202020204" pitchFamily="34" charset="-128"/>
                <a:cs typeface="Arial" panose="020B0604020202020204" pitchFamily="34" charset="0"/>
              </a:rPr>
              <a:t>Relatively unexplored: </a:t>
            </a:r>
            <a:r>
              <a:rPr lang="en-US" sz="1900" dirty="0">
                <a:effectLst/>
                <a:ea typeface="Arial Unicode MS" panose="020B0604020202020204" pitchFamily="34" charset="-128"/>
                <a:cs typeface="Arial" panose="020B0604020202020204" pitchFamily="34" charset="0"/>
              </a:rPr>
              <a:t>influences of worldview and spirituality on singers’ careers and artistic expression </a:t>
            </a:r>
            <a:endParaRPr lang="en-CA" sz="1900" dirty="0">
              <a:effectLst/>
              <a:ea typeface="Arial Unicode MS" panose="020B0604020202020204" pitchFamily="34" charset="-128"/>
              <a:cs typeface="Arial" panose="020B0604020202020204" pitchFamily="34" charset="0"/>
            </a:endParaRPr>
          </a:p>
          <a:p>
            <a:pPr marL="265176" lvl="1" indent="0">
              <a:lnSpc>
                <a:spcPct val="110000"/>
              </a:lnSpc>
              <a:buNone/>
            </a:pPr>
            <a:endParaRPr lang="en-CA" sz="1400" dirty="0">
              <a:effectLst/>
              <a:latin typeface="Arial" panose="020B0604020202020204" pitchFamily="34" charset="0"/>
              <a:cs typeface="Arial" panose="020B0604020202020204" pitchFamily="34" charset="0"/>
            </a:endParaRPr>
          </a:p>
          <a:p>
            <a:pPr marL="0" indent="0">
              <a:lnSpc>
                <a:spcPct val="110000"/>
              </a:lnSpc>
              <a:buNone/>
            </a:pPr>
            <a:endParaRPr lang="en-US" sz="1400" dirty="0"/>
          </a:p>
        </p:txBody>
      </p:sp>
      <p:pic>
        <p:nvPicPr>
          <p:cNvPr id="5" name="Picture 4">
            <a:extLst>
              <a:ext uri="{FF2B5EF4-FFF2-40B4-BE49-F238E27FC236}">
                <a16:creationId xmlns:a16="http://schemas.microsoft.com/office/drawing/2014/main" id="{D03FF3D1-0344-9141-03BD-7DBB870FDB0A}"/>
              </a:ext>
            </a:extLst>
          </p:cNvPr>
          <p:cNvPicPr>
            <a:picLocks noChangeAspect="1"/>
          </p:cNvPicPr>
          <p:nvPr/>
        </p:nvPicPr>
        <p:blipFill>
          <a:blip r:embed="rId3"/>
          <a:stretch>
            <a:fillRect/>
          </a:stretch>
        </p:blipFill>
        <p:spPr>
          <a:xfrm>
            <a:off x="631274" y="1258523"/>
            <a:ext cx="3106046" cy="4930236"/>
          </a:xfrm>
          <a:prstGeom prst="rect">
            <a:avLst/>
          </a:prstGeom>
        </p:spPr>
      </p:pic>
      <p:pic>
        <p:nvPicPr>
          <p:cNvPr id="20" name="Graphic 19" descr="Arrow Down with solid fill">
            <a:extLst>
              <a:ext uri="{FF2B5EF4-FFF2-40B4-BE49-F238E27FC236}">
                <a16:creationId xmlns:a16="http://schemas.microsoft.com/office/drawing/2014/main" id="{3CF7195B-C7C7-9B82-B705-E235019CB2C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39000" y="2676829"/>
            <a:ext cx="914400" cy="1504341"/>
          </a:xfrm>
          <a:prstGeom prst="rect">
            <a:avLst/>
          </a:prstGeom>
        </p:spPr>
      </p:pic>
      <p:sp>
        <p:nvSpPr>
          <p:cNvPr id="21" name="TextBox 20">
            <a:extLst>
              <a:ext uri="{FF2B5EF4-FFF2-40B4-BE49-F238E27FC236}">
                <a16:creationId xmlns:a16="http://schemas.microsoft.com/office/drawing/2014/main" id="{0233F051-49DB-352A-02EE-125C690B43E7}"/>
              </a:ext>
            </a:extLst>
          </p:cNvPr>
          <p:cNvSpPr txBox="1"/>
          <p:nvPr/>
        </p:nvSpPr>
        <p:spPr>
          <a:xfrm>
            <a:off x="631274" y="6373370"/>
            <a:ext cx="6919057" cy="307777"/>
          </a:xfrm>
          <a:prstGeom prst="rect">
            <a:avLst/>
          </a:prstGeom>
          <a:noFill/>
        </p:spPr>
        <p:txBody>
          <a:bodyPr wrap="square" rtlCol="0">
            <a:spAutoFit/>
          </a:bodyPr>
          <a:lstStyle/>
          <a:p>
            <a:r>
              <a:rPr lang="en-US" sz="1400" dirty="0"/>
              <a:t>https://</a:t>
            </a:r>
            <a:r>
              <a:rPr lang="en-US" sz="1400" dirty="0" err="1"/>
              <a:t>books.google.ca</a:t>
            </a:r>
            <a:r>
              <a:rPr lang="en-US" sz="1400" dirty="0"/>
              <a:t>/books/about/</a:t>
            </a:r>
            <a:r>
              <a:rPr lang="en-US" sz="1400" dirty="0" err="1"/>
              <a:t>Jon_Vickers.html?id</a:t>
            </a:r>
            <a:r>
              <a:rPr lang="en-US" sz="1400" dirty="0"/>
              <a:t>=</a:t>
            </a:r>
            <a:r>
              <a:rPr lang="en-US" sz="1400" dirty="0" err="1"/>
              <a:t>GlfVLFMwLJsC&amp;redir_esc</a:t>
            </a:r>
            <a:r>
              <a:rPr lang="en-US" sz="1400" dirty="0"/>
              <a:t>=y</a:t>
            </a:r>
          </a:p>
        </p:txBody>
      </p:sp>
    </p:spTree>
    <p:extLst>
      <p:ext uri="{BB962C8B-B14F-4D97-AF65-F5344CB8AC3E}">
        <p14:creationId xmlns:p14="http://schemas.microsoft.com/office/powerpoint/2010/main" val="524616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ssolve">
                                      <p:cBhvr>
                                        <p:cTn id="22" dur="500"/>
                                        <p:tgtEl>
                                          <p:spTgt spid="3">
                                            <p:txEl>
                                              <p:pRg st="2" end="2"/>
                                            </p:txEl>
                                          </p:spTgt>
                                        </p:tgtEl>
                                      </p:cBhvr>
                                    </p:animEffect>
                                  </p:childTnLst>
                                </p:cTn>
                              </p:par>
                              <p:par>
                                <p:cTn id="23" presetID="9" presetClass="entr" presetSubtype="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dissolve">
                                      <p:cBhvr>
                                        <p:cTn id="25" dur="500"/>
                                        <p:tgtEl>
                                          <p:spTgt spid="3">
                                            <p:txEl>
                                              <p:pRg st="3" end="3"/>
                                            </p:txEl>
                                          </p:spTgt>
                                        </p:tgtEl>
                                      </p:cBhvr>
                                    </p:animEffect>
                                  </p:childTnLst>
                                </p:cTn>
                              </p:par>
                              <p:par>
                                <p:cTn id="26" presetID="9" presetClass="entr" presetSubtype="0"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dissolv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dissolve">
                                      <p:cBhvr>
                                        <p:cTn id="51"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playing piano&#10;&#10;Description automatically generated">
            <a:extLst>
              <a:ext uri="{FF2B5EF4-FFF2-40B4-BE49-F238E27FC236}">
                <a16:creationId xmlns:a16="http://schemas.microsoft.com/office/drawing/2014/main" id="{E72776DC-AB83-9875-BC0E-0787904F04C3}"/>
              </a:ext>
            </a:extLst>
          </p:cNvPr>
          <p:cNvPicPr>
            <a:picLocks noChangeAspect="1"/>
          </p:cNvPicPr>
          <p:nvPr/>
        </p:nvPicPr>
        <p:blipFill>
          <a:blip r:embed="rId2">
            <a:extLst>
              <a:ext uri="{837473B0-CC2E-450A-ABE3-18F120FF3D39}">
                <a1611:picAttrSrcUrl xmlns:a1611="http://schemas.microsoft.com/office/drawing/2016/11/main" r:id="rId3"/>
              </a:ext>
            </a:extLst>
          </a:blip>
          <a:srcRect r="3769" b="1"/>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49BC80-34F7-51CD-D15F-9EC774C6337B}"/>
              </a:ext>
            </a:extLst>
          </p:cNvPr>
          <p:cNvSpPr>
            <a:spLocks noGrp="1"/>
          </p:cNvSpPr>
          <p:nvPr>
            <p:ph type="title"/>
          </p:nvPr>
        </p:nvSpPr>
        <p:spPr>
          <a:xfrm>
            <a:off x="838199" y="365125"/>
            <a:ext cx="6150429" cy="1388039"/>
          </a:xfrm>
        </p:spPr>
        <p:txBody>
          <a:bodyPr>
            <a:normAutofit/>
          </a:bodyPr>
          <a:lstStyle/>
          <a:p>
            <a:r>
              <a:rPr lang="en-CA" sz="4000" b="1" dirty="0">
                <a:latin typeface="Arial Rounded MT Bold" panose="020F0704030504030204" pitchFamily="34" charset="77"/>
              </a:rPr>
              <a:t>J</a:t>
            </a:r>
            <a:r>
              <a:rPr lang="en-CA" sz="4000" b="1" i="0" dirty="0">
                <a:effectLst/>
                <a:latin typeface="Arial Rounded MT Bold" panose="020F0704030504030204" pitchFamily="34" charset="77"/>
              </a:rPr>
              <a:t>ustification and Aims</a:t>
            </a:r>
            <a:endParaRPr lang="en-US" sz="4000" b="1" dirty="0">
              <a:latin typeface="Arial Rounded MT Bold" panose="020F0704030504030204" pitchFamily="34" charset="77"/>
            </a:endParaRPr>
          </a:p>
        </p:txBody>
      </p:sp>
      <p:sp>
        <p:nvSpPr>
          <p:cNvPr id="3" name="Content Placeholder 2">
            <a:extLst>
              <a:ext uri="{FF2B5EF4-FFF2-40B4-BE49-F238E27FC236}">
                <a16:creationId xmlns:a16="http://schemas.microsoft.com/office/drawing/2014/main" id="{0C9A8FAC-487B-9035-B51D-C716EF93F5DF}"/>
              </a:ext>
            </a:extLst>
          </p:cNvPr>
          <p:cNvSpPr>
            <a:spLocks noGrp="1"/>
          </p:cNvSpPr>
          <p:nvPr>
            <p:ph idx="1"/>
          </p:nvPr>
        </p:nvSpPr>
        <p:spPr>
          <a:xfrm>
            <a:off x="838200" y="1580606"/>
            <a:ext cx="4217126" cy="4781005"/>
          </a:xfrm>
        </p:spPr>
        <p:txBody>
          <a:bodyPr>
            <a:normAutofit fontScale="85000" lnSpcReduction="10000"/>
          </a:bodyPr>
          <a:lstStyle/>
          <a:p>
            <a:pPr marL="457200" lvl="1" indent="0">
              <a:buNone/>
            </a:pPr>
            <a:r>
              <a:rPr lang="en-CA" sz="3000" b="1" dirty="0">
                <a:effectLst/>
                <a:cs typeface="Arial" panose="020B0604020202020204" pitchFamily="34" charset="0"/>
              </a:rPr>
              <a:t>Workplace Relevance:</a:t>
            </a:r>
            <a:r>
              <a:rPr lang="en-CA" sz="3000" dirty="0">
                <a:effectLst/>
                <a:cs typeface="Arial" panose="020B0604020202020204" pitchFamily="34" charset="0"/>
              </a:rPr>
              <a:t> </a:t>
            </a:r>
          </a:p>
          <a:p>
            <a:pPr lvl="1">
              <a:lnSpc>
                <a:spcPct val="100000"/>
              </a:lnSpc>
            </a:pPr>
            <a:r>
              <a:rPr lang="en-CA" sz="2200" dirty="0">
                <a:cs typeface="Arial" panose="020B0604020202020204" pitchFamily="34" charset="0"/>
              </a:rPr>
              <a:t>Developing w</a:t>
            </a:r>
            <a:r>
              <a:rPr lang="en-CA" sz="2200" dirty="0">
                <a:effectLst/>
                <a:cs typeface="Arial" panose="020B0604020202020204" pitchFamily="34" charset="0"/>
              </a:rPr>
              <a:t>orldview and spirituality is part of human </a:t>
            </a:r>
            <a:r>
              <a:rPr lang="en-CA" sz="2200" dirty="0">
                <a:cs typeface="Arial" panose="020B0604020202020204" pitchFamily="34" charset="0"/>
              </a:rPr>
              <a:t>g</a:t>
            </a:r>
            <a:r>
              <a:rPr lang="en-CA" sz="2200" dirty="0">
                <a:effectLst/>
                <a:cs typeface="Arial" panose="020B0604020202020204" pitchFamily="34" charset="0"/>
              </a:rPr>
              <a:t>rowth, identity, and self-efficacy </a:t>
            </a:r>
            <a:r>
              <a:rPr lang="en-CA" sz="1900" dirty="0">
                <a:effectLst/>
                <a:cs typeface="Arial" panose="020B0604020202020204" pitchFamily="34" charset="0"/>
              </a:rPr>
              <a:t>(Vail et al., 2012).</a:t>
            </a:r>
          </a:p>
          <a:p>
            <a:pPr lvl="1">
              <a:lnSpc>
                <a:spcPct val="100000"/>
              </a:lnSpc>
            </a:pPr>
            <a:r>
              <a:rPr lang="en-CA" sz="2200" dirty="0">
                <a:effectLst/>
                <a:cs typeface="Arial" panose="020B0604020202020204" pitchFamily="34" charset="0"/>
              </a:rPr>
              <a:t>Understanding worldview and spirituality in artistic expression and career trajectory informs motivation and choices </a:t>
            </a:r>
            <a:r>
              <a:rPr lang="en-CA" sz="1900" dirty="0">
                <a:effectLst/>
                <a:cs typeface="Arial" panose="020B0604020202020204" pitchFamily="34" charset="0"/>
              </a:rPr>
              <a:t>(Ryan and Deci, 2000; </a:t>
            </a:r>
            <a:r>
              <a:rPr lang="en-CA" sz="1900" dirty="0" err="1">
                <a:effectLst/>
                <a:cs typeface="Arial" panose="020B0604020202020204" pitchFamily="34" charset="0"/>
              </a:rPr>
              <a:t>Pecen</a:t>
            </a:r>
            <a:r>
              <a:rPr lang="en-CA" sz="1900" dirty="0">
                <a:cs typeface="Arial" panose="020B0604020202020204" pitchFamily="34" charset="0"/>
              </a:rPr>
              <a:t> et al., 2018; </a:t>
            </a:r>
            <a:r>
              <a:rPr lang="en-CA" sz="1900" dirty="0">
                <a:effectLst/>
                <a:cs typeface="Arial" panose="020B0604020202020204" pitchFamily="34" charset="0"/>
              </a:rPr>
              <a:t>Dunn, 2022; Hatfield, 2024).  </a:t>
            </a:r>
          </a:p>
          <a:p>
            <a:pPr marL="457200" lvl="1" indent="0">
              <a:lnSpc>
                <a:spcPct val="100000"/>
              </a:lnSpc>
              <a:buNone/>
            </a:pPr>
            <a:r>
              <a:rPr lang="en-US" sz="3100" b="1" dirty="0">
                <a:effectLst/>
                <a:ea typeface="Arial Unicode MS" panose="020B0604020202020204" pitchFamily="34" charset="-128"/>
                <a:cs typeface="Times New Roman" panose="02020603050405020304" pitchFamily="18" charset="0"/>
              </a:rPr>
              <a:t>Aim:</a:t>
            </a:r>
          </a:p>
          <a:p>
            <a:pPr marL="457200" lvl="1" indent="0">
              <a:lnSpc>
                <a:spcPct val="100000"/>
              </a:lnSpc>
              <a:buNone/>
            </a:pPr>
            <a:r>
              <a:rPr lang="en-US" sz="2200" dirty="0">
                <a:effectLst/>
                <a:ea typeface="Arial Unicode MS" panose="020B0604020202020204" pitchFamily="34" charset="-128"/>
                <a:cs typeface="Times New Roman" panose="02020603050405020304" pitchFamily="18" charset="0"/>
              </a:rPr>
              <a:t>Integrating these elements into instruction may enhance authenticity and career fulfillment </a:t>
            </a:r>
            <a:r>
              <a:rPr lang="en-US" sz="1900" dirty="0">
                <a:effectLst/>
                <a:ea typeface="Arial Unicode MS" panose="020B0604020202020204" pitchFamily="34" charset="-128"/>
                <a:cs typeface="Times New Roman" panose="02020603050405020304" pitchFamily="18" charset="0"/>
              </a:rPr>
              <a:t>(Anderson, 2009; Bozeman, 2019).</a:t>
            </a:r>
            <a:endParaRPr lang="en-CA" sz="1900" b="1" dirty="0">
              <a:effectLst/>
              <a:cs typeface="Arial" panose="020B0604020202020204" pitchFamily="34" charset="0"/>
            </a:endParaRPr>
          </a:p>
          <a:p>
            <a:pPr marL="457200" lvl="1" indent="0">
              <a:buNone/>
            </a:pPr>
            <a:endParaRPr lang="en-CA" sz="1900" b="1" dirty="0">
              <a:effectLst/>
              <a:latin typeface="Arial" panose="020B0604020202020204" pitchFamily="34" charset="0"/>
              <a:cs typeface="Arial" panose="020B0604020202020204" pitchFamily="34" charset="0"/>
            </a:endParaRPr>
          </a:p>
          <a:p>
            <a:pPr marL="0" indent="0">
              <a:buNone/>
            </a:pPr>
            <a:endParaRPr lang="en-US" sz="1900" dirty="0"/>
          </a:p>
        </p:txBody>
      </p:sp>
      <p:sp>
        <p:nvSpPr>
          <p:cNvPr id="6" name="TextBox 5">
            <a:extLst>
              <a:ext uri="{FF2B5EF4-FFF2-40B4-BE49-F238E27FC236}">
                <a16:creationId xmlns:a16="http://schemas.microsoft.com/office/drawing/2014/main" id="{DE60507C-E0A1-E269-1ADF-7982D1EC03D5}"/>
              </a:ext>
            </a:extLst>
          </p:cNvPr>
          <p:cNvSpPr txBox="1"/>
          <p:nvPr/>
        </p:nvSpPr>
        <p:spPr>
          <a:xfrm>
            <a:off x="9737480" y="6657945"/>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blog.chrisrowbury.com/2018/07/how-to-sing-better-4-getting-down-to-it.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808257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9D6345-4CA8-9A55-74D1-6DFC32A773A7}"/>
              </a:ext>
            </a:extLst>
          </p:cNvPr>
          <p:cNvSpPr>
            <a:spLocks noGrp="1"/>
          </p:cNvSpPr>
          <p:nvPr>
            <p:ph type="title"/>
          </p:nvPr>
        </p:nvSpPr>
        <p:spPr>
          <a:xfrm>
            <a:off x="838200" y="365125"/>
            <a:ext cx="10515600" cy="1162557"/>
          </a:xfrm>
        </p:spPr>
        <p:txBody>
          <a:bodyPr>
            <a:normAutofit fontScale="90000"/>
          </a:bodyPr>
          <a:lstStyle/>
          <a:p>
            <a:br>
              <a:rPr lang="en-CA" sz="2600" b="1" dirty="0">
                <a:effectLst/>
                <a:latin typeface="Arial Rounded MT Bold" panose="020F0704030504030204" pitchFamily="34" charset="77"/>
                <a:cs typeface="Arial" panose="020B0604020202020204" pitchFamily="34" charset="0"/>
              </a:rPr>
            </a:br>
            <a:r>
              <a:rPr lang="en-CA" b="1" dirty="0">
                <a:effectLst/>
                <a:latin typeface="Arial Rounded MT Bold" panose="020F0704030504030204" pitchFamily="34" charset="77"/>
                <a:cs typeface="Arial" panose="020B0604020202020204" pitchFamily="34" charset="0"/>
              </a:rPr>
              <a:t>Research Methodology</a:t>
            </a:r>
            <a:r>
              <a:rPr lang="en-CA" dirty="0">
                <a:effectLst/>
                <a:latin typeface="Arial Rounded MT Bold" panose="020F0704030504030204" pitchFamily="34" charset="77"/>
                <a:cs typeface="Arial" panose="020B0604020202020204" pitchFamily="34" charset="0"/>
              </a:rPr>
              <a:t> </a:t>
            </a:r>
            <a:r>
              <a:rPr lang="en-CA" b="1" dirty="0">
                <a:effectLst/>
                <a:latin typeface="Arial Rounded MT Bold" panose="020F0704030504030204" pitchFamily="34" charset="77"/>
                <a:cs typeface="Arial" panose="020B0604020202020204" pitchFamily="34" charset="0"/>
              </a:rPr>
              <a:t>Justification</a:t>
            </a:r>
            <a:br>
              <a:rPr lang="en-CA" dirty="0">
                <a:effectLst/>
                <a:latin typeface="Arial" panose="020B0604020202020204" pitchFamily="34" charset="0"/>
                <a:cs typeface="Arial" panose="020B0604020202020204" pitchFamily="34" charset="0"/>
              </a:rPr>
            </a:br>
            <a:endParaRPr lang="en-US"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574846-6B50-E0EE-73FB-955671F802B5}"/>
              </a:ext>
            </a:extLst>
          </p:cNvPr>
          <p:cNvSpPr>
            <a:spLocks noGrp="1"/>
          </p:cNvSpPr>
          <p:nvPr>
            <p:ph idx="1"/>
          </p:nvPr>
        </p:nvSpPr>
        <p:spPr>
          <a:xfrm>
            <a:off x="838200" y="1929384"/>
            <a:ext cx="10515600" cy="4545202"/>
          </a:xfrm>
        </p:spPr>
        <p:txBody>
          <a:bodyPr>
            <a:normAutofit lnSpcReduction="10000"/>
          </a:bodyPr>
          <a:lstStyle/>
          <a:p>
            <a:r>
              <a:rPr lang="en-US" sz="2400" b="1" dirty="0"/>
              <a:t>Paradigmatic Framework – Philosophical Pragmatism / Constructivism</a:t>
            </a:r>
          </a:p>
          <a:p>
            <a:pPr lvl="1"/>
            <a:r>
              <a:rPr lang="en-US" dirty="0"/>
              <a:t>Integrate</a:t>
            </a:r>
            <a:r>
              <a:rPr lang="en-US" sz="2000" dirty="0"/>
              <a:t> mixed methods for practical outcomes </a:t>
            </a:r>
            <a:r>
              <a:rPr lang="en-US" sz="1600" dirty="0"/>
              <a:t>(Sol and Heng, 2022).</a:t>
            </a:r>
          </a:p>
          <a:p>
            <a:pPr lvl="1"/>
            <a:r>
              <a:rPr lang="en-US" dirty="0"/>
              <a:t>Contextualize</a:t>
            </a:r>
            <a:r>
              <a:rPr lang="en-US" sz="2000" dirty="0"/>
              <a:t> qualitative data from interviews and case studies with quantitative content analysis of singer biographies </a:t>
            </a:r>
            <a:r>
              <a:rPr lang="en-US" sz="1600" dirty="0"/>
              <a:t>(Denzin, 2010).</a:t>
            </a:r>
          </a:p>
          <a:p>
            <a:pPr lvl="1"/>
            <a:r>
              <a:rPr lang="en-US" dirty="0"/>
              <a:t>Focus </a:t>
            </a:r>
            <a:r>
              <a:rPr lang="en-US" sz="2000" dirty="0"/>
              <a:t>on participants’ ontological realities and interpretations of how worldview and spirituality affected motivation and singing </a:t>
            </a:r>
            <a:r>
              <a:rPr lang="en-US" sz="1600" dirty="0"/>
              <a:t>(Willis, 2007).</a:t>
            </a:r>
          </a:p>
          <a:p>
            <a:pPr marL="457200" lvl="1" indent="0">
              <a:buNone/>
            </a:pPr>
            <a:endParaRPr lang="en-US" sz="1600" dirty="0"/>
          </a:p>
          <a:p>
            <a:r>
              <a:rPr lang="en-US" sz="2400" b="1" dirty="0"/>
              <a:t>Context – 20</a:t>
            </a:r>
            <a:r>
              <a:rPr lang="en-US" sz="2400" b="1" baseline="30000" dirty="0"/>
              <a:t>th</a:t>
            </a:r>
            <a:r>
              <a:rPr lang="en-US" sz="2400" b="1" dirty="0"/>
              <a:t> Century North American Classical Singers </a:t>
            </a:r>
          </a:p>
          <a:p>
            <a:pPr lvl="1"/>
            <a:r>
              <a:rPr lang="en-US" dirty="0">
                <a:cs typeface="Arial" panose="020B0604020202020204" pitchFamily="34" charset="0"/>
              </a:rPr>
              <a:t>Why the 20</a:t>
            </a:r>
            <a:r>
              <a:rPr lang="en-US" baseline="30000" dirty="0">
                <a:cs typeface="Arial" panose="020B0604020202020204" pitchFamily="34" charset="0"/>
              </a:rPr>
              <a:t>th</a:t>
            </a:r>
            <a:r>
              <a:rPr lang="en-US" dirty="0">
                <a:cs typeface="Arial" panose="020B0604020202020204" pitchFamily="34" charset="0"/>
              </a:rPr>
              <a:t> century?  </a:t>
            </a:r>
            <a:r>
              <a:rPr lang="en-US" sz="2000" dirty="0">
                <a:cs typeface="Arial" panose="020B0604020202020204" pitchFamily="34" charset="0"/>
              </a:rPr>
              <a:t>20</a:t>
            </a:r>
            <a:r>
              <a:rPr lang="en-US" sz="2000" baseline="30000" dirty="0">
                <a:cs typeface="Arial" panose="020B0604020202020204" pitchFamily="34" charset="0"/>
              </a:rPr>
              <a:t>th</a:t>
            </a:r>
            <a:r>
              <a:rPr lang="en-US" sz="2000" dirty="0">
                <a:cs typeface="Arial" panose="020B0604020202020204" pitchFamily="34" charset="0"/>
              </a:rPr>
              <a:t> century singers are distant yet close enough to the 21</a:t>
            </a:r>
            <a:r>
              <a:rPr lang="en-US" sz="2000" baseline="30000" dirty="0">
                <a:cs typeface="Arial" panose="020B0604020202020204" pitchFamily="34" charset="0"/>
              </a:rPr>
              <a:t>st</a:t>
            </a:r>
            <a:r>
              <a:rPr lang="en-US" sz="2000" dirty="0">
                <a:cs typeface="Arial" panose="020B0604020202020204" pitchFamily="34" charset="0"/>
              </a:rPr>
              <a:t> century to extrapolate principles from beliefs and artistic outputs </a:t>
            </a:r>
            <a:r>
              <a:rPr lang="en-US" sz="1600" dirty="0">
                <a:cs typeface="Arial" panose="020B0604020202020204" pitchFamily="34" charset="0"/>
              </a:rPr>
              <a:t>(Van Dyke, 2024). </a:t>
            </a:r>
          </a:p>
          <a:p>
            <a:pPr lvl="1"/>
            <a:r>
              <a:rPr lang="en-US" dirty="0">
                <a:cs typeface="Arial" panose="020B0604020202020204" pitchFamily="34" charset="0"/>
              </a:rPr>
              <a:t>Why North America? </a:t>
            </a:r>
            <a:r>
              <a:rPr lang="en-US" sz="2000" dirty="0">
                <a:cs typeface="Arial" panose="020B0604020202020204" pitchFamily="34" charset="0"/>
              </a:rPr>
              <a:t>The 20</a:t>
            </a:r>
            <a:r>
              <a:rPr lang="en-US" sz="2000" baseline="30000" dirty="0">
                <a:cs typeface="Arial" panose="020B0604020202020204" pitchFamily="34" charset="0"/>
              </a:rPr>
              <a:t>th</a:t>
            </a:r>
            <a:r>
              <a:rPr lang="en-US" sz="2000" dirty="0">
                <a:cs typeface="Arial" panose="020B0604020202020204" pitchFamily="34" charset="0"/>
              </a:rPr>
              <a:t> century was the American century </a:t>
            </a:r>
            <a:r>
              <a:rPr lang="en-US" sz="1600" dirty="0">
                <a:cs typeface="Arial" panose="020B0604020202020204" pitchFamily="34" charset="0"/>
              </a:rPr>
              <a:t>(Siefert, 2004)</a:t>
            </a:r>
          </a:p>
          <a:p>
            <a:pPr lvl="1"/>
            <a:r>
              <a:rPr lang="en-US" dirty="0">
                <a:cs typeface="Arial" panose="020B0604020202020204" pitchFamily="34" charset="0"/>
              </a:rPr>
              <a:t>Why classical singers? </a:t>
            </a:r>
            <a:r>
              <a:rPr lang="en-US" sz="2000" dirty="0">
                <a:cs typeface="Arial" panose="020B0604020202020204" pitchFamily="34" charset="0"/>
              </a:rPr>
              <a:t>– embodies full range of singing expressivity </a:t>
            </a:r>
            <a:r>
              <a:rPr lang="en-US" sz="1600" dirty="0">
                <a:cs typeface="Arial" panose="020B0604020202020204" pitchFamily="34" charset="0"/>
              </a:rPr>
              <a:t>(Stark, 1999) </a:t>
            </a:r>
            <a:r>
              <a:rPr lang="en-US" sz="2000" dirty="0">
                <a:cs typeface="Arial" panose="020B0604020202020204" pitchFamily="34" charset="0"/>
              </a:rPr>
              <a:t>and is my interest</a:t>
            </a:r>
            <a:endParaRPr lang="en-US" sz="1600" dirty="0">
              <a:effectLst/>
              <a:ea typeface="Arial Unicode MS" panose="020B0604020202020204" pitchFamily="34" charset="-128"/>
              <a:cs typeface="Times New Roman" panose="02020603050405020304" pitchFamily="18" charset="0"/>
            </a:endParaRPr>
          </a:p>
          <a:p>
            <a:pPr marL="457200" lvl="1" indent="0">
              <a:buNone/>
            </a:pPr>
            <a:endParaRPr lang="en-US" sz="2000" dirty="0">
              <a:effectLst/>
              <a:ea typeface="Arial Unicode MS" panose="020B0604020202020204" pitchFamily="34" charset="-128"/>
              <a:cs typeface="Times New Roman" panose="02020603050405020304" pitchFamily="18" charset="0"/>
            </a:endParaRPr>
          </a:p>
          <a:p>
            <a:pPr marL="0" indent="0">
              <a:buNone/>
            </a:pPr>
            <a:endParaRPr lang="en-US" sz="2000" dirty="0"/>
          </a:p>
        </p:txBody>
      </p:sp>
    </p:spTree>
    <p:extLst>
      <p:ext uri="{BB962C8B-B14F-4D97-AF65-F5344CB8AC3E}">
        <p14:creationId xmlns:p14="http://schemas.microsoft.com/office/powerpoint/2010/main" val="2592002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80E29-780A-0F35-3540-215EEF4CB665}"/>
              </a:ext>
            </a:extLst>
          </p:cNvPr>
          <p:cNvSpPr>
            <a:spLocks noGrp="1"/>
          </p:cNvSpPr>
          <p:nvPr>
            <p:ph type="title"/>
          </p:nvPr>
        </p:nvSpPr>
        <p:spPr>
          <a:xfrm>
            <a:off x="1188069" y="431074"/>
            <a:ext cx="9356106" cy="816077"/>
          </a:xfrm>
        </p:spPr>
        <p:txBody>
          <a:bodyPr anchor="t">
            <a:normAutofit fontScale="90000"/>
          </a:bodyPr>
          <a:lstStyle/>
          <a:p>
            <a:pPr algn="ctr"/>
            <a:r>
              <a:rPr lang="en-US" sz="6000" dirty="0">
                <a:latin typeface="Arial Rounded MT Bold" panose="020F0704030504030204" pitchFamily="34" charset="77"/>
              </a:rPr>
              <a:t>Definition of Terms</a:t>
            </a: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45CBEAB1-87E5-9643-BE8A-6FC0531D57F6}"/>
              </a:ext>
            </a:extLst>
          </p:cNvPr>
          <p:cNvGraphicFramePr>
            <a:graphicFrameLocks noGrp="1"/>
          </p:cNvGraphicFramePr>
          <p:nvPr>
            <p:ph idx="1"/>
            <p:extLst>
              <p:ext uri="{D42A27DB-BD31-4B8C-83A1-F6EECF244321}">
                <p14:modId xmlns:p14="http://schemas.microsoft.com/office/powerpoint/2010/main" val="1444094298"/>
              </p:ext>
            </p:extLst>
          </p:nvPr>
        </p:nvGraphicFramePr>
        <p:xfrm>
          <a:off x="727255" y="2013337"/>
          <a:ext cx="10737490" cy="4290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E94767C-DF71-2C73-A337-46DC7210703E}"/>
              </a:ext>
            </a:extLst>
          </p:cNvPr>
          <p:cNvSpPr txBox="1"/>
          <p:nvPr/>
        </p:nvSpPr>
        <p:spPr>
          <a:xfrm>
            <a:off x="758437" y="1351957"/>
            <a:ext cx="10567851" cy="369332"/>
          </a:xfrm>
          <a:prstGeom prst="rect">
            <a:avLst/>
          </a:prstGeom>
          <a:noFill/>
        </p:spPr>
        <p:txBody>
          <a:bodyPr wrap="square" rtlCol="0">
            <a:spAutoFit/>
          </a:bodyPr>
          <a:lstStyle/>
          <a:p>
            <a:pPr algn="ctr"/>
            <a:r>
              <a:rPr lang="en-US" dirty="0"/>
              <a:t>Terms were defined at the outset, focusing on their interaction with singing and career choices.</a:t>
            </a:r>
          </a:p>
        </p:txBody>
      </p:sp>
    </p:spTree>
    <p:extLst>
      <p:ext uri="{BB962C8B-B14F-4D97-AF65-F5344CB8AC3E}">
        <p14:creationId xmlns:p14="http://schemas.microsoft.com/office/powerpoint/2010/main" val="2479695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dissolv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AC200D7-7039-CF62-2FEE-CB57C158F3C3}"/>
              </a:ext>
            </a:extLst>
          </p:cNvPr>
          <p:cNvSpPr>
            <a:spLocks noGrp="1"/>
          </p:cNvSpPr>
          <p:nvPr>
            <p:ph type="title"/>
          </p:nvPr>
        </p:nvSpPr>
        <p:spPr>
          <a:xfrm>
            <a:off x="156754" y="444464"/>
            <a:ext cx="3815661" cy="1906317"/>
          </a:xfrm>
        </p:spPr>
        <p:txBody>
          <a:bodyPr>
            <a:noAutofit/>
          </a:bodyPr>
          <a:lstStyle/>
          <a:p>
            <a:pPr algn="ctr"/>
            <a:r>
              <a:rPr lang="en-US" sz="4000" dirty="0">
                <a:latin typeface="Arial Rounded MT Bold" panose="020F0704030504030204" pitchFamily="34" charset="77"/>
              </a:rPr>
              <a:t>Data Sampling and Procedures</a:t>
            </a:r>
          </a:p>
        </p:txBody>
      </p:sp>
      <p:pic>
        <p:nvPicPr>
          <p:cNvPr id="5" name="Picture 4" descr="A collage of people in different poses&#10;&#10;Description automatically generated">
            <a:extLst>
              <a:ext uri="{FF2B5EF4-FFF2-40B4-BE49-F238E27FC236}">
                <a16:creationId xmlns:a16="http://schemas.microsoft.com/office/drawing/2014/main" id="{2C22B923-8DBA-C9AB-AB45-0149CB5EDDD3}"/>
              </a:ext>
            </a:extLst>
          </p:cNvPr>
          <p:cNvPicPr>
            <a:picLocks noChangeAspect="1"/>
          </p:cNvPicPr>
          <p:nvPr/>
        </p:nvPicPr>
        <p:blipFill>
          <a:blip r:embed="rId2"/>
          <a:srcRect t="5613"/>
          <a:stretch/>
        </p:blipFill>
        <p:spPr>
          <a:xfrm>
            <a:off x="20" y="2768743"/>
            <a:ext cx="4278264" cy="4089258"/>
          </a:xfrm>
          <a:prstGeom prst="rect">
            <a:avLst/>
          </a:prstGeom>
        </p:spPr>
      </p:pic>
      <p:sp>
        <p:nvSpPr>
          <p:cNvPr id="12" name="Rectangle 11">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2DBD5ED4-1600-712C-AE0D-B3FF6A558AD0}"/>
              </a:ext>
            </a:extLst>
          </p:cNvPr>
          <p:cNvSpPr>
            <a:spLocks noGrp="1"/>
          </p:cNvSpPr>
          <p:nvPr>
            <p:ph idx="1"/>
          </p:nvPr>
        </p:nvSpPr>
        <p:spPr>
          <a:xfrm>
            <a:off x="4668200" y="444464"/>
            <a:ext cx="7005868" cy="6060840"/>
          </a:xfrm>
        </p:spPr>
        <p:txBody>
          <a:bodyPr anchor="ctr">
            <a:normAutofit lnSpcReduction="10000"/>
          </a:bodyPr>
          <a:lstStyle/>
          <a:p>
            <a:r>
              <a:rPr lang="en-US" dirty="0"/>
              <a:t>Pilot </a:t>
            </a:r>
          </a:p>
          <a:p>
            <a:pPr lvl="1"/>
            <a:r>
              <a:rPr lang="en-US" sz="1600" dirty="0"/>
              <a:t>tested semi-structured interview questionnaire using Castillo-Montoya’s (2016) IPR framework</a:t>
            </a:r>
          </a:p>
          <a:p>
            <a:pPr lvl="1"/>
            <a:r>
              <a:rPr lang="en-US" sz="1600" dirty="0"/>
              <a:t>interviewed three singing colleagues to clarify the questionnaire </a:t>
            </a:r>
          </a:p>
          <a:p>
            <a:pPr lvl="1"/>
            <a:r>
              <a:rPr lang="en-US" sz="1600" dirty="0"/>
              <a:t>refined the questionnaire informed by Ryan and Deci’s (2000) self-determination theory</a:t>
            </a:r>
          </a:p>
          <a:p>
            <a:r>
              <a:rPr lang="en-US" dirty="0">
                <a:effectLst/>
                <a:ea typeface="Arial Unicode MS" panose="020B0604020202020204" pitchFamily="34" charset="-128"/>
                <a:cs typeface="Times New Roman" panose="02020603050405020304" pitchFamily="18" charset="0"/>
              </a:rPr>
              <a:t>Interview Participants and Case Studies</a:t>
            </a:r>
          </a:p>
          <a:p>
            <a:pPr lvl="1">
              <a:lnSpc>
                <a:spcPct val="110000"/>
              </a:lnSpc>
            </a:pPr>
            <a:r>
              <a:rPr lang="en-CA" sz="1800" b="0" i="0" u="sng" dirty="0">
                <a:effectLst/>
              </a:rPr>
              <a:t>Five interviewees</a:t>
            </a:r>
            <a:r>
              <a:rPr lang="en-CA" sz="1800" b="0" i="0" dirty="0">
                <a:effectLst/>
              </a:rPr>
              <a:t>: </a:t>
            </a:r>
            <a:r>
              <a:rPr lang="en-CA" sz="1600" b="0" i="0" dirty="0">
                <a:effectLst/>
              </a:rPr>
              <a:t>Martha Jane Howe, Ben Heppner, Ingrid </a:t>
            </a:r>
            <a:r>
              <a:rPr lang="en-CA" sz="1600" b="0" i="0" dirty="0" err="1">
                <a:effectLst/>
              </a:rPr>
              <a:t>Suderman</a:t>
            </a:r>
            <a:r>
              <a:rPr lang="en-CA" sz="1600" b="0" i="0" dirty="0">
                <a:effectLst/>
              </a:rPr>
              <a:t>, Benjamin Butterfield, and Ian Funk </a:t>
            </a:r>
          </a:p>
          <a:p>
            <a:pPr marL="914400" lvl="2" indent="0">
              <a:lnSpc>
                <a:spcPct val="110000"/>
              </a:lnSpc>
              <a:buNone/>
            </a:pPr>
            <a:r>
              <a:rPr lang="en-CA" sz="1200" b="0" i="0" dirty="0">
                <a:effectLst/>
                <a:sym typeface="Wingdings" pitchFamily="2" charset="2"/>
              </a:rPr>
              <a:t> </a:t>
            </a:r>
            <a:r>
              <a:rPr lang="en-CA" sz="1200" dirty="0"/>
              <a:t>s</a:t>
            </a:r>
            <a:r>
              <a:rPr lang="en-CA" sz="1200" b="0" i="0" dirty="0">
                <a:effectLst/>
              </a:rPr>
              <a:t>ampled by </a:t>
            </a:r>
            <a:r>
              <a:rPr lang="en-CA" sz="1200" dirty="0"/>
              <a:t>professional activity in late 20</a:t>
            </a:r>
            <a:r>
              <a:rPr lang="en-CA" sz="1200" baseline="30000" dirty="0"/>
              <a:t>th</a:t>
            </a:r>
            <a:r>
              <a:rPr lang="en-CA" sz="1200" dirty="0"/>
              <a:t> C,  accessibility, and topic interest</a:t>
            </a:r>
          </a:p>
          <a:p>
            <a:pPr lvl="1">
              <a:lnSpc>
                <a:spcPct val="110000"/>
              </a:lnSpc>
            </a:pPr>
            <a:r>
              <a:rPr lang="en-CA" sz="1800" i="0" u="sng" dirty="0">
                <a:effectLst/>
              </a:rPr>
              <a:t>Five case studies: </a:t>
            </a:r>
            <a:r>
              <a:rPr lang="en-CA" sz="1600" b="0" i="0" dirty="0">
                <a:effectLst/>
              </a:rPr>
              <a:t>Mary Garden, Marian Anderson, Jon Vickers, Eleanor </a:t>
            </a:r>
            <a:r>
              <a:rPr lang="en-CA" sz="1600" b="0" i="0" dirty="0" err="1">
                <a:effectLst/>
              </a:rPr>
              <a:t>Steber</a:t>
            </a:r>
            <a:r>
              <a:rPr lang="en-CA" sz="1600" b="0" i="0" dirty="0">
                <a:effectLst/>
              </a:rPr>
              <a:t>, Frederica von Stade </a:t>
            </a:r>
          </a:p>
          <a:p>
            <a:pPr marL="914400" lvl="2" indent="0">
              <a:lnSpc>
                <a:spcPct val="110000"/>
              </a:lnSpc>
              <a:buNone/>
            </a:pPr>
            <a:r>
              <a:rPr lang="en-CA" sz="1200" b="0" i="0" dirty="0">
                <a:effectLst/>
                <a:sym typeface="Wingdings" pitchFamily="2" charset="2"/>
              </a:rPr>
              <a:t> </a:t>
            </a:r>
            <a:r>
              <a:rPr lang="en-CA" sz="1200" b="0" i="0" dirty="0">
                <a:effectLst/>
              </a:rPr>
              <a:t>sampled by professional contribution, biographical information, and time period </a:t>
            </a:r>
          </a:p>
          <a:p>
            <a:pPr>
              <a:lnSpc>
                <a:spcPct val="110000"/>
              </a:lnSpc>
            </a:pPr>
            <a:r>
              <a:rPr lang="en-US" dirty="0"/>
              <a:t>Ethical Considerations</a:t>
            </a:r>
          </a:p>
          <a:p>
            <a:pPr lvl="1"/>
            <a:r>
              <a:rPr lang="en-US" sz="1600" dirty="0"/>
              <a:t>participant information sheet explained study’s purpose </a:t>
            </a:r>
            <a:r>
              <a:rPr lang="en-US" sz="1400" dirty="0"/>
              <a:t>(Miles and Huberman, 1994)</a:t>
            </a:r>
          </a:p>
          <a:p>
            <a:pPr lvl="1"/>
            <a:r>
              <a:rPr lang="en-US" sz="1600" dirty="0"/>
              <a:t>confidentiality – all agreed to be named </a:t>
            </a:r>
            <a:r>
              <a:rPr lang="en-US" sz="1400" dirty="0"/>
              <a:t>(Patterson and Higgs, 2005)</a:t>
            </a:r>
          </a:p>
          <a:p>
            <a:pPr lvl="1"/>
            <a:r>
              <a:rPr lang="en-US" sz="1600" dirty="0"/>
              <a:t>ethical approval through UWTSD</a:t>
            </a:r>
          </a:p>
          <a:p>
            <a:pPr lvl="1"/>
            <a:r>
              <a:rPr lang="en-US" sz="1600" dirty="0"/>
              <a:t>insider research bias mitigated by  member checking </a:t>
            </a:r>
            <a:r>
              <a:rPr lang="en-US" sz="1400" dirty="0"/>
              <a:t>(Guba, 1981),  </a:t>
            </a:r>
            <a:r>
              <a:rPr lang="en-US" sz="1600" dirty="0"/>
              <a:t>large data sets, and triangulation </a:t>
            </a:r>
            <a:r>
              <a:rPr lang="en-US" sz="1400" dirty="0"/>
              <a:t>(Mercer, 2007) </a:t>
            </a:r>
          </a:p>
          <a:p>
            <a:pPr marL="457200" lvl="1" indent="0">
              <a:buNone/>
            </a:pPr>
            <a:endParaRPr lang="en-US" sz="1600" dirty="0"/>
          </a:p>
        </p:txBody>
      </p:sp>
      <p:sp>
        <p:nvSpPr>
          <p:cNvPr id="14" name="Rectangle 1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122406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dissolve">
                                      <p:cBhvr>
                                        <p:cTn id="25" dur="5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 calcmode="lin" valueType="num">
                                      <p:cBhvr additive="base">
                                        <p:cTn id="4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additive="base">
                                        <p:cTn id="5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4" presetID="2" presetClass="entr" presetSubtype="4" fill="hold" nodeType="withEffect">
                                  <p:stCondLst>
                                    <p:cond delay="0"/>
                                  </p:stCondLst>
                                  <p:childTnLst>
                                    <p:set>
                                      <p:cBhvr>
                                        <p:cTn id="55" dur="1" fill="hold">
                                          <p:stCondLst>
                                            <p:cond delay="0"/>
                                          </p:stCondLst>
                                        </p:cTn>
                                        <p:tgtEl>
                                          <p:spTgt spid="3">
                                            <p:txEl>
                                              <p:pRg st="10" end="10"/>
                                            </p:txEl>
                                          </p:spTgt>
                                        </p:tgtEl>
                                        <p:attrNameLst>
                                          <p:attrName>style.visibility</p:attrName>
                                        </p:attrNameLst>
                                      </p:cBhvr>
                                      <p:to>
                                        <p:strVal val="visible"/>
                                      </p:to>
                                    </p:set>
                                    <p:anim calcmode="lin" valueType="num">
                                      <p:cBhvr additive="base">
                                        <p:cTn id="56"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58" presetID="2" presetClass="entr" presetSubtype="4" fill="hold" nodeType="withEffect">
                                  <p:stCondLst>
                                    <p:cond delay="0"/>
                                  </p:stCondLst>
                                  <p:childTnLst>
                                    <p:set>
                                      <p:cBhvr>
                                        <p:cTn id="59" dur="1" fill="hold">
                                          <p:stCondLst>
                                            <p:cond delay="0"/>
                                          </p:stCondLst>
                                        </p:cTn>
                                        <p:tgtEl>
                                          <p:spTgt spid="3">
                                            <p:txEl>
                                              <p:pRg st="11" end="11"/>
                                            </p:txEl>
                                          </p:spTgt>
                                        </p:tgtEl>
                                        <p:attrNameLst>
                                          <p:attrName>style.visibility</p:attrName>
                                        </p:attrNameLst>
                                      </p:cBhvr>
                                      <p:to>
                                        <p:strVal val="visible"/>
                                      </p:to>
                                    </p:set>
                                    <p:anim calcmode="lin" valueType="num">
                                      <p:cBhvr additive="base">
                                        <p:cTn id="60"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62" presetID="2" presetClass="entr" presetSubtype="4" fill="hold" nodeType="withEffect">
                                  <p:stCondLst>
                                    <p:cond delay="0"/>
                                  </p:stCondLst>
                                  <p:childTnLst>
                                    <p:set>
                                      <p:cBhvr>
                                        <p:cTn id="63" dur="1" fill="hold">
                                          <p:stCondLst>
                                            <p:cond delay="0"/>
                                          </p:stCondLst>
                                        </p:cTn>
                                        <p:tgtEl>
                                          <p:spTgt spid="3">
                                            <p:txEl>
                                              <p:pRg st="12" end="12"/>
                                            </p:txEl>
                                          </p:spTgt>
                                        </p:tgtEl>
                                        <p:attrNameLst>
                                          <p:attrName>style.visibility</p:attrName>
                                        </p:attrNameLst>
                                      </p:cBhvr>
                                      <p:to>
                                        <p:strVal val="visible"/>
                                      </p:to>
                                    </p:set>
                                    <p:anim calcmode="lin" valueType="num">
                                      <p:cBhvr additive="base">
                                        <p:cTn id="64"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66" presetID="2" presetClass="entr" presetSubtype="4" fill="hold" nodeType="withEffect">
                                  <p:stCondLst>
                                    <p:cond delay="0"/>
                                  </p:stCondLst>
                                  <p:childTnLst>
                                    <p:set>
                                      <p:cBhvr>
                                        <p:cTn id="67" dur="1" fill="hold">
                                          <p:stCondLst>
                                            <p:cond delay="0"/>
                                          </p:stCondLst>
                                        </p:cTn>
                                        <p:tgtEl>
                                          <p:spTgt spid="3">
                                            <p:txEl>
                                              <p:pRg st="13" end="13"/>
                                            </p:txEl>
                                          </p:spTgt>
                                        </p:tgtEl>
                                        <p:attrNameLst>
                                          <p:attrName>style.visibility</p:attrName>
                                        </p:attrNameLst>
                                      </p:cBhvr>
                                      <p:to>
                                        <p:strVal val="visible"/>
                                      </p:to>
                                    </p:set>
                                    <p:anim calcmode="lin" valueType="num">
                                      <p:cBhvr additive="base">
                                        <p:cTn id="68"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rry image of white circles&#10;&#10;Description automatically generated">
            <a:extLst>
              <a:ext uri="{FF2B5EF4-FFF2-40B4-BE49-F238E27FC236}">
                <a16:creationId xmlns:a16="http://schemas.microsoft.com/office/drawing/2014/main" id="{158FC4D8-D687-4C8F-D33D-321661F976A4}"/>
              </a:ext>
            </a:extLst>
          </p:cNvPr>
          <p:cNvPicPr>
            <a:picLocks noChangeAspect="1"/>
          </p:cNvPicPr>
          <p:nvPr/>
        </p:nvPicPr>
        <p:blipFill>
          <a:blip r:embed="rId2">
            <a:duotone>
              <a:schemeClr val="bg2">
                <a:shade val="45000"/>
                <a:satMod val="135000"/>
              </a:schemeClr>
              <a:prstClr val="white"/>
            </a:duotone>
          </a:blip>
          <a:srcRect t="15537" b="2046"/>
          <a:stretch/>
        </p:blipFill>
        <p:spPr>
          <a:xfrm>
            <a:off x="0" y="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C5798-19D7-F6F7-5D30-BCEB6DC5769D}"/>
              </a:ext>
            </a:extLst>
          </p:cNvPr>
          <p:cNvSpPr>
            <a:spLocks noGrp="1"/>
          </p:cNvSpPr>
          <p:nvPr>
            <p:ph type="title"/>
          </p:nvPr>
        </p:nvSpPr>
        <p:spPr>
          <a:xfrm>
            <a:off x="838200" y="365125"/>
            <a:ext cx="10515600" cy="1325563"/>
          </a:xfrm>
        </p:spPr>
        <p:txBody>
          <a:bodyPr>
            <a:normAutofit/>
          </a:bodyPr>
          <a:lstStyle/>
          <a:p>
            <a:r>
              <a:rPr lang="en-US" b="1">
                <a:latin typeface="Arial Rounded MT Bold" panose="020F0704030504030204" pitchFamily="34" charset="77"/>
              </a:rPr>
              <a:t>Data Analysis Methods</a:t>
            </a:r>
            <a:endParaRPr lang="en-US" b="1" dirty="0">
              <a:latin typeface="Arial Rounded MT Bold" panose="020F0704030504030204" pitchFamily="34" charset="77"/>
            </a:endParaRPr>
          </a:p>
        </p:txBody>
      </p:sp>
      <p:graphicFrame>
        <p:nvGraphicFramePr>
          <p:cNvPr id="5" name="Content Placeholder 2">
            <a:extLst>
              <a:ext uri="{FF2B5EF4-FFF2-40B4-BE49-F238E27FC236}">
                <a16:creationId xmlns:a16="http://schemas.microsoft.com/office/drawing/2014/main" id="{8F3BBB11-F839-0D28-7D58-63FD991CBCE2}"/>
              </a:ext>
            </a:extLst>
          </p:cNvPr>
          <p:cNvGraphicFramePr>
            <a:graphicFrameLocks noGrp="1"/>
          </p:cNvGraphicFramePr>
          <p:nvPr>
            <p:ph idx="1"/>
            <p:extLst>
              <p:ext uri="{D42A27DB-BD31-4B8C-83A1-F6EECF244321}">
                <p14:modId xmlns:p14="http://schemas.microsoft.com/office/powerpoint/2010/main" val="156449561"/>
              </p:ext>
            </p:extLst>
          </p:nvPr>
        </p:nvGraphicFramePr>
        <p:xfrm>
          <a:off x="838200" y="1825624"/>
          <a:ext cx="10515600" cy="4483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0641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Rectangle 19">
            <a:extLst>
              <a:ext uri="{FF2B5EF4-FFF2-40B4-BE49-F238E27FC236}">
                <a16:creationId xmlns:a16="http://schemas.microsoft.com/office/drawing/2014/main" id="{E43DC68B-54DD-4053-BE4D-615259684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D01FD-F1C7-1B78-1445-D491EB9633E6}"/>
              </a:ext>
            </a:extLst>
          </p:cNvPr>
          <p:cNvSpPr>
            <a:spLocks noGrp="1"/>
          </p:cNvSpPr>
          <p:nvPr>
            <p:ph type="title"/>
          </p:nvPr>
        </p:nvSpPr>
        <p:spPr>
          <a:xfrm>
            <a:off x="8255725" y="694289"/>
            <a:ext cx="3108727" cy="1981745"/>
          </a:xfrm>
        </p:spPr>
        <p:txBody>
          <a:bodyPr vert="horz" lIns="91440" tIns="45720" rIns="91440" bIns="45720" rtlCol="0" anchor="b">
            <a:normAutofit/>
          </a:bodyPr>
          <a:lstStyle/>
          <a:p>
            <a:r>
              <a:rPr lang="en-US" kern="1200" dirty="0">
                <a:latin typeface="Arial Rounded MT Bold" panose="020F0704030504030204" pitchFamily="34" charset="77"/>
              </a:rPr>
              <a:t>Findings</a:t>
            </a:r>
            <a:br>
              <a:rPr lang="en-US" kern="1200" dirty="0">
                <a:latin typeface="Arial Rounded MT Bold" panose="020F0704030504030204" pitchFamily="34" charset="77"/>
              </a:rPr>
            </a:br>
            <a:br>
              <a:rPr lang="en-US" sz="2600" dirty="0">
                <a:latin typeface="Arial Rounded MT Bold" panose="020F0704030504030204" pitchFamily="34" charset="77"/>
              </a:rPr>
            </a:br>
            <a:r>
              <a:rPr lang="en-US" sz="3200" kern="1200" dirty="0">
                <a:latin typeface="Arial Rounded MT Bold" panose="020F0704030504030204" pitchFamily="34" charset="77"/>
              </a:rPr>
              <a:t>A. Content Analysis</a:t>
            </a:r>
          </a:p>
        </p:txBody>
      </p:sp>
      <p:sp>
        <p:nvSpPr>
          <p:cNvPr id="22" name="Rectangle 21">
            <a:extLst>
              <a:ext uri="{FF2B5EF4-FFF2-40B4-BE49-F238E27FC236}">
                <a16:creationId xmlns:a16="http://schemas.microsoft.com/office/drawing/2014/main" id="{36F31C88-3DEF-4EA8-AE3A-49441413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713232"/>
            <a:ext cx="422899" cy="5404104"/>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4" name="officeArt object" descr="A graph of different colored bars&#10;&#10;Description automatically generated">
            <a:extLst>
              <a:ext uri="{FF2B5EF4-FFF2-40B4-BE49-F238E27FC236}">
                <a16:creationId xmlns:a16="http://schemas.microsoft.com/office/drawing/2014/main" id="{91F6B0DC-8EB5-FC29-F23A-ACBBAA69723C}"/>
              </a:ext>
            </a:extLst>
          </p:cNvPr>
          <p:cNvPicPr>
            <a:picLocks/>
          </p:cNvPicPr>
          <p:nvPr/>
        </p:nvPicPr>
        <p:blipFill>
          <a:blip r:embed="rId2"/>
          <a:stretch>
            <a:fillRect/>
          </a:stretch>
        </p:blipFill>
        <p:spPr>
          <a:xfrm>
            <a:off x="150983" y="724783"/>
            <a:ext cx="7955281" cy="5463812"/>
          </a:xfrm>
          <a:prstGeom prst="rect">
            <a:avLst/>
          </a:prstGeom>
        </p:spPr>
      </p:pic>
      <p:sp>
        <p:nvSpPr>
          <p:cNvPr id="13" name="Content Placeholder 12">
            <a:extLst>
              <a:ext uri="{FF2B5EF4-FFF2-40B4-BE49-F238E27FC236}">
                <a16:creationId xmlns:a16="http://schemas.microsoft.com/office/drawing/2014/main" id="{3BC1D3EF-EDB0-04B0-7127-695195866BD0}"/>
              </a:ext>
            </a:extLst>
          </p:cNvPr>
          <p:cNvSpPr>
            <a:spLocks noGrp="1"/>
          </p:cNvSpPr>
          <p:nvPr>
            <p:ph idx="1"/>
          </p:nvPr>
        </p:nvSpPr>
        <p:spPr>
          <a:xfrm>
            <a:off x="8255724" y="2880452"/>
            <a:ext cx="3108737" cy="3095445"/>
          </a:xfrm>
        </p:spPr>
        <p:txBody>
          <a:bodyPr anchor="t">
            <a:normAutofit fontScale="92500" lnSpcReduction="10000"/>
          </a:bodyPr>
          <a:lstStyle/>
          <a:p>
            <a:pPr>
              <a:buFont typeface="Wingdings" pitchFamily="2" charset="2"/>
              <a:buChar char="Ø"/>
            </a:pPr>
            <a:r>
              <a:rPr lang="en-US" sz="2400" dirty="0"/>
              <a:t> Significance of early influences on career motivation and spirituality</a:t>
            </a:r>
          </a:p>
          <a:p>
            <a:pPr lvl="1"/>
            <a:r>
              <a:rPr lang="en-US" sz="2000" dirty="0"/>
              <a:t>Religious tradition </a:t>
            </a:r>
          </a:p>
          <a:p>
            <a:pPr lvl="1"/>
            <a:r>
              <a:rPr lang="en-US" sz="2000" dirty="0"/>
              <a:t>Studied or began career in Europe or North America</a:t>
            </a:r>
          </a:p>
          <a:p>
            <a:pPr lvl="1"/>
            <a:r>
              <a:rPr lang="en-US" sz="2000" dirty="0"/>
              <a:t>Transitioned into teaching</a:t>
            </a:r>
          </a:p>
          <a:p>
            <a:pPr lvl="1"/>
            <a:r>
              <a:rPr lang="en-US" sz="2000" dirty="0"/>
              <a:t>Cross over artists</a:t>
            </a:r>
          </a:p>
          <a:p>
            <a:endParaRPr lang="en-US" sz="1800" dirty="0"/>
          </a:p>
        </p:txBody>
      </p:sp>
      <p:cxnSp>
        <p:nvCxnSpPr>
          <p:cNvPr id="24" name="Straight Connector 23">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EACA08E-D537-41C6-96A5-5900E05D3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628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3">
                                            <p:txEl>
                                              <p:pRg st="0" end="0"/>
                                            </p:txEl>
                                          </p:spTgt>
                                        </p:tgtEl>
                                        <p:attrNameLst>
                                          <p:attrName>style.visibility</p:attrName>
                                        </p:attrNameLst>
                                      </p:cBhvr>
                                      <p:to>
                                        <p:strVal val="visible"/>
                                      </p:to>
                                    </p:set>
                                    <p:anim calcmode="lin" valueType="num">
                                      <p:cBhvr additive="base">
                                        <p:cTn id="18"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3">
                                            <p:txEl>
                                              <p:pRg st="1" end="1"/>
                                            </p:txEl>
                                          </p:spTgt>
                                        </p:tgtEl>
                                        <p:attrNameLst>
                                          <p:attrName>style.visibility</p:attrName>
                                        </p:attrNameLst>
                                      </p:cBhvr>
                                      <p:to>
                                        <p:strVal val="visible"/>
                                      </p:to>
                                    </p:set>
                                    <p:anim calcmode="lin" valueType="num">
                                      <p:cBhvr additive="base">
                                        <p:cTn id="22"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3">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3">
                                            <p:txEl>
                                              <p:pRg st="2" end="2"/>
                                            </p:txEl>
                                          </p:spTgt>
                                        </p:tgtEl>
                                        <p:attrNameLst>
                                          <p:attrName>style.visibility</p:attrName>
                                        </p:attrNameLst>
                                      </p:cBhvr>
                                      <p:to>
                                        <p:strVal val="visible"/>
                                      </p:to>
                                    </p:set>
                                    <p:anim calcmode="lin" valueType="num">
                                      <p:cBhvr additive="base">
                                        <p:cTn id="26"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3">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13">
                                            <p:txEl>
                                              <p:pRg st="3" end="3"/>
                                            </p:txEl>
                                          </p:spTgt>
                                        </p:tgtEl>
                                        <p:attrNameLst>
                                          <p:attrName>style.visibility</p:attrName>
                                        </p:attrNameLst>
                                      </p:cBhvr>
                                      <p:to>
                                        <p:strVal val="visible"/>
                                      </p:to>
                                    </p:set>
                                    <p:anim calcmode="lin" valueType="num">
                                      <p:cBhvr additive="base">
                                        <p:cTn id="30"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3">
                                            <p:txEl>
                                              <p:pRg st="3" end="3"/>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3">
                                            <p:txEl>
                                              <p:pRg st="4" end="4"/>
                                            </p:txEl>
                                          </p:spTgt>
                                        </p:tgtEl>
                                        <p:attrNameLst>
                                          <p:attrName>style.visibility</p:attrName>
                                        </p:attrNameLst>
                                      </p:cBhvr>
                                      <p:to>
                                        <p:strVal val="visible"/>
                                      </p:to>
                                    </p:set>
                                    <p:anim calcmode="lin" valueType="num">
                                      <p:cBhvr additive="base">
                                        <p:cTn id="34"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6567F-E196-CC66-EABB-9FBDB4C29776}"/>
              </a:ext>
            </a:extLst>
          </p:cNvPr>
          <p:cNvSpPr>
            <a:spLocks noGrp="1"/>
          </p:cNvSpPr>
          <p:nvPr>
            <p:ph type="title"/>
          </p:nvPr>
        </p:nvSpPr>
        <p:spPr>
          <a:xfrm>
            <a:off x="7531610" y="365125"/>
            <a:ext cx="3822189" cy="1899912"/>
          </a:xfrm>
        </p:spPr>
        <p:txBody>
          <a:bodyPr>
            <a:normAutofit fontScale="90000"/>
          </a:bodyPr>
          <a:lstStyle/>
          <a:p>
            <a:r>
              <a:rPr lang="en-US" sz="4900" b="1" dirty="0">
                <a:latin typeface="Arial Rounded MT Bold" panose="020F0704030504030204" pitchFamily="34" charset="77"/>
              </a:rPr>
              <a:t>Findings </a:t>
            </a:r>
            <a:br>
              <a:rPr lang="en-US" b="1" dirty="0">
                <a:latin typeface="Arial Rounded MT Bold" panose="020F0704030504030204" pitchFamily="34" charset="77"/>
              </a:rPr>
            </a:br>
            <a:br>
              <a:rPr lang="en-US" sz="2400" b="1" dirty="0">
                <a:latin typeface="Arial Rounded MT Bold" panose="020F0704030504030204" pitchFamily="34" charset="77"/>
              </a:rPr>
            </a:br>
            <a:r>
              <a:rPr lang="en-US" sz="3600" b="1" dirty="0">
                <a:latin typeface="Arial Rounded MT Bold" panose="020F0704030504030204" pitchFamily="34" charset="77"/>
              </a:rPr>
              <a:t>B. Interviews and Case Studies</a:t>
            </a:r>
          </a:p>
        </p:txBody>
      </p:sp>
      <p:pic>
        <p:nvPicPr>
          <p:cNvPr id="4" name="officeArt object" descr="Image">
            <a:extLst>
              <a:ext uri="{FF2B5EF4-FFF2-40B4-BE49-F238E27FC236}">
                <a16:creationId xmlns:a16="http://schemas.microsoft.com/office/drawing/2014/main" id="{5DBFC14C-7DC1-1F4D-58EA-90B57DB2D548}"/>
              </a:ext>
            </a:extLst>
          </p:cNvPr>
          <p:cNvPicPr>
            <a:picLocks/>
          </p:cNvPicPr>
          <p:nvPr/>
        </p:nvPicPr>
        <p:blipFill>
          <a:blip r:embed="rId3"/>
          <a:srcRect r="374"/>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58852114-6DDF-85DD-FB22-82857576DA86}"/>
              </a:ext>
            </a:extLst>
          </p:cNvPr>
          <p:cNvSpPr>
            <a:spLocks noGrp="1"/>
          </p:cNvSpPr>
          <p:nvPr>
            <p:ph idx="1"/>
          </p:nvPr>
        </p:nvSpPr>
        <p:spPr>
          <a:xfrm>
            <a:off x="7531610" y="2434201"/>
            <a:ext cx="3822189" cy="3742762"/>
          </a:xfrm>
        </p:spPr>
        <p:txBody>
          <a:bodyPr>
            <a:normAutofit fontScale="92500"/>
          </a:bodyPr>
          <a:lstStyle/>
          <a:p>
            <a:pPr marL="0" indent="0">
              <a:buNone/>
            </a:pPr>
            <a:r>
              <a:rPr lang="en-US" sz="3000" dirty="0">
                <a:effectLst/>
                <a:ea typeface="Arial Unicode MS" panose="020B0604020202020204" pitchFamily="34" charset="-128"/>
                <a:cs typeface="Times New Roman" panose="02020603050405020304" pitchFamily="18" charset="0"/>
              </a:rPr>
              <a:t>Highlighted Themes:</a:t>
            </a:r>
          </a:p>
          <a:p>
            <a:pPr marL="457200" indent="-457200">
              <a:buFont typeface="+mj-lt"/>
              <a:buAutoNum type="arabicPeriod"/>
            </a:pPr>
            <a:r>
              <a:rPr lang="en-US" sz="2400" dirty="0">
                <a:effectLst/>
                <a:ea typeface="Arial Unicode MS" panose="020B0604020202020204" pitchFamily="34" charset="-128"/>
                <a:cs typeface="Times New Roman" panose="02020603050405020304" pitchFamily="18" charset="0"/>
              </a:rPr>
              <a:t>Background and training</a:t>
            </a:r>
          </a:p>
          <a:p>
            <a:pPr marL="457200" indent="-457200">
              <a:buFont typeface="+mj-lt"/>
              <a:buAutoNum type="arabicPeriod"/>
            </a:pPr>
            <a:r>
              <a:rPr lang="en-US" sz="2400" dirty="0">
                <a:ea typeface="Arial Unicode MS" panose="020B0604020202020204" pitchFamily="34" charset="-128"/>
                <a:cs typeface="Times New Roman" panose="02020603050405020304" pitchFamily="18" charset="0"/>
              </a:rPr>
              <a:t>A</a:t>
            </a:r>
            <a:r>
              <a:rPr lang="en-US" sz="2400" dirty="0">
                <a:effectLst/>
                <a:ea typeface="Arial Unicode MS" panose="020B0604020202020204" pitchFamily="34" charset="-128"/>
                <a:cs typeface="Times New Roman" panose="02020603050405020304" pitchFamily="18" charset="0"/>
              </a:rPr>
              <a:t>rtistic identity and Vision</a:t>
            </a:r>
            <a:endParaRPr lang="en-US" sz="2400" dirty="0">
              <a:ea typeface="Arial Unicode MS" panose="020B0604020202020204" pitchFamily="34" charset="-128"/>
              <a:cs typeface="Times New Roman" panose="02020603050405020304" pitchFamily="18" charset="0"/>
            </a:endParaRPr>
          </a:p>
          <a:p>
            <a:pPr marL="457200" indent="-457200">
              <a:buFont typeface="+mj-lt"/>
              <a:buAutoNum type="arabicPeriod"/>
            </a:pPr>
            <a:r>
              <a:rPr lang="en-US" sz="2400" dirty="0">
                <a:effectLst/>
                <a:ea typeface="Arial Unicode MS" panose="020B0604020202020204" pitchFamily="34" charset="-128"/>
                <a:cs typeface="Times New Roman" panose="02020603050405020304" pitchFamily="18" charset="0"/>
              </a:rPr>
              <a:t>Career</a:t>
            </a:r>
          </a:p>
          <a:p>
            <a:pPr marL="457200" indent="-457200">
              <a:buFont typeface="+mj-lt"/>
              <a:buAutoNum type="arabicPeriod"/>
            </a:pPr>
            <a:r>
              <a:rPr lang="en-US" sz="2400" dirty="0">
                <a:effectLst/>
                <a:ea typeface="Arial Unicode MS" panose="020B0604020202020204" pitchFamily="34" charset="-128"/>
                <a:cs typeface="Times New Roman" panose="02020603050405020304" pitchFamily="18" charset="0"/>
              </a:rPr>
              <a:t>Spirituality</a:t>
            </a:r>
            <a:endParaRPr lang="en-US" sz="2400" dirty="0">
              <a:ea typeface="Arial Unicode MS" panose="020B0604020202020204" pitchFamily="34" charset="-128"/>
              <a:cs typeface="Times New Roman" panose="02020603050405020304" pitchFamily="18" charset="0"/>
            </a:endParaRPr>
          </a:p>
          <a:p>
            <a:pPr marL="0" indent="0">
              <a:buNone/>
            </a:pPr>
            <a:endParaRPr lang="en-US" sz="1900" dirty="0">
              <a:effectLst/>
              <a:ea typeface="Arial Unicode MS" panose="020B0604020202020204" pitchFamily="34" charset="-128"/>
              <a:cs typeface="Times New Roman" panose="02020603050405020304" pitchFamily="18" charset="0"/>
            </a:endParaRPr>
          </a:p>
          <a:p>
            <a:pPr marL="0" indent="0">
              <a:buNone/>
            </a:pPr>
            <a:r>
              <a:rPr lang="en-US" sz="2400" dirty="0">
                <a:ea typeface="Arial Unicode MS" panose="020B0604020202020204" pitchFamily="34" charset="-128"/>
                <a:cs typeface="Times New Roman" panose="02020603050405020304" pitchFamily="18" charset="0"/>
                <a:sym typeface="Wingdings" pitchFamily="2" charset="2"/>
              </a:rPr>
              <a:t></a:t>
            </a:r>
            <a:r>
              <a:rPr lang="en-US" sz="2400" dirty="0">
                <a:effectLst/>
                <a:ea typeface="Arial Unicode MS" panose="020B0604020202020204" pitchFamily="34" charset="-128"/>
                <a:cs typeface="Times New Roman" panose="02020603050405020304" pitchFamily="18" charset="0"/>
              </a:rPr>
              <a:t> How worldview and spirituality shaped career and artistic expression.</a:t>
            </a:r>
            <a:endParaRPr lang="en-US" sz="2400" dirty="0"/>
          </a:p>
        </p:txBody>
      </p:sp>
    </p:spTree>
    <p:extLst>
      <p:ext uri="{BB962C8B-B14F-4D97-AF65-F5344CB8AC3E}">
        <p14:creationId xmlns:p14="http://schemas.microsoft.com/office/powerpoint/2010/main" val="7538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dissolv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dissolv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dissolv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dissolv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dissolve">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7C55E2-2C50-AD68-B185-DCACDF6CE945}"/>
              </a:ext>
            </a:extLst>
          </p:cNvPr>
          <p:cNvSpPr>
            <a:spLocks noGrp="1"/>
          </p:cNvSpPr>
          <p:nvPr>
            <p:ph type="title"/>
          </p:nvPr>
        </p:nvSpPr>
        <p:spPr>
          <a:xfrm>
            <a:off x="630935" y="337022"/>
            <a:ext cx="8325455" cy="802903"/>
          </a:xfrm>
        </p:spPr>
        <p:txBody>
          <a:bodyPr anchor="b">
            <a:normAutofit/>
          </a:bodyPr>
          <a:lstStyle/>
          <a:p>
            <a:r>
              <a:rPr lang="en-US" dirty="0">
                <a:latin typeface="Arial Rounded MT Bold" panose="020F0704030504030204" pitchFamily="34" charset="77"/>
              </a:rPr>
              <a:t>1. Background and Training</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diagram&#10;&#10;Description automatically generated">
            <a:extLst>
              <a:ext uri="{FF2B5EF4-FFF2-40B4-BE49-F238E27FC236}">
                <a16:creationId xmlns:a16="http://schemas.microsoft.com/office/drawing/2014/main" id="{9AF29169-03DF-B56F-13B7-13D23D358FFE}"/>
              </a:ext>
            </a:extLst>
          </p:cNvPr>
          <p:cNvPicPr>
            <a:picLocks noChangeAspect="1"/>
          </p:cNvPicPr>
          <p:nvPr/>
        </p:nvPicPr>
        <p:blipFill>
          <a:blip r:embed="rId2"/>
          <a:stretch>
            <a:fillRect/>
          </a:stretch>
        </p:blipFill>
        <p:spPr>
          <a:xfrm>
            <a:off x="70044" y="1344168"/>
            <a:ext cx="8886346" cy="5309589"/>
          </a:xfrm>
          <a:prstGeom prst="rect">
            <a:avLst/>
          </a:prstGeom>
        </p:spPr>
      </p:pic>
      <p:sp>
        <p:nvSpPr>
          <p:cNvPr id="7" name="Content Placeholder 6">
            <a:extLst>
              <a:ext uri="{FF2B5EF4-FFF2-40B4-BE49-F238E27FC236}">
                <a16:creationId xmlns:a16="http://schemas.microsoft.com/office/drawing/2014/main" id="{2DF47054-B2A1-3496-1720-FC5ECC19AC53}"/>
              </a:ext>
            </a:extLst>
          </p:cNvPr>
          <p:cNvSpPr>
            <a:spLocks noGrp="1"/>
          </p:cNvSpPr>
          <p:nvPr>
            <p:ph idx="1"/>
          </p:nvPr>
        </p:nvSpPr>
        <p:spPr>
          <a:xfrm>
            <a:off x="8956390" y="794181"/>
            <a:ext cx="2956936" cy="5653645"/>
          </a:xfrm>
        </p:spPr>
        <p:txBody>
          <a:bodyPr>
            <a:normAutofit fontScale="92500" lnSpcReduction="20000"/>
          </a:bodyPr>
          <a:lstStyle/>
          <a:p>
            <a:r>
              <a:rPr lang="en-US" sz="2400" dirty="0"/>
              <a:t>Family and Community                    </a:t>
            </a:r>
            <a:r>
              <a:rPr lang="en-US" sz="2400" dirty="0">
                <a:sym typeface="Wingdings" pitchFamily="2" charset="2"/>
              </a:rPr>
              <a:t> </a:t>
            </a:r>
            <a:r>
              <a:rPr lang="en-US" sz="2000" dirty="0"/>
              <a:t>musical families and singing in church </a:t>
            </a:r>
          </a:p>
          <a:p>
            <a:pPr lvl="1"/>
            <a:r>
              <a:rPr lang="en-US" sz="1700" dirty="0">
                <a:effectLst/>
                <a:ea typeface="Arial Unicode MS" panose="020B0604020202020204" pitchFamily="34" charset="-128"/>
              </a:rPr>
              <a:t>“I loved singing and singing was part of my DNA, so when they said, ‘Sing!’ I sang” (</a:t>
            </a:r>
            <a:r>
              <a:rPr lang="en-US" sz="1700" dirty="0" err="1">
                <a:effectLst/>
                <a:ea typeface="Arial Unicode MS" panose="020B0604020202020204" pitchFamily="34" charset="-128"/>
              </a:rPr>
              <a:t>Suderman</a:t>
            </a:r>
            <a:r>
              <a:rPr lang="en-US" sz="1700" dirty="0">
                <a:effectLst/>
                <a:ea typeface="Arial Unicode MS" panose="020B0604020202020204" pitchFamily="34" charset="-128"/>
              </a:rPr>
              <a:t>-Int). </a:t>
            </a:r>
            <a:endParaRPr lang="en-US" sz="1700" dirty="0"/>
          </a:p>
          <a:p>
            <a:r>
              <a:rPr lang="en-US" sz="2400" dirty="0"/>
              <a:t>Nurturing instruction and pursuing musical studies 	                 </a:t>
            </a:r>
            <a:r>
              <a:rPr lang="en-US" sz="1900" dirty="0">
                <a:sym typeface="Wingdings" pitchFamily="2" charset="2"/>
              </a:rPr>
              <a:t></a:t>
            </a:r>
            <a:r>
              <a:rPr lang="en-US" sz="2400" dirty="0">
                <a:sym typeface="Wingdings" pitchFamily="2" charset="2"/>
              </a:rPr>
              <a:t> </a:t>
            </a:r>
            <a:r>
              <a:rPr lang="en-US" sz="2100" dirty="0"/>
              <a:t>external to internal motivation</a:t>
            </a:r>
          </a:p>
          <a:p>
            <a:r>
              <a:rPr lang="en-US" sz="2400" dirty="0"/>
              <a:t>Elite singers and technique </a:t>
            </a:r>
            <a:r>
              <a:rPr lang="en-US" sz="2400" dirty="0">
                <a:ea typeface="Arial Unicode MS" panose="020B0604020202020204" pitchFamily="34" charset="-128"/>
              </a:rPr>
              <a:t>–</a:t>
            </a:r>
            <a:r>
              <a:rPr lang="en-US" sz="1800" dirty="0">
                <a:latin typeface="Times New Roman" panose="02020603050405020304" pitchFamily="18" charset="0"/>
                <a:ea typeface="Arial Unicode MS" panose="020B0604020202020204" pitchFamily="34" charset="-128"/>
              </a:rPr>
              <a:t> </a:t>
            </a:r>
          </a:p>
          <a:p>
            <a:pPr lvl="1"/>
            <a:r>
              <a:rPr lang="en-US" sz="1700" dirty="0" err="1">
                <a:effectLst/>
                <a:ea typeface="Arial Unicode MS" panose="020B0604020202020204" pitchFamily="34" charset="-128"/>
              </a:rPr>
              <a:t>Steber’s</a:t>
            </a:r>
            <a:r>
              <a:rPr lang="en-US" sz="1700" dirty="0">
                <a:effectLst/>
                <a:ea typeface="Arial Unicode MS" panose="020B0604020202020204" pitchFamily="34" charset="-128"/>
              </a:rPr>
              <a:t> bel canto lessons on “mounting the breath" (Black, 2008). </a:t>
            </a:r>
          </a:p>
          <a:p>
            <a:pPr lvl="1"/>
            <a:r>
              <a:rPr lang="en-US" sz="1700" dirty="0">
                <a:effectLst/>
                <a:ea typeface="Arial Unicode MS" panose="020B0604020202020204" pitchFamily="34" charset="-128"/>
              </a:rPr>
              <a:t>Sutherland about her technique, “Oh, dearie, there are two sets of muscles…and they push against each other” (Howe-Int). </a:t>
            </a:r>
            <a:endParaRPr lang="en-US" sz="1700" dirty="0"/>
          </a:p>
        </p:txBody>
      </p:sp>
    </p:spTree>
    <p:extLst>
      <p:ext uri="{BB962C8B-B14F-4D97-AF65-F5344CB8AC3E}">
        <p14:creationId xmlns:p14="http://schemas.microsoft.com/office/powerpoint/2010/main" val="2931706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 calcmode="lin" valueType="num">
                                      <p:cBhvr additive="base">
                                        <p:cTn id="12"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 calcmode="lin" valueType="num">
                                      <p:cBhvr additive="base">
                                        <p:cTn id="16"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 calcmode="lin" valueType="num">
                                      <p:cBhvr additive="base">
                                        <p:cTn id="22"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 calcmode="lin" valueType="num">
                                      <p:cBhvr additive="base">
                                        <p:cTn id="28"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7">
                                            <p:txEl>
                                              <p:pRg st="3" end="3"/>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7">
                                            <p:txEl>
                                              <p:pRg st="4" end="4"/>
                                            </p:txEl>
                                          </p:spTgt>
                                        </p:tgtEl>
                                        <p:attrNameLst>
                                          <p:attrName>style.visibility</p:attrName>
                                        </p:attrNameLst>
                                      </p:cBhvr>
                                      <p:to>
                                        <p:strVal val="visible"/>
                                      </p:to>
                                    </p:set>
                                    <p:anim calcmode="lin" valueType="num">
                                      <p:cBhvr additive="base">
                                        <p:cTn id="32"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7">
                                            <p:txEl>
                                              <p:pRg st="4" end="4"/>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7">
                                            <p:txEl>
                                              <p:pRg st="5" end="5"/>
                                            </p:txEl>
                                          </p:spTgt>
                                        </p:tgtEl>
                                        <p:attrNameLst>
                                          <p:attrName>style.visibility</p:attrName>
                                        </p:attrNameLst>
                                      </p:cBhvr>
                                      <p:to>
                                        <p:strVal val="visible"/>
                                      </p:to>
                                    </p:set>
                                    <p:anim calcmode="lin" valueType="num">
                                      <p:cBhvr additive="base">
                                        <p:cTn id="36"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F14A6-2D80-840B-E27C-D48EB7B4200A}"/>
              </a:ext>
            </a:extLst>
          </p:cNvPr>
          <p:cNvSpPr>
            <a:spLocks noGrp="1"/>
          </p:cNvSpPr>
          <p:nvPr>
            <p:ph type="title"/>
          </p:nvPr>
        </p:nvSpPr>
        <p:spPr>
          <a:xfrm>
            <a:off x="391886" y="248195"/>
            <a:ext cx="8190412" cy="1097280"/>
          </a:xfrm>
        </p:spPr>
        <p:txBody>
          <a:bodyPr/>
          <a:lstStyle/>
          <a:p>
            <a:r>
              <a:rPr lang="en-US" dirty="0">
                <a:latin typeface="Arial Rounded MT Bold" panose="020F0704030504030204" pitchFamily="34" charset="77"/>
              </a:rPr>
              <a:t>2. Artistic Identity and Vision</a:t>
            </a:r>
          </a:p>
        </p:txBody>
      </p:sp>
      <p:pic>
        <p:nvPicPr>
          <p:cNvPr id="5" name="Content Placeholder 4" descr="A close-up of a diagram&#10;&#10;Description automatically generated">
            <a:extLst>
              <a:ext uri="{FF2B5EF4-FFF2-40B4-BE49-F238E27FC236}">
                <a16:creationId xmlns:a16="http://schemas.microsoft.com/office/drawing/2014/main" id="{400A48F6-08A4-5A55-A940-79FC91F4B8EB}"/>
              </a:ext>
            </a:extLst>
          </p:cNvPr>
          <p:cNvPicPr>
            <a:picLocks noGrp="1" noChangeAspect="1"/>
          </p:cNvPicPr>
          <p:nvPr>
            <p:ph idx="1"/>
          </p:nvPr>
        </p:nvPicPr>
        <p:blipFill>
          <a:blip r:embed="rId2"/>
          <a:stretch>
            <a:fillRect/>
          </a:stretch>
        </p:blipFill>
        <p:spPr>
          <a:xfrm>
            <a:off x="49048" y="1345474"/>
            <a:ext cx="8703559" cy="5081451"/>
          </a:xfrm>
        </p:spPr>
      </p:pic>
      <p:sp>
        <p:nvSpPr>
          <p:cNvPr id="6" name="TextBox 5">
            <a:extLst>
              <a:ext uri="{FF2B5EF4-FFF2-40B4-BE49-F238E27FC236}">
                <a16:creationId xmlns:a16="http://schemas.microsoft.com/office/drawing/2014/main" id="{84E0A600-221D-97E7-EA24-2DA75A3E6EBF}"/>
              </a:ext>
            </a:extLst>
          </p:cNvPr>
          <p:cNvSpPr txBox="1"/>
          <p:nvPr/>
        </p:nvSpPr>
        <p:spPr>
          <a:xfrm>
            <a:off x="8687294" y="1345473"/>
            <a:ext cx="3286993" cy="4955203"/>
          </a:xfrm>
          <a:prstGeom prst="rect">
            <a:avLst/>
          </a:prstGeom>
          <a:noFill/>
        </p:spPr>
        <p:txBody>
          <a:bodyPr wrap="square" rtlCol="0">
            <a:spAutoFit/>
          </a:bodyPr>
          <a:lstStyle/>
          <a:p>
            <a:pPr marL="285750" indent="-285750">
              <a:buFont typeface="Arial" panose="020B0604020202020204" pitchFamily="34" charset="0"/>
              <a:buChar char="•"/>
            </a:pPr>
            <a:r>
              <a:rPr lang="en-US" sz="2800" dirty="0"/>
              <a:t>Self-perceptions</a:t>
            </a:r>
          </a:p>
          <a:p>
            <a:pPr marL="742950" lvl="1" indent="-285750">
              <a:buFont typeface="Arial" panose="020B0604020202020204" pitchFamily="34" charset="0"/>
              <a:buChar char="•"/>
            </a:pPr>
            <a:r>
              <a:rPr lang="en-US" sz="1600" dirty="0"/>
              <a:t>singing as a calling</a:t>
            </a:r>
          </a:p>
          <a:p>
            <a:pPr marL="742950" lvl="1" indent="-285750">
              <a:buFont typeface="Arial" panose="020B0604020202020204" pitchFamily="34" charset="0"/>
              <a:buChar char="•"/>
            </a:pPr>
            <a:r>
              <a:rPr lang="en-US" sz="1600" dirty="0"/>
              <a:t>competent</a:t>
            </a:r>
          </a:p>
          <a:p>
            <a:pPr marL="742950" lvl="1" indent="-285750">
              <a:buFont typeface="Arial" panose="020B0604020202020204" pitchFamily="34" charset="0"/>
              <a:buChar char="•"/>
            </a:pPr>
            <a:r>
              <a:rPr lang="en-US" sz="1600" dirty="0"/>
              <a:t>“in the trenches”</a:t>
            </a:r>
          </a:p>
          <a:p>
            <a:pPr marL="285750" indent="-285750">
              <a:buFont typeface="Arial" panose="020B0604020202020204" pitchFamily="34" charset="0"/>
              <a:buChar char="•"/>
            </a:pPr>
            <a:r>
              <a:rPr lang="en-US" sz="2800" dirty="0"/>
              <a:t>Artistic alignment</a:t>
            </a:r>
          </a:p>
          <a:p>
            <a:pPr marL="742950" lvl="1" indent="-285750">
              <a:buFont typeface="Arial" panose="020B0604020202020204" pitchFamily="34" charset="0"/>
              <a:buChar char="•"/>
            </a:pPr>
            <a:r>
              <a:rPr lang="en-US" sz="1600" dirty="0"/>
              <a:t>repertoire sweet spot </a:t>
            </a:r>
          </a:p>
          <a:p>
            <a:pPr marL="742950" lvl="1" indent="-285750">
              <a:buFont typeface="Arial" panose="020B0604020202020204" pitchFamily="34" charset="0"/>
              <a:buChar char="•"/>
            </a:pPr>
            <a:r>
              <a:rPr lang="en-US" sz="1600" dirty="0"/>
              <a:t>role identification</a:t>
            </a:r>
          </a:p>
          <a:p>
            <a:pPr marL="285750" indent="-285750">
              <a:buFont typeface="Arial" panose="020B0604020202020204" pitchFamily="34" charset="0"/>
              <a:buChar char="•"/>
            </a:pPr>
            <a:r>
              <a:rPr lang="en-US" sz="2800" dirty="0"/>
              <a:t>Collaborations</a:t>
            </a:r>
          </a:p>
          <a:p>
            <a:pPr marL="285750" indent="-285750">
              <a:buFont typeface="Arial" panose="020B0604020202020204" pitchFamily="34" charset="0"/>
              <a:buChar char="•"/>
            </a:pPr>
            <a:r>
              <a:rPr lang="en-US" sz="2800" dirty="0"/>
              <a:t>Worldview and Personal Beliefs </a:t>
            </a:r>
          </a:p>
          <a:p>
            <a:pPr marL="742950" lvl="1" indent="-285750">
              <a:buFont typeface="Arial" panose="020B0604020202020204" pitchFamily="34" charset="0"/>
              <a:buChar char="•"/>
            </a:pPr>
            <a:r>
              <a:rPr lang="en-US" sz="1600" dirty="0"/>
              <a:t>art and ethics</a:t>
            </a:r>
          </a:p>
          <a:p>
            <a:pPr marL="742950" lvl="1" indent="-285750">
              <a:buFont typeface="Arial" panose="020B0604020202020204" pitchFamily="34" charset="0"/>
              <a:buChar char="•"/>
            </a:pPr>
            <a:r>
              <a:rPr lang="en-US" sz="1600" dirty="0"/>
              <a:t>meaningful material</a:t>
            </a:r>
          </a:p>
          <a:p>
            <a:pPr marL="285750" indent="-285750">
              <a:buFont typeface="Arial" panose="020B0604020202020204" pitchFamily="34" charset="0"/>
              <a:buChar char="•"/>
            </a:pPr>
            <a:r>
              <a:rPr lang="en-US" sz="2800" dirty="0"/>
              <a:t>Societal Impact</a:t>
            </a:r>
          </a:p>
          <a:p>
            <a:pPr marL="742950" lvl="1" indent="-285750">
              <a:buFont typeface="Arial" panose="020B0604020202020204" pitchFamily="34" charset="0"/>
              <a:buChar char="•"/>
            </a:pPr>
            <a:r>
              <a:rPr lang="en-US" dirty="0"/>
              <a:t>recordings</a:t>
            </a:r>
          </a:p>
          <a:p>
            <a:pPr marL="742950" lvl="1" indent="-285750">
              <a:buFont typeface="Arial" panose="020B0604020202020204" pitchFamily="34" charset="0"/>
              <a:buChar char="•"/>
            </a:pPr>
            <a:r>
              <a:rPr lang="en-US" dirty="0"/>
              <a:t>philanthropy</a:t>
            </a:r>
          </a:p>
        </p:txBody>
      </p:sp>
    </p:spTree>
    <p:extLst>
      <p:ext uri="{BB962C8B-B14F-4D97-AF65-F5344CB8AC3E}">
        <p14:creationId xmlns:p14="http://schemas.microsoft.com/office/powerpoint/2010/main" val="226942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 calcmode="lin" valueType="num">
                                      <p:cBhvr additive="base">
                                        <p:cTn id="1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 calcmode="lin" valueType="num">
                                      <p:cBhvr additive="base">
                                        <p:cTn id="16"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 calcmode="lin" valueType="num">
                                      <p:cBhvr additive="base">
                                        <p:cTn id="20"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 calcmode="lin" valueType="num">
                                      <p:cBhvr additive="base">
                                        <p:cTn id="24"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6">
                                            <p:txEl>
                                              <p:pRg st="4" end="4"/>
                                            </p:txEl>
                                          </p:spTgt>
                                        </p:tgtEl>
                                        <p:attrNameLst>
                                          <p:attrName>style.visibility</p:attrName>
                                        </p:attrNameLst>
                                      </p:cBhvr>
                                      <p:to>
                                        <p:strVal val="visible"/>
                                      </p:to>
                                    </p:set>
                                    <p:anim calcmode="lin" valueType="num">
                                      <p:cBhvr additive="base">
                                        <p:cTn id="30"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6">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 calcmode="lin" valueType="num">
                                      <p:cBhvr additive="base">
                                        <p:cTn id="34"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6">
                                            <p:txEl>
                                              <p:pRg st="5" end="5"/>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6">
                                            <p:txEl>
                                              <p:pRg st="6" end="6"/>
                                            </p:txEl>
                                          </p:spTgt>
                                        </p:tgtEl>
                                        <p:attrNameLst>
                                          <p:attrName>style.visibility</p:attrName>
                                        </p:attrNameLst>
                                      </p:cBhvr>
                                      <p:to>
                                        <p:strVal val="visible"/>
                                      </p:to>
                                    </p:set>
                                    <p:anim calcmode="lin" valueType="num">
                                      <p:cBhvr additive="base">
                                        <p:cTn id="38"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6">
                                            <p:txEl>
                                              <p:pRg st="7" end="7"/>
                                            </p:txEl>
                                          </p:spTgt>
                                        </p:tgtEl>
                                        <p:attrNameLst>
                                          <p:attrName>style.visibility</p:attrName>
                                        </p:attrNameLst>
                                      </p:cBhvr>
                                      <p:to>
                                        <p:strVal val="visible"/>
                                      </p:to>
                                    </p:set>
                                    <p:anim calcmode="lin" valueType="num">
                                      <p:cBhvr additive="base">
                                        <p:cTn id="44"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6">
                                            <p:txEl>
                                              <p:pRg st="8" end="8"/>
                                            </p:txEl>
                                          </p:spTgt>
                                        </p:tgtEl>
                                        <p:attrNameLst>
                                          <p:attrName>style.visibility</p:attrName>
                                        </p:attrNameLst>
                                      </p:cBhvr>
                                      <p:to>
                                        <p:strVal val="visible"/>
                                      </p:to>
                                    </p:set>
                                    <p:anim calcmode="lin" valueType="num">
                                      <p:cBhvr additive="base">
                                        <p:cTn id="50"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6">
                                            <p:txEl>
                                              <p:pRg st="8" end="8"/>
                                            </p:txEl>
                                          </p:spTgt>
                                        </p:tgtEl>
                                        <p:attrNameLst>
                                          <p:attrName>ppt_y</p:attrName>
                                        </p:attrNameLst>
                                      </p:cBhvr>
                                      <p:tavLst>
                                        <p:tav tm="0">
                                          <p:val>
                                            <p:strVal val="1+#ppt_h/2"/>
                                          </p:val>
                                        </p:tav>
                                        <p:tav tm="100000">
                                          <p:val>
                                            <p:strVal val="#ppt_y"/>
                                          </p:val>
                                        </p:tav>
                                      </p:tavLst>
                                    </p:anim>
                                  </p:childTnLst>
                                </p:cTn>
                              </p:par>
                              <p:par>
                                <p:cTn id="52" presetID="2" presetClass="entr" presetSubtype="4" fill="hold" nodeType="withEffect">
                                  <p:stCondLst>
                                    <p:cond delay="0"/>
                                  </p:stCondLst>
                                  <p:childTnLst>
                                    <p:set>
                                      <p:cBhvr>
                                        <p:cTn id="53" dur="1" fill="hold">
                                          <p:stCondLst>
                                            <p:cond delay="0"/>
                                          </p:stCondLst>
                                        </p:cTn>
                                        <p:tgtEl>
                                          <p:spTgt spid="6">
                                            <p:txEl>
                                              <p:pRg st="9" end="9"/>
                                            </p:txEl>
                                          </p:spTgt>
                                        </p:tgtEl>
                                        <p:attrNameLst>
                                          <p:attrName>style.visibility</p:attrName>
                                        </p:attrNameLst>
                                      </p:cBhvr>
                                      <p:to>
                                        <p:strVal val="visible"/>
                                      </p:to>
                                    </p:set>
                                    <p:anim calcmode="lin" valueType="num">
                                      <p:cBhvr additive="base">
                                        <p:cTn id="54"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6">
                                            <p:txEl>
                                              <p:pRg st="9" end="9"/>
                                            </p:txEl>
                                          </p:spTgt>
                                        </p:tgtEl>
                                        <p:attrNameLst>
                                          <p:attrName>ppt_y</p:attrName>
                                        </p:attrNameLst>
                                      </p:cBhvr>
                                      <p:tavLst>
                                        <p:tav tm="0">
                                          <p:val>
                                            <p:strVal val="1+#ppt_h/2"/>
                                          </p:val>
                                        </p:tav>
                                        <p:tav tm="100000">
                                          <p:val>
                                            <p:strVal val="#ppt_y"/>
                                          </p:val>
                                        </p:tav>
                                      </p:tavLst>
                                    </p:anim>
                                  </p:childTnLst>
                                </p:cTn>
                              </p:par>
                              <p:par>
                                <p:cTn id="56" presetID="2" presetClass="entr" presetSubtype="4" fill="hold" nodeType="withEffect">
                                  <p:stCondLst>
                                    <p:cond delay="0"/>
                                  </p:stCondLst>
                                  <p:childTnLst>
                                    <p:set>
                                      <p:cBhvr>
                                        <p:cTn id="57" dur="1" fill="hold">
                                          <p:stCondLst>
                                            <p:cond delay="0"/>
                                          </p:stCondLst>
                                        </p:cTn>
                                        <p:tgtEl>
                                          <p:spTgt spid="6">
                                            <p:txEl>
                                              <p:pRg st="10" end="10"/>
                                            </p:txEl>
                                          </p:spTgt>
                                        </p:tgtEl>
                                        <p:attrNameLst>
                                          <p:attrName>style.visibility</p:attrName>
                                        </p:attrNameLst>
                                      </p:cBhvr>
                                      <p:to>
                                        <p:strVal val="visible"/>
                                      </p:to>
                                    </p:set>
                                    <p:anim calcmode="lin" valueType="num">
                                      <p:cBhvr additive="base">
                                        <p:cTn id="58"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nodeType="clickEffect">
                                  <p:stCondLst>
                                    <p:cond delay="0"/>
                                  </p:stCondLst>
                                  <p:childTnLst>
                                    <p:set>
                                      <p:cBhvr>
                                        <p:cTn id="63" dur="1" fill="hold">
                                          <p:stCondLst>
                                            <p:cond delay="0"/>
                                          </p:stCondLst>
                                        </p:cTn>
                                        <p:tgtEl>
                                          <p:spTgt spid="6">
                                            <p:txEl>
                                              <p:pRg st="11" end="11"/>
                                            </p:txEl>
                                          </p:spTgt>
                                        </p:tgtEl>
                                        <p:attrNameLst>
                                          <p:attrName>style.visibility</p:attrName>
                                        </p:attrNameLst>
                                      </p:cBhvr>
                                      <p:to>
                                        <p:strVal val="visible"/>
                                      </p:to>
                                    </p:set>
                                    <p:anim calcmode="lin" valueType="num">
                                      <p:cBhvr additive="base">
                                        <p:cTn id="64"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6">
                                            <p:txEl>
                                              <p:pRg st="11" end="11"/>
                                            </p:txEl>
                                          </p:spTgt>
                                        </p:tgtEl>
                                        <p:attrNameLst>
                                          <p:attrName>ppt_y</p:attrName>
                                        </p:attrNameLst>
                                      </p:cBhvr>
                                      <p:tavLst>
                                        <p:tav tm="0">
                                          <p:val>
                                            <p:strVal val="1+#ppt_h/2"/>
                                          </p:val>
                                        </p:tav>
                                        <p:tav tm="100000">
                                          <p:val>
                                            <p:strVal val="#ppt_y"/>
                                          </p:val>
                                        </p:tav>
                                      </p:tavLst>
                                    </p:anim>
                                  </p:childTnLst>
                                </p:cTn>
                              </p:par>
                              <p:par>
                                <p:cTn id="66" presetID="2" presetClass="entr" presetSubtype="4" fill="hold" nodeType="withEffect">
                                  <p:stCondLst>
                                    <p:cond delay="0"/>
                                  </p:stCondLst>
                                  <p:childTnLst>
                                    <p:set>
                                      <p:cBhvr>
                                        <p:cTn id="67" dur="1" fill="hold">
                                          <p:stCondLst>
                                            <p:cond delay="0"/>
                                          </p:stCondLst>
                                        </p:cTn>
                                        <p:tgtEl>
                                          <p:spTgt spid="6">
                                            <p:txEl>
                                              <p:pRg st="12" end="12"/>
                                            </p:txEl>
                                          </p:spTgt>
                                        </p:tgtEl>
                                        <p:attrNameLst>
                                          <p:attrName>style.visibility</p:attrName>
                                        </p:attrNameLst>
                                      </p:cBhvr>
                                      <p:to>
                                        <p:strVal val="visible"/>
                                      </p:to>
                                    </p:set>
                                    <p:anim calcmode="lin" valueType="num">
                                      <p:cBhvr additive="base">
                                        <p:cTn id="68"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6">
                                            <p:txEl>
                                              <p:pRg st="12" end="12"/>
                                            </p:txEl>
                                          </p:spTgt>
                                        </p:tgtEl>
                                        <p:attrNameLst>
                                          <p:attrName>ppt_y</p:attrName>
                                        </p:attrNameLst>
                                      </p:cBhvr>
                                      <p:tavLst>
                                        <p:tav tm="0">
                                          <p:val>
                                            <p:strVal val="1+#ppt_h/2"/>
                                          </p:val>
                                        </p:tav>
                                        <p:tav tm="100000">
                                          <p:val>
                                            <p:strVal val="#ppt_y"/>
                                          </p:val>
                                        </p:tav>
                                      </p:tavLst>
                                    </p:anim>
                                  </p:childTnLst>
                                </p:cTn>
                              </p:par>
                              <p:par>
                                <p:cTn id="70" presetID="2" presetClass="entr" presetSubtype="4" fill="hold" nodeType="withEffect">
                                  <p:stCondLst>
                                    <p:cond delay="0"/>
                                  </p:stCondLst>
                                  <p:childTnLst>
                                    <p:set>
                                      <p:cBhvr>
                                        <p:cTn id="71" dur="1" fill="hold">
                                          <p:stCondLst>
                                            <p:cond delay="0"/>
                                          </p:stCondLst>
                                        </p:cTn>
                                        <p:tgtEl>
                                          <p:spTgt spid="6">
                                            <p:txEl>
                                              <p:pRg st="13" end="13"/>
                                            </p:txEl>
                                          </p:spTgt>
                                        </p:tgtEl>
                                        <p:attrNameLst>
                                          <p:attrName>style.visibility</p:attrName>
                                        </p:attrNameLst>
                                      </p:cBhvr>
                                      <p:to>
                                        <p:strVal val="visible"/>
                                      </p:to>
                                    </p:set>
                                    <p:anim calcmode="lin" valueType="num">
                                      <p:cBhvr additive="base">
                                        <p:cTn id="72" dur="500" fill="hold"/>
                                        <p:tgtEl>
                                          <p:spTgt spid="6">
                                            <p:txEl>
                                              <p:pRg st="13" end="13"/>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6">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9E40C-44A5-81AB-17F8-41151990EE84}"/>
              </a:ext>
            </a:extLst>
          </p:cNvPr>
          <p:cNvSpPr>
            <a:spLocks noGrp="1"/>
          </p:cNvSpPr>
          <p:nvPr>
            <p:ph type="title"/>
          </p:nvPr>
        </p:nvSpPr>
        <p:spPr>
          <a:xfrm>
            <a:off x="6936392" y="593387"/>
            <a:ext cx="4678434" cy="1476953"/>
          </a:xfrm>
        </p:spPr>
        <p:txBody>
          <a:bodyPr>
            <a:normAutofit/>
          </a:bodyPr>
          <a:lstStyle/>
          <a:p>
            <a:r>
              <a:rPr lang="en-US" sz="4000" dirty="0">
                <a:latin typeface="Arial Rounded MT Bold" panose="020F0704030504030204" pitchFamily="34" charset="77"/>
              </a:rPr>
              <a:t>Vision and Worldview</a:t>
            </a:r>
          </a:p>
        </p:txBody>
      </p:sp>
      <p:pic>
        <p:nvPicPr>
          <p:cNvPr id="4" name="Content Placeholder 3">
            <a:extLst>
              <a:ext uri="{FF2B5EF4-FFF2-40B4-BE49-F238E27FC236}">
                <a16:creationId xmlns:a16="http://schemas.microsoft.com/office/drawing/2014/main" id="{0866D560-B087-A9FC-F39C-681B5C6685D6}"/>
              </a:ext>
            </a:extLst>
          </p:cNvPr>
          <p:cNvPicPr>
            <a:picLocks noChangeAspect="1"/>
          </p:cNvPicPr>
          <p:nvPr/>
        </p:nvPicPr>
        <p:blipFill>
          <a:blip r:embed="rId2"/>
          <a:srcRect t="5085" r="3" b="3"/>
          <a:stretch/>
        </p:blipFill>
        <p:spPr>
          <a:xfrm>
            <a:off x="1" y="10"/>
            <a:ext cx="6936390" cy="6857990"/>
          </a:xfrm>
          <a:prstGeom prst="rect">
            <a:avLst/>
          </a:prstGeom>
        </p:spPr>
      </p:pic>
      <p:sp>
        <p:nvSpPr>
          <p:cNvPr id="8" name="Content Placeholder 7">
            <a:extLst>
              <a:ext uri="{FF2B5EF4-FFF2-40B4-BE49-F238E27FC236}">
                <a16:creationId xmlns:a16="http://schemas.microsoft.com/office/drawing/2014/main" id="{FEE868AE-4A1D-3D4D-25CF-1E2D6FCA5A44}"/>
              </a:ext>
            </a:extLst>
          </p:cNvPr>
          <p:cNvSpPr>
            <a:spLocks noGrp="1"/>
          </p:cNvSpPr>
          <p:nvPr>
            <p:ph idx="1"/>
          </p:nvPr>
        </p:nvSpPr>
        <p:spPr>
          <a:xfrm>
            <a:off x="6936392" y="2205929"/>
            <a:ext cx="4678434" cy="4058684"/>
          </a:xfrm>
        </p:spPr>
        <p:txBody>
          <a:bodyPr>
            <a:normAutofit/>
          </a:bodyPr>
          <a:lstStyle/>
          <a:p>
            <a:r>
              <a:rPr lang="en-US" dirty="0"/>
              <a:t>Ethical dilemmas - </a:t>
            </a:r>
            <a:r>
              <a:rPr lang="en-US" sz="2000" dirty="0"/>
              <a:t>moral struggle with role – Heppner, Vickers, </a:t>
            </a:r>
            <a:r>
              <a:rPr lang="en-US" sz="2000" dirty="0" err="1"/>
              <a:t>Suderman</a:t>
            </a:r>
            <a:r>
              <a:rPr lang="en-US" sz="2000" dirty="0"/>
              <a:t>, Funk</a:t>
            </a:r>
          </a:p>
          <a:p>
            <a:r>
              <a:rPr lang="en-US" dirty="0"/>
              <a:t>Pursuit of artistic truth </a:t>
            </a:r>
            <a:r>
              <a:rPr lang="en-US" sz="2000" dirty="0"/>
              <a:t>– high standards – Vickers, Garden</a:t>
            </a:r>
          </a:p>
          <a:p>
            <a:r>
              <a:rPr lang="en-US" dirty="0"/>
              <a:t>Point of view and extending understanding </a:t>
            </a:r>
            <a:r>
              <a:rPr lang="en-US" sz="2000" dirty="0"/>
              <a:t>– Butterfield</a:t>
            </a:r>
          </a:p>
          <a:p>
            <a:r>
              <a:rPr lang="en-US" dirty="0"/>
              <a:t>Justification for Singing </a:t>
            </a:r>
            <a:r>
              <a:rPr lang="en-US" sz="2000" dirty="0"/>
              <a:t>– implicit worldview “God made me to sing and when I sing I feel His pleasure” (Heppner-Int)</a:t>
            </a:r>
          </a:p>
          <a:p>
            <a:pPr marL="0" indent="0">
              <a:buNone/>
            </a:pPr>
            <a:endParaRPr lang="en-US" sz="2000" dirty="0"/>
          </a:p>
        </p:txBody>
      </p:sp>
    </p:spTree>
    <p:extLst>
      <p:ext uri="{BB962C8B-B14F-4D97-AF65-F5344CB8AC3E}">
        <p14:creationId xmlns:p14="http://schemas.microsoft.com/office/powerpoint/2010/main" val="965465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 calcmode="lin" valueType="num">
                                      <p:cBhvr additive="base">
                                        <p:cTn id="1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xEl>
                                              <p:pRg st="1" end="1"/>
                                            </p:txEl>
                                          </p:spTgt>
                                        </p:tgtEl>
                                        <p:attrNameLst>
                                          <p:attrName>style.visibility</p:attrName>
                                        </p:attrNameLst>
                                      </p:cBhvr>
                                      <p:to>
                                        <p:strVal val="visible"/>
                                      </p:to>
                                    </p:set>
                                    <p:anim calcmode="lin" valueType="num">
                                      <p:cBhvr additive="base">
                                        <p:cTn id="18"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8">
                                            <p:txEl>
                                              <p:pRg st="2" end="2"/>
                                            </p:txEl>
                                          </p:spTgt>
                                        </p:tgtEl>
                                        <p:attrNameLst>
                                          <p:attrName>style.visibility</p:attrName>
                                        </p:attrNameLst>
                                      </p:cBhvr>
                                      <p:to>
                                        <p:strVal val="visible"/>
                                      </p:to>
                                    </p:set>
                                    <p:anim calcmode="lin" valueType="num">
                                      <p:cBhvr additive="base">
                                        <p:cTn id="24"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xEl>
                                              <p:pRg st="3" end="3"/>
                                            </p:txEl>
                                          </p:spTgt>
                                        </p:tgtEl>
                                        <p:attrNameLst>
                                          <p:attrName>style.visibility</p:attrName>
                                        </p:attrNameLst>
                                      </p:cBhvr>
                                      <p:to>
                                        <p:strVal val="visible"/>
                                      </p:to>
                                    </p:set>
                                    <p:anim calcmode="lin" valueType="num">
                                      <p:cBhvr additive="base">
                                        <p:cTn id="30"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BF044-CF45-4D54-E401-023F2B84BBDE}"/>
              </a:ext>
            </a:extLst>
          </p:cNvPr>
          <p:cNvSpPr>
            <a:spLocks noGrp="1"/>
          </p:cNvSpPr>
          <p:nvPr>
            <p:ph type="title"/>
          </p:nvPr>
        </p:nvSpPr>
        <p:spPr>
          <a:xfrm>
            <a:off x="365760" y="248194"/>
            <a:ext cx="7184571" cy="1045030"/>
          </a:xfrm>
        </p:spPr>
        <p:txBody>
          <a:bodyPr/>
          <a:lstStyle/>
          <a:p>
            <a:r>
              <a:rPr lang="en-US" dirty="0">
                <a:latin typeface="Arial Rounded MT Bold" panose="020F0704030504030204" pitchFamily="34" charset="77"/>
              </a:rPr>
              <a:t>3. Career</a:t>
            </a:r>
          </a:p>
        </p:txBody>
      </p:sp>
      <p:pic>
        <p:nvPicPr>
          <p:cNvPr id="5" name="Content Placeholder 4" descr="A close-up of a diagram&#10;&#10;Description automatically generated">
            <a:extLst>
              <a:ext uri="{FF2B5EF4-FFF2-40B4-BE49-F238E27FC236}">
                <a16:creationId xmlns:a16="http://schemas.microsoft.com/office/drawing/2014/main" id="{2AC6CCF8-9EF9-6B03-1D51-97942042CB50}"/>
              </a:ext>
            </a:extLst>
          </p:cNvPr>
          <p:cNvPicPr>
            <a:picLocks noGrp="1" noChangeAspect="1"/>
          </p:cNvPicPr>
          <p:nvPr>
            <p:ph idx="1"/>
          </p:nvPr>
        </p:nvPicPr>
        <p:blipFill>
          <a:blip r:embed="rId2"/>
          <a:stretch>
            <a:fillRect/>
          </a:stretch>
        </p:blipFill>
        <p:spPr>
          <a:xfrm>
            <a:off x="0" y="1533933"/>
            <a:ext cx="8749824" cy="4958942"/>
          </a:xfrm>
        </p:spPr>
      </p:pic>
      <p:sp>
        <p:nvSpPr>
          <p:cNvPr id="6" name="TextBox 5">
            <a:extLst>
              <a:ext uri="{FF2B5EF4-FFF2-40B4-BE49-F238E27FC236}">
                <a16:creationId xmlns:a16="http://schemas.microsoft.com/office/drawing/2014/main" id="{21BE6E0E-F746-2ACF-B2E0-CDEA7FD00FDA}"/>
              </a:ext>
            </a:extLst>
          </p:cNvPr>
          <p:cNvSpPr txBox="1"/>
          <p:nvPr/>
        </p:nvSpPr>
        <p:spPr>
          <a:xfrm>
            <a:off x="8646289" y="248194"/>
            <a:ext cx="3179951" cy="6463308"/>
          </a:xfrm>
          <a:prstGeom prst="rect">
            <a:avLst/>
          </a:prstGeom>
          <a:noFill/>
        </p:spPr>
        <p:txBody>
          <a:bodyPr wrap="square" rtlCol="0">
            <a:spAutoFit/>
          </a:bodyPr>
          <a:lstStyle/>
          <a:p>
            <a:pPr marL="285750" indent="-285750">
              <a:buFont typeface="Arial" panose="020B0604020202020204" pitchFamily="34" charset="0"/>
              <a:buChar char="•"/>
            </a:pPr>
            <a:r>
              <a:rPr lang="en-US" sz="2400" dirty="0"/>
              <a:t>Career Motivation</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Business of Singing Career</a:t>
            </a:r>
          </a:p>
          <a:p>
            <a:pPr marL="285750" indent="-285750">
              <a:buFont typeface="Arial" panose="020B0604020202020204" pitchFamily="34" charset="0"/>
              <a:buChar char="•"/>
            </a:pPr>
            <a:r>
              <a:rPr lang="en-US" sz="2400" dirty="0"/>
              <a:t>Struggles</a:t>
            </a:r>
          </a:p>
          <a:p>
            <a:pPr marL="742950" lvl="1" indent="-285750">
              <a:buFont typeface="Arial" panose="020B0604020202020204" pitchFamily="34" charset="0"/>
              <a:buChar char="•"/>
            </a:pPr>
            <a:r>
              <a:rPr lang="en-US" dirty="0"/>
              <a:t>supplemented income</a:t>
            </a:r>
          </a:p>
          <a:p>
            <a:pPr marL="742950" lvl="1" indent="-285750">
              <a:buFont typeface="Arial" panose="020B0604020202020204" pitchFamily="34" charset="0"/>
              <a:buChar char="•"/>
            </a:pPr>
            <a:r>
              <a:rPr lang="en-US" dirty="0"/>
              <a:t>attrition</a:t>
            </a:r>
          </a:p>
          <a:p>
            <a:pPr marL="742950" lvl="1" indent="-285750">
              <a:buFont typeface="Arial" panose="020B0604020202020204" pitchFamily="34" charset="0"/>
              <a:buChar char="•"/>
            </a:pPr>
            <a:r>
              <a:rPr lang="en-US" dirty="0"/>
              <a:t>threat of vocal failure</a:t>
            </a:r>
          </a:p>
          <a:p>
            <a:pPr marL="285750" indent="-285750">
              <a:buFont typeface="Arial" panose="020B0604020202020204" pitchFamily="34" charset="0"/>
              <a:buChar char="•"/>
            </a:pPr>
            <a:r>
              <a:rPr lang="en-US" sz="2400" dirty="0"/>
              <a:t>Balancing Art, Life and Values</a:t>
            </a:r>
          </a:p>
          <a:p>
            <a:pPr marL="285750" indent="-285750">
              <a:buFont typeface="Arial" panose="020B0604020202020204" pitchFamily="34" charset="0"/>
              <a:buChar char="•"/>
            </a:pPr>
            <a:r>
              <a:rPr lang="en-US" sz="2400" dirty="0"/>
              <a:t>Career Transition</a:t>
            </a:r>
          </a:p>
        </p:txBody>
      </p:sp>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60445562-2002-857F-A4BD-CC22C8A2836B}"/>
                  </a:ext>
                </a:extLst>
              </p14:cNvPr>
              <p14:cNvContentPartPr/>
              <p14:nvPr/>
            </p14:nvContentPartPr>
            <p14:xfrm>
              <a:off x="9664824" y="2909885"/>
              <a:ext cx="360" cy="360"/>
            </p14:xfrm>
          </p:contentPart>
        </mc:Choice>
        <mc:Fallback>
          <p:pic>
            <p:nvPicPr>
              <p:cNvPr id="7" name="Ink 6">
                <a:extLst>
                  <a:ext uri="{FF2B5EF4-FFF2-40B4-BE49-F238E27FC236}">
                    <a16:creationId xmlns:a16="http://schemas.microsoft.com/office/drawing/2014/main" id="{60445562-2002-857F-A4BD-CC22C8A2836B}"/>
                  </a:ext>
                </a:extLst>
              </p:cNvPr>
              <p:cNvPicPr/>
              <p:nvPr/>
            </p:nvPicPr>
            <p:blipFill>
              <a:blip r:embed="rId4"/>
              <a:stretch>
                <a:fillRect/>
              </a:stretch>
            </p:blipFill>
            <p:spPr>
              <a:xfrm>
                <a:off x="9655824" y="2901245"/>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3B5DBDC5-74A2-8FC5-D52C-9325872045FF}"/>
                  </a:ext>
                </a:extLst>
              </p14:cNvPr>
              <p14:cNvContentPartPr/>
              <p14:nvPr/>
            </p14:nvContentPartPr>
            <p14:xfrm>
              <a:off x="10501824" y="2391125"/>
              <a:ext cx="360" cy="360"/>
            </p14:xfrm>
          </p:contentPart>
        </mc:Choice>
        <mc:Fallback>
          <p:pic>
            <p:nvPicPr>
              <p:cNvPr id="8" name="Ink 7">
                <a:extLst>
                  <a:ext uri="{FF2B5EF4-FFF2-40B4-BE49-F238E27FC236}">
                    <a16:creationId xmlns:a16="http://schemas.microsoft.com/office/drawing/2014/main" id="{3B5DBDC5-74A2-8FC5-D52C-9325872045FF}"/>
                  </a:ext>
                </a:extLst>
              </p:cNvPr>
              <p:cNvPicPr/>
              <p:nvPr/>
            </p:nvPicPr>
            <p:blipFill>
              <a:blip r:embed="rId4"/>
              <a:stretch>
                <a:fillRect/>
              </a:stretch>
            </p:blipFill>
            <p:spPr>
              <a:xfrm>
                <a:off x="10493184" y="2382485"/>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9" name="Ink 8">
                <a:extLst>
                  <a:ext uri="{FF2B5EF4-FFF2-40B4-BE49-F238E27FC236}">
                    <a16:creationId xmlns:a16="http://schemas.microsoft.com/office/drawing/2014/main" id="{40EDBFD9-ABA7-28EA-8B72-E2EE44090355}"/>
                  </a:ext>
                </a:extLst>
              </p14:cNvPr>
              <p14:cNvContentPartPr/>
              <p14:nvPr/>
            </p14:nvContentPartPr>
            <p14:xfrm>
              <a:off x="9431904" y="2294285"/>
              <a:ext cx="360" cy="360"/>
            </p14:xfrm>
          </p:contentPart>
        </mc:Choice>
        <mc:Fallback>
          <p:pic>
            <p:nvPicPr>
              <p:cNvPr id="9" name="Ink 8">
                <a:extLst>
                  <a:ext uri="{FF2B5EF4-FFF2-40B4-BE49-F238E27FC236}">
                    <a16:creationId xmlns:a16="http://schemas.microsoft.com/office/drawing/2014/main" id="{40EDBFD9-ABA7-28EA-8B72-E2EE44090355}"/>
                  </a:ext>
                </a:extLst>
              </p:cNvPr>
              <p:cNvPicPr/>
              <p:nvPr/>
            </p:nvPicPr>
            <p:blipFill>
              <a:blip r:embed="rId4"/>
              <a:stretch>
                <a:fillRect/>
              </a:stretch>
            </p:blipFill>
            <p:spPr>
              <a:xfrm>
                <a:off x="9423264" y="2285285"/>
                <a:ext cx="18000" cy="18000"/>
              </a:xfrm>
              <a:prstGeom prst="rect">
                <a:avLst/>
              </a:prstGeom>
            </p:spPr>
          </p:pic>
        </mc:Fallback>
      </mc:AlternateContent>
      <p:pic>
        <p:nvPicPr>
          <p:cNvPr id="10" name="Picture 9">
            <a:extLst>
              <a:ext uri="{FF2B5EF4-FFF2-40B4-BE49-F238E27FC236}">
                <a16:creationId xmlns:a16="http://schemas.microsoft.com/office/drawing/2014/main" id="{50A4DE7C-6273-B58C-BA7F-52B210DF2286}"/>
              </a:ext>
            </a:extLst>
          </p:cNvPr>
          <p:cNvPicPr>
            <a:picLocks noChangeAspect="1"/>
          </p:cNvPicPr>
          <p:nvPr/>
        </p:nvPicPr>
        <p:blipFill>
          <a:blip r:embed="rId7"/>
          <a:stretch>
            <a:fillRect/>
          </a:stretch>
        </p:blipFill>
        <p:spPr>
          <a:xfrm>
            <a:off x="9096414" y="660446"/>
            <a:ext cx="2279700" cy="2904557"/>
          </a:xfrm>
          <a:prstGeom prst="rect">
            <a:avLst/>
          </a:prstGeom>
        </p:spPr>
      </p:pic>
    </p:spTree>
    <p:extLst>
      <p:ext uri="{BB962C8B-B14F-4D97-AF65-F5344CB8AC3E}">
        <p14:creationId xmlns:p14="http://schemas.microsoft.com/office/powerpoint/2010/main" val="7511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dissolve">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618CC-821D-1CF1-3664-20911588D509}"/>
              </a:ext>
            </a:extLst>
          </p:cNvPr>
          <p:cNvSpPr>
            <a:spLocks noGrp="1"/>
          </p:cNvSpPr>
          <p:nvPr>
            <p:ph type="title"/>
          </p:nvPr>
        </p:nvSpPr>
        <p:spPr>
          <a:xfrm>
            <a:off x="389106" y="237371"/>
            <a:ext cx="8037132" cy="1141119"/>
          </a:xfrm>
        </p:spPr>
        <p:txBody>
          <a:bodyPr/>
          <a:lstStyle/>
          <a:p>
            <a:r>
              <a:rPr lang="en-US" dirty="0">
                <a:latin typeface="Arial Rounded MT Bold" panose="020F0704030504030204" pitchFamily="34" charset="77"/>
              </a:rPr>
              <a:t>4. Spirituality</a:t>
            </a:r>
          </a:p>
        </p:txBody>
      </p:sp>
      <p:pic>
        <p:nvPicPr>
          <p:cNvPr id="9" name="Content Placeholder 8" descr="A screenshot of a diagram&#10;&#10;Description automatically generated">
            <a:extLst>
              <a:ext uri="{FF2B5EF4-FFF2-40B4-BE49-F238E27FC236}">
                <a16:creationId xmlns:a16="http://schemas.microsoft.com/office/drawing/2014/main" id="{54C95BB1-9D50-D2CE-49C9-2666E0CCF2A7}"/>
              </a:ext>
            </a:extLst>
          </p:cNvPr>
          <p:cNvPicPr>
            <a:picLocks noGrp="1" noChangeAspect="1"/>
          </p:cNvPicPr>
          <p:nvPr>
            <p:ph idx="1"/>
          </p:nvPr>
        </p:nvPicPr>
        <p:blipFill>
          <a:blip r:embed="rId2"/>
          <a:stretch>
            <a:fillRect/>
          </a:stretch>
        </p:blipFill>
        <p:spPr>
          <a:xfrm>
            <a:off x="-92" y="1376346"/>
            <a:ext cx="8426330" cy="4468243"/>
          </a:xfrm>
        </p:spPr>
      </p:pic>
      <p:sp>
        <p:nvSpPr>
          <p:cNvPr id="10" name="TextBox 9">
            <a:extLst>
              <a:ext uri="{FF2B5EF4-FFF2-40B4-BE49-F238E27FC236}">
                <a16:creationId xmlns:a16="http://schemas.microsoft.com/office/drawing/2014/main" id="{8475E6C2-76B1-FBBC-FA92-DC99A815FFA5}"/>
              </a:ext>
            </a:extLst>
          </p:cNvPr>
          <p:cNvSpPr txBox="1"/>
          <p:nvPr/>
        </p:nvSpPr>
        <p:spPr>
          <a:xfrm>
            <a:off x="8556666" y="526653"/>
            <a:ext cx="3246228" cy="5940088"/>
          </a:xfrm>
          <a:prstGeom prst="rect">
            <a:avLst/>
          </a:prstGeom>
          <a:noFill/>
        </p:spPr>
        <p:txBody>
          <a:bodyPr wrap="square" rtlCol="0">
            <a:spAutoFit/>
          </a:bodyPr>
          <a:lstStyle/>
          <a:p>
            <a:pPr marL="285750" indent="-285750">
              <a:buFont typeface="Arial" panose="020B0604020202020204" pitchFamily="34" charset="0"/>
              <a:buChar char="•"/>
            </a:pPr>
            <a:r>
              <a:rPr lang="en-US" dirty="0"/>
              <a:t>Characterizations of  Spirituality</a:t>
            </a:r>
          </a:p>
          <a:p>
            <a:pPr marL="285750" indent="-285750">
              <a:buFont typeface="Arial" panose="020B0604020202020204" pitchFamily="34" charset="0"/>
              <a:buChar char="•"/>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Emotional and Spiritual Maturity</a:t>
            </a:r>
          </a:p>
          <a:p>
            <a:pPr marL="742950" lvl="1" indent="-285750">
              <a:buFont typeface="Arial" panose="020B0604020202020204" pitchFamily="34" charset="0"/>
              <a:buChar char="•"/>
            </a:pPr>
            <a:r>
              <a:rPr lang="en-US" sz="1400" dirty="0"/>
              <a:t>Heppner’s desert years</a:t>
            </a:r>
          </a:p>
          <a:p>
            <a:pPr marL="285750" indent="-285750">
              <a:buFont typeface="Arial" panose="020B0604020202020204" pitchFamily="34" charset="0"/>
              <a:buChar char="•"/>
            </a:pPr>
            <a:r>
              <a:rPr lang="en-US" dirty="0"/>
              <a:t>Artistic Expression and Role Identification</a:t>
            </a:r>
          </a:p>
          <a:p>
            <a:pPr marL="742950" lvl="1" indent="-285750">
              <a:buFont typeface="Arial" panose="020B0604020202020204" pitchFamily="34" charset="0"/>
              <a:buChar char="•"/>
            </a:pPr>
            <a:r>
              <a:rPr lang="en-US" sz="1400" dirty="0"/>
              <a:t>From inside out or outside in?</a:t>
            </a:r>
          </a:p>
          <a:p>
            <a:pPr marL="285750" indent="-285750">
              <a:buFont typeface="Arial" panose="020B0604020202020204" pitchFamily="34" charset="0"/>
              <a:buChar char="•"/>
            </a:pPr>
            <a:r>
              <a:rPr lang="en-US" dirty="0"/>
              <a:t>Transformative Experiences</a:t>
            </a:r>
          </a:p>
          <a:p>
            <a:pPr marL="742950" lvl="1" indent="-285750">
              <a:buFont typeface="Arial" panose="020B0604020202020204" pitchFamily="34" charset="0"/>
              <a:buChar char="•"/>
            </a:pPr>
            <a:r>
              <a:rPr lang="en-US" sz="1400" dirty="0"/>
              <a:t>surrendering to the Divine</a:t>
            </a:r>
          </a:p>
          <a:p>
            <a:pPr marL="742950" lvl="1" indent="-285750">
              <a:buFont typeface="Arial" panose="020B0604020202020204" pitchFamily="34" charset="0"/>
              <a:buChar char="•"/>
            </a:pPr>
            <a:r>
              <a:rPr lang="en-US" sz="1400" dirty="0"/>
              <a:t>overcoming perfectionism</a:t>
            </a:r>
          </a:p>
          <a:p>
            <a:pPr marL="742950" lvl="1" indent="-285750">
              <a:buFont typeface="Arial" panose="020B0604020202020204" pitchFamily="34" charset="0"/>
              <a:buChar char="•"/>
            </a:pPr>
            <a:r>
              <a:rPr lang="en-US" sz="1400" dirty="0"/>
              <a:t>artistic flow – ‘singing freely’</a:t>
            </a:r>
          </a:p>
        </p:txBody>
      </p:sp>
      <mc:AlternateContent xmlns:mc="http://schemas.openxmlformats.org/markup-compatibility/2006">
        <mc:Choice xmlns:p14="http://schemas.microsoft.com/office/powerpoint/2010/main" Requires="p14">
          <p:contentPart p14:bwMode="auto" r:id="rId3">
            <p14:nvContentPartPr>
              <p14:cNvPr id="11" name="Ink 10">
                <a:extLst>
                  <a:ext uri="{FF2B5EF4-FFF2-40B4-BE49-F238E27FC236}">
                    <a16:creationId xmlns:a16="http://schemas.microsoft.com/office/drawing/2014/main" id="{51CAC2CD-4626-C77D-E7E0-84BA0959CC3E}"/>
                  </a:ext>
                </a:extLst>
              </p14:cNvPr>
              <p14:cNvContentPartPr/>
              <p14:nvPr/>
            </p14:nvContentPartPr>
            <p14:xfrm>
              <a:off x="5036451" y="-872434"/>
              <a:ext cx="360" cy="360"/>
            </p14:xfrm>
          </p:contentPart>
        </mc:Choice>
        <mc:Fallback>
          <p:pic>
            <p:nvPicPr>
              <p:cNvPr id="11" name="Ink 10">
                <a:extLst>
                  <a:ext uri="{FF2B5EF4-FFF2-40B4-BE49-F238E27FC236}">
                    <a16:creationId xmlns:a16="http://schemas.microsoft.com/office/drawing/2014/main" id="{51CAC2CD-4626-C77D-E7E0-84BA0959CC3E}"/>
                  </a:ext>
                </a:extLst>
              </p:cNvPr>
              <p:cNvPicPr/>
              <p:nvPr/>
            </p:nvPicPr>
            <p:blipFill>
              <a:blip r:embed="rId4"/>
              <a:stretch>
                <a:fillRect/>
              </a:stretch>
            </p:blipFill>
            <p:spPr>
              <a:xfrm>
                <a:off x="5027451" y="-881434"/>
                <a:ext cx="18000" cy="18000"/>
              </a:xfrm>
              <a:prstGeom prst="rect">
                <a:avLst/>
              </a:prstGeom>
            </p:spPr>
          </p:pic>
        </mc:Fallback>
      </mc:AlternateContent>
      <p:pic>
        <p:nvPicPr>
          <p:cNvPr id="14" name="Picture 13">
            <a:extLst>
              <a:ext uri="{FF2B5EF4-FFF2-40B4-BE49-F238E27FC236}">
                <a16:creationId xmlns:a16="http://schemas.microsoft.com/office/drawing/2014/main" id="{2AB6837E-C3FF-7B30-880C-0E7C7B99DF4F}"/>
              </a:ext>
            </a:extLst>
          </p:cNvPr>
          <p:cNvPicPr>
            <a:picLocks noChangeAspect="1"/>
          </p:cNvPicPr>
          <p:nvPr/>
        </p:nvPicPr>
        <p:blipFill>
          <a:blip r:embed="rId5"/>
          <a:stretch>
            <a:fillRect/>
          </a:stretch>
        </p:blipFill>
        <p:spPr>
          <a:xfrm>
            <a:off x="8925191" y="1157469"/>
            <a:ext cx="2509177" cy="2659728"/>
          </a:xfrm>
          <a:prstGeom prst="rect">
            <a:avLst/>
          </a:prstGeom>
        </p:spPr>
      </p:pic>
      <mc:AlternateContent xmlns:mc="http://schemas.openxmlformats.org/markup-compatibility/2006">
        <mc:Choice xmlns:p14="http://schemas.microsoft.com/office/powerpoint/2010/main" Requires="p14">
          <p:contentPart p14:bwMode="auto" r:id="rId6">
            <p14:nvContentPartPr>
              <p14:cNvPr id="18" name="Ink 17">
                <a:extLst>
                  <a:ext uri="{FF2B5EF4-FFF2-40B4-BE49-F238E27FC236}">
                    <a16:creationId xmlns:a16="http://schemas.microsoft.com/office/drawing/2014/main" id="{5550FD7B-6C97-3B28-BA55-28ABED946D69}"/>
                  </a:ext>
                </a:extLst>
              </p14:cNvPr>
              <p14:cNvContentPartPr/>
              <p14:nvPr/>
            </p14:nvContentPartPr>
            <p14:xfrm>
              <a:off x="8691384" y="7617605"/>
              <a:ext cx="360" cy="360"/>
            </p14:xfrm>
          </p:contentPart>
        </mc:Choice>
        <mc:Fallback>
          <p:pic>
            <p:nvPicPr>
              <p:cNvPr id="18" name="Ink 17">
                <a:extLst>
                  <a:ext uri="{FF2B5EF4-FFF2-40B4-BE49-F238E27FC236}">
                    <a16:creationId xmlns:a16="http://schemas.microsoft.com/office/drawing/2014/main" id="{5550FD7B-6C97-3B28-BA55-28ABED946D69}"/>
                  </a:ext>
                </a:extLst>
              </p:cNvPr>
              <p:cNvPicPr/>
              <p:nvPr/>
            </p:nvPicPr>
            <p:blipFill>
              <a:blip r:embed="rId4"/>
              <a:stretch>
                <a:fillRect/>
              </a:stretch>
            </p:blipFill>
            <p:spPr>
              <a:xfrm>
                <a:off x="8682744" y="7608605"/>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9" name="Ink 18">
                <a:extLst>
                  <a:ext uri="{FF2B5EF4-FFF2-40B4-BE49-F238E27FC236}">
                    <a16:creationId xmlns:a16="http://schemas.microsoft.com/office/drawing/2014/main" id="{52F2C72B-67DF-E01B-2545-9257C3FE5382}"/>
                  </a:ext>
                </a:extLst>
              </p14:cNvPr>
              <p14:cNvContentPartPr/>
              <p14:nvPr/>
            </p14:nvContentPartPr>
            <p14:xfrm>
              <a:off x="5459983" y="5504405"/>
              <a:ext cx="369360" cy="338040"/>
            </p14:xfrm>
          </p:contentPart>
        </mc:Choice>
        <mc:Fallback>
          <p:pic>
            <p:nvPicPr>
              <p:cNvPr id="19" name="Ink 18">
                <a:extLst>
                  <a:ext uri="{FF2B5EF4-FFF2-40B4-BE49-F238E27FC236}">
                    <a16:creationId xmlns:a16="http://schemas.microsoft.com/office/drawing/2014/main" id="{52F2C72B-67DF-E01B-2545-9257C3FE5382}"/>
                  </a:ext>
                </a:extLst>
              </p:cNvPr>
              <p:cNvPicPr/>
              <p:nvPr/>
            </p:nvPicPr>
            <p:blipFill>
              <a:blip r:embed="rId8"/>
              <a:stretch>
                <a:fillRect/>
              </a:stretch>
            </p:blipFill>
            <p:spPr>
              <a:xfrm>
                <a:off x="5451343" y="5495405"/>
                <a:ext cx="387000" cy="3556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20" name="Ink 19">
                <a:extLst>
                  <a:ext uri="{FF2B5EF4-FFF2-40B4-BE49-F238E27FC236}">
                    <a16:creationId xmlns:a16="http://schemas.microsoft.com/office/drawing/2014/main" id="{B2D0FE90-85E5-BD48-E199-BA3A9A5B8C0B}"/>
                  </a:ext>
                </a:extLst>
              </p14:cNvPr>
              <p14:cNvContentPartPr/>
              <p14:nvPr/>
            </p14:nvContentPartPr>
            <p14:xfrm>
              <a:off x="5160463" y="5348165"/>
              <a:ext cx="624240" cy="777960"/>
            </p14:xfrm>
          </p:contentPart>
        </mc:Choice>
        <mc:Fallback>
          <p:pic>
            <p:nvPicPr>
              <p:cNvPr id="20" name="Ink 19">
                <a:extLst>
                  <a:ext uri="{FF2B5EF4-FFF2-40B4-BE49-F238E27FC236}">
                    <a16:creationId xmlns:a16="http://schemas.microsoft.com/office/drawing/2014/main" id="{B2D0FE90-85E5-BD48-E199-BA3A9A5B8C0B}"/>
                  </a:ext>
                </a:extLst>
              </p:cNvPr>
              <p:cNvPicPr/>
              <p:nvPr/>
            </p:nvPicPr>
            <p:blipFill>
              <a:blip r:embed="rId10"/>
              <a:stretch>
                <a:fillRect/>
              </a:stretch>
            </p:blipFill>
            <p:spPr>
              <a:xfrm>
                <a:off x="5151823" y="5339525"/>
                <a:ext cx="641880" cy="795600"/>
              </a:xfrm>
              <a:prstGeom prst="rect">
                <a:avLst/>
              </a:prstGeom>
            </p:spPr>
          </p:pic>
        </mc:Fallback>
      </mc:AlternateContent>
      <p:sp>
        <p:nvSpPr>
          <p:cNvPr id="21" name="TextBox 20">
            <a:extLst>
              <a:ext uri="{FF2B5EF4-FFF2-40B4-BE49-F238E27FC236}">
                <a16:creationId xmlns:a16="http://schemas.microsoft.com/office/drawing/2014/main" id="{4E4203F1-745F-01BB-5CAB-D5D5CA3DCB94}"/>
              </a:ext>
            </a:extLst>
          </p:cNvPr>
          <p:cNvSpPr txBox="1"/>
          <p:nvPr/>
        </p:nvSpPr>
        <p:spPr>
          <a:xfrm>
            <a:off x="648182" y="5842445"/>
            <a:ext cx="7908484" cy="659667"/>
          </a:xfrm>
          <a:prstGeom prst="rect">
            <a:avLst/>
          </a:prstGeom>
          <a:noFill/>
        </p:spPr>
        <p:txBody>
          <a:bodyPr wrap="square" rtlCol="0">
            <a:spAutoFit/>
          </a:bodyPr>
          <a:lstStyle/>
          <a:p>
            <a:r>
              <a:rPr lang="en-US" dirty="0">
                <a:ea typeface="Arial Unicode MS" panose="020B0604020202020204" pitchFamily="34" charset="-128"/>
              </a:rPr>
              <a:t>S</a:t>
            </a:r>
            <a:r>
              <a:rPr lang="en-US" sz="1800" dirty="0">
                <a:effectLst/>
                <a:ea typeface="Arial Unicode MS" panose="020B0604020202020204" pitchFamily="34" charset="-128"/>
              </a:rPr>
              <a:t>pirituality is essential for good art, though most singers manage this aspect without discussing it, due to varying personal beliefs (Howe-Int). </a:t>
            </a:r>
            <a:endParaRPr lang="en-US" dirty="0"/>
          </a:p>
        </p:txBody>
      </p:sp>
      <mc:AlternateContent xmlns:mc="http://schemas.openxmlformats.org/markup-compatibility/2006">
        <mc:Choice xmlns:p14="http://schemas.microsoft.com/office/powerpoint/2010/main" Requires="p14">
          <p:contentPart p14:bwMode="auto" r:id="rId11">
            <p14:nvContentPartPr>
              <p14:cNvPr id="22" name="Ink 21">
                <a:extLst>
                  <a:ext uri="{FF2B5EF4-FFF2-40B4-BE49-F238E27FC236}">
                    <a16:creationId xmlns:a16="http://schemas.microsoft.com/office/drawing/2014/main" id="{59EDB990-9AD8-CCDE-29C5-017378DC4BB5}"/>
                  </a:ext>
                </a:extLst>
              </p14:cNvPr>
              <p14:cNvContentPartPr/>
              <p14:nvPr/>
            </p14:nvContentPartPr>
            <p14:xfrm>
              <a:off x="5246121" y="4952525"/>
              <a:ext cx="716400" cy="407160"/>
            </p14:xfrm>
          </p:contentPart>
        </mc:Choice>
        <mc:Fallback>
          <p:pic>
            <p:nvPicPr>
              <p:cNvPr id="22" name="Ink 21">
                <a:extLst>
                  <a:ext uri="{FF2B5EF4-FFF2-40B4-BE49-F238E27FC236}">
                    <a16:creationId xmlns:a16="http://schemas.microsoft.com/office/drawing/2014/main" id="{59EDB990-9AD8-CCDE-29C5-017378DC4BB5}"/>
                  </a:ext>
                </a:extLst>
              </p:cNvPr>
              <p:cNvPicPr/>
              <p:nvPr/>
            </p:nvPicPr>
            <p:blipFill>
              <a:blip r:embed="rId12"/>
              <a:stretch>
                <a:fillRect/>
              </a:stretch>
            </p:blipFill>
            <p:spPr>
              <a:xfrm>
                <a:off x="5237481" y="4943885"/>
                <a:ext cx="734040" cy="4248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23" name="Ink 22">
                <a:extLst>
                  <a:ext uri="{FF2B5EF4-FFF2-40B4-BE49-F238E27FC236}">
                    <a16:creationId xmlns:a16="http://schemas.microsoft.com/office/drawing/2014/main" id="{29816431-D0FD-6538-644A-8D7FBBAAA612}"/>
                  </a:ext>
                </a:extLst>
              </p14:cNvPr>
              <p14:cNvContentPartPr/>
              <p14:nvPr/>
            </p14:nvContentPartPr>
            <p14:xfrm>
              <a:off x="5335401" y="5228285"/>
              <a:ext cx="261000" cy="452160"/>
            </p14:xfrm>
          </p:contentPart>
        </mc:Choice>
        <mc:Fallback>
          <p:pic>
            <p:nvPicPr>
              <p:cNvPr id="23" name="Ink 22">
                <a:extLst>
                  <a:ext uri="{FF2B5EF4-FFF2-40B4-BE49-F238E27FC236}">
                    <a16:creationId xmlns:a16="http://schemas.microsoft.com/office/drawing/2014/main" id="{29816431-D0FD-6538-644A-8D7FBBAAA612}"/>
                  </a:ext>
                </a:extLst>
              </p:cNvPr>
              <p:cNvPicPr/>
              <p:nvPr/>
            </p:nvPicPr>
            <p:blipFill>
              <a:blip r:embed="rId14"/>
              <a:stretch>
                <a:fillRect/>
              </a:stretch>
            </p:blipFill>
            <p:spPr>
              <a:xfrm>
                <a:off x="5326401" y="5219645"/>
                <a:ext cx="278640" cy="4698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24" name="Ink 23">
                <a:extLst>
                  <a:ext uri="{FF2B5EF4-FFF2-40B4-BE49-F238E27FC236}">
                    <a16:creationId xmlns:a16="http://schemas.microsoft.com/office/drawing/2014/main" id="{D433D5FC-1941-0989-62FC-31E4A8727DD9}"/>
                  </a:ext>
                </a:extLst>
              </p14:cNvPr>
              <p14:cNvContentPartPr/>
              <p14:nvPr/>
            </p14:nvContentPartPr>
            <p14:xfrm>
              <a:off x="4756521" y="6361205"/>
              <a:ext cx="360" cy="360"/>
            </p14:xfrm>
          </p:contentPart>
        </mc:Choice>
        <mc:Fallback>
          <p:pic>
            <p:nvPicPr>
              <p:cNvPr id="24" name="Ink 23">
                <a:extLst>
                  <a:ext uri="{FF2B5EF4-FFF2-40B4-BE49-F238E27FC236}">
                    <a16:creationId xmlns:a16="http://schemas.microsoft.com/office/drawing/2014/main" id="{D433D5FC-1941-0989-62FC-31E4A8727DD9}"/>
                  </a:ext>
                </a:extLst>
              </p:cNvPr>
              <p:cNvPicPr/>
              <p:nvPr/>
            </p:nvPicPr>
            <p:blipFill>
              <a:blip r:embed="rId4"/>
              <a:stretch>
                <a:fillRect/>
              </a:stretch>
            </p:blipFill>
            <p:spPr>
              <a:xfrm>
                <a:off x="4747521" y="6352205"/>
                <a:ext cx="18000" cy="18000"/>
              </a:xfrm>
              <a:prstGeom prst="rect">
                <a:avLst/>
              </a:prstGeom>
            </p:spPr>
          </p:pic>
        </mc:Fallback>
      </mc:AlternateContent>
    </p:spTree>
    <p:extLst>
      <p:ext uri="{BB962C8B-B14F-4D97-AF65-F5344CB8AC3E}">
        <p14:creationId xmlns:p14="http://schemas.microsoft.com/office/powerpoint/2010/main" val="1888142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dissolve">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additive="base">
                                        <p:cTn id="23" dur="500" fill="hold"/>
                                        <p:tgtEl>
                                          <p:spTgt spid="21"/>
                                        </p:tgtEl>
                                        <p:attrNameLst>
                                          <p:attrName>ppt_x</p:attrName>
                                        </p:attrNameLst>
                                      </p:cBhvr>
                                      <p:tavLst>
                                        <p:tav tm="0">
                                          <p:val>
                                            <p:strVal val="#ppt_x"/>
                                          </p:val>
                                        </p:tav>
                                        <p:tav tm="100000">
                                          <p:val>
                                            <p:strVal val="#ppt_x"/>
                                          </p:val>
                                        </p:tav>
                                      </p:tavLst>
                                    </p:anim>
                                    <p:anim calcmode="lin" valueType="num">
                                      <p:cBhvr additive="base">
                                        <p:cTn id="2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21"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07FDDFA-6CB9-D621-C492-D55B98970ECE}"/>
              </a:ext>
            </a:extLst>
          </p:cNvPr>
          <p:cNvSpPr>
            <a:spLocks noGrp="1"/>
          </p:cNvSpPr>
          <p:nvPr>
            <p:ph type="title"/>
          </p:nvPr>
        </p:nvSpPr>
        <p:spPr>
          <a:xfrm>
            <a:off x="389916" y="444464"/>
            <a:ext cx="3420305" cy="1906317"/>
          </a:xfrm>
        </p:spPr>
        <p:txBody>
          <a:bodyPr>
            <a:normAutofit/>
          </a:bodyPr>
          <a:lstStyle/>
          <a:p>
            <a:pPr algn="ctr"/>
            <a:r>
              <a:rPr lang="en-US" sz="2800">
                <a:latin typeface="Arial Rounded MT Bold" panose="020F0704030504030204" pitchFamily="34" charset="77"/>
              </a:rPr>
              <a:t>Conclusions and Recommendations</a:t>
            </a:r>
          </a:p>
        </p:txBody>
      </p:sp>
      <p:pic>
        <p:nvPicPr>
          <p:cNvPr id="5" name="Picture 4" descr="A person holding a globe">
            <a:extLst>
              <a:ext uri="{FF2B5EF4-FFF2-40B4-BE49-F238E27FC236}">
                <a16:creationId xmlns:a16="http://schemas.microsoft.com/office/drawing/2014/main" id="{7C5BF980-34F1-A6C4-7515-0D7553C11837}"/>
              </a:ext>
            </a:extLst>
          </p:cNvPr>
          <p:cNvPicPr>
            <a:picLocks noChangeAspect="1"/>
          </p:cNvPicPr>
          <p:nvPr/>
        </p:nvPicPr>
        <p:blipFill>
          <a:blip r:embed="rId2"/>
          <a:srcRect l="19040" r="18711" b="1"/>
          <a:stretch/>
        </p:blipFill>
        <p:spPr>
          <a:xfrm>
            <a:off x="20" y="2768743"/>
            <a:ext cx="4278264" cy="4089258"/>
          </a:xfrm>
          <a:prstGeom prst="rect">
            <a:avLst/>
          </a:prstGeom>
        </p:spPr>
      </p:pic>
      <p:sp>
        <p:nvSpPr>
          <p:cNvPr id="7" name="Rectangle 6">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A9602FD7-9B2E-331A-C21B-68333B505CEF}"/>
              </a:ext>
            </a:extLst>
          </p:cNvPr>
          <p:cNvSpPr>
            <a:spLocks noGrp="1"/>
          </p:cNvSpPr>
          <p:nvPr>
            <p:ph idx="1"/>
          </p:nvPr>
        </p:nvSpPr>
        <p:spPr>
          <a:xfrm>
            <a:off x="4759600" y="444465"/>
            <a:ext cx="6878397" cy="5956335"/>
          </a:xfrm>
        </p:spPr>
        <p:txBody>
          <a:bodyPr anchor="ctr">
            <a:normAutofit/>
          </a:bodyPr>
          <a:lstStyle/>
          <a:p>
            <a:pPr marL="0" indent="0">
              <a:buNone/>
            </a:pPr>
            <a:r>
              <a:rPr lang="en-US" sz="1600" dirty="0">
                <a:ea typeface="Arial Unicode MS" panose="020B0604020202020204" pitchFamily="34" charset="-128"/>
              </a:rPr>
              <a:t>I</a:t>
            </a:r>
            <a:r>
              <a:rPr lang="en-US" sz="1600" dirty="0">
                <a:effectLst/>
                <a:ea typeface="Arial Unicode MS" panose="020B0604020202020204" pitchFamily="34" charset="-128"/>
              </a:rPr>
              <a:t>mpact of worldview and spirituality </a:t>
            </a:r>
            <a:r>
              <a:rPr lang="en-US" sz="1600" dirty="0">
                <a:effectLst/>
                <a:ea typeface="Arial Unicode MS" panose="020B0604020202020204" pitchFamily="34" charset="-128"/>
                <a:sym typeface="Wingdings" pitchFamily="2" charset="2"/>
              </a:rPr>
              <a:t> career motivation </a:t>
            </a:r>
            <a:r>
              <a:rPr lang="en-US" sz="1600" dirty="0">
                <a:effectLst/>
                <a:ea typeface="Arial Unicode MS" panose="020B0604020202020204" pitchFamily="34" charset="-128"/>
              </a:rPr>
              <a:t>and artistic output </a:t>
            </a:r>
          </a:p>
          <a:p>
            <a:pPr lvl="1"/>
            <a:r>
              <a:rPr lang="en-US" sz="1400" dirty="0">
                <a:ea typeface="Arial Unicode MS" panose="020B0604020202020204" pitchFamily="34" charset="-128"/>
              </a:rPr>
              <a:t>Differing views of worldview and spirituality  </a:t>
            </a:r>
          </a:p>
          <a:p>
            <a:pPr lvl="2"/>
            <a:r>
              <a:rPr lang="en-US" sz="1100" dirty="0">
                <a:ea typeface="Arial Unicode MS" panose="020B0604020202020204" pitchFamily="34" charset="-128"/>
                <a:sym typeface="Wingdings" pitchFamily="2" charset="2"/>
              </a:rPr>
              <a:t>bottom-up or top-down? /  external or internal spiritual source? </a:t>
            </a:r>
          </a:p>
          <a:p>
            <a:pPr lvl="2"/>
            <a:r>
              <a:rPr lang="en-US" sz="1100" dirty="0">
                <a:ea typeface="Arial Unicode MS" panose="020B0604020202020204" pitchFamily="34" charset="-128"/>
                <a:sym typeface="Wingdings" pitchFamily="2" charset="2"/>
              </a:rPr>
              <a:t>nonphysical experiences (spirituality) explaining the physical (worldview)</a:t>
            </a:r>
            <a:endParaRPr lang="en-US" sz="1100" dirty="0">
              <a:ea typeface="Arial Unicode MS" panose="020B0604020202020204" pitchFamily="34" charset="-128"/>
            </a:endParaRPr>
          </a:p>
          <a:p>
            <a:pPr lvl="1"/>
            <a:r>
              <a:rPr lang="en-US" sz="1400" dirty="0">
                <a:ea typeface="Arial Unicode MS" panose="020B0604020202020204" pitchFamily="34" charset="-128"/>
              </a:rPr>
              <a:t>Psychological dimension to worldview  </a:t>
            </a:r>
          </a:p>
          <a:p>
            <a:pPr lvl="2"/>
            <a:r>
              <a:rPr lang="en-US" sz="1100" dirty="0">
                <a:ea typeface="Arial Unicode MS" panose="020B0604020202020204" pitchFamily="34" charset="-128"/>
                <a:sym typeface="Wingdings" pitchFamily="2" charset="2"/>
              </a:rPr>
              <a:t>emotionally driven to prioritize choices and activities according to beliefs</a:t>
            </a:r>
          </a:p>
          <a:p>
            <a:pPr lvl="2"/>
            <a:r>
              <a:rPr lang="en-CA" sz="1100" b="0" i="0" dirty="0">
                <a:effectLst/>
              </a:rPr>
              <a:t>singers with religious backgrounds had more explicit guiding worldviews</a:t>
            </a:r>
            <a:endParaRPr lang="en-US" sz="1100" dirty="0">
              <a:ea typeface="Arial Unicode MS" panose="020B0604020202020204" pitchFamily="34" charset="-128"/>
            </a:endParaRPr>
          </a:p>
          <a:p>
            <a:pPr lvl="1"/>
            <a:r>
              <a:rPr lang="en-US" sz="1400" dirty="0">
                <a:ea typeface="Arial Unicode MS" panose="020B0604020202020204" pitchFamily="34" charset="-128"/>
              </a:rPr>
              <a:t>Spirituality guided expression for most singers</a:t>
            </a:r>
          </a:p>
          <a:p>
            <a:pPr lvl="2"/>
            <a:r>
              <a:rPr lang="en-US" sz="1100" dirty="0">
                <a:ea typeface="Arial Unicode MS" panose="020B0604020202020204" pitchFamily="34" charset="-128"/>
              </a:rPr>
              <a:t>e</a:t>
            </a:r>
            <a:r>
              <a:rPr lang="en-US" sz="1100" dirty="0">
                <a:effectLst/>
                <a:ea typeface="Arial Unicode MS" panose="020B0604020202020204" pitchFamily="34" charset="-128"/>
              </a:rPr>
              <a:t>ffective performance of sacred themes  with/out personal belief </a:t>
            </a:r>
            <a:endParaRPr lang="en-US" sz="1100" dirty="0">
              <a:ea typeface="Arial Unicode MS" panose="020B0604020202020204" pitchFamily="34" charset="-128"/>
            </a:endParaRPr>
          </a:p>
          <a:p>
            <a:pPr lvl="2"/>
            <a:r>
              <a:rPr lang="en-US" sz="1100" dirty="0">
                <a:ea typeface="Arial Unicode MS" panose="020B0604020202020204" pitchFamily="34" charset="-128"/>
              </a:rPr>
              <a:t>role interpretation: complete self-identification or boundary between self and role</a:t>
            </a:r>
            <a:endParaRPr lang="en-US" sz="1100" dirty="0">
              <a:effectLst/>
              <a:ea typeface="Arial Unicode MS" panose="020B0604020202020204" pitchFamily="34" charset="-128"/>
            </a:endParaRPr>
          </a:p>
          <a:p>
            <a:pPr marL="0" indent="0">
              <a:buNone/>
            </a:pPr>
            <a:r>
              <a:rPr lang="en-CA" sz="1600" b="0" i="0" dirty="0">
                <a:effectLst/>
              </a:rPr>
              <a:t>Contributions to professional practice</a:t>
            </a:r>
          </a:p>
          <a:p>
            <a:pPr marL="742950" lvl="1" indent="-285750">
              <a:buFont typeface="Arial" panose="020B0604020202020204" pitchFamily="34" charset="0"/>
              <a:buChar char="•"/>
            </a:pPr>
            <a:r>
              <a:rPr lang="en-CA" sz="1100" dirty="0"/>
              <a:t>W</a:t>
            </a:r>
            <a:r>
              <a:rPr lang="en-CA" sz="1100" b="0" i="0" dirty="0">
                <a:effectLst/>
              </a:rPr>
              <a:t>orldview and spirituality are powerful motivators, often unidentified and in formation</a:t>
            </a:r>
          </a:p>
          <a:p>
            <a:pPr marL="742950" lvl="1" indent="-285750">
              <a:buFont typeface="Arial" panose="020B0604020202020204" pitchFamily="34" charset="0"/>
              <a:buChar char="•"/>
            </a:pPr>
            <a:r>
              <a:rPr lang="en-CA" sz="1100" dirty="0"/>
              <a:t>E</a:t>
            </a:r>
            <a:r>
              <a:rPr lang="en-CA" sz="1100" b="0" i="0" dirty="0">
                <a:effectLst/>
              </a:rPr>
              <a:t>xplanations of worldview are maps to experience and inhabit the nonphysical (spirituality)</a:t>
            </a:r>
          </a:p>
          <a:p>
            <a:pPr marL="742950" lvl="1" indent="-285750">
              <a:buFont typeface="Arial" panose="020B0604020202020204" pitchFamily="34" charset="0"/>
              <a:buChar char="•"/>
            </a:pPr>
            <a:r>
              <a:rPr lang="en-CA" sz="1100" b="0" i="0" dirty="0">
                <a:effectLst/>
              </a:rPr>
              <a:t>Contributes to holistic singer training </a:t>
            </a:r>
            <a:r>
              <a:rPr lang="en-CA" sz="1100" b="0" i="0" dirty="0">
                <a:effectLst/>
                <a:sym typeface="Wingdings" pitchFamily="2" charset="2"/>
              </a:rPr>
              <a:t> e.g.</a:t>
            </a:r>
            <a:r>
              <a:rPr lang="en-CA" sz="1100" b="0" i="0" dirty="0">
                <a:effectLst/>
              </a:rPr>
              <a:t> students verbalizing beliefs</a:t>
            </a:r>
          </a:p>
          <a:p>
            <a:pPr marL="0" indent="0">
              <a:buNone/>
            </a:pPr>
            <a:r>
              <a:rPr lang="en-CA" sz="1600" b="0" i="0" dirty="0">
                <a:effectLst/>
              </a:rPr>
              <a:t>Suggestions for future research</a:t>
            </a:r>
          </a:p>
          <a:p>
            <a:pPr lvl="1"/>
            <a:r>
              <a:rPr lang="en-CA" sz="1100" dirty="0"/>
              <a:t>What could be done differently? </a:t>
            </a:r>
          </a:p>
          <a:p>
            <a:pPr lvl="2"/>
            <a:r>
              <a:rPr lang="en-CA" sz="1100" b="0" i="0" dirty="0">
                <a:effectLst/>
              </a:rPr>
              <a:t>More triangulation between case studies, interviews and biographies</a:t>
            </a:r>
          </a:p>
          <a:p>
            <a:pPr lvl="2"/>
            <a:r>
              <a:rPr lang="en-CA" sz="1100" dirty="0"/>
              <a:t>Compare 20</a:t>
            </a:r>
            <a:r>
              <a:rPr lang="en-CA" sz="1100" baseline="30000" dirty="0"/>
              <a:t>th</a:t>
            </a:r>
            <a:r>
              <a:rPr lang="en-CA" sz="1100" dirty="0"/>
              <a:t> century singers to 21</a:t>
            </a:r>
            <a:r>
              <a:rPr lang="en-CA" sz="1100" baseline="30000" dirty="0"/>
              <a:t>st</a:t>
            </a:r>
            <a:r>
              <a:rPr lang="en-CA" sz="1100" dirty="0"/>
              <a:t> century singers</a:t>
            </a:r>
            <a:endParaRPr lang="en-CA" sz="1100" b="0" i="0" dirty="0">
              <a:effectLst/>
            </a:endParaRPr>
          </a:p>
          <a:p>
            <a:pPr lvl="1"/>
            <a:r>
              <a:rPr lang="en-CA" sz="1100" b="0" i="0" dirty="0">
                <a:effectLst/>
              </a:rPr>
              <a:t>Discourse analysis to identify </a:t>
            </a:r>
            <a:r>
              <a:rPr lang="en-CA" sz="1100" dirty="0"/>
              <a:t>singers’ </a:t>
            </a:r>
            <a:r>
              <a:rPr lang="en-CA" sz="1100" b="0" i="0" dirty="0">
                <a:effectLst/>
              </a:rPr>
              <a:t>formation of beliefs and artistic intentions</a:t>
            </a:r>
          </a:p>
          <a:p>
            <a:pPr lvl="1"/>
            <a:r>
              <a:rPr lang="en-CA" sz="1100" dirty="0"/>
              <a:t>Studio study on formation of worldview and spirituality in young singers</a:t>
            </a:r>
            <a:endParaRPr lang="en-US" sz="1100" dirty="0"/>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651978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3">
                                            <p:txEl>
                                              <p:pRg st="11" end="11"/>
                                            </p:txEl>
                                          </p:spTgt>
                                        </p:tgtEl>
                                        <p:attrNameLst>
                                          <p:attrName>style.visibility</p:attrName>
                                        </p:attrNameLst>
                                      </p:cBhvr>
                                      <p:to>
                                        <p:strVal val="visible"/>
                                      </p:to>
                                    </p:set>
                                    <p:anim calcmode="lin" valueType="num">
                                      <p:cBhvr additive="base">
                                        <p:cTn id="5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anim calcmode="lin" valueType="num">
                                      <p:cBhvr additive="base">
                                        <p:cTn id="5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3">
                                            <p:txEl>
                                              <p:pRg st="13" end="13"/>
                                            </p:txEl>
                                          </p:spTgt>
                                        </p:tgtEl>
                                        <p:attrNameLst>
                                          <p:attrName>style.visibility</p:attrName>
                                        </p:attrNameLst>
                                      </p:cBhvr>
                                      <p:to>
                                        <p:strVal val="visible"/>
                                      </p:to>
                                    </p:set>
                                    <p:anim calcmode="lin" valueType="num">
                                      <p:cBhvr additive="base">
                                        <p:cTn id="6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anim calcmode="lin" valueType="num">
                                      <p:cBhvr additive="base">
                                        <p:cTn id="67"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3">
                                            <p:txEl>
                                              <p:pRg st="15" end="15"/>
                                            </p:txEl>
                                          </p:spTgt>
                                        </p:tgtEl>
                                        <p:attrNameLst>
                                          <p:attrName>style.visibility</p:attrName>
                                        </p:attrNameLst>
                                      </p:cBhvr>
                                      <p:to>
                                        <p:strVal val="visible"/>
                                      </p:to>
                                    </p:set>
                                    <p:anim calcmode="lin" valueType="num">
                                      <p:cBhvr additive="base">
                                        <p:cTn id="71"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3">
                                            <p:txEl>
                                              <p:pRg st="16" end="16"/>
                                            </p:txEl>
                                          </p:spTgt>
                                        </p:tgtEl>
                                        <p:attrNameLst>
                                          <p:attrName>style.visibility</p:attrName>
                                        </p:attrNameLst>
                                      </p:cBhvr>
                                      <p:to>
                                        <p:strVal val="visible"/>
                                      </p:to>
                                    </p:set>
                                    <p:anim calcmode="lin" valueType="num">
                                      <p:cBhvr additive="base">
                                        <p:cTn id="75"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3">
                                            <p:txEl>
                                              <p:pRg st="17" end="17"/>
                                            </p:txEl>
                                          </p:spTgt>
                                        </p:tgtEl>
                                        <p:attrNameLst>
                                          <p:attrName>style.visibility</p:attrName>
                                        </p:attrNameLst>
                                      </p:cBhvr>
                                      <p:to>
                                        <p:strVal val="visible"/>
                                      </p:to>
                                    </p:set>
                                    <p:anim calcmode="lin" valueType="num">
                                      <p:cBhvr additive="base">
                                        <p:cTn id="79"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7" end="17"/>
                                            </p:txEl>
                                          </p:spTgt>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3">
                                            <p:txEl>
                                              <p:pRg st="18" end="18"/>
                                            </p:txEl>
                                          </p:spTgt>
                                        </p:tgtEl>
                                        <p:attrNameLst>
                                          <p:attrName>style.visibility</p:attrName>
                                        </p:attrNameLst>
                                      </p:cBhvr>
                                      <p:to>
                                        <p:strVal val="visible"/>
                                      </p:to>
                                    </p:set>
                                    <p:anim calcmode="lin" valueType="num">
                                      <p:cBhvr additive="base">
                                        <p:cTn id="83"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3">
                                            <p:txEl>
                                              <p:pRg st="18" end="18"/>
                                            </p:txEl>
                                          </p:spTgt>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3">
                                            <p:txEl>
                                              <p:pRg st="19" end="19"/>
                                            </p:txEl>
                                          </p:spTgt>
                                        </p:tgtEl>
                                        <p:attrNameLst>
                                          <p:attrName>style.visibility</p:attrName>
                                        </p:attrNameLst>
                                      </p:cBhvr>
                                      <p:to>
                                        <p:strVal val="visible"/>
                                      </p:to>
                                    </p:set>
                                    <p:anim calcmode="lin" valueType="num">
                                      <p:cBhvr additive="base">
                                        <p:cTn id="87"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3">
                                            <p:txEl>
                                              <p:pRg st="19" end="1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5319D-CB04-843D-1C28-47CC5B8B672E}"/>
              </a:ext>
            </a:extLst>
          </p:cNvPr>
          <p:cNvSpPr>
            <a:spLocks noGrp="1"/>
          </p:cNvSpPr>
          <p:nvPr>
            <p:ph type="title"/>
          </p:nvPr>
        </p:nvSpPr>
        <p:spPr>
          <a:xfrm>
            <a:off x="804671" y="416690"/>
            <a:ext cx="4977977" cy="1388962"/>
          </a:xfrm>
        </p:spPr>
        <p:txBody>
          <a:bodyPr>
            <a:noAutofit/>
          </a:bodyPr>
          <a:lstStyle/>
          <a:p>
            <a:r>
              <a:rPr lang="en-US" sz="3600" dirty="0">
                <a:solidFill>
                  <a:schemeClr val="tx2"/>
                </a:solidFill>
                <a:latin typeface="Arial Rounded MT Bold" panose="020F0704030504030204" pitchFamily="34" charset="77"/>
              </a:rPr>
              <a:t>Personal and Professional Development</a:t>
            </a:r>
          </a:p>
        </p:txBody>
      </p:sp>
      <p:sp>
        <p:nvSpPr>
          <p:cNvPr id="3" name="Content Placeholder 2">
            <a:extLst>
              <a:ext uri="{FF2B5EF4-FFF2-40B4-BE49-F238E27FC236}">
                <a16:creationId xmlns:a16="http://schemas.microsoft.com/office/drawing/2014/main" id="{5095F4B8-CE27-CEDC-8192-2ABD1978F510}"/>
              </a:ext>
            </a:extLst>
          </p:cNvPr>
          <p:cNvSpPr>
            <a:spLocks noGrp="1"/>
          </p:cNvSpPr>
          <p:nvPr>
            <p:ph idx="1"/>
          </p:nvPr>
        </p:nvSpPr>
        <p:spPr>
          <a:xfrm>
            <a:off x="804671" y="2002420"/>
            <a:ext cx="5162743" cy="4201610"/>
          </a:xfrm>
        </p:spPr>
        <p:txBody>
          <a:bodyPr anchor="ctr">
            <a:normAutofit/>
          </a:bodyPr>
          <a:lstStyle/>
          <a:p>
            <a:r>
              <a:rPr lang="en-US" sz="2000" dirty="0">
                <a:solidFill>
                  <a:schemeClr val="tx2"/>
                </a:solidFill>
                <a:uFill>
                  <a:solidFill>
                    <a:srgbClr val="000000"/>
                  </a:solidFill>
                </a:uFill>
                <a:ea typeface="Arial Unicode MS" panose="020B0604020202020204" pitchFamily="34" charset="-128"/>
                <a:cs typeface="Arial Unicode MS" panose="020B0604020202020204" pitchFamily="34" charset="-128"/>
              </a:rPr>
              <a:t>Experienced balance between studies, performance, and pedagogy</a:t>
            </a:r>
          </a:p>
          <a:p>
            <a:r>
              <a:rPr lang="en-US" sz="2000" dirty="0">
                <a:solidFill>
                  <a:schemeClr val="tx2"/>
                </a:solidFill>
                <a:uFill>
                  <a:solidFill>
                    <a:srgbClr val="000000"/>
                  </a:solidFill>
                </a:uFill>
                <a:ea typeface="Arial Unicode MS" panose="020B0604020202020204" pitchFamily="34" charset="-128"/>
                <a:cs typeface="Arial Unicode MS" panose="020B0604020202020204" pitchFamily="34" charset="-128"/>
              </a:rPr>
              <a:t>Expanded knowledge of </a:t>
            </a:r>
            <a:r>
              <a:rPr lang="en-US" sz="2000" dirty="0">
                <a:ln>
                  <a:noFill/>
                </a:ln>
                <a:solidFill>
                  <a:schemeClr val="tx2"/>
                </a:solidFill>
                <a:effectLst/>
                <a:uFill>
                  <a:solidFill>
                    <a:srgbClr val="000000"/>
                  </a:solidFill>
                </a:uFill>
                <a:ea typeface="Arial Unicode MS" panose="020B0604020202020204" pitchFamily="34" charset="-128"/>
                <a:cs typeface="Arial Unicode MS" panose="020B0604020202020204" pitchFamily="34" charset="-128"/>
              </a:rPr>
              <a:t>20th-century North American society, culture, economics, aesthetics, and arts institutions</a:t>
            </a:r>
          </a:p>
          <a:p>
            <a:r>
              <a:rPr lang="en-US" sz="2000" dirty="0">
                <a:ln>
                  <a:noFill/>
                </a:ln>
                <a:solidFill>
                  <a:schemeClr val="tx2"/>
                </a:solidFill>
                <a:effectLst/>
                <a:uFill>
                  <a:solidFill>
                    <a:srgbClr val="000000"/>
                  </a:solidFill>
                </a:uFill>
                <a:ea typeface="Arial Unicode MS" panose="020B0604020202020204" pitchFamily="34" charset="-128"/>
                <a:cs typeface="Arial Unicode MS" panose="020B0604020202020204" pitchFamily="34" charset="-128"/>
              </a:rPr>
              <a:t>Enriched understanding of vocal technique and expressive performance – exemplars </a:t>
            </a:r>
          </a:p>
          <a:p>
            <a:r>
              <a:rPr lang="en-US" sz="2000" dirty="0">
                <a:solidFill>
                  <a:schemeClr val="tx2"/>
                </a:solidFill>
                <a:uFill>
                  <a:solidFill>
                    <a:srgbClr val="000000"/>
                  </a:solidFill>
                </a:uFill>
                <a:ea typeface="Arial Unicode MS" panose="020B0604020202020204" pitchFamily="34" charset="-128"/>
                <a:cs typeface="Arial Unicode MS" panose="020B0604020202020204" pitchFamily="34" charset="-128"/>
              </a:rPr>
              <a:t>Facilitated becoming </a:t>
            </a:r>
            <a:r>
              <a:rPr lang="en-US" sz="2000" dirty="0">
                <a:ln>
                  <a:noFill/>
                </a:ln>
                <a:solidFill>
                  <a:schemeClr val="tx2"/>
                </a:solidFill>
                <a:effectLst/>
                <a:uFill>
                  <a:solidFill>
                    <a:srgbClr val="000000"/>
                  </a:solidFill>
                </a:uFill>
                <a:ea typeface="Arial Unicode MS" panose="020B0604020202020204" pitchFamily="34" charset="-128"/>
                <a:cs typeface="Arial Unicode MS" panose="020B0604020202020204" pitchFamily="34" charset="-128"/>
              </a:rPr>
              <a:t>a well-rounded singer-artist</a:t>
            </a:r>
          </a:p>
          <a:p>
            <a:r>
              <a:rPr lang="en-US" sz="2000" dirty="0">
                <a:solidFill>
                  <a:schemeClr val="tx2"/>
                </a:solidFill>
                <a:uFill>
                  <a:solidFill>
                    <a:srgbClr val="000000"/>
                  </a:solidFill>
                </a:uFill>
                <a:ea typeface="Arial Unicode MS" panose="020B0604020202020204" pitchFamily="34" charset="-128"/>
                <a:cs typeface="Arial Unicode MS" panose="020B0604020202020204" pitchFamily="34" charset="-128"/>
              </a:rPr>
              <a:t>E</a:t>
            </a:r>
            <a:r>
              <a:rPr lang="en-US" sz="2000" dirty="0">
                <a:ln>
                  <a:noFill/>
                </a:ln>
                <a:solidFill>
                  <a:schemeClr val="tx2"/>
                </a:solidFill>
                <a:effectLst/>
                <a:uFill>
                  <a:solidFill>
                    <a:srgbClr val="000000"/>
                  </a:solidFill>
                </a:uFill>
                <a:ea typeface="Arial Unicode MS" panose="020B0604020202020204" pitchFamily="34" charset="-128"/>
                <a:cs typeface="Arial Unicode MS" panose="020B0604020202020204" pitchFamily="34" charset="-128"/>
              </a:rPr>
              <a:t>quipped to contribute to </a:t>
            </a:r>
            <a:r>
              <a:rPr lang="en-US" sz="2000" dirty="0">
                <a:solidFill>
                  <a:schemeClr val="tx2"/>
                </a:solidFill>
                <a:uFill>
                  <a:solidFill>
                    <a:srgbClr val="000000"/>
                  </a:solidFill>
                </a:uFill>
                <a:ea typeface="Arial Unicode MS" panose="020B0604020202020204" pitchFamily="34" charset="-128"/>
                <a:cs typeface="Arial Unicode MS" panose="020B0604020202020204" pitchFamily="34" charset="-128"/>
              </a:rPr>
              <a:t>unaddressed areas of </a:t>
            </a:r>
            <a:r>
              <a:rPr lang="en-US" sz="2000" dirty="0">
                <a:ln>
                  <a:noFill/>
                </a:ln>
                <a:solidFill>
                  <a:schemeClr val="tx2"/>
                </a:solidFill>
                <a:effectLst/>
                <a:uFill>
                  <a:solidFill>
                    <a:srgbClr val="000000"/>
                  </a:solidFill>
                </a:uFill>
                <a:ea typeface="Arial Unicode MS" panose="020B0604020202020204" pitchFamily="34" charset="-128"/>
                <a:cs typeface="Arial Unicode MS" panose="020B0604020202020204" pitchFamily="34" charset="-128"/>
              </a:rPr>
              <a:t>vocal pedagogy</a:t>
            </a:r>
            <a:endParaRPr lang="en-CA" sz="2000" dirty="0">
              <a:ln>
                <a:noFill/>
              </a:ln>
              <a:solidFill>
                <a:schemeClr val="tx2"/>
              </a:solidFill>
              <a:effectLst/>
              <a:uFill>
                <a:solidFill>
                  <a:srgbClr val="000000"/>
                </a:solidFill>
              </a:uFill>
              <a:ea typeface="Arial Unicode MS" panose="020B0604020202020204" pitchFamily="34" charset="-128"/>
              <a:cs typeface="Arial Unicode MS" panose="020B0604020202020204" pitchFamily="34" charset="-128"/>
            </a:endParaRPr>
          </a:p>
          <a:p>
            <a:pPr marL="0" indent="0">
              <a:buNone/>
            </a:pPr>
            <a:endParaRPr lang="en-US"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ooks">
            <a:extLst>
              <a:ext uri="{FF2B5EF4-FFF2-40B4-BE49-F238E27FC236}">
                <a16:creationId xmlns:a16="http://schemas.microsoft.com/office/drawing/2014/main" id="{E50A509B-CC27-6D75-0681-F4AD768570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136201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86E6-98AE-D94E-D7C3-0D9CE653A227}"/>
              </a:ext>
            </a:extLst>
          </p:cNvPr>
          <p:cNvSpPr>
            <a:spLocks noGrp="1"/>
          </p:cNvSpPr>
          <p:nvPr>
            <p:ph type="title"/>
          </p:nvPr>
        </p:nvSpPr>
        <p:spPr>
          <a:xfrm>
            <a:off x="838200" y="209007"/>
            <a:ext cx="10515600" cy="1162594"/>
          </a:xfrm>
        </p:spPr>
        <p:txBody>
          <a:bodyPr/>
          <a:lstStyle/>
          <a:p>
            <a:r>
              <a:rPr lang="en-US" dirty="0">
                <a:latin typeface="Arial Rounded MT Bold" panose="020F0704030504030204" pitchFamily="34" charset="77"/>
              </a:rPr>
              <a:t>References</a:t>
            </a:r>
          </a:p>
        </p:txBody>
      </p:sp>
      <p:sp>
        <p:nvSpPr>
          <p:cNvPr id="3" name="Content Placeholder 2">
            <a:extLst>
              <a:ext uri="{FF2B5EF4-FFF2-40B4-BE49-F238E27FC236}">
                <a16:creationId xmlns:a16="http://schemas.microsoft.com/office/drawing/2014/main" id="{C9C5C911-A8DD-236E-F99F-8204C310E45F}"/>
              </a:ext>
            </a:extLst>
          </p:cNvPr>
          <p:cNvSpPr>
            <a:spLocks noGrp="1"/>
          </p:cNvSpPr>
          <p:nvPr>
            <p:ph idx="1"/>
          </p:nvPr>
        </p:nvSpPr>
        <p:spPr>
          <a:xfrm>
            <a:off x="838200" y="1371601"/>
            <a:ext cx="10515600" cy="4976947"/>
          </a:xfrm>
        </p:spPr>
        <p:txBody>
          <a:bodyPr>
            <a:normAutofit fontScale="32500" lnSpcReduction="20000"/>
          </a:bodyPr>
          <a:lstStyle/>
          <a:p>
            <a:pPr marL="0" indent="0">
              <a:buNone/>
            </a:pPr>
            <a:r>
              <a:rPr lang="da-DK" sz="3700" dirty="0">
                <a:effectLst/>
                <a:ea typeface="Arial Unicode MS" panose="020B0604020202020204" pitchFamily="34" charset="-128"/>
                <a:cs typeface="Times New Roman" panose="02020603050405020304" pitchFamily="18" charset="0"/>
              </a:rPr>
              <a:t>Anderson, M. </a:t>
            </a:r>
            <a:r>
              <a:rPr lang="en-US" sz="3700" dirty="0">
                <a:effectLst/>
                <a:ea typeface="Arial Unicode MS" panose="020B0604020202020204" pitchFamily="34" charset="-128"/>
                <a:cs typeface="Times New Roman" panose="02020603050405020304" pitchFamily="18" charset="0"/>
              </a:rPr>
              <a:t>(2009) ‘When singing becomes knowing: Developing self-knowledge through vocal pedagogy’ (Doctoral dissertation, Queen's University). </a:t>
            </a:r>
          </a:p>
          <a:p>
            <a:pPr marL="0" indent="0">
              <a:buNone/>
            </a:pPr>
            <a:r>
              <a:rPr lang="en-US" sz="3700" dirty="0">
                <a:effectLst/>
                <a:ea typeface="Arial Unicode MS" panose="020B0604020202020204" pitchFamily="34" charset="-128"/>
                <a:cs typeface="Times New Roman" panose="02020603050405020304" pitchFamily="18" charset="0"/>
              </a:rPr>
              <a:t>Black</a:t>
            </a:r>
            <a:r>
              <a:rPr lang="it-IT" sz="3700" dirty="0">
                <a:effectLst/>
                <a:ea typeface="Arial Unicode MS" panose="020B0604020202020204" pitchFamily="34" charset="-128"/>
                <a:cs typeface="Times New Roman" panose="02020603050405020304" pitchFamily="18" charset="0"/>
              </a:rPr>
              <a:t>, C. A.</a:t>
            </a:r>
            <a:r>
              <a:rPr lang="en-US" sz="3700" dirty="0">
                <a:effectLst/>
                <a:ea typeface="Arial Unicode MS" panose="020B0604020202020204" pitchFamily="34" charset="-128"/>
                <a:cs typeface="Times New Roman" panose="02020603050405020304" pitchFamily="18" charset="0"/>
              </a:rPr>
              <a:t> (2008) ‘A </a:t>
            </a:r>
            <a:r>
              <a:rPr lang="en-US" sz="3700" dirty="0" err="1">
                <a:effectLst/>
                <a:ea typeface="Arial Unicode MS" panose="020B0604020202020204" pitchFamily="34" charset="-128"/>
                <a:cs typeface="Times New Roman" panose="02020603050405020304" pitchFamily="18" charset="0"/>
              </a:rPr>
              <a:t>primative</a:t>
            </a:r>
            <a:r>
              <a:rPr lang="en-US" sz="3700" dirty="0">
                <a:effectLst/>
                <a:ea typeface="Arial Unicode MS" panose="020B0604020202020204" pitchFamily="34" charset="-128"/>
                <a:cs typeface="Times New Roman" panose="02020603050405020304" pitchFamily="18" charset="0"/>
              </a:rPr>
              <a:t>-donna: A survey of the operatic career of Eleanor </a:t>
            </a:r>
            <a:r>
              <a:rPr lang="en-US" sz="3700" dirty="0" err="1">
                <a:effectLst/>
                <a:ea typeface="Arial Unicode MS" panose="020B0604020202020204" pitchFamily="34" charset="-128"/>
                <a:cs typeface="Times New Roman" panose="02020603050405020304" pitchFamily="18" charset="0"/>
              </a:rPr>
              <a:t>Steber</a:t>
            </a:r>
            <a:r>
              <a:rPr lang="en-US" sz="3700" dirty="0">
                <a:effectLst/>
                <a:ea typeface="Arial Unicode MS" panose="020B0604020202020204" pitchFamily="34" charset="-128"/>
                <a:cs typeface="Times New Roman" panose="02020603050405020304" pitchFamily="18" charset="0"/>
              </a:rPr>
              <a:t>’, </a:t>
            </a:r>
            <a:r>
              <a:rPr lang="en-US" sz="3700" i="1" dirty="0">
                <a:effectLst/>
                <a:ea typeface="Arial Unicode MS" panose="020B0604020202020204" pitchFamily="34" charset="-128"/>
                <a:cs typeface="Times New Roman" panose="02020603050405020304" pitchFamily="18" charset="0"/>
              </a:rPr>
              <a:t>Research and Practice</a:t>
            </a:r>
            <a:r>
              <a:rPr lang="en-US" sz="3700" dirty="0">
                <a:effectLst/>
                <a:ea typeface="Arial Unicode MS" panose="020B0604020202020204" pitchFamily="34" charset="-128"/>
                <a:cs typeface="Times New Roman" panose="02020603050405020304" pitchFamily="18" charset="0"/>
              </a:rPr>
              <a:t>. University of Houston: Springer International	Publishing, pp. 285–297. </a:t>
            </a:r>
          </a:p>
          <a:p>
            <a:pPr marL="0" indent="0">
              <a:buNone/>
            </a:pPr>
            <a:r>
              <a:rPr lang="en-US" sz="3700" dirty="0">
                <a:effectLst/>
                <a:ea typeface="Arial Unicode MS" panose="020B0604020202020204" pitchFamily="34" charset="-128"/>
                <a:cs typeface="Times New Roman" panose="02020603050405020304" pitchFamily="18" charset="0"/>
              </a:rPr>
              <a:t>Bozeman, K. (2019) ‘Voice, the muscle of the soul: Finding yourself through finding your voice’,</a:t>
            </a:r>
            <a:r>
              <a:rPr lang="en-US" sz="3700" dirty="0">
                <a:ea typeface="Arial Unicode MS" panose="020B0604020202020204" pitchFamily="34" charset="-128"/>
                <a:cs typeface="Times New Roman" panose="02020603050405020304" pitchFamily="18" charset="0"/>
              </a:rPr>
              <a:t> </a:t>
            </a:r>
            <a:r>
              <a:rPr lang="en-US" sz="3700" i="1" dirty="0">
                <a:effectLst/>
                <a:ea typeface="Arial Unicode MS" panose="020B0604020202020204" pitchFamily="34" charset="-128"/>
                <a:cs typeface="Times New Roman" panose="02020603050405020304" pitchFamily="18" charset="0"/>
              </a:rPr>
              <a:t>Journal</a:t>
            </a:r>
            <a:r>
              <a:rPr lang="en-US" sz="3700" i="1" dirty="0">
                <a:ea typeface="Arial Unicode MS" panose="020B0604020202020204" pitchFamily="34" charset="-128"/>
                <a:cs typeface="Times New Roman" panose="02020603050405020304" pitchFamily="18" charset="0"/>
              </a:rPr>
              <a:t> </a:t>
            </a:r>
            <a:r>
              <a:rPr lang="en-US" sz="3700" i="1" dirty="0">
                <a:effectLst/>
                <a:ea typeface="Arial Unicode MS" panose="020B0604020202020204" pitchFamily="34" charset="-128"/>
                <a:cs typeface="Times New Roman" panose="02020603050405020304" pitchFamily="18" charset="0"/>
              </a:rPr>
              <a:t>of Singing</a:t>
            </a:r>
            <a:r>
              <a:rPr lang="en-US" sz="3700" dirty="0">
                <a:effectLst/>
                <a:ea typeface="Arial Unicode MS" panose="020B0604020202020204" pitchFamily="34" charset="-128"/>
                <a:cs typeface="Times New Roman" panose="02020603050405020304" pitchFamily="18" charset="0"/>
              </a:rPr>
              <a:t>, 75(3), pp. 245-250.       </a:t>
            </a:r>
          </a:p>
          <a:p>
            <a:pPr marL="0" indent="0">
              <a:buNone/>
            </a:pPr>
            <a:r>
              <a:rPr lang="en-US" sz="3700" dirty="0">
                <a:effectLst/>
                <a:ea typeface="Arial Unicode MS" panose="020B0604020202020204" pitchFamily="34" charset="-128"/>
                <a:cs typeface="Times New Roman" panose="02020603050405020304" pitchFamily="18" charset="0"/>
              </a:rPr>
              <a:t>Bromberg-Martin, E. S., Matsumoto, M., and </a:t>
            </a:r>
            <a:r>
              <a:rPr lang="en-US" sz="3700" dirty="0" err="1">
                <a:effectLst/>
                <a:ea typeface="Arial Unicode MS" panose="020B0604020202020204" pitchFamily="34" charset="-128"/>
                <a:cs typeface="Times New Roman" panose="02020603050405020304" pitchFamily="18" charset="0"/>
              </a:rPr>
              <a:t>Hikosaka</a:t>
            </a:r>
            <a:r>
              <a:rPr lang="en-US" sz="3700" dirty="0">
                <a:effectLst/>
                <a:ea typeface="Arial Unicode MS" panose="020B0604020202020204" pitchFamily="34" charset="-128"/>
                <a:cs typeface="Times New Roman" panose="02020603050405020304" pitchFamily="18" charset="0"/>
              </a:rPr>
              <a:t>, O. (2010) ‘Dopamine in motivational control: rewarding, aversive, and alerting’, </a:t>
            </a:r>
            <a:r>
              <a:rPr lang="en-US" sz="3700" i="1" dirty="0">
                <a:effectLst/>
                <a:ea typeface="Arial Unicode MS" panose="020B0604020202020204" pitchFamily="34" charset="-128"/>
                <a:cs typeface="Times New Roman" panose="02020603050405020304" pitchFamily="18" charset="0"/>
              </a:rPr>
              <a:t>Neuron, </a:t>
            </a:r>
            <a:r>
              <a:rPr lang="en-US" sz="3700" dirty="0">
                <a:effectLst/>
                <a:ea typeface="Arial Unicode MS" panose="020B0604020202020204" pitchFamily="34" charset="-128"/>
                <a:cs typeface="Times New Roman" panose="02020603050405020304" pitchFamily="18" charset="0"/>
              </a:rPr>
              <a:t>68, pp. 815		-834.     </a:t>
            </a:r>
            <a:r>
              <a:rPr lang="en-CA" sz="3700" dirty="0">
                <a:effectLst/>
              </a:rPr>
              <a:t> </a:t>
            </a:r>
            <a:endParaRPr lang="en-US" sz="3700" dirty="0">
              <a:effectLst/>
              <a:ea typeface="Arial Unicode MS" panose="020B0604020202020204" pitchFamily="34" charset="-128"/>
              <a:cs typeface="Times New Roman" panose="02020603050405020304" pitchFamily="18" charset="0"/>
            </a:endParaRPr>
          </a:p>
          <a:p>
            <a:pPr marL="0" indent="0">
              <a:buNone/>
            </a:pPr>
            <a:r>
              <a:rPr lang="es-ES_tradnl" sz="3700" dirty="0">
                <a:effectLst/>
                <a:ea typeface="Arial Unicode MS" panose="020B0604020202020204" pitchFamily="34" charset="-128"/>
                <a:cs typeface="Times New Roman" panose="02020603050405020304" pitchFamily="18" charset="0"/>
              </a:rPr>
              <a:t>Castillo-Montoya, M. (2016) </a:t>
            </a:r>
            <a:r>
              <a:rPr lang="en-US" sz="3700" dirty="0">
                <a:effectLst/>
                <a:ea typeface="Arial Unicode MS" panose="020B0604020202020204" pitchFamily="34" charset="-128"/>
                <a:cs typeface="Times New Roman" panose="02020603050405020304" pitchFamily="18" charset="0"/>
              </a:rPr>
              <a:t>‘Preparing for interview research: The Interview Protocol Refinement Framework’, </a:t>
            </a:r>
            <a:r>
              <a:rPr lang="en-US" sz="3700" i="1" dirty="0">
                <a:effectLst/>
                <a:ea typeface="Arial Unicode MS" panose="020B0604020202020204" pitchFamily="34" charset="-128"/>
                <a:cs typeface="Times New Roman" panose="02020603050405020304" pitchFamily="18" charset="0"/>
              </a:rPr>
              <a:t>The Qualitative Report, </a:t>
            </a:r>
            <a:r>
              <a:rPr lang="en-US" sz="3700" dirty="0">
                <a:effectLst/>
                <a:ea typeface="Arial Unicode MS" panose="020B0604020202020204" pitchFamily="34" charset="-128"/>
                <a:cs typeface="Times New Roman" panose="02020603050405020304" pitchFamily="18" charset="0"/>
              </a:rPr>
              <a:t>21(5), pp. 811-831.      </a:t>
            </a:r>
            <a:r>
              <a:rPr lang="en-US" sz="3700" dirty="0">
                <a:effectLst/>
                <a:latin typeface="Times New Roman" panose="02020603050405020304" pitchFamily="18" charset="0"/>
                <a:ea typeface="Arial Unicode MS" panose="020B0604020202020204" pitchFamily="34" charset="-128"/>
              </a:rPr>
              <a:t>	</a:t>
            </a:r>
            <a:r>
              <a:rPr lang="en-US" sz="3700" dirty="0">
                <a:effectLst/>
                <a:latin typeface="Arial" panose="020B0604020202020204" pitchFamily="34" charset="0"/>
                <a:ea typeface="Arial Unicode MS" panose="020B0604020202020204" pitchFamily="34" charset="-128"/>
                <a:cs typeface="Times New Roman" panose="02020603050405020304" pitchFamily="18" charset="0"/>
              </a:rPr>
              <a:t> </a:t>
            </a:r>
            <a:r>
              <a:rPr lang="en-US" sz="3700" dirty="0">
                <a:effectLst/>
                <a:latin typeface="Times New Roman" panose="02020603050405020304" pitchFamily="18" charset="0"/>
                <a:ea typeface="Arial Unicode MS" panose="020B0604020202020204" pitchFamily="34" charset="-128"/>
              </a:rPr>
              <a:t>	</a:t>
            </a:r>
            <a:r>
              <a:rPr lang="en-US" sz="3700" dirty="0">
                <a:effectLst/>
                <a:latin typeface="Arial" panose="020B0604020202020204" pitchFamily="34" charset="0"/>
                <a:ea typeface="Arial Unicode MS" panose="020B0604020202020204" pitchFamily="34" charset="-128"/>
                <a:cs typeface="Times New Roman" panose="02020603050405020304" pitchFamily="18" charset="0"/>
              </a:rPr>
              <a:t> </a:t>
            </a:r>
            <a:r>
              <a:rPr lang="en-US" sz="3700" dirty="0">
                <a:effectLst/>
                <a:latin typeface="Times New Roman" panose="02020603050405020304" pitchFamily="18" charset="0"/>
                <a:ea typeface="Arial Unicode MS" panose="020B0604020202020204" pitchFamily="34" charset="-128"/>
              </a:rPr>
              <a:t>	</a:t>
            </a:r>
            <a:r>
              <a:rPr lang="en-US" sz="3700" dirty="0">
                <a:effectLst/>
                <a:latin typeface="Arial" panose="020B0604020202020204" pitchFamily="34" charset="0"/>
                <a:ea typeface="Arial Unicode MS" panose="020B0604020202020204" pitchFamily="34" charset="-128"/>
                <a:cs typeface="Times New Roman" panose="02020603050405020304" pitchFamily="18" charset="0"/>
              </a:rPr>
              <a:t> </a:t>
            </a:r>
            <a:r>
              <a:rPr lang="en-US" sz="3700" dirty="0">
                <a:effectLst/>
                <a:latin typeface="Times New Roman" panose="02020603050405020304" pitchFamily="18" charset="0"/>
                <a:ea typeface="Arial Unicode MS" panose="020B0604020202020204" pitchFamily="34" charset="-128"/>
              </a:rPr>
              <a:t>	</a:t>
            </a:r>
            <a:r>
              <a:rPr lang="en-US" sz="3700" dirty="0">
                <a:effectLst/>
                <a:latin typeface="Arial" panose="020B0604020202020204" pitchFamily="34" charset="0"/>
                <a:ea typeface="Arial Unicode MS" panose="020B0604020202020204" pitchFamily="34" charset="-128"/>
                <a:cs typeface="Times New Roman" panose="02020603050405020304" pitchFamily="18" charset="0"/>
              </a:rPr>
              <a:t> </a:t>
            </a:r>
          </a:p>
          <a:p>
            <a:pPr marL="0" indent="0">
              <a:buNone/>
            </a:pPr>
            <a:r>
              <a:rPr lang="en-US" sz="3700" dirty="0">
                <a:effectLst/>
                <a:ea typeface="Arial Unicode MS" panose="020B0604020202020204" pitchFamily="34" charset="-128"/>
                <a:cs typeface="Times New Roman" panose="02020603050405020304" pitchFamily="18" charset="0"/>
              </a:rPr>
              <a:t>Denzin, N. K. (2010) ‘Moments, mixed methods, and paradigm dialogs’, </a:t>
            </a:r>
            <a:r>
              <a:rPr lang="it-IT" sz="3700" i="1" dirty="0">
                <a:effectLst/>
                <a:ea typeface="Arial Unicode MS" panose="020B0604020202020204" pitchFamily="34" charset="-128"/>
                <a:cs typeface="Times New Roman" panose="02020603050405020304" pitchFamily="18" charset="0"/>
              </a:rPr>
              <a:t>Qualitative </a:t>
            </a:r>
            <a:r>
              <a:rPr lang="it-IT" sz="3700" i="1" dirty="0" err="1">
                <a:effectLst/>
                <a:ea typeface="Arial Unicode MS" panose="020B0604020202020204" pitchFamily="34" charset="-128"/>
                <a:cs typeface="Times New Roman" panose="02020603050405020304" pitchFamily="18" charset="0"/>
              </a:rPr>
              <a:t>Inquiry</a:t>
            </a:r>
            <a:r>
              <a:rPr lang="it-IT" sz="3700" i="1" dirty="0">
                <a:effectLst/>
                <a:ea typeface="Arial Unicode MS" panose="020B0604020202020204" pitchFamily="34" charset="-128"/>
                <a:cs typeface="Times New Roman" panose="02020603050405020304" pitchFamily="18" charset="0"/>
              </a:rPr>
              <a:t>,</a:t>
            </a:r>
            <a:r>
              <a:rPr lang="en-US" sz="3700" dirty="0">
                <a:effectLst/>
                <a:ea typeface="Arial Unicode MS" panose="020B0604020202020204" pitchFamily="34" charset="-128"/>
                <a:cs typeface="Times New Roman" panose="02020603050405020304" pitchFamily="18" charset="0"/>
              </a:rPr>
              <a:t>16(6), pp. 419-427. Los Angeles, CA: SAGE Publications.      </a:t>
            </a:r>
          </a:p>
          <a:p>
            <a:pPr marL="0" indent="0">
              <a:buNone/>
            </a:pPr>
            <a:r>
              <a:rPr lang="en-US" sz="3700" dirty="0">
                <a:effectLst/>
                <a:ea typeface="Arial Unicode MS" panose="020B0604020202020204" pitchFamily="34" charset="-128"/>
                <a:cs typeface="Times New Roman" panose="02020603050405020304" pitchFamily="18" charset="0"/>
              </a:rPr>
              <a:t>Dunn, J. P. (2022) </a:t>
            </a:r>
            <a:r>
              <a:rPr lang="en-US" sz="3700" i="1" dirty="0">
                <a:effectLst/>
                <a:ea typeface="Arial Unicode MS" panose="020B0604020202020204" pitchFamily="34" charset="-128"/>
                <a:cs typeface="Times New Roman" panose="02020603050405020304" pitchFamily="18" charset="0"/>
              </a:rPr>
              <a:t>Operatic </a:t>
            </a:r>
            <a:r>
              <a:rPr lang="en-US" sz="3700" i="1" dirty="0" err="1">
                <a:effectLst/>
                <a:ea typeface="Arial Unicode MS" panose="020B0604020202020204" pitchFamily="34" charset="-128"/>
                <a:cs typeface="Times New Roman" panose="02020603050405020304" pitchFamily="18" charset="0"/>
              </a:rPr>
              <a:t>becomings</a:t>
            </a:r>
            <a:r>
              <a:rPr lang="en-US" sz="3700" i="1" dirty="0">
                <a:effectLst/>
                <a:ea typeface="Arial Unicode MS" panose="020B0604020202020204" pitchFamily="34" charset="-128"/>
                <a:cs typeface="Times New Roman" panose="02020603050405020304" pitchFamily="18" charset="0"/>
              </a:rPr>
              <a:t>: A narrative exploration of singers' personal and professional </a:t>
            </a:r>
            <a:r>
              <a:rPr lang="en-US" sz="3700" dirty="0">
                <a:effectLst/>
                <a:ea typeface="Arial Unicode MS" panose="020B0604020202020204" pitchFamily="34" charset="-128"/>
                <a:cs typeface="Times New Roman" panose="02020603050405020304" pitchFamily="18" charset="0"/>
              </a:rPr>
              <a:t> </a:t>
            </a:r>
            <a:r>
              <a:rPr lang="en-US" sz="3700" i="1" dirty="0">
                <a:effectLst/>
                <a:ea typeface="Arial Unicode MS" panose="020B0604020202020204" pitchFamily="34" charset="-128"/>
                <a:cs typeface="Times New Roman" panose="02020603050405020304" pitchFamily="18" charset="0"/>
              </a:rPr>
              <a:t>development</a:t>
            </a:r>
            <a:r>
              <a:rPr lang="en-US" sz="3700" dirty="0">
                <a:effectLst/>
                <a:ea typeface="Arial Unicode MS" panose="020B0604020202020204" pitchFamily="34" charset="-128"/>
                <a:cs typeface="Times New Roman" panose="02020603050405020304" pitchFamily="18" charset="0"/>
              </a:rPr>
              <a:t>. Doctoral Dissertation. The University of	 Memphis.  </a:t>
            </a:r>
            <a:r>
              <a:rPr lang="en-US" sz="3700" dirty="0">
                <a:effectLst/>
                <a:ea typeface="Arial" panose="020B0604020202020204" pitchFamily="34" charset="0"/>
              </a:rPr>
              <a:t>		              						                 </a:t>
            </a:r>
          </a:p>
          <a:p>
            <a:pPr marL="0" indent="0">
              <a:buNone/>
            </a:pPr>
            <a:r>
              <a:rPr lang="en-US" sz="3700" dirty="0">
                <a:effectLst/>
                <a:ea typeface="Arial Unicode MS" panose="020B0604020202020204" pitchFamily="34" charset="-128"/>
                <a:cs typeface="Times New Roman" panose="02020603050405020304" pitchFamily="18" charset="0"/>
              </a:rPr>
              <a:t>Erickson, H. M. (2023) ‘What Garcia got right: Understanding cortical signaling of the glottis’, </a:t>
            </a:r>
            <a:r>
              <a:rPr lang="en-US" sz="3700" i="1" dirty="0">
                <a:effectLst/>
                <a:ea typeface="Arial Unicode MS" panose="020B0604020202020204" pitchFamily="34" charset="-128"/>
                <a:cs typeface="Times New Roman" panose="02020603050405020304" pitchFamily="18" charset="0"/>
              </a:rPr>
              <a:t>Journal</a:t>
            </a:r>
            <a:r>
              <a:rPr lang="en-US" sz="3700" i="1" dirty="0">
                <a:ea typeface="Arial Unicode MS" panose="020B0604020202020204" pitchFamily="34" charset="-128"/>
                <a:cs typeface="Times New Roman" panose="02020603050405020304" pitchFamily="18" charset="0"/>
              </a:rPr>
              <a:t> </a:t>
            </a:r>
            <a:r>
              <a:rPr lang="en-US" sz="3700" i="1" dirty="0">
                <a:effectLst/>
                <a:ea typeface="Arial Unicode MS" panose="020B0604020202020204" pitchFamily="34" charset="-128"/>
                <a:cs typeface="Times New Roman" panose="02020603050405020304" pitchFamily="18" charset="0"/>
              </a:rPr>
              <a:t>of</a:t>
            </a:r>
            <a:r>
              <a:rPr lang="en-US" sz="3700" i="1" dirty="0">
                <a:ea typeface="Arial Unicode MS" panose="020B0604020202020204" pitchFamily="34" charset="-128"/>
                <a:cs typeface="Times New Roman" panose="02020603050405020304" pitchFamily="18" charset="0"/>
              </a:rPr>
              <a:t> </a:t>
            </a:r>
            <a:r>
              <a:rPr lang="en-US" sz="3700" i="1" dirty="0">
                <a:effectLst/>
                <a:ea typeface="Arial Unicode MS" panose="020B0604020202020204" pitchFamily="34" charset="-128"/>
                <a:cs typeface="Times New Roman" panose="02020603050405020304" pitchFamily="18" charset="0"/>
              </a:rPr>
              <a:t>Singing </a:t>
            </a:r>
            <a:r>
              <a:rPr lang="en-US" sz="3700" dirty="0">
                <a:effectLst/>
                <a:ea typeface="Arial Unicode MS" panose="020B0604020202020204" pitchFamily="34" charset="-128"/>
                <a:cs typeface="Times New Roman" panose="02020603050405020304" pitchFamily="18" charset="0"/>
              </a:rPr>
              <a:t>79(3), pp. 379–385.</a:t>
            </a:r>
          </a:p>
          <a:p>
            <a:pPr marL="0" indent="0">
              <a:buNone/>
            </a:pPr>
            <a:r>
              <a:rPr lang="en-US" sz="3700" dirty="0" err="1">
                <a:effectLst/>
                <a:ea typeface="Arial Unicode MS" panose="020B0604020202020204" pitchFamily="34" charset="-128"/>
                <a:cs typeface="Times New Roman" panose="02020603050405020304" pitchFamily="18" charset="0"/>
              </a:rPr>
              <a:t>Gabrielsson</a:t>
            </a:r>
            <a:r>
              <a:rPr lang="en-US" sz="3700" dirty="0">
                <a:effectLst/>
                <a:ea typeface="Arial Unicode MS" panose="020B0604020202020204" pitchFamily="34" charset="-128"/>
                <a:cs typeface="Times New Roman" panose="02020603050405020304" pitchFamily="18" charset="0"/>
              </a:rPr>
              <a:t>, A. (2010) ‘Strong experiences with music’, in </a:t>
            </a:r>
            <a:r>
              <a:rPr lang="en-US" sz="3700" i="1" dirty="0">
                <a:effectLst/>
                <a:ea typeface="Arial Unicode MS" panose="020B0604020202020204" pitchFamily="34" charset="-128"/>
                <a:cs typeface="Times New Roman" panose="02020603050405020304" pitchFamily="18" charset="0"/>
              </a:rPr>
              <a:t>Handbook of music and emotion: Theory, research, applications.</a:t>
            </a:r>
            <a:r>
              <a:rPr lang="en-US" sz="3700" dirty="0">
                <a:effectLst/>
                <a:ea typeface="Arial Unicode MS" panose="020B0604020202020204" pitchFamily="34" charset="-128"/>
                <a:cs typeface="Times New Roman" panose="02020603050405020304" pitchFamily="18" charset="0"/>
              </a:rPr>
              <a:t> Oxford: Oxford University Press,	 pp. 547-574. Available at: </a:t>
            </a:r>
            <a:r>
              <a:rPr lang="en-US" sz="3700" u="sng" dirty="0">
                <a:effectLst/>
                <a:ea typeface="Arial" panose="020B0604020202020204" pitchFamily="34" charset="0"/>
                <a:hlinkClick r:id="rId2"/>
              </a:rPr>
              <a:t>https://</a:t>
            </a:r>
            <a:r>
              <a:rPr lang="it-IT" sz="3700" u="sng" dirty="0">
                <a:effectLst/>
                <a:ea typeface="Arial Unicode MS" panose="020B0604020202020204" pitchFamily="34" charset="-128"/>
                <a:cs typeface="Times New Roman" panose="02020603050405020304" pitchFamily="18" charset="0"/>
                <a:hlinkClick r:id="rId2"/>
              </a:rPr>
              <a:t>doi.org/10.1093/acprof:oso/9780199230143.003.0020</a:t>
            </a:r>
            <a:r>
              <a:rPr lang="it-IT" sz="3700" dirty="0">
                <a:effectLst/>
                <a:ea typeface="Arial Unicode MS" panose="020B0604020202020204" pitchFamily="34" charset="-128"/>
                <a:cs typeface="Times New Roman" panose="02020603050405020304" pitchFamily="18" charset="0"/>
              </a:rPr>
              <a:t> 		</a:t>
            </a:r>
            <a:r>
              <a:rPr lang="it-IT" sz="3700" dirty="0">
                <a:effectLst/>
                <a:latin typeface="Arial" panose="020B0604020202020204" pitchFamily="34" charset="0"/>
                <a:ea typeface="Arial Unicode MS" panose="020B0604020202020204" pitchFamily="34" charset="-128"/>
                <a:cs typeface="Times New Roman" panose="02020603050405020304" pitchFamily="18" charset="0"/>
              </a:rPr>
              <a:t> </a:t>
            </a:r>
            <a:r>
              <a:rPr lang="en-US" sz="3700" dirty="0">
                <a:effectLst/>
                <a:latin typeface="Calibri" panose="020F0502020204030204" pitchFamily="34" charset="0"/>
                <a:ea typeface="Arial Unicode MS" panose="020B0604020202020204" pitchFamily="34" charset="-128"/>
                <a:cs typeface="Times New Roman" panose="02020603050405020304" pitchFamily="18" charset="0"/>
              </a:rPr>
              <a:t>                                                    				 </a:t>
            </a:r>
            <a:endParaRPr lang="en-US" sz="3700" dirty="0">
              <a:effectLst/>
              <a:ea typeface="Arial Unicode MS" panose="020B0604020202020204" pitchFamily="34" charset="-128"/>
              <a:cs typeface="Times New Roman" panose="02020603050405020304" pitchFamily="18" charset="0"/>
            </a:endParaRPr>
          </a:p>
          <a:p>
            <a:pPr marL="0" indent="0">
              <a:buNone/>
            </a:pPr>
            <a:r>
              <a:rPr lang="en-US" sz="3700" dirty="0">
                <a:effectLst/>
                <a:ea typeface="Arial Unicode MS" panose="020B0604020202020204" pitchFamily="34" charset="-128"/>
                <a:cs typeface="Times New Roman" panose="02020603050405020304" pitchFamily="18" charset="0"/>
              </a:rPr>
              <a:t>Guba, E. G. (1981) ‘Criteria for assessing the trustworthiness of naturalistic inquiries’, </a:t>
            </a:r>
            <a:r>
              <a:rPr lang="en-US" sz="3700" i="1" dirty="0">
                <a:effectLst/>
                <a:ea typeface="Arial Unicode MS" panose="020B0604020202020204" pitchFamily="34" charset="-128"/>
                <a:cs typeface="Times New Roman" panose="02020603050405020304" pitchFamily="18" charset="0"/>
              </a:rPr>
              <a:t>Educational</a:t>
            </a:r>
            <a:r>
              <a:rPr lang="en-US" sz="3700" i="1" dirty="0">
                <a:ea typeface="Arial Unicode MS" panose="020B0604020202020204" pitchFamily="34" charset="-128"/>
                <a:cs typeface="Times New Roman" panose="02020603050405020304" pitchFamily="18" charset="0"/>
              </a:rPr>
              <a:t> </a:t>
            </a:r>
            <a:r>
              <a:rPr lang="en-US" sz="3700" i="1" dirty="0">
                <a:effectLst/>
                <a:ea typeface="Arial Unicode MS" panose="020B0604020202020204" pitchFamily="34" charset="-128"/>
                <a:cs typeface="Times New Roman" panose="02020603050405020304" pitchFamily="18" charset="0"/>
              </a:rPr>
              <a:t>Communication and Technology Journal, </a:t>
            </a:r>
            <a:r>
              <a:rPr lang="en-US" sz="3700" dirty="0">
                <a:effectLst/>
                <a:ea typeface="Arial Unicode MS" panose="020B0604020202020204" pitchFamily="34" charset="-128"/>
                <a:cs typeface="Times New Roman" panose="02020603050405020304" pitchFamily="18" charset="0"/>
              </a:rPr>
              <a:t>29, pp. 75-92.   </a:t>
            </a:r>
            <a:r>
              <a:rPr lang="en-CA" sz="3700" dirty="0">
                <a:effectLst/>
              </a:rPr>
              <a:t> 					                       </a:t>
            </a:r>
          </a:p>
          <a:p>
            <a:pPr marL="0" indent="0">
              <a:buNone/>
            </a:pPr>
            <a:r>
              <a:rPr lang="en-US" sz="3700" dirty="0">
                <a:effectLst/>
                <a:ea typeface="Arial Unicode MS" panose="020B0604020202020204" pitchFamily="34" charset="-128"/>
                <a:cs typeface="Times New Roman" panose="02020603050405020304" pitchFamily="18" charset="0"/>
              </a:rPr>
              <a:t>Hatfield, J. L. (2024) ‘Determinants of motivation in world-class musicians and </a:t>
            </a:r>
            <a:r>
              <a:rPr lang="en-US" sz="3700" dirty="0">
                <a:ea typeface="Arial Unicode MS" panose="020B0604020202020204" pitchFamily="34" charset="-128"/>
                <a:cs typeface="Times New Roman" panose="02020603050405020304" pitchFamily="18" charset="0"/>
              </a:rPr>
              <a:t>O</a:t>
            </a:r>
            <a:r>
              <a:rPr lang="en-US" sz="3700" dirty="0">
                <a:effectLst/>
                <a:ea typeface="Arial Unicode MS" panose="020B0604020202020204" pitchFamily="34" charset="-128"/>
                <a:cs typeface="Times New Roman" panose="02020603050405020304" pitchFamily="18" charset="0"/>
              </a:rPr>
              <a:t>lympic athletes: Exploring the front and the back side of the medallion’,		 </a:t>
            </a:r>
            <a:r>
              <a:rPr lang="en-US" sz="3700" i="1" dirty="0">
                <a:effectLst/>
                <a:ea typeface="Arial Unicode MS" panose="020B0604020202020204" pitchFamily="34" charset="-128"/>
                <a:cs typeface="Times New Roman" panose="02020603050405020304" pitchFamily="18" charset="0"/>
              </a:rPr>
              <a:t>Psychology of Music, </a:t>
            </a:r>
            <a:r>
              <a:rPr lang="en-US" sz="3700" dirty="0">
                <a:effectLst/>
                <a:ea typeface="Arial Unicode MS" panose="020B0604020202020204" pitchFamily="34" charset="-128"/>
                <a:cs typeface="Times New Roman" panose="02020603050405020304" pitchFamily="18" charset="0"/>
              </a:rPr>
              <a:t>52(2), pp.119-140.        </a:t>
            </a:r>
          </a:p>
          <a:p>
            <a:pPr marL="0" indent="0">
              <a:buNone/>
            </a:pPr>
            <a:r>
              <a:rPr lang="en-US" sz="3700" dirty="0" err="1">
                <a:effectLst/>
                <a:ea typeface="Arial Unicode MS" panose="020B0604020202020204" pitchFamily="34" charset="-128"/>
                <a:cs typeface="Times New Roman" panose="02020603050405020304" pitchFamily="18" charset="0"/>
              </a:rPr>
              <a:t>Helding</a:t>
            </a:r>
            <a:r>
              <a:rPr lang="en-US" sz="3700" dirty="0">
                <a:effectLst/>
                <a:ea typeface="Arial Unicode MS" panose="020B0604020202020204" pitchFamily="34" charset="-128"/>
                <a:cs typeface="Times New Roman" panose="02020603050405020304" pitchFamily="18" charset="0"/>
              </a:rPr>
              <a:t>, L. (2014) ‘Singing with your whole brain: The mind-body problem’, </a:t>
            </a:r>
            <a:r>
              <a:rPr lang="en-US" sz="3700" i="1" dirty="0">
                <a:effectLst/>
                <a:ea typeface="Arial Unicode MS" panose="020B0604020202020204" pitchFamily="34" charset="-128"/>
                <a:cs typeface="Times New Roman" panose="02020603050405020304" pitchFamily="18" charset="0"/>
              </a:rPr>
              <a:t>Journal of Singing, </a:t>
            </a:r>
            <a:r>
              <a:rPr lang="en-US" sz="3700" dirty="0">
                <a:effectLst/>
                <a:ea typeface="Arial Unicode MS" panose="020B0604020202020204" pitchFamily="34" charset="-128"/>
                <a:cs typeface="Times New Roman" panose="02020603050405020304" pitchFamily="18" charset="0"/>
              </a:rPr>
              <a:t>71(2),</a:t>
            </a:r>
            <a:r>
              <a:rPr lang="en-US" sz="3700" dirty="0">
                <a:ea typeface="Arial Unicode MS" panose="020B0604020202020204" pitchFamily="34" charset="-128"/>
                <a:cs typeface="Times New Roman" panose="02020603050405020304" pitchFamily="18" charset="0"/>
              </a:rPr>
              <a:t> </a:t>
            </a:r>
            <a:r>
              <a:rPr lang="en-US" sz="3700" dirty="0">
                <a:effectLst/>
                <a:ea typeface="Arial Unicode MS" panose="020B0604020202020204" pitchFamily="34" charset="-128"/>
                <a:cs typeface="Times New Roman" panose="02020603050405020304" pitchFamily="18" charset="0"/>
              </a:rPr>
              <a:t>pp. 227–231. </a:t>
            </a:r>
          </a:p>
          <a:p>
            <a:pPr marL="0" indent="0">
              <a:buNone/>
            </a:pPr>
            <a:r>
              <a:rPr lang="en-US" sz="3700" dirty="0">
                <a:effectLst/>
                <a:ea typeface="Arial Unicode MS" panose="020B0604020202020204" pitchFamily="34" charset="-128"/>
                <a:cs typeface="Times New Roman" panose="02020603050405020304" pitchFamily="18" charset="0"/>
              </a:rPr>
              <a:t>Macy, L. Williams. (2008) The Grove book of opera singers. 2nd edition. Oxford: Oxford University </a:t>
            </a:r>
            <a:r>
              <a:rPr lang="pt-PT" sz="3700" dirty="0" err="1">
                <a:effectLst/>
                <a:ea typeface="Arial Unicode MS" panose="020B0604020202020204" pitchFamily="34" charset="-128"/>
                <a:cs typeface="Times New Roman" panose="02020603050405020304" pitchFamily="18" charset="0"/>
              </a:rPr>
              <a:t>Press</a:t>
            </a:r>
            <a:r>
              <a:rPr lang="pt-PT" sz="3700" dirty="0">
                <a:effectLst/>
                <a:ea typeface="Arial Unicode MS" panose="020B0604020202020204" pitchFamily="34" charset="-128"/>
                <a:cs typeface="Times New Roman" panose="02020603050405020304" pitchFamily="18" charset="0"/>
              </a:rPr>
              <a:t>. </a:t>
            </a:r>
            <a:r>
              <a:rPr lang="en-US" sz="3700" dirty="0">
                <a:effectLst/>
                <a:ea typeface="Arial Unicode MS" panose="020B0604020202020204" pitchFamily="34" charset="-128"/>
                <a:cs typeface="Times New Roman" panose="02020603050405020304" pitchFamily="18" charset="0"/>
              </a:rPr>
              <a:t>            </a:t>
            </a:r>
          </a:p>
          <a:p>
            <a:pPr marL="0" indent="0">
              <a:buNone/>
            </a:pPr>
            <a:r>
              <a:rPr lang="es-ES_tradnl" sz="3700" dirty="0">
                <a:effectLst/>
                <a:ea typeface="Arial Unicode MS" panose="020B0604020202020204" pitchFamily="34" charset="-128"/>
                <a:cs typeface="Times New Roman" panose="02020603050405020304" pitchFamily="18" charset="0"/>
              </a:rPr>
              <a:t>Mercer, J.</a:t>
            </a:r>
            <a:r>
              <a:rPr lang="en-US" sz="3700" dirty="0">
                <a:effectLst/>
                <a:ea typeface="Arial Unicode MS" panose="020B0604020202020204" pitchFamily="34" charset="-128"/>
                <a:cs typeface="Times New Roman" panose="02020603050405020304" pitchFamily="18" charset="0"/>
              </a:rPr>
              <a:t> (2007) ‘The challenges of insider research in educational institutions: wielding a</a:t>
            </a:r>
            <a:r>
              <a:rPr lang="en-US" sz="3700" dirty="0">
                <a:ea typeface="Arial Unicode MS" panose="020B0604020202020204" pitchFamily="34" charset="-128"/>
                <a:cs typeface="Times New Roman" panose="02020603050405020304" pitchFamily="18" charset="0"/>
              </a:rPr>
              <a:t> </a:t>
            </a:r>
            <a:r>
              <a:rPr lang="en-US" sz="3700" dirty="0">
                <a:effectLst/>
                <a:ea typeface="Arial Unicode MS" panose="020B0604020202020204" pitchFamily="34" charset="-128"/>
                <a:cs typeface="Times New Roman" panose="02020603050405020304" pitchFamily="18" charset="0"/>
              </a:rPr>
              <a:t>double</a:t>
            </a:r>
            <a:r>
              <a:rPr lang="en-US" sz="3700" dirty="0">
                <a:effectLst/>
                <a:ea typeface="Arial Unicode MS" panose="020B0604020202020204" pitchFamily="34" charset="-128"/>
                <a:cs typeface="Cambria Math" panose="02040503050406030204" pitchFamily="18" charset="0"/>
              </a:rPr>
              <a:t>‐</a:t>
            </a:r>
            <a:r>
              <a:rPr lang="en-US" sz="3700" dirty="0">
                <a:effectLst/>
                <a:ea typeface="Arial Unicode MS" panose="020B0604020202020204" pitchFamily="34" charset="-128"/>
                <a:cs typeface="Times New Roman" panose="02020603050405020304" pitchFamily="18" charset="0"/>
              </a:rPr>
              <a:t>edged sword and resolving delicate dilemmas’, </a:t>
            </a:r>
            <a:r>
              <a:rPr lang="en-US" sz="3700" i="1" dirty="0">
                <a:effectLst/>
                <a:ea typeface="Arial Unicode MS" panose="020B0604020202020204" pitchFamily="34" charset="-128"/>
                <a:cs typeface="Times New Roman" panose="02020603050405020304" pitchFamily="18" charset="0"/>
              </a:rPr>
              <a:t>Oxford		 Review of Education, </a:t>
            </a:r>
            <a:r>
              <a:rPr lang="en-US" sz="3700" dirty="0">
                <a:effectLst/>
                <a:ea typeface="Arial Unicode MS" panose="020B0604020202020204" pitchFamily="34" charset="-128"/>
                <a:cs typeface="Times New Roman" panose="02020603050405020304" pitchFamily="18" charset="0"/>
              </a:rPr>
              <a:t>33(1), pp. </a:t>
            </a:r>
            <a:r>
              <a:rPr lang="nl-NL" sz="3700" dirty="0">
                <a:effectLst/>
                <a:ea typeface="Arial Unicode MS" panose="020B0604020202020204" pitchFamily="34" charset="-128"/>
                <a:cs typeface="Times New Roman" panose="02020603050405020304" pitchFamily="18" charset="0"/>
              </a:rPr>
              <a:t>1-17. </a:t>
            </a:r>
            <a:r>
              <a:rPr lang="nl-NL" sz="3700" dirty="0" err="1">
                <a:effectLst/>
                <a:ea typeface="Arial Unicode MS" panose="020B0604020202020204" pitchFamily="34" charset="-128"/>
                <a:cs typeface="Times New Roman" panose="02020603050405020304" pitchFamily="18" charset="0"/>
              </a:rPr>
              <a:t>Available</a:t>
            </a:r>
            <a:r>
              <a:rPr lang="nl-NL" sz="3700" dirty="0">
                <a:effectLst/>
                <a:ea typeface="Arial Unicode MS" panose="020B0604020202020204" pitchFamily="34" charset="-128"/>
                <a:cs typeface="Times New Roman" panose="02020603050405020304" pitchFamily="18" charset="0"/>
              </a:rPr>
              <a:t> at: </a:t>
            </a:r>
            <a:r>
              <a:rPr lang="fr-FR" sz="3700" dirty="0">
                <a:effectLst/>
                <a:ea typeface="Arial Unicode MS" panose="020B0604020202020204" pitchFamily="34" charset="-128"/>
                <a:cs typeface="Times New Roman" panose="02020603050405020304" pitchFamily="18" charset="0"/>
              </a:rPr>
              <a:t>DOI:</a:t>
            </a:r>
            <a:r>
              <a:rPr lang="en-US" sz="3700" dirty="0">
                <a:effectLst/>
                <a:ea typeface="Arial Unicode MS" panose="020B0604020202020204" pitchFamily="34" charset="-128"/>
                <a:cs typeface="Times New Roman" panose="02020603050405020304" pitchFamily="18" charset="0"/>
              </a:rPr>
              <a:t>10.1080/03054980601094651 </a:t>
            </a:r>
            <a:r>
              <a:rPr lang="en-US" sz="3700" dirty="0">
                <a:effectLst/>
                <a:latin typeface="Calibri" panose="020F0502020204030204" pitchFamily="34" charset="0"/>
                <a:ea typeface="Arial Unicode MS" panose="020B0604020202020204" pitchFamily="34" charset="-128"/>
                <a:cs typeface="Times New Roman" panose="02020603050405020304" pitchFamily="18" charset="0"/>
              </a:rPr>
              <a:t>     </a:t>
            </a:r>
            <a:r>
              <a:rPr lang="en-US" sz="3000" dirty="0">
                <a:effectLst/>
                <a:latin typeface="Calibri" panose="020F0502020204030204" pitchFamily="34" charset="0"/>
                <a:ea typeface="Arial Unicode MS" panose="020B0604020202020204" pitchFamily="34" charset="-128"/>
                <a:cs typeface="Times New Roman" panose="02020603050405020304" pitchFamily="18" charset="0"/>
              </a:rPr>
              <a:t>  </a:t>
            </a:r>
            <a:r>
              <a:rPr lang="en-US" sz="1800" dirty="0">
                <a:effectLst/>
                <a:ea typeface="Arial Unicode MS" panose="020B0604020202020204" pitchFamily="34" charset="-128"/>
                <a:cs typeface="Times New Roman" panose="02020603050405020304" pitchFamily="18" charset="0"/>
              </a:rPr>
              <a:t>			</a:t>
            </a:r>
          </a:p>
        </p:txBody>
      </p:sp>
    </p:spTree>
    <p:extLst>
      <p:ext uri="{BB962C8B-B14F-4D97-AF65-F5344CB8AC3E}">
        <p14:creationId xmlns:p14="http://schemas.microsoft.com/office/powerpoint/2010/main" val="3217023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180DD-7B08-1B1E-4EE0-D2016FA31048}"/>
              </a:ext>
            </a:extLst>
          </p:cNvPr>
          <p:cNvSpPr>
            <a:spLocks noGrp="1"/>
          </p:cNvSpPr>
          <p:nvPr>
            <p:ph type="title"/>
          </p:nvPr>
        </p:nvSpPr>
        <p:spPr>
          <a:xfrm>
            <a:off x="838200" y="365125"/>
            <a:ext cx="10515600" cy="954389"/>
          </a:xfrm>
        </p:spPr>
        <p:txBody>
          <a:bodyPr/>
          <a:lstStyle/>
          <a:p>
            <a:r>
              <a:rPr lang="en-US" dirty="0">
                <a:latin typeface="Arial Rounded MT Bold" panose="020F0704030504030204" pitchFamily="34" charset="77"/>
              </a:rPr>
              <a:t>References</a:t>
            </a:r>
            <a:endParaRPr lang="en-US" dirty="0"/>
          </a:p>
        </p:txBody>
      </p:sp>
      <p:sp>
        <p:nvSpPr>
          <p:cNvPr id="3" name="Content Placeholder 2">
            <a:extLst>
              <a:ext uri="{FF2B5EF4-FFF2-40B4-BE49-F238E27FC236}">
                <a16:creationId xmlns:a16="http://schemas.microsoft.com/office/drawing/2014/main" id="{DAA4DCB8-4D61-9D4F-FBDF-E8E14A986CAE}"/>
              </a:ext>
            </a:extLst>
          </p:cNvPr>
          <p:cNvSpPr>
            <a:spLocks noGrp="1"/>
          </p:cNvSpPr>
          <p:nvPr>
            <p:ph idx="1"/>
          </p:nvPr>
        </p:nvSpPr>
        <p:spPr>
          <a:xfrm>
            <a:off x="838200" y="1400536"/>
            <a:ext cx="10515600" cy="4965539"/>
          </a:xfrm>
        </p:spPr>
        <p:txBody>
          <a:bodyPr>
            <a:normAutofit fontScale="70000" lnSpcReduction="20000"/>
          </a:bodyPr>
          <a:lstStyle/>
          <a:p>
            <a:pPr marL="0" indent="0">
              <a:buNone/>
            </a:pPr>
            <a:r>
              <a:rPr lang="en-US" sz="1900" dirty="0">
                <a:effectLst/>
                <a:latin typeface="Arial" panose="020B0604020202020204" pitchFamily="34" charset="0"/>
                <a:ea typeface="Arial Unicode MS" panose="020B0604020202020204" pitchFamily="34" charset="-128"/>
                <a:cs typeface="Times New Roman" panose="02020603050405020304" pitchFamily="18" charset="0"/>
              </a:rPr>
              <a:t>M</a:t>
            </a:r>
            <a:r>
              <a:rPr lang="nl-NL" sz="1900" dirty="0" err="1">
                <a:effectLst/>
                <a:latin typeface="Arial" panose="020B0604020202020204" pitchFamily="34" charset="0"/>
                <a:ea typeface="Arial Unicode MS" panose="020B0604020202020204" pitchFamily="34" charset="-128"/>
                <a:cs typeface="Times New Roman" panose="02020603050405020304" pitchFamily="18" charset="0"/>
              </a:rPr>
              <a:t>iles</a:t>
            </a:r>
            <a:r>
              <a:rPr lang="nl-NL" sz="1900" dirty="0">
                <a:effectLst/>
                <a:latin typeface="Arial" panose="020B0604020202020204" pitchFamily="34" charset="0"/>
                <a:ea typeface="Arial Unicode MS" panose="020B0604020202020204" pitchFamily="34" charset="-128"/>
                <a:cs typeface="Times New Roman" panose="02020603050405020304" pitchFamily="18" charset="0"/>
              </a:rPr>
              <a:t>, M. B., </a:t>
            </a:r>
            <a:r>
              <a:rPr lang="nl-NL" sz="1900" dirty="0" err="1">
                <a:effectLst/>
                <a:latin typeface="Arial" panose="020B0604020202020204" pitchFamily="34" charset="0"/>
                <a:ea typeface="Arial Unicode MS" panose="020B0604020202020204" pitchFamily="34" charset="-128"/>
                <a:cs typeface="Times New Roman" panose="02020603050405020304" pitchFamily="18" charset="0"/>
              </a:rPr>
              <a:t>and</a:t>
            </a:r>
            <a:r>
              <a:rPr lang="nl-NL" sz="1900" dirty="0">
                <a:effectLst/>
                <a:latin typeface="Arial" panose="020B0604020202020204" pitchFamily="34" charset="0"/>
                <a:ea typeface="Arial Unicode MS" panose="020B0604020202020204" pitchFamily="34" charset="-128"/>
                <a:cs typeface="Times New Roman" panose="02020603050405020304" pitchFamily="18" charset="0"/>
              </a:rPr>
              <a:t> Huberman, A. M. (1994). </a:t>
            </a:r>
            <a:r>
              <a:rPr lang="en-US" sz="1900" i="1" dirty="0">
                <a:effectLst/>
                <a:latin typeface="Arial" panose="020B0604020202020204" pitchFamily="34" charset="0"/>
                <a:ea typeface="Arial Unicode MS" panose="020B0604020202020204" pitchFamily="34" charset="-128"/>
                <a:cs typeface="Times New Roman" panose="02020603050405020304" pitchFamily="18" charset="0"/>
              </a:rPr>
              <a:t>Qualitative data analysis: An expanded sourcebook. </a:t>
            </a:r>
            <a:r>
              <a:rPr lang="en-US" sz="1900" dirty="0">
                <a:effectLst/>
                <a:latin typeface="Arial" panose="020B0604020202020204" pitchFamily="34" charset="0"/>
                <a:ea typeface="Arial Unicode MS" panose="020B0604020202020204" pitchFamily="34" charset="-128"/>
                <a:cs typeface="Times New Roman" panose="02020603050405020304" pitchFamily="18" charset="0"/>
              </a:rPr>
              <a:t>Thousand Oaks, CA: Sage. </a:t>
            </a:r>
          </a:p>
          <a:p>
            <a:pPr marL="0" indent="0">
              <a:buNone/>
            </a:pPr>
            <a:r>
              <a:rPr lang="en-US" sz="1900" dirty="0">
                <a:effectLst/>
                <a:ea typeface="Arial Unicode MS" panose="020B0604020202020204" pitchFamily="34" charset="-128"/>
                <a:cs typeface="Times New Roman" panose="02020603050405020304" pitchFamily="18" charset="0"/>
              </a:rPr>
              <a:t>Paterson, M. and Higgs, J. (2005) ‘Using hermeneutics as a qualitative research approach in professional practice’, </a:t>
            </a:r>
            <a:r>
              <a:rPr lang="en-US" sz="1900" i="1" dirty="0">
                <a:effectLst/>
                <a:ea typeface="Arial Unicode MS" panose="020B0604020202020204" pitchFamily="34" charset="-128"/>
                <a:cs typeface="Times New Roman" panose="02020603050405020304" pitchFamily="18" charset="0"/>
              </a:rPr>
              <a:t>Qualitative Report</a:t>
            </a:r>
            <a:r>
              <a:rPr lang="en-US" sz="1900" dirty="0">
                <a:effectLst/>
                <a:ea typeface="Arial Unicode MS" panose="020B0604020202020204" pitchFamily="34" charset="-128"/>
                <a:cs typeface="Times New Roman" panose="02020603050405020304" pitchFamily="18" charset="0"/>
              </a:rPr>
              <a:t>, 10(2), pp.	 339–357.                                                 </a:t>
            </a:r>
          </a:p>
          <a:p>
            <a:pPr marL="0" indent="0">
              <a:buNone/>
            </a:pPr>
            <a:r>
              <a:rPr lang="en-US" sz="1900" dirty="0" err="1">
                <a:effectLst/>
                <a:ea typeface="Arial Unicode MS" panose="020B0604020202020204" pitchFamily="34" charset="-128"/>
                <a:cs typeface="Times New Roman" panose="02020603050405020304" pitchFamily="18" charset="0"/>
              </a:rPr>
              <a:t>Pecen</a:t>
            </a:r>
            <a:r>
              <a:rPr lang="en-US" sz="1900" dirty="0">
                <a:effectLst/>
                <a:ea typeface="Arial Unicode MS" panose="020B0604020202020204" pitchFamily="34" charset="-128"/>
                <a:cs typeface="Times New Roman" panose="02020603050405020304" pitchFamily="18" charset="0"/>
              </a:rPr>
              <a:t>, E., Collins, D. J., and </a:t>
            </a:r>
            <a:r>
              <a:rPr lang="en-US" sz="1900" dirty="0" err="1">
                <a:effectLst/>
                <a:ea typeface="Arial Unicode MS" panose="020B0604020202020204" pitchFamily="34" charset="-128"/>
                <a:cs typeface="Times New Roman" panose="02020603050405020304" pitchFamily="18" charset="0"/>
              </a:rPr>
              <a:t>MacNamara</a:t>
            </a:r>
            <a:r>
              <a:rPr lang="en-US" sz="1900" dirty="0">
                <a:effectLst/>
                <a:ea typeface="Arial Unicode MS" panose="020B0604020202020204" pitchFamily="34" charset="-128"/>
                <a:cs typeface="Times New Roman" panose="02020603050405020304" pitchFamily="18" charset="0"/>
              </a:rPr>
              <a:t>, A. (2018) ‘”It’s your problem. Deal with it” Performers’ experiences of psychological challenges in music’,	 </a:t>
            </a:r>
            <a:r>
              <a:rPr lang="en-US" sz="1900" i="1" dirty="0">
                <a:effectLst/>
                <a:ea typeface="Arial Unicode MS" panose="020B0604020202020204" pitchFamily="34" charset="-128"/>
                <a:cs typeface="Times New Roman" panose="02020603050405020304" pitchFamily="18" charset="0"/>
              </a:rPr>
              <a:t>Frontiers in Psychology, </a:t>
            </a:r>
            <a:r>
              <a:rPr lang="en-US" sz="1900" dirty="0">
                <a:effectLst/>
                <a:ea typeface="Arial Unicode MS" panose="020B0604020202020204" pitchFamily="34" charset="-128"/>
                <a:cs typeface="Times New Roman" panose="02020603050405020304" pitchFamily="18" charset="0"/>
              </a:rPr>
              <a:t>25, pp. 1-17. </a:t>
            </a:r>
            <a:r>
              <a:rPr lang="en-US" sz="1900" dirty="0">
                <a:effectLst/>
                <a:ea typeface="Arial Unicode MS" panose="020B0604020202020204" pitchFamily="34" charset="-128"/>
              </a:rPr>
              <a:t>Available at: </a:t>
            </a:r>
            <a:r>
              <a:rPr lang="en-US" sz="1900" i="1" u="sng" dirty="0">
                <a:solidFill>
                  <a:srgbClr val="000000"/>
                </a:solidFill>
                <a:effectLst/>
                <a:uFill>
                  <a:solidFill>
                    <a:srgbClr val="000000"/>
                  </a:solidFill>
                </a:uFill>
                <a:ea typeface="Arial" panose="020B0604020202020204" pitchFamily="34" charset="0"/>
                <a:cs typeface="Arial" panose="020B0604020202020204" pitchFamily="34" charset="0"/>
                <a:hlinkClick r:id="rId2"/>
              </a:rPr>
              <a:t>https://</a:t>
            </a:r>
            <a:r>
              <a:rPr lang="en-US" sz="1900" i="1" u="sng" dirty="0" err="1">
                <a:solidFill>
                  <a:srgbClr val="000000"/>
                </a:solidFill>
                <a:effectLst/>
                <a:uFill>
                  <a:solidFill>
                    <a:srgbClr val="000000"/>
                  </a:solidFill>
                </a:uFill>
                <a:ea typeface="Arial" panose="020B0604020202020204" pitchFamily="34" charset="0"/>
                <a:cs typeface="Arial" panose="020B0604020202020204" pitchFamily="34" charset="0"/>
                <a:hlinkClick r:id="rId2"/>
              </a:rPr>
              <a:t>doi</a:t>
            </a:r>
            <a:r>
              <a:rPr lang="en-US" sz="1900" i="1" dirty="0" err="1">
                <a:effectLst/>
                <a:ea typeface="Arial Unicode MS" panose="020B0604020202020204" pitchFamily="34" charset="-128"/>
                <a:cs typeface="Times New Roman" panose="02020603050405020304" pitchFamily="18" charset="0"/>
              </a:rPr>
              <a:t>.org</a:t>
            </a:r>
            <a:r>
              <a:rPr lang="en-US" sz="1900" i="1" dirty="0">
                <a:effectLst/>
                <a:ea typeface="Arial Unicode MS" panose="020B0604020202020204" pitchFamily="34" charset="-128"/>
                <a:cs typeface="Times New Roman" panose="02020603050405020304" pitchFamily="18" charset="0"/>
              </a:rPr>
              <a:t>/10.3389/fpsyg.2017.02374.    </a:t>
            </a:r>
          </a:p>
          <a:p>
            <a:pPr marL="0" indent="0">
              <a:buNone/>
            </a:pPr>
            <a:r>
              <a:rPr lang="it-IT" sz="1900" dirty="0">
                <a:effectLst/>
                <a:ea typeface="Arial Unicode MS" panose="020B0604020202020204" pitchFamily="34" charset="-128"/>
                <a:cs typeface="Times New Roman" panose="02020603050405020304" pitchFamily="18" charset="0"/>
              </a:rPr>
              <a:t>Ryan, </a:t>
            </a:r>
            <a:r>
              <a:rPr lang="it-IT" sz="1900" dirty="0" err="1">
                <a:effectLst/>
                <a:ea typeface="Arial Unicode MS" panose="020B0604020202020204" pitchFamily="34" charset="-128"/>
                <a:cs typeface="Times New Roman" panose="02020603050405020304" pitchFamily="18" charset="0"/>
              </a:rPr>
              <a:t>R</a:t>
            </a:r>
            <a:r>
              <a:rPr lang="it-IT" sz="1900" dirty="0">
                <a:effectLst/>
                <a:ea typeface="Arial Unicode MS" panose="020B0604020202020204" pitchFamily="34" charset="-128"/>
                <a:cs typeface="Times New Roman" panose="02020603050405020304" pitchFamily="18" charset="0"/>
              </a:rPr>
              <a:t>. M., </a:t>
            </a:r>
            <a:r>
              <a:rPr lang="it-IT" sz="1900" dirty="0" err="1">
                <a:effectLst/>
                <a:ea typeface="Arial Unicode MS" panose="020B0604020202020204" pitchFamily="34" charset="-128"/>
                <a:cs typeface="Times New Roman" panose="02020603050405020304" pitchFamily="18" charset="0"/>
              </a:rPr>
              <a:t>Deci</a:t>
            </a:r>
            <a:r>
              <a:rPr lang="it-IT" sz="1900" dirty="0">
                <a:effectLst/>
                <a:ea typeface="Arial Unicode MS" panose="020B0604020202020204" pitchFamily="34" charset="-128"/>
                <a:cs typeface="Times New Roman" panose="02020603050405020304" pitchFamily="18" charset="0"/>
              </a:rPr>
              <a:t>, E. L.</a:t>
            </a:r>
            <a:r>
              <a:rPr lang="en-US" sz="1900" dirty="0">
                <a:effectLst/>
                <a:ea typeface="Arial Unicode MS" panose="020B0604020202020204" pitchFamily="34" charset="-128"/>
                <a:cs typeface="Times New Roman" panose="02020603050405020304" pitchFamily="18" charset="0"/>
              </a:rPr>
              <a:t> (2000) ‘Self-determination theory and the facilitation of intrinsic motivation, social development, and well-being’, </a:t>
            </a:r>
            <a:r>
              <a:rPr lang="en-US" sz="1900" i="1" dirty="0">
                <a:effectLst/>
                <a:ea typeface="Arial Unicode MS" panose="020B0604020202020204" pitchFamily="34" charset="-128"/>
                <a:cs typeface="Times New Roman" panose="02020603050405020304" pitchFamily="18" charset="0"/>
              </a:rPr>
              <a:t>American	 Psychologist, </a:t>
            </a:r>
            <a:r>
              <a:rPr lang="en-US" sz="1900" dirty="0">
                <a:effectLst/>
                <a:ea typeface="Arial Unicode MS" panose="020B0604020202020204" pitchFamily="34" charset="-128"/>
                <a:cs typeface="Times New Roman" panose="02020603050405020304" pitchFamily="18" charset="0"/>
              </a:rPr>
              <a:t>55, pp. 68–78.    </a:t>
            </a:r>
            <a:r>
              <a:rPr lang="en-CA" sz="1900" dirty="0">
                <a:effectLst/>
              </a:rPr>
              <a:t> 	                                                                       </a:t>
            </a:r>
          </a:p>
          <a:p>
            <a:pPr marL="0" indent="0">
              <a:buNone/>
            </a:pPr>
            <a:r>
              <a:rPr lang="en-US" sz="1900" dirty="0" err="1">
                <a:effectLst/>
                <a:ea typeface="Arial Unicode MS" panose="020B0604020202020204" pitchFamily="34" charset="-128"/>
                <a:cs typeface="Times New Roman" panose="02020603050405020304" pitchFamily="18" charset="0"/>
              </a:rPr>
              <a:t>Saldaña</a:t>
            </a:r>
            <a:r>
              <a:rPr lang="en-US" sz="1900" dirty="0">
                <a:effectLst/>
                <a:ea typeface="Arial Unicode MS" panose="020B0604020202020204" pitchFamily="34" charset="-128"/>
                <a:cs typeface="Times New Roman" panose="02020603050405020304" pitchFamily="18" charset="0"/>
              </a:rPr>
              <a:t>, J. (2016) </a:t>
            </a:r>
            <a:r>
              <a:rPr lang="en-US" sz="1900" i="1" dirty="0">
                <a:effectLst/>
                <a:ea typeface="Arial Unicode MS" panose="020B0604020202020204" pitchFamily="34" charset="-128"/>
                <a:cs typeface="Times New Roman" panose="02020603050405020304" pitchFamily="18" charset="0"/>
              </a:rPr>
              <a:t>The coding manual for qualitative researchers</a:t>
            </a:r>
            <a:r>
              <a:rPr lang="en-US" sz="1900" dirty="0">
                <a:effectLst/>
                <a:ea typeface="Arial Unicode MS" panose="020B0604020202020204" pitchFamily="34" charset="-128"/>
                <a:cs typeface="Times New Roman" panose="02020603050405020304" pitchFamily="18" charset="0"/>
              </a:rPr>
              <a:t>. 3</a:t>
            </a:r>
            <a:r>
              <a:rPr lang="en-US" sz="1900" baseline="30000" dirty="0">
                <a:effectLst/>
                <a:ea typeface="Arial Unicode MS" panose="020B0604020202020204" pitchFamily="34" charset="-128"/>
                <a:cs typeface="Times New Roman" panose="02020603050405020304" pitchFamily="18" charset="0"/>
              </a:rPr>
              <a:t>rd</a:t>
            </a:r>
            <a:r>
              <a:rPr lang="en-US" sz="1900" dirty="0">
                <a:effectLst/>
                <a:ea typeface="Arial Unicode MS" panose="020B0604020202020204" pitchFamily="34" charset="-128"/>
                <a:cs typeface="Times New Roman" panose="02020603050405020304" pitchFamily="18" charset="0"/>
              </a:rPr>
              <a:t> </a:t>
            </a:r>
            <a:r>
              <a:rPr lang="en-US" sz="1900" dirty="0" err="1">
                <a:effectLst/>
                <a:ea typeface="Arial Unicode MS" panose="020B0604020202020204" pitchFamily="34" charset="-128"/>
                <a:cs typeface="Times New Roman" panose="02020603050405020304" pitchFamily="18" charset="0"/>
              </a:rPr>
              <a:t>edn</a:t>
            </a:r>
            <a:r>
              <a:rPr lang="en-US" sz="1900" dirty="0">
                <a:effectLst/>
                <a:ea typeface="Arial Unicode MS" panose="020B0604020202020204" pitchFamily="34" charset="-128"/>
                <a:cs typeface="Times New Roman" panose="02020603050405020304" pitchFamily="18" charset="0"/>
              </a:rPr>
              <a:t>. London: SAGE.</a:t>
            </a:r>
          </a:p>
          <a:p>
            <a:pPr marL="0" indent="0">
              <a:buNone/>
            </a:pPr>
            <a:r>
              <a:rPr lang="de-DE" sz="1900" dirty="0">
                <a:effectLst/>
                <a:ea typeface="Arial Unicode MS" panose="020B0604020202020204" pitchFamily="34" charset="-128"/>
                <a:cs typeface="Times New Roman" panose="02020603050405020304" pitchFamily="18" charset="0"/>
              </a:rPr>
              <a:t>Siefert, M. (2004) ‚The </a:t>
            </a:r>
            <a:r>
              <a:rPr lang="en-US" sz="1900" dirty="0">
                <a:effectLst/>
                <a:ea typeface="Arial Unicode MS" panose="020B0604020202020204" pitchFamily="34" charset="-128"/>
                <a:cs typeface="Times New Roman" panose="02020603050405020304" pitchFamily="18" charset="0"/>
              </a:rPr>
              <a:t>M</a:t>
            </a:r>
            <a:r>
              <a:rPr lang="it-IT" sz="1900" dirty="0" err="1">
                <a:effectLst/>
                <a:ea typeface="Arial Unicode MS" panose="020B0604020202020204" pitchFamily="34" charset="-128"/>
                <a:cs typeface="Times New Roman" panose="02020603050405020304" pitchFamily="18" charset="0"/>
              </a:rPr>
              <a:t>etropolitan</a:t>
            </a:r>
            <a:r>
              <a:rPr lang="it-IT" sz="1900" dirty="0">
                <a:effectLst/>
                <a:ea typeface="Arial Unicode MS" panose="020B0604020202020204" pitchFamily="34" charset="-128"/>
                <a:cs typeface="Times New Roman" panose="02020603050405020304" pitchFamily="18" charset="0"/>
              </a:rPr>
              <a:t> </a:t>
            </a:r>
            <a:r>
              <a:rPr lang="en-US" sz="1900" dirty="0">
                <a:effectLst/>
                <a:ea typeface="Arial Unicode MS" panose="020B0604020202020204" pitchFamily="34" charset="-128"/>
                <a:cs typeface="Times New Roman" panose="02020603050405020304" pitchFamily="18" charset="0"/>
              </a:rPr>
              <a:t>Opera in the American century: Opera singers, Europe, and cultural politics’,</a:t>
            </a:r>
            <a:r>
              <a:rPr lang="en-US" sz="1900" i="1" dirty="0">
                <a:effectLst/>
                <a:ea typeface="Arial Unicode MS" panose="020B0604020202020204" pitchFamily="34" charset="-128"/>
                <a:cs typeface="Times New Roman" panose="02020603050405020304" pitchFamily="18" charset="0"/>
              </a:rPr>
              <a:t> The Journal of Arts Management,	Law, and Society, </a:t>
            </a:r>
            <a:r>
              <a:rPr lang="en-US" sz="1900" dirty="0">
                <a:effectLst/>
                <a:ea typeface="Arial Unicode MS" panose="020B0604020202020204" pitchFamily="34" charset="-128"/>
                <a:cs typeface="Times New Roman" panose="02020603050405020304" pitchFamily="18" charset="0"/>
              </a:rPr>
              <a:t>33(4), pp. 298-315.  </a:t>
            </a:r>
            <a:r>
              <a:rPr lang="en-CA" sz="1900" dirty="0">
                <a:effectLst/>
              </a:rPr>
              <a:t> </a:t>
            </a:r>
            <a:endParaRPr lang="en-US" sz="1900" dirty="0">
              <a:effectLst/>
              <a:ea typeface="Arial Unicode MS" panose="020B0604020202020204" pitchFamily="34" charset="-128"/>
              <a:cs typeface="Times New Roman" panose="02020603050405020304" pitchFamily="18" charset="0"/>
            </a:endParaRPr>
          </a:p>
          <a:p>
            <a:pPr marL="0" indent="0">
              <a:buNone/>
            </a:pPr>
            <a:r>
              <a:rPr lang="en-US" sz="1900" dirty="0">
                <a:effectLst/>
                <a:ea typeface="Arial Unicode MS" panose="020B0604020202020204" pitchFamily="34" charset="-128"/>
                <a:cs typeface="Times New Roman" panose="02020603050405020304" pitchFamily="18" charset="0"/>
              </a:rPr>
              <a:t>Sol, K. and Heng, K. (2022) </a:t>
            </a:r>
            <a:r>
              <a:rPr lang="en-US" sz="1900" dirty="0">
                <a:effectLst/>
                <a:ea typeface="Arial Unicode MS" panose="020B0604020202020204" pitchFamily="34" charset="-128"/>
              </a:rPr>
              <a:t>‘</a:t>
            </a:r>
            <a:r>
              <a:rPr lang="en-US" sz="1900" dirty="0">
                <a:effectLst/>
                <a:ea typeface="Arial Unicode MS" panose="020B0604020202020204" pitchFamily="34" charset="-128"/>
                <a:cs typeface="Times New Roman" panose="02020603050405020304" pitchFamily="18" charset="0"/>
              </a:rPr>
              <a:t>Understanding epistemology and its key approaches in research’, </a:t>
            </a:r>
            <a:r>
              <a:rPr lang="en-US" sz="1900" i="1" dirty="0">
                <a:effectLst/>
                <a:ea typeface="Arial Unicode MS" panose="020B0604020202020204" pitchFamily="34" charset="-128"/>
                <a:cs typeface="Times New Roman" panose="02020603050405020304" pitchFamily="18" charset="0"/>
              </a:rPr>
              <a:t>Cambodian Journal of Educational Research, </a:t>
            </a:r>
            <a:r>
              <a:rPr lang="en-US" sz="1900" dirty="0">
                <a:effectLst/>
                <a:ea typeface="Arial Unicode MS" panose="020B0604020202020204" pitchFamily="34" charset="-128"/>
                <a:cs typeface="Times New Roman" panose="02020603050405020304" pitchFamily="18" charset="0"/>
              </a:rPr>
              <a:t>2(2),	pp. 80-99.</a:t>
            </a:r>
            <a:r>
              <a:rPr lang="en-US" sz="1900" dirty="0">
                <a:effectLst/>
                <a:latin typeface="Arial" panose="020B0604020202020204" pitchFamily="34" charset="0"/>
                <a:ea typeface="Arial Unicode MS" panose="020B0604020202020204" pitchFamily="34" charset="-128"/>
                <a:cs typeface="Times New Roman" panose="02020603050405020304" pitchFamily="18" charset="0"/>
              </a:rPr>
              <a:t>	 </a:t>
            </a:r>
            <a:endParaRPr lang="en-CA" sz="1900" dirty="0">
              <a:effectLst/>
              <a:ea typeface="Arial Unicode MS" panose="020B0604020202020204" pitchFamily="34" charset="-128"/>
              <a:cs typeface="Times New Roman" panose="02020603050405020304" pitchFamily="18" charset="0"/>
            </a:endParaRPr>
          </a:p>
          <a:p>
            <a:pPr marL="0" indent="0">
              <a:buNone/>
            </a:pPr>
            <a:r>
              <a:rPr lang="en-CA" sz="1900" dirty="0">
                <a:effectLst/>
                <a:ea typeface="Arial Unicode MS" panose="020B0604020202020204" pitchFamily="34" charset="-128"/>
                <a:cs typeface="Times New Roman" panose="02020603050405020304" pitchFamily="18" charset="0"/>
              </a:rPr>
              <a:t>Stark, J. (1999) </a:t>
            </a:r>
            <a:r>
              <a:rPr lang="en-CA" sz="1900" i="1" dirty="0">
                <a:effectLst/>
                <a:ea typeface="Arial Unicode MS" panose="020B0604020202020204" pitchFamily="34" charset="-128"/>
                <a:cs typeface="Times New Roman" panose="02020603050405020304" pitchFamily="18" charset="0"/>
              </a:rPr>
              <a:t>Bel canto: A history of vocal pedagogy.</a:t>
            </a:r>
            <a:r>
              <a:rPr lang="en-CA" sz="1900" dirty="0">
                <a:effectLst/>
                <a:ea typeface="Arial Unicode MS" panose="020B0604020202020204" pitchFamily="34" charset="-128"/>
                <a:cs typeface="Times New Roman" panose="02020603050405020304" pitchFamily="18" charset="0"/>
              </a:rPr>
              <a:t> Toronto: University of Toronto Press</a:t>
            </a:r>
          </a:p>
          <a:p>
            <a:pPr marL="0" indent="0">
              <a:buNone/>
            </a:pPr>
            <a:r>
              <a:rPr lang="en-US" sz="1900" dirty="0">
                <a:effectLst/>
                <a:ea typeface="Arial Unicode MS" panose="020B0604020202020204" pitchFamily="34" charset="-128"/>
                <a:cs typeface="Times New Roman" panose="02020603050405020304" pitchFamily="18" charset="0"/>
              </a:rPr>
              <a:t>Sundberg, J. (1987) </a:t>
            </a:r>
            <a:r>
              <a:rPr lang="en-US" sz="1900" i="1" dirty="0">
                <a:effectLst/>
                <a:ea typeface="Arial Unicode MS" panose="020B0604020202020204" pitchFamily="34" charset="-128"/>
                <a:cs typeface="Times New Roman" panose="02020603050405020304" pitchFamily="18" charset="0"/>
              </a:rPr>
              <a:t>The science of the singing voice</a:t>
            </a:r>
            <a:r>
              <a:rPr lang="en-US" sz="1900" dirty="0">
                <a:effectLst/>
                <a:ea typeface="Arial Unicode MS" panose="020B0604020202020204" pitchFamily="34" charset="-128"/>
                <a:cs typeface="Times New Roman" panose="02020603050405020304" pitchFamily="18" charset="0"/>
              </a:rPr>
              <a:t>. Northern Illinois University Press.  </a:t>
            </a:r>
          </a:p>
          <a:p>
            <a:pPr marL="0" indent="0">
              <a:buNone/>
            </a:pPr>
            <a:r>
              <a:rPr lang="en-US" sz="1900" dirty="0">
                <a:effectLst/>
                <a:ea typeface="Arial Unicode MS" panose="020B0604020202020204" pitchFamily="34" charset="-128"/>
                <a:cs typeface="Times New Roman" panose="02020603050405020304" pitchFamily="18" charset="0"/>
              </a:rPr>
              <a:t>Vail, K. E., </a:t>
            </a:r>
            <a:r>
              <a:rPr lang="en-US" sz="1900" dirty="0" err="1">
                <a:effectLst/>
                <a:ea typeface="Arial Unicode MS" panose="020B0604020202020204" pitchFamily="34" charset="-128"/>
                <a:cs typeface="Times New Roman" panose="02020603050405020304" pitchFamily="18" charset="0"/>
              </a:rPr>
              <a:t>Juhl</a:t>
            </a:r>
            <a:r>
              <a:rPr lang="en-US" sz="1900" dirty="0">
                <a:effectLst/>
                <a:ea typeface="Arial Unicode MS" panose="020B0604020202020204" pitchFamily="34" charset="-128"/>
                <a:cs typeface="Times New Roman" panose="02020603050405020304" pitchFamily="18" charset="0"/>
              </a:rPr>
              <a:t>, J.</a:t>
            </a:r>
            <a:r>
              <a:rPr lang="da-DK" sz="1900" dirty="0">
                <a:effectLst/>
                <a:ea typeface="Arial Unicode MS" panose="020B0604020202020204" pitchFamily="34" charset="-128"/>
                <a:cs typeface="Times New Roman" panose="02020603050405020304" pitchFamily="18" charset="0"/>
              </a:rPr>
              <a:t>, Arndt</a:t>
            </a:r>
            <a:r>
              <a:rPr lang="en-US" sz="1900" dirty="0">
                <a:effectLst/>
                <a:ea typeface="Arial Unicode MS" panose="020B0604020202020204" pitchFamily="34" charset="-128"/>
                <a:cs typeface="Times New Roman" panose="02020603050405020304" pitchFamily="18" charset="0"/>
              </a:rPr>
              <a:t>, J., et al. (2012) ‘When death is good for life: Considering the positive trajectories of terror m</a:t>
            </a:r>
            <a:r>
              <a:rPr lang="fr-FR" sz="1900" dirty="0" err="1">
                <a:effectLst/>
                <a:ea typeface="Arial Unicode MS" panose="020B0604020202020204" pitchFamily="34" charset="-128"/>
                <a:cs typeface="Times New Roman" panose="02020603050405020304" pitchFamily="18" charset="0"/>
              </a:rPr>
              <a:t>anagement</a:t>
            </a:r>
            <a:r>
              <a:rPr lang="fr-FR" sz="1900" dirty="0">
                <a:effectLst/>
                <a:ea typeface="Arial Unicode MS" panose="020B0604020202020204" pitchFamily="34" charset="-128"/>
                <a:cs typeface="Times New Roman" panose="02020603050405020304" pitchFamily="18" charset="0"/>
              </a:rPr>
              <a:t>’,</a:t>
            </a:r>
            <a:r>
              <a:rPr lang="en-US" sz="1900" dirty="0">
                <a:effectLst/>
                <a:ea typeface="Arial Unicode MS" panose="020B0604020202020204" pitchFamily="34" charset="-128"/>
                <a:cs typeface="Times New Roman" panose="02020603050405020304" pitchFamily="18" charset="0"/>
              </a:rPr>
              <a:t> </a:t>
            </a:r>
            <a:r>
              <a:rPr lang="en-US" sz="1900" i="1" dirty="0">
                <a:effectLst/>
                <a:ea typeface="Arial Unicode MS" panose="020B0604020202020204" pitchFamily="34" charset="-128"/>
                <a:cs typeface="Times New Roman" panose="02020603050405020304" pitchFamily="18" charset="0"/>
              </a:rPr>
              <a:t>Personality and	 S</a:t>
            </a:r>
            <a:r>
              <a:rPr lang="pt-PT" sz="1900" i="1" dirty="0" err="1">
                <a:effectLst/>
                <a:ea typeface="Arial Unicode MS" panose="020B0604020202020204" pitchFamily="34" charset="-128"/>
                <a:cs typeface="Times New Roman" panose="02020603050405020304" pitchFamily="18" charset="0"/>
              </a:rPr>
              <a:t>ocial</a:t>
            </a:r>
            <a:r>
              <a:rPr lang="pt-PT" sz="1900" i="1" dirty="0">
                <a:effectLst/>
                <a:ea typeface="Arial Unicode MS" panose="020B0604020202020204" pitchFamily="34" charset="-128"/>
                <a:cs typeface="Times New Roman" panose="02020603050405020304" pitchFamily="18" charset="0"/>
              </a:rPr>
              <a:t> </a:t>
            </a:r>
            <a:r>
              <a:rPr lang="en-US" sz="1900" i="1" dirty="0">
                <a:effectLst/>
                <a:ea typeface="Arial Unicode MS" panose="020B0604020202020204" pitchFamily="34" charset="-128"/>
                <a:cs typeface="Times New Roman" panose="02020603050405020304" pitchFamily="18" charset="0"/>
              </a:rPr>
              <a:t>Psychology Review</a:t>
            </a:r>
            <a:r>
              <a:rPr lang="en-US" sz="1900" dirty="0">
                <a:effectLst/>
                <a:ea typeface="Arial Unicode MS" panose="020B0604020202020204" pitchFamily="34" charset="-128"/>
                <a:cs typeface="Times New Roman" panose="02020603050405020304" pitchFamily="18" charset="0"/>
              </a:rPr>
              <a:t> ,</a:t>
            </a:r>
            <a:r>
              <a:rPr lang="es-ES_tradnl" sz="1900" dirty="0">
                <a:effectLst/>
                <a:ea typeface="Arial Unicode MS" panose="020B0604020202020204" pitchFamily="34" charset="-128"/>
                <a:cs typeface="Times New Roman" panose="02020603050405020304" pitchFamily="18" charset="0"/>
              </a:rPr>
              <a:t>16(4)</a:t>
            </a:r>
            <a:r>
              <a:rPr lang="en-US" sz="1900" dirty="0">
                <a:effectLst/>
                <a:ea typeface="Arial Unicode MS" panose="020B0604020202020204" pitchFamily="34" charset="-128"/>
                <a:cs typeface="Times New Roman" panose="02020603050405020304" pitchFamily="18" charset="0"/>
              </a:rPr>
              <a:t>, pp. 303–329.</a:t>
            </a:r>
            <a:r>
              <a:rPr lang="es-ES_tradnl" sz="1900" dirty="0">
                <a:effectLst/>
                <a:ea typeface="Arial Unicode MS" panose="020B0604020202020204" pitchFamily="34" charset="-128"/>
                <a:cs typeface="Times New Roman" panose="02020603050405020304" pitchFamily="18" charset="0"/>
              </a:rPr>
              <a:t> Los </a:t>
            </a:r>
            <a:r>
              <a:rPr lang="en-US" sz="1900" dirty="0">
                <a:effectLst/>
                <a:ea typeface="Arial Unicode MS" panose="020B0604020202020204" pitchFamily="34" charset="-128"/>
                <a:cs typeface="Times New Roman" panose="02020603050405020304" pitchFamily="18" charset="0"/>
              </a:rPr>
              <a:t>Angeles, CA: SAGE Publications.	</a:t>
            </a:r>
          </a:p>
          <a:p>
            <a:pPr marL="0" indent="0">
              <a:lnSpc>
                <a:spcPct val="110000"/>
              </a:lnSpc>
              <a:buNone/>
            </a:pPr>
            <a:r>
              <a:rPr lang="en-US" sz="1900" dirty="0">
                <a:solidFill>
                  <a:srgbClr val="222222"/>
                </a:solidFill>
                <a:effectLst/>
                <a:ea typeface="Arial Unicode MS" panose="020B0604020202020204" pitchFamily="34" charset="-128"/>
                <a:cs typeface="Times New Roman" panose="02020603050405020304" pitchFamily="18" charset="0"/>
              </a:rPr>
              <a:t>Van Dyke, A. (2024) ‘The impact of worldview and spirituality on career motivation and artistic output of classical singers in 20th-century North		 America. Independent Study BMPF7073D’, Voice</a:t>
            </a:r>
            <a:r>
              <a:rPr lang="en-US" sz="1900" dirty="0">
                <a:solidFill>
                  <a:srgbClr val="222222"/>
                </a:solidFill>
                <a:ea typeface="Arial Unicode MS" panose="020B0604020202020204" pitchFamily="34" charset="-128"/>
                <a:cs typeface="Times New Roman" panose="02020603050405020304" pitchFamily="18" charset="0"/>
              </a:rPr>
              <a:t> </a:t>
            </a:r>
            <a:r>
              <a:rPr lang="en-US" sz="1900" dirty="0">
                <a:solidFill>
                  <a:srgbClr val="222222"/>
                </a:solidFill>
                <a:effectLst/>
                <a:ea typeface="Arial Unicode MS" panose="020B0604020202020204" pitchFamily="34" charset="-128"/>
                <a:cs typeface="Times New Roman" panose="02020603050405020304" pitchFamily="18" charset="0"/>
              </a:rPr>
              <a:t>Study Centre, University of Wales Trinity St. David. </a:t>
            </a:r>
          </a:p>
          <a:p>
            <a:pPr marL="0" indent="0">
              <a:buNone/>
            </a:pPr>
            <a:r>
              <a:rPr lang="en-US" sz="1900" dirty="0">
                <a:effectLst/>
                <a:ea typeface="Arial Unicode MS" panose="020B0604020202020204" pitchFamily="34" charset="-128"/>
                <a:cs typeface="Times New Roman" panose="02020603050405020304" pitchFamily="18" charset="0"/>
              </a:rPr>
              <a:t>Williams, J. (1999) </a:t>
            </a:r>
            <a:r>
              <a:rPr lang="en-US" sz="1900" i="1" dirty="0">
                <a:effectLst/>
                <a:ea typeface="Arial Unicode MS" panose="020B0604020202020204" pitchFamily="34" charset="-128"/>
                <a:cs typeface="Times New Roman" panose="02020603050405020304" pitchFamily="18" charset="0"/>
              </a:rPr>
              <a:t>Jon Vickers: a hero's life / Foreword by Birgit Nilsson.</a:t>
            </a:r>
            <a:r>
              <a:rPr lang="en-US" sz="1900" dirty="0">
                <a:effectLst/>
                <a:ea typeface="Arial Unicode MS" panose="020B0604020202020204" pitchFamily="34" charset="-128"/>
                <a:cs typeface="Times New Roman" panose="02020603050405020304" pitchFamily="18" charset="0"/>
              </a:rPr>
              <a:t> Boston: Northeastern</a:t>
            </a:r>
            <a:r>
              <a:rPr lang="en-US" sz="1900" dirty="0">
                <a:ea typeface="Arial Unicode MS" panose="020B0604020202020204" pitchFamily="34" charset="-128"/>
                <a:cs typeface="Times New Roman" panose="02020603050405020304" pitchFamily="18" charset="0"/>
              </a:rPr>
              <a:t> </a:t>
            </a:r>
            <a:r>
              <a:rPr lang="en-US" sz="1900" dirty="0">
                <a:effectLst/>
                <a:ea typeface="Arial Unicode MS" panose="020B0604020202020204" pitchFamily="34" charset="-128"/>
                <a:cs typeface="Times New Roman" panose="02020603050405020304" pitchFamily="18" charset="0"/>
              </a:rPr>
              <a:t>University Press.	</a:t>
            </a:r>
          </a:p>
          <a:p>
            <a:pPr marL="0" indent="0">
              <a:buNone/>
            </a:pPr>
            <a:r>
              <a:rPr lang="en-US" sz="1900" dirty="0">
                <a:effectLst/>
                <a:ea typeface="Arial Unicode MS" panose="020B0604020202020204" pitchFamily="34" charset="-128"/>
                <a:cs typeface="Times New Roman" panose="02020603050405020304" pitchFamily="18" charset="0"/>
              </a:rPr>
              <a:t>Willis, J. W. (2007) </a:t>
            </a:r>
            <a:r>
              <a:rPr lang="en-US" sz="1900" i="1" dirty="0">
                <a:effectLst/>
                <a:ea typeface="Arial Unicode MS" panose="020B0604020202020204" pitchFamily="34" charset="-128"/>
                <a:cs typeface="Times New Roman" panose="02020603050405020304" pitchFamily="18" charset="0"/>
              </a:rPr>
              <a:t>Foundations of qualitative research</a:t>
            </a:r>
            <a:r>
              <a:rPr lang="en-US" sz="1900" dirty="0">
                <a:effectLst/>
                <a:ea typeface="Arial Unicode MS" panose="020B0604020202020204" pitchFamily="34" charset="-128"/>
                <a:cs typeface="Times New Roman" panose="02020603050405020304" pitchFamily="18" charset="0"/>
              </a:rPr>
              <a:t>. Thousand Oaks: Sage.</a:t>
            </a:r>
            <a:r>
              <a:rPr lang="en-CA" sz="1900" dirty="0">
                <a:effectLst/>
                <a:ea typeface="Arial Unicode MS" panose="020B0604020202020204" pitchFamily="34" charset="-128"/>
                <a:cs typeface="Times New Roman" panose="02020603050405020304" pitchFamily="18" charset="0"/>
              </a:rPr>
              <a:t>			 </a:t>
            </a:r>
            <a:r>
              <a:rPr lang="en-US" sz="1900" dirty="0">
                <a:effectLst/>
                <a:ea typeface="Arial Unicode MS" panose="020B0604020202020204" pitchFamily="34" charset="-128"/>
                <a:cs typeface="Times New Roman" panose="02020603050405020304" pitchFamily="18" charset="0"/>
              </a:rPr>
              <a:t>		</a:t>
            </a:r>
            <a:r>
              <a:rPr lang="en-US" sz="1900" dirty="0">
                <a:ea typeface="Arial Unicode MS" panose="020B0604020202020204" pitchFamily="34" charset="-128"/>
                <a:cs typeface="Times New Roman" panose="02020603050405020304" pitchFamily="18" charset="0"/>
              </a:rPr>
              <a:t>                     </a:t>
            </a:r>
          </a:p>
          <a:p>
            <a:pPr marL="0" indent="0">
              <a:buNone/>
            </a:pPr>
            <a:r>
              <a:rPr lang="en-US" sz="1900" dirty="0">
                <a:effectLst/>
                <a:ea typeface="Arial Unicode MS" panose="020B0604020202020204" pitchFamily="34" charset="-128"/>
                <a:cs typeface="Times New Roman" panose="02020603050405020304" pitchFamily="18" charset="0"/>
              </a:rPr>
              <a:t>Woody, R. H., and McPherson, G. E. (2010) 'Emotion and motivation in the lives of performers’ i</a:t>
            </a:r>
            <a:r>
              <a:rPr lang="en-US" sz="1900" dirty="0">
                <a:effectLst/>
                <a:ea typeface="Arial Unicode MS" panose="020B0604020202020204" pitchFamily="34" charset="-128"/>
              </a:rPr>
              <a:t>n</a:t>
            </a:r>
            <a:r>
              <a:rPr lang="en-US" sz="1900" dirty="0">
                <a:ea typeface="Arial Unicode MS" panose="020B0604020202020204" pitchFamily="34" charset="-128"/>
              </a:rPr>
              <a:t> </a:t>
            </a:r>
            <a:r>
              <a:rPr lang="en-US" sz="1900" i="1" dirty="0">
                <a:effectLst/>
                <a:ea typeface="Arial Unicode MS" panose="020B0604020202020204" pitchFamily="34" charset="-128"/>
                <a:cs typeface="Times New Roman" panose="02020603050405020304" pitchFamily="18" charset="0"/>
              </a:rPr>
              <a:t>Handbook of Music and Emotion: Theory,		 Research, Applications</a:t>
            </a:r>
            <a:r>
              <a:rPr lang="en-US" sz="1900" dirty="0">
                <a:effectLst/>
                <a:ea typeface="Arial Unicode MS" panose="020B0604020202020204" pitchFamily="34" charset="-128"/>
                <a:cs typeface="Times New Roman" panose="02020603050405020304" pitchFamily="18" charset="0"/>
              </a:rPr>
              <a:t>, </a:t>
            </a:r>
            <a:r>
              <a:rPr lang="en-US" sz="1900" dirty="0">
                <a:effectLst/>
                <a:ea typeface="Arial Unicode MS" panose="020B0604020202020204" pitchFamily="34" charset="-128"/>
              </a:rPr>
              <a:t>Oxford: Oxford University Press, online </a:t>
            </a:r>
            <a:r>
              <a:rPr lang="en-US" sz="1900" dirty="0" err="1">
                <a:effectLst/>
                <a:ea typeface="Arial Unicode MS" panose="020B0604020202020204" pitchFamily="34" charset="-128"/>
              </a:rPr>
              <a:t>edn</a:t>
            </a:r>
            <a:r>
              <a:rPr lang="en-US" sz="1900" dirty="0">
                <a:effectLst/>
                <a:ea typeface="Arial Unicode MS" panose="020B0604020202020204" pitchFamily="34" charset="-128"/>
              </a:rPr>
              <a:t>. Available at: Oxford Academic.	</a:t>
            </a:r>
            <a:r>
              <a:rPr lang="en-CA" sz="1200" dirty="0">
                <a:effectLst/>
              </a:rPr>
              <a:t> </a:t>
            </a:r>
            <a:r>
              <a:rPr lang="en-US" sz="1800" dirty="0">
                <a:effectLst/>
                <a:ea typeface="Arial Unicode MS" panose="020B0604020202020204" pitchFamily="34" charset="-128"/>
              </a:rPr>
              <a:t> </a:t>
            </a:r>
            <a:endParaRPr lang="en-US" dirty="0"/>
          </a:p>
          <a:p>
            <a:pPr marL="0" indent="0">
              <a:buNone/>
            </a:pPr>
            <a:endParaRPr lang="en-US" dirty="0"/>
          </a:p>
        </p:txBody>
      </p:sp>
    </p:spTree>
    <p:extLst>
      <p:ext uri="{BB962C8B-B14F-4D97-AF65-F5344CB8AC3E}">
        <p14:creationId xmlns:p14="http://schemas.microsoft.com/office/powerpoint/2010/main" val="21259547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17120</TotalTime>
  <Words>2550</Words>
  <Application>Microsoft Macintosh PowerPoint</Application>
  <PresentationFormat>Widescreen</PresentationFormat>
  <Paragraphs>208</Paragraphs>
  <Slides>18</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Arial Unicode MS</vt:lpstr>
      <vt:lpstr>Aptos</vt:lpstr>
      <vt:lpstr>Aptos Display</vt:lpstr>
      <vt:lpstr>Arial</vt:lpstr>
      <vt:lpstr>Arial Rounded MT Bold</vt:lpstr>
      <vt:lpstr>Calibri</vt:lpstr>
      <vt:lpstr>Helvetica Neue Medium</vt:lpstr>
      <vt:lpstr>Times New Roman</vt:lpstr>
      <vt:lpstr>Wingdings</vt:lpstr>
      <vt:lpstr>Office Theme</vt:lpstr>
      <vt:lpstr>Worldview and Spirituality Affecting Career Motivation and Artistic Expression of 20th Century North American Classical Singers  </vt:lpstr>
      <vt:lpstr>Background Journey</vt:lpstr>
      <vt:lpstr>Justification and Aims</vt:lpstr>
      <vt:lpstr> Research Methodology Justification </vt:lpstr>
      <vt:lpstr>Definition of Terms</vt:lpstr>
      <vt:lpstr>Data Sampling and Procedures</vt:lpstr>
      <vt:lpstr>Data Analysis Methods</vt:lpstr>
      <vt:lpstr>Findings  A. Content Analysis</vt:lpstr>
      <vt:lpstr>Findings   B. Interviews and Case Studies</vt:lpstr>
      <vt:lpstr>1. Background and Training</vt:lpstr>
      <vt:lpstr>2. Artistic Identity and Vision</vt:lpstr>
      <vt:lpstr>Vision and Worldview</vt:lpstr>
      <vt:lpstr>3. Career</vt:lpstr>
      <vt:lpstr>4. Spirituality</vt:lpstr>
      <vt:lpstr>Conclusions and Recommendations</vt:lpstr>
      <vt:lpstr>Personal and Professional Development</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Angelina Van Dyke</dc:creator>
  <cp:lastModifiedBy>Angelina Van Dyke</cp:lastModifiedBy>
  <cp:revision>68</cp:revision>
  <dcterms:created xsi:type="dcterms:W3CDTF">2025-03-25T17:40:36Z</dcterms:created>
  <dcterms:modified xsi:type="dcterms:W3CDTF">2025-04-06T15:01:07Z</dcterms:modified>
</cp:coreProperties>
</file>