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ECB7F"/>
    <a:srgbClr val="669E40"/>
    <a:srgbClr val="91C4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48"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FC2C20-5024-4F25-8095-7FDB3ECEA3CC}"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2926697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FC2C20-5024-4F25-8095-7FDB3ECEA3CC}"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3749398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FC2C20-5024-4F25-8095-7FDB3ECEA3CC}"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82475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FC2C20-5024-4F25-8095-7FDB3ECEA3CC}"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2421827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FC2C20-5024-4F25-8095-7FDB3ECEA3CC}" type="datetimeFigureOut">
              <a:rPr lang="en-GB" smtClean="0"/>
              <a:t>01/11/2020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3703315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FC2C20-5024-4F25-8095-7FDB3ECEA3CC}" type="datetimeFigureOut">
              <a:rPr lang="en-GB" smtClean="0"/>
              <a:t>01/11/2020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3177732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2C20-5024-4F25-8095-7FDB3ECEA3CC}" type="datetimeFigureOut">
              <a:rPr lang="en-GB" smtClean="0"/>
              <a:t>01/11/2020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1799861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FC2C20-5024-4F25-8095-7FDB3ECEA3CC}"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2583435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FC2C20-5024-4F25-8095-7FDB3ECEA3CC}"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1533120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FC2C20-5024-4F25-8095-7FDB3ECEA3CC}"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336209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FC2C20-5024-4F25-8095-7FDB3ECEA3CC}"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FCC6-620F-4F65-8FCC-D97BDD0936F5}" type="slidenum">
              <a:rPr lang="en-GB" smtClean="0"/>
              <a:t>‹#›</a:t>
            </a:fld>
            <a:endParaRPr lang="en-GB"/>
          </a:p>
        </p:txBody>
      </p:sp>
    </p:spTree>
    <p:extLst>
      <p:ext uri="{BB962C8B-B14F-4D97-AF65-F5344CB8AC3E}">
        <p14:creationId xmlns:p14="http://schemas.microsoft.com/office/powerpoint/2010/main" val="2484792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ECB7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FC2C20-5024-4F25-8095-7FDB3ECEA3CC}" type="datetimeFigureOut">
              <a:rPr lang="en-GB" smtClean="0"/>
              <a:t>01/11/2020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38FCC6-620F-4F65-8FCC-D97BDD0936F5}" type="slidenum">
              <a:rPr lang="en-GB" smtClean="0"/>
              <a:t>‹#›</a:t>
            </a:fld>
            <a:endParaRPr lang="en-GB"/>
          </a:p>
        </p:txBody>
      </p:sp>
    </p:spTree>
    <p:extLst>
      <p:ext uri="{BB962C8B-B14F-4D97-AF65-F5344CB8AC3E}">
        <p14:creationId xmlns:p14="http://schemas.microsoft.com/office/powerpoint/2010/main" val="1474820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6AC80951-7D2B-4576-A962-D4A9E7A195E0}"/>
              </a:ext>
            </a:extLst>
          </p:cNvPr>
          <p:cNvSpPr/>
          <p:nvPr/>
        </p:nvSpPr>
        <p:spPr>
          <a:xfrm>
            <a:off x="308372" y="34021"/>
            <a:ext cx="11374040" cy="7717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46A7426D-61C2-4404-92FE-A962C475AC01}"/>
              </a:ext>
            </a:extLst>
          </p:cNvPr>
          <p:cNvSpPr txBox="1"/>
          <p:nvPr/>
        </p:nvSpPr>
        <p:spPr>
          <a:xfrm>
            <a:off x="436671" y="12817"/>
            <a:ext cx="11374040" cy="769441"/>
          </a:xfrm>
          <a:prstGeom prst="rect">
            <a:avLst/>
          </a:prstGeom>
          <a:noFill/>
        </p:spPr>
        <p:txBody>
          <a:bodyPr wrap="square" rtlCol="0">
            <a:spAutoFit/>
          </a:bodyPr>
          <a:lstStyle/>
          <a:p>
            <a:pPr algn="ctr"/>
            <a:r>
              <a:rPr lang="en-GB" sz="1400" b="1" dirty="0">
                <a:solidFill>
                  <a:schemeClr val="bg1"/>
                </a:solidFill>
                <a:latin typeface="Arial" panose="020B0604020202020204" pitchFamily="34" charset="0"/>
                <a:cs typeface="Arial" panose="020B0604020202020204" pitchFamily="34" charset="0"/>
              </a:rPr>
              <a:t>Critical Thinking</a:t>
            </a:r>
          </a:p>
          <a:p>
            <a:pPr algn="ctr"/>
            <a:endParaRPr lang="en-GB" b="1"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Name: Jennifer Picton                                                                           Student Number: 2010148                                                                Module Code: ECGE4001                         </a:t>
            </a:r>
          </a:p>
        </p:txBody>
      </p:sp>
      <p:sp>
        <p:nvSpPr>
          <p:cNvPr id="13" name="Rectangle 12">
            <a:extLst>
              <a:ext uri="{FF2B5EF4-FFF2-40B4-BE49-F238E27FC236}">
                <a16:creationId xmlns:a16="http://schemas.microsoft.com/office/drawing/2014/main" id="{E8B570F8-8758-445A-BBAF-6D14BDBC5870}"/>
              </a:ext>
            </a:extLst>
          </p:cNvPr>
          <p:cNvSpPr/>
          <p:nvPr/>
        </p:nvSpPr>
        <p:spPr>
          <a:xfrm>
            <a:off x="4352925" y="883774"/>
            <a:ext cx="4257674" cy="26479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descr="Diagram&#10;&#10;Description automatically generated">
            <a:extLst>
              <a:ext uri="{FF2B5EF4-FFF2-40B4-BE49-F238E27FC236}">
                <a16:creationId xmlns:a16="http://schemas.microsoft.com/office/drawing/2014/main" id="{9D88631A-9285-4319-B8E7-E886E89B31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1623" y="949116"/>
            <a:ext cx="4076700" cy="2547936"/>
          </a:xfrm>
          <a:prstGeom prst="rect">
            <a:avLst/>
          </a:prstGeom>
        </p:spPr>
      </p:pic>
      <p:sp>
        <p:nvSpPr>
          <p:cNvPr id="23" name="Rectangle: Single Corner Snipped 22">
            <a:extLst>
              <a:ext uri="{FF2B5EF4-FFF2-40B4-BE49-F238E27FC236}">
                <a16:creationId xmlns:a16="http://schemas.microsoft.com/office/drawing/2014/main" id="{4FB194A7-857C-4121-9DA2-A95F4802DB26}"/>
              </a:ext>
            </a:extLst>
          </p:cNvPr>
          <p:cNvSpPr/>
          <p:nvPr/>
        </p:nvSpPr>
        <p:spPr>
          <a:xfrm rot="10800000">
            <a:off x="9073452" y="880920"/>
            <a:ext cx="2928937" cy="4883641"/>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971E9247-EEFB-4C1F-B85B-1F29F78EB6B2}"/>
              </a:ext>
            </a:extLst>
          </p:cNvPr>
          <p:cNvSpPr txBox="1"/>
          <p:nvPr/>
        </p:nvSpPr>
        <p:spPr>
          <a:xfrm>
            <a:off x="9272587" y="948790"/>
            <a:ext cx="2409825" cy="230832"/>
          </a:xfrm>
          <a:prstGeom prst="rect">
            <a:avLst/>
          </a:prstGeom>
          <a:noFill/>
        </p:spPr>
        <p:txBody>
          <a:bodyPr wrap="square" rtlCol="0">
            <a:spAutoFit/>
          </a:bodyPr>
          <a:lstStyle/>
          <a:p>
            <a:pPr algn="ctr"/>
            <a:r>
              <a:rPr lang="en-GB" sz="900" b="1" dirty="0">
                <a:latin typeface="Arial" panose="020B0604020202020204" pitchFamily="34" charset="0"/>
                <a:cs typeface="Arial" panose="020B0604020202020204" pitchFamily="34" charset="0"/>
              </a:rPr>
              <a:t>Collaborative Work</a:t>
            </a:r>
          </a:p>
        </p:txBody>
      </p:sp>
      <p:sp>
        <p:nvSpPr>
          <p:cNvPr id="26" name="TextBox 25">
            <a:extLst>
              <a:ext uri="{FF2B5EF4-FFF2-40B4-BE49-F238E27FC236}">
                <a16:creationId xmlns:a16="http://schemas.microsoft.com/office/drawing/2014/main" id="{7686DB51-41D5-4761-B5EC-74B12D8EE616}"/>
              </a:ext>
            </a:extLst>
          </p:cNvPr>
          <p:cNvSpPr txBox="1"/>
          <p:nvPr/>
        </p:nvSpPr>
        <p:spPr>
          <a:xfrm>
            <a:off x="9432575" y="1185028"/>
            <a:ext cx="2409825" cy="4542141"/>
          </a:xfrm>
          <a:prstGeom prst="rect">
            <a:avLst/>
          </a:prstGeom>
          <a:noFill/>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What is collaborative work? According to Cambridge University Press (2020) collaborative work is “the act of two or more people of organisations working together for a particular purpose.”</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Working collaboratively with others of which can include fellow students, work colleagues and other professional bodies allow us to share different ideas from varying perspectives. This diversity of differentiating experiences can enhance our own understanding of the world around us. Sharing our different experiences, observations, and views from a diverse range of backgrounds can provide us with insight to other options and possibilities that we may not have previously considered. Indeed Eales-Reynolds et al (2013b, p.93) states</a:t>
            </a:r>
            <a:r>
              <a:rPr lang="en-GB" sz="700" i="1" dirty="0">
                <a:effectLst/>
                <a:latin typeface="Arial" panose="020B0604020202020204" pitchFamily="34" charset="0"/>
                <a:ea typeface="Calibri" panose="020F0502020204030204" pitchFamily="34" charset="0"/>
                <a:cs typeface="Arial" panose="020B0604020202020204" pitchFamily="34" charset="0"/>
              </a:rPr>
              <a:t> “working collaboratively offers the opportunity for each of us to share these experiences and expertise, and learn from those of others in the group.”</a:t>
            </a:r>
            <a:r>
              <a:rPr lang="en-GB" sz="700" dirty="0">
                <a:effectLst/>
                <a:latin typeface="Arial" panose="020B0604020202020204" pitchFamily="34" charset="0"/>
                <a:ea typeface="Calibri" panose="020F0502020204030204" pitchFamily="34" charset="0"/>
                <a:cs typeface="Arial" panose="020B0604020202020204" pitchFamily="34" charset="0"/>
              </a:rPr>
              <a:t> Learning from others backgrounds, ideas, diversity, their own practice and understanding can in turn enhance both our own studies and professional careers in addition to improving the quality of our personal lives.</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However, it is important to note that while some students appreciate the benefits of working together in this way some may feel differently for various reasons that can include lack of confidence and feeling unable to share their ideas and views, people working at different speeds, too many people trying to lead, others not contributing and sometimes people may experience that their personalities do not match up and may even dislike each other. Eales-Reynolds et al acknowledges this in their writing stating that </a:t>
            </a:r>
          </a:p>
          <a:p>
            <a:pPr>
              <a:lnSpc>
                <a:spcPct val="107000"/>
              </a:lnSpc>
              <a:spcAft>
                <a:spcPts val="800"/>
              </a:spcAft>
            </a:pPr>
            <a:r>
              <a:rPr lang="en-GB" sz="700" i="1" dirty="0">
                <a:effectLst/>
                <a:latin typeface="Arial" panose="020B0604020202020204" pitchFamily="34" charset="0"/>
                <a:ea typeface="Calibri" panose="020F0502020204030204" pitchFamily="34" charset="0"/>
                <a:cs typeface="Arial" panose="020B0604020202020204" pitchFamily="34" charset="0"/>
              </a:rPr>
              <a:t>some of the advantages of working collaboratively can also be seen as disadvantages. For example, each of us seeing things from a different perspective also means that we may not agree on certain matters (Eales-Reynolds et al, 2013c, p.93).</a:t>
            </a:r>
            <a:endParaRPr lang="en-GB" sz="700" dirty="0">
              <a:effectLst/>
              <a:latin typeface="Arial" panose="020B0604020202020204" pitchFamily="34" charset="0"/>
              <a:ea typeface="Calibri" panose="020F0502020204030204" pitchFamily="34" charset="0"/>
              <a:cs typeface="Arial" panose="020B0604020202020204" pitchFamily="34" charset="0"/>
            </a:endParaRPr>
          </a:p>
        </p:txBody>
      </p:sp>
      <p:sp>
        <p:nvSpPr>
          <p:cNvPr id="27" name="Rectangle: Single Corner Snipped 26">
            <a:extLst>
              <a:ext uri="{FF2B5EF4-FFF2-40B4-BE49-F238E27FC236}">
                <a16:creationId xmlns:a16="http://schemas.microsoft.com/office/drawing/2014/main" id="{1EA9F5FC-D25C-4713-8074-5DD6A14CBBF2}"/>
              </a:ext>
            </a:extLst>
          </p:cNvPr>
          <p:cNvSpPr/>
          <p:nvPr/>
        </p:nvSpPr>
        <p:spPr>
          <a:xfrm>
            <a:off x="151507" y="4355134"/>
            <a:ext cx="3317083" cy="2414032"/>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D99BB99A-18B4-431D-825A-6B48871A7D91}"/>
              </a:ext>
            </a:extLst>
          </p:cNvPr>
          <p:cNvSpPr txBox="1"/>
          <p:nvPr/>
        </p:nvSpPr>
        <p:spPr>
          <a:xfrm>
            <a:off x="1128861" y="4409958"/>
            <a:ext cx="2466976" cy="230832"/>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Reflective Learning</a:t>
            </a:r>
          </a:p>
        </p:txBody>
      </p:sp>
      <p:sp>
        <p:nvSpPr>
          <p:cNvPr id="29" name="TextBox 28">
            <a:extLst>
              <a:ext uri="{FF2B5EF4-FFF2-40B4-BE49-F238E27FC236}">
                <a16:creationId xmlns:a16="http://schemas.microsoft.com/office/drawing/2014/main" id="{63D3F4B8-1698-4F86-BC14-34B164F1607D}"/>
              </a:ext>
            </a:extLst>
          </p:cNvPr>
          <p:cNvSpPr txBox="1"/>
          <p:nvPr/>
        </p:nvSpPr>
        <p:spPr>
          <a:xfrm>
            <a:off x="580133" y="4353940"/>
            <a:ext cx="2459830" cy="2384564"/>
          </a:xfrm>
          <a:prstGeom prst="rect">
            <a:avLst/>
          </a:prstGeom>
          <a:noFill/>
        </p:spPr>
        <p:txBody>
          <a:bodyPr wrap="square" rtlCol="0">
            <a:spAutoFit/>
          </a:bodyPr>
          <a:lstStyle/>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 </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Reflective learning allows us to look back on activities we have taken part in or devised with thought and depth to appraise what worked well and learn from what did not work so well. Reflective learning offers insight, improvement, and growth in both professional work and personal lives.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In their writing, Burns and </a:t>
            </a:r>
            <a:r>
              <a:rPr lang="en-GB" sz="700" dirty="0" err="1">
                <a:effectLst/>
                <a:latin typeface="Arial" panose="020B0604020202020204" pitchFamily="34" charset="0"/>
                <a:ea typeface="Calibri" panose="020F0502020204030204" pitchFamily="34" charset="0"/>
                <a:cs typeface="Arial" panose="020B0604020202020204" pitchFamily="34" charset="0"/>
              </a:rPr>
              <a:t>Sinfield</a:t>
            </a:r>
            <a:r>
              <a:rPr lang="en-GB" sz="700" dirty="0">
                <a:effectLst/>
                <a:latin typeface="Arial" panose="020B0604020202020204" pitchFamily="34" charset="0"/>
                <a:ea typeface="Calibri" panose="020F0502020204030204" pitchFamily="34" charset="0"/>
                <a:cs typeface="Arial" panose="020B0604020202020204" pitchFamily="34" charset="0"/>
              </a:rPr>
              <a:t> (2016, p.106) state </a:t>
            </a:r>
            <a:r>
              <a:rPr lang="en-GB" sz="700" i="1" dirty="0">
                <a:effectLst/>
                <a:latin typeface="Arial" panose="020B0604020202020204" pitchFamily="34" charset="0"/>
                <a:ea typeface="Calibri" panose="020F0502020204030204" pitchFamily="34" charset="0"/>
                <a:cs typeface="Arial" panose="020B0604020202020204" pitchFamily="34" charset="0"/>
              </a:rPr>
              <a:t>“Reflective learning includes a process of thinking over what you have done – of making your learning conscious – of actively revisiting and testing what you have learned.”</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Reflective learning therefore is not something that is used only once rather than a constant practice of looking back with critical thinking, evaluating the outcomes to adjust for future learning. </a:t>
            </a:r>
          </a:p>
        </p:txBody>
      </p:sp>
      <p:sp>
        <p:nvSpPr>
          <p:cNvPr id="30" name="Rectangle: Rounded Corners 29">
            <a:extLst>
              <a:ext uri="{FF2B5EF4-FFF2-40B4-BE49-F238E27FC236}">
                <a16:creationId xmlns:a16="http://schemas.microsoft.com/office/drawing/2014/main" id="{C186CEF5-7AFD-4E2E-88CC-0DF850AA9042}"/>
              </a:ext>
            </a:extLst>
          </p:cNvPr>
          <p:cNvSpPr/>
          <p:nvPr/>
        </p:nvSpPr>
        <p:spPr>
          <a:xfrm>
            <a:off x="164269" y="896323"/>
            <a:ext cx="3643311" cy="32906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C8474FAF-14D1-49D3-93C5-B569EB16E53D}"/>
              </a:ext>
            </a:extLst>
          </p:cNvPr>
          <p:cNvSpPr txBox="1"/>
          <p:nvPr/>
        </p:nvSpPr>
        <p:spPr>
          <a:xfrm>
            <a:off x="1128861" y="928638"/>
            <a:ext cx="2352674" cy="230832"/>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What is Critical Thinking?</a:t>
            </a:r>
          </a:p>
        </p:txBody>
      </p:sp>
      <p:sp>
        <p:nvSpPr>
          <p:cNvPr id="32" name="TextBox 31">
            <a:extLst>
              <a:ext uri="{FF2B5EF4-FFF2-40B4-BE49-F238E27FC236}">
                <a16:creationId xmlns:a16="http://schemas.microsoft.com/office/drawing/2014/main" id="{D739B793-82D0-450F-9188-B25C110EE67E}"/>
              </a:ext>
            </a:extLst>
          </p:cNvPr>
          <p:cNvSpPr txBox="1"/>
          <p:nvPr/>
        </p:nvSpPr>
        <p:spPr>
          <a:xfrm>
            <a:off x="815760" y="1119343"/>
            <a:ext cx="2352674" cy="3068789"/>
          </a:xfrm>
          <a:prstGeom prst="rect">
            <a:avLst/>
          </a:prstGeom>
          <a:noFill/>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According to Eales-Reynolds et al (2013a, p.2) </a:t>
            </a:r>
            <a:r>
              <a:rPr lang="en-GB" sz="700" i="1" dirty="0">
                <a:effectLst/>
                <a:latin typeface="Arial" panose="020B0604020202020204" pitchFamily="34" charset="0"/>
                <a:ea typeface="Calibri" panose="020F0502020204030204" pitchFamily="34" charset="0"/>
                <a:cs typeface="Arial" panose="020B0604020202020204" pitchFamily="34" charset="0"/>
              </a:rPr>
              <a:t>“at it’s very basic level, critical thinking is about taking a questioning approach to everything”</a:t>
            </a:r>
            <a:r>
              <a:rPr lang="en-GB" sz="7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Critical thinking is taking a problem or situation and questioning or examining it from various angles and perspectives. Critical thinking allows us to independently draw on our personal qualities such as using our time efficiently, researching, interpretation, explanation, inference and can also include collaboration with others using their skill sets to reach a solution that best fits the situation. In instances of sharing ideas with each other it is important to recognise others’ opinions, expertise and identifying each other’s strengths and weaknesses to productively problem solve. Respecting others personal qualities can help support good decision making. Critical thinking encompasses a particularly useful and important set of skills that allow us to think in depth with analytical and problem-solving minds whilst reflecting on academic work, our professional work, and our personal lives. Self-observation and self-evaluation are important attributes to that of the critical thinker and indeed people who have developed their critical thinking skills are greatly sought after by employers. </a:t>
            </a:r>
          </a:p>
        </p:txBody>
      </p:sp>
      <p:sp>
        <p:nvSpPr>
          <p:cNvPr id="33" name="Rectangle: Diagonal Corners Rounded 32">
            <a:extLst>
              <a:ext uri="{FF2B5EF4-FFF2-40B4-BE49-F238E27FC236}">
                <a16:creationId xmlns:a16="http://schemas.microsoft.com/office/drawing/2014/main" id="{9E677F65-F644-496E-97AA-B720477560E1}"/>
              </a:ext>
            </a:extLst>
          </p:cNvPr>
          <p:cNvSpPr/>
          <p:nvPr/>
        </p:nvSpPr>
        <p:spPr>
          <a:xfrm>
            <a:off x="4458292" y="3619200"/>
            <a:ext cx="4043360" cy="2168546"/>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3AE199ED-3AA8-4919-855A-B42514A7D3E1}"/>
              </a:ext>
            </a:extLst>
          </p:cNvPr>
          <p:cNvSpPr txBox="1"/>
          <p:nvPr/>
        </p:nvSpPr>
        <p:spPr>
          <a:xfrm>
            <a:off x="5002409" y="3683737"/>
            <a:ext cx="3196825" cy="230832"/>
          </a:xfrm>
          <a:prstGeom prst="rect">
            <a:avLst/>
          </a:prstGeom>
          <a:noFill/>
        </p:spPr>
        <p:txBody>
          <a:bodyPr wrap="square" rtlCol="0">
            <a:spAutoFit/>
          </a:bodyPr>
          <a:lstStyle/>
          <a:p>
            <a:pPr algn="ctr"/>
            <a:r>
              <a:rPr lang="en-GB" sz="900" b="1" dirty="0">
                <a:latin typeface="Arial" panose="020B0604020202020204" pitchFamily="34" charset="0"/>
                <a:cs typeface="Arial" panose="020B0604020202020204" pitchFamily="34" charset="0"/>
              </a:rPr>
              <a:t>Problem Solving</a:t>
            </a:r>
          </a:p>
        </p:txBody>
      </p:sp>
      <p:sp>
        <p:nvSpPr>
          <p:cNvPr id="37" name="TextBox 36">
            <a:extLst>
              <a:ext uri="{FF2B5EF4-FFF2-40B4-BE49-F238E27FC236}">
                <a16:creationId xmlns:a16="http://schemas.microsoft.com/office/drawing/2014/main" id="{C3559BFE-DC5A-4E29-A887-5696A5DCAEC3}"/>
              </a:ext>
            </a:extLst>
          </p:cNvPr>
          <p:cNvSpPr txBox="1"/>
          <p:nvPr/>
        </p:nvSpPr>
        <p:spPr>
          <a:xfrm>
            <a:off x="4881558" y="3950069"/>
            <a:ext cx="3438525" cy="1685333"/>
          </a:xfrm>
          <a:prstGeom prst="rect">
            <a:avLst/>
          </a:prstGeom>
          <a:noFill/>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Problem solving often starts with research into the subject matter considering ideas, knowledge, and opinions from various sources that can include, although not limited to, research using both online and offline materials such as websites, articles and books in addition to investigating previous case studies that share similar problematic issues, collaborating with professionals and others who have experience in their field of expertise and utilising their knowledge and skills. Careful thought can be given to familiar problems, investigating what has historically worked well and evaluating what can be improved.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By using our critical thinking skills to capitalise on what we have learned and know in addition to differing perspectives from other sources, we find ourselves in a more advantageous position to reach a satisfactory conclusion. As suggested by Cottrell (2019, p.22) </a:t>
            </a:r>
            <a:r>
              <a:rPr lang="en-GB" sz="700" i="1" dirty="0">
                <a:effectLst/>
                <a:latin typeface="Arial" panose="020B0604020202020204" pitchFamily="34" charset="0"/>
                <a:ea typeface="Calibri" panose="020F0502020204030204" pitchFamily="34" charset="0"/>
                <a:cs typeface="Arial" panose="020B0604020202020204" pitchFamily="34" charset="0"/>
              </a:rPr>
              <a:t>“drawing on diverse knowledge and skills to create new ways of looking at an issue or to find new solutions”.</a:t>
            </a:r>
            <a:endParaRPr lang="en-GB" sz="700" dirty="0">
              <a:effectLst/>
              <a:latin typeface="Arial" panose="020B0604020202020204" pitchFamily="34" charset="0"/>
              <a:ea typeface="Calibri" panose="020F0502020204030204" pitchFamily="34" charset="0"/>
              <a:cs typeface="Arial" panose="020B0604020202020204" pitchFamily="34" charset="0"/>
            </a:endParaRPr>
          </a:p>
        </p:txBody>
      </p:sp>
      <p:sp>
        <p:nvSpPr>
          <p:cNvPr id="40" name="Rectangle: Top Corners Rounded 39">
            <a:extLst>
              <a:ext uri="{FF2B5EF4-FFF2-40B4-BE49-F238E27FC236}">
                <a16:creationId xmlns:a16="http://schemas.microsoft.com/office/drawing/2014/main" id="{E0BFFDC8-49D8-4319-A991-F5D4881FC8B9}"/>
              </a:ext>
            </a:extLst>
          </p:cNvPr>
          <p:cNvSpPr/>
          <p:nvPr/>
        </p:nvSpPr>
        <p:spPr>
          <a:xfrm>
            <a:off x="3579019" y="5886709"/>
            <a:ext cx="8484393" cy="852989"/>
          </a:xfrm>
          <a:prstGeom prst="round2Same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65C10D3E-A69E-40C4-BBCD-16AD87DA222B}"/>
              </a:ext>
            </a:extLst>
          </p:cNvPr>
          <p:cNvSpPr txBox="1"/>
          <p:nvPr/>
        </p:nvSpPr>
        <p:spPr>
          <a:xfrm>
            <a:off x="3904062" y="5922209"/>
            <a:ext cx="7967661" cy="230832"/>
          </a:xfrm>
          <a:prstGeom prst="rect">
            <a:avLst/>
          </a:prstGeom>
          <a:noFill/>
        </p:spPr>
        <p:txBody>
          <a:bodyPr wrap="square" rtlCol="0">
            <a:spAutoFit/>
          </a:bodyPr>
          <a:lstStyle/>
          <a:p>
            <a:pPr algn="ctr"/>
            <a:r>
              <a:rPr lang="en-GB" sz="900" b="1" dirty="0">
                <a:latin typeface="Arial" panose="020B0604020202020204" pitchFamily="34" charset="0"/>
                <a:cs typeface="Arial" panose="020B0604020202020204" pitchFamily="34" charset="0"/>
              </a:rPr>
              <a:t>Conclusion</a:t>
            </a:r>
          </a:p>
        </p:txBody>
      </p:sp>
      <p:sp>
        <p:nvSpPr>
          <p:cNvPr id="42" name="TextBox 41">
            <a:extLst>
              <a:ext uri="{FF2B5EF4-FFF2-40B4-BE49-F238E27FC236}">
                <a16:creationId xmlns:a16="http://schemas.microsoft.com/office/drawing/2014/main" id="{F267CC55-0C48-4C88-8B16-D62A6C0F26E1}"/>
              </a:ext>
            </a:extLst>
          </p:cNvPr>
          <p:cNvSpPr txBox="1"/>
          <p:nvPr/>
        </p:nvSpPr>
        <p:spPr>
          <a:xfrm>
            <a:off x="4295774" y="6150297"/>
            <a:ext cx="7458075" cy="429861"/>
          </a:xfrm>
          <a:prstGeom prst="rect">
            <a:avLst/>
          </a:prstGeom>
          <a:noFill/>
        </p:spPr>
        <p:txBody>
          <a:bodyPr wrap="square" rtlCol="0">
            <a:spAutoFit/>
          </a:bodyPr>
          <a:lstStyle/>
          <a:p>
            <a:pPr marL="228600">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This is just a small section of how skills under the umbrella of critical thinking can help to support  professional studies and working lives, indeed sometimes, if not, most times can make a prominent difference to others lives as well as our own. It is also noticeable through research and reading that many skills within critical thinking are interwoven and can, and often do, work simultaneously together. Future research can be explored to enhance further learning of additional skills. </a:t>
            </a:r>
          </a:p>
        </p:txBody>
      </p:sp>
    </p:spTree>
    <p:extLst>
      <p:ext uri="{BB962C8B-B14F-4D97-AF65-F5344CB8AC3E}">
        <p14:creationId xmlns:p14="http://schemas.microsoft.com/office/powerpoint/2010/main" val="3134198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5A7F09-8B41-4C11-8DCC-D7EFAD456BC7}"/>
              </a:ext>
            </a:extLst>
          </p:cNvPr>
          <p:cNvSpPr txBox="1"/>
          <p:nvPr/>
        </p:nvSpPr>
        <p:spPr>
          <a:xfrm>
            <a:off x="304800" y="381000"/>
            <a:ext cx="11649075" cy="369332"/>
          </a:xfrm>
          <a:prstGeom prst="rect">
            <a:avLst/>
          </a:prstGeom>
          <a:solidFill>
            <a:schemeClr val="accent6">
              <a:lumMod val="20000"/>
              <a:lumOff val="80000"/>
            </a:schemeClr>
          </a:solid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89E48990-0DE4-4A76-9BF2-BDE0FB7DF4C5}"/>
              </a:ext>
            </a:extLst>
          </p:cNvPr>
          <p:cNvSpPr txBox="1"/>
          <p:nvPr/>
        </p:nvSpPr>
        <p:spPr>
          <a:xfrm>
            <a:off x="304800" y="1143000"/>
            <a:ext cx="11649075" cy="5632311"/>
          </a:xfrm>
          <a:prstGeom prst="rect">
            <a:avLst/>
          </a:prstGeom>
          <a:noFill/>
        </p:spPr>
        <p:txBody>
          <a:bodyPr wrap="square" rtlCol="0">
            <a:spAutoFit/>
          </a:bodyPr>
          <a:lstStyle/>
          <a:p>
            <a:r>
              <a:rPr lang="en-GB" i="1" dirty="0">
                <a:solidFill>
                  <a:schemeClr val="bg1"/>
                </a:solidFill>
                <a:latin typeface="Arial" panose="020B0604020202020204" pitchFamily="34" charset="0"/>
                <a:cs typeface="Arial" panose="020B0604020202020204" pitchFamily="34" charset="0"/>
              </a:rPr>
              <a:t>Critical Thinking Skills</a:t>
            </a:r>
            <a:r>
              <a:rPr lang="en-GB" dirty="0">
                <a:solidFill>
                  <a:schemeClr val="bg1"/>
                </a:solidFill>
                <a:latin typeface="Arial" panose="020B0604020202020204" pitchFamily="34" charset="0"/>
                <a:cs typeface="Arial" panose="020B0604020202020204" pitchFamily="34" charset="0"/>
              </a:rPr>
              <a:t>. Digital Image. </a:t>
            </a:r>
            <a:r>
              <a:rPr lang="en-GB" i="1" dirty="0">
                <a:solidFill>
                  <a:schemeClr val="bg1"/>
                </a:solidFill>
                <a:latin typeface="Arial" panose="020B0604020202020204" pitchFamily="34" charset="0"/>
                <a:cs typeface="Arial" panose="020B0604020202020204" pitchFamily="34" charset="0"/>
              </a:rPr>
              <a:t>AEUK. </a:t>
            </a:r>
            <a:r>
              <a:rPr lang="en-GB" dirty="0">
                <a:solidFill>
                  <a:schemeClr val="bg1"/>
                </a:solidFill>
                <a:latin typeface="Arial" panose="020B0604020202020204" pitchFamily="34" charset="0"/>
                <a:cs typeface="Arial" panose="020B0604020202020204" pitchFamily="34" charset="0"/>
              </a:rPr>
              <a:t>Mar 8, 2020, Available at: academic-englishuk.com/critical-thinking-skills (Accessed: Nov 1, 2020)</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Burns, T. and </a:t>
            </a:r>
            <a:r>
              <a:rPr lang="en-GB" dirty="0" err="1">
                <a:solidFill>
                  <a:schemeClr val="bg1"/>
                </a:solidFill>
                <a:latin typeface="Arial" panose="020B0604020202020204" pitchFamily="34" charset="0"/>
                <a:cs typeface="Arial" panose="020B0604020202020204" pitchFamily="34" charset="0"/>
              </a:rPr>
              <a:t>Sinfield</a:t>
            </a:r>
            <a:r>
              <a:rPr lang="en-GB" dirty="0">
                <a:solidFill>
                  <a:schemeClr val="bg1"/>
                </a:solidFill>
                <a:latin typeface="Arial" panose="020B0604020202020204" pitchFamily="34" charset="0"/>
                <a:cs typeface="Arial" panose="020B0604020202020204" pitchFamily="34" charset="0"/>
              </a:rPr>
              <a:t>, S. (2016) </a:t>
            </a:r>
            <a:r>
              <a:rPr lang="en-GB" i="1" dirty="0">
                <a:solidFill>
                  <a:schemeClr val="bg1"/>
                </a:solidFill>
                <a:latin typeface="Arial" panose="020B0604020202020204" pitchFamily="34" charset="0"/>
                <a:cs typeface="Arial" panose="020B0604020202020204" pitchFamily="34" charset="0"/>
              </a:rPr>
              <a:t>Essential Study Skills The Complete Guide To Success at University</a:t>
            </a:r>
            <a:r>
              <a:rPr lang="en-GB" dirty="0">
                <a:solidFill>
                  <a:schemeClr val="bg1"/>
                </a:solidFill>
                <a:latin typeface="Arial" panose="020B0604020202020204" pitchFamily="34" charset="0"/>
                <a:cs typeface="Arial" panose="020B0604020202020204" pitchFamily="34" charset="0"/>
              </a:rPr>
              <a:t>. 4</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ed. London. California. New </a:t>
            </a:r>
            <a:r>
              <a:rPr lang="en-GB" dirty="0" err="1">
                <a:solidFill>
                  <a:schemeClr val="bg1"/>
                </a:solidFill>
                <a:latin typeface="Arial" panose="020B0604020202020204" pitchFamily="34" charset="0"/>
                <a:cs typeface="Arial" panose="020B0604020202020204" pitchFamily="34" charset="0"/>
              </a:rPr>
              <a:t>Dehli</a:t>
            </a:r>
            <a:r>
              <a:rPr lang="en-GB" dirty="0">
                <a:solidFill>
                  <a:schemeClr val="bg1"/>
                </a:solidFill>
                <a:latin typeface="Arial" panose="020B0604020202020204" pitchFamily="34" charset="0"/>
                <a:cs typeface="Arial" panose="020B0604020202020204" pitchFamily="34" charset="0"/>
              </a:rPr>
              <a:t>. Singapore: SAGE Publications</a:t>
            </a:r>
          </a:p>
          <a:p>
            <a:endParaRPr lang="en-GB" dirty="0">
              <a:solidFill>
                <a:schemeClr val="bg1"/>
              </a:solidFill>
              <a:latin typeface="Arial" panose="020B0604020202020204" pitchFamily="34" charset="0"/>
              <a:cs typeface="Arial" panose="020B0604020202020204" pitchFamily="34" charset="0"/>
            </a:endParaRPr>
          </a:p>
          <a:p>
            <a:r>
              <a:rPr lang="en-GB" i="1" dirty="0" err="1">
                <a:solidFill>
                  <a:schemeClr val="bg1"/>
                </a:solidFill>
                <a:latin typeface="Arial" panose="020B0604020202020204" pitchFamily="34" charset="0"/>
                <a:cs typeface="Arial" panose="020B0604020202020204" pitchFamily="34" charset="0"/>
              </a:rPr>
              <a:t>Cambirdge</a:t>
            </a:r>
            <a:r>
              <a:rPr lang="en-GB" i="1" dirty="0">
                <a:solidFill>
                  <a:schemeClr val="bg1"/>
                </a:solidFill>
                <a:latin typeface="Arial" panose="020B0604020202020204" pitchFamily="34" charset="0"/>
                <a:cs typeface="Arial" panose="020B0604020202020204" pitchFamily="34" charset="0"/>
              </a:rPr>
              <a:t> University Press </a:t>
            </a:r>
            <a:r>
              <a:rPr lang="en-GB" dirty="0">
                <a:solidFill>
                  <a:schemeClr val="bg1"/>
                </a:solidFill>
                <a:latin typeface="Arial" panose="020B0604020202020204" pitchFamily="34" charset="0"/>
                <a:cs typeface="Arial" panose="020B0604020202020204" pitchFamily="34" charset="0"/>
              </a:rPr>
              <a:t>(2020) Available at: dictionary.cambridge.org/dictionary/English/collaborative-working (Accessed; Oct 31, 2020)</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Cottrell, S. (2019) </a:t>
            </a:r>
            <a:r>
              <a:rPr lang="en-GB" i="1" dirty="0">
                <a:solidFill>
                  <a:schemeClr val="bg1"/>
                </a:solidFill>
                <a:latin typeface="Arial" panose="020B0604020202020204" pitchFamily="34" charset="0"/>
                <a:cs typeface="Arial" panose="020B0604020202020204" pitchFamily="34" charset="0"/>
              </a:rPr>
              <a:t>The Study Skills Handbook</a:t>
            </a:r>
            <a:r>
              <a:rPr lang="en-GB" dirty="0">
                <a:solidFill>
                  <a:schemeClr val="bg1"/>
                </a:solidFill>
                <a:latin typeface="Arial" panose="020B0604020202020204" pitchFamily="34" charset="0"/>
                <a:cs typeface="Arial" panose="020B0604020202020204" pitchFamily="34" charset="0"/>
              </a:rPr>
              <a:t>. 5</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ed. London: Red Globe Press</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Eales-Reynolds, L-J., Judge, B., McCreery, E. and Jones, P. (2013a) </a:t>
            </a:r>
            <a:r>
              <a:rPr lang="en-GB" i="1" dirty="0">
                <a:solidFill>
                  <a:schemeClr val="bg1"/>
                </a:solidFill>
                <a:latin typeface="Arial" panose="020B0604020202020204" pitchFamily="34" charset="0"/>
                <a:cs typeface="Arial" panose="020B0604020202020204" pitchFamily="34" charset="0"/>
              </a:rPr>
              <a:t>Critical Thinking Skills for Education Students. </a:t>
            </a:r>
            <a:r>
              <a:rPr lang="en-GB" dirty="0">
                <a:solidFill>
                  <a:schemeClr val="bg1"/>
                </a:solidFill>
                <a:latin typeface="Arial" panose="020B0604020202020204" pitchFamily="34" charset="0"/>
                <a:cs typeface="Arial" panose="020B0604020202020204" pitchFamily="34" charset="0"/>
              </a:rPr>
              <a:t>London, California, New </a:t>
            </a:r>
            <a:r>
              <a:rPr lang="en-GB" dirty="0" err="1">
                <a:solidFill>
                  <a:schemeClr val="bg1"/>
                </a:solidFill>
                <a:latin typeface="Arial" panose="020B0604020202020204" pitchFamily="34" charset="0"/>
                <a:cs typeface="Arial" panose="020B0604020202020204" pitchFamily="34" charset="0"/>
              </a:rPr>
              <a:t>Dehli</a:t>
            </a:r>
            <a:r>
              <a:rPr lang="en-GB" dirty="0">
                <a:solidFill>
                  <a:schemeClr val="bg1"/>
                </a:solidFill>
                <a:latin typeface="Arial" panose="020B0604020202020204" pitchFamily="34" charset="0"/>
                <a:cs typeface="Arial" panose="020B0604020202020204" pitchFamily="34" charset="0"/>
              </a:rPr>
              <a:t>, Singapore: SAGE Publications Ltd.</a:t>
            </a:r>
            <a:endParaRPr lang="en-GB" i="1"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Eales-Reynolds, L-J., Judge, B., McCreery, E. and Jones, P. (2013b) </a:t>
            </a:r>
            <a:r>
              <a:rPr lang="en-GB" i="1" dirty="0">
                <a:solidFill>
                  <a:schemeClr val="bg1"/>
                </a:solidFill>
                <a:latin typeface="Arial" panose="020B0604020202020204" pitchFamily="34" charset="0"/>
                <a:cs typeface="Arial" panose="020B0604020202020204" pitchFamily="34" charset="0"/>
              </a:rPr>
              <a:t>Critical Thinking Skills for Education Students. </a:t>
            </a:r>
            <a:r>
              <a:rPr lang="en-GB" dirty="0">
                <a:solidFill>
                  <a:schemeClr val="bg1"/>
                </a:solidFill>
                <a:latin typeface="Arial" panose="020B0604020202020204" pitchFamily="34" charset="0"/>
                <a:cs typeface="Arial" panose="020B0604020202020204" pitchFamily="34" charset="0"/>
              </a:rPr>
              <a:t>London, California, New </a:t>
            </a:r>
            <a:r>
              <a:rPr lang="en-GB" dirty="0" err="1">
                <a:solidFill>
                  <a:schemeClr val="bg1"/>
                </a:solidFill>
                <a:latin typeface="Arial" panose="020B0604020202020204" pitchFamily="34" charset="0"/>
                <a:cs typeface="Arial" panose="020B0604020202020204" pitchFamily="34" charset="0"/>
              </a:rPr>
              <a:t>Dehli</a:t>
            </a:r>
            <a:r>
              <a:rPr lang="en-GB" dirty="0">
                <a:solidFill>
                  <a:schemeClr val="bg1"/>
                </a:solidFill>
                <a:latin typeface="Arial" panose="020B0604020202020204" pitchFamily="34" charset="0"/>
                <a:cs typeface="Arial" panose="020B0604020202020204" pitchFamily="34" charset="0"/>
              </a:rPr>
              <a:t>, Singapore: SAGE Publications Ltd.</a:t>
            </a:r>
          </a:p>
          <a:p>
            <a:endParaRPr lang="en-GB" i="1"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Eales-Reynolds, L-J., Judge, B., McCreery, E. and Jones, P. (2013c) </a:t>
            </a:r>
            <a:r>
              <a:rPr lang="en-GB" i="1" dirty="0">
                <a:solidFill>
                  <a:schemeClr val="bg1"/>
                </a:solidFill>
                <a:latin typeface="Arial" panose="020B0604020202020204" pitchFamily="34" charset="0"/>
                <a:cs typeface="Arial" panose="020B0604020202020204" pitchFamily="34" charset="0"/>
              </a:rPr>
              <a:t>Critical Thinking Skills for Education Students. </a:t>
            </a:r>
            <a:r>
              <a:rPr lang="en-GB" dirty="0">
                <a:solidFill>
                  <a:schemeClr val="bg1"/>
                </a:solidFill>
                <a:latin typeface="Arial" panose="020B0604020202020204" pitchFamily="34" charset="0"/>
                <a:cs typeface="Arial" panose="020B0604020202020204" pitchFamily="34" charset="0"/>
              </a:rPr>
              <a:t>London, California, New </a:t>
            </a:r>
            <a:r>
              <a:rPr lang="en-GB" dirty="0" err="1">
                <a:solidFill>
                  <a:schemeClr val="bg1"/>
                </a:solidFill>
                <a:latin typeface="Arial" panose="020B0604020202020204" pitchFamily="34" charset="0"/>
                <a:cs typeface="Arial" panose="020B0604020202020204" pitchFamily="34" charset="0"/>
              </a:rPr>
              <a:t>Dehli</a:t>
            </a:r>
            <a:r>
              <a:rPr lang="en-GB" dirty="0">
                <a:solidFill>
                  <a:schemeClr val="bg1"/>
                </a:solidFill>
                <a:latin typeface="Arial" panose="020B0604020202020204" pitchFamily="34" charset="0"/>
                <a:cs typeface="Arial" panose="020B0604020202020204" pitchFamily="34" charset="0"/>
              </a:rPr>
              <a:t>, Singapore: SAGE Publications Ltd.</a:t>
            </a:r>
            <a:endParaRPr lang="en-GB" i="1"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11574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128</TotalTime>
  <Words>1171</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picton</dc:creator>
  <cp:lastModifiedBy>Jennifer Picton</cp:lastModifiedBy>
  <cp:revision>14</cp:revision>
  <dcterms:created xsi:type="dcterms:W3CDTF">2020-11-01T18:22:42Z</dcterms:created>
  <dcterms:modified xsi:type="dcterms:W3CDTF">2020-11-01T21:04:44Z</dcterms:modified>
</cp:coreProperties>
</file>