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83117" autoAdjust="0"/>
  </p:normalViewPr>
  <p:slideViewPr>
    <p:cSldViewPr>
      <p:cViewPr>
        <p:scale>
          <a:sx n="70" d="100"/>
          <a:sy n="70" d="100"/>
        </p:scale>
        <p:origin x="138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DCF664-ABF9-4CE4-8D37-8668AFCB33A5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7490-640D-4D34-B704-7E8C04BBA8BA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57490-640D-4D34-B704-7E8C04BBA8BA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57490-640D-4D34-B704-7E8C04BBA8BA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57490-640D-4D34-B704-7E8C04BBA8BA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57490-640D-4D34-B704-7E8C04BBA8BA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57490-640D-4D34-B704-7E8C04BBA8BA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57490-640D-4D34-B704-7E8C04BBA8BA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57490-640D-4D34-B704-7E8C04BBA8BA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57490-640D-4D34-B704-7E8C04BBA8BA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57490-640D-4D34-B704-7E8C04BBA8BA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57490-640D-4D34-B704-7E8C04BBA8BA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57490-640D-4D34-B704-7E8C04BBA8BA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5/18/2020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5/18/2020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5/18/2020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5/18/2020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5/18/2020</a:t>
            </a:fld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5/18/2020</a:t>
            </a:fld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33600" y="1524000"/>
            <a:ext cx="6172200" cy="1219200"/>
          </a:xfrm>
        </p:spPr>
        <p:txBody>
          <a:bodyPr>
            <a:normAutofit/>
          </a:bodyPr>
          <a:lstStyle/>
          <a:p>
            <a:pPr algn="ctr"/>
            <a:br>
              <a:rPr lang="en-US" sz="2000" dirty="0"/>
            </a:br>
            <a:br>
              <a:rPr lang="en-US" sz="2000" dirty="0"/>
            </a:br>
            <a:endParaRPr lang="en-US" sz="2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800" y="1752600"/>
            <a:ext cx="6172200" cy="3352800"/>
          </a:xfrm>
        </p:spPr>
        <p:txBody>
          <a:bodyPr>
            <a:normAutofit/>
          </a:bodyPr>
          <a:lstStyle/>
          <a:p>
            <a:pPr algn="ctr"/>
            <a:r>
              <a:rPr lang="en-US" sz="2400" dirty="0"/>
              <a:t>Module Name: Managing People</a:t>
            </a:r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Module Code: LCBB 5004</a:t>
            </a:r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Lecturer’s Name: Dr. </a:t>
            </a:r>
            <a:r>
              <a:rPr lang="en-US" sz="2400" dirty="0" err="1"/>
              <a:t>Rexon</a:t>
            </a:r>
            <a:r>
              <a:rPr lang="en-US" sz="2400" dirty="0"/>
              <a:t> </a:t>
            </a:r>
            <a:r>
              <a:rPr lang="en-US" sz="2400" dirty="0" err="1"/>
              <a:t>Nting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67002D65-5616-4B61-8E10-52554B0530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62200" y="914400"/>
            <a:ext cx="6019800" cy="609600"/>
          </a:xfrm>
        </p:spPr>
        <p:txBody>
          <a:bodyPr/>
          <a:lstStyle/>
          <a:p>
            <a:r>
              <a:rPr lang="en-US" dirty="0"/>
              <a:t>STUDENT NAMES</a:t>
            </a:r>
            <a:endParaRPr lang="bg-BG" dirty="0"/>
          </a:p>
        </p:txBody>
      </p:sp>
      <p:sp>
        <p:nvSpPr>
          <p:cNvPr id="3" name="Подзаглавие 2">
            <a:extLst>
              <a:ext uri="{FF2B5EF4-FFF2-40B4-BE49-F238E27FC236}">
                <a16:creationId xmlns:a16="http://schemas.microsoft.com/office/drawing/2014/main" id="{B8AAB0FB-509F-43AA-B49C-A16C8E5CFD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38375" y="2743200"/>
            <a:ext cx="6172200" cy="205740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bg-BG" sz="2000" b="0" dirty="0">
                <a:cs typeface="Times New Roman" panose="02020603050405020304" pitchFamily="18" charset="0"/>
              </a:rPr>
              <a:t>Georgi Ivanov (L) ID: 1814701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bg-BG" sz="2000" b="0" dirty="0">
                <a:cs typeface="Times New Roman" panose="02020603050405020304" pitchFamily="18" charset="0"/>
              </a:rPr>
              <a:t>Ralitsa </a:t>
            </a:r>
            <a:r>
              <a:rPr lang="en-US" altLang="bg-BG" sz="2000" b="0" dirty="0" err="1">
                <a:cs typeface="Times New Roman" panose="02020603050405020304" pitchFamily="18" charset="0"/>
              </a:rPr>
              <a:t>Nedeva</a:t>
            </a:r>
            <a:r>
              <a:rPr lang="en-US" altLang="bg-BG" sz="2000" b="0" dirty="0">
                <a:cs typeface="Times New Roman" panose="02020603050405020304" pitchFamily="18" charset="0"/>
              </a:rPr>
              <a:t> ID: 1814706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bg-BG" sz="2000" b="0" dirty="0" err="1">
                <a:cs typeface="Times New Roman" panose="02020603050405020304" pitchFamily="18" charset="0"/>
              </a:rPr>
              <a:t>Kremena</a:t>
            </a:r>
            <a:r>
              <a:rPr lang="en-US" altLang="bg-BG" sz="2000" b="0" dirty="0">
                <a:cs typeface="Times New Roman" panose="02020603050405020304" pitchFamily="18" charset="0"/>
              </a:rPr>
              <a:t> </a:t>
            </a:r>
            <a:r>
              <a:rPr lang="en-US" altLang="bg-BG" sz="2000" b="0" dirty="0" err="1">
                <a:cs typeface="Times New Roman" panose="02020603050405020304" pitchFamily="18" charset="0"/>
              </a:rPr>
              <a:t>Avramova</a:t>
            </a:r>
            <a:r>
              <a:rPr lang="en-US" altLang="bg-BG" sz="2000" b="0" dirty="0">
                <a:cs typeface="Times New Roman" panose="02020603050405020304" pitchFamily="18" charset="0"/>
              </a:rPr>
              <a:t> ID: 1814111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bg-BG" sz="2000" b="0" dirty="0" err="1">
                <a:cs typeface="Times New Roman" panose="02020603050405020304" pitchFamily="18" charset="0"/>
              </a:rPr>
              <a:t>Zhivka</a:t>
            </a:r>
            <a:r>
              <a:rPr lang="en-US" altLang="bg-BG" sz="2000" b="0" dirty="0">
                <a:cs typeface="Times New Roman" panose="02020603050405020304" pitchFamily="18" charset="0"/>
              </a:rPr>
              <a:t> </a:t>
            </a:r>
            <a:r>
              <a:rPr lang="en-US" altLang="bg-BG" sz="2000" b="0" dirty="0" err="1">
                <a:cs typeface="Times New Roman" panose="02020603050405020304" pitchFamily="18" charset="0"/>
              </a:rPr>
              <a:t>Beleva</a:t>
            </a:r>
            <a:r>
              <a:rPr lang="en-US" altLang="bg-BG" sz="2000" b="0" dirty="0">
                <a:cs typeface="Times New Roman" panose="02020603050405020304" pitchFamily="18" charset="0"/>
              </a:rPr>
              <a:t> ID: 1814703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bg-BG" sz="2000" b="0" dirty="0">
                <a:cs typeface="Times New Roman" panose="02020603050405020304" pitchFamily="18" charset="0"/>
              </a:rPr>
              <a:t>Manuela </a:t>
            </a:r>
            <a:r>
              <a:rPr lang="en-US" altLang="bg-BG" sz="2000" b="0" dirty="0" err="1">
                <a:cs typeface="Times New Roman" panose="02020603050405020304" pitchFamily="18" charset="0"/>
              </a:rPr>
              <a:t>Dineva</a:t>
            </a:r>
            <a:r>
              <a:rPr lang="en-US" altLang="bg-BG" sz="2000" b="0" dirty="0">
                <a:cs typeface="Times New Roman" panose="02020603050405020304" pitchFamily="18" charset="0"/>
              </a:rPr>
              <a:t> ID: 1812412</a:t>
            </a:r>
            <a:endParaRPr lang="bg-BG" altLang="bg-BG" sz="2000" b="0" dirty="0">
              <a:cs typeface="Times New Roman" panose="02020603050405020304" pitchFamily="18" charset="0"/>
            </a:endParaRPr>
          </a:p>
          <a:p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2220017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914400"/>
            <a:ext cx="6705600" cy="746760"/>
          </a:xfrm>
        </p:spPr>
        <p:txBody>
          <a:bodyPr>
            <a:normAutofit/>
          </a:bodyPr>
          <a:lstStyle/>
          <a:p>
            <a:pPr marL="285750" lvl="0" indent="-285750">
              <a:spcBef>
                <a:spcPts val="600"/>
              </a:spcBef>
              <a:buClr>
                <a:srgbClr val="FE8637"/>
              </a:buClr>
              <a:buSzPct val="70000"/>
              <a:buFont typeface="Arial" panose="020B0604020202020204" pitchFamily="34" charset="0"/>
              <a:buChar char="•"/>
            </a:pPr>
            <a:r>
              <a:rPr lang="en-US" sz="3600" b="1" dirty="0">
                <a:latin typeface="Algerian" pitchFamily="82" charset="0"/>
              </a:rPr>
              <a:t>Introduction </a:t>
            </a:r>
            <a:r>
              <a:rPr lang="en-US" sz="2000" dirty="0">
                <a:solidFill>
                  <a:schemeClr val="tx1"/>
                </a:solidFill>
              </a:rPr>
              <a:t>(</a:t>
            </a:r>
            <a:r>
              <a:rPr lang="en-US" altLang="bg-BG" sz="2000" cap="none" dirty="0">
                <a:solidFill>
                  <a:prstClr val="black"/>
                </a:solidFill>
                <a:ea typeface="+mn-ea"/>
                <a:cs typeface="Times New Roman" panose="02020603050405020304" pitchFamily="18" charset="0"/>
              </a:rPr>
              <a:t>Manuela </a:t>
            </a:r>
            <a:r>
              <a:rPr lang="en-US" altLang="bg-BG" sz="2000" cap="none" dirty="0" err="1">
                <a:solidFill>
                  <a:prstClr val="black"/>
                </a:solidFill>
                <a:ea typeface="+mn-ea"/>
                <a:cs typeface="Times New Roman" panose="02020603050405020304" pitchFamily="18" charset="0"/>
              </a:rPr>
              <a:t>Dineva</a:t>
            </a:r>
            <a:r>
              <a:rPr lang="en-US" altLang="bg-BG" sz="2000" cap="none" dirty="0">
                <a:solidFill>
                  <a:prstClr val="black"/>
                </a:solidFill>
                <a:ea typeface="+mn-ea"/>
                <a:cs typeface="Times New Roman" panose="02020603050405020304" pitchFamily="18" charset="0"/>
              </a:rPr>
              <a:t> ID: 1812412)</a:t>
            </a:r>
            <a:endParaRPr lang="en-US" sz="3600" b="1" dirty="0">
              <a:latin typeface="Algerian" pitchFamily="82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228600"/>
            <a:ext cx="7086600" cy="685800"/>
          </a:xfrm>
          <a:prstGeom prst="rect">
            <a:avLst/>
          </a:prstGeom>
        </p:spPr>
        <p:txBody>
          <a:bodyPr vert="horz" anchor="b"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Progressive and robust Hrm policies in contemporary organizations </a:t>
            </a:r>
          </a:p>
        </p:txBody>
      </p:sp>
      <p:sp>
        <p:nvSpPr>
          <p:cNvPr id="5" name="Title 1"/>
          <p:cNvSpPr>
            <a:spLocks noGrp="1"/>
          </p:cNvSpPr>
          <p:nvPr>
            <p:ph sz="quarter" idx="1"/>
          </p:nvPr>
        </p:nvSpPr>
        <p:spPr>
          <a:xfrm>
            <a:off x="381000" y="1752600"/>
            <a:ext cx="5334000" cy="1752600"/>
          </a:xfrm>
        </p:spPr>
        <p:txBody>
          <a:bodyPr>
            <a:normAutofit lnSpcReduction="10000"/>
          </a:bodyPr>
          <a:lstStyle/>
          <a:p>
            <a:pPr lvl="0"/>
            <a:r>
              <a:rPr lang="en-US" sz="2000" dirty="0"/>
              <a:t>Policies are statements of guidance</a:t>
            </a:r>
          </a:p>
          <a:p>
            <a:pPr lvl="0"/>
            <a:r>
              <a:rPr lang="en-US" sz="2000" dirty="0"/>
              <a:t>Objectives like personnel management, finance, marketing are fulfilled</a:t>
            </a:r>
          </a:p>
          <a:p>
            <a:pPr lvl="0"/>
            <a:r>
              <a:rPr lang="en-US" sz="2000" dirty="0"/>
              <a:t>Policies assist in dictating goals for the employees </a:t>
            </a:r>
          </a:p>
          <a:p>
            <a:endParaRPr lang="en-US" sz="2000" dirty="0">
              <a:latin typeface="Arial Black" pitchFamily="34" charset="0"/>
            </a:endParaRPr>
          </a:p>
        </p:txBody>
      </p:sp>
      <p:sp>
        <p:nvSpPr>
          <p:cNvPr id="13314" name="AutoShape 2" descr="Microsoft Office threat landscape | Kaspersky official blo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6" name="AutoShape 4" descr="Microsoft Office threat landscape | Kaspersky official blo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3320" name="Picture 8" descr="Microsoft Office threat landscape | Kaspersky official blo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4800" y="3429000"/>
            <a:ext cx="7696200" cy="3200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285750" lvl="0" indent="-285750">
              <a:spcBef>
                <a:spcPts val="600"/>
              </a:spcBef>
              <a:buClr>
                <a:srgbClr val="FE8637"/>
              </a:buClr>
              <a:buSzPct val="70000"/>
              <a:buFont typeface="Arial" panose="020B0604020202020204" pitchFamily="34" charset="0"/>
              <a:buChar char="•"/>
            </a:pPr>
            <a:r>
              <a:rPr lang="en-US" sz="3600" b="1" dirty="0">
                <a:latin typeface="Algerian" pitchFamily="82" charset="0"/>
              </a:rPr>
              <a:t>Objectives of HRM policies </a:t>
            </a:r>
            <a:br>
              <a:rPr lang="en-US" sz="3600" b="1" dirty="0">
                <a:latin typeface="Algerian" pitchFamily="82" charset="0"/>
              </a:rPr>
            </a:br>
            <a:r>
              <a:rPr lang="en-US" sz="2000" dirty="0">
                <a:solidFill>
                  <a:schemeClr val="tx1"/>
                </a:solidFill>
              </a:rPr>
              <a:t>(</a:t>
            </a:r>
            <a:r>
              <a:rPr lang="en-US" altLang="bg-BG" sz="2000" cap="none" dirty="0">
                <a:solidFill>
                  <a:prstClr val="black"/>
                </a:solidFill>
                <a:ea typeface="+mn-ea"/>
                <a:cs typeface="Times New Roman" panose="02020603050405020304" pitchFamily="18" charset="0"/>
              </a:rPr>
              <a:t>Manuela </a:t>
            </a:r>
            <a:r>
              <a:rPr lang="en-US" altLang="bg-BG" sz="2000" cap="none" dirty="0" err="1">
                <a:solidFill>
                  <a:prstClr val="black"/>
                </a:solidFill>
                <a:ea typeface="+mn-ea"/>
                <a:cs typeface="Times New Roman" panose="02020603050405020304" pitchFamily="18" charset="0"/>
              </a:rPr>
              <a:t>Dineva</a:t>
            </a:r>
            <a:r>
              <a:rPr lang="en-US" altLang="bg-BG" sz="2000" cap="none" dirty="0">
                <a:solidFill>
                  <a:prstClr val="black"/>
                </a:solidFill>
                <a:ea typeface="+mn-ea"/>
                <a:cs typeface="Times New Roman" panose="02020603050405020304" pitchFamily="18" charset="0"/>
              </a:rPr>
              <a:t> ID: 1812412)</a:t>
            </a:r>
            <a:endParaRPr lang="en-US" sz="3600" dirty="0">
              <a:latin typeface="Algerian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724400" cy="1981200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US" dirty="0"/>
              <a:t>Developing sincerity towards duty of the organization</a:t>
            </a:r>
          </a:p>
          <a:p>
            <a:pPr lvl="0"/>
            <a:r>
              <a:rPr lang="en-US" dirty="0"/>
              <a:t>Opportunity of providing adequate training</a:t>
            </a:r>
          </a:p>
          <a:p>
            <a:pPr lvl="0"/>
            <a:r>
              <a:rPr lang="en-US" dirty="0"/>
              <a:t>Recognition of work through perks and awards.</a:t>
            </a:r>
          </a:p>
          <a:p>
            <a:endParaRPr lang="en-US" dirty="0"/>
          </a:p>
        </p:txBody>
      </p:sp>
      <p:pic>
        <p:nvPicPr>
          <p:cNvPr id="16386" name="Picture 2" descr="Free Trial Download, Try Microsoft Office 365 Product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3505200"/>
            <a:ext cx="7620000" cy="304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285750" lvl="0" indent="-285750">
              <a:spcBef>
                <a:spcPts val="600"/>
              </a:spcBef>
              <a:buClr>
                <a:srgbClr val="FE8637"/>
              </a:buClr>
              <a:buSzPct val="70000"/>
              <a:buFont typeface="Arial" panose="020B0604020202020204" pitchFamily="34" charset="0"/>
              <a:buChar char="•"/>
            </a:pPr>
            <a:r>
              <a:rPr lang="en-US" sz="3200" dirty="0">
                <a:latin typeface="Algerian" pitchFamily="82" charset="0"/>
              </a:rPr>
              <a:t>Features of progressive HRM policies</a:t>
            </a:r>
            <a:br>
              <a:rPr lang="en-US" sz="3200" dirty="0">
                <a:latin typeface="Algerian" pitchFamily="82" charset="0"/>
              </a:rPr>
            </a:br>
            <a:r>
              <a:rPr lang="en-US" sz="2000" dirty="0">
                <a:solidFill>
                  <a:schemeClr val="tx1"/>
                </a:solidFill>
              </a:rPr>
              <a:t>(</a:t>
            </a:r>
            <a:r>
              <a:rPr lang="en-US" altLang="bg-BG" sz="2000" cap="none" dirty="0">
                <a:solidFill>
                  <a:prstClr val="black"/>
                </a:solidFill>
                <a:ea typeface="+mn-ea"/>
                <a:cs typeface="Times New Roman" panose="02020603050405020304" pitchFamily="18" charset="0"/>
              </a:rPr>
              <a:t>Manuela </a:t>
            </a:r>
            <a:r>
              <a:rPr lang="en-US" altLang="bg-BG" sz="2000" cap="none" dirty="0" err="1">
                <a:solidFill>
                  <a:prstClr val="black"/>
                </a:solidFill>
                <a:ea typeface="+mn-ea"/>
                <a:cs typeface="Times New Roman" panose="02020603050405020304" pitchFamily="18" charset="0"/>
              </a:rPr>
              <a:t>Dineva</a:t>
            </a:r>
            <a:r>
              <a:rPr lang="en-US" altLang="bg-BG" sz="2000" cap="none" dirty="0">
                <a:solidFill>
                  <a:prstClr val="black"/>
                </a:solidFill>
                <a:ea typeface="+mn-ea"/>
                <a:cs typeface="Times New Roman" panose="02020603050405020304" pitchFamily="18" charset="0"/>
              </a:rPr>
              <a:t> ID: 1812412)</a:t>
            </a:r>
            <a:endParaRPr lang="en-US" sz="3200" dirty="0">
              <a:latin typeface="Algerian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5715000" cy="1905000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US" dirty="0"/>
              <a:t>The statement of the policy needs to be clear, distinct and easy to understand</a:t>
            </a:r>
          </a:p>
          <a:p>
            <a:pPr lvl="0"/>
            <a:r>
              <a:rPr lang="en-US" dirty="0"/>
              <a:t>The policies must be flexible in accommodating all sections of labors</a:t>
            </a:r>
          </a:p>
          <a:p>
            <a:pPr lvl="0"/>
            <a:r>
              <a:rPr lang="en-US" dirty="0"/>
              <a:t>The policies formulated must be as per the reputation built by the organizations</a:t>
            </a:r>
          </a:p>
          <a:p>
            <a:endParaRPr lang="en-US" dirty="0"/>
          </a:p>
        </p:txBody>
      </p:sp>
      <p:pic>
        <p:nvPicPr>
          <p:cNvPr id="20482" name="Picture 2" descr="The Importance of HR Policies and Procedure: What Every Employee ...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4800" y="3505200"/>
            <a:ext cx="7543800" cy="3124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04800"/>
            <a:ext cx="7467600" cy="1143000"/>
          </a:xfrm>
        </p:spPr>
        <p:txBody>
          <a:bodyPr>
            <a:normAutofit/>
          </a:bodyPr>
          <a:lstStyle/>
          <a:p>
            <a:pPr marL="382588" lvl="0" indent="-382588" fontAlgn="base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</a:pPr>
            <a:r>
              <a:rPr lang="en-US" dirty="0">
                <a:latin typeface="Algerian" pitchFamily="82" charset="0"/>
              </a:rPr>
              <a:t>HRM policies for Human Resource Planning (HRP) </a:t>
            </a:r>
            <a:r>
              <a:rPr lang="en-US" sz="2200" dirty="0">
                <a:solidFill>
                  <a:schemeClr val="tx1"/>
                </a:solidFill>
              </a:rPr>
              <a:t>(</a:t>
            </a:r>
            <a:r>
              <a:rPr lang="en-US" altLang="bg-BG" sz="2200" cap="none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Georgi Ivanov ID: 1814701)</a:t>
            </a:r>
            <a:endParaRPr lang="en-US" sz="22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981200"/>
          </a:xfrm>
        </p:spPr>
        <p:txBody>
          <a:bodyPr>
            <a:normAutofit lnSpcReduction="10000"/>
          </a:bodyPr>
          <a:lstStyle/>
          <a:p>
            <a:pPr lvl="0"/>
            <a:r>
              <a:rPr lang="en-US" dirty="0"/>
              <a:t>The policies are formulated by organization to find the best candidates</a:t>
            </a:r>
          </a:p>
          <a:p>
            <a:pPr lvl="0"/>
            <a:r>
              <a:rPr lang="en-US" dirty="0"/>
              <a:t>The organization provide job related training to the employees</a:t>
            </a:r>
          </a:p>
          <a:p>
            <a:pPr lvl="0"/>
            <a:r>
              <a:rPr lang="en-US" dirty="0"/>
              <a:t>Promotion are offered to the deserving candidates</a:t>
            </a:r>
          </a:p>
          <a:p>
            <a:endParaRPr lang="en-US" dirty="0"/>
          </a:p>
        </p:txBody>
      </p:sp>
      <p:pic>
        <p:nvPicPr>
          <p:cNvPr id="22530" name="Picture 2" descr="MBA Human Resource Management Courses in India | HRM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" y="3505200"/>
            <a:ext cx="7467600" cy="304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8126"/>
            <a:ext cx="7591926" cy="637674"/>
          </a:xfrm>
        </p:spPr>
        <p:txBody>
          <a:bodyPr>
            <a:noAutofit/>
          </a:bodyPr>
          <a:lstStyle/>
          <a:p>
            <a:br>
              <a:rPr lang="en-US" sz="3600" dirty="0">
                <a:latin typeface="Algerian" pitchFamily="82" charset="0"/>
              </a:rPr>
            </a:br>
            <a:br>
              <a:rPr lang="en-US" sz="3600" dirty="0">
                <a:latin typeface="Algerian" pitchFamily="82" charset="0"/>
              </a:rPr>
            </a:br>
            <a:br>
              <a:rPr lang="en-US" sz="3600" dirty="0">
                <a:latin typeface="Algerian" pitchFamily="82" charset="0"/>
              </a:rPr>
            </a:br>
            <a:br>
              <a:rPr lang="en-US" sz="3600" dirty="0">
                <a:latin typeface="Algerian" pitchFamily="82" charset="0"/>
              </a:rPr>
            </a:br>
            <a:br>
              <a:rPr lang="en-US" sz="3600" dirty="0">
                <a:latin typeface="Algerian" pitchFamily="82" charset="0"/>
              </a:rPr>
            </a:br>
            <a:br>
              <a:rPr lang="en-US" sz="3600" dirty="0">
                <a:latin typeface="Algerian" pitchFamily="82" charset="0"/>
              </a:rPr>
            </a:br>
            <a:br>
              <a:rPr lang="en-US" sz="3600" dirty="0">
                <a:latin typeface="Algerian" pitchFamily="82" charset="0"/>
              </a:rPr>
            </a:br>
            <a:br>
              <a:rPr lang="en-US" sz="3600" dirty="0">
                <a:latin typeface="Algerian" pitchFamily="82" charset="0"/>
              </a:rPr>
            </a:br>
            <a:br>
              <a:rPr lang="en-US" sz="3600" dirty="0">
                <a:latin typeface="Algerian" pitchFamily="82" charset="0"/>
              </a:rPr>
            </a:br>
            <a:r>
              <a:rPr lang="en-US" sz="3600" dirty="0">
                <a:latin typeface="Algerian" pitchFamily="82" charset="0"/>
              </a:rPr>
              <a:t>Recruitment policies </a:t>
            </a:r>
            <a:r>
              <a:rPr lang="en-US" sz="1800" dirty="0">
                <a:solidFill>
                  <a:prstClr val="black"/>
                </a:solidFill>
              </a:rPr>
              <a:t>(</a:t>
            </a:r>
            <a:r>
              <a:rPr lang="en-US" altLang="bg-BG" sz="1800" cap="none" dirty="0">
                <a:solidFill>
                  <a:prstClr val="black"/>
                </a:solidFill>
                <a:cs typeface="Times New Roman" panose="02020603050405020304" pitchFamily="18" charset="0"/>
              </a:rPr>
              <a:t>Georgi Ivanov ID: 1814701)</a:t>
            </a:r>
            <a:endParaRPr lang="en-US" sz="3600" dirty="0">
              <a:latin typeface="Algerian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33400" y="685800"/>
            <a:ext cx="5867400" cy="2438400"/>
          </a:xfrm>
        </p:spPr>
        <p:txBody>
          <a:bodyPr>
            <a:normAutofit fontScale="92500"/>
          </a:bodyPr>
          <a:lstStyle/>
          <a:p>
            <a:pPr lvl="0"/>
            <a:r>
              <a:rPr lang="en-US" dirty="0"/>
              <a:t>Various methods of recruitments are selected</a:t>
            </a:r>
          </a:p>
          <a:p>
            <a:pPr lvl="0"/>
            <a:r>
              <a:rPr lang="en-US" dirty="0"/>
              <a:t>The designated vacant  positions are advertised through various mediums</a:t>
            </a:r>
          </a:p>
          <a:p>
            <a:pPr lvl="0"/>
            <a:r>
              <a:rPr lang="en-US" dirty="0"/>
              <a:t>Screening process is conducted followed by interviewing the candidates</a:t>
            </a:r>
          </a:p>
          <a:p>
            <a:endParaRPr lang="en-US" dirty="0"/>
          </a:p>
        </p:txBody>
      </p:sp>
      <p:sp>
        <p:nvSpPr>
          <p:cNvPr id="23554" name="AutoShape 2" descr="Recruitment and selection – The most important HR function - Empxtrac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556" name="AutoShape 4" descr="Recruitment and selection – The most important HR function - Empxtrac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558" name="AutoShape 6" descr="Recruitment and selection – The most important HR function - Empxtrac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3560" name="Picture 8" descr="How Important Is a Good Recruitment Process - PlacementIndia.com Blog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3048000"/>
            <a:ext cx="6248400" cy="3429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12" name="Picture 12" descr="Hiring HR manager for the first time - A complete how-to guide ..."/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81001" y="1143000"/>
            <a:ext cx="8000999" cy="525780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62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lgerian" pitchFamily="82" charset="0"/>
              </a:rPr>
              <a:t>Selection policies </a:t>
            </a:r>
            <a:r>
              <a:rPr lang="en-US" sz="2200" dirty="0">
                <a:solidFill>
                  <a:schemeClr val="tx1"/>
                </a:solidFill>
              </a:rPr>
              <a:t>(</a:t>
            </a:r>
            <a:r>
              <a:rPr lang="en-US" altLang="bg-BG" sz="2200" dirty="0">
                <a:solidFill>
                  <a:schemeClr val="tx1"/>
                </a:solidFill>
                <a:cs typeface="Times New Roman" panose="02020603050405020304" pitchFamily="18" charset="0"/>
              </a:rPr>
              <a:t>Ralitsa </a:t>
            </a:r>
            <a:r>
              <a:rPr lang="en-US" altLang="bg-BG" sz="2200" dirty="0" err="1">
                <a:solidFill>
                  <a:schemeClr val="tx1"/>
                </a:solidFill>
                <a:cs typeface="Times New Roman" panose="02020603050405020304" pitchFamily="18" charset="0"/>
              </a:rPr>
              <a:t>Nedeva</a:t>
            </a:r>
            <a:r>
              <a:rPr lang="en-US" altLang="bg-BG" sz="2200" dirty="0">
                <a:solidFill>
                  <a:schemeClr val="tx1"/>
                </a:solidFill>
                <a:cs typeface="Times New Roman" panose="02020603050405020304" pitchFamily="18" charset="0"/>
              </a:rPr>
              <a:t> ID: 1814706)</a:t>
            </a:r>
            <a:br>
              <a:rPr lang="en-US" altLang="bg-BG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Algerian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4800" y="1524000"/>
            <a:ext cx="7467600" cy="48768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The selection process is based on the screening tests given by the organizations</a:t>
            </a:r>
          </a:p>
          <a:p>
            <a:pPr lvl="0"/>
            <a:r>
              <a:rPr lang="en-US" dirty="0"/>
              <a:t>The selected candidates are called for the final interviews</a:t>
            </a:r>
          </a:p>
          <a:p>
            <a:pPr lvl="0"/>
            <a:r>
              <a:rPr lang="en-US" dirty="0"/>
              <a:t>Medical examination is conducted, and references are checked if there is any.</a:t>
            </a:r>
          </a:p>
          <a:p>
            <a:pPr lvl="0"/>
            <a:r>
              <a:rPr lang="en-US" dirty="0"/>
              <a:t>Hiring decision is made by the HR manager </a:t>
            </a:r>
          </a:p>
          <a:p>
            <a:pPr lvl="0"/>
            <a:r>
              <a:rPr lang="en-US" dirty="0"/>
              <a:t>On job training is provided to the candidates after induction process of the trainees.</a:t>
            </a:r>
          </a:p>
          <a:p>
            <a:pPr lvl="0"/>
            <a:r>
              <a:rPr lang="en-US" dirty="0"/>
              <a:t>After the probation period as determined by the organization, the candidate is placed at the designated position.</a:t>
            </a:r>
          </a:p>
          <a:p>
            <a:endParaRPr lang="en-US" dirty="0"/>
          </a:p>
        </p:txBody>
      </p:sp>
      <p:sp>
        <p:nvSpPr>
          <p:cNvPr id="25602" name="AutoShape 2" descr="Hiring HR manager for the first time - A complete how-to guide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604" name="AutoShape 4" descr="Hiring HR manager for the first time - A complete how-to guide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606" name="AutoShape 6" descr="Hiring HR manager for the first time - A complete how-to guide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608" name="AutoShape 8" descr="Hiring HR manager for the first time - A complete how-to guide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610" name="AutoShape 10" descr="Hiring HR manager for the first time - A complete how-to guide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7467600" cy="9906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lgerian" pitchFamily="82" charset="0"/>
              </a:rPr>
              <a:t>HRM Policies of different organizations</a:t>
            </a:r>
            <a:br>
              <a:rPr lang="en-US" dirty="0">
                <a:latin typeface="Algerian" pitchFamily="82" charset="0"/>
              </a:rPr>
            </a:br>
            <a:r>
              <a:rPr lang="en-US" dirty="0">
                <a:latin typeface="Algerian" pitchFamily="82" charset="0"/>
              </a:rPr>
              <a:t>Google </a:t>
            </a:r>
            <a:r>
              <a:rPr lang="en-US" sz="2200" dirty="0">
                <a:solidFill>
                  <a:schemeClr val="tx1"/>
                </a:solidFill>
              </a:rPr>
              <a:t>(</a:t>
            </a:r>
            <a:r>
              <a:rPr lang="en-US" altLang="bg-BG" sz="2200" dirty="0">
                <a:solidFill>
                  <a:prstClr val="black"/>
                </a:solidFill>
                <a:cs typeface="Times New Roman" panose="02020603050405020304" pitchFamily="18" charset="0"/>
              </a:rPr>
              <a:t>Ralitsa </a:t>
            </a:r>
            <a:r>
              <a:rPr lang="en-US" altLang="bg-BG" sz="2200" dirty="0" err="1">
                <a:solidFill>
                  <a:prstClr val="black"/>
                </a:solidFill>
                <a:cs typeface="Times New Roman" panose="02020603050405020304" pitchFamily="18" charset="0"/>
              </a:rPr>
              <a:t>Nedeva</a:t>
            </a:r>
            <a:r>
              <a:rPr lang="en-US" altLang="bg-BG" sz="2200" dirty="0">
                <a:solidFill>
                  <a:prstClr val="black"/>
                </a:solidFill>
                <a:cs typeface="Times New Roman" panose="02020603050405020304" pitchFamily="18" charset="0"/>
              </a:rPr>
              <a:t> ID: 1814706)</a:t>
            </a:r>
            <a:endParaRPr lang="en-US" dirty="0">
              <a:latin typeface="Algerian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905000"/>
            <a:ext cx="7010400" cy="182880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US" dirty="0"/>
              <a:t>One of the best ranked company across globe</a:t>
            </a:r>
          </a:p>
          <a:p>
            <a:pPr lvl="0"/>
            <a:r>
              <a:rPr lang="en-US" dirty="0"/>
              <a:t>Offers several features for the entertainment of the employees</a:t>
            </a:r>
          </a:p>
          <a:p>
            <a:pPr lvl="0"/>
            <a:r>
              <a:rPr lang="en-US" dirty="0"/>
              <a:t>Productive employees are happy working with the company</a:t>
            </a:r>
          </a:p>
          <a:p>
            <a:pPr lvl="2"/>
            <a:endParaRPr lang="en-US" dirty="0"/>
          </a:p>
        </p:txBody>
      </p:sp>
      <p:sp>
        <p:nvSpPr>
          <p:cNvPr id="24578" name="AutoShape 2" descr="Fired Google employee mocks company, compares it to Soviet forced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580" name="AutoShape 4" descr="Fired Google employee mocks company, compares it to Soviet forced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582" name="AutoShape 6" descr="Fired Google employee mocks company, compares it to Soviet forced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4584" name="Picture 8" descr="Google Parent Alphabet Is No Longer A $1 Trillion Company After ...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3400" y="4038600"/>
            <a:ext cx="7239000" cy="2438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382588" lvl="0" indent="-382588" fontAlgn="base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</a:pPr>
            <a:r>
              <a:rPr lang="en-US" dirty="0">
                <a:latin typeface="Algerian" pitchFamily="82" charset="0"/>
              </a:rPr>
              <a:t>LinkedIn </a:t>
            </a:r>
            <a:r>
              <a:rPr lang="en-US" sz="2000" dirty="0">
                <a:solidFill>
                  <a:schemeClr val="tx1"/>
                </a:solidFill>
              </a:rPr>
              <a:t>(</a:t>
            </a:r>
            <a:r>
              <a:rPr lang="en-US" altLang="bg-BG" sz="2000" cap="none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Zhivka </a:t>
            </a:r>
            <a:r>
              <a:rPr lang="en-US" altLang="bg-BG" sz="2000" cap="none" dirty="0" err="1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Beleva</a:t>
            </a:r>
            <a:r>
              <a:rPr lang="en-US" altLang="bg-BG" sz="2000" cap="none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 ID: 1814703)</a:t>
            </a:r>
            <a:br>
              <a:rPr lang="en-US" dirty="0">
                <a:latin typeface="Algerian" pitchFamily="82" charset="0"/>
              </a:rPr>
            </a:br>
            <a:endParaRPr lang="en-US" dirty="0">
              <a:latin typeface="Algerian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6705600" cy="2362200"/>
          </a:xfrm>
        </p:spPr>
        <p:txBody>
          <a:bodyPr>
            <a:normAutofit fontScale="92500"/>
          </a:bodyPr>
          <a:lstStyle/>
          <a:p>
            <a:pPr lvl="0"/>
            <a:r>
              <a:rPr lang="en-US" dirty="0"/>
              <a:t>The company has been chosen as the most desirable employer to work for by the employees</a:t>
            </a:r>
          </a:p>
          <a:p>
            <a:pPr lvl="0"/>
            <a:r>
              <a:rPr lang="en-US" dirty="0"/>
              <a:t>HR innovation sets the company apart from its rivals across globe</a:t>
            </a:r>
          </a:p>
          <a:p>
            <a:pPr lvl="0"/>
            <a:r>
              <a:rPr lang="en-US" dirty="0"/>
              <a:t>The motto of the company is to work hard and play hard</a:t>
            </a:r>
          </a:p>
          <a:p>
            <a:endParaRPr lang="en-US" dirty="0"/>
          </a:p>
        </p:txBody>
      </p:sp>
      <p:sp>
        <p:nvSpPr>
          <p:cNvPr id="30722" name="AutoShape 2" descr="Welcome to Events – A New LinkedIn Feature - Business 2 Communit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724" name="AutoShape 4" descr="Welcome to Events – A New LinkedIn Feature - Business 2 Communit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0726" name="Picture 6" descr="Welcome to Events – A New LinkedIn Feature - Business 2 Communit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3400" y="4572000"/>
            <a:ext cx="6080125" cy="20574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60338"/>
            <a:ext cx="7467600" cy="1058862"/>
          </a:xfrm>
        </p:spPr>
        <p:txBody>
          <a:bodyPr>
            <a:noAutofit/>
          </a:bodyPr>
          <a:lstStyle/>
          <a:p>
            <a:r>
              <a:rPr lang="en-US" sz="4400" dirty="0">
                <a:latin typeface="Algerian" pitchFamily="82" charset="0"/>
              </a:rPr>
              <a:t>Ford and general motors </a:t>
            </a:r>
            <a:r>
              <a:rPr lang="en-US" sz="2000" dirty="0">
                <a:solidFill>
                  <a:prstClr val="black"/>
                </a:solidFill>
              </a:rPr>
              <a:t>(</a:t>
            </a:r>
            <a:r>
              <a:rPr lang="en-US" altLang="bg-BG" sz="2000" cap="none" dirty="0">
                <a:solidFill>
                  <a:prstClr val="black"/>
                </a:solidFill>
                <a:cs typeface="Times New Roman" panose="02020603050405020304" pitchFamily="18" charset="0"/>
              </a:rPr>
              <a:t>Zhivka </a:t>
            </a:r>
            <a:r>
              <a:rPr lang="en-US" altLang="bg-BG" sz="2000" cap="none" dirty="0" err="1">
                <a:solidFill>
                  <a:prstClr val="black"/>
                </a:solidFill>
                <a:cs typeface="Times New Roman" panose="02020603050405020304" pitchFamily="18" charset="0"/>
              </a:rPr>
              <a:t>Beleva</a:t>
            </a:r>
            <a:r>
              <a:rPr lang="en-US" altLang="bg-BG" sz="2000" cap="none" dirty="0">
                <a:solidFill>
                  <a:prstClr val="black"/>
                </a:solidFill>
                <a:cs typeface="Times New Roman" panose="02020603050405020304" pitchFamily="18" charset="0"/>
              </a:rPr>
              <a:t> ID: 1814703)</a:t>
            </a:r>
            <a:endParaRPr lang="en-US" sz="4400" dirty="0">
              <a:latin typeface="Algerian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6553200" cy="220980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US" dirty="0"/>
              <a:t>One of the best leading car manufacturing companies in the world.</a:t>
            </a:r>
          </a:p>
          <a:p>
            <a:pPr lvl="0"/>
            <a:r>
              <a:rPr lang="en-US" dirty="0"/>
              <a:t>The company is recognized for the innovative HR department</a:t>
            </a:r>
          </a:p>
          <a:p>
            <a:pPr lvl="0"/>
            <a:r>
              <a:rPr lang="en-US" dirty="0"/>
              <a:t>Outstanding opportunities and disciplined culture motivates the employees</a:t>
            </a:r>
          </a:p>
          <a:p>
            <a:endParaRPr lang="en-US" dirty="0"/>
          </a:p>
        </p:txBody>
      </p:sp>
      <p:sp>
        <p:nvSpPr>
          <p:cNvPr id="36866" name="AutoShape 2" descr="Ford Cars &amp; SUV, Lastest &amp; Upcoming Models, Price and Reviews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6868" name="Picture 4" descr="Ford Cars &amp; SUV, Lastest &amp; Upcoming Models, Price and Reviews ...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66800" y="3505200"/>
            <a:ext cx="5410200" cy="30099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44562"/>
          </a:xfrm>
        </p:spPr>
        <p:txBody>
          <a:bodyPr>
            <a:normAutofit/>
          </a:bodyPr>
          <a:lstStyle/>
          <a:p>
            <a:pPr marL="382588" lvl="0" indent="-382588" fontAlgn="base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</a:pPr>
            <a:r>
              <a:rPr lang="en-US" dirty="0">
                <a:latin typeface="Algerian" pitchFamily="82" charset="0"/>
              </a:rPr>
              <a:t>Marks &amp; Spencer’s </a:t>
            </a:r>
            <a:r>
              <a:rPr lang="en-US" sz="2000" dirty="0">
                <a:solidFill>
                  <a:schemeClr val="tx1"/>
                </a:solidFill>
              </a:rPr>
              <a:t>(</a:t>
            </a:r>
            <a:r>
              <a:rPr lang="en-US" altLang="bg-BG" sz="2000" cap="none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Kremena </a:t>
            </a:r>
            <a:r>
              <a:rPr lang="en-US" altLang="bg-BG" sz="2000" cap="none" dirty="0" err="1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Avramova</a:t>
            </a:r>
            <a:r>
              <a:rPr lang="en-US" altLang="bg-BG" sz="2000" cap="none" dirty="0">
                <a:solidFill>
                  <a:schemeClr val="tx1"/>
                </a:solidFill>
                <a:ea typeface="+mn-ea"/>
                <a:cs typeface="Times New Roman" panose="02020603050405020304" pitchFamily="18" charset="0"/>
              </a:rPr>
              <a:t> ID: 1814111)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6172200" cy="25908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One of the best retail brand across globe</a:t>
            </a:r>
          </a:p>
          <a:p>
            <a:pPr lvl="0"/>
            <a:r>
              <a:rPr lang="en-US" dirty="0"/>
              <a:t>The best HR strategies has won huge recruitment of employees across globe</a:t>
            </a:r>
          </a:p>
          <a:p>
            <a:r>
              <a:rPr lang="en-US" dirty="0"/>
              <a:t>Employee engagement with the company is the best observed and ranked one</a:t>
            </a:r>
          </a:p>
        </p:txBody>
      </p:sp>
      <p:sp>
        <p:nvSpPr>
          <p:cNvPr id="35842" name="AutoShape 2" descr="Marks &amp; Spencer India plans six stores in 60 days - Inside Retail Asi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844" name="AutoShape 4" descr="Marks &amp; Spencer India plans six stores in 60 days - Inside Retail Asi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846" name="AutoShape 6" descr="M&amp;S staff to get a 15% coronavirus bonus as thanks for their hard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848" name="AutoShape 8" descr="M&amp;S staff to get a 15% coronavirus bonus as thanks for their hard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5850" name="Picture 10" descr="M&amp;S staff to get a 15% coronavirus bonus as thanks for their hard ...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0" y="4191000"/>
            <a:ext cx="5857875" cy="24479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lgerian" pitchFamily="82" charset="0"/>
              </a:rPr>
              <a:t>Conclusion </a:t>
            </a:r>
            <a:r>
              <a:rPr lang="en-US" sz="2000" dirty="0">
                <a:solidFill>
                  <a:prstClr val="black"/>
                </a:solidFill>
              </a:rPr>
              <a:t>(</a:t>
            </a:r>
            <a:r>
              <a:rPr lang="en-US" altLang="bg-BG" sz="2000" cap="none" dirty="0">
                <a:solidFill>
                  <a:prstClr val="black"/>
                </a:solidFill>
                <a:cs typeface="Times New Roman" panose="02020603050405020304" pitchFamily="18" charset="0"/>
              </a:rPr>
              <a:t>Kremena </a:t>
            </a:r>
            <a:r>
              <a:rPr lang="en-US" altLang="bg-BG" sz="2000" cap="none" dirty="0" err="1">
                <a:solidFill>
                  <a:prstClr val="black"/>
                </a:solidFill>
                <a:cs typeface="Times New Roman" panose="02020603050405020304" pitchFamily="18" charset="0"/>
              </a:rPr>
              <a:t>Avramova</a:t>
            </a:r>
            <a:r>
              <a:rPr lang="en-US" altLang="bg-BG" sz="2000" cap="none" dirty="0">
                <a:solidFill>
                  <a:prstClr val="black"/>
                </a:solidFill>
                <a:cs typeface="Times New Roman" panose="02020603050405020304" pitchFamily="18" charset="0"/>
              </a:rPr>
              <a:t> ID: 1814111)</a:t>
            </a:r>
            <a:br>
              <a:rPr lang="en-US" dirty="0">
                <a:latin typeface="Algerian" pitchFamily="82" charset="0"/>
              </a:rPr>
            </a:br>
            <a:endParaRPr lang="en-US" dirty="0">
              <a:latin typeface="Algerian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495800"/>
          </a:xfrm>
        </p:spPr>
        <p:txBody>
          <a:bodyPr/>
          <a:lstStyle/>
          <a:p>
            <a:pPr lvl="0"/>
            <a:r>
              <a:rPr lang="en-US" dirty="0"/>
              <a:t>HRM policies need timely revision</a:t>
            </a:r>
          </a:p>
          <a:p>
            <a:pPr lvl="0"/>
            <a:r>
              <a:rPr lang="en-US" dirty="0"/>
              <a:t>Surveys should be conducted in learning the requirements of the employees</a:t>
            </a:r>
          </a:p>
          <a:p>
            <a:pPr lvl="0"/>
            <a:r>
              <a:rPr lang="en-US" dirty="0"/>
              <a:t>The policies on leave, medical benefits and insurance must be covered by the organizations ensuring employees security</a:t>
            </a:r>
          </a:p>
          <a:p>
            <a:pPr lvl="0"/>
            <a:r>
              <a:rPr lang="en-US" dirty="0"/>
              <a:t>Exemplary policies are created for retention of the deserving employees of the organization</a:t>
            </a:r>
          </a:p>
          <a:p>
            <a:pPr lvl="0"/>
            <a:r>
              <a:rPr lang="en-US" dirty="0"/>
              <a:t>Evaluation of performance is a crucial criteria in the HRM management. 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latin typeface="Algerian" pitchFamily="82" charset="0"/>
              </a:rPr>
              <a:t>Refernces</a:t>
            </a:r>
            <a:br>
              <a:rPr lang="en-US" dirty="0">
                <a:latin typeface="Algerian" pitchFamily="82" charset="0"/>
              </a:rPr>
            </a:br>
            <a:endParaRPr lang="en-US" dirty="0">
              <a:latin typeface="Algerian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382000" cy="8001000"/>
          </a:xfrm>
        </p:spPr>
        <p:txBody>
          <a:bodyPr>
            <a:noAutofit/>
          </a:bodyPr>
          <a:lstStyle/>
          <a:p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al Habibi, B. (2019) </a:t>
            </a:r>
            <a:r>
              <a:rPr lang="en-US" sz="1800" i="1" dirty="0">
                <a:latin typeface="Times New Roman" pitchFamily="18" charset="0"/>
                <a:cs typeface="Times New Roman" pitchFamily="18" charset="0"/>
              </a:rPr>
              <a:t>HR practices of Marks &amp; Spencer, Selfridges, Primark, and Sainsbury’s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 (Doctoral dissertation, University of Science &amp; Technology).</a:t>
            </a:r>
          </a:p>
          <a:p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Christopher, N. (2019) ‘The effectiveness of HRM policies and practices’, </a:t>
            </a:r>
            <a:r>
              <a:rPr lang="en-US" sz="1800" i="1" dirty="0">
                <a:latin typeface="Times New Roman" pitchFamily="18" charset="0"/>
                <a:cs typeface="Times New Roman" pitchFamily="18" charset="0"/>
              </a:rPr>
              <a:t>International journal of social sciences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800" i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(1), pp. 24-32.</a:t>
            </a:r>
          </a:p>
          <a:p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Greene, A.M. (2019) ‘HRM, Equality and Diversity’, </a:t>
            </a:r>
            <a:r>
              <a:rPr lang="en-US" sz="1800" i="1" dirty="0">
                <a:latin typeface="Times New Roman" pitchFamily="18" charset="0"/>
                <a:cs typeface="Times New Roman" pitchFamily="18" charset="0"/>
              </a:rPr>
              <a:t>The SAGE Handbook of Human Resource Management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p. 238.</a:t>
            </a:r>
          </a:p>
          <a:p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Kosheleva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S. and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Bordunos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A. (2018) ‘HRM systems effects as a basis for strategic HR planning’, </a:t>
            </a:r>
            <a:r>
              <a:rPr lang="en-US" sz="1800" i="1" dirty="0">
                <a:latin typeface="Times New Roman" pitchFamily="18" charset="0"/>
                <a:cs typeface="Times New Roman" pitchFamily="18" charset="0"/>
              </a:rPr>
              <a:t>Human Resource Planning for the 21st Century. London: </a:t>
            </a:r>
            <a:r>
              <a:rPr lang="en-US" sz="1800" i="1" dirty="0" err="1">
                <a:latin typeface="Times New Roman" pitchFamily="18" charset="0"/>
                <a:cs typeface="Times New Roman" pitchFamily="18" charset="0"/>
              </a:rPr>
              <a:t>IntechOpen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pp. 83-102.</a:t>
            </a:r>
          </a:p>
          <a:p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Kuznets, A. (2017) ‘Factors of human resources management in transnational corporations’, </a:t>
            </a:r>
            <a:r>
              <a:rPr lang="en-US" sz="1800" i="1" dirty="0" err="1">
                <a:latin typeface="Times New Roman" pitchFamily="18" charset="0"/>
                <a:cs typeface="Times New Roman" pitchFamily="18" charset="0"/>
              </a:rPr>
              <a:t>Актуальні</a:t>
            </a:r>
            <a:r>
              <a:rPr lang="en-US" sz="18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i="1" dirty="0" err="1">
                <a:latin typeface="Times New Roman" pitchFamily="18" charset="0"/>
                <a:cs typeface="Times New Roman" pitchFamily="18" charset="0"/>
              </a:rPr>
              <a:t>проблеми</a:t>
            </a:r>
            <a:r>
              <a:rPr lang="en-US" sz="18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i="1" dirty="0" err="1">
                <a:latin typeface="Times New Roman" pitchFamily="18" charset="0"/>
                <a:cs typeface="Times New Roman" pitchFamily="18" charset="0"/>
              </a:rPr>
              <a:t>економіки</a:t>
            </a:r>
            <a:r>
              <a:rPr lang="en-US" sz="18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i="1" dirty="0" err="1">
                <a:latin typeface="Times New Roman" pitchFamily="18" charset="0"/>
                <a:cs typeface="Times New Roman" pitchFamily="18" charset="0"/>
              </a:rPr>
              <a:t>та</a:t>
            </a:r>
            <a:r>
              <a:rPr lang="en-US" sz="18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i="1" dirty="0" err="1">
                <a:latin typeface="Times New Roman" pitchFamily="18" charset="0"/>
                <a:cs typeface="Times New Roman" pitchFamily="18" charset="0"/>
              </a:rPr>
              <a:t>управління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(11).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147</TotalTime>
  <Words>749</Words>
  <Application>Microsoft Office PowerPoint</Application>
  <PresentationFormat>Презентация на цял екран (4:3)</PresentationFormat>
  <Paragraphs>82</Paragraphs>
  <Slides>14</Slides>
  <Notes>11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9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14</vt:i4>
      </vt:variant>
    </vt:vector>
  </HeadingPairs>
  <TitlesOfParts>
    <vt:vector size="24" baseType="lpstr">
      <vt:lpstr>Algerian</vt:lpstr>
      <vt:lpstr>Arial</vt:lpstr>
      <vt:lpstr>Arial Black</vt:lpstr>
      <vt:lpstr>Calibri</vt:lpstr>
      <vt:lpstr>Century Schoolbook</vt:lpstr>
      <vt:lpstr>Franklin Gothic Book</vt:lpstr>
      <vt:lpstr>Times New Roman</vt:lpstr>
      <vt:lpstr>Wingdings</vt:lpstr>
      <vt:lpstr>Wingdings 2</vt:lpstr>
      <vt:lpstr>Oriel</vt:lpstr>
      <vt:lpstr>  </vt:lpstr>
      <vt:lpstr>STUDENT NAMES</vt:lpstr>
      <vt:lpstr>Introduction (Manuela Dineva ID: 1812412)</vt:lpstr>
      <vt:lpstr>Objectives of HRM policies  (Manuela Dineva ID: 1812412)</vt:lpstr>
      <vt:lpstr>Features of progressive HRM policies (Manuela Dineva ID: 1812412)</vt:lpstr>
      <vt:lpstr>HRM policies for Human Resource Planning (HRP) (Georgi Ivanov ID: 1814701)</vt:lpstr>
      <vt:lpstr>         Recruitment policies (Georgi Ivanov ID: 1814701)</vt:lpstr>
      <vt:lpstr>Selection policies (Ralitsa Nedeva ID: 1814706) </vt:lpstr>
      <vt:lpstr>HRM Policies of different organizations Google (Ralitsa Nedeva ID: 1814706)</vt:lpstr>
      <vt:lpstr>LinkedIn (Zhivka Beleva ID: 1814703) </vt:lpstr>
      <vt:lpstr>Ford and general motors (Zhivka Beleva ID: 1814703)</vt:lpstr>
      <vt:lpstr>Marks &amp; Spencer’s (Kremena Avramova ID: 1814111)</vt:lpstr>
      <vt:lpstr>Conclusion (Kremena Avramova ID: 1814111) </vt:lpstr>
      <vt:lpstr>Refernces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 BA Business management</dc:title>
  <dc:creator>Ashima Banerjee</dc:creator>
  <cp:lastModifiedBy>Miroslava Tosheva</cp:lastModifiedBy>
  <cp:revision>16</cp:revision>
  <dcterms:created xsi:type="dcterms:W3CDTF">2006-08-16T00:00:00Z</dcterms:created>
  <dcterms:modified xsi:type="dcterms:W3CDTF">2020-05-18T13:37:35Z</dcterms:modified>
</cp:coreProperties>
</file>