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7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nomso Nwagboso" userId="S::c.nwagboso@uwtsd.ac.uk::bbd2a928-fa98-4c02-bd50-8ce51b56f131" providerId="AD" clId="Web-{2570C1D8-DA9A-7B03-09C5-451A3EF70AB4}"/>
    <pc:docChg chg="modSld">
      <pc:chgData name="Chinomso Nwagboso" userId="S::c.nwagboso@uwtsd.ac.uk::bbd2a928-fa98-4c02-bd50-8ce51b56f131" providerId="AD" clId="Web-{2570C1D8-DA9A-7B03-09C5-451A3EF70AB4}" dt="2026-05-13T08:18:28.140" v="4" actId="20577"/>
      <pc:docMkLst>
        <pc:docMk/>
      </pc:docMkLst>
      <pc:sldChg chg="modSp">
        <pc:chgData name="Chinomso Nwagboso" userId="S::c.nwagboso@uwtsd.ac.uk::bbd2a928-fa98-4c02-bd50-8ce51b56f131" providerId="AD" clId="Web-{2570C1D8-DA9A-7B03-09C5-451A3EF70AB4}" dt="2026-05-13T08:18:28.140" v="4" actId="20577"/>
        <pc:sldMkLst>
          <pc:docMk/>
          <pc:sldMk cId="0" sldId="256"/>
        </pc:sldMkLst>
        <pc:spChg chg="mod">
          <ac:chgData name="Chinomso Nwagboso" userId="S::c.nwagboso@uwtsd.ac.uk::bbd2a928-fa98-4c02-bd50-8ce51b56f131" providerId="AD" clId="Web-{2570C1D8-DA9A-7B03-09C5-451A3EF70AB4}" dt="2026-05-13T08:18:28.140" v="4" actId="20577"/>
          <ac:spMkLst>
            <pc:docMk/>
            <pc:sldMk cId="0" sldId="256"/>
            <ac:spMk id="8" creationId="{00000000-0000-0000-0000-000000000000}"/>
          </ac:spMkLst>
        </pc:spChg>
      </pc:sldChg>
    </pc:docChg>
  </pc:docChgLst>
  <pc:docChgLst>
    <pc:chgData name="Chinomso Nwagboso" userId="S::c.nwagboso@uwtsd.ac.uk::bbd2a928-fa98-4c02-bd50-8ce51b56f131" providerId="AD" clId="Web-{5FEF3231-BFE7-64E3-CD2E-3B0F5579A636}"/>
    <pc:docChg chg="addSld modSld">
      <pc:chgData name="Chinomso Nwagboso" userId="S::c.nwagboso@uwtsd.ac.uk::bbd2a928-fa98-4c02-bd50-8ce51b56f131" providerId="AD" clId="Web-{5FEF3231-BFE7-64E3-CD2E-3B0F5579A636}" dt="2026-05-13T06:40:00.425" v="42" actId="20577"/>
      <pc:docMkLst>
        <pc:docMk/>
      </pc:docMkLst>
      <pc:sldChg chg="modSp">
        <pc:chgData name="Chinomso Nwagboso" userId="S::c.nwagboso@uwtsd.ac.uk::bbd2a928-fa98-4c02-bd50-8ce51b56f131" providerId="AD" clId="Web-{5FEF3231-BFE7-64E3-CD2E-3B0F5579A636}" dt="2026-05-13T06:35:38.325" v="5" actId="20577"/>
        <pc:sldMkLst>
          <pc:docMk/>
          <pc:sldMk cId="0" sldId="257"/>
        </pc:sldMkLst>
        <pc:spChg chg="mod">
          <ac:chgData name="Chinomso Nwagboso" userId="S::c.nwagboso@uwtsd.ac.uk::bbd2a928-fa98-4c02-bd50-8ce51b56f131" providerId="AD" clId="Web-{5FEF3231-BFE7-64E3-CD2E-3B0F5579A636}" dt="2026-05-13T06:35:38.325" v="5" actId="20577"/>
          <ac:spMkLst>
            <pc:docMk/>
            <pc:sldMk cId="0" sldId="257"/>
            <ac:spMk id="5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5FEF3231-BFE7-64E3-CD2E-3B0F5579A636}" dt="2026-05-13T06:37:50.406" v="11" actId="20577"/>
        <pc:sldMkLst>
          <pc:docMk/>
          <pc:sldMk cId="0" sldId="266"/>
        </pc:sldMkLst>
        <pc:spChg chg="mod">
          <ac:chgData name="Chinomso Nwagboso" userId="S::c.nwagboso@uwtsd.ac.uk::bbd2a928-fa98-4c02-bd50-8ce51b56f131" providerId="AD" clId="Web-{5FEF3231-BFE7-64E3-CD2E-3B0F5579A636}" dt="2026-05-13T06:37:50.406" v="11" actId="20577"/>
          <ac:spMkLst>
            <pc:docMk/>
            <pc:sldMk cId="0" sldId="266"/>
            <ac:spMk id="6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5FEF3231-BFE7-64E3-CD2E-3B0F5579A636}" dt="2026-05-13T06:38:21.172" v="18" actId="20577"/>
        <pc:sldMkLst>
          <pc:docMk/>
          <pc:sldMk cId="0" sldId="270"/>
        </pc:sldMkLst>
        <pc:spChg chg="mod">
          <ac:chgData name="Chinomso Nwagboso" userId="S::c.nwagboso@uwtsd.ac.uk::bbd2a928-fa98-4c02-bd50-8ce51b56f131" providerId="AD" clId="Web-{5FEF3231-BFE7-64E3-CD2E-3B0F5579A636}" dt="2026-05-13T06:38:21.172" v="18" actId="20577"/>
          <ac:spMkLst>
            <pc:docMk/>
            <pc:sldMk cId="0" sldId="270"/>
            <ac:spMk id="8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5FEF3231-BFE7-64E3-CD2E-3B0F5579A636}" dt="2026-05-13T06:39:42.346" v="25" actId="20577"/>
        <pc:sldMkLst>
          <pc:docMk/>
          <pc:sldMk cId="0" sldId="275"/>
        </pc:sldMkLst>
        <pc:spChg chg="mod">
          <ac:chgData name="Chinomso Nwagboso" userId="S::c.nwagboso@uwtsd.ac.uk::bbd2a928-fa98-4c02-bd50-8ce51b56f131" providerId="AD" clId="Web-{5FEF3231-BFE7-64E3-CD2E-3B0F5579A636}" dt="2026-05-13T06:39:42.346" v="25" actId="20577"/>
          <ac:spMkLst>
            <pc:docMk/>
            <pc:sldMk cId="0" sldId="275"/>
            <ac:spMk id="5" creationId="{00000000-0000-0000-0000-000000000000}"/>
          </ac:spMkLst>
        </pc:spChg>
      </pc:sldChg>
      <pc:sldChg chg="modSp add replId">
        <pc:chgData name="Chinomso Nwagboso" userId="S::c.nwagboso@uwtsd.ac.uk::bbd2a928-fa98-4c02-bd50-8ce51b56f131" providerId="AD" clId="Web-{5FEF3231-BFE7-64E3-CD2E-3B0F5579A636}" dt="2026-05-13T06:40:00.425" v="42" actId="20577"/>
        <pc:sldMkLst>
          <pc:docMk/>
          <pc:sldMk cId="3855036088" sldId="279"/>
        </pc:sldMkLst>
        <pc:spChg chg="mod">
          <ac:chgData name="Chinomso Nwagboso" userId="S::c.nwagboso@uwtsd.ac.uk::bbd2a928-fa98-4c02-bd50-8ce51b56f131" providerId="AD" clId="Web-{5FEF3231-BFE7-64E3-CD2E-3B0F5579A636}" dt="2026-05-13T06:40:00.425" v="42" actId="20577"/>
          <ac:spMkLst>
            <pc:docMk/>
            <pc:sldMk cId="3855036088" sldId="279"/>
            <ac:spMk id="4" creationId="{7D406CE3-A32F-CAFE-0160-5E1C1D29F442}"/>
          </ac:spMkLst>
        </pc:spChg>
        <pc:spChg chg="mod">
          <ac:chgData name="Chinomso Nwagboso" userId="S::c.nwagboso@uwtsd.ac.uk::bbd2a928-fa98-4c02-bd50-8ce51b56f131" providerId="AD" clId="Web-{5FEF3231-BFE7-64E3-CD2E-3B0F5579A636}" dt="2026-05-13T06:39:48.893" v="33" actId="20577"/>
          <ac:spMkLst>
            <pc:docMk/>
            <pc:sldMk cId="3855036088" sldId="279"/>
            <ac:spMk id="5" creationId="{5D03CC2F-E457-A300-00C1-79B3D58A88AF}"/>
          </ac:spMkLst>
        </pc:spChg>
        <pc:spChg chg="mod">
          <ac:chgData name="Chinomso Nwagboso" userId="S::c.nwagboso@uwtsd.ac.uk::bbd2a928-fa98-4c02-bd50-8ce51b56f131" providerId="AD" clId="Web-{5FEF3231-BFE7-64E3-CD2E-3B0F5579A636}" dt="2026-05-13T06:39:56.049" v="41" actId="20577"/>
          <ac:spMkLst>
            <pc:docMk/>
            <pc:sldMk cId="3855036088" sldId="279"/>
            <ac:spMk id="6" creationId="{C10E7F18-7121-2849-A0D5-0821710A773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B7178-EB77-4236-83CC-A593D95226AB}" type="datetimeFigureOut">
              <a:t>5/20/2026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A7BC3-A8D6-4913-8AFE-25F2C1C833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553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3C27F-5823-83B0-11A9-6B003D912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D09E61-C014-A6FA-6420-C9296AA3E6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3206B6-F3DC-875D-3F21-5520E0FD19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5B930-22E0-4943-E669-DF42020789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126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40480" y="1417320"/>
            <a:ext cx="7863840" cy="640080"/>
          </a:xfrm>
          <a:prstGeom prst="roundRect">
            <a:avLst>
              <a:gd name="adj" fmla="val 11429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40480" y="141732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Leadership and Management Skills for the Workplace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3840480" y="2331720"/>
            <a:ext cx="7863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 5004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3840480" y="2880360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Business Information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3840480" y="361188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1: Introduction to Business Information Management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3840480" y="4800600"/>
            <a:ext cx="7863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Oluwaseun (Olu) Adegbite   |   Dr Chinomso Nwagboso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840480" y="5166360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May 2026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Plan – Week 1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2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27494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Today's structure (3 hours total)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Welcome, introductions and module overview </a:t>
            </a:r>
            <a:endParaRPr lang="en-US" sz="2000" dirty="0">
              <a:solidFill>
                <a:srgbClr val="000000"/>
              </a:solidFill>
            </a:endParaRPr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>
                <a:solidFill>
                  <a:srgbClr val="1F1F1F"/>
                </a:solidFill>
              </a:rPr>
              <a:t>Session 1: What is Business Information Management? </a:t>
            </a:r>
            <a:endParaRPr lang="en-US" sz="2000">
              <a:ea typeface="Calibri"/>
              <a:cs typeface="Calibri"/>
            </a:endParaRPr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>
                <a:solidFill>
                  <a:srgbClr val="595959"/>
                </a:solidFill>
              </a:rPr>
              <a:t>Activity 1: Information audit </a:t>
            </a:r>
            <a:endParaRPr lang="en-US" sz="200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>
                <a:solidFill>
                  <a:srgbClr val="1F1F1F"/>
                </a:solidFill>
              </a:rPr>
              <a:t>BREAK </a:t>
            </a:r>
            <a:endParaRPr lang="en-US" sz="200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>
                <a:solidFill>
                  <a:srgbClr val="1F1F1F"/>
                </a:solidFill>
              </a:rPr>
              <a:t>Session 2: Why it matters – the strategic role of IS</a:t>
            </a:r>
            <a:endParaRPr lang="en-US" sz="200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>
                <a:solidFill>
                  <a:srgbClr val="595959"/>
                </a:solidFill>
              </a:rPr>
              <a:t>Activity 2: Case analysis – IS failure </a:t>
            </a:r>
            <a:endParaRPr lang="en-US" sz="200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>
                <a:solidFill>
                  <a:srgbClr val="1F1F1F"/>
                </a:solidFill>
              </a:rPr>
              <a:t>Assessment overview, summary and next week 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Bring a notebook, charged laptop and an open mind. Participation matters at Level 5.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at a Glance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3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0E2A4A"/>
                </a:solidFill>
              </a:rPr>
              <a:t>Module: LCLM 5004 – Managing Business Information (Level 5, 20 credits)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Module Aim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dirty="0">
                <a:solidFill>
                  <a:srgbClr val="1F1F1F"/>
                </a:solidFill>
              </a:rPr>
              <a:t>Understand the strategic role of information systems in modern organisations and how they support decision-making, operational performance and competitive advantage.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Learning Outcomes – on successful completion, you will be able to: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Define IS from both technical and business perspectives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Critically evaluate different types of electronic business systems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Recommend appropriate IS to improve organisational performance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Assessment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dirty="0">
                <a:solidFill>
                  <a:srgbClr val="1F1F1F"/>
                </a:solidFill>
              </a:rPr>
              <a:t>C1 – Group Presentation (50%)   |   C2 – Individual Report (50%, due 23 March 2026)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Should Be Able To Do By The End Of This Module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4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Practical capabilities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Analyse an organisation's information needs from a managerial perspective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Compare and evaluate different types of information systems (ERP, CRM, BI, KMS)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Assess the ethical, security and governance dimensions of IS use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Apply IS theory to real business scenarios and make evidence-based recommendations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Communicate IS strategy effectively to specialist and non-specialist audiences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capabilities map directly to the C2 individual report on Kalori Ltd.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6B01E4-3EB5-E621-A8E5-B6462E4AC5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6C976E00-D2A5-FD5C-2555-50D9A0A0A968}"/>
              </a:ext>
            </a:extLst>
          </p:cNvPr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5 / 23</a:t>
            </a:r>
            <a:endParaRPr lang="en-US" sz="10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3C368420-17B9-5C58-0B44-0B4CA32E0BDD}"/>
              </a:ext>
            </a:extLst>
          </p:cNvPr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D406CE3-A32F-CAFE-0160-5E1C1D29F442}"/>
              </a:ext>
            </a:extLst>
          </p:cNvPr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800" i="1" dirty="0">
              <a:solidFill>
                <a:srgbClr val="1F7A9C"/>
              </a:solidFill>
              <a:ea typeface="Calibri"/>
              <a:cs typeface="Calibri"/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5D03CC2F-E457-A300-00C1-79B3D58A88AF}"/>
              </a:ext>
            </a:extLst>
          </p:cNvPr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3800" b="1">
                <a:solidFill>
                  <a:srgbClr val="1F3864"/>
                </a:solidFill>
                <a:latin typeface="Calibri"/>
                <a:ea typeface="Calibri"/>
                <a:cs typeface="Calibri"/>
              </a:rPr>
              <a:t>Assement Briefs</a:t>
            </a:r>
            <a:endParaRPr lang="en-US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C10E7F18-7121-2849-A0D5-0821710A773E}"/>
              </a:ext>
            </a:extLst>
          </p:cNvPr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i="1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2 assessments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036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5 / 23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F7A9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Business Information Management?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Definitions, components and the data-information-knowledge progression.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6 / 23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Here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828800"/>
            <a:ext cx="1371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0" b="1" dirty="0">
                <a:solidFill>
                  <a:srgbClr val="2E9CC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</a:t>
            </a:r>
            <a:endParaRPr lang="en-US" sz="12000" dirty="0"/>
          </a:p>
        </p:txBody>
      </p:sp>
      <p:sp>
        <p:nvSpPr>
          <p:cNvPr id="6" name="Text 4"/>
          <p:cNvSpPr/>
          <p:nvPr/>
        </p:nvSpPr>
        <p:spPr>
          <a:xfrm>
            <a:off x="2011680" y="2194560"/>
            <a:ext cx="9082735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6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"Data is the new oil. Like oil, data is valuable, but if unrefined it cannot really be used."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011680" y="4572000"/>
            <a:ext cx="90827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Clive Humby, Data Scientist (2006) – architect of Tesco's Clubcard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an Information System?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7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An information system (IS) is an integrated set of components for collecting, storing, processing and communicating data and information.</a:t>
            </a:r>
            <a:endParaRPr lang="en-US" sz="18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800" i="1" dirty="0">
                <a:solidFill>
                  <a:srgbClr val="595959"/>
                </a:solidFill>
              </a:rPr>
              <a:t>Laudon and Laudon (2022): "IS are interrelated components that collect, process, store and distribute information to support decision-making and organisational control."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Three perspectives on IS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Technical: hardware, software, databases, networks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Sociotechnical: people + technology + processes working together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Business: IS as enablers of strategy, not just IT tools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Level 5 distinction: IS is a management issue, not just a technology issue.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→ Information → Knowledge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8 / 23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640080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40080" y="1554480"/>
            <a:ext cx="3484778" cy="502920"/>
          </a:xfrm>
          <a:prstGeom prst="rect">
            <a:avLst/>
          </a:prstGeom>
          <a:solidFill>
            <a:srgbClr val="1F7A9C"/>
          </a:solidFill>
          <a:ln w="12700">
            <a:solidFill>
              <a:srgbClr val="1F7A9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04672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F1F1F"/>
                </a:solidFill>
              </a:rPr>
              <a:t>Raw, unprocessed facts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No context. No meaning. Just symbols and numbers.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Examples: 47, Yes, 09:32, GBP12.50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353458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353458" y="1554480"/>
            <a:ext cx="3484778" cy="5029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490618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518050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F1F1F"/>
                </a:solidFill>
              </a:rPr>
              <a:t>Data given context and meaning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Aggregated, structured, summarised.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Example: 47% of customers surveyed said Yes to product X.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8066837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8066837" y="1554480"/>
            <a:ext cx="3484778" cy="50292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203997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231429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F1F1F"/>
                </a:solidFill>
              </a:rPr>
              <a:t>Information applied to decisions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Combined with experience, judgment and context.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Example: "Launch product X in Q3 in the South East."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 Data – Information – Knowledge Chain Matters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9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The management challenge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Most IS failures are not technology failures – they are failures to convert data into actionable knowledge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Drucker (1999): "The most important thing we can do is convert data to information and then to knowledge."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Common breakdowns in the chain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Data is collected but never aggregated into useful information (silos)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Information is produced but managers don't act on it (analysis paralysis)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Knowledge exists in employees' heads but is never documented (tacit knowledge loss)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 link: Kalori Ltd. has data but cannot convert it into decisions – that is the problem you will solve.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Six Components of an Information System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10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Hardware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Physical devices that input, process, store and output data: servers, PCs, mobile devices, sensors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Software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Programs and applications: systems software (Windows, Linux) and application software (CRM, ERP)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Data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The raw material of IS: structured (databases) and unstructured (emails, video, social media)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People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The most critical component: end-users, IT staff, developers, managers – success depends on them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Processes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Rules and procedures: how data is captured, who approves changes, how exceptions are handled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Networks / Telecommunications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Infrastructure connecting components: LAN, WAN, internet, VPN, cloud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11 / 23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solidFill>
            <a:srgbClr val="FDB813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 •  Activity 1 – Information Audit (15 minutes)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11277295" cy="4160520"/>
          </a:xfrm>
          <a:prstGeom prst="rect">
            <a:avLst/>
          </a:prstGeom>
          <a:solidFill>
            <a:srgbClr val="FFF7E6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77240" y="1417320"/>
            <a:ext cx="10637215" cy="33650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Brief</a:t>
            </a:r>
            <a:endParaRPr lang="en-US" sz="19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00" dirty="0">
                <a:solidFill>
                  <a:srgbClr val="1F1F1F"/>
                </a:solidFill>
              </a:rPr>
              <a:t>Think about a business you have worked in or know well: retail, hospitality, healthcare, education etc.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In pairs, identify: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THREE types of data this business collects every day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HOW that data is currently stored: paper, spreadsheet, system, mix?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ONE decision that could be improved if the data were better managed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Be ready to share</a:t>
            </a:r>
            <a:endParaRPr lang="en-US" sz="19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00" dirty="0">
                <a:solidFill>
                  <a:srgbClr val="1F1F1F"/>
                </a:solidFill>
              </a:rPr>
              <a:t>What is the gap between the data they have and the decisions they need to make?</a:t>
            </a:r>
            <a:endParaRPr lang="en-US" sz="19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endParaRPr lang="en-US" sz="1500" i="1" dirty="0">
              <a:solidFill>
                <a:srgbClr val="595959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12 / 23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1371600" y="1645920"/>
            <a:ext cx="9448495" cy="329184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371600" y="1828800"/>
            <a:ext cx="944849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000" dirty="0">
                <a:solidFill>
                  <a:srgbClr val="FFFFFF"/>
                </a:solidFill>
              </a:rPr>
              <a:t>☕</a:t>
            </a:r>
            <a:endParaRPr lang="en-US" sz="6000" dirty="0"/>
          </a:p>
        </p:txBody>
      </p:sp>
      <p:sp>
        <p:nvSpPr>
          <p:cNvPr id="5" name="Text 3"/>
          <p:cNvSpPr/>
          <p:nvPr/>
        </p:nvSpPr>
        <p:spPr>
          <a:xfrm>
            <a:off x="1371600" y="2743200"/>
            <a:ext cx="944849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Time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1371600" y="3520440"/>
            <a:ext cx="94484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Minutes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371600" y="4069080"/>
            <a:ext cx="944849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2 begins with the strategic role of IS. Please return promptly.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13 / 23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F7A9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2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Information Systems Matter: The Strategic Perspective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operational support to competitive advantage.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as Strategic Assets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14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i="1" dirty="0">
                <a:solidFill>
                  <a:srgbClr val="595959"/>
                </a:solidFill>
              </a:rPr>
              <a:t>Porter and Millar (1985): IS can reshape industry competitive forces and alter the basis of competition.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Six ways IS contribute to competitive advantage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Operational excellence – reducing cost, improving efficiency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New products and services – enabling innovation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Customer and supplier intimacy – personalising relationships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Improved decision-making – real-time data and analytics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Competitive advantage – doing what rivals cannot easily replicate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Survival – regulatory compliance and market expectation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5 expectation: link IS capabilities to Porter's Five Forces or SWOT in your C2 analysis.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IS in Action – Three Iconic Examples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15 / 23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640080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40080" y="1554480"/>
            <a:ext cx="3484778" cy="50292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04672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F1F1F"/>
                </a:solidFill>
              </a:rPr>
              <a:t>Recommendation engine</a:t>
            </a:r>
            <a:endParaRPr lang="en-US" sz="1300" dirty="0"/>
          </a:p>
          <a:p>
            <a:pPr>
              <a:spcAft>
                <a:spcPts val="400"/>
              </a:spcAft>
            </a:pPr>
            <a:r>
              <a:rPr lang="en-US" sz="1300">
                <a:solidFill>
                  <a:srgbClr val="1F1F1F"/>
                </a:solidFill>
              </a:rPr>
              <a:t>Uses purchase + browsing data to drive approximately 35% </a:t>
            </a:r>
            <a:r>
              <a:rPr lang="en-US" sz="1300" dirty="0">
                <a:solidFill>
                  <a:srgbClr val="1F1F1F"/>
                </a:solidFill>
              </a:rPr>
              <a:t>of sales through personalised suggestions.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Capability: customer intimacy at scale.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353458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353458" y="1554480"/>
            <a:ext cx="3484778" cy="502920"/>
          </a:xfrm>
          <a:prstGeom prst="rect">
            <a:avLst/>
          </a:prstGeom>
          <a:solidFill>
            <a:srgbClr val="1F7A9C"/>
          </a:solidFill>
          <a:ln w="12700">
            <a:solidFill>
              <a:srgbClr val="1F7A9C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490618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Walmart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518050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F1F1F"/>
                </a:solidFill>
              </a:rPr>
              <a:t>RetailLink supplier system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Real-time POS data shared with suppliers; vendors restock automatically.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Capability: operational excellence + supplier intimacy.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8066837" y="1554480"/>
            <a:ext cx="3484778" cy="384048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8066837" y="1554480"/>
            <a:ext cx="3484778" cy="5029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203997" y="1554480"/>
            <a:ext cx="321045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Netflix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231429" y="2148840"/>
            <a:ext cx="3155594" cy="3154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F1F1F"/>
                </a:solidFill>
              </a:rPr>
              <a:t>Content analytics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Viewing data informs which series get commissioned (e.g. House of Cards).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Capability: new products through information advantage.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IT-Business Alignment Problem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16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IS investment does not automatically deliver value – alignment with strategy is essential.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i="1" dirty="0">
                <a:solidFill>
                  <a:srgbClr val="595959"/>
                </a:solidFill>
              </a:rPr>
              <a:t>Henderson and Venkatraman (1993) Strategic Alignment Model: IS strategy must align with business strategy across four domains – business strategy, IT strategy, organisational infrastructure and IT infrastructure.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Common misalignment patterns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Technology implemented without clear business need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Business strategy changed without updating IS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IS capability exceeds management's ability to exploit it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Legacy systems constraining strategic options (sound familiar? → Kalori Ltd.)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 of Information Systems – A Preview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17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dirty="0">
                <a:solidFill>
                  <a:srgbClr val="595959"/>
                </a:solidFill>
              </a:rPr>
              <a:t>We will examine each of these in detail across the module: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Transaction Processing Systems (TPS): record daily transactions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Management Information Systems (MIS): reports for operational managers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Decision Support Systems (DSS): analytical tools for semi-structured decisions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Executive Support Systems (ESS): strategic dashboards for senior management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Enterprise Resource Planning (ERP): integrated cross-functional systems (Week 2)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Customer Relationship Management (CRM): customer data and interaction (Week 2)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Business Intelligence (BI): analytics and data warehousing (Week 4)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Knowledge Management Systems (KMS): capture and share organisational knowledge (Week 7)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Evolution of IS in Business – Key Milestones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18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era expanded what IS could do and who could use them.</a:t>
            </a:r>
            <a:endParaRPr lang="en-US" sz="1600" dirty="0"/>
          </a:p>
        </p:txBody>
      </p:sp>
      <p:graphicFrame>
        <p:nvGraphicFramePr>
          <p:cNvPr id="1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0080" y="1965960"/>
          <a:ext cx="10911535" cy="3337560"/>
        </p:xfrm>
        <a:graphic>
          <a:graphicData uri="http://schemas.openxmlformats.org/drawingml/2006/table">
            <a:tbl>
              <a:tblPr/>
              <a:tblGrid>
                <a:gridCol w="1280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0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Era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Defining technology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impact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1960s–70s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Mainframes, batch processing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Centralised, expensive, specialist-only. Used for payroll and inventory.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1980s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Personal Computing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Spreadsheets, word processing. IS reaches line managers.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1990s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Networked Computing, ERP, intranets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Integration across functions. Early e-commerce. IS becomes strategic infrastructure.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2000s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Internet and Cloud, SaaS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CRM, BI tools delivered as services. IS as utility, not infrastructure.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2010s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Mobile, Big Data, IoT, Social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Real-time analytics. IS becomes always-on and consumer-facing.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2020s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AI and Automation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1F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Machine learning, intelligent automation. IS makes decisions, not just supports them.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19 / 23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solidFill>
            <a:srgbClr val="FDB813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 •  Activity 2 – IS Failure Case Analysis (15 minutes)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11277295" cy="4160520"/>
          </a:xfrm>
          <a:prstGeom prst="rect">
            <a:avLst/>
          </a:prstGeom>
          <a:solidFill>
            <a:srgbClr val="FFF7E6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77240" y="1417320"/>
            <a:ext cx="10637215" cy="3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Read the following scenario (based on a real case)</a:t>
            </a:r>
            <a:endParaRPr lang="en-US" sz="1900" dirty="0"/>
          </a:p>
          <a:p>
            <a:pPr marL="0" indent="0">
              <a:spcBef>
                <a:spcPts val="400"/>
              </a:spcBef>
              <a:spcAft>
                <a:spcPts val="800"/>
              </a:spcAft>
              <a:buNone/>
            </a:pPr>
            <a:r>
              <a:rPr lang="en-US" sz="1600" i="1" dirty="0">
                <a:solidFill>
                  <a:srgbClr val="0E2A4A"/>
                </a:solidFill>
              </a:rPr>
              <a:t>"A major UK retailer invested £300m in a new ERP system. Three years later, stock discrepancies caused £1.5bn in losses. The system worked technically – but managers had not been trained to use it, and business processes had not been redesigned to align with it."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In groups of 3-4, discuss: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Was this a technology failure or a management failure? Why?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Which Henderson and Venkatraman alignment problem does this illustrate?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What should have been done differently before implementation?</a:t>
            </a:r>
            <a:endParaRPr lang="en-US" sz="19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1500" i="1" dirty="0">
                <a:solidFill>
                  <a:srgbClr val="595959"/>
                </a:solidFill>
              </a:rPr>
              <a:t>Share your key finding with the class in one sentence. This connects directly to C2: your Kalori Ltd. recommendation must include an implementation plan, not just a system choice.</a:t>
            </a:r>
            <a:endParaRPr lang="en-US" sz="1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Connecting Today to Your Assessments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20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26571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spcAft>
                <a:spcPts val="800"/>
              </a:spcAft>
            </a:pPr>
            <a:r>
              <a:rPr lang="en-US" sz="1800" b="1">
                <a:solidFill>
                  <a:srgbClr val="1F3864"/>
                </a:solidFill>
              </a:rPr>
              <a:t>C1 – Group Presentation </a:t>
            </a:r>
            <a:endParaRPr lang="en-US">
              <a:solidFill>
                <a:srgbClr val="000000"/>
              </a:solidFill>
            </a:endParaRPr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Introduced types of IS and compared their functions, benefits and limitations</a:t>
            </a:r>
            <a:endParaRPr lang="en-US" sz="1800" dirty="0">
              <a:ea typeface="Calibri" panose="020F0502020204030204"/>
              <a:cs typeface="Calibri" panose="020F0502020204030204"/>
            </a:endParaRPr>
          </a:p>
          <a:p>
            <a:pPr marL="0" indent="0">
              <a:spcBef>
                <a:spcPts val="800"/>
              </a:spcBef>
              <a:spcAft>
                <a:spcPts val="800"/>
              </a:spcAft>
              <a:buNone/>
            </a:pPr>
            <a:r>
              <a:rPr lang="en-US" sz="1800" b="1">
                <a:solidFill>
                  <a:srgbClr val="1F3864"/>
                </a:solidFill>
              </a:rPr>
              <a:t>C2 – Individual Report 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Scenario: Kalori Ltd. – consumer electronics retailer with 30 stores + e-commerce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Your role: IT consultant recommending an IS to solve their operational challenges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Required: 2,000 words, 8+ Harvard references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Challenges to address: inventory, CRM, decision-making, GDPR, integration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Tip: every week from here, ask yourself "How does this apply to Kalori Ltd.?"</a:t>
            </a:r>
            <a:endParaRPr lang="en-US" sz="13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Summary – Key Takeaways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21 / 23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731520" y="1719072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31520" y="17190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463040" y="1600200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IS is more than technology: it is a sociotechnical system of people, processes and tools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731520" y="2459736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31520" y="245973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463040" y="2340864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→ Information → Knowledge is the value chain that IS must deliver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731520" y="3200400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31520" y="320040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463040" y="3081528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can be a source of competitive advantage, but only when aligned with strategy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731520" y="3941064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31520" y="3941064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463040" y="3822192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failures are usually management failures, not technology failures</a:t>
            </a:r>
            <a:endParaRPr lang="en-US" sz="1700" dirty="0"/>
          </a:p>
        </p:txBody>
      </p:sp>
      <p:sp>
        <p:nvSpPr>
          <p:cNvPr id="17" name="Shape 15"/>
          <p:cNvSpPr/>
          <p:nvPr/>
        </p:nvSpPr>
        <p:spPr>
          <a:xfrm>
            <a:off x="731520" y="4681728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31520" y="468172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463040" y="4562856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IS types and their strategic purposes is the foundation for C2</a:t>
            </a:r>
            <a:endParaRPr lang="en-US" sz="17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Week – Week 2: Information Systems and Technologies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22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We will examine in detail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Enterprise Resource Planning (ERP) systems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Customer Relationship Management (CRM) systems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Supply Chain Management (SCM) systems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Integration of IS technologies in business operations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Preparation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Read Chapter 2 of Laudon and Laudon (2022). Come ready to discuss a real ERP implementation you can find in the news.</a:t>
            </a:r>
            <a:endParaRPr lang="en-US" sz="20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  •  Slide 23 / 23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6304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Drucker, P. (1999) Management Challenges for the 21st Century. Oxford: Butterworth-Heinemann.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Henderson, J.C. and Venkatraman, N. (1993) "Strategic alignment: leveraging information technology for transforming organizations", IBM Systems Journal, 32(1), pp. 4–16.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Humby, C. (2006) ANA Senior Marketers' Summit address [data is the new oil].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Laudon, K.C. and Laudon, J.P. (2022) Management Information Systems: Managing the Digital Firm. 17th edn. Harlow: Pearson.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Porter, M.E. and Millar, V.E. (1985) "How information gives you competitive advantage", Harvard Business Review, 63(4), pp. 149–160.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24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 5004 Week 1 – Introduction to Business Information Management</dc:title>
  <dc:subject>PptxGenJS Presentation</dc:subject>
  <dc:creator>Dr Oluwaseun (Olu) Adegbite | Dr Chinomso Nwagboso</dc:creator>
  <cp:lastModifiedBy>Dr Oluwaseun (Olu) Adegbite | Dr Chinomso Nwagboso</cp:lastModifiedBy>
  <cp:revision>18</cp:revision>
  <dcterms:created xsi:type="dcterms:W3CDTF">2026-05-09T16:02:06Z</dcterms:created>
  <dcterms:modified xsi:type="dcterms:W3CDTF">2026-05-20T08:26:24Z</dcterms:modified>
</cp:coreProperties>
</file>