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8" r:id="rId2"/>
    <p:sldId id="257" r:id="rId3"/>
    <p:sldId id="269" r:id="rId4"/>
    <p:sldId id="266" r:id="rId5"/>
    <p:sldId id="327" r:id="rId6"/>
    <p:sldId id="332" r:id="rId7"/>
    <p:sldId id="318" r:id="rId8"/>
    <p:sldId id="336" r:id="rId9"/>
    <p:sldId id="331" r:id="rId10"/>
    <p:sldId id="282" r:id="rId11"/>
    <p:sldId id="273" r:id="rId12"/>
    <p:sldId id="267" r:id="rId13"/>
    <p:sldId id="278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677"/>
  </p:normalViewPr>
  <p:slideViewPr>
    <p:cSldViewPr>
      <p:cViewPr varScale="1">
        <p:scale>
          <a:sx n="84" d="100"/>
          <a:sy n="84" d="100"/>
        </p:scale>
        <p:origin x="1904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753D0E-78A3-484D-9D48-2AA668CCD495}" type="datetimeFigureOut">
              <a:rPr lang="en-US" smtClean="0"/>
              <a:t>10/17/21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D815AE-C963-6644-89E1-30E63A4A98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69207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FC1010C1-892D-C746-BFBA-E176A5C0514E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853" tIns="45426" rIns="90853" bIns="45426"/>
          <a:lstStyle>
            <a:lvl1pPr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r>
              <a:rPr lang="en-GB" altLang="en-US">
                <a:latin typeface="Arial" panose="020B0604020202020204" pitchFamily="34" charset="0"/>
              </a:rPr>
              <a:t>Young Ambassador Programme</a:t>
            </a: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7037A0C2-11D4-3940-9FCE-2C05B6141097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853" tIns="45426" rIns="90853" bIns="45426"/>
          <a:lstStyle>
            <a:lvl1pPr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13007BAA-69CA-544B-BC26-E9F0B0D12614}" type="datetime1">
              <a:rPr lang="en-GB" altLang="en-US">
                <a:latin typeface="Arial" panose="020B0604020202020204" pitchFamily="34" charset="0"/>
              </a:rPr>
              <a:pPr algn="r" eaLnBrk="1" hangingPunct="1">
                <a:spcBef>
                  <a:spcPct val="0"/>
                </a:spcBef>
              </a:pPr>
              <a:t>17/10/2021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6388" name="Rectangle 6">
            <a:extLst>
              <a:ext uri="{FF2B5EF4-FFF2-40B4-BE49-F238E27FC236}">
                <a16:creationId xmlns:a16="http://schemas.microsoft.com/office/drawing/2014/main" id="{3B2EBC38-47F9-FF48-95F5-74D55A62DD42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853" tIns="45426" rIns="90853" bIns="45426" anchor="b"/>
          <a:lstStyle>
            <a:lvl1pPr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r>
              <a:rPr lang="en-GB" altLang="en-US">
                <a:latin typeface="Arial" panose="020B0604020202020204" pitchFamily="34" charset="0"/>
              </a:rPr>
              <a:t>Guin.Batten Youth Sport Trust</a:t>
            </a:r>
          </a:p>
        </p:txBody>
      </p:sp>
      <p:sp>
        <p:nvSpPr>
          <p:cNvPr id="16389" name="Rectangle 7">
            <a:extLst>
              <a:ext uri="{FF2B5EF4-FFF2-40B4-BE49-F238E27FC236}">
                <a16:creationId xmlns:a16="http://schemas.microsoft.com/office/drawing/2014/main" id="{756A49DE-F528-4744-883E-9346DCBD3B1D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853" tIns="45426" rIns="90853" bIns="45426" anchor="b"/>
          <a:lstStyle>
            <a:lvl1pPr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5F329FB1-602D-E640-B430-0CBAC6E650E1}" type="slidenum">
              <a:rPr lang="en-GB" altLang="en-US">
                <a:latin typeface="Arial" panose="020B0604020202020204" pitchFamily="34" charset="0"/>
              </a:rPr>
              <a:pPr algn="r" eaLnBrk="1" hangingPunct="1">
                <a:spcBef>
                  <a:spcPct val="0"/>
                </a:spcBef>
              </a:pPr>
              <a:t>5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6390" name="Rectangle 2">
            <a:extLst>
              <a:ext uri="{FF2B5EF4-FFF2-40B4-BE49-F238E27FC236}">
                <a16:creationId xmlns:a16="http://schemas.microsoft.com/office/drawing/2014/main" id="{72265936-0D2E-7F45-8E5E-64FF32AB1C7A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 bwMode="auto">
          <a:xfrm>
            <a:off x="776288" y="623888"/>
            <a:ext cx="2511425" cy="1884362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91" name="Rectangle 3">
            <a:extLst>
              <a:ext uri="{FF2B5EF4-FFF2-40B4-BE49-F238E27FC236}">
                <a16:creationId xmlns:a16="http://schemas.microsoft.com/office/drawing/2014/main" id="{12D4E4BA-C40C-B740-B3EC-911CC263AE5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73100" y="2827338"/>
            <a:ext cx="5378450" cy="620871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z="1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1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1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090E0DE4-DEC3-1140-8B20-0B5A8C834599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853" tIns="45426" rIns="90853" bIns="45426"/>
          <a:lstStyle>
            <a:lvl1pPr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r>
              <a:rPr lang="en-GB" altLang="en-US">
                <a:latin typeface="Arial" panose="020B0604020202020204" pitchFamily="34" charset="0"/>
              </a:rPr>
              <a:t>Young Ambassador Programme</a:t>
            </a: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E86011DF-83CA-4240-B2E1-9E7508D41FCF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853" tIns="45426" rIns="90853" bIns="45426"/>
          <a:lstStyle>
            <a:lvl1pPr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AEF1069A-02D7-0042-B7EB-8CAFF3751540}" type="datetime1">
              <a:rPr lang="en-GB" altLang="en-US">
                <a:latin typeface="Arial" panose="020B0604020202020204" pitchFamily="34" charset="0"/>
              </a:rPr>
              <a:pPr algn="r" eaLnBrk="1" hangingPunct="1">
                <a:spcBef>
                  <a:spcPct val="0"/>
                </a:spcBef>
              </a:pPr>
              <a:t>17/10/2021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8436" name="Rectangle 6">
            <a:extLst>
              <a:ext uri="{FF2B5EF4-FFF2-40B4-BE49-F238E27FC236}">
                <a16:creationId xmlns:a16="http://schemas.microsoft.com/office/drawing/2014/main" id="{A123AB1B-D25E-9147-A186-AB2BF8F8CD79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853" tIns="45426" rIns="90853" bIns="45426" anchor="b"/>
          <a:lstStyle>
            <a:lvl1pPr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r>
              <a:rPr lang="en-GB" altLang="en-US">
                <a:latin typeface="Arial" panose="020B0604020202020204" pitchFamily="34" charset="0"/>
              </a:rPr>
              <a:t>Guin.Batten Youth Sport Trust</a:t>
            </a:r>
          </a:p>
        </p:txBody>
      </p:sp>
      <p:sp>
        <p:nvSpPr>
          <p:cNvPr id="18437" name="Rectangle 7">
            <a:extLst>
              <a:ext uri="{FF2B5EF4-FFF2-40B4-BE49-F238E27FC236}">
                <a16:creationId xmlns:a16="http://schemas.microsoft.com/office/drawing/2014/main" id="{C5EDA523-4F5B-E64D-929A-E9F0DE1EF50B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853" tIns="45426" rIns="90853" bIns="45426" anchor="b"/>
          <a:lstStyle>
            <a:lvl1pPr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D19301A1-6A8D-9441-B751-39BAD2190433}" type="slidenum">
              <a:rPr lang="en-GB" altLang="en-US">
                <a:latin typeface="Arial" panose="020B0604020202020204" pitchFamily="34" charset="0"/>
              </a:rPr>
              <a:pPr algn="r" eaLnBrk="1" hangingPunct="1">
                <a:spcBef>
                  <a:spcPct val="0"/>
                </a:spcBef>
              </a:pPr>
              <a:t>6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8438" name="Rectangle 2">
            <a:extLst>
              <a:ext uri="{FF2B5EF4-FFF2-40B4-BE49-F238E27FC236}">
                <a16:creationId xmlns:a16="http://schemas.microsoft.com/office/drawing/2014/main" id="{903B8FB2-006A-A744-B354-D9B3C3577E5E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 bwMode="auto">
          <a:xfrm>
            <a:off x="776288" y="623888"/>
            <a:ext cx="2511425" cy="1884362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9" name="Rectangle 3">
            <a:extLst>
              <a:ext uri="{FF2B5EF4-FFF2-40B4-BE49-F238E27FC236}">
                <a16:creationId xmlns:a16="http://schemas.microsoft.com/office/drawing/2014/main" id="{955929FD-B6D0-4246-A921-528C6DC9CCB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73100" y="2827338"/>
            <a:ext cx="5378450" cy="620871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z="1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1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1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B6129224-399F-DC43-A609-D6A78E802968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0" y="0"/>
            <a:ext cx="2944813" cy="496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124" tIns="46062" rIns="92124" bIns="46062"/>
          <a:lstStyle>
            <a:lvl1pPr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r>
              <a:rPr lang="en-GB" altLang="en-US">
                <a:latin typeface="Arial" panose="020B0604020202020204" pitchFamily="34" charset="0"/>
              </a:rPr>
              <a:t>Young Ambassador Programme</a:t>
            </a:r>
          </a:p>
        </p:txBody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4DFFEEEE-13EE-CD4C-95FA-EF04C0FF3F3E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52863" y="0"/>
            <a:ext cx="2944812" cy="496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124" tIns="46062" rIns="92124" bIns="46062"/>
          <a:lstStyle>
            <a:lvl1pPr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519CDB95-B125-F84C-9D34-74F340A62D29}" type="datetime1">
              <a:rPr lang="en-GB" altLang="en-US">
                <a:latin typeface="Arial" panose="020B0604020202020204" pitchFamily="34" charset="0"/>
              </a:rPr>
              <a:pPr algn="r" eaLnBrk="1" hangingPunct="1">
                <a:spcBef>
                  <a:spcPct val="0"/>
                </a:spcBef>
              </a:pPr>
              <a:t>17/10/2021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5604" name="Rectangle 6">
            <a:extLst>
              <a:ext uri="{FF2B5EF4-FFF2-40B4-BE49-F238E27FC236}">
                <a16:creationId xmlns:a16="http://schemas.microsoft.com/office/drawing/2014/main" id="{5110FE9E-9E3F-074C-9482-BA6C71FEBE15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0" y="9431338"/>
            <a:ext cx="2944813" cy="496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124" tIns="46062" rIns="92124" bIns="46062" anchor="b"/>
          <a:lstStyle>
            <a:lvl1pPr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r>
              <a:rPr lang="en-GB" altLang="en-US">
                <a:latin typeface="Arial" panose="020B0604020202020204" pitchFamily="34" charset="0"/>
              </a:rPr>
              <a:t>Guin.Batten Youth Sport Trust</a:t>
            </a:r>
          </a:p>
        </p:txBody>
      </p:sp>
      <p:sp>
        <p:nvSpPr>
          <p:cNvPr id="25605" name="Rectangle 7">
            <a:extLst>
              <a:ext uri="{FF2B5EF4-FFF2-40B4-BE49-F238E27FC236}">
                <a16:creationId xmlns:a16="http://schemas.microsoft.com/office/drawing/2014/main" id="{25B79678-CC10-B648-9283-40745FF422C8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52863" y="9431338"/>
            <a:ext cx="2944812" cy="496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124" tIns="46062" rIns="92124" bIns="46062" anchor="b"/>
          <a:lstStyle>
            <a:lvl1pPr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80B086A3-5841-1541-8156-66B7ECC5CEE3}" type="slidenum">
              <a:rPr lang="en-GB" altLang="en-US">
                <a:latin typeface="Arial" panose="020B0604020202020204" pitchFamily="34" charset="0"/>
              </a:rPr>
              <a:pPr algn="r" eaLnBrk="1" hangingPunct="1">
                <a:spcBef>
                  <a:spcPct val="0"/>
                </a:spcBef>
              </a:pPr>
              <a:t>8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5606" name="Rectangle 2">
            <a:extLst>
              <a:ext uri="{FF2B5EF4-FFF2-40B4-BE49-F238E27FC236}">
                <a16:creationId xmlns:a16="http://schemas.microsoft.com/office/drawing/2014/main" id="{4A7A11A6-3770-E24E-B54C-806902D7027B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 bwMode="auto">
          <a:xfrm>
            <a:off x="777875" y="633413"/>
            <a:ext cx="2552700" cy="1914525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7" name="Rectangle 3">
            <a:extLst>
              <a:ext uri="{FF2B5EF4-FFF2-40B4-BE49-F238E27FC236}">
                <a16:creationId xmlns:a16="http://schemas.microsoft.com/office/drawing/2014/main" id="{407924F0-D6DB-4A45-8720-46D6A22613C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81038" y="2871788"/>
            <a:ext cx="5437187" cy="6308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z="1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1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1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DE678085-C8B6-3D44-B5A8-5DE6B122783C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0" y="0"/>
            <a:ext cx="2944813" cy="496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124" tIns="46062" rIns="92124" bIns="46062"/>
          <a:lstStyle>
            <a:lvl1pPr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r>
              <a:rPr lang="en-GB" altLang="en-US">
                <a:latin typeface="Arial" panose="020B0604020202020204" pitchFamily="34" charset="0"/>
              </a:rPr>
              <a:t>Young Ambassador Programme</a:t>
            </a:r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4DBB54C4-26FC-F848-A93E-391DECDB4DF1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52863" y="0"/>
            <a:ext cx="2944812" cy="496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124" tIns="46062" rIns="92124" bIns="46062"/>
          <a:lstStyle>
            <a:lvl1pPr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57FA98BE-1564-CF48-8D0A-3655F68A7686}" type="datetime1">
              <a:rPr lang="en-GB" altLang="en-US">
                <a:latin typeface="Arial" panose="020B0604020202020204" pitchFamily="34" charset="0"/>
              </a:rPr>
              <a:pPr algn="r" eaLnBrk="1" hangingPunct="1">
                <a:spcBef>
                  <a:spcPct val="0"/>
                </a:spcBef>
              </a:pPr>
              <a:t>17/10/2021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7652" name="Rectangle 6">
            <a:extLst>
              <a:ext uri="{FF2B5EF4-FFF2-40B4-BE49-F238E27FC236}">
                <a16:creationId xmlns:a16="http://schemas.microsoft.com/office/drawing/2014/main" id="{E47CCF0C-DC26-7D47-96BA-D5A7A5EA6AD5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0" y="9431338"/>
            <a:ext cx="2944813" cy="496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124" tIns="46062" rIns="92124" bIns="46062" anchor="b"/>
          <a:lstStyle>
            <a:lvl1pPr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r>
              <a:rPr lang="en-GB" altLang="en-US">
                <a:latin typeface="Arial" panose="020B0604020202020204" pitchFamily="34" charset="0"/>
              </a:rPr>
              <a:t>Guin.Batten Youth Sport Trust</a:t>
            </a:r>
          </a:p>
        </p:txBody>
      </p:sp>
      <p:sp>
        <p:nvSpPr>
          <p:cNvPr id="27653" name="Rectangle 7">
            <a:extLst>
              <a:ext uri="{FF2B5EF4-FFF2-40B4-BE49-F238E27FC236}">
                <a16:creationId xmlns:a16="http://schemas.microsoft.com/office/drawing/2014/main" id="{98DF5BEC-7D2C-9D48-A369-8DE5FA8C2F05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52863" y="9431338"/>
            <a:ext cx="2944812" cy="496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124" tIns="46062" rIns="92124" bIns="46062" anchor="b"/>
          <a:lstStyle>
            <a:lvl1pPr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defTabSz="920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92075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01CA76AA-D6CA-5742-B402-F6B28C804DEB}" type="slidenum">
              <a:rPr lang="en-GB" altLang="en-US">
                <a:latin typeface="Arial" panose="020B0604020202020204" pitchFamily="34" charset="0"/>
              </a:rPr>
              <a:pPr algn="r" eaLnBrk="1" hangingPunct="1">
                <a:spcBef>
                  <a:spcPct val="0"/>
                </a:spcBef>
              </a:pPr>
              <a:t>9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7654" name="Rectangle 2">
            <a:extLst>
              <a:ext uri="{FF2B5EF4-FFF2-40B4-BE49-F238E27FC236}">
                <a16:creationId xmlns:a16="http://schemas.microsoft.com/office/drawing/2014/main" id="{8AA823D9-4FAA-A144-8D4E-5E2BAAC419A8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 bwMode="auto">
          <a:xfrm>
            <a:off x="777875" y="633413"/>
            <a:ext cx="2552700" cy="1914525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5" name="Rectangle 3">
            <a:extLst>
              <a:ext uri="{FF2B5EF4-FFF2-40B4-BE49-F238E27FC236}">
                <a16:creationId xmlns:a16="http://schemas.microsoft.com/office/drawing/2014/main" id="{826C4928-5EC8-B747-BC8F-445ACF4C2B4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81038" y="2871788"/>
            <a:ext cx="5437187" cy="6308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z="1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1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1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Submit 2 out of 3 forms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D815AE-C963-6644-89E1-30E63A4A98CC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1824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17/10/2021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169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17/10/2021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24539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17/10/2021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3462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17/10/2021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2928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17/10/2021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7193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17/10/2021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147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17/10/2021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8805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17/10/2021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18192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17/10/2021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04951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17/10/2021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0504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D1B90-D708-4A04-BD63-E0DBD94966A3}" type="datetimeFigureOut">
              <a:rPr lang="en-GB" smtClean="0"/>
              <a:t>17/10/2021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2533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8D1B90-D708-4A04-BD63-E0DBD94966A3}" type="datetimeFigureOut">
              <a:rPr lang="en-GB" smtClean="0"/>
              <a:t>17/10/2021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BFB61B-55E6-4429-BD20-77A1F17E4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7003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jpeg"/><Relationship Id="rId4" Type="http://schemas.openxmlformats.org/officeDocument/2006/relationships/hyperlink" Target="http://www.google.co.uk/url?sa=i&amp;rct=j&amp;q=&amp;esrc=s&amp;source=images&amp;cd=&amp;cad=rja&amp;uact=8&amp;ved=0ahUKEwiSooT-nLrOAhWDshQKHQ90CCEQjRwIBw&amp;url=http://www.telegraph.co.uk/news/11945123/Back-to-the-Future-Day-live-Will-October-21-2015-be-as-good-as-the-film-predicted.html&amp;psig=AFQjCNFYW3iueA6lxXHmcF47y2XQuso55w&amp;ust=1471034546429468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-273454"/>
            <a:ext cx="7276015" cy="1125488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Mark Napieralla: Advanced Coaching &amp; Mentoring: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980" y="0"/>
            <a:ext cx="1469019" cy="578580"/>
          </a:xfrm>
          <a:prstGeom prst="rect">
            <a:avLst/>
          </a:prstGeom>
        </p:spPr>
      </p:pic>
      <p:pic>
        <p:nvPicPr>
          <p:cNvPr id="1026" name="Picture 2" descr="Image result for together stronger f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432598"/>
            <a:ext cx="7145684" cy="4171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50709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-273454"/>
            <a:ext cx="7276015" cy="1125488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Mark Napieralla: Advanced Sports Coaching: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9512" y="764704"/>
            <a:ext cx="7848872" cy="5832648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b="1" i="1" u="sng" dirty="0"/>
              <a:t>The session plan &amp; planning for the coming weeks / Young Ambassador Scheme</a:t>
            </a:r>
          </a:p>
          <a:p>
            <a:endParaRPr lang="en-GB" b="1" i="1" u="sng" dirty="0"/>
          </a:p>
          <a:p>
            <a:r>
              <a:rPr lang="en-GB" b="1" dirty="0"/>
              <a:t>The 4C’s</a:t>
            </a:r>
          </a:p>
          <a:p>
            <a:endParaRPr lang="en-GB" b="1" dirty="0"/>
          </a:p>
          <a:p>
            <a:r>
              <a:rPr lang="en-GB" b="1" dirty="0"/>
              <a:t>What are the expectations from you?</a:t>
            </a:r>
          </a:p>
          <a:p>
            <a:r>
              <a:rPr lang="en-GB" b="1" dirty="0"/>
              <a:t>What will I deliver today?</a:t>
            </a:r>
          </a:p>
          <a:p>
            <a:r>
              <a:rPr lang="en-GB" b="1" dirty="0"/>
              <a:t>Bronze YA Training (Thurs)</a:t>
            </a:r>
          </a:p>
          <a:p>
            <a:r>
              <a:rPr lang="en-GB" b="1" dirty="0"/>
              <a:t>Sports Camp (Next Mon)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980" y="0"/>
            <a:ext cx="1469019" cy="578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67160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-273454"/>
            <a:ext cx="7276015" cy="1125488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Mark Napieralla: Advanced Sports Coaching: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9512" y="764704"/>
            <a:ext cx="7848872" cy="5832648"/>
          </a:xfrm>
        </p:spPr>
        <p:txBody>
          <a:bodyPr>
            <a:normAutofit lnSpcReduction="10000"/>
          </a:bodyPr>
          <a:lstStyle/>
          <a:p>
            <a:endParaRPr lang="en-GB" dirty="0"/>
          </a:p>
          <a:p>
            <a:r>
              <a:rPr lang="en-GB" b="1" dirty="0"/>
              <a:t>Group Task- 4 C’s</a:t>
            </a:r>
          </a:p>
          <a:p>
            <a:r>
              <a:rPr lang="en-GB" b="1" dirty="0"/>
              <a:t>How as a coach will you consider-</a:t>
            </a:r>
          </a:p>
          <a:p>
            <a:r>
              <a:rPr lang="en-GB" b="1" dirty="0"/>
              <a:t> </a:t>
            </a:r>
          </a:p>
          <a:p>
            <a:r>
              <a:rPr lang="en-GB" b="1" dirty="0"/>
              <a:t>1-Competence of the group</a:t>
            </a:r>
          </a:p>
          <a:p>
            <a:r>
              <a:rPr lang="en-GB" b="1" dirty="0"/>
              <a:t>2-Improving confidence</a:t>
            </a:r>
          </a:p>
          <a:p>
            <a:r>
              <a:rPr lang="en-GB" b="1" dirty="0"/>
              <a:t>3- The connection between participants </a:t>
            </a:r>
          </a:p>
          <a:p>
            <a:r>
              <a:rPr lang="en-GB" b="1" dirty="0"/>
              <a:t>4-Encourage creativity </a:t>
            </a:r>
          </a:p>
          <a:p>
            <a:endParaRPr lang="en-GB" b="1" dirty="0"/>
          </a:p>
          <a:p>
            <a:r>
              <a:rPr lang="en-GB" b="1" dirty="0"/>
              <a:t>Flip chart rotation </a:t>
            </a:r>
          </a:p>
          <a:p>
            <a:endParaRPr lang="en-GB" b="1" dirty="0"/>
          </a:p>
          <a:p>
            <a:pPr algn="l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980" y="0"/>
            <a:ext cx="1469019" cy="578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69135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-273454"/>
            <a:ext cx="7276015" cy="1125488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Penllergaer School: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9512" y="764704"/>
            <a:ext cx="7848872" cy="5832648"/>
          </a:xfrm>
        </p:spPr>
        <p:txBody>
          <a:bodyPr>
            <a:normAutofit/>
          </a:bodyPr>
          <a:lstStyle/>
          <a:p>
            <a:endParaRPr lang="en-GB" dirty="0"/>
          </a:p>
          <a:p>
            <a:pPr algn="l"/>
            <a:r>
              <a:rPr lang="en-GB" b="1" dirty="0"/>
              <a:t>  TIPS:</a:t>
            </a:r>
          </a:p>
          <a:p>
            <a:endParaRPr lang="en-GB" b="1" dirty="0"/>
          </a:p>
          <a:p>
            <a:pPr algn="l"/>
            <a:r>
              <a:rPr lang="en-GB" b="1" dirty="0"/>
              <a:t>1- Plan</a:t>
            </a:r>
          </a:p>
          <a:p>
            <a:pPr algn="l"/>
            <a:r>
              <a:rPr lang="en-GB" b="1" dirty="0"/>
              <a:t>2- Pick one/two/three coaching points</a:t>
            </a:r>
          </a:p>
          <a:p>
            <a:pPr algn="l"/>
            <a:r>
              <a:rPr lang="en-GB" b="1" dirty="0"/>
              <a:t>3- Challenge your participants (Traffic light game, what are you comfortable doing?) comfort / panic / stretch</a:t>
            </a:r>
          </a:p>
          <a:p>
            <a:pPr algn="l"/>
            <a:r>
              <a:rPr lang="en-GB" b="1" dirty="0"/>
              <a:t>4-Make it fun</a:t>
            </a:r>
          </a:p>
          <a:p>
            <a:pPr algn="l"/>
            <a:r>
              <a:rPr lang="en-GB" b="1" dirty="0"/>
              <a:t>5- Reinforce coaching points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980" y="0"/>
            <a:ext cx="1469019" cy="578580"/>
          </a:xfrm>
          <a:prstGeom prst="rect">
            <a:avLst/>
          </a:prstGeom>
        </p:spPr>
      </p:pic>
      <p:pic>
        <p:nvPicPr>
          <p:cNvPr id="5" name="Picture 2" descr="Image result for games sens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692696"/>
            <a:ext cx="4047772" cy="2276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1567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9">
            <a:extLst>
              <a:ext uri="{FF2B5EF4-FFF2-40B4-BE49-F238E27FC236}">
                <a16:creationId xmlns:a16="http://schemas.microsoft.com/office/drawing/2014/main" id="{B221B23A-3001-1A4C-9781-070E7ED339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325" y="476250"/>
            <a:ext cx="8628063" cy="5905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3">
            <a:extLst>
              <a:ext uri="{FF2B5EF4-FFF2-40B4-BE49-F238E27FC236}">
                <a16:creationId xmlns:a16="http://schemas.microsoft.com/office/drawing/2014/main" id="{31388A30-EA14-784D-94CD-30B2D96CE26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0" y="2819400"/>
            <a:ext cx="3036888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  <a:defRPr/>
            </a:pPr>
            <a:endParaRPr lang="en-GB" sz="8000" b="1" kern="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15364" name="TextBox 7">
            <a:extLst>
              <a:ext uri="{FF2B5EF4-FFF2-40B4-BE49-F238E27FC236}">
                <a16:creationId xmlns:a16="http://schemas.microsoft.com/office/drawing/2014/main" id="{51882344-3CAE-614C-80B3-4D392819742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7088" y="949325"/>
            <a:ext cx="7200900" cy="119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3600" b="1" u="sng">
                <a:latin typeface="Arial" panose="020B0604020202020204" pitchFamily="34" charset="0"/>
              </a:rPr>
              <a:t>Young Ambassador Scheme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3600" u="sng">
              <a:latin typeface="Arial" panose="020B0604020202020204" pitchFamily="34" charset="0"/>
            </a:endParaRPr>
          </a:p>
        </p:txBody>
      </p:sp>
      <p:sp>
        <p:nvSpPr>
          <p:cNvPr id="14341" name="Text Box 9">
            <a:extLst>
              <a:ext uri="{FF2B5EF4-FFF2-40B4-BE49-F238E27FC236}">
                <a16:creationId xmlns:a16="http://schemas.microsoft.com/office/drawing/2014/main" id="{E0194611-B57F-4C49-8756-1D973A5BFD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2988" y="1844675"/>
            <a:ext cx="7200900" cy="4278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  <a:defRPr/>
            </a:pPr>
            <a:r>
              <a:rPr lang="en-GB" altLang="en-US">
                <a:latin typeface="Comic Sans MS" charset="0"/>
              </a:rPr>
              <a:t>The Singapore promise 2005:</a:t>
            </a:r>
          </a:p>
          <a:p>
            <a:pPr eaLnBrk="1" hangingPunct="1">
              <a:spcBef>
                <a:spcPct val="50000"/>
              </a:spcBef>
              <a:buFontTx/>
              <a:buNone/>
              <a:defRPr/>
            </a:pPr>
            <a:endParaRPr lang="en-GB" altLang="en-US">
              <a:latin typeface="Comic Sans MS" charset="0"/>
            </a:endParaRPr>
          </a:p>
          <a:p>
            <a:pPr eaLnBrk="1" hangingPunct="1">
              <a:spcBef>
                <a:spcPct val="50000"/>
              </a:spcBef>
              <a:buFontTx/>
              <a:buNone/>
              <a:defRPr/>
            </a:pPr>
            <a:r>
              <a:rPr lang="en-GB" altLang="en-US"/>
              <a:t>London made a promise to the world that showed the commitment from London to use the power of the Games to inspire millions of Young People to choose sport </a:t>
            </a:r>
            <a:endParaRPr lang="en-GB" altLang="en-US">
              <a:latin typeface="Comic Sans MS" charset="0"/>
            </a:endParaRPr>
          </a:p>
          <a:p>
            <a:pPr eaLnBrk="1" hangingPunct="1">
              <a:spcBef>
                <a:spcPct val="50000"/>
              </a:spcBef>
              <a:buFontTx/>
              <a:buNone/>
              <a:defRPr/>
            </a:pPr>
            <a:endParaRPr lang="en-GB" altLang="en-US">
              <a:latin typeface="Comic Sans MS" charset="0"/>
            </a:endParaRPr>
          </a:p>
        </p:txBody>
      </p:sp>
      <p:pic>
        <p:nvPicPr>
          <p:cNvPr id="15366" name="Picture 1">
            <a:extLst>
              <a:ext uri="{FF2B5EF4-FFF2-40B4-BE49-F238E27FC236}">
                <a16:creationId xmlns:a16="http://schemas.microsoft.com/office/drawing/2014/main" id="{72AA1B39-D7C2-6B4F-BF2D-5F52F851AF7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751513"/>
            <a:ext cx="2571750" cy="1000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9">
            <a:extLst>
              <a:ext uri="{FF2B5EF4-FFF2-40B4-BE49-F238E27FC236}">
                <a16:creationId xmlns:a16="http://schemas.microsoft.com/office/drawing/2014/main" id="{31816789-0B05-2F49-8F4F-21DE48511B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325" y="476250"/>
            <a:ext cx="8628063" cy="5905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3">
            <a:extLst>
              <a:ext uri="{FF2B5EF4-FFF2-40B4-BE49-F238E27FC236}">
                <a16:creationId xmlns:a16="http://schemas.microsoft.com/office/drawing/2014/main" id="{10E90545-ADC6-9B4F-9FE0-230C4198C37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0" y="2819400"/>
            <a:ext cx="3036888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  <a:defRPr/>
            </a:pPr>
            <a:endParaRPr lang="en-GB" sz="8000" b="1" kern="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17412" name="TextBox 7">
            <a:extLst>
              <a:ext uri="{FF2B5EF4-FFF2-40B4-BE49-F238E27FC236}">
                <a16:creationId xmlns:a16="http://schemas.microsoft.com/office/drawing/2014/main" id="{911DCBB8-C10B-E24E-957A-E9800EF6C66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7088" y="949325"/>
            <a:ext cx="7200900" cy="119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3600" b="1" u="sng">
                <a:latin typeface="Arial" panose="020B0604020202020204" pitchFamily="34" charset="0"/>
              </a:rPr>
              <a:t>Young Ambassador Scheme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3600" u="sng">
              <a:latin typeface="Arial" panose="020B0604020202020204" pitchFamily="34" charset="0"/>
            </a:endParaRPr>
          </a:p>
        </p:txBody>
      </p:sp>
      <p:sp>
        <p:nvSpPr>
          <p:cNvPr id="17413" name="Text Box 9">
            <a:extLst>
              <a:ext uri="{FF2B5EF4-FFF2-40B4-BE49-F238E27FC236}">
                <a16:creationId xmlns:a16="http://schemas.microsoft.com/office/drawing/2014/main" id="{C3548BE5-E761-414A-A63C-893F2868D03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2988" y="1844675"/>
            <a:ext cx="7200900" cy="5140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>
                <a:latin typeface="Comic Sans MS" panose="030F0902030302020204" pitchFamily="66" charset="0"/>
              </a:rPr>
              <a:t>Introduced to Wales in 2009 with the following outcomes:</a:t>
            </a:r>
          </a:p>
          <a:p>
            <a:pPr eaLnBrk="1" hangingPunct="1">
              <a:spcBef>
                <a:spcPct val="50000"/>
              </a:spcBef>
              <a:buFont typeface="Wingdings" pitchFamily="2" charset="2"/>
              <a:buChar char="ü"/>
            </a:pPr>
            <a:r>
              <a:rPr lang="en-GB" altLang="en-US" sz="1800" b="1"/>
              <a:t>Increase healthy lifestyles and participation in physical activity in their school.</a:t>
            </a:r>
          </a:p>
          <a:p>
            <a:pPr eaLnBrk="1" hangingPunct="1">
              <a:spcBef>
                <a:spcPct val="50000"/>
              </a:spcBef>
              <a:buFont typeface="Wingdings" pitchFamily="2" charset="2"/>
              <a:buChar char="ü"/>
            </a:pPr>
            <a:r>
              <a:rPr lang="en-GB" altLang="en-US" sz="1800" b="1"/>
              <a:t>To promote the positive values of sport in and through sport</a:t>
            </a:r>
          </a:p>
          <a:p>
            <a:pPr eaLnBrk="1" hangingPunct="1">
              <a:spcBef>
                <a:spcPct val="50000"/>
              </a:spcBef>
              <a:buFont typeface="Wingdings" pitchFamily="2" charset="2"/>
              <a:buChar char="ü"/>
            </a:pPr>
            <a:r>
              <a:rPr lang="en-GB" altLang="en-US" sz="1800" b="1"/>
              <a:t>To be an ambassador and role-model advocating PE and school sport</a:t>
            </a:r>
          </a:p>
          <a:p>
            <a:pPr eaLnBrk="1" hangingPunct="1">
              <a:spcBef>
                <a:spcPct val="50000"/>
              </a:spcBef>
              <a:buFont typeface="Wingdings" pitchFamily="2" charset="2"/>
              <a:buChar char="ü"/>
            </a:pPr>
            <a:r>
              <a:rPr lang="en-GB" altLang="en-US" sz="1800" b="1"/>
              <a:t>To be the young person's voice on PE and school sport in our schools and communities</a:t>
            </a:r>
          </a:p>
          <a:p>
            <a:pPr eaLnBrk="1" hangingPunct="1">
              <a:spcBef>
                <a:spcPct val="50000"/>
              </a:spcBef>
              <a:buFont typeface="Wingdings" pitchFamily="2" charset="2"/>
              <a:buChar char="ü"/>
            </a:pPr>
            <a:r>
              <a:rPr lang="en-GB" altLang="en-US" sz="1800" b="1"/>
              <a:t>Bring the inspiration of major sporting events to schools and communities e.g. London 2012, Glasgow 2014</a:t>
            </a:r>
          </a:p>
          <a:p>
            <a:pPr eaLnBrk="1" hangingPunct="1">
              <a:spcBef>
                <a:spcPct val="50000"/>
              </a:spcBef>
              <a:buFont typeface="Wingdings" pitchFamily="2" charset="2"/>
              <a:buChar char="ü"/>
            </a:pPr>
            <a:r>
              <a:rPr lang="en-GB" altLang="en-US" sz="1800" b="1"/>
              <a:t>To get every child hooked on sport for life!</a:t>
            </a:r>
            <a:endParaRPr lang="en-GB" altLang="en-US" sz="1800" b="1">
              <a:latin typeface="Comic Sans MS" panose="030F0902030302020204" pitchFamily="66" charset="0"/>
            </a:endParaRPr>
          </a:p>
          <a:p>
            <a:pPr eaLnBrk="1" hangingPunct="1">
              <a:spcBef>
                <a:spcPct val="50000"/>
              </a:spcBef>
              <a:buFontTx/>
              <a:buNone/>
            </a:pPr>
            <a:endParaRPr lang="en-GB" altLang="en-US">
              <a:latin typeface="Comic Sans MS" panose="030F0902030302020204" pitchFamily="66" charset="0"/>
            </a:endParaRPr>
          </a:p>
        </p:txBody>
      </p:sp>
    </p:spTree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>
            <a:extLst>
              <a:ext uri="{FF2B5EF4-FFF2-40B4-BE49-F238E27FC236}">
                <a16:creationId xmlns:a16="http://schemas.microsoft.com/office/drawing/2014/main" id="{00609E0F-9EE3-3E48-82A8-213B631BB6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0"/>
            <a:ext cx="7129462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9">
            <a:extLst>
              <a:ext uri="{FF2B5EF4-FFF2-40B4-BE49-F238E27FC236}">
                <a16:creationId xmlns:a16="http://schemas.microsoft.com/office/drawing/2014/main" id="{CDA1C750-D540-274C-B17D-BFF97CEB9A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325" y="476250"/>
            <a:ext cx="8628063" cy="5905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3">
            <a:extLst>
              <a:ext uri="{FF2B5EF4-FFF2-40B4-BE49-F238E27FC236}">
                <a16:creationId xmlns:a16="http://schemas.microsoft.com/office/drawing/2014/main" id="{42EB00E8-42AB-974E-BB12-242EB156775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0" y="2819400"/>
            <a:ext cx="3036888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  <a:defRPr/>
            </a:pPr>
            <a:endParaRPr lang="en-GB" sz="8000" b="1" kern="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24580" name="TextBox 7">
            <a:extLst>
              <a:ext uri="{FF2B5EF4-FFF2-40B4-BE49-F238E27FC236}">
                <a16:creationId xmlns:a16="http://schemas.microsoft.com/office/drawing/2014/main" id="{8E2874B4-B9F4-1C43-B0F4-CE596A71016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7088" y="949325"/>
            <a:ext cx="7200900" cy="119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3600" b="1" u="sng"/>
              <a:t>Bronze What can they do?</a:t>
            </a:r>
          </a:p>
          <a:p>
            <a:pPr eaLnBrk="1" hangingPunct="1"/>
            <a:endParaRPr lang="en-GB" altLang="en-US" sz="3600" u="sng"/>
          </a:p>
        </p:txBody>
      </p:sp>
      <p:sp>
        <p:nvSpPr>
          <p:cNvPr id="24581" name="Text Box 9">
            <a:extLst>
              <a:ext uri="{FF2B5EF4-FFF2-40B4-BE49-F238E27FC236}">
                <a16:creationId xmlns:a16="http://schemas.microsoft.com/office/drawing/2014/main" id="{0501940E-D895-B945-88C5-5E2EF1CEC10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71550" y="1844675"/>
            <a:ext cx="7200900" cy="5078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342900" indent="-3429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 typeface="Wingdings" pitchFamily="2" charset="2"/>
              <a:buChar char="ü"/>
            </a:pPr>
            <a:r>
              <a:rPr lang="en-GB" altLang="en-US" sz="2400">
                <a:latin typeface="Calibri" panose="020F0502020204030204" pitchFamily="34" charset="0"/>
              </a:rPr>
              <a:t>Be a voice for sport- promote sport</a:t>
            </a:r>
          </a:p>
          <a:p>
            <a:pPr eaLnBrk="1" hangingPunct="1">
              <a:spcBef>
                <a:spcPct val="50000"/>
              </a:spcBef>
              <a:buFont typeface="Wingdings" pitchFamily="2" charset="2"/>
              <a:buChar char="ü"/>
            </a:pPr>
            <a:r>
              <a:rPr lang="en-GB" altLang="en-US" sz="2400">
                <a:latin typeface="Calibri" panose="020F0502020204030204" pitchFamily="34" charset="0"/>
              </a:rPr>
              <a:t>Run their own lunchtime club</a:t>
            </a:r>
          </a:p>
          <a:p>
            <a:pPr eaLnBrk="1" hangingPunct="1">
              <a:spcBef>
                <a:spcPct val="50000"/>
              </a:spcBef>
              <a:buFont typeface="Wingdings" pitchFamily="2" charset="2"/>
              <a:buChar char="ü"/>
            </a:pPr>
            <a:r>
              <a:rPr lang="en-GB" altLang="en-US" sz="2400">
                <a:latin typeface="Calibri" panose="020F0502020204030204" pitchFamily="34" charset="0"/>
              </a:rPr>
              <a:t>Help out in PE / After school clubs</a:t>
            </a:r>
          </a:p>
          <a:p>
            <a:pPr eaLnBrk="1" hangingPunct="1">
              <a:spcBef>
                <a:spcPct val="50000"/>
              </a:spcBef>
              <a:buFont typeface="Wingdings" pitchFamily="2" charset="2"/>
              <a:buChar char="ü"/>
            </a:pPr>
            <a:r>
              <a:rPr lang="en-GB" altLang="en-US" sz="2400">
                <a:latin typeface="Calibri" panose="020F0502020204030204" pitchFamily="34" charset="0"/>
              </a:rPr>
              <a:t>Arrange taster sessions</a:t>
            </a:r>
          </a:p>
          <a:p>
            <a:pPr eaLnBrk="1" hangingPunct="1">
              <a:spcBef>
                <a:spcPct val="50000"/>
              </a:spcBef>
              <a:buFont typeface="Wingdings" pitchFamily="2" charset="2"/>
              <a:buChar char="ü"/>
            </a:pPr>
            <a:r>
              <a:rPr lang="en-GB" altLang="en-US" sz="2400">
                <a:latin typeface="Calibri" panose="020F0502020204030204" pitchFamily="34" charset="0"/>
              </a:rPr>
              <a:t>Festivals- sign up / create own</a:t>
            </a:r>
          </a:p>
          <a:p>
            <a:pPr eaLnBrk="1" hangingPunct="1">
              <a:spcBef>
                <a:spcPct val="50000"/>
              </a:spcBef>
              <a:buFont typeface="Wingdings" pitchFamily="2" charset="2"/>
              <a:buChar char="ü"/>
            </a:pPr>
            <a:r>
              <a:rPr lang="en-GB" altLang="en-US" sz="2400">
                <a:latin typeface="Calibri" panose="020F0502020204030204" pitchFamily="34" charset="0"/>
              </a:rPr>
              <a:t>Trips / visits </a:t>
            </a:r>
          </a:p>
          <a:p>
            <a:pPr eaLnBrk="1" hangingPunct="1">
              <a:spcBef>
                <a:spcPct val="50000"/>
              </a:spcBef>
              <a:buFont typeface="Wingdings" pitchFamily="2" charset="2"/>
              <a:buChar char="ü"/>
            </a:pPr>
            <a:r>
              <a:rPr lang="en-GB" altLang="en-US" sz="2400">
                <a:latin typeface="Calibri" panose="020F0502020204030204" pitchFamily="34" charset="0"/>
              </a:rPr>
              <a:t>Anything to inspire more people to be active</a:t>
            </a:r>
          </a:p>
          <a:p>
            <a:pPr eaLnBrk="1" hangingPunct="1">
              <a:spcBef>
                <a:spcPct val="50000"/>
              </a:spcBef>
              <a:buFont typeface="Wingdings" pitchFamily="2" charset="2"/>
              <a:buChar char="ü"/>
            </a:pPr>
            <a:r>
              <a:rPr lang="en-GB" altLang="en-US" sz="2400">
                <a:latin typeface="Calibri" panose="020F0502020204030204" pitchFamily="34" charset="0"/>
              </a:rPr>
              <a:t>Be a good role model </a:t>
            </a:r>
          </a:p>
          <a:p>
            <a:pPr eaLnBrk="1" hangingPunct="1">
              <a:spcBef>
                <a:spcPct val="50000"/>
              </a:spcBef>
            </a:pPr>
            <a:endParaRPr lang="en-GB" altLang="en-US" sz="3200">
              <a:latin typeface="Comic Sans MS" panose="030F0902030302020204" pitchFamily="66" charset="0"/>
            </a:endParaRPr>
          </a:p>
        </p:txBody>
      </p:sp>
    </p:spTree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9">
            <a:extLst>
              <a:ext uri="{FF2B5EF4-FFF2-40B4-BE49-F238E27FC236}">
                <a16:creationId xmlns:a16="http://schemas.microsoft.com/office/drawing/2014/main" id="{52200958-F3A5-7A42-907D-865464329F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325" y="476250"/>
            <a:ext cx="8628063" cy="6192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3">
            <a:extLst>
              <a:ext uri="{FF2B5EF4-FFF2-40B4-BE49-F238E27FC236}">
                <a16:creationId xmlns:a16="http://schemas.microsoft.com/office/drawing/2014/main" id="{247CC98A-F103-AC48-91C5-83AABE3C8A2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3000" y="2819400"/>
            <a:ext cx="3036888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  <a:defRPr/>
            </a:pPr>
            <a:endParaRPr lang="en-GB" sz="8000" b="1" kern="0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26628" name="TextBox 7">
            <a:extLst>
              <a:ext uri="{FF2B5EF4-FFF2-40B4-BE49-F238E27FC236}">
                <a16:creationId xmlns:a16="http://schemas.microsoft.com/office/drawing/2014/main" id="{A77197B4-D664-6942-9E04-ABBD191BB8D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8463" y="765175"/>
            <a:ext cx="806132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3600" b="1" u="sng" dirty="0"/>
              <a:t>Bronze Training Thursday</a:t>
            </a:r>
            <a:endParaRPr lang="en-GB" altLang="en-US" b="1" u="sng" dirty="0"/>
          </a:p>
          <a:p>
            <a:pPr eaLnBrk="1" hangingPunct="1"/>
            <a:endParaRPr lang="en-GB" altLang="en-US" sz="3600" u="sng" dirty="0"/>
          </a:p>
        </p:txBody>
      </p:sp>
      <p:sp>
        <p:nvSpPr>
          <p:cNvPr id="19461" name="Text Box 9">
            <a:extLst>
              <a:ext uri="{FF2B5EF4-FFF2-40B4-BE49-F238E27FC236}">
                <a16:creationId xmlns:a16="http://schemas.microsoft.com/office/drawing/2014/main" id="{C09B6CCD-274C-0A41-BE4D-CBDC11B03D0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7088" y="1700213"/>
            <a:ext cx="7559675" cy="5863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  <a:defRPr/>
            </a:pPr>
            <a:r>
              <a:rPr lang="en-GB" altLang="en-US" sz="1800" b="1" dirty="0">
                <a:latin typeface="Comic Sans MS" charset="0"/>
              </a:rPr>
              <a:t>Training plan</a:t>
            </a:r>
            <a:r>
              <a:rPr lang="en-GB" altLang="en-US" sz="1800" dirty="0">
                <a:latin typeface="Comic Sans MS" charset="0"/>
              </a:rPr>
              <a:t>:  </a:t>
            </a:r>
            <a:r>
              <a:rPr lang="en-GB" altLang="en-US" sz="1800" b="1" dirty="0">
                <a:latin typeface="Comic Sans MS" charset="0"/>
              </a:rPr>
              <a:t>Meet 10:15am Swansea University Running Track / Astroturf- Finish- 1:30pm</a:t>
            </a:r>
          </a:p>
          <a:p>
            <a:pPr eaLnBrk="1" hangingPunct="1">
              <a:spcBef>
                <a:spcPct val="50000"/>
              </a:spcBef>
              <a:buFontTx/>
              <a:buNone/>
              <a:defRPr/>
            </a:pPr>
            <a:r>
              <a:rPr lang="en-GB" altLang="en-US" sz="1800" b="1" dirty="0">
                <a:latin typeface="Comic Sans MS" charset="0"/>
              </a:rPr>
              <a:t>10:45am-11:40am Session 1 – 4x10 min rotations</a:t>
            </a:r>
          </a:p>
          <a:p>
            <a:pPr eaLnBrk="1" hangingPunct="1">
              <a:spcBef>
                <a:spcPct val="50000"/>
              </a:spcBef>
              <a:buFontTx/>
              <a:buNone/>
              <a:defRPr/>
            </a:pPr>
            <a:r>
              <a:rPr lang="en-GB" altLang="en-US" sz="1800" b="1" dirty="0">
                <a:latin typeface="Comic Sans MS" charset="0"/>
              </a:rPr>
              <a:t>Lunch</a:t>
            </a:r>
          </a:p>
          <a:p>
            <a:pPr eaLnBrk="1" hangingPunct="1">
              <a:spcBef>
                <a:spcPct val="50000"/>
              </a:spcBef>
              <a:buFontTx/>
              <a:buNone/>
              <a:defRPr/>
            </a:pPr>
            <a:r>
              <a:rPr lang="en-GB" altLang="en-US" sz="1800" b="1" dirty="0">
                <a:latin typeface="Comic Sans MS" charset="0"/>
              </a:rPr>
              <a:t>12:30pm-1:25pm Session 2- 4 x10 min rotations</a:t>
            </a:r>
          </a:p>
          <a:p>
            <a:pPr eaLnBrk="1" hangingPunct="1">
              <a:spcBef>
                <a:spcPct val="50000"/>
              </a:spcBef>
              <a:buFontTx/>
              <a:buNone/>
              <a:defRPr/>
            </a:pPr>
            <a:endParaRPr lang="en-GB" altLang="en-US" sz="1800" b="1" dirty="0">
              <a:latin typeface="Comic Sans MS" charset="0"/>
            </a:endParaRPr>
          </a:p>
          <a:p>
            <a:pPr eaLnBrk="1" hangingPunct="1">
              <a:spcBef>
                <a:spcPct val="50000"/>
              </a:spcBef>
              <a:buFont typeface="Arial" charset="0"/>
              <a:buNone/>
              <a:defRPr/>
            </a:pPr>
            <a:r>
              <a:rPr lang="en-GB" altLang="en-US" sz="1800" dirty="0">
                <a:latin typeface="Comic Sans MS" charset="0"/>
              </a:rPr>
              <a:t>UWTSD- STEP Principle- practical demonstration (EDD)</a:t>
            </a:r>
            <a:endParaRPr lang="en-GB" altLang="en-US" sz="1800" b="1" dirty="0">
              <a:latin typeface="Comic Sans MS" charset="0"/>
            </a:endParaRPr>
          </a:p>
          <a:p>
            <a:pPr eaLnBrk="1" hangingPunct="1">
              <a:spcBef>
                <a:spcPct val="50000"/>
              </a:spcBef>
              <a:buFontTx/>
              <a:buNone/>
              <a:defRPr/>
            </a:pPr>
            <a:r>
              <a:rPr lang="en-GB" altLang="en-US" sz="1800" dirty="0">
                <a:latin typeface="Comic Sans MS" charset="0"/>
              </a:rPr>
              <a:t>Space- Tagging game</a:t>
            </a:r>
          </a:p>
          <a:p>
            <a:pPr eaLnBrk="1" hangingPunct="1">
              <a:spcBef>
                <a:spcPct val="50000"/>
              </a:spcBef>
              <a:buFontTx/>
              <a:buNone/>
              <a:defRPr/>
            </a:pPr>
            <a:r>
              <a:rPr lang="en-GB" altLang="en-US" sz="1800" dirty="0">
                <a:latin typeface="Comic Sans MS" charset="0"/>
              </a:rPr>
              <a:t>Task- Something to hard		</a:t>
            </a:r>
            <a:r>
              <a:rPr lang="en-GB" altLang="en-US" sz="1800" b="1" dirty="0">
                <a:latin typeface="Comic Sans MS" charset="0"/>
              </a:rPr>
              <a:t>Demonstrations of</a:t>
            </a:r>
            <a:r>
              <a:rPr lang="en-GB" altLang="en-US" sz="1800" dirty="0">
                <a:latin typeface="Comic Sans MS" charset="0"/>
              </a:rPr>
              <a:t> </a:t>
            </a:r>
          </a:p>
          <a:p>
            <a:pPr eaLnBrk="1" hangingPunct="1">
              <a:spcBef>
                <a:spcPct val="50000"/>
              </a:spcBef>
              <a:buFontTx/>
              <a:buNone/>
              <a:defRPr/>
            </a:pPr>
            <a:r>
              <a:rPr lang="en-GB" altLang="en-US" sz="1800" dirty="0">
                <a:latin typeface="Comic Sans MS" charset="0"/>
              </a:rPr>
              <a:t>Equipment- Inappropriate	  </a:t>
            </a:r>
            <a:r>
              <a:rPr lang="en-GB" altLang="en-US" sz="1800" b="1" dirty="0">
                <a:latin typeface="Comic Sans MS" charset="0"/>
              </a:rPr>
              <a:t>what to consider</a:t>
            </a:r>
          </a:p>
          <a:p>
            <a:pPr eaLnBrk="1" hangingPunct="1">
              <a:spcBef>
                <a:spcPct val="50000"/>
              </a:spcBef>
              <a:buFontTx/>
              <a:buNone/>
              <a:defRPr/>
            </a:pPr>
            <a:r>
              <a:rPr lang="en-GB" altLang="en-US" sz="1800" dirty="0">
                <a:latin typeface="Comic Sans MS" charset="0"/>
              </a:rPr>
              <a:t>People- How to pick teams / why</a:t>
            </a:r>
          </a:p>
          <a:p>
            <a:pPr eaLnBrk="1" hangingPunct="1">
              <a:spcBef>
                <a:spcPct val="50000"/>
              </a:spcBef>
              <a:buFontTx/>
              <a:buNone/>
              <a:defRPr/>
            </a:pPr>
            <a:endParaRPr lang="en-GB" altLang="en-US" dirty="0">
              <a:latin typeface="Comic Sans MS" charset="0"/>
            </a:endParaRPr>
          </a:p>
          <a:p>
            <a:pPr eaLnBrk="1" hangingPunct="1">
              <a:spcBef>
                <a:spcPct val="50000"/>
              </a:spcBef>
              <a:buFontTx/>
              <a:buNone/>
              <a:defRPr/>
            </a:pPr>
            <a:endParaRPr lang="en-GB" altLang="en-US" dirty="0">
              <a:latin typeface="Comic Sans MS" charset="0"/>
            </a:endParaRPr>
          </a:p>
        </p:txBody>
      </p:sp>
    </p:spTree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-273454"/>
            <a:ext cx="7276015" cy="1125488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Mark Napieralla: Advanced Sports Coaching: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9512" y="764704"/>
            <a:ext cx="7848872" cy="5832648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b="1" dirty="0"/>
          </a:p>
          <a:p>
            <a:pPr algn="l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980" y="0"/>
            <a:ext cx="1469019" cy="578580"/>
          </a:xfrm>
          <a:prstGeom prst="rect">
            <a:avLst/>
          </a:prstGeom>
        </p:spPr>
      </p:pic>
      <p:pic>
        <p:nvPicPr>
          <p:cNvPr id="5" name="Picture 2" descr="http://i.telegraph.co.uk/multimedia/archive/03478/back-to-the-future_3478215b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0139" y="852034"/>
            <a:ext cx="2603403" cy="1629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251520" y="3272120"/>
            <a:ext cx="878497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18th October- Penllergaer- Improving basic skills</a:t>
            </a:r>
          </a:p>
          <a:p>
            <a:pPr algn="ctr"/>
            <a:r>
              <a:rPr lang="en-GB" sz="2400" b="1" dirty="0"/>
              <a:t>21</a:t>
            </a:r>
            <a:r>
              <a:rPr lang="en-GB" sz="2400" b="1" baseline="30000" dirty="0"/>
              <a:t>st</a:t>
            </a:r>
            <a:r>
              <a:rPr lang="en-GB" sz="2400" b="1" dirty="0"/>
              <a:t> October- Bronze Ambassador Training – Swansea Uni		</a:t>
            </a:r>
          </a:p>
          <a:p>
            <a:pPr algn="ctr"/>
            <a:r>
              <a:rPr lang="en-GB" sz="2400" b="1" dirty="0"/>
              <a:t>25</a:t>
            </a:r>
            <a:r>
              <a:rPr lang="en-GB" sz="2400" b="1" baseline="30000" dirty="0"/>
              <a:t>th</a:t>
            </a:r>
            <a:r>
              <a:rPr lang="en-GB" sz="2400" b="1" dirty="0"/>
              <a:t> October- Ysgol Bae Baglan Sports Camp delivery- Meet 9:30am- finish 3pm </a:t>
            </a:r>
          </a:p>
          <a:p>
            <a:pPr algn="ctr"/>
            <a:r>
              <a:rPr lang="en-GB" sz="2400" b="1" dirty="0"/>
              <a:t>1</a:t>
            </a:r>
            <a:r>
              <a:rPr lang="en-GB" sz="2400" b="1" baseline="30000" dirty="0"/>
              <a:t>st</a:t>
            </a:r>
            <a:r>
              <a:rPr lang="en-GB" sz="2400" b="1" dirty="0"/>
              <a:t> November- Penllergaer – Improving basic skills</a:t>
            </a:r>
          </a:p>
          <a:p>
            <a:pPr algn="ctr"/>
            <a:r>
              <a:rPr lang="en-GB" sz="2400" b="1" dirty="0"/>
              <a:t>8</a:t>
            </a:r>
            <a:r>
              <a:rPr lang="en-GB" sz="2400" b="1" baseline="30000" dirty="0"/>
              <a:t>th</a:t>
            </a:r>
            <a:r>
              <a:rPr lang="en-GB" sz="2400" b="1" dirty="0"/>
              <a:t>- Industry  week no lecture</a:t>
            </a:r>
          </a:p>
          <a:p>
            <a:pPr algn="ctr"/>
            <a:r>
              <a:rPr lang="en-GB" sz="2400" b="1" dirty="0"/>
              <a:t>15</a:t>
            </a:r>
            <a:r>
              <a:rPr lang="en-GB" sz="2400" b="1" baseline="30000" dirty="0"/>
              <a:t>th</a:t>
            </a:r>
            <a:r>
              <a:rPr lang="en-GB" sz="2400" b="1" dirty="0"/>
              <a:t>- Secondary School delivery- Pentrehafod</a:t>
            </a:r>
          </a:p>
          <a:p>
            <a:pPr algn="ctr"/>
            <a:r>
              <a:rPr lang="en-GB" sz="2400" b="1" dirty="0"/>
              <a:t>22</a:t>
            </a:r>
            <a:r>
              <a:rPr lang="en-GB" sz="2400" b="1" baseline="30000" dirty="0"/>
              <a:t>nd</a:t>
            </a:r>
            <a:r>
              <a:rPr lang="en-GB" sz="2400" b="1" dirty="0"/>
              <a:t> November- Crymlyn Primary School- Games to teach skills</a:t>
            </a:r>
          </a:p>
          <a:p>
            <a:pPr algn="ctr"/>
            <a:r>
              <a:rPr lang="en-GB" sz="2400" b="1" dirty="0"/>
              <a:t>29</a:t>
            </a:r>
            <a:r>
              <a:rPr lang="en-GB" sz="2400" b="1" baseline="30000" dirty="0"/>
              <a:t>th</a:t>
            </a:r>
            <a:r>
              <a:rPr lang="en-GB" sz="2400" b="1" dirty="0"/>
              <a:t> November- Pentrehafod Secondary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084168" y="1052736"/>
            <a:ext cx="28803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Friday 5</a:t>
            </a:r>
            <a:r>
              <a:rPr lang="en-GB" sz="2400" b="1" baseline="30000" dirty="0"/>
              <a:t>th</a:t>
            </a:r>
            <a:r>
              <a:rPr lang="en-GB" sz="2400" b="1" dirty="0"/>
              <a:t> November</a:t>
            </a:r>
          </a:p>
          <a:p>
            <a:pPr algn="ctr"/>
            <a:endParaRPr lang="en-GB" sz="2400" b="1" dirty="0"/>
          </a:p>
          <a:p>
            <a:pPr algn="ctr"/>
            <a:r>
              <a:rPr lang="en-GB" sz="2400" b="1" dirty="0"/>
              <a:t>Hand in 2 session plans</a:t>
            </a:r>
          </a:p>
        </p:txBody>
      </p:sp>
    </p:spTree>
    <p:extLst>
      <p:ext uri="{BB962C8B-B14F-4D97-AF65-F5344CB8AC3E}">
        <p14:creationId xmlns:p14="http://schemas.microsoft.com/office/powerpoint/2010/main" val="40013968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181E26-89C4-4A14-92DE-0F4C4B0E9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Image result for group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9" r="2" b="27088"/>
          <a:stretch/>
        </p:blipFill>
        <p:spPr bwMode="auto">
          <a:xfrm>
            <a:off x="4940497" y="1690689"/>
            <a:ext cx="4203503" cy="2501837"/>
          </a:xfrm>
          <a:custGeom>
            <a:avLst/>
            <a:gdLst>
              <a:gd name="connsiteX0" fmla="*/ 1159248 w 5604670"/>
              <a:gd name="connsiteY0" fmla="*/ 0 h 2501837"/>
              <a:gd name="connsiteX1" fmla="*/ 5604670 w 5604670"/>
              <a:gd name="connsiteY1" fmla="*/ 0 h 2501837"/>
              <a:gd name="connsiteX2" fmla="*/ 5604670 w 5604670"/>
              <a:gd name="connsiteY2" fmla="*/ 2501837 h 2501837"/>
              <a:gd name="connsiteX3" fmla="*/ 0 w 5604670"/>
              <a:gd name="connsiteY3" fmla="*/ 2501837 h 2501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04670" h="2501837">
                <a:moveTo>
                  <a:pt x="1159248" y="0"/>
                </a:moveTo>
                <a:lnTo>
                  <a:pt x="5604670" y="0"/>
                </a:lnTo>
                <a:lnTo>
                  <a:pt x="5604670" y="2501837"/>
                </a:lnTo>
                <a:lnTo>
                  <a:pt x="0" y="250183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Image result for group">
            <a:extLst>
              <a:ext uri="{FF2B5EF4-FFF2-40B4-BE49-F238E27FC236}">
                <a16:creationId xmlns:a16="http://schemas.microsoft.com/office/drawing/2014/main" id="{811BA3E6-B23A-6A4C-81A9-FBB1E9E8E32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954" r="2" b="35933"/>
          <a:stretch/>
        </p:blipFill>
        <p:spPr bwMode="auto">
          <a:xfrm>
            <a:off x="3593306" y="4357117"/>
            <a:ext cx="5550694" cy="2500884"/>
          </a:xfrm>
          <a:custGeom>
            <a:avLst/>
            <a:gdLst>
              <a:gd name="connsiteX0" fmla="*/ 1717230 w 7400925"/>
              <a:gd name="connsiteY0" fmla="*/ 0 h 2500884"/>
              <a:gd name="connsiteX1" fmla="*/ 7400925 w 7400925"/>
              <a:gd name="connsiteY1" fmla="*/ 0 h 2500884"/>
              <a:gd name="connsiteX2" fmla="*/ 7400925 w 7400925"/>
              <a:gd name="connsiteY2" fmla="*/ 2500884 h 2500884"/>
              <a:gd name="connsiteX3" fmla="*/ 0 w 7400925"/>
              <a:gd name="connsiteY3" fmla="*/ 2500884 h 2500884"/>
              <a:gd name="connsiteX4" fmla="*/ 0 w 7400925"/>
              <a:gd name="connsiteY4" fmla="*/ 2500883 h 2500884"/>
              <a:gd name="connsiteX5" fmla="*/ 552186 w 7400925"/>
              <a:gd name="connsiteY5" fmla="*/ 2500883 h 2500884"/>
              <a:gd name="connsiteX6" fmla="*/ 558423 w 7400925"/>
              <a:gd name="connsiteY6" fmla="*/ 2500883 h 25008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400925" h="2500884">
                <a:moveTo>
                  <a:pt x="1717230" y="0"/>
                </a:moveTo>
                <a:lnTo>
                  <a:pt x="7400925" y="0"/>
                </a:lnTo>
                <a:lnTo>
                  <a:pt x="7400925" y="2500884"/>
                </a:lnTo>
                <a:lnTo>
                  <a:pt x="0" y="2500884"/>
                </a:lnTo>
                <a:lnTo>
                  <a:pt x="0" y="2500883"/>
                </a:lnTo>
                <a:lnTo>
                  <a:pt x="552186" y="2500883"/>
                </a:lnTo>
                <a:lnTo>
                  <a:pt x="558423" y="2500883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Freeform 37">
            <a:extLst>
              <a:ext uri="{FF2B5EF4-FFF2-40B4-BE49-F238E27FC236}">
                <a16:creationId xmlns:a16="http://schemas.microsoft.com/office/drawing/2014/main" id="{13958066-7CBD-4B89-8F46-614C4F28BC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691641"/>
            <a:ext cx="5678446" cy="5166360"/>
          </a:xfrm>
          <a:custGeom>
            <a:avLst/>
            <a:gdLst>
              <a:gd name="connsiteX0" fmla="*/ 0 w 7571262"/>
              <a:gd name="connsiteY0" fmla="*/ 5166360 h 5166360"/>
              <a:gd name="connsiteX1" fmla="*/ 7571262 w 7571262"/>
              <a:gd name="connsiteY1" fmla="*/ 5166360 h 5166360"/>
              <a:gd name="connsiteX2" fmla="*/ 5177382 w 7571262"/>
              <a:gd name="connsiteY2" fmla="*/ 0 h 5166360"/>
              <a:gd name="connsiteX3" fmla="*/ 5171159 w 7571262"/>
              <a:gd name="connsiteY3" fmla="*/ 0 h 5166360"/>
              <a:gd name="connsiteX4" fmla="*/ 3981368 w 7571262"/>
              <a:gd name="connsiteY4" fmla="*/ 0 h 5166360"/>
              <a:gd name="connsiteX5" fmla="*/ 2331323 w 7571262"/>
              <a:gd name="connsiteY5" fmla="*/ 0 h 5166360"/>
              <a:gd name="connsiteX6" fmla="*/ 0 w 7571262"/>
              <a:gd name="connsiteY6" fmla="*/ 0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571262" h="5166360">
                <a:moveTo>
                  <a:pt x="0" y="5166360"/>
                </a:moveTo>
                <a:lnTo>
                  <a:pt x="7571262" y="5166360"/>
                </a:lnTo>
                <a:lnTo>
                  <a:pt x="5177382" y="0"/>
                </a:lnTo>
                <a:lnTo>
                  <a:pt x="5171159" y="0"/>
                </a:lnTo>
                <a:lnTo>
                  <a:pt x="3981368" y="0"/>
                </a:lnTo>
                <a:lnTo>
                  <a:pt x="2331323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28650" y="365125"/>
            <a:ext cx="7886700" cy="1325563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l">
              <a:lnSpc>
                <a:spcPct val="90000"/>
              </a:lnSpc>
            </a:pPr>
            <a:r>
              <a:rPr lang="en-US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Mark Napieralla: Advanced Sports Coaching: </a:t>
            </a:r>
            <a:r>
              <a:rPr lang="en-US" dirty="0">
                <a:solidFill>
                  <a:schemeClr val="bg1"/>
                </a:solidFill>
              </a:rPr>
              <a:t>YA Delivery / Camp</a:t>
            </a:r>
            <a:endParaRPr lang="en-US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5536" y="2055813"/>
            <a:ext cx="3823334" cy="4065986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 dirty="0">
              <a:solidFill>
                <a:schemeClr val="tx1"/>
              </a:solidFill>
            </a:endParaRPr>
          </a:p>
          <a:p>
            <a:pPr algn="l">
              <a:lnSpc>
                <a:spcPct val="90000"/>
              </a:lnSpc>
            </a:pPr>
            <a:r>
              <a:rPr lang="en-US" sz="1700" b="1" u="sng" dirty="0">
                <a:solidFill>
                  <a:schemeClr val="tx1"/>
                </a:solidFill>
              </a:rPr>
              <a:t>Group Planning time</a:t>
            </a:r>
          </a:p>
          <a:p>
            <a:pPr algn="l">
              <a:lnSpc>
                <a:spcPct val="90000"/>
              </a:lnSpc>
            </a:pPr>
            <a:endParaRPr lang="en-US" sz="1700" b="1" u="sng" dirty="0">
              <a:solidFill>
                <a:schemeClr val="tx1"/>
              </a:solidFill>
            </a:endParaRPr>
          </a:p>
          <a:p>
            <a:pPr marL="457200"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 b="1" dirty="0">
                <a:solidFill>
                  <a:schemeClr val="tx1"/>
                </a:solidFill>
              </a:rPr>
              <a:t>4 groups- YA- Space, Task, Equipment, People</a:t>
            </a:r>
          </a:p>
          <a:p>
            <a:pPr marL="457200"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 b="1" dirty="0">
              <a:solidFill>
                <a:schemeClr val="tx1"/>
              </a:solidFill>
            </a:endParaRPr>
          </a:p>
          <a:p>
            <a:pPr marL="457200"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 b="1" dirty="0">
                <a:solidFill>
                  <a:schemeClr val="tx1"/>
                </a:solidFill>
              </a:rPr>
              <a:t>4 groups for Camp delivery- 4 x 50 minute sessions- emphasis on fun, some skill development and games focused on kicking, catching, throwing or a sport:</a:t>
            </a:r>
          </a:p>
          <a:p>
            <a:pPr marL="457200"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 b="1" dirty="0">
              <a:solidFill>
                <a:schemeClr val="tx1"/>
              </a:solidFill>
            </a:endParaRPr>
          </a:p>
          <a:p>
            <a:pPr marL="228600" algn="l">
              <a:lnSpc>
                <a:spcPct val="90000"/>
              </a:lnSpc>
            </a:pPr>
            <a:r>
              <a:rPr lang="en-US" sz="1700" b="1" dirty="0">
                <a:solidFill>
                  <a:schemeClr val="tx1"/>
                </a:solidFill>
              </a:rPr>
              <a:t>Warm up, activity / games, the game or small sided version</a:t>
            </a: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 b="1" dirty="0">
              <a:solidFill>
                <a:schemeClr val="tx1"/>
              </a:solidFill>
            </a:endParaRPr>
          </a:p>
          <a:p>
            <a:pPr indent="-228600" algn="l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 dirty="0">
              <a:solidFill>
                <a:schemeClr val="tx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980" y="0"/>
            <a:ext cx="1469019" cy="578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64038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-273454"/>
            <a:ext cx="7276015" cy="1125488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Mark Napieralla: Advanced Sports Coaching: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1520" y="-273454"/>
            <a:ext cx="7848872" cy="5832648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b="1" dirty="0"/>
              <a:t>Ways to control your group:</a:t>
            </a:r>
          </a:p>
          <a:p>
            <a:endParaRPr lang="en-GB" b="1" dirty="0"/>
          </a:p>
          <a:p>
            <a:pPr algn="l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980" y="0"/>
            <a:ext cx="1469019" cy="57858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124" y="844138"/>
            <a:ext cx="8222071" cy="60059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79668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Image result for together stronger f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5366" y="2001431"/>
            <a:ext cx="4915159" cy="2863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B45A142-4255-493C-8284-5D566C121B1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52663" y="321177"/>
            <a:ext cx="3249230" cy="6179552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8FB9660-F42F-4313-BBC4-47C007FE484C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3344" y="3910267"/>
            <a:ext cx="1940093" cy="0"/>
          </a:xfrm>
          <a:prstGeom prst="line">
            <a:avLst/>
          </a:prstGeom>
          <a:ln w="22225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980" y="0"/>
            <a:ext cx="1469019" cy="57858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1790" y="2445095"/>
            <a:ext cx="2743200" cy="2442592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3300" b="1" u="sng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Etiquette</a:t>
            </a:r>
            <a:br>
              <a:rPr lang="en-GB" sz="3300" b="1" u="sng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</a:br>
            <a:br>
              <a:rPr lang="en-GB" sz="3300" b="1" u="sng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</a:br>
            <a:r>
              <a:rPr lang="en-GB" sz="3300" b="1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No phones!!!</a:t>
            </a:r>
            <a:br>
              <a:rPr lang="en-GB" sz="3300" b="1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</a:br>
            <a:r>
              <a:rPr lang="en-GB" sz="3300" b="1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Kit?</a:t>
            </a:r>
            <a:br>
              <a:rPr lang="en-GB" sz="3300" b="1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</a:br>
            <a:r>
              <a:rPr lang="en-GB" sz="3300" b="1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Equipment?</a:t>
            </a:r>
            <a:br>
              <a:rPr lang="en-GB" sz="3300" b="1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</a:br>
            <a:br>
              <a:rPr lang="en-GB" sz="3300" b="1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</a:br>
            <a:r>
              <a:rPr lang="en-GB" sz="3300" b="1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When not delivering?</a:t>
            </a:r>
            <a:br>
              <a:rPr lang="en-GB" sz="3300" b="1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</a:br>
            <a:br>
              <a:rPr lang="en-GB" sz="3300" b="1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</a:br>
            <a:r>
              <a:rPr lang="en-GB" sz="3300" b="1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Language</a:t>
            </a:r>
            <a:br>
              <a:rPr lang="en-GB" sz="3300" b="1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</a:br>
            <a:r>
              <a:rPr lang="en-GB" sz="3300" b="1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Enthusiasm </a:t>
            </a:r>
            <a:br>
              <a:rPr lang="en-GB" sz="3300" b="1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</a:br>
            <a:r>
              <a:rPr lang="en-GB" sz="3300" b="1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Teamwork!</a:t>
            </a:r>
            <a:br>
              <a:rPr lang="en-GB" sz="3300" b="1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</a:br>
            <a:br>
              <a:rPr lang="en-GB" sz="3300" b="1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</a:br>
            <a:br>
              <a:rPr lang="en-GB" sz="3300" b="1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</a:br>
            <a:br>
              <a:rPr lang="en-GB" sz="3300" dirty="0">
                <a:solidFill>
                  <a:schemeClr val="bg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</a:br>
            <a:endParaRPr lang="en-GB" sz="3300" dirty="0">
              <a:solidFill>
                <a:schemeClr val="bg1"/>
              </a:solidFill>
              <a:latin typeface="Arial" panose="020B0604020202020204" pitchFamily="34" charset="0"/>
              <a:ea typeface="Tahoma" panose="020B060403050404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71469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464</TotalTime>
  <Words>613</Words>
  <Application>Microsoft Macintosh PowerPoint</Application>
  <PresentationFormat>On-screen Show (4:3)</PresentationFormat>
  <Paragraphs>111</Paragraphs>
  <Slides>13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Comic Sans MS</vt:lpstr>
      <vt:lpstr>Wingdings</vt:lpstr>
      <vt:lpstr>Office Theme</vt:lpstr>
      <vt:lpstr>Mark Napieralla: Advanced Coaching &amp; Mentoring: </vt:lpstr>
      <vt:lpstr>Mark Napieralla: Advanced Sports Coaching: </vt:lpstr>
      <vt:lpstr>Mark Napieralla: Advanced Sports Coaching:</vt:lpstr>
      <vt:lpstr>Penllergaer School: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Mark Napieralla: Advanced Sports Coaching: </vt:lpstr>
      <vt:lpstr>Mark Napieralla: Advanced Sports Coaching: YA Delivery / Camp</vt:lpstr>
      <vt:lpstr>Mark Napieralla: Advanced Sports Coaching:</vt:lpstr>
      <vt:lpstr>Etiquette  No phones!!! Kit? Equipment?  When not delivering?  Language Enthusiasm  Teamwork! 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 Napieralla: Advanced Sports Coaching: M5X01428</dc:title>
  <dc:creator>Mark Napieralla</dc:creator>
  <cp:lastModifiedBy>Mark Napieralla</cp:lastModifiedBy>
  <cp:revision>46</cp:revision>
  <dcterms:created xsi:type="dcterms:W3CDTF">2016-10-07T11:26:21Z</dcterms:created>
  <dcterms:modified xsi:type="dcterms:W3CDTF">2021-10-17T16:35:38Z</dcterms:modified>
</cp:coreProperties>
</file>