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3A72F-2955-8753-5439-B576849B941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FE6BF99-D9E1-820D-2E6A-60A3D014FC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6CE9C2E-0D42-E3EC-1EAF-CF120F40130E}"/>
              </a:ext>
            </a:extLst>
          </p:cNvPr>
          <p:cNvSpPr>
            <a:spLocks noGrp="1"/>
          </p:cNvSpPr>
          <p:nvPr>
            <p:ph type="dt" sz="half" idx="10"/>
          </p:nvPr>
        </p:nvSpPr>
        <p:spPr/>
        <p:txBody>
          <a:bodyPr/>
          <a:lstStyle/>
          <a:p>
            <a:fld id="{1A7960AC-8020-D641-B81D-7E7CA28F720D}" type="datetimeFigureOut">
              <a:rPr lang="en-US" smtClean="0"/>
              <a:t>7/18/26</a:t>
            </a:fld>
            <a:endParaRPr lang="en-US"/>
          </a:p>
        </p:txBody>
      </p:sp>
      <p:sp>
        <p:nvSpPr>
          <p:cNvPr id="5" name="Footer Placeholder 4">
            <a:extLst>
              <a:ext uri="{FF2B5EF4-FFF2-40B4-BE49-F238E27FC236}">
                <a16:creationId xmlns:a16="http://schemas.microsoft.com/office/drawing/2014/main" id="{B4CE674B-A444-0E37-286F-DDF71D6CF4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A59F2E-A4BB-39AD-6CAC-A03C6F2830E8}"/>
              </a:ext>
            </a:extLst>
          </p:cNvPr>
          <p:cNvSpPr>
            <a:spLocks noGrp="1"/>
          </p:cNvSpPr>
          <p:nvPr>
            <p:ph type="sldNum" sz="quarter" idx="12"/>
          </p:nvPr>
        </p:nvSpPr>
        <p:spPr/>
        <p:txBody>
          <a:bodyPr/>
          <a:lstStyle/>
          <a:p>
            <a:fld id="{5FA5B025-F135-0743-AC20-A8BB8F4C38AE}" type="slidenum">
              <a:rPr lang="en-US" smtClean="0"/>
              <a:t>‹#›</a:t>
            </a:fld>
            <a:endParaRPr lang="en-US"/>
          </a:p>
        </p:txBody>
      </p:sp>
    </p:spTree>
    <p:extLst>
      <p:ext uri="{BB962C8B-B14F-4D97-AF65-F5344CB8AC3E}">
        <p14:creationId xmlns:p14="http://schemas.microsoft.com/office/powerpoint/2010/main" val="842455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DEB58-39A1-76CA-1932-C010CEFD463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653DDC-C99E-D947-EF3C-D23E96CC0BC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985C021-9762-600C-92F1-1BB3D120BD2D}"/>
              </a:ext>
            </a:extLst>
          </p:cNvPr>
          <p:cNvSpPr>
            <a:spLocks noGrp="1"/>
          </p:cNvSpPr>
          <p:nvPr>
            <p:ph type="dt" sz="half" idx="10"/>
          </p:nvPr>
        </p:nvSpPr>
        <p:spPr/>
        <p:txBody>
          <a:bodyPr/>
          <a:lstStyle/>
          <a:p>
            <a:fld id="{1A7960AC-8020-D641-B81D-7E7CA28F720D}" type="datetimeFigureOut">
              <a:rPr lang="en-US" smtClean="0"/>
              <a:t>7/18/26</a:t>
            </a:fld>
            <a:endParaRPr lang="en-US"/>
          </a:p>
        </p:txBody>
      </p:sp>
      <p:sp>
        <p:nvSpPr>
          <p:cNvPr id="5" name="Footer Placeholder 4">
            <a:extLst>
              <a:ext uri="{FF2B5EF4-FFF2-40B4-BE49-F238E27FC236}">
                <a16:creationId xmlns:a16="http://schemas.microsoft.com/office/drawing/2014/main" id="{C15DFA9D-2994-E393-79F9-9F0F984E95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149CC8-4F21-CFA4-4103-FFFFD706F268}"/>
              </a:ext>
            </a:extLst>
          </p:cNvPr>
          <p:cNvSpPr>
            <a:spLocks noGrp="1"/>
          </p:cNvSpPr>
          <p:nvPr>
            <p:ph type="sldNum" sz="quarter" idx="12"/>
          </p:nvPr>
        </p:nvSpPr>
        <p:spPr/>
        <p:txBody>
          <a:bodyPr/>
          <a:lstStyle/>
          <a:p>
            <a:fld id="{5FA5B025-F135-0743-AC20-A8BB8F4C38AE}" type="slidenum">
              <a:rPr lang="en-US" smtClean="0"/>
              <a:t>‹#›</a:t>
            </a:fld>
            <a:endParaRPr lang="en-US"/>
          </a:p>
        </p:txBody>
      </p:sp>
    </p:spTree>
    <p:extLst>
      <p:ext uri="{BB962C8B-B14F-4D97-AF65-F5344CB8AC3E}">
        <p14:creationId xmlns:p14="http://schemas.microsoft.com/office/powerpoint/2010/main" val="6586399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CECB1-6ED4-E4B4-93D4-DDA4224F388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A7C1BE8-9D10-323D-FBAB-D77FBC02F2B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9728272-09CF-7128-189C-507E83211791}"/>
              </a:ext>
            </a:extLst>
          </p:cNvPr>
          <p:cNvSpPr>
            <a:spLocks noGrp="1"/>
          </p:cNvSpPr>
          <p:nvPr>
            <p:ph type="dt" sz="half" idx="10"/>
          </p:nvPr>
        </p:nvSpPr>
        <p:spPr/>
        <p:txBody>
          <a:bodyPr/>
          <a:lstStyle/>
          <a:p>
            <a:fld id="{1A7960AC-8020-D641-B81D-7E7CA28F720D}" type="datetimeFigureOut">
              <a:rPr lang="en-US" smtClean="0"/>
              <a:t>7/18/26</a:t>
            </a:fld>
            <a:endParaRPr lang="en-US"/>
          </a:p>
        </p:txBody>
      </p:sp>
      <p:sp>
        <p:nvSpPr>
          <p:cNvPr id="5" name="Footer Placeholder 4">
            <a:extLst>
              <a:ext uri="{FF2B5EF4-FFF2-40B4-BE49-F238E27FC236}">
                <a16:creationId xmlns:a16="http://schemas.microsoft.com/office/drawing/2014/main" id="{2B1A35F2-79C7-C61A-1750-13372EAB4D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24FDDF-351C-321E-7D64-BBB05DA4A5B9}"/>
              </a:ext>
            </a:extLst>
          </p:cNvPr>
          <p:cNvSpPr>
            <a:spLocks noGrp="1"/>
          </p:cNvSpPr>
          <p:nvPr>
            <p:ph type="sldNum" sz="quarter" idx="12"/>
          </p:nvPr>
        </p:nvSpPr>
        <p:spPr/>
        <p:txBody>
          <a:bodyPr/>
          <a:lstStyle/>
          <a:p>
            <a:fld id="{5FA5B025-F135-0743-AC20-A8BB8F4C38AE}" type="slidenum">
              <a:rPr lang="en-US" smtClean="0"/>
              <a:t>‹#›</a:t>
            </a:fld>
            <a:endParaRPr lang="en-US"/>
          </a:p>
        </p:txBody>
      </p:sp>
    </p:spTree>
    <p:extLst>
      <p:ext uri="{BB962C8B-B14F-4D97-AF65-F5344CB8AC3E}">
        <p14:creationId xmlns:p14="http://schemas.microsoft.com/office/powerpoint/2010/main" val="1854828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D9F7C-B758-73B8-A4A0-56A135B7D6E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70DC5FD-E4C6-8A38-DE84-E19F9E17590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B11DCFB-82D8-8B5B-96FC-FE61233D8D2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9D5C379-7BD6-A594-68E5-13FD5B679BDB}"/>
              </a:ext>
            </a:extLst>
          </p:cNvPr>
          <p:cNvSpPr>
            <a:spLocks noGrp="1"/>
          </p:cNvSpPr>
          <p:nvPr>
            <p:ph type="dt" sz="half" idx="10"/>
          </p:nvPr>
        </p:nvSpPr>
        <p:spPr/>
        <p:txBody>
          <a:bodyPr/>
          <a:lstStyle/>
          <a:p>
            <a:fld id="{1A7960AC-8020-D641-B81D-7E7CA28F720D}" type="datetimeFigureOut">
              <a:rPr lang="en-US" smtClean="0"/>
              <a:t>7/18/26</a:t>
            </a:fld>
            <a:endParaRPr lang="en-US"/>
          </a:p>
        </p:txBody>
      </p:sp>
      <p:sp>
        <p:nvSpPr>
          <p:cNvPr id="6" name="Footer Placeholder 5">
            <a:extLst>
              <a:ext uri="{FF2B5EF4-FFF2-40B4-BE49-F238E27FC236}">
                <a16:creationId xmlns:a16="http://schemas.microsoft.com/office/drawing/2014/main" id="{B22096CA-0531-2BE6-BF70-30F4EF413C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195B9D-833E-F89C-B4AB-37DF9520760E}"/>
              </a:ext>
            </a:extLst>
          </p:cNvPr>
          <p:cNvSpPr>
            <a:spLocks noGrp="1"/>
          </p:cNvSpPr>
          <p:nvPr>
            <p:ph type="sldNum" sz="quarter" idx="12"/>
          </p:nvPr>
        </p:nvSpPr>
        <p:spPr/>
        <p:txBody>
          <a:bodyPr/>
          <a:lstStyle/>
          <a:p>
            <a:fld id="{5FA5B025-F135-0743-AC20-A8BB8F4C38AE}" type="slidenum">
              <a:rPr lang="en-US" smtClean="0"/>
              <a:t>‹#›</a:t>
            </a:fld>
            <a:endParaRPr lang="en-US"/>
          </a:p>
        </p:txBody>
      </p:sp>
    </p:spTree>
    <p:extLst>
      <p:ext uri="{BB962C8B-B14F-4D97-AF65-F5344CB8AC3E}">
        <p14:creationId xmlns:p14="http://schemas.microsoft.com/office/powerpoint/2010/main" val="3345310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1D384-482A-922E-0202-B13EAE75F9D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613D0A-F390-25EC-590D-530E72AEBD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0BCBAB9-FAB8-926D-DA3F-9E3A8B1A1E4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F5520EB-B8EB-3364-12ED-D04CC0CF86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624D09C-C072-AF8E-C2C7-E949F010C32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5AEE487-7784-44DC-EE28-34BE68123918}"/>
              </a:ext>
            </a:extLst>
          </p:cNvPr>
          <p:cNvSpPr>
            <a:spLocks noGrp="1"/>
          </p:cNvSpPr>
          <p:nvPr>
            <p:ph type="dt" sz="half" idx="10"/>
          </p:nvPr>
        </p:nvSpPr>
        <p:spPr/>
        <p:txBody>
          <a:bodyPr/>
          <a:lstStyle/>
          <a:p>
            <a:fld id="{1A7960AC-8020-D641-B81D-7E7CA28F720D}" type="datetimeFigureOut">
              <a:rPr lang="en-US" smtClean="0"/>
              <a:t>7/18/26</a:t>
            </a:fld>
            <a:endParaRPr lang="en-US"/>
          </a:p>
        </p:txBody>
      </p:sp>
      <p:sp>
        <p:nvSpPr>
          <p:cNvPr id="8" name="Footer Placeholder 7">
            <a:extLst>
              <a:ext uri="{FF2B5EF4-FFF2-40B4-BE49-F238E27FC236}">
                <a16:creationId xmlns:a16="http://schemas.microsoft.com/office/drawing/2014/main" id="{2CD9BC0D-DA3B-C922-6248-429D1E38C02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EDACD82-DD61-276A-F2F5-B4AE9D63FCB3}"/>
              </a:ext>
            </a:extLst>
          </p:cNvPr>
          <p:cNvSpPr>
            <a:spLocks noGrp="1"/>
          </p:cNvSpPr>
          <p:nvPr>
            <p:ph type="sldNum" sz="quarter" idx="12"/>
          </p:nvPr>
        </p:nvSpPr>
        <p:spPr/>
        <p:txBody>
          <a:bodyPr/>
          <a:lstStyle/>
          <a:p>
            <a:fld id="{5FA5B025-F135-0743-AC20-A8BB8F4C38AE}" type="slidenum">
              <a:rPr lang="en-US" smtClean="0"/>
              <a:t>‹#›</a:t>
            </a:fld>
            <a:endParaRPr lang="en-US"/>
          </a:p>
        </p:txBody>
      </p:sp>
    </p:spTree>
    <p:extLst>
      <p:ext uri="{BB962C8B-B14F-4D97-AF65-F5344CB8AC3E}">
        <p14:creationId xmlns:p14="http://schemas.microsoft.com/office/powerpoint/2010/main" val="761445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3C945-872F-57C1-D557-ADF25C66CE8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4582875-3E31-6D46-B5C6-647241CCF90F}"/>
              </a:ext>
            </a:extLst>
          </p:cNvPr>
          <p:cNvSpPr>
            <a:spLocks noGrp="1"/>
          </p:cNvSpPr>
          <p:nvPr>
            <p:ph type="dt" sz="half" idx="10"/>
          </p:nvPr>
        </p:nvSpPr>
        <p:spPr/>
        <p:txBody>
          <a:bodyPr/>
          <a:lstStyle/>
          <a:p>
            <a:fld id="{1A7960AC-8020-D641-B81D-7E7CA28F720D}" type="datetimeFigureOut">
              <a:rPr lang="en-US" smtClean="0"/>
              <a:t>7/18/26</a:t>
            </a:fld>
            <a:endParaRPr lang="en-US"/>
          </a:p>
        </p:txBody>
      </p:sp>
      <p:sp>
        <p:nvSpPr>
          <p:cNvPr id="4" name="Footer Placeholder 3">
            <a:extLst>
              <a:ext uri="{FF2B5EF4-FFF2-40B4-BE49-F238E27FC236}">
                <a16:creationId xmlns:a16="http://schemas.microsoft.com/office/drawing/2014/main" id="{9D7B492C-E529-AA56-01BF-FAC93A05FB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80B8C65-7AD2-E779-5FB4-376D2ADE0E04}"/>
              </a:ext>
            </a:extLst>
          </p:cNvPr>
          <p:cNvSpPr>
            <a:spLocks noGrp="1"/>
          </p:cNvSpPr>
          <p:nvPr>
            <p:ph type="sldNum" sz="quarter" idx="12"/>
          </p:nvPr>
        </p:nvSpPr>
        <p:spPr/>
        <p:txBody>
          <a:bodyPr/>
          <a:lstStyle/>
          <a:p>
            <a:fld id="{5FA5B025-F135-0743-AC20-A8BB8F4C38AE}" type="slidenum">
              <a:rPr lang="en-US" smtClean="0"/>
              <a:t>‹#›</a:t>
            </a:fld>
            <a:endParaRPr lang="en-US"/>
          </a:p>
        </p:txBody>
      </p:sp>
    </p:spTree>
    <p:extLst>
      <p:ext uri="{BB962C8B-B14F-4D97-AF65-F5344CB8AC3E}">
        <p14:creationId xmlns:p14="http://schemas.microsoft.com/office/powerpoint/2010/main" val="727924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26E550-F343-2F96-3F24-8ACEFC874D5D}"/>
              </a:ext>
            </a:extLst>
          </p:cNvPr>
          <p:cNvSpPr>
            <a:spLocks noGrp="1"/>
          </p:cNvSpPr>
          <p:nvPr>
            <p:ph type="dt" sz="half" idx="10"/>
          </p:nvPr>
        </p:nvSpPr>
        <p:spPr/>
        <p:txBody>
          <a:bodyPr/>
          <a:lstStyle/>
          <a:p>
            <a:fld id="{1A7960AC-8020-D641-B81D-7E7CA28F720D}" type="datetimeFigureOut">
              <a:rPr lang="en-US" smtClean="0"/>
              <a:t>7/18/26</a:t>
            </a:fld>
            <a:endParaRPr lang="en-US"/>
          </a:p>
        </p:txBody>
      </p:sp>
      <p:sp>
        <p:nvSpPr>
          <p:cNvPr id="3" name="Footer Placeholder 2">
            <a:extLst>
              <a:ext uri="{FF2B5EF4-FFF2-40B4-BE49-F238E27FC236}">
                <a16:creationId xmlns:a16="http://schemas.microsoft.com/office/drawing/2014/main" id="{3A0F66A4-6AF4-9E62-391C-2E76E3CB988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29EDCB-D5A2-D749-A61F-63FBC8DAA05F}"/>
              </a:ext>
            </a:extLst>
          </p:cNvPr>
          <p:cNvSpPr>
            <a:spLocks noGrp="1"/>
          </p:cNvSpPr>
          <p:nvPr>
            <p:ph type="sldNum" sz="quarter" idx="12"/>
          </p:nvPr>
        </p:nvSpPr>
        <p:spPr/>
        <p:txBody>
          <a:bodyPr/>
          <a:lstStyle/>
          <a:p>
            <a:fld id="{5FA5B025-F135-0743-AC20-A8BB8F4C38AE}" type="slidenum">
              <a:rPr lang="en-US" smtClean="0"/>
              <a:t>‹#›</a:t>
            </a:fld>
            <a:endParaRPr lang="en-US"/>
          </a:p>
        </p:txBody>
      </p:sp>
    </p:spTree>
    <p:extLst>
      <p:ext uri="{BB962C8B-B14F-4D97-AF65-F5344CB8AC3E}">
        <p14:creationId xmlns:p14="http://schemas.microsoft.com/office/powerpoint/2010/main" val="2970116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A2473-DBF2-AE3B-2039-C77CDEC883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5C9433D-7ADF-E1CF-5D54-656C0448D1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5EAAD7F-2B80-542B-D299-E1EB697F4D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95A803-41AF-7432-27FE-A119DFDA3CB3}"/>
              </a:ext>
            </a:extLst>
          </p:cNvPr>
          <p:cNvSpPr>
            <a:spLocks noGrp="1"/>
          </p:cNvSpPr>
          <p:nvPr>
            <p:ph type="dt" sz="half" idx="10"/>
          </p:nvPr>
        </p:nvSpPr>
        <p:spPr/>
        <p:txBody>
          <a:bodyPr/>
          <a:lstStyle/>
          <a:p>
            <a:fld id="{1A7960AC-8020-D641-B81D-7E7CA28F720D}" type="datetimeFigureOut">
              <a:rPr lang="en-US" smtClean="0"/>
              <a:t>7/18/26</a:t>
            </a:fld>
            <a:endParaRPr lang="en-US"/>
          </a:p>
        </p:txBody>
      </p:sp>
      <p:sp>
        <p:nvSpPr>
          <p:cNvPr id="6" name="Footer Placeholder 5">
            <a:extLst>
              <a:ext uri="{FF2B5EF4-FFF2-40B4-BE49-F238E27FC236}">
                <a16:creationId xmlns:a16="http://schemas.microsoft.com/office/drawing/2014/main" id="{0B6FADD6-033D-3F61-CA21-7C59CC9325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639027-C4F3-27B9-EC73-FDB5BA5E0B95}"/>
              </a:ext>
            </a:extLst>
          </p:cNvPr>
          <p:cNvSpPr>
            <a:spLocks noGrp="1"/>
          </p:cNvSpPr>
          <p:nvPr>
            <p:ph type="sldNum" sz="quarter" idx="12"/>
          </p:nvPr>
        </p:nvSpPr>
        <p:spPr/>
        <p:txBody>
          <a:bodyPr/>
          <a:lstStyle/>
          <a:p>
            <a:fld id="{5FA5B025-F135-0743-AC20-A8BB8F4C38AE}" type="slidenum">
              <a:rPr lang="en-US" smtClean="0"/>
              <a:t>‹#›</a:t>
            </a:fld>
            <a:endParaRPr lang="en-US"/>
          </a:p>
        </p:txBody>
      </p:sp>
    </p:spTree>
    <p:extLst>
      <p:ext uri="{BB962C8B-B14F-4D97-AF65-F5344CB8AC3E}">
        <p14:creationId xmlns:p14="http://schemas.microsoft.com/office/powerpoint/2010/main" val="2365894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11994-82AF-B490-8A00-87BA0E0057F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4365B54-B7D6-39E4-6206-DCE3E6DF59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8B14EF3-ED65-17D6-81C6-EB6B8D85B0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1006B6F-EC6E-92CB-F96D-034101AF452A}"/>
              </a:ext>
            </a:extLst>
          </p:cNvPr>
          <p:cNvSpPr>
            <a:spLocks noGrp="1"/>
          </p:cNvSpPr>
          <p:nvPr>
            <p:ph type="dt" sz="half" idx="10"/>
          </p:nvPr>
        </p:nvSpPr>
        <p:spPr/>
        <p:txBody>
          <a:bodyPr/>
          <a:lstStyle/>
          <a:p>
            <a:fld id="{1A7960AC-8020-D641-B81D-7E7CA28F720D}" type="datetimeFigureOut">
              <a:rPr lang="en-US" smtClean="0"/>
              <a:t>7/18/26</a:t>
            </a:fld>
            <a:endParaRPr lang="en-US"/>
          </a:p>
        </p:txBody>
      </p:sp>
      <p:sp>
        <p:nvSpPr>
          <p:cNvPr id="6" name="Footer Placeholder 5">
            <a:extLst>
              <a:ext uri="{FF2B5EF4-FFF2-40B4-BE49-F238E27FC236}">
                <a16:creationId xmlns:a16="http://schemas.microsoft.com/office/drawing/2014/main" id="{D3E90D26-EEA6-654E-5936-C149BA2CE1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35A414-6364-7EF3-0E2F-51452050355B}"/>
              </a:ext>
            </a:extLst>
          </p:cNvPr>
          <p:cNvSpPr>
            <a:spLocks noGrp="1"/>
          </p:cNvSpPr>
          <p:nvPr>
            <p:ph type="sldNum" sz="quarter" idx="12"/>
          </p:nvPr>
        </p:nvSpPr>
        <p:spPr/>
        <p:txBody>
          <a:bodyPr/>
          <a:lstStyle/>
          <a:p>
            <a:fld id="{5FA5B025-F135-0743-AC20-A8BB8F4C38AE}" type="slidenum">
              <a:rPr lang="en-US" smtClean="0"/>
              <a:t>‹#›</a:t>
            </a:fld>
            <a:endParaRPr lang="en-US"/>
          </a:p>
        </p:txBody>
      </p:sp>
    </p:spTree>
    <p:extLst>
      <p:ext uri="{BB962C8B-B14F-4D97-AF65-F5344CB8AC3E}">
        <p14:creationId xmlns:p14="http://schemas.microsoft.com/office/powerpoint/2010/main" val="2540815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59F1D-4626-2387-D939-162542480C0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5258699-635B-7ECA-8CE9-A90B13FA0BD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FCC1406-2993-62DE-DDDF-CDB9A6303B65}"/>
              </a:ext>
            </a:extLst>
          </p:cNvPr>
          <p:cNvSpPr>
            <a:spLocks noGrp="1"/>
          </p:cNvSpPr>
          <p:nvPr>
            <p:ph type="dt" sz="half" idx="10"/>
          </p:nvPr>
        </p:nvSpPr>
        <p:spPr/>
        <p:txBody>
          <a:bodyPr/>
          <a:lstStyle/>
          <a:p>
            <a:fld id="{1A7960AC-8020-D641-B81D-7E7CA28F720D}" type="datetimeFigureOut">
              <a:rPr lang="en-US" smtClean="0"/>
              <a:t>7/18/26</a:t>
            </a:fld>
            <a:endParaRPr lang="en-US"/>
          </a:p>
        </p:txBody>
      </p:sp>
      <p:sp>
        <p:nvSpPr>
          <p:cNvPr id="5" name="Footer Placeholder 4">
            <a:extLst>
              <a:ext uri="{FF2B5EF4-FFF2-40B4-BE49-F238E27FC236}">
                <a16:creationId xmlns:a16="http://schemas.microsoft.com/office/drawing/2014/main" id="{CBF75FFD-787A-6A66-A27B-D010BB4C02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4615DD-6B63-7CFD-50AC-F49AB065A68B}"/>
              </a:ext>
            </a:extLst>
          </p:cNvPr>
          <p:cNvSpPr>
            <a:spLocks noGrp="1"/>
          </p:cNvSpPr>
          <p:nvPr>
            <p:ph type="sldNum" sz="quarter" idx="12"/>
          </p:nvPr>
        </p:nvSpPr>
        <p:spPr/>
        <p:txBody>
          <a:bodyPr/>
          <a:lstStyle/>
          <a:p>
            <a:fld id="{5FA5B025-F135-0743-AC20-A8BB8F4C38AE}" type="slidenum">
              <a:rPr lang="en-US" smtClean="0"/>
              <a:t>‹#›</a:t>
            </a:fld>
            <a:endParaRPr lang="en-US"/>
          </a:p>
        </p:txBody>
      </p:sp>
    </p:spTree>
    <p:extLst>
      <p:ext uri="{BB962C8B-B14F-4D97-AF65-F5344CB8AC3E}">
        <p14:creationId xmlns:p14="http://schemas.microsoft.com/office/powerpoint/2010/main" val="3909456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14460C-BAE0-B77F-C09D-1F0849488DF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56B0822-50CE-2CC8-2A4E-0E476249F80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288A63-7124-F37F-C6E5-4CA740555CDB}"/>
              </a:ext>
            </a:extLst>
          </p:cNvPr>
          <p:cNvSpPr>
            <a:spLocks noGrp="1"/>
          </p:cNvSpPr>
          <p:nvPr>
            <p:ph type="dt" sz="half" idx="10"/>
          </p:nvPr>
        </p:nvSpPr>
        <p:spPr/>
        <p:txBody>
          <a:bodyPr/>
          <a:lstStyle/>
          <a:p>
            <a:fld id="{1A7960AC-8020-D641-B81D-7E7CA28F720D}" type="datetimeFigureOut">
              <a:rPr lang="en-US" smtClean="0"/>
              <a:t>7/18/26</a:t>
            </a:fld>
            <a:endParaRPr lang="en-US"/>
          </a:p>
        </p:txBody>
      </p:sp>
      <p:sp>
        <p:nvSpPr>
          <p:cNvPr id="5" name="Footer Placeholder 4">
            <a:extLst>
              <a:ext uri="{FF2B5EF4-FFF2-40B4-BE49-F238E27FC236}">
                <a16:creationId xmlns:a16="http://schemas.microsoft.com/office/drawing/2014/main" id="{85511B8E-FB89-2EAC-D239-14051FC2E2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631F64-9476-741A-3630-CEC4099D5848}"/>
              </a:ext>
            </a:extLst>
          </p:cNvPr>
          <p:cNvSpPr>
            <a:spLocks noGrp="1"/>
          </p:cNvSpPr>
          <p:nvPr>
            <p:ph type="sldNum" sz="quarter" idx="12"/>
          </p:nvPr>
        </p:nvSpPr>
        <p:spPr/>
        <p:txBody>
          <a:bodyPr/>
          <a:lstStyle/>
          <a:p>
            <a:fld id="{5FA5B025-F135-0743-AC20-A8BB8F4C38AE}" type="slidenum">
              <a:rPr lang="en-US" smtClean="0"/>
              <a:t>‹#›</a:t>
            </a:fld>
            <a:endParaRPr lang="en-US"/>
          </a:p>
        </p:txBody>
      </p:sp>
    </p:spTree>
    <p:extLst>
      <p:ext uri="{BB962C8B-B14F-4D97-AF65-F5344CB8AC3E}">
        <p14:creationId xmlns:p14="http://schemas.microsoft.com/office/powerpoint/2010/main" val="3946104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CEE334-8567-C98C-FC51-3887ADBB69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60D84DB-0505-74A5-9746-7F533F0774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62758A-9408-E701-2361-55C59C4C7F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7960AC-8020-D641-B81D-7E7CA28F720D}" type="datetimeFigureOut">
              <a:rPr lang="en-US" smtClean="0"/>
              <a:t>7/18/26</a:t>
            </a:fld>
            <a:endParaRPr lang="en-US"/>
          </a:p>
        </p:txBody>
      </p:sp>
      <p:sp>
        <p:nvSpPr>
          <p:cNvPr id="5" name="Footer Placeholder 4">
            <a:extLst>
              <a:ext uri="{FF2B5EF4-FFF2-40B4-BE49-F238E27FC236}">
                <a16:creationId xmlns:a16="http://schemas.microsoft.com/office/drawing/2014/main" id="{2694FC1B-241D-F962-E977-2BC2369A5E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ECE4B92-41E9-3818-7ED8-35C4CCCFFD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FA5B025-F135-0743-AC20-A8BB8F4C38AE}" type="slidenum">
              <a:rPr lang="en-US" smtClean="0"/>
              <a:t>‹#›</a:t>
            </a:fld>
            <a:endParaRPr lang="en-US"/>
          </a:p>
        </p:txBody>
      </p:sp>
    </p:spTree>
    <p:extLst>
      <p:ext uri="{BB962C8B-B14F-4D97-AF65-F5344CB8AC3E}">
        <p14:creationId xmlns:p14="http://schemas.microsoft.com/office/powerpoint/2010/main" val="36207816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Gov.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DBA081C-E1D8-5797-E7AF-5901F273C0E1}"/>
              </a:ext>
            </a:extLst>
          </p:cNvPr>
          <p:cNvSpPr>
            <a:spLocks noGrp="1"/>
          </p:cNvSpPr>
          <p:nvPr>
            <p:ph type="subTitle" idx="1"/>
          </p:nvPr>
        </p:nvSpPr>
        <p:spPr>
          <a:xfrm>
            <a:off x="1524000" y="1417674"/>
            <a:ext cx="9144000" cy="3840126"/>
          </a:xfrm>
        </p:spPr>
        <p:txBody>
          <a:bodyPr>
            <a:normAutofit fontScale="85000" lnSpcReduction="20000"/>
          </a:bodyPr>
          <a:lstStyle/>
          <a:p>
            <a:r>
              <a:rPr lang="en-GB" b="1" dirty="0"/>
              <a:t>Introduction</a:t>
            </a:r>
          </a:p>
          <a:p>
            <a:r>
              <a:rPr lang="en-GB" dirty="0"/>
              <a:t>Good morning/afternoon. Today I will present my business plan for </a:t>
            </a:r>
            <a:r>
              <a:rPr lang="en-GB" b="1" dirty="0"/>
              <a:t>TrendStyle Clothing</a:t>
            </a:r>
            <a:r>
              <a:rPr lang="en-GB" dirty="0"/>
              <a:t>, a new fashion retail business that aims to provide affordable and fashionable clothing for both men and women. The purpose of this presentation is to explain the business idea, analyse the market environment, describe the marketing strategies, and present the financial requirements needed to launch the company successfully. </a:t>
            </a:r>
          </a:p>
          <a:p>
            <a:r>
              <a:rPr lang="en-GB" dirty="0"/>
              <a:t>TrendStyle Clothing is designed to meet the needs of customers who want modern clothing styles at reasonable prices without compromising on quality. The business will focus on creating a welcoming shopping experience by combining affordable products with excellent customer service.</a:t>
            </a:r>
          </a:p>
          <a:p>
            <a:r>
              <a:rPr lang="en-GB" dirty="0"/>
              <a:t>The clothing industry is highly competitive, but there is still strong demand for businesses that understand customer preferences, respond quickly to fashion trends, and provide good value for money.</a:t>
            </a:r>
          </a:p>
          <a:p>
            <a:endParaRPr lang="en-US" b="1" dirty="0"/>
          </a:p>
        </p:txBody>
      </p:sp>
    </p:spTree>
    <p:extLst>
      <p:ext uri="{BB962C8B-B14F-4D97-AF65-F5344CB8AC3E}">
        <p14:creationId xmlns:p14="http://schemas.microsoft.com/office/powerpoint/2010/main" val="2027859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498035-6A3C-58D8-F604-9ECF4B21C925}"/>
              </a:ext>
            </a:extLst>
          </p:cNvPr>
          <p:cNvSpPr>
            <a:spLocks noGrp="1"/>
          </p:cNvSpPr>
          <p:nvPr>
            <p:ph idx="1"/>
          </p:nvPr>
        </p:nvSpPr>
        <p:spPr/>
        <p:txBody>
          <a:bodyPr>
            <a:normAutofit fontScale="70000" lnSpcReduction="20000"/>
          </a:bodyPr>
          <a:lstStyle/>
          <a:p>
            <a:r>
              <a:rPr lang="en-GB" b="1" dirty="0"/>
              <a:t>Executive Summary</a:t>
            </a:r>
          </a:p>
          <a:p>
            <a:r>
              <a:rPr lang="en-GB" dirty="0"/>
              <a:t>TrendStyle Clothing will be a retail clothing shop offering a wide range of products, including casual clothing, workwear, shoes, and fashion accessories. The shop will sell items such as shirts, trousers, jackets, dresses, bags, hats, and other seasonal products.</a:t>
            </a:r>
          </a:p>
          <a:p>
            <a:r>
              <a:rPr lang="en-GB" dirty="0"/>
              <a:t>The main objective of the business is to create a trusted fashion brand that provides customers with stylish products at affordable prices. The company will focus on attracting a wide customer base, including young adults, professionals, and families who are looking for quality clothing within their budget.</a:t>
            </a:r>
          </a:p>
          <a:p>
            <a:r>
              <a:rPr lang="en-GB" dirty="0"/>
              <a:t>The estimated funding required to start the business is approximately </a:t>
            </a:r>
            <a:r>
              <a:rPr lang="en-GB" b="1" dirty="0"/>
              <a:t>£50,000</a:t>
            </a:r>
            <a:r>
              <a:rPr lang="en-GB" dirty="0"/>
              <a:t>. This investment will cover important start-up costs such as shop rent, initial stock purchases, store decoration, employee wages, insurance, utilities, and promotional activities. </a:t>
            </a:r>
          </a:p>
          <a:p>
            <a:r>
              <a:rPr lang="en-GB" dirty="0"/>
              <a:t>TrendStyle Clothing will operate as a </a:t>
            </a:r>
            <a:r>
              <a:rPr lang="en-GB" b="1" dirty="0"/>
              <a:t>Private Limited Company (Ltd)</a:t>
            </a:r>
            <a:r>
              <a:rPr lang="en-GB" dirty="0"/>
              <a:t>. This business structure provides a professional image and separates the company’s financial responsibilities from the owner’s personal finances. </a:t>
            </a:r>
          </a:p>
          <a:p>
            <a:endParaRPr lang="en-US" dirty="0"/>
          </a:p>
        </p:txBody>
      </p:sp>
    </p:spTree>
    <p:extLst>
      <p:ext uri="{BB962C8B-B14F-4D97-AF65-F5344CB8AC3E}">
        <p14:creationId xmlns:p14="http://schemas.microsoft.com/office/powerpoint/2010/main" val="1624960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551191-EBC4-16DC-5170-9802AA094731}"/>
              </a:ext>
            </a:extLst>
          </p:cNvPr>
          <p:cNvSpPr>
            <a:spLocks noGrp="1"/>
          </p:cNvSpPr>
          <p:nvPr>
            <p:ph idx="1"/>
          </p:nvPr>
        </p:nvSpPr>
        <p:spPr/>
        <p:txBody>
          <a:bodyPr>
            <a:normAutofit fontScale="70000" lnSpcReduction="20000"/>
          </a:bodyPr>
          <a:lstStyle/>
          <a:p>
            <a:r>
              <a:rPr lang="en-GB" b="1" dirty="0"/>
              <a:t>Overview of the Business Idea</a:t>
            </a:r>
          </a:p>
          <a:p>
            <a:r>
              <a:rPr lang="en-GB" dirty="0"/>
              <a:t>The main idea behind TrendStyle Clothing is to create a modern fashion store that offers affordable clothing choices for everyday customers. The business will provide products suitable for different occasions, including casual outfits, workplace clothing, footwear, and accessories.</a:t>
            </a:r>
          </a:p>
          <a:p>
            <a:r>
              <a:rPr lang="en-GB" dirty="0"/>
              <a:t>The shop will focus on offering current fashion trends while maintaining affordable prices. Many customers want to follow fashion trends but may not have the budget to purchase expensive designer brands. TrendStyle Clothing will provide an alternative by offering fashionable designs at accessible prices.</a:t>
            </a:r>
          </a:p>
          <a:p>
            <a:r>
              <a:rPr lang="en-GB" dirty="0"/>
              <a:t>The business will be located in a suitable shopping area where customers can easily visit the store. The physical shop will provide customers with the opportunity to view, try on, and purchase products directly. In addition, a website will support the business by allowing customers to browse products online.</a:t>
            </a:r>
          </a:p>
          <a:p>
            <a:r>
              <a:rPr lang="en-GB" dirty="0"/>
              <a:t>The company’s mission statement is:</a:t>
            </a:r>
          </a:p>
          <a:p>
            <a:r>
              <a:rPr lang="en-GB" b="1" dirty="0"/>
              <a:t>“To provide fashionable, affordable clothing while delivering excellent customer service and creating a positive shopping experience for every customer.”</a:t>
            </a:r>
            <a:endParaRPr lang="en-GB" dirty="0"/>
          </a:p>
          <a:p>
            <a:endParaRPr lang="en-US" dirty="0"/>
          </a:p>
        </p:txBody>
      </p:sp>
    </p:spTree>
    <p:extLst>
      <p:ext uri="{BB962C8B-B14F-4D97-AF65-F5344CB8AC3E}">
        <p14:creationId xmlns:p14="http://schemas.microsoft.com/office/powerpoint/2010/main" val="3994365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9B4F19-2949-C44E-9376-FA339377E39D}"/>
              </a:ext>
            </a:extLst>
          </p:cNvPr>
          <p:cNvSpPr>
            <a:spLocks noGrp="1"/>
          </p:cNvSpPr>
          <p:nvPr>
            <p:ph idx="1"/>
          </p:nvPr>
        </p:nvSpPr>
        <p:spPr/>
        <p:txBody>
          <a:bodyPr>
            <a:normAutofit fontScale="77500" lnSpcReduction="20000"/>
          </a:bodyPr>
          <a:lstStyle/>
          <a:p>
            <a:r>
              <a:rPr lang="en-GB" b="1" dirty="0"/>
              <a:t>Business Structure and Employees</a:t>
            </a:r>
          </a:p>
          <a:p>
            <a:r>
              <a:rPr lang="en-GB" dirty="0"/>
              <a:t>TrendStyle Clothing will operate as a Private Limited Company. This structure is suitable because it provides legal protection for the owner and creates opportunities for future growth.</a:t>
            </a:r>
          </a:p>
          <a:p>
            <a:r>
              <a:rPr lang="en-GB" dirty="0"/>
              <a:t>The business will require a small team to manage daily operations. The main roles will include:</a:t>
            </a:r>
          </a:p>
          <a:p>
            <a:pPr lvl="0"/>
            <a:r>
              <a:rPr lang="en-GB" b="1" dirty="0"/>
              <a:t>Owner/Manager:</a:t>
            </a:r>
            <a:r>
              <a:rPr lang="en-GB" dirty="0"/>
              <a:t> Responsible for business decisions, finances, supplier relationships, and overall management.</a:t>
            </a:r>
          </a:p>
          <a:p>
            <a:pPr lvl="0"/>
            <a:r>
              <a:rPr lang="en-GB" b="1" dirty="0"/>
              <a:t>Two Sales Assistants:</a:t>
            </a:r>
            <a:r>
              <a:rPr lang="en-GB" dirty="0"/>
              <a:t> Responsible for helping customers, processing payments, maintaining store appearance, and providing customer support.</a:t>
            </a:r>
          </a:p>
          <a:p>
            <a:pPr lvl="0"/>
            <a:r>
              <a:rPr lang="en-GB" b="1" dirty="0"/>
              <a:t>Stock Assistant:</a:t>
            </a:r>
            <a:r>
              <a:rPr lang="en-GB" dirty="0"/>
              <a:t> Responsible for receiving deliveries, organising inventory, and ensuring products are available.</a:t>
            </a:r>
          </a:p>
          <a:p>
            <a:r>
              <a:rPr lang="en-GB" dirty="0"/>
              <a:t>Having a small but organised team will help control costs while ensuring customers receive personal and friendly service.</a:t>
            </a:r>
          </a:p>
          <a:p>
            <a:endParaRPr lang="en-US" dirty="0"/>
          </a:p>
        </p:txBody>
      </p:sp>
    </p:spTree>
    <p:extLst>
      <p:ext uri="{BB962C8B-B14F-4D97-AF65-F5344CB8AC3E}">
        <p14:creationId xmlns:p14="http://schemas.microsoft.com/office/powerpoint/2010/main" val="31382438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05B503-9AD0-95C8-4EEC-A0BC7DBF8EE2}"/>
              </a:ext>
            </a:extLst>
          </p:cNvPr>
          <p:cNvSpPr>
            <a:spLocks noGrp="1"/>
          </p:cNvSpPr>
          <p:nvPr>
            <p:ph idx="1"/>
          </p:nvPr>
        </p:nvSpPr>
        <p:spPr>
          <a:xfrm>
            <a:off x="838200" y="1690688"/>
            <a:ext cx="10515600" cy="4351338"/>
          </a:xfrm>
        </p:spPr>
        <p:txBody>
          <a:bodyPr>
            <a:normAutofit fontScale="77500" lnSpcReduction="20000"/>
          </a:bodyPr>
          <a:lstStyle/>
          <a:p>
            <a:r>
              <a:rPr lang="en-GB" b="1" dirty="0"/>
              <a:t>Market Research</a:t>
            </a:r>
          </a:p>
          <a:p>
            <a:r>
              <a:rPr lang="en-GB" dirty="0"/>
              <a:t>Market research is important because it helps a business understand customer needs, competitors, and industry trends. The clothing market is constantly changing because customers are influenced by social media, celebrities, and seasonal fashion trends.</a:t>
            </a:r>
          </a:p>
          <a:p>
            <a:r>
              <a:rPr lang="en-GB" dirty="0"/>
              <a:t>TrendStyle Clothing will target customers who want affordable but stylish clothing. The main customer groups include teenagers, young adults, working professionals, and families.</a:t>
            </a:r>
          </a:p>
          <a:p>
            <a:r>
              <a:rPr lang="en-GB" dirty="0"/>
              <a:t>The business will use research to identify popular clothing styles, preferred prices, and customer expectations. Understanding these factors will help TrendStyle Clothing choose the right products and create effective marketing campaigns.</a:t>
            </a:r>
          </a:p>
          <a:p>
            <a:r>
              <a:rPr lang="en-GB" dirty="0"/>
              <a:t>The company will also monitor competitors to understand what other clothing businesses offer and identify ways to create a stronger position in the market.</a:t>
            </a:r>
          </a:p>
          <a:p>
            <a:endParaRPr lang="en-US" dirty="0"/>
          </a:p>
        </p:txBody>
      </p:sp>
    </p:spTree>
    <p:extLst>
      <p:ext uri="{BB962C8B-B14F-4D97-AF65-F5344CB8AC3E}">
        <p14:creationId xmlns:p14="http://schemas.microsoft.com/office/powerpoint/2010/main" val="1999814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EE6B8B-BAB2-28FE-D227-00AB22E7B307}"/>
              </a:ext>
            </a:extLst>
          </p:cNvPr>
          <p:cNvSpPr>
            <a:spLocks noGrp="1"/>
          </p:cNvSpPr>
          <p:nvPr>
            <p:ph idx="1"/>
          </p:nvPr>
        </p:nvSpPr>
        <p:spPr/>
        <p:txBody>
          <a:bodyPr>
            <a:normAutofit fontScale="40000" lnSpcReduction="20000"/>
          </a:bodyPr>
          <a:lstStyle/>
          <a:p>
            <a:r>
              <a:rPr lang="en-GB" b="1" dirty="0"/>
              <a:t>PESTEL Analysis</a:t>
            </a:r>
          </a:p>
          <a:p>
            <a:r>
              <a:rPr lang="en-GB" dirty="0"/>
              <a:t>A PESTEL analysis examines the external factors that may influence the success of a business.</a:t>
            </a:r>
          </a:p>
          <a:p>
            <a:r>
              <a:rPr lang="en-GB" b="1" dirty="0"/>
              <a:t>Political Factors</a:t>
            </a:r>
          </a:p>
          <a:p>
            <a:r>
              <a:rPr lang="en-GB" dirty="0"/>
              <a:t>TrendStyle Clothing must follow government regulations, including employment laws, consumer protection laws, and business registration requirements. Following legal requirements will help maintain a responsible and trustworthy reputation.</a:t>
            </a:r>
          </a:p>
          <a:p>
            <a:r>
              <a:rPr lang="en-GB" b="1" dirty="0"/>
              <a:t>Economic Factors</a:t>
            </a:r>
          </a:p>
          <a:p>
            <a:r>
              <a:rPr lang="en-GB" dirty="0"/>
              <a:t>Economic conditions can affect customer spending habits. When living costs increase, customers may become more careful with their money. Therefore, TrendStyle Clothing will maintain competitive prices and offer promotions to attract budget-conscious shoppers.</a:t>
            </a:r>
          </a:p>
          <a:p>
            <a:r>
              <a:rPr lang="en-GB" b="1" dirty="0"/>
              <a:t>Social Factors</a:t>
            </a:r>
          </a:p>
          <a:p>
            <a:r>
              <a:rPr lang="en-GB" dirty="0"/>
              <a:t>Fashion trends are strongly influenced by social media platforms such as Instagram and TikTok. Customers often discover new styles online, meaning the business must stay updated with changing preferences.</a:t>
            </a:r>
          </a:p>
          <a:p>
            <a:r>
              <a:rPr lang="en-GB" b="1" dirty="0"/>
              <a:t>Technological Factors</a:t>
            </a:r>
          </a:p>
          <a:p>
            <a:r>
              <a:rPr lang="en-GB" dirty="0"/>
              <a:t>Technology provides opportunities for growth through online shopping, digital payments, and social media advertising. A website will allow customers to view products and promotions from anywhere.</a:t>
            </a:r>
          </a:p>
          <a:p>
            <a:r>
              <a:rPr lang="en-GB" b="1" dirty="0"/>
              <a:t>Environmental Factors</a:t>
            </a:r>
          </a:p>
          <a:p>
            <a:r>
              <a:rPr lang="en-GB" dirty="0"/>
              <a:t>Customers are becoming more environmentally aware. TrendStyle Clothing will reduce waste by encouraging reusable shopping bags and considering sustainable packaging options.</a:t>
            </a:r>
          </a:p>
          <a:p>
            <a:r>
              <a:rPr lang="en-GB" b="1" dirty="0"/>
              <a:t>Legal Factors</a:t>
            </a:r>
          </a:p>
          <a:p>
            <a:r>
              <a:rPr lang="en-GB" dirty="0"/>
              <a:t>The company must comply with regulations relating to employee rights, product safety, taxation, and customer protection.</a:t>
            </a:r>
          </a:p>
          <a:p>
            <a:endParaRPr lang="en-US" dirty="0"/>
          </a:p>
        </p:txBody>
      </p:sp>
    </p:spTree>
    <p:extLst>
      <p:ext uri="{BB962C8B-B14F-4D97-AF65-F5344CB8AC3E}">
        <p14:creationId xmlns:p14="http://schemas.microsoft.com/office/powerpoint/2010/main" val="3409914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D3B6BF-D01F-23CC-110D-EF38510C7FC9}"/>
              </a:ext>
            </a:extLst>
          </p:cNvPr>
          <p:cNvSpPr>
            <a:spLocks noGrp="1"/>
          </p:cNvSpPr>
          <p:nvPr>
            <p:ph idx="1"/>
          </p:nvPr>
        </p:nvSpPr>
        <p:spPr/>
        <p:txBody>
          <a:bodyPr>
            <a:normAutofit fontScale="92500" lnSpcReduction="20000"/>
          </a:bodyPr>
          <a:lstStyle/>
          <a:p>
            <a:r>
              <a:rPr lang="en-GB" b="1" dirty="0"/>
              <a:t>Competitor Analysis</a:t>
            </a:r>
          </a:p>
          <a:p>
            <a:r>
              <a:rPr lang="en-GB" dirty="0"/>
              <a:t>TrendStyle Clothing will compete with several types of businesses, including large fashion chains, supermarkets selling clothing, online retailers, and independent boutiques.</a:t>
            </a:r>
          </a:p>
          <a:p>
            <a:r>
              <a:rPr lang="en-GB" dirty="0"/>
              <a:t>Large fashion brands often have strong customer recognition and large marketing budgets. Online retailers may offer lower prices because they do not always have physical store costs.</a:t>
            </a:r>
          </a:p>
          <a:p>
            <a:r>
              <a:rPr lang="en-GB" dirty="0"/>
              <a:t>However, TrendStyle Clothing will differentiate itself through personal customer service, affordable prices, and a carefully selected range of fashionable products.</a:t>
            </a:r>
          </a:p>
          <a:p>
            <a:r>
              <a:rPr lang="en-GB" dirty="0"/>
              <a:t>The business will introduce loyalty rewards to encourage customers to return. Building strong relationships with customers will help create long-term success.</a:t>
            </a:r>
          </a:p>
          <a:p>
            <a:endParaRPr lang="en-US" dirty="0"/>
          </a:p>
        </p:txBody>
      </p:sp>
    </p:spTree>
    <p:extLst>
      <p:ext uri="{BB962C8B-B14F-4D97-AF65-F5344CB8AC3E}">
        <p14:creationId xmlns:p14="http://schemas.microsoft.com/office/powerpoint/2010/main" val="607219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841825-2490-0582-2C67-817D3FBD1F14}"/>
              </a:ext>
            </a:extLst>
          </p:cNvPr>
          <p:cNvSpPr>
            <a:spLocks noGrp="1"/>
          </p:cNvSpPr>
          <p:nvPr>
            <p:ph idx="1"/>
          </p:nvPr>
        </p:nvSpPr>
        <p:spPr/>
        <p:txBody>
          <a:bodyPr>
            <a:normAutofit fontScale="85000" lnSpcReduction="20000"/>
          </a:bodyPr>
          <a:lstStyle/>
          <a:p>
            <a:r>
              <a:rPr lang="en-GB" b="1" dirty="0"/>
              <a:t>Marketing Communications Strategy</a:t>
            </a:r>
          </a:p>
          <a:p>
            <a:r>
              <a:rPr lang="en-GB" dirty="0"/>
              <a:t>Marketing communication will play an important role in attracting customers and increasing brand awareness.</a:t>
            </a:r>
          </a:p>
          <a:p>
            <a:r>
              <a:rPr lang="en-GB" dirty="0"/>
              <a:t>Social media will be one of the main promotional tools. TrendStyle Clothing will use platforms such as Instagram, Facebook, and TikTok to advertise new arrivals, discounts, and fashion ideas.</a:t>
            </a:r>
          </a:p>
          <a:p>
            <a:r>
              <a:rPr lang="en-GB" dirty="0"/>
              <a:t>Social media content will include product photographs, customer reviews, promotional videos, and information about upcoming events.</a:t>
            </a:r>
          </a:p>
          <a:p>
            <a:r>
              <a:rPr lang="en-GB" dirty="0"/>
              <a:t>The business will also use traditional marketing methods, including posters, flyers, and participation in local community events. These methods will help attract customers who live near the store.</a:t>
            </a:r>
          </a:p>
          <a:p>
            <a:r>
              <a:rPr lang="en-GB" dirty="0"/>
              <a:t>A professional website will support online visibility by allowing customers to view available products, learn about promotions, and stay connected with the brand.</a:t>
            </a:r>
          </a:p>
          <a:p>
            <a:endParaRPr lang="en-US" dirty="0"/>
          </a:p>
        </p:txBody>
      </p:sp>
    </p:spTree>
    <p:extLst>
      <p:ext uri="{BB962C8B-B14F-4D97-AF65-F5344CB8AC3E}">
        <p14:creationId xmlns:p14="http://schemas.microsoft.com/office/powerpoint/2010/main" val="129031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7E122C-44DE-D5E9-C2EC-A6656EC84666}"/>
              </a:ext>
            </a:extLst>
          </p:cNvPr>
          <p:cNvSpPr>
            <a:spLocks noGrp="1"/>
          </p:cNvSpPr>
          <p:nvPr>
            <p:ph idx="1"/>
          </p:nvPr>
        </p:nvSpPr>
        <p:spPr/>
        <p:txBody>
          <a:bodyPr>
            <a:normAutofit fontScale="92500" lnSpcReduction="10000"/>
          </a:bodyPr>
          <a:lstStyle/>
          <a:p>
            <a:r>
              <a:rPr lang="en-GB" b="1" dirty="0"/>
              <a:t>Promotional Activities</a:t>
            </a:r>
          </a:p>
          <a:p>
            <a:r>
              <a:rPr lang="en-GB" dirty="0"/>
              <a:t>To encourage customers to visit the shop, TrendStyle Clothing will introduce several promotional strategies.</a:t>
            </a:r>
          </a:p>
          <a:p>
            <a:r>
              <a:rPr lang="en-GB" dirty="0"/>
              <a:t>During the opening period, the company will offer special discounts to attract new customers and create awareness. Seasonal sales will encourage customers to purchase products throughout the year.</a:t>
            </a:r>
          </a:p>
          <a:p>
            <a:r>
              <a:rPr lang="en-GB" dirty="0"/>
              <a:t>A loyalty card system will reward repeat customers by offering discounts or special offers. This strategy will help increase customer retention and create stronger relationships.</a:t>
            </a:r>
          </a:p>
          <a:p>
            <a:r>
              <a:rPr lang="en-GB" dirty="0"/>
              <a:t>The company will also collaborate with local events and communities to improve brand recognition.</a:t>
            </a:r>
          </a:p>
          <a:p>
            <a:endParaRPr lang="en-US" dirty="0"/>
          </a:p>
        </p:txBody>
      </p:sp>
    </p:spTree>
    <p:extLst>
      <p:ext uri="{BB962C8B-B14F-4D97-AF65-F5344CB8AC3E}">
        <p14:creationId xmlns:p14="http://schemas.microsoft.com/office/powerpoint/2010/main" val="1080763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A0E971-5794-0C1A-9B9A-96523AF21FDD}"/>
              </a:ext>
            </a:extLst>
          </p:cNvPr>
          <p:cNvSpPr>
            <a:spLocks noGrp="1"/>
          </p:cNvSpPr>
          <p:nvPr>
            <p:ph idx="1"/>
          </p:nvPr>
        </p:nvSpPr>
        <p:spPr/>
        <p:txBody>
          <a:bodyPr>
            <a:normAutofit fontScale="47500" lnSpcReduction="20000"/>
          </a:bodyPr>
          <a:lstStyle/>
          <a:p>
            <a:r>
              <a:rPr lang="en-GB" b="1" dirty="0"/>
              <a:t>Financial Plan</a:t>
            </a:r>
          </a:p>
          <a:p>
            <a:r>
              <a:rPr lang="en-GB" dirty="0"/>
              <a:t>The estimated start-up funding required for TrendStyle Clothing is </a:t>
            </a:r>
            <a:r>
              <a:rPr lang="en-GB" b="1" dirty="0"/>
              <a:t>£50,000</a:t>
            </a:r>
            <a:r>
              <a:rPr lang="en-GB" dirty="0"/>
              <a:t>. </a:t>
            </a:r>
          </a:p>
          <a:p>
            <a:r>
              <a:rPr lang="en-GB" dirty="0"/>
              <a:t>The funding will come from two main sources:</a:t>
            </a:r>
          </a:p>
          <a:p>
            <a:pPr lvl="0"/>
            <a:r>
              <a:rPr lang="en-GB" dirty="0"/>
              <a:t>Owner’s personal savings: </a:t>
            </a:r>
            <a:r>
              <a:rPr lang="en-GB" b="1" dirty="0"/>
              <a:t>£20,000</a:t>
            </a:r>
            <a:endParaRPr lang="en-GB" dirty="0"/>
          </a:p>
          <a:p>
            <a:pPr lvl="0"/>
            <a:r>
              <a:rPr lang="en-GB" dirty="0"/>
              <a:t>Bank loan: </a:t>
            </a:r>
            <a:r>
              <a:rPr lang="en-GB" b="1" dirty="0"/>
              <a:t>£30,000</a:t>
            </a:r>
            <a:endParaRPr lang="en-GB" dirty="0"/>
          </a:p>
          <a:p>
            <a:r>
              <a:rPr lang="en-GB" dirty="0"/>
              <a:t>The investment will allow the business to purchase necessary equipment, stock, and services required before opening.</a:t>
            </a:r>
          </a:p>
          <a:p>
            <a:r>
              <a:rPr lang="en-GB" dirty="0"/>
              <a:t>The first-month expenses are estimated as follows:</a:t>
            </a:r>
          </a:p>
          <a:p>
            <a:pPr lvl="0"/>
            <a:r>
              <a:rPr lang="en-GB" dirty="0"/>
              <a:t>Rent: £2,500</a:t>
            </a:r>
          </a:p>
          <a:p>
            <a:pPr lvl="0"/>
            <a:r>
              <a:rPr lang="en-GB" dirty="0"/>
              <a:t>Stock purchase: £20,000</a:t>
            </a:r>
          </a:p>
          <a:p>
            <a:pPr lvl="0"/>
            <a:r>
              <a:rPr lang="en-GB" dirty="0"/>
              <a:t>Shop furniture and fittings: £8,000</a:t>
            </a:r>
          </a:p>
          <a:p>
            <a:pPr lvl="0"/>
            <a:r>
              <a:rPr lang="en-GB" dirty="0"/>
              <a:t>Marketing costs: £2,000</a:t>
            </a:r>
          </a:p>
          <a:p>
            <a:pPr lvl="0"/>
            <a:r>
              <a:rPr lang="en-GB" dirty="0"/>
              <a:t>Employee wages: £6,000</a:t>
            </a:r>
          </a:p>
          <a:p>
            <a:pPr lvl="0"/>
            <a:r>
              <a:rPr lang="en-GB" dirty="0"/>
              <a:t>Insurance: £1,000</a:t>
            </a:r>
          </a:p>
          <a:p>
            <a:pPr lvl="0"/>
            <a:r>
              <a:rPr lang="en-GB" dirty="0"/>
              <a:t>Utilities: £1,000</a:t>
            </a:r>
          </a:p>
          <a:p>
            <a:pPr lvl="0"/>
            <a:r>
              <a:rPr lang="en-GB" dirty="0"/>
              <a:t>Other expenses: £9,500</a:t>
            </a:r>
          </a:p>
          <a:p>
            <a:r>
              <a:rPr lang="en-GB" dirty="0"/>
              <a:t>Careful financial management will be essential to ensure the company remains profitable and can continue growing.</a:t>
            </a:r>
          </a:p>
          <a:p>
            <a:endParaRPr lang="en-US" dirty="0"/>
          </a:p>
        </p:txBody>
      </p:sp>
    </p:spTree>
    <p:extLst>
      <p:ext uri="{BB962C8B-B14F-4D97-AF65-F5344CB8AC3E}">
        <p14:creationId xmlns:p14="http://schemas.microsoft.com/office/powerpoint/2010/main" val="4024739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74F235-530C-EABB-2BB7-D721CB3BD93B}"/>
              </a:ext>
            </a:extLst>
          </p:cNvPr>
          <p:cNvSpPr>
            <a:spLocks noGrp="1"/>
          </p:cNvSpPr>
          <p:nvPr>
            <p:ph idx="1"/>
          </p:nvPr>
        </p:nvSpPr>
        <p:spPr/>
        <p:txBody>
          <a:bodyPr>
            <a:normAutofit fontScale="92500" lnSpcReduction="10000"/>
          </a:bodyPr>
          <a:lstStyle/>
          <a:p>
            <a:r>
              <a:rPr lang="en-GB" b="1" dirty="0"/>
              <a:t>Future Growth Opportunities</a:t>
            </a:r>
          </a:p>
          <a:p>
            <a:r>
              <a:rPr lang="en-GB" dirty="0"/>
              <a:t>After establishing the physical store, TrendStyle Clothing can explore opportunities for expansion.</a:t>
            </a:r>
          </a:p>
          <a:p>
            <a:r>
              <a:rPr lang="en-GB" dirty="0"/>
              <a:t>One possibility is developing a stronger online shopping platform to reach customers outside the local area. The company could also introduce new product categories, such as seasonal collections, footwear ranges, or exclusive designs.</a:t>
            </a:r>
          </a:p>
          <a:p>
            <a:r>
              <a:rPr lang="en-GB" dirty="0"/>
              <a:t>Another opportunity is increasing brand awareness through influencer partnerships and online campaigns.</a:t>
            </a:r>
          </a:p>
          <a:p>
            <a:r>
              <a:rPr lang="en-GB" dirty="0"/>
              <a:t>By continuously adapting to customer needs and market changes, TrendStyle Clothing can build a successful and sustainable business.</a:t>
            </a:r>
          </a:p>
          <a:p>
            <a:endParaRPr lang="en-US" dirty="0"/>
          </a:p>
        </p:txBody>
      </p:sp>
    </p:spTree>
    <p:extLst>
      <p:ext uri="{BB962C8B-B14F-4D97-AF65-F5344CB8AC3E}">
        <p14:creationId xmlns:p14="http://schemas.microsoft.com/office/powerpoint/2010/main" val="784046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B90F6A-8F75-BF5B-FD3A-DC7A719F3084}"/>
              </a:ext>
            </a:extLst>
          </p:cNvPr>
          <p:cNvSpPr>
            <a:spLocks noGrp="1"/>
          </p:cNvSpPr>
          <p:nvPr>
            <p:ph idx="1"/>
          </p:nvPr>
        </p:nvSpPr>
        <p:spPr/>
        <p:txBody>
          <a:bodyPr>
            <a:normAutofit fontScale="92500" lnSpcReduction="20000"/>
          </a:bodyPr>
          <a:lstStyle/>
          <a:p>
            <a:r>
              <a:rPr lang="en-GB" b="1" dirty="0"/>
              <a:t>Conclusion</a:t>
            </a:r>
          </a:p>
          <a:p>
            <a:r>
              <a:rPr lang="en-GB" dirty="0"/>
              <a:t>In conclusion, TrendStyle Clothing is a business idea focused on providing affordable, fashionable clothing with excellent customer service.</a:t>
            </a:r>
          </a:p>
          <a:p>
            <a:r>
              <a:rPr lang="en-GB" dirty="0"/>
              <a:t>The company has identified a clear target market, analysed competitors, developed marketing strategies, and prepared a financial plan to support its launch.</a:t>
            </a:r>
          </a:p>
          <a:p>
            <a:r>
              <a:rPr lang="en-GB" dirty="0"/>
              <a:t>Although the clothing industry is competitive, TrendStyle Clothing has the opportunity to succeed by offering affordable products, creating strong customer relationships, and using modern marketing methods.</a:t>
            </a:r>
          </a:p>
          <a:p>
            <a:r>
              <a:rPr lang="en-GB" dirty="0"/>
              <a:t>With effective management, careful financial planning, and a focus on customer satisfaction, TrendStyle Clothing has the potential to become a successful clothing retailer.</a:t>
            </a:r>
          </a:p>
          <a:p>
            <a:endParaRPr lang="en-US" dirty="0"/>
          </a:p>
        </p:txBody>
      </p:sp>
    </p:spTree>
    <p:extLst>
      <p:ext uri="{BB962C8B-B14F-4D97-AF65-F5344CB8AC3E}">
        <p14:creationId xmlns:p14="http://schemas.microsoft.com/office/powerpoint/2010/main" val="4114188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350D2D-1A4C-B4E9-2C72-F80CBAFBC245}"/>
              </a:ext>
            </a:extLst>
          </p:cNvPr>
          <p:cNvSpPr>
            <a:spLocks noGrp="1"/>
          </p:cNvSpPr>
          <p:nvPr>
            <p:ph idx="1"/>
          </p:nvPr>
        </p:nvSpPr>
        <p:spPr/>
        <p:txBody>
          <a:bodyPr/>
          <a:lstStyle/>
          <a:p>
            <a:r>
              <a:rPr lang="en-GB" b="1" dirty="0"/>
              <a:t>Reference List</a:t>
            </a:r>
          </a:p>
          <a:p>
            <a:r>
              <a:rPr lang="en-GB" dirty="0"/>
              <a:t>Burns, P. (2020). </a:t>
            </a:r>
            <a:r>
              <a:rPr lang="en-GB" i="1" dirty="0"/>
              <a:t>Entrepreneurship and Small Business.</a:t>
            </a:r>
            <a:r>
              <a:rPr lang="en-GB" dirty="0"/>
              <a:t> </a:t>
            </a:r>
          </a:p>
          <a:p>
            <a:r>
              <a:rPr lang="en-GB" dirty="0" err="1"/>
              <a:t>Kotler</a:t>
            </a:r>
            <a:r>
              <a:rPr lang="en-GB" dirty="0"/>
              <a:t>, P. &amp; Armstrong, G. (2021). </a:t>
            </a:r>
            <a:r>
              <a:rPr lang="en-GB" i="1" dirty="0"/>
              <a:t>Principles of Marketing.</a:t>
            </a:r>
            <a:r>
              <a:rPr lang="en-GB" dirty="0"/>
              <a:t> </a:t>
            </a:r>
          </a:p>
          <a:p>
            <a:r>
              <a:rPr lang="en-GB" dirty="0">
                <a:hlinkClick r:id="rId2"/>
              </a:rPr>
              <a:t>Gov.uk</a:t>
            </a:r>
            <a:r>
              <a:rPr lang="en-GB" dirty="0"/>
              <a:t> guidance on starting and running a business.</a:t>
            </a:r>
          </a:p>
          <a:p>
            <a:endParaRPr lang="en-US" dirty="0"/>
          </a:p>
        </p:txBody>
      </p:sp>
    </p:spTree>
    <p:extLst>
      <p:ext uri="{BB962C8B-B14F-4D97-AF65-F5344CB8AC3E}">
        <p14:creationId xmlns:p14="http://schemas.microsoft.com/office/powerpoint/2010/main" val="4338569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Andreea Stefania Dulce (2507207)</dc:creator>
  <cp:lastModifiedBy>Andreea Stefania Dulce (2507207)</cp:lastModifiedBy>
  <cp:revision>2</cp:revision>
  <dcterms:created xsi:type="dcterms:W3CDTF">2026-07-18T13:36:52Z</dcterms:created>
  <dcterms:modified xsi:type="dcterms:W3CDTF">2026-07-18T13:55:17Z</dcterms:modified>
</cp:coreProperties>
</file>