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0" r:id="rId5"/>
    <p:sldMasterId id="2147483723" r:id="rId6"/>
  </p:sldMasterIdLst>
  <p:notesMasterIdLst>
    <p:notesMasterId r:id="rId50"/>
  </p:notesMasterIdLst>
  <p:sldIdLst>
    <p:sldId id="256" r:id="rId7"/>
    <p:sldId id="343" r:id="rId8"/>
    <p:sldId id="330" r:id="rId9"/>
    <p:sldId id="296" r:id="rId10"/>
    <p:sldId id="331" r:id="rId11"/>
    <p:sldId id="266" r:id="rId12"/>
    <p:sldId id="297" r:id="rId13"/>
    <p:sldId id="298" r:id="rId14"/>
    <p:sldId id="285" r:id="rId15"/>
    <p:sldId id="307" r:id="rId16"/>
    <p:sldId id="287" r:id="rId17"/>
    <p:sldId id="341" r:id="rId18"/>
    <p:sldId id="288" r:id="rId19"/>
    <p:sldId id="289" r:id="rId20"/>
    <p:sldId id="332" r:id="rId21"/>
    <p:sldId id="333" r:id="rId22"/>
    <p:sldId id="345" r:id="rId23"/>
    <p:sldId id="351" r:id="rId24"/>
    <p:sldId id="302" r:id="rId25"/>
    <p:sldId id="303" r:id="rId26"/>
    <p:sldId id="335" r:id="rId27"/>
    <p:sldId id="290" r:id="rId28"/>
    <p:sldId id="313" r:id="rId29"/>
    <p:sldId id="312" r:id="rId30"/>
    <p:sldId id="323" r:id="rId31"/>
    <p:sldId id="322" r:id="rId32"/>
    <p:sldId id="334" r:id="rId33"/>
    <p:sldId id="294" r:id="rId34"/>
    <p:sldId id="310" r:id="rId35"/>
    <p:sldId id="311" r:id="rId36"/>
    <p:sldId id="316" r:id="rId37"/>
    <p:sldId id="349" r:id="rId38"/>
    <p:sldId id="308" r:id="rId39"/>
    <p:sldId id="319" r:id="rId40"/>
    <p:sldId id="344" r:id="rId41"/>
    <p:sldId id="339" r:id="rId42"/>
    <p:sldId id="350" r:id="rId43"/>
    <p:sldId id="327" r:id="rId44"/>
    <p:sldId id="274" r:id="rId45"/>
    <p:sldId id="329" r:id="rId46"/>
    <p:sldId id="295" r:id="rId47"/>
    <p:sldId id="321" r:id="rId48"/>
    <p:sldId id="281" r:id="rId49"/>
  </p:sldIdLst>
  <p:sldSz cx="12192000" cy="6858000"/>
  <p:notesSz cx="6858000" cy="9144000"/>
  <p:custShowLst>
    <p:custShow name="Level 4" id="0">
      <p:sldLst>
        <p:sld r:id="rId7"/>
        <p:sld r:id="rId8"/>
        <p:sld r:id="rId9"/>
        <p:sld r:id="rId11"/>
        <p:sld r:id="rId12"/>
        <p:sld r:id="rId14"/>
        <p:sld r:id="rId15"/>
        <p:sld r:id="rId16"/>
        <p:sld r:id="rId18"/>
        <p:sld r:id="rId17"/>
        <p:sld r:id="rId19"/>
        <p:sld r:id="rId20"/>
        <p:sld r:id="rId21"/>
        <p:sld r:id="rId22"/>
        <p:sld r:id="rId23"/>
        <p:sld r:id="rId25"/>
        <p:sld r:id="rId26"/>
        <p:sld r:id="rId27"/>
        <p:sld r:id="rId28"/>
        <p:sld r:id="rId29"/>
        <p:sld r:id="rId30"/>
        <p:sld r:id="rId31"/>
        <p:sld r:id="rId32"/>
        <p:sld r:id="rId33"/>
        <p:sld r:id="rId34"/>
        <p:sld r:id="rId35"/>
        <p:sld r:id="rId36"/>
        <p:sld r:id="rId37"/>
        <p:sld r:id="rId40"/>
        <p:sld r:id="rId41"/>
        <p:sld r:id="rId42"/>
        <p:sld r:id="rId43"/>
        <p:sld r:id="rId44"/>
        <p:sld r:id="rId45"/>
        <p:sld r:id="rId47"/>
        <p:sld r:id="rId48"/>
        <p:sld r:id="rId49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C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1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8" Type="http://schemas.openxmlformats.org/officeDocument/2006/relationships/slide" Target="slides/slide2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1e3b8b31-18a3-40b3-8e12-8230c5071370" providerId="ADAL" clId="{68817650-0A0B-4C8A-9526-074B9E4A0420}"/>
    <pc:docChg chg="delSld modSld delMainMaster">
      <pc:chgData name="Lisa Ellis" userId="1e3b8b31-18a3-40b3-8e12-8230c5071370" providerId="ADAL" clId="{68817650-0A0B-4C8A-9526-074B9E4A0420}" dt="2023-02-16T11:16:20.388" v="134" actId="14100"/>
      <pc:docMkLst>
        <pc:docMk/>
      </pc:docMkLst>
      <pc:sldChg chg="del">
        <pc:chgData name="Lisa Ellis" userId="1e3b8b31-18a3-40b3-8e12-8230c5071370" providerId="ADAL" clId="{68817650-0A0B-4C8A-9526-074B9E4A0420}" dt="2023-02-16T11:03:48.631" v="2" actId="2696"/>
        <pc:sldMkLst>
          <pc:docMk/>
          <pc:sldMk cId="2144479338" sldId="258"/>
        </pc:sldMkLst>
      </pc:sldChg>
      <pc:sldChg chg="del">
        <pc:chgData name="Lisa Ellis" userId="1e3b8b31-18a3-40b3-8e12-8230c5071370" providerId="ADAL" clId="{68817650-0A0B-4C8A-9526-074B9E4A0420}" dt="2023-02-16T11:05:22.268" v="5" actId="2696"/>
        <pc:sldMkLst>
          <pc:docMk/>
          <pc:sldMk cId="1171293218" sldId="268"/>
        </pc:sldMkLst>
      </pc:sldChg>
      <pc:sldChg chg="modNotesTx">
        <pc:chgData name="Lisa Ellis" userId="1e3b8b31-18a3-40b3-8e12-8230c5071370" providerId="ADAL" clId="{68817650-0A0B-4C8A-9526-074B9E4A0420}" dt="2023-02-16T11:15:02.857" v="118" actId="20577"/>
        <pc:sldMkLst>
          <pc:docMk/>
          <pc:sldMk cId="2963973090" sldId="274"/>
        </pc:sldMkLst>
      </pc:sldChg>
      <pc:sldChg chg="modSp mod">
        <pc:chgData name="Lisa Ellis" userId="1e3b8b31-18a3-40b3-8e12-8230c5071370" providerId="ADAL" clId="{68817650-0A0B-4C8A-9526-074B9E4A0420}" dt="2023-02-16T11:16:20.388" v="134" actId="14100"/>
        <pc:sldMkLst>
          <pc:docMk/>
          <pc:sldMk cId="2496133622" sldId="281"/>
        </pc:sldMkLst>
        <pc:spChg chg="mod">
          <ac:chgData name="Lisa Ellis" userId="1e3b8b31-18a3-40b3-8e12-8230c5071370" providerId="ADAL" clId="{68817650-0A0B-4C8A-9526-074B9E4A0420}" dt="2023-02-16T11:16:20.388" v="134" actId="14100"/>
          <ac:spMkLst>
            <pc:docMk/>
            <pc:sldMk cId="2496133622" sldId="281"/>
            <ac:spMk id="7" creationId="{BA30FE74-5EA9-4E7D-9892-829A952115D9}"/>
          </ac:spMkLst>
        </pc:spChg>
      </pc:sldChg>
      <pc:sldChg chg="modNotesTx">
        <pc:chgData name="Lisa Ellis" userId="1e3b8b31-18a3-40b3-8e12-8230c5071370" providerId="ADAL" clId="{68817650-0A0B-4C8A-9526-074B9E4A0420}" dt="2023-02-16T11:13:53.996" v="111" actId="20577"/>
        <pc:sldMkLst>
          <pc:docMk/>
          <pc:sldMk cId="746998582" sldId="285"/>
        </pc:sldMkLst>
      </pc:sldChg>
      <pc:sldChg chg="modNotesTx">
        <pc:chgData name="Lisa Ellis" userId="1e3b8b31-18a3-40b3-8e12-8230c5071370" providerId="ADAL" clId="{68817650-0A0B-4C8A-9526-074B9E4A0420}" dt="2023-02-16T11:14:08.328" v="113" actId="20577"/>
        <pc:sldMkLst>
          <pc:docMk/>
          <pc:sldMk cId="3279050759" sldId="287"/>
        </pc:sldMkLst>
      </pc:sldChg>
      <pc:sldChg chg="modNotesTx">
        <pc:chgData name="Lisa Ellis" userId="1e3b8b31-18a3-40b3-8e12-8230c5071370" providerId="ADAL" clId="{68817650-0A0B-4C8A-9526-074B9E4A0420}" dt="2023-02-16T11:14:14.119" v="114" actId="20577"/>
        <pc:sldMkLst>
          <pc:docMk/>
          <pc:sldMk cId="4257807791" sldId="288"/>
        </pc:sldMkLst>
      </pc:sldChg>
      <pc:sldChg chg="modSp mod">
        <pc:chgData name="Lisa Ellis" userId="1e3b8b31-18a3-40b3-8e12-8230c5071370" providerId="ADAL" clId="{68817650-0A0B-4C8A-9526-074B9E4A0420}" dt="2023-02-16T11:07:22.754" v="6" actId="20577"/>
        <pc:sldMkLst>
          <pc:docMk/>
          <pc:sldMk cId="3161425416" sldId="289"/>
        </pc:sldMkLst>
        <pc:spChg chg="mod">
          <ac:chgData name="Lisa Ellis" userId="1e3b8b31-18a3-40b3-8e12-8230c5071370" providerId="ADAL" clId="{68817650-0A0B-4C8A-9526-074B9E4A0420}" dt="2023-02-16T11:07:22.754" v="6" actId="20577"/>
          <ac:spMkLst>
            <pc:docMk/>
            <pc:sldMk cId="3161425416" sldId="289"/>
            <ac:spMk id="10" creationId="{7AEDA4F7-E863-41C3-8D2A-AB1F22FCCADF}"/>
          </ac:spMkLst>
        </pc:spChg>
      </pc:sldChg>
      <pc:sldChg chg="modNotesTx">
        <pc:chgData name="Lisa Ellis" userId="1e3b8b31-18a3-40b3-8e12-8230c5071370" providerId="ADAL" clId="{68817650-0A0B-4C8A-9526-074B9E4A0420}" dt="2023-02-16T11:15:18.969" v="121" actId="20577"/>
        <pc:sldMkLst>
          <pc:docMk/>
          <pc:sldMk cId="54868978" sldId="295"/>
        </pc:sldMkLst>
      </pc:sldChg>
      <pc:sldChg chg="modNotesTx">
        <pc:chgData name="Lisa Ellis" userId="1e3b8b31-18a3-40b3-8e12-8230c5071370" providerId="ADAL" clId="{68817650-0A0B-4C8A-9526-074B9E4A0420}" dt="2023-02-16T11:13:20.067" v="92" actId="20577"/>
        <pc:sldMkLst>
          <pc:docMk/>
          <pc:sldMk cId="3232369255" sldId="296"/>
        </pc:sldMkLst>
      </pc:sldChg>
      <pc:sldChg chg="mod modShow modNotesTx">
        <pc:chgData name="Lisa Ellis" userId="1e3b8b31-18a3-40b3-8e12-8230c5071370" providerId="ADAL" clId="{68817650-0A0B-4C8A-9526-074B9E4A0420}" dt="2023-02-16T11:13:35.857" v="110" actId="20577"/>
        <pc:sldMkLst>
          <pc:docMk/>
          <pc:sldMk cId="691291970" sldId="297"/>
        </pc:sldMkLst>
      </pc:sldChg>
      <pc:sldChg chg="del">
        <pc:chgData name="Lisa Ellis" userId="1e3b8b31-18a3-40b3-8e12-8230c5071370" providerId="ADAL" clId="{68817650-0A0B-4C8A-9526-074B9E4A0420}" dt="2023-02-16T11:04:42.408" v="4" actId="2696"/>
        <pc:sldMkLst>
          <pc:docMk/>
          <pc:sldMk cId="1000716135" sldId="300"/>
        </pc:sldMkLst>
      </pc:sldChg>
      <pc:sldChg chg="del">
        <pc:chgData name="Lisa Ellis" userId="1e3b8b31-18a3-40b3-8e12-8230c5071370" providerId="ADAL" clId="{68817650-0A0B-4C8A-9526-074B9E4A0420}" dt="2023-02-16T11:11:40.541" v="86" actId="2696"/>
        <pc:sldMkLst>
          <pc:docMk/>
          <pc:sldMk cId="295649460" sldId="301"/>
        </pc:sldMkLst>
      </pc:sldChg>
      <pc:sldChg chg="modSp mod">
        <pc:chgData name="Lisa Ellis" userId="1e3b8b31-18a3-40b3-8e12-8230c5071370" providerId="ADAL" clId="{68817650-0A0B-4C8A-9526-074B9E4A0420}" dt="2023-02-16T11:08:45.443" v="80" actId="20577"/>
        <pc:sldMkLst>
          <pc:docMk/>
          <pc:sldMk cId="3205621499" sldId="302"/>
        </pc:sldMkLst>
        <pc:spChg chg="mod">
          <ac:chgData name="Lisa Ellis" userId="1e3b8b31-18a3-40b3-8e12-8230c5071370" providerId="ADAL" clId="{68817650-0A0B-4C8A-9526-074B9E4A0420}" dt="2023-02-16T11:08:45.443" v="80" actId="20577"/>
          <ac:spMkLst>
            <pc:docMk/>
            <pc:sldMk cId="3205621499" sldId="302"/>
            <ac:spMk id="4" creationId="{238182F3-4A0F-8212-750B-23C452906413}"/>
          </ac:spMkLst>
        </pc:spChg>
      </pc:sldChg>
      <pc:sldChg chg="modSp mod">
        <pc:chgData name="Lisa Ellis" userId="1e3b8b31-18a3-40b3-8e12-8230c5071370" providerId="ADAL" clId="{68817650-0A0B-4C8A-9526-074B9E4A0420}" dt="2023-02-16T11:10:35.283" v="85" actId="20577"/>
        <pc:sldMkLst>
          <pc:docMk/>
          <pc:sldMk cId="3912547562" sldId="303"/>
        </pc:sldMkLst>
        <pc:spChg chg="mod">
          <ac:chgData name="Lisa Ellis" userId="1e3b8b31-18a3-40b3-8e12-8230c5071370" providerId="ADAL" clId="{68817650-0A0B-4C8A-9526-074B9E4A0420}" dt="2023-02-16T11:09:11.027" v="81" actId="113"/>
          <ac:spMkLst>
            <pc:docMk/>
            <pc:sldMk cId="3912547562" sldId="303"/>
            <ac:spMk id="4" creationId="{89C2BF14-06D5-D762-6C07-B0A68484EAFE}"/>
          </ac:spMkLst>
        </pc:spChg>
        <pc:spChg chg="mod">
          <ac:chgData name="Lisa Ellis" userId="1e3b8b31-18a3-40b3-8e12-8230c5071370" providerId="ADAL" clId="{68817650-0A0B-4C8A-9526-074B9E4A0420}" dt="2023-02-16T11:10:35.283" v="85" actId="20577"/>
          <ac:spMkLst>
            <pc:docMk/>
            <pc:sldMk cId="3912547562" sldId="303"/>
            <ac:spMk id="19" creationId="{07E2DA21-6FF1-4336-BCEB-34787F2FC29F}"/>
          </ac:spMkLst>
        </pc:spChg>
      </pc:sldChg>
      <pc:sldChg chg="modNotesTx">
        <pc:chgData name="Lisa Ellis" userId="1e3b8b31-18a3-40b3-8e12-8230c5071370" providerId="ADAL" clId="{68817650-0A0B-4C8A-9526-074B9E4A0420}" dt="2023-02-16T11:13:59.259" v="112" actId="20577"/>
        <pc:sldMkLst>
          <pc:docMk/>
          <pc:sldMk cId="4049704529" sldId="307"/>
        </pc:sldMkLst>
      </pc:sldChg>
      <pc:sldChg chg="del">
        <pc:chgData name="Lisa Ellis" userId="1e3b8b31-18a3-40b3-8e12-8230c5071370" providerId="ADAL" clId="{68817650-0A0B-4C8A-9526-074B9E4A0420}" dt="2023-02-16T11:03:33.212" v="0" actId="2696"/>
        <pc:sldMkLst>
          <pc:docMk/>
          <pc:sldMk cId="2293612529" sldId="309"/>
        </pc:sldMkLst>
      </pc:sldChg>
      <pc:sldChg chg="mod modShow">
        <pc:chgData name="Lisa Ellis" userId="1e3b8b31-18a3-40b3-8e12-8230c5071370" providerId="ADAL" clId="{68817650-0A0B-4C8A-9526-074B9E4A0420}" dt="2023-02-16T11:03:44.082" v="1" actId="729"/>
        <pc:sldMkLst>
          <pc:docMk/>
          <pc:sldMk cId="2286348341" sldId="331"/>
        </pc:sldMkLst>
      </pc:sldChg>
      <pc:sldChg chg="modNotesTx">
        <pc:chgData name="Lisa Ellis" userId="1e3b8b31-18a3-40b3-8e12-8230c5071370" providerId="ADAL" clId="{68817650-0A0B-4C8A-9526-074B9E4A0420}" dt="2023-02-16T11:14:22.889" v="115" actId="20577"/>
        <pc:sldMkLst>
          <pc:docMk/>
          <pc:sldMk cId="2448331283" sldId="332"/>
        </pc:sldMkLst>
      </pc:sldChg>
      <pc:sldChg chg="modNotesTx">
        <pc:chgData name="Lisa Ellis" userId="1e3b8b31-18a3-40b3-8e12-8230c5071370" providerId="ADAL" clId="{68817650-0A0B-4C8A-9526-074B9E4A0420}" dt="2023-02-16T11:14:26.253" v="116" actId="20577"/>
        <pc:sldMkLst>
          <pc:docMk/>
          <pc:sldMk cId="206492499" sldId="333"/>
        </pc:sldMkLst>
      </pc:sldChg>
      <pc:sldChg chg="modSp del mod modShow">
        <pc:chgData name="Lisa Ellis" userId="1e3b8b31-18a3-40b3-8e12-8230c5071370" providerId="ADAL" clId="{68817650-0A0B-4C8A-9526-074B9E4A0420}" dt="2023-02-16T11:15:11.177" v="119" actId="2696"/>
        <pc:sldMkLst>
          <pc:docMk/>
          <pc:sldMk cId="2671040419" sldId="346"/>
        </pc:sldMkLst>
        <pc:spChg chg="mod">
          <ac:chgData name="Lisa Ellis" userId="1e3b8b31-18a3-40b3-8e12-8230c5071370" providerId="ADAL" clId="{68817650-0A0B-4C8A-9526-074B9E4A0420}" dt="2023-02-16T11:12:40.417" v="89" actId="113"/>
          <ac:spMkLst>
            <pc:docMk/>
            <pc:sldMk cId="2671040419" sldId="346"/>
            <ac:spMk id="3" creationId="{DC171CF1-1BD2-2745-0288-8CEC98CB3F05}"/>
          </ac:spMkLst>
        </pc:spChg>
      </pc:sldChg>
      <pc:sldChg chg="del mod modShow">
        <pc:chgData name="Lisa Ellis" userId="1e3b8b31-18a3-40b3-8e12-8230c5071370" providerId="ADAL" clId="{68817650-0A0B-4C8A-9526-074B9E4A0420}" dt="2023-02-16T11:15:14.627" v="120" actId="2696"/>
        <pc:sldMkLst>
          <pc:docMk/>
          <pc:sldMk cId="854514740" sldId="347"/>
        </pc:sldMkLst>
      </pc:sldChg>
      <pc:sldChg chg="modNotesTx">
        <pc:chgData name="Lisa Ellis" userId="1e3b8b31-18a3-40b3-8e12-8230c5071370" providerId="ADAL" clId="{68817650-0A0B-4C8A-9526-074B9E4A0420}" dt="2023-02-16T11:14:32.467" v="117" actId="20577"/>
        <pc:sldMkLst>
          <pc:docMk/>
          <pc:sldMk cId="1274721478" sldId="351"/>
        </pc:sldMkLst>
      </pc:sldChg>
      <pc:sldMasterChg chg="del delSldLayout">
        <pc:chgData name="Lisa Ellis" userId="1e3b8b31-18a3-40b3-8e12-8230c5071370" providerId="ADAL" clId="{68817650-0A0B-4C8A-9526-074B9E4A0420}" dt="2023-02-16T11:15:14.627" v="120" actId="2696"/>
        <pc:sldMasterMkLst>
          <pc:docMk/>
          <pc:sldMasterMk cId="2460954070" sldId="2147483672"/>
        </pc:sldMasterMkLst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1203092039" sldId="2147483664"/>
          </pc:sldLayoutMkLst>
        </pc:sldLayoutChg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3733172339" sldId="2147483665"/>
          </pc:sldLayoutMkLst>
        </pc:sldLayoutChg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3210312558" sldId="2147483666"/>
          </pc:sldLayoutMkLst>
        </pc:sldLayoutChg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3146388984" sldId="2147483667"/>
          </pc:sldLayoutMkLst>
        </pc:sldLayoutChg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3171841454" sldId="2147483668"/>
          </pc:sldLayoutMkLst>
        </pc:sldLayoutChg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1718958274" sldId="2147483669"/>
          </pc:sldLayoutMkLst>
        </pc:sldLayoutChg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2202905451" sldId="2147483670"/>
          </pc:sldLayoutMkLst>
        </pc:sldLayoutChg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3479445657" sldId="2147483671"/>
          </pc:sldLayoutMkLst>
        </pc:sldLayoutChg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2385387890" sldId="2147483673"/>
          </pc:sldLayoutMkLst>
        </pc:sldLayoutChg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949138452" sldId="2147483674"/>
          </pc:sldLayoutMkLst>
        </pc:sldLayoutChg>
        <pc:sldLayoutChg chg="del">
          <pc:chgData name="Lisa Ellis" userId="1e3b8b31-18a3-40b3-8e12-8230c5071370" providerId="ADAL" clId="{68817650-0A0B-4C8A-9526-074B9E4A0420}" dt="2023-02-16T11:15:14.627" v="120" actId="2696"/>
          <pc:sldLayoutMkLst>
            <pc:docMk/>
            <pc:sldMasterMk cId="2460954070" sldId="2147483672"/>
            <pc:sldLayoutMk cId="2591524520" sldId="2147483675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39ED4D-B43E-4806-9217-373F039CB17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B19AAA-E6FE-434E-90A5-747579CFE96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>
              <a:latin typeface="Corbel" panose="020B0503020204020204"/>
            </a:rPr>
            <a:t>Arrange </a:t>
          </a:r>
          <a:r>
            <a:rPr lang="en-GB" b="0">
              <a:latin typeface="Corbel" panose="020B0503020204020204"/>
            </a:rPr>
            <a:t>alphabetically by author’s surname - or by title if no author </a:t>
          </a:r>
          <a:endParaRPr lang="en-US" b="0"/>
        </a:p>
      </dgm:t>
    </dgm:pt>
    <dgm:pt modelId="{1F7E8F41-EE95-4EF4-B5BD-47D4F029702B}" type="parTrans" cxnId="{53B5918A-CBC4-4DD5-807E-FF6938D32E0F}">
      <dgm:prSet/>
      <dgm:spPr/>
      <dgm:t>
        <a:bodyPr/>
        <a:lstStyle/>
        <a:p>
          <a:endParaRPr lang="en-US"/>
        </a:p>
      </dgm:t>
    </dgm:pt>
    <dgm:pt modelId="{D0B57C1D-1AA5-4165-9C5B-A1E210C70090}" type="sibTrans" cxnId="{53B5918A-CBC4-4DD5-807E-FF6938D32E0F}">
      <dgm:prSet/>
      <dgm:spPr/>
      <dgm:t>
        <a:bodyPr/>
        <a:lstStyle/>
        <a:p>
          <a:endParaRPr lang="en-US"/>
        </a:p>
      </dgm:t>
    </dgm:pt>
    <dgm:pt modelId="{4BEEB0C6-97DE-441A-A5B5-EA84D0A91E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List </a:t>
          </a:r>
          <a:r>
            <a:rPr lang="en-GB"/>
            <a:t>all sources cited in your writing</a:t>
          </a:r>
        </a:p>
      </dgm:t>
    </dgm:pt>
    <dgm:pt modelId="{B894C344-7CD6-4016-872B-840CBB86EF72}" type="parTrans" cxnId="{022195DB-94D4-4B35-8A93-8FD1C2F41553}">
      <dgm:prSet/>
      <dgm:spPr/>
      <dgm:t>
        <a:bodyPr/>
        <a:lstStyle/>
        <a:p>
          <a:endParaRPr lang="en-GB"/>
        </a:p>
      </dgm:t>
    </dgm:pt>
    <dgm:pt modelId="{590C4C1E-9085-4FBF-901F-B3CB1D1359A6}" type="sibTrans" cxnId="{022195DB-94D4-4B35-8A93-8FD1C2F41553}">
      <dgm:prSet/>
      <dgm:spPr/>
      <dgm:t>
        <a:bodyPr/>
        <a:lstStyle/>
        <a:p>
          <a:endParaRPr lang="en-GB"/>
        </a:p>
      </dgm:t>
    </dgm:pt>
    <dgm:pt modelId="{16E323E5-0F52-4222-8F7A-B0BE27FE7B46}" type="pres">
      <dgm:prSet presAssocID="{9139ED4D-B43E-4806-9217-373F039CB17C}" presName="root" presStyleCnt="0">
        <dgm:presLayoutVars>
          <dgm:dir/>
          <dgm:resizeHandles val="exact"/>
        </dgm:presLayoutVars>
      </dgm:prSet>
      <dgm:spPr/>
    </dgm:pt>
    <dgm:pt modelId="{41C4AE1A-2852-40E9-B139-DE36C4AF0995}" type="pres">
      <dgm:prSet presAssocID="{4BEEB0C6-97DE-441A-A5B5-EA84D0A91E80}" presName="compNode" presStyleCnt="0"/>
      <dgm:spPr/>
    </dgm:pt>
    <dgm:pt modelId="{16180B7C-EFA5-4DBC-83EB-B880DFCB6CD8}" type="pres">
      <dgm:prSet presAssocID="{4BEEB0C6-97DE-441A-A5B5-EA84D0A91E80}" presName="bgRect" presStyleLbl="bgShp" presStyleIdx="0" presStyleCnt="2"/>
      <dgm:spPr/>
    </dgm:pt>
    <dgm:pt modelId="{60C271E2-5A0B-4F3B-AEC4-5A25DF3BA0FA}" type="pres">
      <dgm:prSet presAssocID="{4BEEB0C6-97DE-441A-A5B5-EA84D0A91E8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AAD7C112-A10A-4504-A8E9-3F6A581BC493}" type="pres">
      <dgm:prSet presAssocID="{4BEEB0C6-97DE-441A-A5B5-EA84D0A91E80}" presName="spaceRect" presStyleCnt="0"/>
      <dgm:spPr/>
    </dgm:pt>
    <dgm:pt modelId="{EB7D8719-8209-4617-BE9A-73AB1FFA1127}" type="pres">
      <dgm:prSet presAssocID="{4BEEB0C6-97DE-441A-A5B5-EA84D0A91E80}" presName="parTx" presStyleLbl="revTx" presStyleIdx="0" presStyleCnt="2">
        <dgm:presLayoutVars>
          <dgm:chMax val="0"/>
          <dgm:chPref val="0"/>
        </dgm:presLayoutVars>
      </dgm:prSet>
      <dgm:spPr/>
    </dgm:pt>
    <dgm:pt modelId="{9BD441E9-1985-43B1-AEB1-2995D85D5859}" type="pres">
      <dgm:prSet presAssocID="{590C4C1E-9085-4FBF-901F-B3CB1D1359A6}" presName="sibTrans" presStyleCnt="0"/>
      <dgm:spPr/>
    </dgm:pt>
    <dgm:pt modelId="{5D8EB104-44B8-4E41-A327-3C081375A0C5}" type="pres">
      <dgm:prSet presAssocID="{FFB19AAA-E6FE-434E-90A5-747579CFE965}" presName="compNode" presStyleCnt="0"/>
      <dgm:spPr/>
    </dgm:pt>
    <dgm:pt modelId="{CC7B5051-BC43-49E1-8438-A96E2C3B32DC}" type="pres">
      <dgm:prSet presAssocID="{FFB19AAA-E6FE-434E-90A5-747579CFE965}" presName="bgRect" presStyleLbl="bgShp" presStyleIdx="1" presStyleCnt="2"/>
      <dgm:spPr/>
    </dgm:pt>
    <dgm:pt modelId="{938E5A77-16AC-4653-830F-05CEAE7D5ECF}" type="pres">
      <dgm:prSet presAssocID="{FFB19AAA-E6FE-434E-90A5-747579CFE96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4C9AAB1-E21C-4DDB-ADDE-01F90C98CD9E}" type="pres">
      <dgm:prSet presAssocID="{FFB19AAA-E6FE-434E-90A5-747579CFE965}" presName="spaceRect" presStyleCnt="0"/>
      <dgm:spPr/>
    </dgm:pt>
    <dgm:pt modelId="{63E3784C-CF75-4CC6-B41E-8DAB42EFEA34}" type="pres">
      <dgm:prSet presAssocID="{FFB19AAA-E6FE-434E-90A5-747579CFE96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FF82335-F8F5-4C12-834B-82157A75B260}" type="presOf" srcId="{4BEEB0C6-97DE-441A-A5B5-EA84D0A91E80}" destId="{EB7D8719-8209-4617-BE9A-73AB1FFA1127}" srcOrd="0" destOrd="0" presId="urn:microsoft.com/office/officeart/2018/2/layout/IconVerticalSolidList"/>
    <dgm:cxn modelId="{F1E8CB86-4036-47EC-85F5-DCBF0AB90C27}" type="presOf" srcId="{9139ED4D-B43E-4806-9217-373F039CB17C}" destId="{16E323E5-0F52-4222-8F7A-B0BE27FE7B46}" srcOrd="0" destOrd="0" presId="urn:microsoft.com/office/officeart/2018/2/layout/IconVerticalSolidList"/>
    <dgm:cxn modelId="{53B5918A-CBC4-4DD5-807E-FF6938D32E0F}" srcId="{9139ED4D-B43E-4806-9217-373F039CB17C}" destId="{FFB19AAA-E6FE-434E-90A5-747579CFE965}" srcOrd="1" destOrd="0" parTransId="{1F7E8F41-EE95-4EF4-B5BD-47D4F029702B}" sibTransId="{D0B57C1D-1AA5-4165-9C5B-A1E210C70090}"/>
    <dgm:cxn modelId="{C1F3D8B5-A618-4123-96A7-4BED3FD4EBB8}" type="presOf" srcId="{FFB19AAA-E6FE-434E-90A5-747579CFE965}" destId="{63E3784C-CF75-4CC6-B41E-8DAB42EFEA34}" srcOrd="0" destOrd="0" presId="urn:microsoft.com/office/officeart/2018/2/layout/IconVerticalSolidList"/>
    <dgm:cxn modelId="{022195DB-94D4-4B35-8A93-8FD1C2F41553}" srcId="{9139ED4D-B43E-4806-9217-373F039CB17C}" destId="{4BEEB0C6-97DE-441A-A5B5-EA84D0A91E80}" srcOrd="0" destOrd="0" parTransId="{B894C344-7CD6-4016-872B-840CBB86EF72}" sibTransId="{590C4C1E-9085-4FBF-901F-B3CB1D1359A6}"/>
    <dgm:cxn modelId="{FC5AC3EF-F38E-4B98-B61B-A22F4B5592D7}" type="presParOf" srcId="{16E323E5-0F52-4222-8F7A-B0BE27FE7B46}" destId="{41C4AE1A-2852-40E9-B139-DE36C4AF0995}" srcOrd="0" destOrd="0" presId="urn:microsoft.com/office/officeart/2018/2/layout/IconVerticalSolidList"/>
    <dgm:cxn modelId="{614094AA-4587-4AA3-8643-1BE716F2D435}" type="presParOf" srcId="{41C4AE1A-2852-40E9-B139-DE36C4AF0995}" destId="{16180B7C-EFA5-4DBC-83EB-B880DFCB6CD8}" srcOrd="0" destOrd="0" presId="urn:microsoft.com/office/officeart/2018/2/layout/IconVerticalSolidList"/>
    <dgm:cxn modelId="{9AD0254B-4A93-4CC7-B3DF-38B5CC5769D8}" type="presParOf" srcId="{41C4AE1A-2852-40E9-B139-DE36C4AF0995}" destId="{60C271E2-5A0B-4F3B-AEC4-5A25DF3BA0FA}" srcOrd="1" destOrd="0" presId="urn:microsoft.com/office/officeart/2018/2/layout/IconVerticalSolidList"/>
    <dgm:cxn modelId="{20733468-72CF-466E-909F-9DA5DE7A4FB5}" type="presParOf" srcId="{41C4AE1A-2852-40E9-B139-DE36C4AF0995}" destId="{AAD7C112-A10A-4504-A8E9-3F6A581BC493}" srcOrd="2" destOrd="0" presId="urn:microsoft.com/office/officeart/2018/2/layout/IconVerticalSolidList"/>
    <dgm:cxn modelId="{EDB92F50-4558-4A27-AA8C-44CFA24A0B48}" type="presParOf" srcId="{41C4AE1A-2852-40E9-B139-DE36C4AF0995}" destId="{EB7D8719-8209-4617-BE9A-73AB1FFA1127}" srcOrd="3" destOrd="0" presId="urn:microsoft.com/office/officeart/2018/2/layout/IconVerticalSolidList"/>
    <dgm:cxn modelId="{860AAA3D-BB1B-4E1D-8FAE-35F308E15D04}" type="presParOf" srcId="{16E323E5-0F52-4222-8F7A-B0BE27FE7B46}" destId="{9BD441E9-1985-43B1-AEB1-2995D85D5859}" srcOrd="1" destOrd="0" presId="urn:microsoft.com/office/officeart/2018/2/layout/IconVerticalSolidList"/>
    <dgm:cxn modelId="{199FD999-3301-4985-9F4E-808117B92E48}" type="presParOf" srcId="{16E323E5-0F52-4222-8F7A-B0BE27FE7B46}" destId="{5D8EB104-44B8-4E41-A327-3C081375A0C5}" srcOrd="2" destOrd="0" presId="urn:microsoft.com/office/officeart/2018/2/layout/IconVerticalSolidList"/>
    <dgm:cxn modelId="{F98B00FE-92D0-4D5F-82EE-E0B3F2D77F08}" type="presParOf" srcId="{5D8EB104-44B8-4E41-A327-3C081375A0C5}" destId="{CC7B5051-BC43-49E1-8438-A96E2C3B32DC}" srcOrd="0" destOrd="0" presId="urn:microsoft.com/office/officeart/2018/2/layout/IconVerticalSolidList"/>
    <dgm:cxn modelId="{9B272193-262D-4055-A9DC-DEE1282CC8E5}" type="presParOf" srcId="{5D8EB104-44B8-4E41-A327-3C081375A0C5}" destId="{938E5A77-16AC-4653-830F-05CEAE7D5ECF}" srcOrd="1" destOrd="0" presId="urn:microsoft.com/office/officeart/2018/2/layout/IconVerticalSolidList"/>
    <dgm:cxn modelId="{106511AF-E7C9-46E2-A34E-EC3F0BCF5A65}" type="presParOf" srcId="{5D8EB104-44B8-4E41-A327-3C081375A0C5}" destId="{D4C9AAB1-E21C-4DDB-ADDE-01F90C98CD9E}" srcOrd="2" destOrd="0" presId="urn:microsoft.com/office/officeart/2018/2/layout/IconVerticalSolidList"/>
    <dgm:cxn modelId="{A7A310C1-4D02-41EF-9C56-B6E4DCE1BC35}" type="presParOf" srcId="{5D8EB104-44B8-4E41-A327-3C081375A0C5}" destId="{63E3784C-CF75-4CC6-B41E-8DAB42EFEA3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180B7C-EFA5-4DBC-83EB-B880DFCB6CD8}">
      <dsp:nvSpPr>
        <dsp:cNvPr id="0" name=""/>
        <dsp:cNvSpPr/>
      </dsp:nvSpPr>
      <dsp:spPr>
        <a:xfrm>
          <a:off x="0" y="708147"/>
          <a:ext cx="4528809" cy="130734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C271E2-5A0B-4F3B-AEC4-5A25DF3BA0FA}">
      <dsp:nvSpPr>
        <dsp:cNvPr id="0" name=""/>
        <dsp:cNvSpPr/>
      </dsp:nvSpPr>
      <dsp:spPr>
        <a:xfrm>
          <a:off x="395473" y="1002301"/>
          <a:ext cx="719042" cy="7190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D8719-8209-4617-BE9A-73AB1FFA1127}">
      <dsp:nvSpPr>
        <dsp:cNvPr id="0" name=""/>
        <dsp:cNvSpPr/>
      </dsp:nvSpPr>
      <dsp:spPr>
        <a:xfrm>
          <a:off x="1509988" y="708147"/>
          <a:ext cx="3018820" cy="1307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61" tIns="138361" rIns="138361" bIns="13836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List </a:t>
          </a:r>
          <a:r>
            <a:rPr lang="en-GB" sz="2200" kern="1200"/>
            <a:t>all sources cited in your writing</a:t>
          </a:r>
        </a:p>
      </dsp:txBody>
      <dsp:txXfrm>
        <a:off x="1509988" y="708147"/>
        <a:ext cx="3018820" cy="1307349"/>
      </dsp:txXfrm>
    </dsp:sp>
    <dsp:sp modelId="{CC7B5051-BC43-49E1-8438-A96E2C3B32DC}">
      <dsp:nvSpPr>
        <dsp:cNvPr id="0" name=""/>
        <dsp:cNvSpPr/>
      </dsp:nvSpPr>
      <dsp:spPr>
        <a:xfrm>
          <a:off x="0" y="2342334"/>
          <a:ext cx="4528809" cy="130734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8E5A77-16AC-4653-830F-05CEAE7D5ECF}">
      <dsp:nvSpPr>
        <dsp:cNvPr id="0" name=""/>
        <dsp:cNvSpPr/>
      </dsp:nvSpPr>
      <dsp:spPr>
        <a:xfrm>
          <a:off x="395473" y="2636488"/>
          <a:ext cx="719042" cy="7190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3784C-CF75-4CC6-B41E-8DAB42EFEA34}">
      <dsp:nvSpPr>
        <dsp:cNvPr id="0" name=""/>
        <dsp:cNvSpPr/>
      </dsp:nvSpPr>
      <dsp:spPr>
        <a:xfrm>
          <a:off x="1509988" y="2342334"/>
          <a:ext cx="3018820" cy="1307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61" tIns="138361" rIns="138361" bIns="138361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Arrange </a:t>
          </a:r>
          <a:r>
            <a:rPr lang="en-GB" sz="2200" b="0" kern="1200">
              <a:latin typeface="Corbel" panose="020B0503020204020204"/>
            </a:rPr>
            <a:t>alphabetically by author’s surname - or by title if no author </a:t>
          </a:r>
          <a:endParaRPr lang="en-US" sz="2200" b="0" kern="1200"/>
        </a:p>
      </dsp:txBody>
      <dsp:txXfrm>
        <a:off x="1509988" y="2342334"/>
        <a:ext cx="3018820" cy="1307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rnitin.com/resources/plagiarism-spectrum-2-0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185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18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22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2576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4708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Turnitin Plagiarism Instructor guide - </a:t>
            </a:r>
            <a:r>
              <a:rPr lang="en-US" dirty="0">
                <a:hlinkClick r:id="rId3"/>
              </a:rPr>
              <a:t>Plagiarism Spectrum 2.0 | Turnitin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3024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video from a Cardiff University lecturer on why you shouldn’t plagiarise.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027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336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5766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1306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0191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4602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9703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2495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6004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0867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4B348-030A-4680-A53F-58B231D09CC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0216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220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027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475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4079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2319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45857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539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5868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9290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1896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1088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2564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3380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9782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3503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3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7107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8221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32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30.xml"/><Relationship Id="rId1" Type="http://schemas.openxmlformats.org/officeDocument/2006/relationships/video" Target="https://www.youtube.com/embed/NJkt739uEF4?feature=oembed" TargetMode="Externa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4290200242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ibrarysearch.uwtsd.ac.uk/permalink/44WHELF_UWTSD/11c0l68/alma9910043600250242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3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etflix.com/gb/title/80057281" TargetMode="Externa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Ahttps:/libguides.ucd.ie/harvardstyle/sameauthosameyear" TargetMode="External"/><Relationship Id="rId1" Type="http://schemas.openxmlformats.org/officeDocument/2006/relationships/slideLayout" Target="../slideLayouts/slideLayout3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flix.com/gb/title/80057281" TargetMode="External"/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3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hyperlink" Target="https://whel-primo.hosted.exlibrisgroup.com/permalink/f/8jmhd5/44UWTSD_ALMA51220939680002421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s://librarysearch.uwtsd.ac.uk/permalink/44WHELF_UWTSD/11c0l68/alma99100442902002421" TargetMode="External"/><Relationship Id="rId5" Type="http://schemas.openxmlformats.org/officeDocument/2006/relationships/hyperlink" Target="https://whel-primo.hosted.exlibrisgroup.com/permalink/f/8jmhd5/44UWTSD_ALMA51199408680002421" TargetMode="External"/><Relationship Id="rId4" Type="http://schemas.openxmlformats.org/officeDocument/2006/relationships/hyperlink" Target="https://librarysearch.uwtsd.ac.uk/permalink/44WHELF_UWTSD/1pbrh66/alma99100341060102421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hyperlink" Target="https://whelf-uwtsd.alma.exlibrisgroup.com/leganto/public/44WHELF_UWTSD/lists/7517844970002421?auth=SAML" TargetMode="External"/><Relationship Id="rId1" Type="http://schemas.openxmlformats.org/officeDocument/2006/relationships/slideLayout" Target="../slideLayouts/slideLayout2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4" Type="http://schemas.openxmlformats.org/officeDocument/2006/relationships/hyperlink" Target="mailto:l.elli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Studious high school students">
            <a:extLst>
              <a:ext uri="{FF2B5EF4-FFF2-40B4-BE49-F238E27FC236}">
                <a16:creationId xmlns:a16="http://schemas.microsoft.com/office/drawing/2014/main" id="{0E5E5563-5BAE-4E00-B940-D11ED17525F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47" r="20347"/>
          <a:stretch/>
        </p:blipFill>
        <p:spPr/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 Light"/>
              </a:rPr>
              <a:t>Lisa Ellis</a:t>
            </a:r>
          </a:p>
          <a:p>
            <a:r>
              <a:rPr lang="en-GB">
                <a:cs typeface="Calibri Light"/>
              </a:rPr>
              <a:t>Academic Liaison Librarian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Harvard Referencing: </a:t>
            </a:r>
            <a:br>
              <a:rPr lang="en-GB"/>
            </a:br>
            <a:br>
              <a:rPr lang="en-GB"/>
            </a:br>
            <a:r>
              <a:rPr lang="en-GB" sz="3200"/>
              <a:t>The why, when and how</a:t>
            </a:r>
          </a:p>
        </p:txBody>
      </p:sp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D8A3F-830B-8883-11BC-BD3AFC3B9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Aims...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52F15-9081-EF08-432A-385A75CB7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>
                <a:cs typeface="Calibri Light"/>
              </a:rPr>
              <a:t>What is referencing?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1A5CD3-198A-3410-D15D-DDCA64C8CE0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1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6B214D-4F99-9A3D-4981-79914AC6788A}"/>
              </a:ext>
            </a:extLst>
          </p:cNvPr>
          <p:cNvSpPr>
            <a:spLocks noGrp="1"/>
          </p:cNvSpPr>
          <p:nvPr>
            <p:ph type="body" sz="half" idx="21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Plagiarism</a:t>
            </a:r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2E662BB-6AC4-6C64-E4EB-BE21A8256BC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2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65FBDAC-4861-FCB6-5386-A056901FC80E}"/>
              </a:ext>
            </a:extLst>
          </p:cNvPr>
          <p:cNvSpPr>
            <a:spLocks noGrp="1"/>
          </p:cNvSpPr>
          <p:nvPr>
            <p:ph type="body" sz="half" idx="23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Creating in-text citations</a:t>
            </a:r>
            <a:endParaRPr lang="en-GB" err="1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6574394-EEE6-6541-0E83-27D242B820B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3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3191375-6C28-9985-1D8E-5313C957BF84}"/>
              </a:ext>
            </a:extLst>
          </p:cNvPr>
          <p:cNvSpPr>
            <a:spLocks noGrp="1"/>
          </p:cNvSpPr>
          <p:nvPr>
            <p:ph type="body" sz="half" idx="25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Creating your reference list</a:t>
            </a:r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8C84E08-BF77-AC83-0CD5-40676C3E79F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98242" y="4780652"/>
            <a:ext cx="707845" cy="685800"/>
          </a:xfrm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4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80378FC-664D-4804-8FFD-F415CE328E46}"/>
              </a:ext>
            </a:extLst>
          </p:cNvPr>
          <p:cNvSpPr>
            <a:spLocks noGrp="1"/>
          </p:cNvSpPr>
          <p:nvPr>
            <p:ph type="body" sz="half" idx="27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Hints and Tips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9557551-F298-2B84-219D-A2A81B8530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5</a:t>
            </a:r>
            <a:endParaRPr lang="en-GB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0DAC80F4-95E6-0654-6A1E-45FE9F7A9B0E}"/>
              </a:ext>
            </a:extLst>
          </p:cNvPr>
          <p:cNvSpPr>
            <a:spLocks noGrp="1"/>
          </p:cNvSpPr>
          <p:nvPr>
            <p:ph type="body" sz="half" idx="29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Cite Them Right</a:t>
            </a: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D6597F5A-BA75-2FB7-A268-83C6F7EF4D0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6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EA9CC8C-8976-3C56-965D-5D95CE4CC238}"/>
              </a:ext>
            </a:extLst>
          </p:cNvPr>
          <p:cNvSpPr>
            <a:spLocks noGrp="1"/>
          </p:cNvSpPr>
          <p:nvPr>
            <p:ph type="body" sz="half" idx="31"/>
          </p:nvPr>
        </p:nvSpPr>
        <p:spPr/>
        <p:txBody>
          <a:bodyPr>
            <a:normAutofit/>
          </a:bodyPr>
          <a:lstStyle/>
          <a:p>
            <a:r>
              <a:rPr lang="en-GB">
                <a:cs typeface="Calibri Light"/>
              </a:rPr>
              <a:t>Further resources and help</a:t>
            </a:r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4F05832-28DD-7254-9F01-F20E7E9C7E6E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25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7605-D255-48A1-A567-2D65AA5D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55" y="2112"/>
            <a:ext cx="5530790" cy="1003916"/>
          </a:xfrm>
        </p:spPr>
        <p:txBody>
          <a:bodyPr>
            <a:no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What is referencing?</a:t>
            </a:r>
            <a:endParaRPr lang="en-US"/>
          </a:p>
        </p:txBody>
      </p:sp>
      <p:pic>
        <p:nvPicPr>
          <p:cNvPr id="5" name="Picture 5" descr="A chain on a table&#10;&#10;Description generated with high confidence">
            <a:extLst>
              <a:ext uri="{FF2B5EF4-FFF2-40B4-BE49-F238E27FC236}">
                <a16:creationId xmlns:a16="http://schemas.microsoft.com/office/drawing/2014/main" id="{DC39569A-1B0C-41D1-8B0B-4973EEFAD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80" y="1518814"/>
            <a:ext cx="6438767" cy="444565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AD149D-8F20-44E0-B3B7-4D3A23E075B8}"/>
              </a:ext>
            </a:extLst>
          </p:cNvPr>
          <p:cNvSpPr txBox="1"/>
          <p:nvPr/>
        </p:nvSpPr>
        <p:spPr>
          <a:xfrm>
            <a:off x="7760854" y="2230582"/>
            <a:ext cx="4324926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dirty="0">
                <a:latin typeface="Calibri"/>
                <a:ea typeface="+mn-lt"/>
                <a:cs typeface="Calibri"/>
              </a:rPr>
              <a:t>Why is it important to </a:t>
            </a:r>
            <a:endParaRPr lang="en-US" dirty="0">
              <a:latin typeface="Calibri Light"/>
              <a:ea typeface="+mn-lt"/>
              <a:cs typeface="Calibri Light"/>
            </a:endParaRPr>
          </a:p>
          <a:p>
            <a:pPr algn="ctr"/>
            <a:r>
              <a:rPr lang="en-GB" sz="3200" dirty="0">
                <a:latin typeface="Calibri"/>
                <a:ea typeface="+mn-lt"/>
                <a:cs typeface="Calibri"/>
              </a:rPr>
              <a:t>acknowledge the sources you use in your </a:t>
            </a:r>
            <a:endParaRPr lang="en-US" dirty="0">
              <a:latin typeface="Calibri Light"/>
              <a:ea typeface="+mn-lt"/>
              <a:cs typeface="Calibri Light"/>
            </a:endParaRPr>
          </a:p>
          <a:p>
            <a:pPr algn="ctr"/>
            <a:r>
              <a:rPr lang="en-GB" sz="3200" dirty="0">
                <a:latin typeface="Calibri"/>
                <a:ea typeface="+mn-lt"/>
                <a:cs typeface="Calibri"/>
              </a:rPr>
              <a:t>assignments?</a:t>
            </a:r>
            <a:endParaRPr lang="en-US" dirty="0">
              <a:cs typeface="Calibri Ligh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568722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we use referencing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698241" y="4642338"/>
            <a:ext cx="15434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And lend credibility to our arguments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176" y="2215662"/>
            <a:ext cx="11105411" cy="20694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478118" y="4642338"/>
            <a:ext cx="16793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Which ideas belong to others by attribution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2816186" y="4628270"/>
            <a:ext cx="17848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The intellectual work of others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826725" y="4642338"/>
            <a:ext cx="1482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393906" y="4642338"/>
            <a:ext cx="14822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Breadth of reading</a:t>
            </a:r>
          </a:p>
        </p:txBody>
      </p:sp>
    </p:spTree>
    <p:extLst>
      <p:ext uri="{BB962C8B-B14F-4D97-AF65-F5344CB8AC3E}">
        <p14:creationId xmlns:p14="http://schemas.microsoft.com/office/powerpoint/2010/main" val="3232369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23B43E6-C17F-4066-9DBC-DFB43E93B9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3734" y="1327333"/>
            <a:ext cx="1408480" cy="61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>
                <a:solidFill>
                  <a:schemeClr val="accent1"/>
                </a:solidFill>
                <a:latin typeface="Calibri"/>
                <a:cs typeface="Calibri Light"/>
              </a:rPr>
              <a:t>Authors</a:t>
            </a:r>
            <a:endParaRPr lang="en-GB" sz="2600" b="1">
              <a:solidFill>
                <a:schemeClr val="accent1"/>
              </a:solidFill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5D5D2F-6DFA-4DA8-A48E-371B1A1FB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73" y="-2373"/>
            <a:ext cx="6713705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Why should you reference?</a:t>
            </a:r>
          </a:p>
        </p:txBody>
      </p:sp>
      <p:pic>
        <p:nvPicPr>
          <p:cNvPr id="5" name="Picture 5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F5173735-468F-441D-AD0F-81C6639DE39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752" r="11752"/>
          <a:stretch/>
        </p:blipFill>
        <p:spPr>
          <a:xfrm>
            <a:off x="6479645" y="1765576"/>
            <a:ext cx="5410460" cy="418352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0EBF9A-9FCB-418D-9F1E-70A6CE4F8F1D}"/>
              </a:ext>
            </a:extLst>
          </p:cNvPr>
          <p:cNvSpPr txBox="1"/>
          <p:nvPr/>
        </p:nvSpPr>
        <p:spPr>
          <a:xfrm>
            <a:off x="124768" y="3483579"/>
            <a:ext cx="3772928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chemeClr val="accent1"/>
                </a:solidFill>
                <a:latin typeface="Calibri"/>
                <a:cs typeface="Calibri"/>
              </a:rPr>
              <a:t>Academic community</a:t>
            </a:r>
            <a:endParaRPr lang="en-US" sz="2600" b="1">
              <a:solidFill>
                <a:schemeClr val="accent1"/>
              </a:solidFill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551D93-D708-4156-9165-42753D1F2EC5}"/>
              </a:ext>
            </a:extLst>
          </p:cNvPr>
          <p:cNvSpPr txBox="1"/>
          <p:nvPr/>
        </p:nvSpPr>
        <p:spPr>
          <a:xfrm>
            <a:off x="125476" y="1712919"/>
            <a:ext cx="613776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400">
                <a:latin typeface="Calibri"/>
                <a:ea typeface="+mn-lt"/>
                <a:cs typeface="+mn-lt"/>
              </a:rPr>
              <a:t>To see their work acknowledged.</a:t>
            </a:r>
            <a:endParaRPr lang="en-US" sz="2400">
              <a:latin typeface="Calibri"/>
              <a:ea typeface="+mn-lt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400">
                <a:latin typeface="Calibri"/>
                <a:ea typeface="+mn-lt"/>
                <a:cs typeface="+mn-lt"/>
              </a:rPr>
              <a:t>To increase their academic reputation and possible funding for further research in the subject area. This could be you! </a:t>
            </a:r>
            <a:endParaRPr lang="en-US" sz="240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5726F3-B83A-4555-93A1-55F948257434}"/>
              </a:ext>
            </a:extLst>
          </p:cNvPr>
          <p:cNvSpPr txBox="1"/>
          <p:nvPr/>
        </p:nvSpPr>
        <p:spPr>
          <a:xfrm>
            <a:off x="107950" y="4121368"/>
            <a:ext cx="6758709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400">
                <a:latin typeface="Calibri"/>
                <a:ea typeface="+mn-lt"/>
                <a:cs typeface="+mn-lt"/>
              </a:rPr>
              <a:t>To standardise references, making it easier to find resources and conduct peer review.</a:t>
            </a:r>
            <a:endParaRPr lang="en-GB" sz="2400">
              <a:latin typeface="Calibri Light"/>
              <a:ea typeface="+mn-lt"/>
              <a:cs typeface="+mn-lt"/>
            </a:endParaRPr>
          </a:p>
          <a:p>
            <a:endParaRPr lang="en-GB" sz="2400">
              <a:latin typeface="Calibri"/>
              <a:ea typeface="+mn-lt"/>
              <a:cs typeface="+mn-lt"/>
            </a:endParaRPr>
          </a:p>
          <a:p>
            <a:endParaRPr lang="en-GB" sz="2400">
              <a:latin typeface="Calibri"/>
              <a:ea typeface="+mn-lt"/>
              <a:cs typeface="+mn-lt"/>
            </a:endParaRPr>
          </a:p>
          <a:p>
            <a:r>
              <a:rPr lang="en-GB" sz="2000">
                <a:latin typeface="Calibri"/>
                <a:ea typeface="+mn-lt"/>
                <a:cs typeface="+mn-lt"/>
              </a:rPr>
              <a:t>Correct referencing is an accepted characteristic of the academic community worldwide, the basis of trusted research.</a:t>
            </a:r>
            <a:endParaRPr lang="en-GB" sz="200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286348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03AB6-907A-41EE-BF8A-7CC6996EB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Plagiarism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EBCC0-7FBC-4743-8A6E-2A77D1FBDDE7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Different types of plagiarism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Can be deliberate or accidental 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Presenting someone else’s work as your own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Forgetting to reference correctly, poor resource management.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Self - plagiarism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Essay Mills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32461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A3AAC7A7-0D21-4C18-9FA9-DD9E086305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096" b="298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291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B0DD3-D4B7-493B-82DE-7C4211BF7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Video</a:t>
            </a: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C80DE36C-076D-461F-9111-5770AFB2724B}"/>
              </a:ext>
            </a:extLst>
          </p:cNvPr>
          <p:cNvPicPr>
            <a:picLocks noGrp="1" noRot="1" noChangeAspect="1"/>
          </p:cNvPicPr>
          <p:nvPr>
            <p:ph sz="quarter" idx="10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71687" y="1338263"/>
            <a:ext cx="8048625" cy="4857750"/>
          </a:xfrm>
        </p:spPr>
      </p:pic>
    </p:spTree>
    <p:extLst>
      <p:ext uri="{BB962C8B-B14F-4D97-AF65-F5344CB8AC3E}">
        <p14:creationId xmlns:p14="http://schemas.microsoft.com/office/powerpoint/2010/main" val="368784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Research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2818608" y="814591"/>
            <a:ext cx="5921049" cy="3992755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848958" y="3600224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6964" y="3352937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256933" y="4183898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252846" y="5502562"/>
            <a:ext cx="672637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Exploring ideas, information and research from different sources</a:t>
            </a:r>
            <a:endParaRPr lang="en-US" sz="200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4461232" y="1758011"/>
            <a:ext cx="344874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Making notes as you read, linking perspectives, critically analysing viewpoints and writing in your own words.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8099576" y="5095371"/>
            <a:ext cx="3964186" cy="12062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Recording as you read, produces original written work with ideas built on correctly referenced sources.</a:t>
            </a:r>
          </a:p>
          <a:p>
            <a:endParaRPr lang="en-GB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6AF236A-9847-44A0-9842-6E3040D93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Harvard Referencing Style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152E7C-B9D6-4817-8E4D-28BC1A7D07AC}"/>
              </a:ext>
            </a:extLst>
          </p:cNvPr>
          <p:cNvSpPr txBox="1"/>
          <p:nvPr/>
        </p:nvSpPr>
        <p:spPr>
          <a:xfrm>
            <a:off x="312898" y="1330651"/>
            <a:ext cx="11566204" cy="4462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>
                <a:latin typeface="Arial"/>
                <a:cs typeface="Arial"/>
              </a:rPr>
              <a:t>There are many different styles of referencing. </a:t>
            </a:r>
            <a:endParaRPr lang="en-GB" sz="2600">
              <a:latin typeface="Arial"/>
              <a:ea typeface="+mn-lt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6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Arial"/>
                <a:cs typeface="Arial"/>
              </a:rPr>
              <a:t>You must follow UWTSD's version of Harvard Referencing, which currently follows the </a:t>
            </a:r>
            <a:r>
              <a:rPr lang="en-GB" sz="2600" b="1">
                <a:solidFill>
                  <a:schemeClr val="accent1"/>
                </a:solidFill>
                <a:latin typeface="Arial"/>
                <a:cs typeface="Arial"/>
              </a:rPr>
              <a:t>12th edition of Cite Them Right.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6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Arial"/>
                <a:cs typeface="Arial"/>
              </a:rPr>
              <a:t>The </a:t>
            </a:r>
            <a:r>
              <a:rPr lang="en-GB" sz="2600">
                <a:latin typeface="Arial"/>
                <a:cs typeface="Arial"/>
                <a:hlinkClick r:id="rId3"/>
              </a:rPr>
              <a:t>Cite Them Right book </a:t>
            </a:r>
            <a:r>
              <a:rPr lang="en-GB" sz="2600">
                <a:latin typeface="Arial"/>
                <a:cs typeface="Arial"/>
              </a:rPr>
              <a:t>and </a:t>
            </a:r>
            <a:r>
              <a:rPr lang="en-GB" sz="2600">
                <a:solidFill>
                  <a:schemeClr val="accent1"/>
                </a:solidFill>
                <a:latin typeface="Arial"/>
                <a:cs typeface="Arial"/>
                <a:hlinkClick r:id="rId4"/>
              </a:rPr>
              <a:t>database</a:t>
            </a:r>
            <a:r>
              <a:rPr lang="en-GB" sz="2600">
                <a:solidFill>
                  <a:schemeClr val="accent1"/>
                </a:solidFill>
                <a:latin typeface="Arial"/>
                <a:cs typeface="Arial"/>
              </a:rPr>
              <a:t> </a:t>
            </a:r>
            <a:r>
              <a:rPr lang="en-GB" sz="2600">
                <a:latin typeface="Arial"/>
                <a:cs typeface="Arial"/>
              </a:rPr>
              <a:t>are available  through the library.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6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Arial"/>
                <a:cs typeface="Arial"/>
              </a:rPr>
              <a:t>It is an excellent resource which will help you reference a huge range of resources, including legal materials, media, art, and government publications.  </a:t>
            </a:r>
          </a:p>
        </p:txBody>
      </p:sp>
    </p:spTree>
    <p:extLst>
      <p:ext uri="{BB962C8B-B14F-4D97-AF65-F5344CB8AC3E}">
        <p14:creationId xmlns:p14="http://schemas.microsoft.com/office/powerpoint/2010/main" val="4049704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6D5C8778-7681-4831-B996-194A0C380B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1" y="1958754"/>
            <a:ext cx="5180012" cy="43533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BDC06B-488C-4A37-9A04-8BFC3296A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/>
              <a:t>Citations</a:t>
            </a:r>
            <a:endParaRPr lang="en-US" sz="6000" b="1" kern="1200">
              <a:latin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9B2E8-48EB-4ADD-9CB8-7D50384A6C7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000" kern="1200">
                <a:latin typeface="Arial"/>
                <a:cs typeface="Arial"/>
              </a:rPr>
              <a:t>Every idea you </a:t>
            </a:r>
            <a:r>
              <a:rPr lang="en-US" sz="3000">
                <a:latin typeface="Arial"/>
                <a:cs typeface="Arial"/>
              </a:rPr>
              <a:t>use</a:t>
            </a:r>
            <a:r>
              <a:rPr lang="en-US" sz="3000" kern="1200">
                <a:latin typeface="Arial"/>
                <a:cs typeface="Arial"/>
              </a:rPr>
              <a:t> from your reading must be acknowledged with </a:t>
            </a:r>
            <a:r>
              <a:rPr lang="en-US" sz="3000">
                <a:latin typeface="Arial"/>
                <a:cs typeface="Arial"/>
              </a:rPr>
              <a:t>a reference.</a:t>
            </a:r>
            <a:endParaRPr lang="en-US" sz="3000" kern="12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104A9D-42C4-431E-B1C3-DA7388988A0A}"/>
              </a:ext>
            </a:extLst>
          </p:cNvPr>
          <p:cNvSpPr txBox="1"/>
          <p:nvPr/>
        </p:nvSpPr>
        <p:spPr>
          <a:xfrm>
            <a:off x="700087" y="2877849"/>
            <a:ext cx="6315075" cy="35578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This includes, but not limited to: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Direct quotes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Paraphrased material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ea typeface="+mn-lt"/>
                <a:cs typeface="Arial"/>
              </a:rPr>
              <a:t>Summarising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Images, tables, graphs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Lecture notes / PowerPoints from Moodle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latin typeface="Arial"/>
              <a:cs typeface="Arial"/>
            </a:endParaRPr>
          </a:p>
          <a:p>
            <a:pPr algn="l">
              <a:spcAft>
                <a:spcPts val="600"/>
              </a:spcAft>
            </a:pPr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905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F797D-3F16-849A-A4FA-5241ADD9D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does it look like?</a:t>
            </a:r>
          </a:p>
        </p:txBody>
      </p:sp>
      <p:pic>
        <p:nvPicPr>
          <p:cNvPr id="7" name="Picture 7" descr="Timeline&#10;&#10;Description automatically generated">
            <a:extLst>
              <a:ext uri="{FF2B5EF4-FFF2-40B4-BE49-F238E27FC236}">
                <a16:creationId xmlns:a16="http://schemas.microsoft.com/office/drawing/2014/main" id="{E8DC33DE-0791-16D9-991F-1BA8525081D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 l="737" r="737"/>
          <a:stretch/>
        </p:blipFill>
        <p:spPr>
          <a:xfrm>
            <a:off x="190500" y="1422864"/>
            <a:ext cx="11644830" cy="4863597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A48D866-770F-A1AE-F112-5CA60EA77EC3}"/>
              </a:ext>
            </a:extLst>
          </p:cNvPr>
          <p:cNvSpPr/>
          <p:nvPr/>
        </p:nvSpPr>
        <p:spPr>
          <a:xfrm>
            <a:off x="8454092" y="1752144"/>
            <a:ext cx="2075195" cy="3613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668439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1. In-text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7055" y="1485323"/>
            <a:ext cx="8072956" cy="23394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1200"/>
              </a:spcBef>
              <a:buNone/>
            </a:pPr>
            <a:r>
              <a:rPr lang="en-US" sz="2800">
                <a:latin typeface="Arial"/>
                <a:ea typeface="+mn-lt"/>
                <a:cs typeface="+mn-lt"/>
              </a:rPr>
              <a:t>Goes</a:t>
            </a:r>
            <a:r>
              <a:rPr lang="en-US" sz="2800">
                <a:latin typeface="Arial"/>
                <a:cs typeface="Calibri Light"/>
              </a:rPr>
              <a:t> into the body of your </a:t>
            </a:r>
            <a:r>
              <a:rPr lang="en-US">
                <a:latin typeface="Arial"/>
                <a:cs typeface="Calibri Light"/>
              </a:rPr>
              <a:t>writing and includes:</a:t>
            </a:r>
            <a:endParaRPr lang="en-GB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9E48C4-D610-4268-8570-5CC15A6E9161}"/>
              </a:ext>
            </a:extLst>
          </p:cNvPr>
          <p:cNvSpPr txBox="1"/>
          <p:nvPr/>
        </p:nvSpPr>
        <p:spPr>
          <a:xfrm>
            <a:off x="946150" y="2692400"/>
            <a:ext cx="10823574" cy="2862322"/>
          </a:xfrm>
          <a:prstGeom prst="rect">
            <a:avLst/>
          </a:prstGeom>
          <a:solidFill>
            <a:schemeClr val="accent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742950" indent="-742950">
              <a:buAutoNum type="arabicPeriod"/>
            </a:pPr>
            <a:r>
              <a:rPr lang="en-GB" sz="3600" b="1">
                <a:solidFill>
                  <a:srgbClr val="FFFFFF"/>
                </a:solidFill>
                <a:latin typeface="Arial"/>
                <a:cs typeface="Segoe UI"/>
              </a:rPr>
              <a:t>Author(s) or editor(s) surname</a:t>
            </a:r>
            <a:endParaRPr lang="en-US">
              <a:solidFill>
                <a:srgbClr val="000000"/>
              </a:solidFill>
              <a:latin typeface="Calibri Light"/>
              <a:cs typeface="Calibri Light"/>
            </a:endParaRPr>
          </a:p>
          <a:p>
            <a:pPr marL="742950" indent="-742950">
              <a:buAutoNum type="arabicPeriod"/>
            </a:pPr>
            <a:endParaRPr lang="en-GB" sz="3600" b="1">
              <a:solidFill>
                <a:srgbClr val="FFFFFF"/>
              </a:solidFill>
              <a:latin typeface="Arial"/>
              <a:cs typeface="Segoe UI"/>
            </a:endParaRPr>
          </a:p>
          <a:p>
            <a:pPr marL="742950" indent="-742950">
              <a:buAutoNum type="arabicPeriod"/>
            </a:pPr>
            <a:r>
              <a:rPr lang="en-GB" sz="3600" b="1">
                <a:solidFill>
                  <a:srgbClr val="FFFFFF"/>
                </a:solidFill>
                <a:latin typeface="Arial"/>
                <a:cs typeface="Segoe UI"/>
              </a:rPr>
              <a:t>Year of publication</a:t>
            </a:r>
            <a:endParaRPr lang="en-US" sz="3600">
              <a:solidFill>
                <a:srgbClr val="000000"/>
              </a:solidFill>
              <a:latin typeface="Calibri Light"/>
              <a:cs typeface="Calibri Light"/>
            </a:endParaRPr>
          </a:p>
          <a:p>
            <a:pPr marL="742950" indent="-742950">
              <a:buAutoNum type="arabicPeriod"/>
            </a:pPr>
            <a:endParaRPr lang="en-GB" sz="3600" b="1">
              <a:solidFill>
                <a:srgbClr val="FFFFFF"/>
              </a:solidFill>
              <a:latin typeface="Arial"/>
              <a:cs typeface="Segoe UI"/>
            </a:endParaRPr>
          </a:p>
          <a:p>
            <a:pPr marL="742950" indent="-742950">
              <a:buAutoNum type="arabicPeriod"/>
            </a:pPr>
            <a:r>
              <a:rPr lang="en-GB" sz="3600" b="1">
                <a:solidFill>
                  <a:srgbClr val="FFFFFF"/>
                </a:solidFill>
                <a:latin typeface="Arial"/>
                <a:cs typeface="Segoe UI"/>
              </a:rPr>
              <a:t>Page number(s) if required</a:t>
            </a:r>
            <a:r>
              <a:rPr lang="en-US" sz="3600">
                <a:latin typeface="Arial"/>
                <a:cs typeface="Segoe UI"/>
              </a:rPr>
              <a:t>​</a:t>
            </a:r>
            <a:endParaRPr lang="en-US" sz="36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F37AD-1C16-4620-8A0E-91E5B7D9B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Examples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E900882C-FFED-4511-B1D3-3F5872FD7148}"/>
              </a:ext>
            </a:extLst>
          </p:cNvPr>
          <p:cNvSpPr txBox="1"/>
          <p:nvPr/>
        </p:nvSpPr>
        <p:spPr>
          <a:xfrm>
            <a:off x="345373" y="1787214"/>
            <a:ext cx="4732316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>
                <a:solidFill>
                  <a:srgbClr val="37858C"/>
                </a:solidFill>
                <a:latin typeface="Arial"/>
                <a:cs typeface="Arial"/>
              </a:rPr>
              <a:t>1 author</a:t>
            </a:r>
          </a:p>
          <a:p>
            <a:r>
              <a:rPr lang="en-US" sz="2800">
                <a:latin typeface="Arial"/>
                <a:cs typeface="Calibri Light"/>
              </a:rPr>
              <a:t>(Stark, 2016, p.5)</a:t>
            </a: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6EEEF4B9-C561-46A0-9A1F-E8D36703F630}"/>
              </a:ext>
            </a:extLst>
          </p:cNvPr>
          <p:cNvSpPr txBox="1"/>
          <p:nvPr/>
        </p:nvSpPr>
        <p:spPr>
          <a:xfrm>
            <a:off x="343313" y="3277197"/>
            <a:ext cx="7431825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>
                <a:solidFill>
                  <a:srgbClr val="37858C"/>
                </a:solidFill>
                <a:latin typeface="Arial"/>
                <a:cs typeface="Arial"/>
              </a:rPr>
              <a:t>2 or 3 authors</a:t>
            </a:r>
          </a:p>
          <a:p>
            <a:r>
              <a:rPr lang="en-US" sz="2800">
                <a:latin typeface="Arial"/>
                <a:cs typeface="Calibri Light"/>
              </a:rPr>
              <a:t>(Wayne, Banner, and Kent, 2012, p.54)</a:t>
            </a: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7AEDA4F7-E863-41C3-8D2A-AB1F22FCCADF}"/>
              </a:ext>
            </a:extLst>
          </p:cNvPr>
          <p:cNvSpPr txBox="1"/>
          <p:nvPr/>
        </p:nvSpPr>
        <p:spPr>
          <a:xfrm>
            <a:off x="377121" y="4850780"/>
            <a:ext cx="5504212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800" b="1" dirty="0">
                <a:solidFill>
                  <a:srgbClr val="37858C"/>
                </a:solidFill>
                <a:latin typeface="Arial"/>
                <a:cs typeface="Arial"/>
              </a:rPr>
              <a:t>4 or more authors</a:t>
            </a:r>
          </a:p>
          <a:p>
            <a:r>
              <a:rPr lang="en-US" sz="2800" dirty="0">
                <a:latin typeface="Arial"/>
                <a:cs typeface="Calibri Light"/>
              </a:rPr>
              <a:t>(Rogers </a:t>
            </a:r>
            <a:r>
              <a:rPr lang="en-US" sz="2800" i="1" dirty="0">
                <a:latin typeface="Arial"/>
                <a:cs typeface="Calibri Light"/>
              </a:rPr>
              <a:t>et al</a:t>
            </a:r>
            <a:r>
              <a:rPr lang="en-US" sz="2800" dirty="0">
                <a:latin typeface="Arial"/>
                <a:cs typeface="Calibri Light"/>
              </a:rPr>
              <a:t>., 2014, p.37)</a:t>
            </a:r>
          </a:p>
        </p:txBody>
      </p:sp>
    </p:spTree>
    <p:extLst>
      <p:ext uri="{BB962C8B-B14F-4D97-AF65-F5344CB8AC3E}">
        <p14:creationId xmlns:p14="http://schemas.microsoft.com/office/powerpoint/2010/main" val="3161425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In-text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0843" y="2433520"/>
            <a:ext cx="11750313" cy="1326335"/>
          </a:xfrm>
          <a:ln w="38100">
            <a:solidFill>
              <a:schemeClr val="accent1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Arial"/>
                <a:ea typeface="+mn-lt"/>
                <a:cs typeface="+mn-lt"/>
              </a:rPr>
              <a:t>Scotland is taking a radical approach to tackling knife crime by treating it as a public health issue </a:t>
            </a:r>
            <a:r>
              <a:rPr lang="en-US" sz="2800" b="1">
                <a:solidFill>
                  <a:srgbClr val="FF0000"/>
                </a:solidFill>
                <a:latin typeface="Arial"/>
                <a:ea typeface="+mn-lt"/>
                <a:cs typeface="+mn-lt"/>
              </a:rPr>
              <a:t>(Roberts, 2019). 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ea typeface="+mn-lt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541316" y="1538021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Arial"/>
                <a:ea typeface="+mn-lt"/>
                <a:cs typeface="+mn-lt"/>
              </a:rPr>
              <a:t>Author's </a:t>
            </a:r>
            <a:r>
              <a:rPr lang="en-GB" sz="24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Surname</a:t>
            </a:r>
            <a:r>
              <a:rPr lang="en-GB" sz="2400">
                <a:solidFill>
                  <a:srgbClr val="37858C"/>
                </a:solidFill>
                <a:latin typeface="Arial"/>
                <a:ea typeface="+mn-lt"/>
                <a:cs typeface="+mn-lt"/>
              </a:rPr>
              <a:t>,</a:t>
            </a:r>
            <a:r>
              <a:rPr lang="en-GB" sz="2400">
                <a:solidFill>
                  <a:srgbClr val="0070C0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24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GB" sz="2400">
                <a:latin typeface="Arial"/>
                <a:ea typeface="+mn-lt"/>
                <a:cs typeface="+mn-lt"/>
              </a:rPr>
              <a:t> </a:t>
            </a:r>
            <a:r>
              <a:rPr lang="en-GB" sz="2400" i="1">
                <a:latin typeface="Arial"/>
                <a:ea typeface="+mn-lt"/>
                <a:cs typeface="+mn-lt"/>
              </a:rPr>
              <a:t>&amp; </a:t>
            </a:r>
            <a:r>
              <a:rPr lang="en-GB" sz="2400" b="1" i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page number</a:t>
            </a:r>
            <a:r>
              <a:rPr lang="en-GB" sz="2400" i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 (</a:t>
            </a:r>
            <a:r>
              <a:rPr lang="en-GB" sz="2400" i="1">
                <a:latin typeface="Arial"/>
                <a:ea typeface="+mn-lt"/>
                <a:cs typeface="+mn-lt"/>
              </a:rPr>
              <a:t>if required</a:t>
            </a:r>
            <a:r>
              <a:rPr lang="en-GB" sz="2400">
                <a:latin typeface="Arial"/>
                <a:ea typeface="+mn-lt"/>
                <a:cs typeface="+mn-lt"/>
              </a:rPr>
              <a:t>) in brackets</a:t>
            </a:r>
            <a:endParaRPr lang="en-GB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5C5682-D7A2-A77F-F6C3-ECA39D0A6DF8}"/>
              </a:ext>
            </a:extLst>
          </p:cNvPr>
          <p:cNvSpPr txBox="1"/>
          <p:nvPr/>
        </p:nvSpPr>
        <p:spPr>
          <a:xfrm>
            <a:off x="175214" y="4045852"/>
            <a:ext cx="11750313" cy="20467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 The sentence is focusing on the information. The author is not relevant. 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 Easy to include multiple sources.</a:t>
            </a: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solidFill>
                  <a:schemeClr val="accent1"/>
                </a:solidFill>
                <a:latin typeface="Arial"/>
                <a:ea typeface="+mn-lt"/>
                <a:cs typeface="+mn-lt"/>
              </a:rPr>
              <a:t>Example: </a:t>
            </a:r>
            <a:r>
              <a:rPr lang="en-US" sz="2800">
                <a:latin typeface="Arial"/>
                <a:ea typeface="+mn-lt"/>
                <a:cs typeface="+mn-lt"/>
              </a:rPr>
              <a:t>(Roberts, 2019; Blake, 2020; Cornish, 2020)</a:t>
            </a:r>
          </a:p>
        </p:txBody>
      </p:sp>
    </p:spTree>
    <p:extLst>
      <p:ext uri="{BB962C8B-B14F-4D97-AF65-F5344CB8AC3E}">
        <p14:creationId xmlns:p14="http://schemas.microsoft.com/office/powerpoint/2010/main" val="2448331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In-text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18803" y="2392772"/>
            <a:ext cx="11954393" cy="1637160"/>
          </a:xfrm>
          <a:ln w="57150">
            <a:solidFill>
              <a:schemeClr val="accent1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Arial"/>
                <a:cs typeface="Calibri"/>
              </a:rPr>
              <a:t>According to </a:t>
            </a:r>
            <a:r>
              <a:rPr lang="en-US" sz="2800" b="1">
                <a:solidFill>
                  <a:srgbClr val="FF0000"/>
                </a:solidFill>
                <a:latin typeface="Arial"/>
                <a:cs typeface="Calibri"/>
              </a:rPr>
              <a:t>Roberts (2019) </a:t>
            </a:r>
            <a:r>
              <a:rPr lang="en-US" sz="2800" b="1">
                <a:latin typeface="Arial"/>
                <a:cs typeface="Arial"/>
              </a:rPr>
              <a:t>Scotland is taking a radical approach to tackling knife crime by treating it as a public health issue.</a:t>
            </a: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 b="1">
              <a:latin typeface="Arial"/>
              <a:cs typeface="Arial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GB">
              <a:latin typeface="Arial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43295B-8E1A-CED9-CDC9-8F1E7CC700F4}"/>
              </a:ext>
            </a:extLst>
          </p:cNvPr>
          <p:cNvSpPr txBox="1"/>
          <p:nvPr/>
        </p:nvSpPr>
        <p:spPr>
          <a:xfrm>
            <a:off x="643341" y="1727304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Arial"/>
                <a:ea typeface="+mn-lt"/>
                <a:cs typeface="+mn-lt"/>
              </a:rPr>
              <a:t>Author's </a:t>
            </a:r>
            <a:r>
              <a:rPr lang="en-GB" sz="24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Surname</a:t>
            </a:r>
            <a:r>
              <a:rPr lang="en-GB" sz="2400">
                <a:solidFill>
                  <a:srgbClr val="37858C"/>
                </a:solidFill>
                <a:latin typeface="Arial"/>
                <a:ea typeface="+mn-lt"/>
                <a:cs typeface="+mn-lt"/>
              </a:rPr>
              <a:t>,</a:t>
            </a:r>
            <a:r>
              <a:rPr lang="en-GB" sz="2400">
                <a:solidFill>
                  <a:srgbClr val="0070C0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24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GB" sz="2400">
                <a:latin typeface="Arial"/>
                <a:ea typeface="+mn-lt"/>
                <a:cs typeface="+mn-lt"/>
              </a:rPr>
              <a:t> </a:t>
            </a:r>
            <a:r>
              <a:rPr lang="en-GB" sz="2400" i="1">
                <a:latin typeface="Arial"/>
                <a:ea typeface="+mn-lt"/>
                <a:cs typeface="+mn-lt"/>
              </a:rPr>
              <a:t>&amp; </a:t>
            </a:r>
            <a:r>
              <a:rPr lang="en-GB" sz="2400" b="1" i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page number</a:t>
            </a:r>
            <a:r>
              <a:rPr lang="en-GB" sz="2400" i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 (</a:t>
            </a:r>
            <a:r>
              <a:rPr lang="en-GB" sz="2400" i="1">
                <a:latin typeface="Arial"/>
                <a:ea typeface="+mn-lt"/>
                <a:cs typeface="+mn-lt"/>
              </a:rPr>
              <a:t>if required</a:t>
            </a:r>
            <a:r>
              <a:rPr lang="en-GB" sz="2400">
                <a:latin typeface="Arial"/>
                <a:ea typeface="+mn-lt"/>
                <a:cs typeface="+mn-lt"/>
              </a:rPr>
              <a:t>) in brackets</a:t>
            </a:r>
            <a:endParaRPr lang="en-GB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88B43E-A6CB-A614-80E2-7CCE822F6621}"/>
              </a:ext>
            </a:extLst>
          </p:cNvPr>
          <p:cNvSpPr txBox="1"/>
          <p:nvPr/>
        </p:nvSpPr>
        <p:spPr>
          <a:xfrm>
            <a:off x="410658" y="4233735"/>
            <a:ext cx="1123562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 </a:t>
            </a:r>
            <a:r>
              <a:rPr lang="en-US" sz="2400">
                <a:latin typeface="Arial"/>
                <a:cs typeface="Arial"/>
              </a:rPr>
              <a:t>Used when describing views or opinions, as focus is on author.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 Difficult to include multiple opinions and sources.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 Overuse can disrupt the flow of your writing.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0649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FE972-A904-315B-2DBA-8B3A2EA88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D9E92-73B6-F72A-9C3E-AF34AD1DB6F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6551253" cy="4574040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Avoid excessive quotations: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can disrupt the style and flow of your writing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form part of your word count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do not show your understanding of your reading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36A0B1BE-6C8A-9852-167D-BBBFA922ED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80850" y="1914333"/>
            <a:ext cx="3570905" cy="3570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0452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Direct (short) Quotes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D5A81D-2155-41F3-922A-3BC8C263C6F3}"/>
              </a:ext>
            </a:extLst>
          </p:cNvPr>
          <p:cNvSpPr txBox="1"/>
          <p:nvPr/>
        </p:nvSpPr>
        <p:spPr>
          <a:xfrm>
            <a:off x="529901" y="2275979"/>
            <a:ext cx="8219960" cy="16537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571500" indent="-5715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Use </a:t>
            </a:r>
            <a:r>
              <a:rPr lang="en-US" sz="2800" dirty="0">
                <a:solidFill>
                  <a:schemeClr val="accent1"/>
                </a:solidFill>
                <a:latin typeface="Arial"/>
                <a:cs typeface="Arial"/>
              </a:rPr>
              <a:t>"</a:t>
            </a:r>
            <a:r>
              <a:rPr lang="en-US" sz="2800" dirty="0">
                <a:latin typeface="Arial"/>
                <a:cs typeface="Arial"/>
              </a:rPr>
              <a:t>quotation marks</a:t>
            </a:r>
            <a:r>
              <a:rPr lang="en-US" sz="2800" dirty="0">
                <a:solidFill>
                  <a:schemeClr val="accent1"/>
                </a:solidFill>
                <a:latin typeface="Arial"/>
                <a:cs typeface="Arial"/>
              </a:rPr>
              <a:t>"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Integrate into your writing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Show page number if available 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800" dirty="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85155" y="4487531"/>
            <a:ext cx="12036091" cy="1373547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000" b="1" dirty="0">
                <a:solidFill>
                  <a:schemeClr val="accent1"/>
                </a:solidFill>
                <a:latin typeface="Arial"/>
                <a:cs typeface="Arial"/>
              </a:rPr>
              <a:t>Example:</a:t>
            </a:r>
            <a:r>
              <a:rPr lang="en-US" sz="4000" b="1" dirty="0">
                <a:solidFill>
                  <a:srgbClr val="FFC000"/>
                </a:solidFill>
                <a:latin typeface="Arial"/>
                <a:cs typeface="Arial"/>
              </a:rPr>
              <a:t> </a:t>
            </a:r>
            <a:r>
              <a:rPr lang="en-US" sz="2800" dirty="0">
                <a:latin typeface="Arial"/>
                <a:cs typeface="Arial"/>
              </a:rPr>
              <a:t>When writing assignments, the </a:t>
            </a:r>
            <a:r>
              <a:rPr lang="en-US" sz="2800" b="1" dirty="0">
                <a:solidFill>
                  <a:schemeClr val="accent1"/>
                </a:solidFill>
                <a:latin typeface="Arial"/>
                <a:cs typeface="Arial"/>
              </a:rPr>
              <a:t>“</a:t>
            </a:r>
            <a:r>
              <a:rPr lang="en-US" sz="2800" dirty="0">
                <a:latin typeface="Arial"/>
                <a:cs typeface="Arial"/>
              </a:rPr>
              <a:t>aim should always be to reference reliable sources of information</a:t>
            </a:r>
            <a:r>
              <a:rPr lang="en-US" sz="2800" b="1" dirty="0">
                <a:solidFill>
                  <a:schemeClr val="accent1"/>
                </a:solidFill>
                <a:latin typeface="Arial"/>
                <a:cs typeface="Arial"/>
              </a:rPr>
              <a:t>”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b="1" dirty="0">
                <a:solidFill>
                  <a:srgbClr val="FF0000"/>
                </a:solidFill>
                <a:latin typeface="Arial"/>
                <a:cs typeface="Arial"/>
              </a:rPr>
              <a:t>(Pears and Shields, 2016, p.2)</a:t>
            </a:r>
            <a:r>
              <a:rPr lang="en-US" sz="2800" dirty="0">
                <a:solidFill>
                  <a:srgbClr val="FF0000"/>
                </a:solidFill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7472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DB794-AA5A-4266-BFEF-C3348E014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Long Quotations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E4BC25-A532-4F0B-B165-9814215FA830}"/>
              </a:ext>
            </a:extLst>
          </p:cNvPr>
          <p:cNvSpPr txBox="1"/>
          <p:nvPr/>
        </p:nvSpPr>
        <p:spPr>
          <a:xfrm>
            <a:off x="2240796" y="1502434"/>
            <a:ext cx="9882505" cy="26609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GB" sz="4000">
              <a:latin typeface="Arial"/>
              <a:cs typeface="Arial"/>
            </a:endParaRP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4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CC0666-DDF3-BB18-DAB5-F3100D25A904}"/>
              </a:ext>
            </a:extLst>
          </p:cNvPr>
          <p:cNvSpPr txBox="1"/>
          <p:nvPr/>
        </p:nvSpPr>
        <p:spPr>
          <a:xfrm>
            <a:off x="1433946" y="3200400"/>
            <a:ext cx="60336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8182F3-4A0F-8212-750B-23C452906413}"/>
              </a:ext>
            </a:extLst>
          </p:cNvPr>
          <p:cNvSpPr txBox="1"/>
          <p:nvPr/>
        </p:nvSpPr>
        <p:spPr>
          <a:xfrm>
            <a:off x="658089" y="1876136"/>
            <a:ext cx="10433338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>
                <a:latin typeface="Arial"/>
                <a:ea typeface="+mn-lt"/>
                <a:cs typeface="+mn-lt"/>
              </a:rPr>
              <a:t>Longer quotations are generally classed as a quote longer than 3 lines.</a:t>
            </a:r>
            <a:endParaRPr lang="en-US" sz="2800" dirty="0">
              <a:latin typeface="Arial"/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endParaRPr lang="en-GB" sz="2800" dirty="0">
              <a:latin typeface="Arial"/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GB" sz="2800" dirty="0">
                <a:latin typeface="Arial"/>
                <a:ea typeface="+mn-lt"/>
                <a:cs typeface="+mn-lt"/>
              </a:rPr>
              <a:t>They are  written as a </a:t>
            </a:r>
            <a:r>
              <a:rPr lang="en-GB" sz="2800" b="1" dirty="0">
                <a:latin typeface="Arial"/>
                <a:ea typeface="+mn-lt"/>
                <a:cs typeface="+mn-lt"/>
              </a:rPr>
              <a:t>separate paragraph</a:t>
            </a:r>
            <a:r>
              <a:rPr lang="en-GB" sz="2800" dirty="0">
                <a:latin typeface="Arial"/>
                <a:ea typeface="+mn-lt"/>
                <a:cs typeface="+mn-lt"/>
              </a:rPr>
              <a:t> and </a:t>
            </a:r>
            <a:r>
              <a:rPr lang="en-GB" sz="2800" b="1" dirty="0">
                <a:latin typeface="Arial"/>
                <a:ea typeface="+mn-lt"/>
                <a:cs typeface="+mn-lt"/>
              </a:rPr>
              <a:t>indented</a:t>
            </a:r>
            <a:r>
              <a:rPr lang="en-GB" sz="2800" dirty="0">
                <a:latin typeface="Arial"/>
                <a:ea typeface="+mn-lt"/>
                <a:cs typeface="+mn-lt"/>
              </a:rPr>
              <a:t> from the main text</a:t>
            </a:r>
            <a:endParaRPr lang="en-US" sz="2800" dirty="0">
              <a:latin typeface="Arial"/>
              <a:ea typeface="+mn-lt"/>
              <a:cs typeface="+mn-lt"/>
            </a:endParaRPr>
          </a:p>
          <a:p>
            <a:endParaRPr lang="en-GB" sz="2800" dirty="0">
              <a:latin typeface="Arial"/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GB" sz="2800" b="1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Quotation marks are not required </a:t>
            </a:r>
            <a:r>
              <a:rPr lang="en-GB" sz="2800" dirty="0">
                <a:latin typeface="Arial"/>
                <a:ea typeface="+mn-lt"/>
                <a:cs typeface="+mn-lt"/>
              </a:rPr>
              <a:t>however, the in-text citation </a:t>
            </a:r>
            <a:r>
              <a:rPr lang="en-GB" sz="2800" b="1" dirty="0">
                <a:latin typeface="Arial"/>
                <a:ea typeface="+mn-lt"/>
                <a:cs typeface="+mn-lt"/>
              </a:rPr>
              <a:t>must</a:t>
            </a:r>
            <a:r>
              <a:rPr lang="en-GB" sz="2800" dirty="0">
                <a:latin typeface="Arial"/>
                <a:ea typeface="+mn-lt"/>
                <a:cs typeface="+mn-lt"/>
              </a:rPr>
              <a:t> be included.</a:t>
            </a:r>
            <a:endParaRPr lang="en-US" sz="2800" dirty="0"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056214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3540B-0B09-4D86-9F5B-5BDCC0B28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1B9B6-2B3B-4344-9F38-3FC1B1F39B9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44274"/>
            <a:ext cx="10301660" cy="129892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sz="3600" b="1">
                <a:solidFill>
                  <a:schemeClr val="accent1"/>
                </a:solidFill>
                <a:latin typeface="Arial"/>
                <a:cs typeface="Calibri Light"/>
              </a:rPr>
              <a:t>Your interpretation of someone else's ideas. 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7E2DA21-6FF1-4336-BCEB-34787F2FC29F}"/>
              </a:ext>
            </a:extLst>
          </p:cNvPr>
          <p:cNvSpPr txBox="1"/>
          <p:nvPr/>
        </p:nvSpPr>
        <p:spPr>
          <a:xfrm>
            <a:off x="6411751" y="5610608"/>
            <a:ext cx="557500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"/>
                <a:cs typeface="Arial"/>
              </a:rPr>
              <a:t>Godfrey, J. (2018) </a:t>
            </a:r>
            <a:r>
              <a:rPr lang="en-GB" sz="1600" i="1" dirty="0">
                <a:latin typeface="Arial"/>
                <a:cs typeface="Arial"/>
              </a:rPr>
              <a:t>How to use your reading in your essays.</a:t>
            </a:r>
            <a:r>
              <a:rPr lang="en-GB" sz="1600" dirty="0">
                <a:latin typeface="Arial"/>
                <a:cs typeface="Arial"/>
              </a:rPr>
              <a:t> 3rd edn. London: Palgrave.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C2BF14-06D5-D762-6C07-B0A68484EAFE}"/>
              </a:ext>
            </a:extLst>
          </p:cNvPr>
          <p:cNvSpPr txBox="1"/>
          <p:nvPr/>
        </p:nvSpPr>
        <p:spPr>
          <a:xfrm>
            <a:off x="698241" y="2953176"/>
            <a:ext cx="10795517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  <a:cs typeface="Arial"/>
              </a:rPr>
              <a:t>Should be a re-statement of the original text in </a:t>
            </a:r>
            <a:r>
              <a:rPr lang="en-GB" sz="2400" b="1" dirty="0">
                <a:latin typeface="Arial"/>
                <a:cs typeface="Arial"/>
              </a:rPr>
              <a:t>your own words</a:t>
            </a:r>
            <a:r>
              <a:rPr lang="en-GB" sz="2400" dirty="0">
                <a:latin typeface="Arial"/>
                <a:cs typeface="Arial"/>
              </a:rPr>
              <a:t>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  <a:cs typeface="Arial"/>
              </a:rPr>
              <a:t>It is </a:t>
            </a: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NOT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simply changing some words or sentences around.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  <a:cs typeface="Arial"/>
              </a:rPr>
              <a:t>Organising and writing the ideas you have read in your own words shows your understanding of the original material and strongly supports your argument.</a:t>
            </a:r>
          </a:p>
        </p:txBody>
      </p:sp>
    </p:spTree>
    <p:extLst>
      <p:ext uri="{BB962C8B-B14F-4D97-AF65-F5344CB8AC3E}">
        <p14:creationId xmlns:p14="http://schemas.microsoft.com/office/powerpoint/2010/main" val="39125475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7605-D255-48A1-A567-2D65AA5D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55" y="2112"/>
            <a:ext cx="4295427" cy="1003916"/>
          </a:xfrm>
        </p:spPr>
        <p:txBody>
          <a:bodyPr>
            <a:no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Stop and think ...</a:t>
            </a:r>
          </a:p>
        </p:txBody>
      </p:sp>
      <p:pic>
        <p:nvPicPr>
          <p:cNvPr id="5" name="Picture 5" descr="A chain on a table&#10;&#10;Description generated with high confidence">
            <a:extLst>
              <a:ext uri="{FF2B5EF4-FFF2-40B4-BE49-F238E27FC236}">
                <a16:creationId xmlns:a16="http://schemas.microsoft.com/office/drawing/2014/main" id="{DC39569A-1B0C-41D1-8B0B-4973EEFAD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80" y="1518814"/>
            <a:ext cx="6438767" cy="444565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AD149D-8F20-44E0-B3B7-4D3A23E075B8}"/>
              </a:ext>
            </a:extLst>
          </p:cNvPr>
          <p:cNvSpPr txBox="1"/>
          <p:nvPr/>
        </p:nvSpPr>
        <p:spPr>
          <a:xfrm>
            <a:off x="8696036" y="2253673"/>
            <a:ext cx="2743200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>
                <a:latin typeface="Calibri"/>
                <a:ea typeface="+mn-lt"/>
                <a:cs typeface="Calibri"/>
              </a:rPr>
              <a:t>What details do you think we need to include in our full reference list?</a:t>
            </a:r>
            <a:endParaRPr lang="en-US">
              <a:cs typeface="Calibri Ligh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1637874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54EC4-7DF9-4A85-ADC7-9C6EEC573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2. Creating a reference list</a:t>
            </a:r>
          </a:p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B27FB6-8EF2-4FCA-BCBF-13BC1B4C8C1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09873910"/>
              </p:ext>
            </p:extLst>
          </p:nvPr>
        </p:nvGraphicFramePr>
        <p:xfrm>
          <a:off x="781957" y="1507838"/>
          <a:ext cx="4528809" cy="435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25" name="TextBox 224">
            <a:extLst>
              <a:ext uri="{FF2B5EF4-FFF2-40B4-BE49-F238E27FC236}">
                <a16:creationId xmlns:a16="http://schemas.microsoft.com/office/drawing/2014/main" id="{837835CC-2CB3-4337-A7BB-1F81EAA12146}"/>
              </a:ext>
            </a:extLst>
          </p:cNvPr>
          <p:cNvSpPr txBox="1"/>
          <p:nvPr/>
        </p:nvSpPr>
        <p:spPr>
          <a:xfrm>
            <a:off x="6290252" y="1881332"/>
            <a:ext cx="5446280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Arial"/>
                <a:cs typeface="Arial"/>
              </a:rPr>
              <a:t>Format each reference according to the type of resource cited. </a:t>
            </a:r>
          </a:p>
          <a:p>
            <a:endParaRPr lang="en-GB" sz="2800">
              <a:latin typeface="Arial"/>
              <a:cs typeface="Arial"/>
            </a:endParaRPr>
          </a:p>
          <a:p>
            <a:r>
              <a:rPr lang="en-GB" sz="2800">
                <a:latin typeface="Arial"/>
                <a:cs typeface="Arial"/>
              </a:rPr>
              <a:t>Include the following:</a:t>
            </a:r>
            <a:endParaRPr lang="en-US" sz="28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800">
              <a:solidFill>
                <a:srgbClr val="FF000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800" b="1">
                <a:solidFill>
                  <a:srgbClr val="FF0000"/>
                </a:solidFill>
                <a:latin typeface="Arial"/>
                <a:cs typeface="Calibri Light"/>
              </a:rPr>
              <a:t>Who</a:t>
            </a:r>
            <a:r>
              <a:rPr lang="en-GB" sz="28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 </a:t>
            </a:r>
            <a:r>
              <a:rPr lang="en-GB" sz="28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(author)</a:t>
            </a:r>
          </a:p>
          <a:p>
            <a:pPr marL="342900" indent="-342900">
              <a:buFont typeface="Arial"/>
              <a:buChar char="•"/>
            </a:pPr>
            <a:r>
              <a:rPr lang="en-GB" sz="2800" b="1">
                <a:solidFill>
                  <a:srgbClr val="FF0000"/>
                </a:solidFill>
                <a:latin typeface="Arial"/>
                <a:cs typeface="Calibri Light"/>
              </a:rPr>
              <a:t>When</a:t>
            </a:r>
            <a:r>
              <a:rPr lang="en-GB" sz="28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 </a:t>
            </a:r>
            <a:r>
              <a:rPr lang="en-GB" sz="28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(date)</a:t>
            </a:r>
          </a:p>
          <a:p>
            <a:pPr marL="342900" indent="-342900">
              <a:buFont typeface="Arial"/>
              <a:buChar char="•"/>
            </a:pPr>
            <a:r>
              <a:rPr lang="en-GB" sz="2800" b="1">
                <a:solidFill>
                  <a:srgbClr val="FF0000"/>
                </a:solidFill>
                <a:latin typeface="Arial"/>
                <a:cs typeface="Calibri Light"/>
              </a:rPr>
              <a:t>What</a:t>
            </a:r>
            <a:r>
              <a:rPr lang="en-GB" sz="28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 </a:t>
            </a:r>
            <a:r>
              <a:rPr lang="en-GB" sz="28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(title)</a:t>
            </a:r>
          </a:p>
          <a:p>
            <a:pPr marL="342900" indent="-342900">
              <a:buFont typeface="Arial"/>
              <a:buChar char="•"/>
            </a:pPr>
            <a:r>
              <a:rPr lang="en-GB" sz="2800" b="1">
                <a:solidFill>
                  <a:srgbClr val="FF0000"/>
                </a:solidFill>
                <a:latin typeface="Arial"/>
                <a:cs typeface="Calibri Light"/>
              </a:rPr>
              <a:t>Where</a:t>
            </a:r>
            <a:r>
              <a:rPr lang="en-GB" sz="28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 </a:t>
            </a:r>
            <a:r>
              <a:rPr lang="en-GB" sz="28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(location)</a:t>
            </a:r>
          </a:p>
          <a:p>
            <a:pPr marL="342900" indent="-342900">
              <a:buFont typeface="Arial"/>
              <a:buChar char="•"/>
            </a:pPr>
            <a:endParaRPr lang="en-GB" sz="2800"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007542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book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275A9-DBAC-482D-9D3A-EB48BD75A55B}"/>
              </a:ext>
            </a:extLst>
          </p:cNvPr>
          <p:cNvSpPr txBox="1"/>
          <p:nvPr/>
        </p:nvSpPr>
        <p:spPr>
          <a:xfrm>
            <a:off x="8067675" y="43053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 Light"/>
            </a:endParaRPr>
          </a:p>
        </p:txBody>
      </p:sp>
      <p:pic>
        <p:nvPicPr>
          <p:cNvPr id="6" name="Picture 9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81633B1-F967-436E-8978-26567F1C30D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322461" y="1780970"/>
            <a:ext cx="11557518" cy="3935668"/>
          </a:xfrm>
        </p:spPr>
      </p:pic>
    </p:spTree>
    <p:extLst>
      <p:ext uri="{BB962C8B-B14F-4D97-AF65-F5344CB8AC3E}">
        <p14:creationId xmlns:p14="http://schemas.microsoft.com/office/powerpoint/2010/main" val="32397758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to find the information...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12B8696-0587-4C60-BA23-63B10625C8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505238" y="1456564"/>
            <a:ext cx="3987333" cy="4574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3ECEFFD-9FD9-4022-9B41-A961387E2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853" y="1598537"/>
            <a:ext cx="3359063" cy="42767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C9D804-7097-4F26-954D-BA279E8FDB44}"/>
              </a:ext>
            </a:extLst>
          </p:cNvPr>
          <p:cNvSpPr txBox="1"/>
          <p:nvPr/>
        </p:nvSpPr>
        <p:spPr>
          <a:xfrm>
            <a:off x="68892" y="1791223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Title</a:t>
            </a:r>
            <a:endParaRPr lang="en-US" sz="2400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84CE71-F604-4A5C-8CEA-B3ED3F96860B}"/>
              </a:ext>
            </a:extLst>
          </p:cNvPr>
          <p:cNvSpPr txBox="1"/>
          <p:nvPr/>
        </p:nvSpPr>
        <p:spPr>
          <a:xfrm>
            <a:off x="68896" y="3325660"/>
            <a:ext cx="106262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Author</a:t>
            </a:r>
            <a:r>
              <a:rPr lang="en-GB" sz="2400">
                <a:cs typeface="Calibri Light"/>
              </a:rPr>
              <a:t> 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002D84-1B63-4F82-AD52-73E02CDA128C}"/>
              </a:ext>
            </a:extLst>
          </p:cNvPr>
          <p:cNvSpPr txBox="1"/>
          <p:nvPr/>
        </p:nvSpPr>
        <p:spPr>
          <a:xfrm>
            <a:off x="68893" y="2626291"/>
            <a:ext cx="10626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Edition</a:t>
            </a:r>
            <a:endParaRPr lang="en-US" sz="2400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2E073-F12B-47BE-AD99-249F4067BA99}"/>
              </a:ext>
            </a:extLst>
          </p:cNvPr>
          <p:cNvSpPr txBox="1"/>
          <p:nvPr/>
        </p:nvSpPr>
        <p:spPr>
          <a:xfrm>
            <a:off x="68893" y="5423770"/>
            <a:ext cx="132358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Publisher</a:t>
            </a:r>
            <a:endParaRPr lang="en-US" sz="2400" b="1">
              <a:cs typeface="Calibri Light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CF11FEDB-2453-4D01-B926-CE9D5F38D95E}"/>
              </a:ext>
            </a:extLst>
          </p:cNvPr>
          <p:cNvSpPr/>
          <p:nvPr/>
        </p:nvSpPr>
        <p:spPr>
          <a:xfrm>
            <a:off x="1125478" y="1795120"/>
            <a:ext cx="991643" cy="26096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7BAE2E7B-6F53-4B04-86D6-324EF39C00E3}"/>
              </a:ext>
            </a:extLst>
          </p:cNvPr>
          <p:cNvSpPr/>
          <p:nvPr/>
        </p:nvSpPr>
        <p:spPr>
          <a:xfrm>
            <a:off x="1125479" y="2745011"/>
            <a:ext cx="1534437" cy="21920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FB0F04F-59BB-4946-99C9-C3E3C79F07E9}"/>
              </a:ext>
            </a:extLst>
          </p:cNvPr>
          <p:cNvSpPr/>
          <p:nvPr/>
        </p:nvSpPr>
        <p:spPr>
          <a:xfrm>
            <a:off x="1125477" y="3454819"/>
            <a:ext cx="1534437" cy="21920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BDDE8928-5648-4111-98BB-170C2C7F6DA2}"/>
              </a:ext>
            </a:extLst>
          </p:cNvPr>
          <p:cNvSpPr/>
          <p:nvPr/>
        </p:nvSpPr>
        <p:spPr>
          <a:xfrm>
            <a:off x="1386436" y="5563366"/>
            <a:ext cx="1273479" cy="26096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CC43A1-7EF2-48C7-BB56-E07D2AE1ACB0}"/>
              </a:ext>
            </a:extLst>
          </p:cNvPr>
          <p:cNvSpPr txBox="1"/>
          <p:nvPr/>
        </p:nvSpPr>
        <p:spPr>
          <a:xfrm>
            <a:off x="5841302" y="2615852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Date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A73561-B016-4899-B4B1-899841BF79C9}"/>
              </a:ext>
            </a:extLst>
          </p:cNvPr>
          <p:cNvSpPr txBox="1"/>
          <p:nvPr/>
        </p:nvSpPr>
        <p:spPr>
          <a:xfrm>
            <a:off x="5434207" y="3920647"/>
            <a:ext cx="190813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Place of Publication</a:t>
            </a:r>
            <a:r>
              <a:rPr lang="en-GB" sz="2400"/>
              <a:t> </a:t>
            </a:r>
            <a:r>
              <a:rPr lang="en-GB" sz="2000"/>
              <a:t>(publisher's address).</a:t>
            </a:r>
            <a:endParaRPr lang="en-US" sz="2000">
              <a:cs typeface="Calibri Light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F3EF0F3-B5D9-495D-B448-F60FE2316BF8}"/>
              </a:ext>
            </a:extLst>
          </p:cNvPr>
          <p:cNvSpPr/>
          <p:nvPr/>
        </p:nvSpPr>
        <p:spPr>
          <a:xfrm rot="2400000">
            <a:off x="6506965" y="3123039"/>
            <a:ext cx="1210848" cy="26096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37DB127-69ED-4171-9F42-A2F49E2AC5A2}"/>
              </a:ext>
            </a:extLst>
          </p:cNvPr>
          <p:cNvSpPr/>
          <p:nvPr/>
        </p:nvSpPr>
        <p:spPr>
          <a:xfrm rot="18840000">
            <a:off x="6449040" y="2243969"/>
            <a:ext cx="1534437" cy="21920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486CD2DC-73EC-4D7C-8438-95435CA16B33}"/>
              </a:ext>
            </a:extLst>
          </p:cNvPr>
          <p:cNvSpPr/>
          <p:nvPr/>
        </p:nvSpPr>
        <p:spPr>
          <a:xfrm>
            <a:off x="6616053" y="4154188"/>
            <a:ext cx="835068" cy="27139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45124" y="1434288"/>
            <a:ext cx="8824631" cy="4797064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188497" y="5820937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hlinkClick r:id="rId3"/>
              </a:rPr>
              <a:t>The Conversation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204228-3E14-21E7-2EDD-A9D2C8030A8B}"/>
              </a:ext>
            </a:extLst>
          </p:cNvPr>
          <p:cNvSpPr/>
          <p:nvPr/>
        </p:nvSpPr>
        <p:spPr>
          <a:xfrm>
            <a:off x="767440" y="4250869"/>
            <a:ext cx="8291286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2E7A51-EAFE-DA32-26D1-719A1DB54ED3}"/>
              </a:ext>
            </a:extLst>
          </p:cNvPr>
          <p:cNvSpPr/>
          <p:nvPr/>
        </p:nvSpPr>
        <p:spPr>
          <a:xfrm>
            <a:off x="767441" y="3878941"/>
            <a:ext cx="10722427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3B9137-1224-4811-2AF8-16524C220DBA}"/>
              </a:ext>
            </a:extLst>
          </p:cNvPr>
          <p:cNvSpPr/>
          <p:nvPr/>
        </p:nvSpPr>
        <p:spPr>
          <a:xfrm>
            <a:off x="3253013" y="3534228"/>
            <a:ext cx="8155213" cy="3447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59C903-7BDE-EB99-E9FE-5E3C4ED7F202}"/>
              </a:ext>
            </a:extLst>
          </p:cNvPr>
          <p:cNvSpPr/>
          <p:nvPr/>
        </p:nvSpPr>
        <p:spPr>
          <a:xfrm>
            <a:off x="2354942" y="3534228"/>
            <a:ext cx="898072" cy="3447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84A869-5B57-25C5-A405-2E8C9CDEBA37}"/>
              </a:ext>
            </a:extLst>
          </p:cNvPr>
          <p:cNvSpPr/>
          <p:nvPr/>
        </p:nvSpPr>
        <p:spPr>
          <a:xfrm>
            <a:off x="767441" y="3534228"/>
            <a:ext cx="1587500" cy="344715"/>
          </a:xfrm>
          <a:prstGeom prst="rect">
            <a:avLst/>
          </a:prstGeom>
          <a:solidFill>
            <a:srgbClr val="F8D7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E6CA4-1538-AF09-2876-E0C808600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9E40-02D8-FDD8-E644-1AD1283BB74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70815" y="3007407"/>
            <a:ext cx="10795518" cy="1870755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Calibri Light"/>
            </a:endParaRPr>
          </a:p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Holford, A. (2022) </a:t>
            </a:r>
            <a:r>
              <a:rPr lang="en-GB" sz="2600" i="1">
                <a:latin typeface="Calibri"/>
                <a:cs typeface="Calibri Light"/>
              </a:rPr>
              <a:t>Student loans: would a graduate tax be a better option? </a:t>
            </a:r>
            <a:r>
              <a:rPr lang="en-GB" sz="2600">
                <a:latin typeface="Calibri"/>
                <a:cs typeface="Calibri Light"/>
              </a:rPr>
              <a:t>Available at: </a:t>
            </a:r>
            <a:r>
              <a:rPr lang="en-GB" sz="2600">
                <a:latin typeface="Calibri"/>
                <a:ea typeface="+mn-lt"/>
                <a:cs typeface="+mn-lt"/>
                <a:hlinkClick r:id="rId2"/>
              </a:rPr>
              <a:t>https://theconversation.com/student-loans-would-a-graduate-tax-be-a-better-option-179253</a:t>
            </a:r>
            <a:r>
              <a:rPr lang="en-GB" sz="2600">
                <a:latin typeface="Calibri"/>
                <a:ea typeface="+mn-lt"/>
                <a:cs typeface="+mn-lt"/>
              </a:rPr>
              <a:t> (Accessed: 26 May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2FD479-9928-E956-9BB4-6628F733F16F}"/>
              </a:ext>
            </a:extLst>
          </p:cNvPr>
          <p:cNvSpPr txBox="1"/>
          <p:nvPr/>
        </p:nvSpPr>
        <p:spPr>
          <a:xfrm>
            <a:off x="605971" y="1939471"/>
            <a:ext cx="2743199" cy="646331"/>
          </a:xfrm>
          <a:prstGeom prst="rect">
            <a:avLst/>
          </a:prstGeom>
          <a:noFill/>
          <a:ln w="57150">
            <a:solidFill>
              <a:srgbClr val="F8D7FA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Who?</a:t>
            </a:r>
            <a:r>
              <a:rPr lang="en-GB">
                <a:latin typeface="Calibri"/>
                <a:cs typeface="Calibri Light"/>
              </a:rPr>
              <a:t> Author's surname and initials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6EC130-0ACC-6942-C410-51E48373421C}"/>
              </a:ext>
            </a:extLst>
          </p:cNvPr>
          <p:cNvSpPr txBox="1"/>
          <p:nvPr/>
        </p:nvSpPr>
        <p:spPr>
          <a:xfrm>
            <a:off x="4651828" y="2021112"/>
            <a:ext cx="2743199" cy="64633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When?</a:t>
            </a:r>
            <a:r>
              <a:rPr lang="en-GB">
                <a:latin typeface="Calibri"/>
                <a:cs typeface="Calibri Light"/>
              </a:rPr>
              <a:t> Date in round brackets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897E68-0932-4E62-C145-6E962C9980C1}"/>
              </a:ext>
            </a:extLst>
          </p:cNvPr>
          <p:cNvSpPr txBox="1"/>
          <p:nvPr/>
        </p:nvSpPr>
        <p:spPr>
          <a:xfrm>
            <a:off x="8616042" y="2111827"/>
            <a:ext cx="2743199" cy="646331"/>
          </a:xfrm>
          <a:prstGeom prst="rect">
            <a:avLst/>
          </a:prstGeom>
          <a:noFill/>
          <a:ln w="5715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alibri"/>
                <a:cs typeface="Calibri Light"/>
              </a:rPr>
              <a:t>What? </a:t>
            </a:r>
            <a:r>
              <a:rPr lang="en-GB" i="1">
                <a:latin typeface="Calibri"/>
                <a:cs typeface="Calibri Light"/>
              </a:rPr>
              <a:t>Title of webpage in italics</a:t>
            </a:r>
            <a:endParaRPr lang="en-US" i="1">
              <a:cs typeface="Calibri Ligh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F17E3A-D641-A919-9603-2F5C71F7DAA8}"/>
              </a:ext>
            </a:extLst>
          </p:cNvPr>
          <p:cNvSpPr txBox="1"/>
          <p:nvPr/>
        </p:nvSpPr>
        <p:spPr>
          <a:xfrm>
            <a:off x="2637971" y="5350327"/>
            <a:ext cx="5047341" cy="369332"/>
          </a:xfrm>
          <a:prstGeom prst="rect">
            <a:avLst/>
          </a:prstGeom>
          <a:noFill/>
          <a:ln w="57150">
            <a:solidFill>
              <a:srgbClr val="DCF2F7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Where?</a:t>
            </a:r>
            <a:r>
              <a:rPr lang="en-GB">
                <a:latin typeface="Calibri"/>
                <a:cs typeface="Calibri Light"/>
              </a:rPr>
              <a:t> URL and date accessed (in round brackets).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742C311-27A8-415F-619A-06219389815F}"/>
              </a:ext>
            </a:extLst>
          </p:cNvPr>
          <p:cNvCxnSpPr/>
          <p:nvPr/>
        </p:nvCxnSpPr>
        <p:spPr>
          <a:xfrm flipH="1">
            <a:off x="1475014" y="2627085"/>
            <a:ext cx="127000" cy="898071"/>
          </a:xfrm>
          <a:prstGeom prst="straightConnector1">
            <a:avLst/>
          </a:prstGeom>
          <a:ln w="28575">
            <a:solidFill>
              <a:srgbClr val="F8D7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20DE006-68DC-C0EE-C30D-8829FAD1CB0A}"/>
              </a:ext>
            </a:extLst>
          </p:cNvPr>
          <p:cNvCxnSpPr>
            <a:cxnSpLocks/>
          </p:cNvCxnSpPr>
          <p:nvPr/>
        </p:nvCxnSpPr>
        <p:spPr>
          <a:xfrm flipH="1">
            <a:off x="2989943" y="2663370"/>
            <a:ext cx="1651000" cy="843643"/>
          </a:xfrm>
          <a:prstGeom prst="straightConnector1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39C1362-71B2-FBCD-04FE-FEC3C9AE814A}"/>
              </a:ext>
            </a:extLst>
          </p:cNvPr>
          <p:cNvCxnSpPr>
            <a:cxnSpLocks/>
          </p:cNvCxnSpPr>
          <p:nvPr/>
        </p:nvCxnSpPr>
        <p:spPr>
          <a:xfrm flipH="1">
            <a:off x="8187871" y="2772226"/>
            <a:ext cx="961570" cy="789215"/>
          </a:xfrm>
          <a:prstGeom prst="straightConnector1">
            <a:avLst/>
          </a:prstGeom>
          <a:ln w="28575">
            <a:solidFill>
              <a:srgbClr val="F0F0B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FEC5DF7-A327-31DB-932B-9D7504DC2357}"/>
              </a:ext>
            </a:extLst>
          </p:cNvPr>
          <p:cNvCxnSpPr>
            <a:cxnSpLocks/>
          </p:cNvCxnSpPr>
          <p:nvPr/>
        </p:nvCxnSpPr>
        <p:spPr>
          <a:xfrm>
            <a:off x="4341585" y="4659084"/>
            <a:ext cx="63500" cy="680357"/>
          </a:xfrm>
          <a:prstGeom prst="straightConnector1">
            <a:avLst/>
          </a:prstGeom>
          <a:ln w="28575">
            <a:solidFill>
              <a:srgbClr val="DCF2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0EAE9777-CB8D-B1A8-F64D-404703A1C077}"/>
              </a:ext>
            </a:extLst>
          </p:cNvPr>
          <p:cNvSpPr txBox="1"/>
          <p:nvPr/>
        </p:nvSpPr>
        <p:spPr>
          <a:xfrm>
            <a:off x="8822418" y="5484130"/>
            <a:ext cx="33691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"/>
              </a:rPr>
              <a:t>N.B.</a:t>
            </a:r>
            <a:r>
              <a:rPr lang="en-GB">
                <a:latin typeface="Calibri"/>
                <a:cs typeface="Calibri"/>
              </a:rPr>
              <a:t> It is the title of the </a:t>
            </a:r>
            <a:r>
              <a:rPr lang="en-GB" b="1" i="1">
                <a:latin typeface="Calibri"/>
                <a:cs typeface="Calibri"/>
              </a:rPr>
              <a:t>webpage</a:t>
            </a:r>
            <a:r>
              <a:rPr lang="en-GB" i="1">
                <a:latin typeface="Calibri"/>
                <a:cs typeface="Calibri"/>
              </a:rPr>
              <a:t>,</a:t>
            </a:r>
            <a:r>
              <a:rPr lang="en-GB">
                <a:latin typeface="Calibri"/>
                <a:cs typeface="Calibri"/>
              </a:rPr>
              <a:t> not the name of the website</a:t>
            </a:r>
            <a:endParaRPr lang="en-US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262679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E731644-643E-4607-A22D-EFDA193A6FC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3"/>
          <a:srcRect b="41001"/>
          <a:stretch/>
        </p:blipFill>
        <p:spPr>
          <a:xfrm>
            <a:off x="317242" y="2025243"/>
            <a:ext cx="11557518" cy="2262672"/>
          </a:xfrm>
        </p:spPr>
      </p:pic>
      <p:pic>
        <p:nvPicPr>
          <p:cNvPr id="3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99736DA-FF13-4BC1-5EB0-58549F2C7F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694"/>
          <a:stretch/>
        </p:blipFill>
        <p:spPr>
          <a:xfrm>
            <a:off x="317240" y="4287915"/>
            <a:ext cx="11557518" cy="15457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E33303-1C11-B097-D61B-6D3707696337}"/>
              </a:ext>
            </a:extLst>
          </p:cNvPr>
          <p:cNvSpPr/>
          <p:nvPr/>
        </p:nvSpPr>
        <p:spPr>
          <a:xfrm>
            <a:off x="8788892" y="3870664"/>
            <a:ext cx="1100831" cy="4172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Available at:</a:t>
            </a:r>
          </a:p>
        </p:txBody>
      </p:sp>
      <p:pic>
        <p:nvPicPr>
          <p:cNvPr id="8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B7E5603-A09F-909D-05DA-CEA1EA0E33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753" t="47882" r="20937" b="40312"/>
          <a:stretch/>
        </p:blipFill>
        <p:spPr>
          <a:xfrm>
            <a:off x="8788892" y="3876041"/>
            <a:ext cx="2662652" cy="411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D7AA73-F5C7-4068-38F1-270817263C4E}"/>
              </a:ext>
            </a:extLst>
          </p:cNvPr>
          <p:cNvSpPr txBox="1"/>
          <p:nvPr/>
        </p:nvSpPr>
        <p:spPr>
          <a:xfrm>
            <a:off x="8754253" y="3871625"/>
            <a:ext cx="299746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Available at: doi.org/</a:t>
            </a:r>
            <a:endParaRPr lang="en-GB" sz="24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28352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188BB-FF68-4812-822B-14908427B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831B4E-1ADF-472A-AA75-833593B7786E}"/>
              </a:ext>
            </a:extLst>
          </p:cNvPr>
          <p:cNvSpPr txBox="1"/>
          <p:nvPr/>
        </p:nvSpPr>
        <p:spPr>
          <a:xfrm>
            <a:off x="248712" y="3137171"/>
            <a:ext cx="11715583" cy="2355709"/>
          </a:xfrm>
          <a:prstGeom prst="rect">
            <a:avLst/>
          </a:prstGeom>
          <a:solidFill>
            <a:schemeClr val="accent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4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Pascoe, K.M., Waterhouse-Bradley, B. and McGinn, T. (2021) 'Systematic literature searching in social work: a practical guide with database appraisal'</a:t>
            </a:r>
            <a:r>
              <a:rPr lang="en-GB" sz="2400" i="1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, Research on Social Work Practice, </a:t>
            </a:r>
            <a:r>
              <a:rPr lang="en-GB" sz="24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31(5), pp. 541-551. Available at: https://doi.org/10.1177/1049731520986857</a:t>
            </a:r>
            <a:endParaRPr lang="en-US" dirty="0">
              <a:solidFill>
                <a:schemeClr val="bg1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endParaRPr lang="en-GB" sz="240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2E14705B-AFB3-4DAB-AC5B-B6407DBF4490}"/>
              </a:ext>
            </a:extLst>
          </p:cNvPr>
          <p:cNvSpPr txBox="1">
            <a:spLocks/>
          </p:cNvSpPr>
          <p:nvPr/>
        </p:nvSpPr>
        <p:spPr>
          <a:xfrm>
            <a:off x="293452" y="1516736"/>
            <a:ext cx="11634765" cy="173877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Surname, Initial. (Year of publication) 'Title of article', </a:t>
            </a:r>
            <a:r>
              <a:rPr lang="en-GB" i="1">
                <a:latin typeface="Arial"/>
                <a:cs typeface="Arial"/>
              </a:rPr>
              <a:t>Title of Journal</a:t>
            </a:r>
            <a:r>
              <a:rPr lang="en-GB">
                <a:latin typeface="Arial"/>
                <a:cs typeface="Arial"/>
              </a:rPr>
              <a:t>, Issue information, Page reference. Available at: DOI / URL (Accessed date).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6E9E06-9716-4ABF-999A-4EAE675558BF}"/>
              </a:ext>
            </a:extLst>
          </p:cNvPr>
          <p:cNvSpPr txBox="1"/>
          <p:nvPr/>
        </p:nvSpPr>
        <p:spPr>
          <a:xfrm>
            <a:off x="4138468" y="5223741"/>
            <a:ext cx="789247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In-Text Citation:</a:t>
            </a:r>
          </a:p>
          <a:p>
            <a:r>
              <a:rPr lang="en-GB" sz="2400">
                <a:latin typeface="Arial"/>
                <a:cs typeface="Calibri Light"/>
              </a:rPr>
              <a:t>(Pascoe, Waterhouse-Bradley and McGuinn, 2021)</a:t>
            </a:r>
          </a:p>
        </p:txBody>
      </p:sp>
    </p:spTree>
    <p:extLst>
      <p:ext uri="{BB962C8B-B14F-4D97-AF65-F5344CB8AC3E}">
        <p14:creationId xmlns:p14="http://schemas.microsoft.com/office/powerpoint/2010/main" val="21205309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454D4-B7D6-4FE7-B5B3-9FDEDC42A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AC5F8CB3-63D6-440A-AEBD-0C1373E3AC2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57238" y="1764733"/>
            <a:ext cx="10972800" cy="3562350"/>
          </a:xfr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ADA1EA4-E53A-4B55-BABB-756D173D9D15}"/>
              </a:ext>
            </a:extLst>
          </p:cNvPr>
          <p:cNvCxnSpPr/>
          <p:nvPr/>
        </p:nvCxnSpPr>
        <p:spPr>
          <a:xfrm>
            <a:off x="3314700" y="1543050"/>
            <a:ext cx="733425" cy="58102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97C8FBC-4A74-41D0-BD1C-E7590F75E906}"/>
              </a:ext>
            </a:extLst>
          </p:cNvPr>
          <p:cNvCxnSpPr>
            <a:cxnSpLocks/>
          </p:cNvCxnSpPr>
          <p:nvPr/>
        </p:nvCxnSpPr>
        <p:spPr>
          <a:xfrm flipV="1">
            <a:off x="844470" y="2820561"/>
            <a:ext cx="1453145" cy="252273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1E7D5D2-8902-46BF-A370-D516EEAB48FD}"/>
              </a:ext>
            </a:extLst>
          </p:cNvPr>
          <p:cNvCxnSpPr>
            <a:cxnSpLocks/>
          </p:cNvCxnSpPr>
          <p:nvPr/>
        </p:nvCxnSpPr>
        <p:spPr>
          <a:xfrm flipH="1" flipV="1">
            <a:off x="5988668" y="3408324"/>
            <a:ext cx="1317006" cy="235383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77EDDDD-7446-4434-9169-939B5C2DF137}"/>
              </a:ext>
            </a:extLst>
          </p:cNvPr>
          <p:cNvCxnSpPr>
            <a:cxnSpLocks/>
          </p:cNvCxnSpPr>
          <p:nvPr/>
        </p:nvCxnSpPr>
        <p:spPr>
          <a:xfrm flipV="1">
            <a:off x="3076574" y="3400424"/>
            <a:ext cx="828675" cy="23622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6ECCFD7-6927-46A8-BEBB-8A15471C27B4}"/>
              </a:ext>
            </a:extLst>
          </p:cNvPr>
          <p:cNvSpPr txBox="1"/>
          <p:nvPr/>
        </p:nvSpPr>
        <p:spPr>
          <a:xfrm>
            <a:off x="2086440" y="1305854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Article title</a:t>
            </a:r>
            <a:endParaRPr lang="en-US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566618-A276-4F54-9237-EDFD65D72B33}"/>
              </a:ext>
            </a:extLst>
          </p:cNvPr>
          <p:cNvSpPr txBox="1"/>
          <p:nvPr/>
        </p:nvSpPr>
        <p:spPr>
          <a:xfrm>
            <a:off x="116391" y="5329585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Authors</a:t>
            </a:r>
            <a:endParaRPr lang="en-US"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ED6D7F-9720-4B1E-99A0-C13BFC764DB8}"/>
              </a:ext>
            </a:extLst>
          </p:cNvPr>
          <p:cNvSpPr txBox="1"/>
          <p:nvPr/>
        </p:nvSpPr>
        <p:spPr>
          <a:xfrm>
            <a:off x="2486025" y="5766341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Journal</a:t>
            </a:r>
            <a:r>
              <a:rPr lang="en-GB"/>
              <a:t> </a:t>
            </a:r>
            <a:r>
              <a:rPr lang="en-GB" b="1"/>
              <a:t>title</a:t>
            </a:r>
            <a:endParaRPr lang="en-US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6D3518-CD5A-4D37-80A6-C1E022F88C58}"/>
              </a:ext>
            </a:extLst>
          </p:cNvPr>
          <p:cNvSpPr txBox="1"/>
          <p:nvPr/>
        </p:nvSpPr>
        <p:spPr>
          <a:xfrm>
            <a:off x="6918634" y="5766341"/>
            <a:ext cx="27896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Date &amp; issue information</a:t>
            </a:r>
            <a:endParaRPr lang="en-GB" b="1">
              <a:cs typeface="Calibri Light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4FB9CC0-FAB4-4649-ACC3-EF5BE0BCF697}"/>
              </a:ext>
            </a:extLst>
          </p:cNvPr>
          <p:cNvSpPr/>
          <p:nvPr/>
        </p:nvSpPr>
        <p:spPr>
          <a:xfrm>
            <a:off x="7277100" y="4476750"/>
            <a:ext cx="914400" cy="9144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0174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EB9F6-B260-43B5-8015-D51E959E6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D992F4C-CD80-4889-AE0B-FE48A486F001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385042" y="1962015"/>
            <a:ext cx="11325225" cy="3743325"/>
          </a:xfr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6A911CC0-E72B-4F44-B179-00601A0BB0CD}"/>
              </a:ext>
            </a:extLst>
          </p:cNvPr>
          <p:cNvSpPr/>
          <p:nvPr/>
        </p:nvSpPr>
        <p:spPr>
          <a:xfrm>
            <a:off x="6991350" y="1876425"/>
            <a:ext cx="914400" cy="9144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1E25ACD-BD0D-42F6-8567-37FAAF95B14B}"/>
              </a:ext>
            </a:extLst>
          </p:cNvPr>
          <p:cNvSpPr/>
          <p:nvPr/>
        </p:nvSpPr>
        <p:spPr>
          <a:xfrm>
            <a:off x="609600" y="3371850"/>
            <a:ext cx="2238375" cy="8477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07B3A86-8518-462E-B364-1A5EBBD8C178}"/>
              </a:ext>
            </a:extLst>
          </p:cNvPr>
          <p:cNvSpPr/>
          <p:nvPr/>
        </p:nvSpPr>
        <p:spPr>
          <a:xfrm>
            <a:off x="3770169" y="4814742"/>
            <a:ext cx="7506853" cy="71812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1325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95C0F9C-353C-F3D2-0DB1-E9795845BCA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464956" y="1346201"/>
            <a:ext cx="9754214" cy="4820102"/>
          </a:xfrm>
        </p:spPr>
      </p:pic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BFA0C-762D-7B50-3C3B-DA663C4EE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Streamed Content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8AB34-1F34-95E4-1434-D4F8C914C5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59515" y="1534536"/>
            <a:ext cx="12077064" cy="303849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Title of episode (in single quotation marks) if known; if not, use series title</a:t>
            </a:r>
            <a:endParaRPr lang="en-US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Year of original broadcast (in round brackets)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Title of series/season (in italics)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Series/season and episode numbers, or day month (if available)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Production company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Available at: Name of streaming service / link to homepage site (if available)</a:t>
            </a:r>
            <a:endParaRPr lang="en-GB" sz="2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(Accessed: date)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endParaRPr lang="en-GB" dirty="0"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3C9FA0-0C1F-7C98-DFE0-80557696E286}"/>
              </a:ext>
            </a:extLst>
          </p:cNvPr>
          <p:cNvSpPr txBox="1"/>
          <p:nvPr/>
        </p:nvSpPr>
        <p:spPr>
          <a:xfrm>
            <a:off x="438726" y="4675909"/>
            <a:ext cx="11674475" cy="1587101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b="1" dirty="0">
                <a:solidFill>
                  <a:schemeClr val="accent1"/>
                </a:solidFill>
                <a:latin typeface="Arial"/>
                <a:cs typeface="Arial"/>
              </a:rPr>
              <a:t>Example:</a:t>
            </a:r>
            <a:endParaRPr lang="en-US" sz="2400" b="1" dirty="0">
              <a:solidFill>
                <a:schemeClr val="accent1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Arial"/>
                <a:cs typeface="Arial"/>
              </a:rPr>
              <a:t>'Papa' (2022) </a:t>
            </a:r>
            <a:r>
              <a:rPr lang="en-GB" sz="2400" i="1" dirty="0">
                <a:latin typeface="Arial"/>
                <a:cs typeface="Arial"/>
              </a:rPr>
              <a:t>Stranger Things, </a:t>
            </a:r>
            <a:r>
              <a:rPr lang="en-GB" sz="2400" dirty="0">
                <a:latin typeface="Arial"/>
                <a:cs typeface="Arial"/>
              </a:rPr>
              <a:t>season 4, episode 8. Netflix. Available at: </a:t>
            </a:r>
            <a:r>
              <a:rPr lang="en-GB" sz="2400" dirty="0">
                <a:latin typeface="Arial"/>
                <a:cs typeface="Arial"/>
                <a:hlinkClick r:id="rId2"/>
              </a:rPr>
              <a:t>https://www.netflix.com/gb/title/80057281</a:t>
            </a:r>
            <a:r>
              <a:rPr lang="en-GB" sz="2400" dirty="0">
                <a:latin typeface="Arial"/>
                <a:cs typeface="Arial"/>
              </a:rPr>
              <a:t> (Accessed: 20 Oct 2022).</a:t>
            </a:r>
            <a:endParaRPr lang="en-US" sz="2400">
              <a:ea typeface="+mn-lt"/>
              <a:cs typeface="+mn-lt"/>
            </a:endParaRPr>
          </a:p>
          <a:p>
            <a:pPr algn="l"/>
            <a:endParaRPr lang="en-GB" sz="24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4475477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9B985-D1E6-4B12-8261-65FAD005F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Secondary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1F5DC-0BC7-461F-8811-F469A1EF01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3417" y="1592263"/>
            <a:ext cx="11852793" cy="27497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Always try to locate, read and cite the original </a:t>
            </a:r>
            <a:r>
              <a:rPr lang="en-GB" sz="2000" b="1">
                <a:solidFill>
                  <a:srgbClr val="FF0000"/>
                </a:solidFill>
                <a:latin typeface="Arial"/>
                <a:cs typeface="Arial"/>
              </a:rPr>
              <a:t>(primary)</a:t>
            </a:r>
            <a:r>
              <a:rPr lang="en-GB" sz="2000" b="1">
                <a:latin typeface="Arial"/>
                <a:cs typeface="Arial"/>
              </a:rPr>
              <a:t> source wherever possible. </a:t>
            </a:r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This will avoid the need to secondary reference. Your interpretation may differ to the </a:t>
            </a:r>
            <a:r>
              <a:rPr lang="en-GB" sz="2000" b="1">
                <a:solidFill>
                  <a:srgbClr val="0070C0"/>
                </a:solidFill>
                <a:latin typeface="Arial"/>
                <a:cs typeface="Arial"/>
              </a:rPr>
              <a:t>(secondary)</a:t>
            </a:r>
            <a:r>
              <a:rPr lang="en-GB" sz="2000">
                <a:latin typeface="Arial"/>
                <a:cs typeface="Arial"/>
              </a:rPr>
              <a:t> author whose article you are reading.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Arial"/>
                <a:cs typeface="Arial"/>
              </a:rPr>
              <a:t>If this is not possible, you must only include the source you have </a:t>
            </a:r>
            <a:r>
              <a:rPr lang="en-GB" sz="2000" b="1">
                <a:latin typeface="Arial"/>
                <a:cs typeface="Arial"/>
              </a:rPr>
              <a:t>actually read</a:t>
            </a:r>
            <a:r>
              <a:rPr lang="en-GB" sz="2000">
                <a:latin typeface="Arial"/>
                <a:cs typeface="Arial"/>
              </a:rPr>
              <a:t> in your reference list.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Arial"/>
                <a:cs typeface="Arial"/>
              </a:rPr>
              <a:t>You must however include </a:t>
            </a:r>
            <a:r>
              <a:rPr lang="en-GB" sz="2000" b="1">
                <a:latin typeface="Arial"/>
                <a:cs typeface="Arial"/>
              </a:rPr>
              <a:t>both authors in your in-text citation </a:t>
            </a:r>
            <a:r>
              <a:rPr lang="en-GB" sz="2000">
                <a:latin typeface="Arial"/>
                <a:cs typeface="Arial"/>
              </a:rPr>
              <a:t>and use the words, </a:t>
            </a:r>
            <a:r>
              <a:rPr lang="en-GB" sz="2000" b="1">
                <a:latin typeface="Arial"/>
                <a:cs typeface="Arial"/>
              </a:rPr>
              <a:t>'quoted in'</a:t>
            </a:r>
            <a:r>
              <a:rPr lang="en-GB" sz="2000">
                <a:latin typeface="Arial"/>
                <a:cs typeface="Arial"/>
              </a:rPr>
              <a:t>, or </a:t>
            </a:r>
            <a:r>
              <a:rPr lang="en-GB" sz="2000" b="1">
                <a:latin typeface="Arial"/>
                <a:cs typeface="Arial"/>
              </a:rPr>
              <a:t>'cited in'</a:t>
            </a:r>
            <a:r>
              <a:rPr lang="en-GB" sz="2000">
                <a:latin typeface="Arial"/>
                <a:cs typeface="Arial"/>
              </a:rPr>
              <a:t> depending if the </a:t>
            </a:r>
            <a:r>
              <a:rPr lang="en-GB" sz="2000" b="1">
                <a:solidFill>
                  <a:srgbClr val="0070C0"/>
                </a:solidFill>
                <a:latin typeface="Arial"/>
                <a:cs typeface="Arial"/>
              </a:rPr>
              <a:t>(secondary)</a:t>
            </a:r>
            <a:r>
              <a:rPr lang="en-GB" sz="2000">
                <a:latin typeface="Arial"/>
                <a:cs typeface="Arial"/>
              </a:rPr>
              <a:t> author is directly quoting or summarising.</a:t>
            </a:r>
          </a:p>
          <a:p>
            <a:pPr marL="0" indent="0">
              <a:buNone/>
            </a:pPr>
            <a:endParaRPr lang="en-GB" sz="2000">
              <a:latin typeface="Arial"/>
              <a:cs typeface="Calibri Light"/>
            </a:endParaRPr>
          </a:p>
          <a:p>
            <a:endParaRPr lang="en-GB" sz="2000">
              <a:latin typeface="Arial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2692CE-1776-3E9A-A3A1-E261BB4B8718}"/>
              </a:ext>
            </a:extLst>
          </p:cNvPr>
          <p:cNvSpPr txBox="1"/>
          <p:nvPr/>
        </p:nvSpPr>
        <p:spPr>
          <a:xfrm>
            <a:off x="1671837" y="4542462"/>
            <a:ext cx="8848326" cy="144655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</a:p>
          <a:p>
            <a:pPr marL="0" indent="0">
              <a:buNone/>
            </a:pPr>
            <a:r>
              <a:rPr lang="en-GB" sz="18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Kent</a:t>
            </a: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 (2017, quoted in </a:t>
            </a:r>
            <a:r>
              <a:rPr lang="en-GB" sz="18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Banner,</a:t>
            </a: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 2019, p.86) provides an excellent survey...</a:t>
            </a:r>
          </a:p>
          <a:p>
            <a:pPr marL="0" indent="0">
              <a:buNone/>
            </a:pPr>
            <a:r>
              <a:rPr lang="en-GB" sz="18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Stark's</a:t>
            </a: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 views on genetics (2019, cited in </a:t>
            </a:r>
            <a:r>
              <a:rPr lang="en-GB" sz="18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Rogers</a:t>
            </a: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, 2020) support the idea that...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N.B.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Only </a:t>
            </a:r>
            <a:r>
              <a:rPr lang="en-GB" sz="16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Banner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Rogers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will be in your reference list if you secondary reference.</a:t>
            </a:r>
          </a:p>
        </p:txBody>
      </p:sp>
    </p:spTree>
    <p:extLst>
      <p:ext uri="{BB962C8B-B14F-4D97-AF65-F5344CB8AC3E}">
        <p14:creationId xmlns:p14="http://schemas.microsoft.com/office/powerpoint/2010/main" val="9172230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2CCEB-7BAF-D99E-65AD-8CDDEDCA2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cite...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28660-C14A-D6A8-6987-178D4DA82C4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99900"/>
            <a:ext cx="11037972" cy="46664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No date available:</a:t>
            </a:r>
            <a:endParaRPr lang="en-US" b="1">
              <a:solidFill>
                <a:schemeClr val="accent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Consider if you really want to include this in your work, (refer back to CRAAP test).If you decide to use it, include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b="1">
                <a:latin typeface="Arial"/>
                <a:cs typeface="Arial"/>
              </a:rPr>
              <a:t>(no date).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GB" b="1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No author:</a:t>
            </a: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Use corporate author e.g.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b="1">
                <a:latin typeface="Arial"/>
                <a:cs typeface="Arial"/>
              </a:rPr>
              <a:t>BBC, NHS, CIPD or title (e.g. </a:t>
            </a:r>
            <a:r>
              <a:rPr lang="en-GB" b="1" i="1">
                <a:latin typeface="Arial"/>
                <a:cs typeface="Arial"/>
              </a:rPr>
              <a:t>Health of the nation</a:t>
            </a:r>
            <a:r>
              <a:rPr lang="en-GB" b="1">
                <a:latin typeface="Arial"/>
                <a:cs typeface="Arial"/>
              </a:rPr>
              <a:t>, 2011).</a:t>
            </a:r>
          </a:p>
          <a:p>
            <a:pPr marL="0" indent="0">
              <a:buNone/>
            </a:pPr>
            <a:endParaRPr lang="en-GB" b="1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Multiple publications, same author</a:t>
            </a:r>
            <a:r>
              <a:rPr lang="en-GB">
                <a:solidFill>
                  <a:schemeClr val="accent1"/>
                </a:solidFill>
                <a:latin typeface="Arial"/>
                <a:cs typeface="Arial"/>
              </a:rPr>
              <a:t> </a:t>
            </a: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in different years:</a:t>
            </a: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 List chronologically.</a:t>
            </a:r>
            <a:endParaRPr lang="en-GB" b="1">
              <a:solidFill>
                <a:schemeClr val="accent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b="1">
              <a:solidFill>
                <a:schemeClr val="accent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1021077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7605-D255-48A1-A567-2D65AA5D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55" y="2112"/>
            <a:ext cx="5530790" cy="1003916"/>
          </a:xfrm>
        </p:spPr>
        <p:txBody>
          <a:bodyPr>
            <a:no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What is referencing?</a:t>
            </a:r>
            <a:endParaRPr lang="en-US"/>
          </a:p>
        </p:txBody>
      </p:sp>
      <p:pic>
        <p:nvPicPr>
          <p:cNvPr id="5" name="Picture 5" descr="A chain on a table&#10;&#10;Description generated with high confidence">
            <a:extLst>
              <a:ext uri="{FF2B5EF4-FFF2-40B4-BE49-F238E27FC236}">
                <a16:creationId xmlns:a16="http://schemas.microsoft.com/office/drawing/2014/main" id="{DC39569A-1B0C-41D1-8B0B-4973EEFAD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825" y="1680450"/>
            <a:ext cx="5769131" cy="39838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AD149D-8F20-44E0-B3B7-4D3A23E075B8}"/>
              </a:ext>
            </a:extLst>
          </p:cNvPr>
          <p:cNvSpPr txBox="1"/>
          <p:nvPr/>
        </p:nvSpPr>
        <p:spPr>
          <a:xfrm>
            <a:off x="6814127" y="1445491"/>
            <a:ext cx="5271653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>
                <a:latin typeface="Arial"/>
                <a:ea typeface="+mn-lt"/>
                <a:cs typeface="Arial"/>
              </a:rPr>
              <a:t>What about the same author, same year?</a:t>
            </a:r>
            <a:endParaRPr lang="en-US">
              <a:latin typeface="Arial"/>
              <a:ea typeface="+mn-lt"/>
              <a:cs typeface="Arial"/>
            </a:endParaRPr>
          </a:p>
          <a:p>
            <a:pPr algn="ctr"/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>
              <a:latin typeface="Arial"/>
              <a:cs typeface="Arial"/>
            </a:endParaRPr>
          </a:p>
          <a:p>
            <a:pPr algn="ctr"/>
            <a:r>
              <a:rPr lang="en-GB" sz="3200">
                <a:latin typeface="Arial"/>
                <a:cs typeface="Arial"/>
              </a:rPr>
              <a:t>How would we differentiate between 2 sources in our in-text citation?</a:t>
            </a: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8850552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BA6E8D-1984-0FD8-D896-6AED2CFFE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Same author, same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B67C0-3735-A4A8-5D24-1148E4C3766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23015" y="1413308"/>
            <a:ext cx="11545972" cy="9981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2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cite multiple works by the same author in the same year, </a:t>
            </a:r>
            <a:r>
              <a:rPr lang="en-GB" sz="2200" b="1" i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lower-case letters after the publication date in your in-text citations</a:t>
            </a:r>
            <a:r>
              <a:rPr lang="en-GB" sz="22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This applies to </a:t>
            </a:r>
            <a:r>
              <a:rPr lang="en-GB" sz="2200" b="0" i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any type </a:t>
            </a:r>
            <a:r>
              <a:rPr lang="en-GB" sz="22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 source including books, journal articles, tweets etc.</a:t>
            </a:r>
          </a:p>
          <a:p>
            <a:pPr marL="0" indent="0" algn="l">
              <a:buNone/>
            </a:pPr>
            <a:endParaRPr lang="en-GB" sz="2200" b="0" i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5DEF35-78CA-962A-93FC-CB8DE7789FD7}"/>
              </a:ext>
            </a:extLst>
          </p:cNvPr>
          <p:cNvSpPr txBox="1"/>
          <p:nvPr/>
        </p:nvSpPr>
        <p:spPr>
          <a:xfrm>
            <a:off x="704015" y="2554012"/>
            <a:ext cx="11084399" cy="175432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In-text-citation examples: </a:t>
            </a:r>
          </a:p>
          <a:p>
            <a:pPr marL="0" indent="0" algn="l">
              <a:buNone/>
            </a:pPr>
            <a:endParaRPr lang="en-GB" sz="1800" b="1" i="0">
              <a:solidFill>
                <a:schemeClr val="accent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Research has previously focused on whether high-density housing, in city centres, is one </a:t>
            </a: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solution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 to mitigate against homelessness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(Wilmot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,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 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).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However, further intense research, </a:t>
            </a:r>
            <a:r>
              <a:rPr lang="en-GB" dirty="0">
                <a:latin typeface="Arial"/>
                <a:ea typeface="+mn-lt"/>
                <a:cs typeface="Arial"/>
              </a:rPr>
              <a:t>concluded that high-densi</a:t>
            </a:r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ty, city centre housing is not the answer </a:t>
            </a:r>
            <a:r>
              <a:rPr lang="en-GB">
                <a:solidFill>
                  <a:schemeClr val="accent1"/>
                </a:solidFill>
                <a:latin typeface="Arial"/>
                <a:ea typeface="+mn-lt"/>
                <a:cs typeface="Arial"/>
              </a:rPr>
              <a:t>(Wilmot, 2020b).</a:t>
            </a:r>
            <a:endParaRPr lang="en-GB" sz="1800" b="0" i="0">
              <a:solidFill>
                <a:schemeClr val="accent1"/>
              </a:solidFill>
              <a:effectLst/>
              <a:latin typeface="Arial"/>
              <a:cs typeface="Arial"/>
            </a:endParaRPr>
          </a:p>
          <a:p>
            <a:pPr algn="l"/>
            <a:endParaRPr lang="en-GB" sz="1800" b="0" i="0">
              <a:solidFill>
                <a:schemeClr val="accent1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1FF29-DD67-8E5A-DA70-68D7C4D22790}"/>
              </a:ext>
            </a:extLst>
          </p:cNvPr>
          <p:cNvSpPr txBox="1"/>
          <p:nvPr/>
        </p:nvSpPr>
        <p:spPr>
          <a:xfrm>
            <a:off x="698242" y="4701574"/>
            <a:ext cx="11090171" cy="92333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Reference list: 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(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/>
                <a:cs typeface="Arial"/>
              </a:rPr>
              <a:t>Inclusion: when will we have a home for life?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 Dublin: Pearson.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(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2020b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/>
                <a:cs typeface="Arial"/>
              </a:rPr>
              <a:t>Solutions and barriers to homelessness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. Dublin: Pearson.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73D9F1-C9F3-154A-4FF5-B00482278E5C}"/>
              </a:ext>
            </a:extLst>
          </p:cNvPr>
          <p:cNvSpPr txBox="1"/>
          <p:nvPr/>
        </p:nvSpPr>
        <p:spPr>
          <a:xfrm>
            <a:off x="5051137" y="5911273"/>
            <a:ext cx="69235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Adapted from: https://libguides.ucd.ie/harvardstyle/sameauthosameyear</a:t>
            </a:r>
            <a:endParaRPr lang="en-US">
              <a:ea typeface="+mn-lt"/>
              <a:cs typeface="+mn-lt"/>
              <a:hlinkClick r:id="rId2"/>
            </a:endParaRP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6885391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85646"/>
            <a:ext cx="11869244" cy="458558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Cottrell, S. (2019) 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The study skills handbook.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5th edn. London: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Holford, A. (2022)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Student loans: would a graduate tax be a better option?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Available at: </a:t>
            </a:r>
            <a:r>
              <a:rPr lang="en-GB" sz="2400" dirty="0">
                <a:latin typeface="Calibri" panose="020F0502020204030204" pitchFamily="34" charset="0"/>
                <a:ea typeface="+mn-lt"/>
                <a:cs typeface="Calibri" panose="020F0502020204030204" pitchFamily="34" charset="0"/>
                <a:hlinkClick r:id="rId2"/>
              </a:rPr>
              <a:t>https://theconversation.com/student-loans-would-a-graduate-tax-be-a-better-option-179253</a:t>
            </a:r>
            <a:r>
              <a:rPr lang="en-GB" sz="24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(Accessed: 26 May 2022).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‘Papa’(2022) 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Stranger Things,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season 4, episode 8. Netflix. Available at: 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https://www.netflix.com/gb/title/80057281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 (Accessed: 20 Oct 2022).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r>
              <a:rPr lang="en-GB" sz="2400" dirty="0">
                <a:latin typeface="Calibri"/>
                <a:cs typeface="Calibri"/>
              </a:rPr>
              <a:t>Pascoe, K.M., Waterhouse-Bradley, B., and McGinn, T. (2021). 'Systematic literature searching in social work: a practical guide with database appraisal’, </a:t>
            </a:r>
            <a:r>
              <a:rPr lang="en-GB" sz="2400" i="1" dirty="0">
                <a:latin typeface="Calibri"/>
                <a:cs typeface="Calibri"/>
              </a:rPr>
              <a:t>Research on Social Work Practice</a:t>
            </a:r>
            <a:r>
              <a:rPr lang="en-GB" sz="2400" dirty="0">
                <a:latin typeface="Calibri"/>
                <a:cs typeface="Calibri"/>
              </a:rPr>
              <a:t>, 31(5), pp. 541–551. Available at: doi:10.1177/1049731520986857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r>
              <a:rPr lang="en-GB" sz="2400" dirty="0">
                <a:latin typeface="Calibri"/>
                <a:cs typeface="Calibri"/>
              </a:rPr>
              <a:t>Thompson, P. (2017) 'Communication technology use and study skills', </a:t>
            </a:r>
            <a:r>
              <a:rPr lang="en-GB" sz="2400" i="1" dirty="0">
                <a:latin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cs typeface="Calibri"/>
              </a:rPr>
              <a:t>18(3), pp. 257-270. Available at: </a:t>
            </a:r>
            <a:r>
              <a:rPr lang="en-GB" sz="2400" dirty="0" err="1">
                <a:latin typeface="Calibri"/>
                <a:cs typeface="Calibri"/>
              </a:rPr>
              <a:t>doi</a:t>
            </a:r>
            <a:r>
              <a:rPr lang="en-GB" sz="2400" dirty="0">
                <a:latin typeface="Calibri"/>
                <a:cs typeface="Calibri"/>
              </a:rPr>
              <a:t>: 10.1177/1469787417715204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Calibri Light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9033856" y="5920495"/>
            <a:ext cx="320501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1"/>
                </a:solidFill>
              </a:rPr>
              <a:t>N.B. Alphabetical Order</a:t>
            </a:r>
            <a:endParaRPr lang="en-US" sz="2400" b="1">
              <a:solidFill>
                <a:schemeClr val="accent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033CA52-342F-ABEA-B09F-34625AADE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Cite Them Right Database</a:t>
            </a:r>
          </a:p>
        </p:txBody>
      </p:sp>
      <p:pic>
        <p:nvPicPr>
          <p:cNvPr id="7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0ED813-A883-F68A-6D23-7F6774C4C56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73" r="1" b="18885"/>
          <a:stretch/>
        </p:blipFill>
        <p:spPr>
          <a:xfrm>
            <a:off x="698242" y="1627247"/>
            <a:ext cx="9745401" cy="4127366"/>
          </a:xfr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6D34E5-DB98-9758-0126-4D41862F68D7}"/>
              </a:ext>
            </a:extLst>
          </p:cNvPr>
          <p:cNvSpPr txBox="1"/>
          <p:nvPr/>
        </p:nvSpPr>
        <p:spPr>
          <a:xfrm>
            <a:off x="10932848" y="5682638"/>
            <a:ext cx="8506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cs typeface="Calibri Light"/>
                <a:hlinkClick r:id="rId3"/>
              </a:rPr>
              <a:t>LINK</a:t>
            </a:r>
            <a:endParaRPr lang="en-GB" sz="2400" b="1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7904174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824D40-7E82-4112-BB33-BDF11B4884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7376" y="1622816"/>
            <a:ext cx="7677388" cy="45656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Calibri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chemeClr val="accent1"/>
                </a:solidFill>
                <a:latin typeface="Calibri"/>
                <a:cs typeface="Arial"/>
              </a:rPr>
              <a:t>Understand </a:t>
            </a:r>
            <a:r>
              <a:rPr lang="en-GB" sz="2400" dirty="0">
                <a:latin typeface="Calibri"/>
                <a:cs typeface="Arial"/>
              </a:rPr>
              <a:t>the basics before you begin.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chemeClr val="accent1"/>
                </a:solidFill>
                <a:latin typeface="Calibri"/>
                <a:cs typeface="Arial"/>
              </a:rPr>
              <a:t>Keep a record </a:t>
            </a:r>
            <a:r>
              <a:rPr lang="en-GB" sz="2400" dirty="0">
                <a:latin typeface="Calibri"/>
                <a:cs typeface="Arial"/>
              </a:rPr>
              <a:t>of all sources as you use them.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chemeClr val="accent1"/>
                </a:solidFill>
                <a:latin typeface="Calibri"/>
                <a:cs typeface="Arial"/>
              </a:rPr>
              <a:t>Be consistent </a:t>
            </a:r>
            <a:r>
              <a:rPr lang="en-GB" sz="2400" dirty="0">
                <a:latin typeface="Calibri"/>
                <a:cs typeface="Arial"/>
              </a:rPr>
              <a:t>in the records you keep and in the way you reference. Use your </a:t>
            </a:r>
            <a:r>
              <a:rPr lang="en-GB" sz="2400" b="1" dirty="0">
                <a:solidFill>
                  <a:schemeClr val="accent1"/>
                </a:solidFill>
                <a:latin typeface="Calibri"/>
                <a:cs typeface="Arial"/>
              </a:rPr>
              <a:t>collections in your online resource lists</a:t>
            </a:r>
            <a:r>
              <a:rPr lang="en-GB" sz="2400" dirty="0">
                <a:latin typeface="Calibri"/>
                <a:cs typeface="Arial"/>
              </a:rPr>
              <a:t>, Word, or MS One Note to help you a record.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chemeClr val="accent1"/>
                </a:solidFill>
                <a:latin typeface="Calibri"/>
                <a:cs typeface="Arial"/>
              </a:rPr>
              <a:t>Check your references </a:t>
            </a:r>
            <a:r>
              <a:rPr lang="en-GB" sz="2400" dirty="0">
                <a:latin typeface="Calibri"/>
                <a:cs typeface="Arial"/>
              </a:rPr>
              <a:t>before submitting your assignment.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180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>
              <a:latin typeface="Calibri Light"/>
              <a:ea typeface="+mn-l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9B9251-A1F5-4876-87B0-F016D5590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957" y="49072"/>
            <a:ext cx="7595118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Tips to improve your referencing</a:t>
            </a:r>
          </a:p>
        </p:txBody>
      </p:sp>
      <p:pic>
        <p:nvPicPr>
          <p:cNvPr id="9" name="Picture 9" descr="A close up of a blackboard&#10;&#10;Description generated with very high confidence">
            <a:extLst>
              <a:ext uri="{FF2B5EF4-FFF2-40B4-BE49-F238E27FC236}">
                <a16:creationId xmlns:a16="http://schemas.microsoft.com/office/drawing/2014/main" id="{8FF082B1-9EBB-4774-A954-F39DF633C10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4328" b="4328"/>
          <a:stretch/>
        </p:blipFill>
        <p:spPr>
          <a:xfrm>
            <a:off x="7897643" y="2475597"/>
            <a:ext cx="4083483" cy="248992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C7B4BB-247F-4382-A223-02AE7D472188}"/>
              </a:ext>
            </a:extLst>
          </p:cNvPr>
          <p:cNvSpPr txBox="1"/>
          <p:nvPr/>
        </p:nvSpPr>
        <p:spPr>
          <a:xfrm>
            <a:off x="215900" y="1393537"/>
            <a:ext cx="91624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When used properly, references strengthen and enhance your work. 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96397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FE40B-1C79-FD6C-48EB-4C14A91686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6826353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b="1">
                <a:solidFill>
                  <a:schemeClr val="accent1"/>
                </a:solidFill>
                <a:latin typeface="Calibri"/>
                <a:cs typeface="Calibri"/>
              </a:rPr>
              <a:t>Bring together </a:t>
            </a:r>
            <a:r>
              <a:rPr lang="en-GB">
                <a:latin typeface="Calibri"/>
                <a:cs typeface="Calibri"/>
              </a:rPr>
              <a:t>what you have discovered through your research and form your own opinions on what you have read.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latin typeface="Calibri"/>
              <a:cs typeface="Calibri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b="1">
                <a:solidFill>
                  <a:schemeClr val="accent1"/>
                </a:solidFill>
                <a:latin typeface="Calibri"/>
                <a:cs typeface="Calibri"/>
              </a:rPr>
              <a:t>Give yourself enough time.</a:t>
            </a:r>
            <a:r>
              <a:rPr lang="en-GB">
                <a:latin typeface="Calibri"/>
                <a:cs typeface="Calibri"/>
              </a:rPr>
              <a:t> Referencing takes longer than you think!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latin typeface="Calibri"/>
              <a:cs typeface="Calibri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b="1">
                <a:solidFill>
                  <a:schemeClr val="accent1"/>
                </a:solidFill>
                <a:latin typeface="Calibri"/>
                <a:cs typeface="Calibri"/>
              </a:rPr>
              <a:t>Ask for help </a:t>
            </a:r>
            <a:r>
              <a:rPr lang="en-GB">
                <a:latin typeface="Calibri"/>
                <a:cs typeface="Calibri"/>
              </a:rPr>
              <a:t>if you need it. </a:t>
            </a:r>
          </a:p>
          <a:p>
            <a:pPr marL="0" indent="0">
              <a:buNone/>
            </a:pPr>
            <a:endParaRPr lang="en-GB">
              <a:latin typeface="Calibri"/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E63A35-B8D2-229A-50EC-990B537D9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Top Tips</a:t>
            </a:r>
            <a:endParaRPr lang="en-GB"/>
          </a:p>
        </p:txBody>
      </p:sp>
      <p:pic>
        <p:nvPicPr>
          <p:cNvPr id="6" name="Picture 6" descr="Alarm clocks with mouths">
            <a:extLst>
              <a:ext uri="{FF2B5EF4-FFF2-40B4-BE49-F238E27FC236}">
                <a16:creationId xmlns:a16="http://schemas.microsoft.com/office/drawing/2014/main" id="{5F2963F5-A1CE-CF07-D376-7FBBB227209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1448" r="11448"/>
          <a:stretch/>
        </p:blipFill>
        <p:spPr>
          <a:xfrm>
            <a:off x="7351567" y="1854201"/>
            <a:ext cx="4442374" cy="3861377"/>
          </a:xfrm>
        </p:spPr>
      </p:pic>
    </p:spTree>
    <p:extLst>
      <p:ext uri="{BB962C8B-B14F-4D97-AF65-F5344CB8AC3E}">
        <p14:creationId xmlns:p14="http://schemas.microsoft.com/office/powerpoint/2010/main" val="32651054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1">
            <a:extLst>
              <a:ext uri="{FF2B5EF4-FFF2-40B4-BE49-F238E27FC236}">
                <a16:creationId xmlns:a16="http://schemas.microsoft.com/office/drawing/2014/main" id="{B458F686-DC8F-41FD-BC34-B54092E45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Useful Resources</a:t>
            </a:r>
          </a:p>
        </p:txBody>
      </p:sp>
      <p:pic>
        <p:nvPicPr>
          <p:cNvPr id="3" name="Picture 3" descr="A picture containing text, newspaper, accessory&#10;&#10;Description automatically generated">
            <a:extLst>
              <a:ext uri="{FF2B5EF4-FFF2-40B4-BE49-F238E27FC236}">
                <a16:creationId xmlns:a16="http://schemas.microsoft.com/office/drawing/2014/main" id="{793FBF99-69F9-4C0B-B61C-C4F3723CC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513"/>
          <a:stretch/>
        </p:blipFill>
        <p:spPr>
          <a:xfrm>
            <a:off x="817143" y="1380023"/>
            <a:ext cx="9636643" cy="3599740"/>
          </a:xfrm>
          <a:prstGeom prst="rect">
            <a:avLst/>
          </a:prstGeom>
          <a:noFill/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219A583C-56BB-4658-8812-6ABBAF830F8C}"/>
              </a:ext>
            </a:extLst>
          </p:cNvPr>
          <p:cNvSpPr txBox="1"/>
          <p:nvPr/>
        </p:nvSpPr>
        <p:spPr>
          <a:xfrm>
            <a:off x="1207760" y="5141258"/>
            <a:ext cx="1520825" cy="707886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  <a:hlinkClick r:id="rId4"/>
              </a:rPr>
              <a:t>Critical Thinking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7E43163-3119-4A61-B9ED-A2308CF8251B}"/>
              </a:ext>
            </a:extLst>
          </p:cNvPr>
          <p:cNvSpPr txBox="1"/>
          <p:nvPr/>
        </p:nvSpPr>
        <p:spPr>
          <a:xfrm>
            <a:off x="3464472" y="5124034"/>
            <a:ext cx="1959785" cy="707886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  <a:hlinkClick r:id="rId5"/>
              </a:rPr>
              <a:t>Use Reading In Your Essays</a:t>
            </a:r>
            <a:endParaRPr lang="en-US" sz="2000">
              <a:cs typeface="Calibri Ligh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F6C1DBB-9EC9-4C39-A0B3-290B44ACEE76}"/>
              </a:ext>
            </a:extLst>
          </p:cNvPr>
          <p:cNvSpPr txBox="1"/>
          <p:nvPr/>
        </p:nvSpPr>
        <p:spPr>
          <a:xfrm>
            <a:off x="6074272" y="5141258"/>
            <a:ext cx="1352365" cy="707886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  <a:hlinkClick r:id="rId6"/>
              </a:rPr>
              <a:t>Cite Them Right</a:t>
            </a:r>
            <a:endParaRPr lang="en-US" sz="2000" dirty="0">
              <a:cs typeface="Calibri Light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9C795C3E-4C8B-4673-8A2C-3C1F1E925080}"/>
              </a:ext>
            </a:extLst>
          </p:cNvPr>
          <p:cNvSpPr txBox="1"/>
          <p:nvPr/>
        </p:nvSpPr>
        <p:spPr>
          <a:xfrm>
            <a:off x="8254207" y="5142332"/>
            <a:ext cx="1520825" cy="707886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  <a:hlinkClick r:id="rId7"/>
              </a:rPr>
              <a:t>Write Better Essays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54868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67DCFC7F-EF2C-11C8-8EE0-6CDA407AFD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0893" y="2952263"/>
            <a:ext cx="5233081" cy="2300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hlinkClick r:id="rId2"/>
              </a:rPr>
              <a:t>Study skills &amp; Referencing Online Resource List</a:t>
            </a:r>
            <a:endParaRPr lang="en-US" dirty="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2200" dirty="0"/>
              <a:t>A list of useful resources to help you with your studying and referencing</a:t>
            </a:r>
            <a:endParaRPr lang="en-US" sz="2200" dirty="0">
              <a:cs typeface="Calibri Light"/>
            </a:endParaRP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11BFD877-B33D-4311-EDE9-84CC41DDB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/>
          <a:p>
            <a:r>
              <a:rPr lang="en-US"/>
              <a:t>Online Resource List</a:t>
            </a:r>
          </a:p>
        </p:txBody>
      </p:sp>
      <p:pic>
        <p:nvPicPr>
          <p:cNvPr id="4" name="Picture Placeholder 3" descr="A picture containing text, newspaper, accessory&#10;&#10;Description automatically generated">
            <a:extLst>
              <a:ext uri="{FF2B5EF4-FFF2-40B4-BE49-F238E27FC236}">
                <a16:creationId xmlns:a16="http://schemas.microsoft.com/office/drawing/2014/main" id="{9542C27B-4EA7-4E48-B352-898778E34A1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7769" r="27769"/>
          <a:stretch/>
        </p:blipFill>
        <p:spPr>
          <a:xfrm>
            <a:off x="0" y="1266782"/>
            <a:ext cx="5794452" cy="505004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42007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9283527-082C-42B8-9F4C-865F6638049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18806" y="1511650"/>
            <a:ext cx="6277233" cy="4128729"/>
          </a:xfrm>
          <a:noFill/>
        </p:spPr>
      </p:pic>
      <p:sp>
        <p:nvSpPr>
          <p:cNvPr id="15" name="Title 5">
            <a:extLst>
              <a:ext uri="{FF2B5EF4-FFF2-40B4-BE49-F238E27FC236}">
                <a16:creationId xmlns:a16="http://schemas.microsoft.com/office/drawing/2014/main" id="{A7DC3A00-7DF4-496F-A47E-E894D17B6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/>
          <a:p>
            <a:r>
              <a:rPr lang="en-US"/>
              <a:t>Contact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A30FE74-5EA9-4E7D-9892-829A952115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15125" y="2414928"/>
            <a:ext cx="5358069" cy="2663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Calibri"/>
                <a:cs typeface="Arial"/>
              </a:rPr>
              <a:t>Lisa Ellis</a:t>
            </a:r>
            <a:endParaRPr lang="en-US" sz="3200" dirty="0">
              <a:latin typeface="Calibri"/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Calibri"/>
                <a:cs typeface="Arial"/>
              </a:rPr>
              <a:t>IMH (Swansea) Academic Liaison Librarian</a:t>
            </a:r>
            <a:endParaRPr lang="en-US" sz="3200" dirty="0">
              <a:latin typeface="Calibri"/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Calibri"/>
                <a:cs typeface="Arial"/>
              </a:rPr>
              <a:t>Email: </a:t>
            </a:r>
            <a:r>
              <a:rPr lang="en-GB" sz="3200" dirty="0">
                <a:latin typeface="Calibri"/>
                <a:cs typeface="Arial"/>
                <a:hlinkClick r:id="rId4"/>
              </a:rPr>
              <a:t>l.ellis@uwtsd.ac.uk</a:t>
            </a:r>
            <a:endParaRPr lang="en-GB" sz="3200" dirty="0">
              <a:latin typeface="Calibri"/>
              <a:ea typeface="+mn-lt"/>
              <a:cs typeface="+mn-lt"/>
            </a:endParaRPr>
          </a:p>
          <a:p>
            <a:endParaRPr lang="en-GB" sz="3200" dirty="0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4961336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2059</Words>
  <Application>Microsoft Office PowerPoint</Application>
  <PresentationFormat>Widescreen</PresentationFormat>
  <Paragraphs>291</Paragraphs>
  <Slides>43</Slides>
  <Notes>26</Notes>
  <HiddenSlides>0</HiddenSlides>
  <MMClips>1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43</vt:i4>
      </vt:variant>
      <vt:variant>
        <vt:lpstr>Custom Shows</vt:lpstr>
      </vt:variant>
      <vt:variant>
        <vt:i4>1</vt:i4>
      </vt:variant>
    </vt:vector>
  </HeadingPairs>
  <TitlesOfParts>
    <vt:vector size="54" baseType="lpstr">
      <vt:lpstr>Arial,Sans-Serif</vt:lpstr>
      <vt:lpstr>Arial</vt:lpstr>
      <vt:lpstr>Calibri</vt:lpstr>
      <vt:lpstr>Calibri Light</vt:lpstr>
      <vt:lpstr>Corbel</vt:lpstr>
      <vt:lpstr>Lucida Sans</vt:lpstr>
      <vt:lpstr>Wingdings</vt:lpstr>
      <vt:lpstr>Office Theme</vt:lpstr>
      <vt:lpstr>Office Theme</vt:lpstr>
      <vt:lpstr>Office Theme</vt:lpstr>
      <vt:lpstr>Harvard Referencing:   The why, when and how</vt:lpstr>
      <vt:lpstr>Aims...</vt:lpstr>
      <vt:lpstr>What is referencing?</vt:lpstr>
      <vt:lpstr>Why we use referencing …</vt:lpstr>
      <vt:lpstr>Why should you reference?</vt:lpstr>
      <vt:lpstr>Plagiarism</vt:lpstr>
      <vt:lpstr>PowerPoint Presentation</vt:lpstr>
      <vt:lpstr>Video</vt:lpstr>
      <vt:lpstr>Research Process</vt:lpstr>
      <vt:lpstr>Harvard Referencing Style</vt:lpstr>
      <vt:lpstr>Citations</vt:lpstr>
      <vt:lpstr>What does it look like?</vt:lpstr>
      <vt:lpstr>1. In-text citation</vt:lpstr>
      <vt:lpstr>Examples</vt:lpstr>
      <vt:lpstr>In-text citation</vt:lpstr>
      <vt:lpstr>In-text citation</vt:lpstr>
      <vt:lpstr>Quotations</vt:lpstr>
      <vt:lpstr>Direct (short) Quotes</vt:lpstr>
      <vt:lpstr>Long Quotations</vt:lpstr>
      <vt:lpstr>Paraphrasing</vt:lpstr>
      <vt:lpstr>Stop and think ...</vt:lpstr>
      <vt:lpstr>2. Creating a reference list </vt:lpstr>
      <vt:lpstr>Reference List: book</vt:lpstr>
      <vt:lpstr>Where to find the information...</vt:lpstr>
      <vt:lpstr>Webpage</vt:lpstr>
      <vt:lpstr>Web page</vt:lpstr>
      <vt:lpstr>Reference List: journal article</vt:lpstr>
      <vt:lpstr>Reference List: journal article</vt:lpstr>
      <vt:lpstr>Finding the information</vt:lpstr>
      <vt:lpstr>Citation</vt:lpstr>
      <vt:lpstr>Finding the Information</vt:lpstr>
      <vt:lpstr>Streamed Content</vt:lpstr>
      <vt:lpstr>Secondary Referencing</vt:lpstr>
      <vt:lpstr>How to cite...</vt:lpstr>
      <vt:lpstr>What is referencing?</vt:lpstr>
      <vt:lpstr>Same author, same year</vt:lpstr>
      <vt:lpstr>Reference List Example</vt:lpstr>
      <vt:lpstr>Cite Them Right Database</vt:lpstr>
      <vt:lpstr>Tips to improve your referencing</vt:lpstr>
      <vt:lpstr>Top Tips</vt:lpstr>
      <vt:lpstr>Useful Resources</vt:lpstr>
      <vt:lpstr>Online Resource List</vt:lpstr>
      <vt:lpstr>Contact</vt:lpstr>
      <vt:lpstr>Level 4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Lisa Ellis (Lib)</dc:creator>
  <cp:lastModifiedBy>Lisa Ellis</cp:lastModifiedBy>
  <cp:revision>243</cp:revision>
  <dcterms:created xsi:type="dcterms:W3CDTF">2019-08-13T10:59:48Z</dcterms:created>
  <dcterms:modified xsi:type="dcterms:W3CDTF">2023-02-16T11:16:24Z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