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E00F5"/>
    <a:srgbClr val="D929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5D77D-C308-880D-EE64-6B231CB9B97B}" v="110" dt="2021-10-22T14:40:34.297"/>
    <p1510:client id="{852FC960-3F65-F474-FFC7-DC8BCFEC9ABC}" v="154" dt="2021-10-22T10:03:37.236"/>
    <p1510:client id="{A7E79C60-438D-4511-B3B4-BB370D5F4A36}" v="2025" dt="2021-10-22T01:15:16.863"/>
    <p1510:client id="{F584108F-3DD7-431D-87B3-F74409C3677D}" v="13" dt="2021-10-22T12:20:05.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955FDD29-D490-4125-B6B8-AD3357EBEB0A}"/>
              </a:ext>
            </a:extLst>
          </p:cNvPr>
          <p:cNvSpPr/>
          <p:nvPr/>
        </p:nvSpPr>
        <p:spPr>
          <a:xfrm>
            <a:off x="316288" y="471948"/>
            <a:ext cx="3920025" cy="2788339"/>
          </a:xfrm>
          <a:prstGeom prst="roundRect">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6A5BD43-18E9-42CD-83C1-D283A4A1341F}"/>
              </a:ext>
            </a:extLst>
          </p:cNvPr>
          <p:cNvSpPr txBox="1"/>
          <p:nvPr/>
        </p:nvSpPr>
        <p:spPr>
          <a:xfrm>
            <a:off x="431629" y="638670"/>
            <a:ext cx="3740525"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latin typeface="Arial"/>
                <a:cs typeface="Calibri"/>
              </a:rPr>
              <a:t>What is critical thinking? </a:t>
            </a:r>
            <a:endParaRPr lang="en-US" sz="1200">
              <a:latin typeface="Arial"/>
              <a:cs typeface="Calibri"/>
            </a:endParaRPr>
          </a:p>
          <a:p>
            <a:r>
              <a:rPr lang="en-GB" sz="1200" dirty="0">
                <a:latin typeface="Arial"/>
                <a:cs typeface="Calibri"/>
              </a:rPr>
              <a:t>'Critical thinking has been described as an ability to question; to acknowledge and test previously held assumptions; to recognise ambiguity; to examine, interpret, evaluate, reason, and reflect; to make informed decisions; and to clarify, articulate, and justify positions.' </a:t>
            </a:r>
          </a:p>
          <a:p>
            <a:endParaRPr lang="en-GB" sz="1200" dirty="0">
              <a:latin typeface="Arial"/>
              <a:cs typeface="Calibri"/>
            </a:endParaRPr>
          </a:p>
          <a:p>
            <a:r>
              <a:rPr lang="en-GB" sz="1200">
                <a:ea typeface="+mn-lt"/>
                <a:cs typeface="+mn-lt"/>
              </a:rPr>
              <a:t>According to (Reynolds et al. 2013 p. 2) when thinking critically it is important to ask the question why. Critical thinking means we need to question everything we are reading, by doing this you are increasing your own knowledge of the topic. </a:t>
            </a:r>
            <a:endParaRPr lang="en-GB"/>
          </a:p>
          <a:p>
            <a:endParaRPr lang="en-GB" sz="1600" b="1" u="sng" dirty="0">
              <a:latin typeface="Arial"/>
              <a:cs typeface="Calibri"/>
            </a:endParaRPr>
          </a:p>
          <a:p>
            <a:endParaRPr lang="en-GB" b="1" u="sng" dirty="0">
              <a:cs typeface="Calibri"/>
            </a:endParaRPr>
          </a:p>
        </p:txBody>
      </p:sp>
      <p:sp>
        <p:nvSpPr>
          <p:cNvPr id="8" name="Rectangle: Rounded Corners 7">
            <a:extLst>
              <a:ext uri="{FF2B5EF4-FFF2-40B4-BE49-F238E27FC236}">
                <a16:creationId xmlns:a16="http://schemas.microsoft.com/office/drawing/2014/main" id="{E7F352A1-5DD0-4799-BE4D-C44ED58690E2}"/>
              </a:ext>
            </a:extLst>
          </p:cNvPr>
          <p:cNvSpPr/>
          <p:nvPr/>
        </p:nvSpPr>
        <p:spPr>
          <a:xfrm>
            <a:off x="206257" y="3596043"/>
            <a:ext cx="4029756" cy="3091226"/>
          </a:xfrm>
          <a:prstGeom prst="roundRect">
            <a:avLst/>
          </a:prstGeom>
          <a:solidFill>
            <a:schemeClr val="accent6">
              <a:lumMod val="20000"/>
              <a:lumOff val="8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A8C75E4-B3A4-487C-B233-3D0B7DD777D1}"/>
              </a:ext>
            </a:extLst>
          </p:cNvPr>
          <p:cNvSpPr/>
          <p:nvPr/>
        </p:nvSpPr>
        <p:spPr>
          <a:xfrm>
            <a:off x="8134889" y="162666"/>
            <a:ext cx="3804622" cy="4595858"/>
          </a:xfrm>
          <a:prstGeom prst="roundRect">
            <a:avLst/>
          </a:prstGeom>
          <a:solidFill>
            <a:schemeClr val="accent5">
              <a:lumMod val="20000"/>
              <a:lumOff val="8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82B7670-913B-4CCF-B2D4-67E2185265C2}"/>
              </a:ext>
            </a:extLst>
          </p:cNvPr>
          <p:cNvSpPr txBox="1"/>
          <p:nvPr/>
        </p:nvSpPr>
        <p:spPr>
          <a:xfrm>
            <a:off x="4580386" y="375828"/>
            <a:ext cx="3301133" cy="39857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u="sng">
                <a:latin typeface="Arial"/>
                <a:cs typeface="Calibri"/>
              </a:rPr>
              <a:t>Referencing </a:t>
            </a:r>
          </a:p>
          <a:p>
            <a:r>
              <a:rPr lang="en-GB" sz="1100">
                <a:latin typeface="Arial"/>
                <a:ea typeface="+mn-lt"/>
                <a:cs typeface="+mn-lt"/>
              </a:rPr>
              <a:t>Referencing is an important part of study as it shows that you have researched and read various sources to develop your own writing. Pears (2019) describes referencing as the procedure of recognizing the work of others within your writing. By referencing, it allows the reader to find the original source material quickly and simply. </a:t>
            </a:r>
          </a:p>
          <a:p>
            <a:r>
              <a:rPr lang="en-GB" sz="1100">
                <a:ea typeface="+mn-lt"/>
                <a:cs typeface="+mn-lt"/>
              </a:rPr>
              <a:t>If you do not reference the work which you have read, you would be plagiarising. According to Cottrell (2013), plagiarism is using the work of others within your work, without giving the author and source credit. She also suggests ways that you can avoid plagiarism including writing your notes in your own words and writing down where you read the ideas from. She also states that when you have used somebody else's ideas in your work, even if it is not a direct quotation you should cite the sources where you found the information. At the end of your assignment, you should include a full reference list that corresponds with your citations.</a:t>
            </a:r>
            <a:endParaRPr lang="en-GB"/>
          </a:p>
          <a:p>
            <a:endParaRPr lang="en-GB" sz="1100" b="1" u="sng" dirty="0">
              <a:latin typeface="Arial"/>
              <a:cs typeface="Calibri"/>
            </a:endParaRPr>
          </a:p>
        </p:txBody>
      </p:sp>
      <p:sp>
        <p:nvSpPr>
          <p:cNvPr id="12" name="Rectangle: Rounded Corners 11">
            <a:extLst>
              <a:ext uri="{FF2B5EF4-FFF2-40B4-BE49-F238E27FC236}">
                <a16:creationId xmlns:a16="http://schemas.microsoft.com/office/drawing/2014/main" id="{8B5F0F8E-18C3-4979-999A-EFC8AC606633}"/>
              </a:ext>
            </a:extLst>
          </p:cNvPr>
          <p:cNvSpPr/>
          <p:nvPr/>
        </p:nvSpPr>
        <p:spPr>
          <a:xfrm>
            <a:off x="8047646" y="5026858"/>
            <a:ext cx="3751937" cy="1477645"/>
          </a:xfrm>
          <a:prstGeom prst="roundRect">
            <a:avLst/>
          </a:prstGeom>
          <a:solidFill>
            <a:schemeClr val="accent4">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CC9B6F4-B3FA-4168-945F-219A55272556}"/>
              </a:ext>
            </a:extLst>
          </p:cNvPr>
          <p:cNvSpPr txBox="1"/>
          <p:nvPr/>
        </p:nvSpPr>
        <p:spPr>
          <a:xfrm>
            <a:off x="8175135" y="271526"/>
            <a:ext cx="3722631"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100" b="1" u="sng" dirty="0">
              <a:latin typeface="Arial"/>
              <a:ea typeface="+mn-lt"/>
              <a:cs typeface="+mn-lt"/>
            </a:endParaRPr>
          </a:p>
          <a:p>
            <a:pPr algn="ctr"/>
            <a:r>
              <a:rPr lang="en-GB" sz="1100" b="1" u="sng" dirty="0">
                <a:latin typeface="Arial"/>
                <a:ea typeface="+mn-lt"/>
                <a:cs typeface="+mn-lt"/>
              </a:rPr>
              <a:t>Time Management</a:t>
            </a:r>
          </a:p>
          <a:p>
            <a:pPr algn="ctr"/>
            <a:endParaRPr lang="en-GB" sz="1100" b="1" u="sng" dirty="0">
              <a:latin typeface="Arial"/>
              <a:ea typeface="+mn-lt"/>
              <a:cs typeface="+mn-lt"/>
            </a:endParaRPr>
          </a:p>
          <a:p>
            <a:r>
              <a:rPr lang="en-GB" sz="1100" dirty="0">
                <a:latin typeface="Arial"/>
                <a:ea typeface="+mn-lt"/>
                <a:cs typeface="+mn-lt"/>
              </a:rPr>
              <a:t>According to Moore (2010), time management is one of the most essential parts of study, which many students find difficult. Moore (2010) also believes that there are three issues students may face when managing their time. Them being planning, procrastination, and </a:t>
            </a:r>
            <a:r>
              <a:rPr lang="en-GB" sz="1100">
                <a:latin typeface="Arial"/>
                <a:ea typeface="+mn-lt"/>
                <a:cs typeface="+mn-lt"/>
              </a:rPr>
              <a:t>perfectionism. Burns (2012) says that several students will delay work </a:t>
            </a:r>
            <a:r>
              <a:rPr lang="en-GB" sz="1100" dirty="0">
                <a:latin typeface="Arial"/>
                <a:ea typeface="+mn-lt"/>
                <a:cs typeface="+mn-lt"/>
              </a:rPr>
              <a:t>until a deadline scares them, which in turn may decrease the students' self-esteem. The NHS (2018) suggests diverse ways that will help manage your time successfully. They believe that you should first set out your goals. </a:t>
            </a:r>
            <a:r>
              <a:rPr lang="en-GB" sz="1100" dirty="0">
                <a:ea typeface="+mn-lt"/>
                <a:cs typeface="+mn-lt"/>
              </a:rPr>
              <a:t>The NHS (2018) also believes that creating a to-do list is another way that will help manage your time successfully. Another way the NHS (2018) suggests doing to manage your time, is prioritizing. This can be done by prioritizing tasks into four groups. These groups being, urgent and important, not urgent but important, urgent but not important and not urgent or important. </a:t>
            </a:r>
            <a:endParaRPr lang="en-GB" sz="1100">
              <a:latin typeface="Arial"/>
              <a:cs typeface="Arial"/>
            </a:endParaRPr>
          </a:p>
        </p:txBody>
      </p:sp>
      <p:sp>
        <p:nvSpPr>
          <p:cNvPr id="2" name="TextBox 1">
            <a:extLst>
              <a:ext uri="{FF2B5EF4-FFF2-40B4-BE49-F238E27FC236}">
                <a16:creationId xmlns:a16="http://schemas.microsoft.com/office/drawing/2014/main" id="{E5418A8B-F296-4385-A00F-D82F5E619BDE}"/>
              </a:ext>
            </a:extLst>
          </p:cNvPr>
          <p:cNvSpPr txBox="1"/>
          <p:nvPr/>
        </p:nvSpPr>
        <p:spPr>
          <a:xfrm>
            <a:off x="8269584" y="5173898"/>
            <a:ext cx="3628464"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u="sng">
                <a:latin typeface="Arial"/>
                <a:cs typeface="Arial"/>
              </a:rPr>
              <a:t>Conclusion </a:t>
            </a:r>
            <a:endParaRPr lang="en-US" sz="1100" u="sng">
              <a:latin typeface="Arial"/>
              <a:cs typeface="Arial"/>
            </a:endParaRPr>
          </a:p>
          <a:p>
            <a:r>
              <a:rPr lang="en-GB" sz="1100" dirty="0">
                <a:latin typeface="Arial"/>
                <a:cs typeface="Calibri"/>
              </a:rPr>
              <a:t>To conclude, I believe that my three chosen skills, Referencing, time management and note taking are all crucial methods that will develop and strengthen the abiility to think critically. These skills allow you to look closey at arguments and ask questions so that you have a better </a:t>
            </a:r>
            <a:r>
              <a:rPr lang="en-GB" sz="1100">
                <a:latin typeface="Arial"/>
                <a:cs typeface="Calibri"/>
              </a:rPr>
              <a:t>understanding on the topic. </a:t>
            </a:r>
            <a:endParaRPr lang="en-GB" sz="1100" dirty="0">
              <a:latin typeface="Arial"/>
              <a:cs typeface="Calibri"/>
            </a:endParaRPr>
          </a:p>
        </p:txBody>
      </p:sp>
      <p:sp>
        <p:nvSpPr>
          <p:cNvPr id="3" name="TextBox 2">
            <a:extLst>
              <a:ext uri="{FF2B5EF4-FFF2-40B4-BE49-F238E27FC236}">
                <a16:creationId xmlns:a16="http://schemas.microsoft.com/office/drawing/2014/main" id="{6C8F3D0C-46DA-421A-A8D5-AE0B03EBB413}"/>
              </a:ext>
            </a:extLst>
          </p:cNvPr>
          <p:cNvSpPr txBox="1"/>
          <p:nvPr/>
        </p:nvSpPr>
        <p:spPr>
          <a:xfrm>
            <a:off x="256497" y="3786460"/>
            <a:ext cx="3915099" cy="26622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u="sng">
                <a:latin typeface="Arial"/>
                <a:ea typeface="+mn-lt"/>
                <a:cs typeface="+mn-lt"/>
              </a:rPr>
              <a:t>Note taking</a:t>
            </a:r>
            <a:r>
              <a:rPr lang="en-GB" sz="1200" dirty="0">
                <a:latin typeface="Arial"/>
                <a:ea typeface="+mn-lt"/>
                <a:cs typeface="+mn-lt"/>
              </a:rPr>
              <a:t> </a:t>
            </a:r>
          </a:p>
          <a:p>
            <a:pPr algn="ctr"/>
            <a:endParaRPr lang="en-GB" sz="1200" dirty="0">
              <a:latin typeface="Arial"/>
              <a:ea typeface="+mn-lt"/>
              <a:cs typeface="+mn-lt"/>
            </a:endParaRPr>
          </a:p>
          <a:p>
            <a:r>
              <a:rPr lang="en-GB" sz="1200">
                <a:latin typeface="Arial"/>
                <a:ea typeface="+mn-lt"/>
                <a:cs typeface="+mn-lt"/>
              </a:rPr>
              <a:t>Burns (2012) states that taking notes is a crucial and one of the most liberating things that you could learn as a student. </a:t>
            </a:r>
            <a:endParaRPr lang="en-GB" sz="1200" dirty="0">
              <a:latin typeface="Arial"/>
              <a:ea typeface="+mn-lt"/>
              <a:cs typeface="+mn-lt"/>
            </a:endParaRPr>
          </a:p>
          <a:p>
            <a:r>
              <a:rPr lang="en-GB" sz="1200">
                <a:latin typeface="Arial"/>
                <a:ea typeface="+mn-lt"/>
                <a:cs typeface="+mn-lt"/>
              </a:rPr>
              <a:t>Pritchard (2008) suggests that taking good notes is a type of critical reflection that the author is trying to display. He also states that, bad note taking is erratic choices of tings that the author has said. He believes that having good notes is the outcome of thinking and analysis. </a:t>
            </a:r>
            <a:r>
              <a:rPr lang="en-GB" sz="1200">
                <a:ea typeface="+mn-lt"/>
                <a:cs typeface="+mn-lt"/>
              </a:rPr>
              <a:t>Cottrell (2019) believes that there is no ‘best method’ to use when taking notes, however, there are some points that she suggests taking into consideration. </a:t>
            </a:r>
            <a:endParaRPr lang="en-GB" sz="1200">
              <a:cs typeface="Calibri"/>
            </a:endParaRPr>
          </a:p>
          <a:p>
            <a:endParaRPr lang="en-GB" sz="1100" dirty="0">
              <a:latin typeface="Arial"/>
              <a:cs typeface="Calibri"/>
            </a:endParaRPr>
          </a:p>
        </p:txBody>
      </p:sp>
      <p:sp>
        <p:nvSpPr>
          <p:cNvPr id="4" name="TextBox 3">
            <a:extLst>
              <a:ext uri="{FF2B5EF4-FFF2-40B4-BE49-F238E27FC236}">
                <a16:creationId xmlns:a16="http://schemas.microsoft.com/office/drawing/2014/main" id="{142FBEEF-1472-4124-A3E6-52214C27BF7E}"/>
              </a:ext>
            </a:extLst>
          </p:cNvPr>
          <p:cNvSpPr txBox="1"/>
          <p:nvPr/>
        </p:nvSpPr>
        <p:spPr>
          <a:xfrm>
            <a:off x="202826" y="34738"/>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Hannah Moroney </a:t>
            </a:r>
            <a:r>
              <a:rPr lang="en-GB" sz="1100">
                <a:ea typeface="+mn-lt"/>
                <a:cs typeface="+mn-lt"/>
              </a:rPr>
              <a:t>ECGE4003 P/C</a:t>
            </a:r>
            <a:endParaRPr lang="en-GB" sz="1100" dirty="0">
              <a:cs typeface="Calibri"/>
            </a:endParaRPr>
          </a:p>
        </p:txBody>
      </p:sp>
      <p:sp>
        <p:nvSpPr>
          <p:cNvPr id="11" name="Rectangle: Rounded Corners 10">
            <a:extLst>
              <a:ext uri="{FF2B5EF4-FFF2-40B4-BE49-F238E27FC236}">
                <a16:creationId xmlns:a16="http://schemas.microsoft.com/office/drawing/2014/main" id="{09091958-4AD5-4A34-ADF0-988E3797BDE6}"/>
              </a:ext>
            </a:extLst>
          </p:cNvPr>
          <p:cNvSpPr/>
          <p:nvPr/>
        </p:nvSpPr>
        <p:spPr>
          <a:xfrm>
            <a:off x="4537697" y="407345"/>
            <a:ext cx="3455079" cy="5730126"/>
          </a:xfrm>
          <a:prstGeom prst="roundRect">
            <a:avLst/>
          </a:prstGeom>
          <a:solidFill>
            <a:srgbClr val="D929BB">
              <a:alpha val="28000"/>
            </a:srgb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423</cp:revision>
  <dcterms:created xsi:type="dcterms:W3CDTF">2021-10-20T17:20:17Z</dcterms:created>
  <dcterms:modified xsi:type="dcterms:W3CDTF">2021-10-22T15:12:39Z</dcterms:modified>
</cp:coreProperties>
</file>