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672" r:id="rId2"/>
  </p:sldMasterIdLst>
  <p:sldIdLst>
    <p:sldId id="621" r:id="rId3"/>
    <p:sldId id="656" r:id="rId4"/>
    <p:sldId id="657" r:id="rId5"/>
    <p:sldId id="648" r:id="rId6"/>
    <p:sldId id="649" r:id="rId7"/>
    <p:sldId id="650" r:id="rId8"/>
    <p:sldId id="654" r:id="rId9"/>
    <p:sldId id="658"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73A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ABE321-55E3-0E58-5561-4812C978E84E}" v="9" dt="2025-07-02T15:27:06.7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704"/>
  </p:normalViewPr>
  <p:slideViewPr>
    <p:cSldViewPr snapToGrid="0">
      <p:cViewPr varScale="1">
        <p:scale>
          <a:sx n="105" d="100"/>
          <a:sy n="105" d="100"/>
        </p:scale>
        <p:origin x="840"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theme" Target="theme/theme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viewProps" Target="viewProps.xml"/><Relationship Id="rId2" Type="http://schemas.openxmlformats.org/officeDocument/2006/relationships/slideMaster" Target="slideMasters/slideMaster2.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presProps" Target="presProps.xml"/><Relationship Id="rId5" Type="http://schemas.openxmlformats.org/officeDocument/2006/relationships/slide" Target="slides/slide3.xml"/><Relationship Id="rId15" Type="http://schemas.microsoft.com/office/2016/11/relationships/changesInfo" Target="changesInfos/changesInfo1.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omi Doerge" userId="c2ba5b26-9392-4f76-82ca-966719aba79f" providerId="ADAL" clId="{C5A6C2E6-4749-FC4D-9C51-004538419812}"/>
    <pc:docChg chg="modSld">
      <pc:chgData name="Naomi Doerge" userId="c2ba5b26-9392-4f76-82ca-966719aba79f" providerId="ADAL" clId="{C5A6C2E6-4749-FC4D-9C51-004538419812}" dt="2025-03-07T14:52:00.984" v="0"/>
      <pc:docMkLst>
        <pc:docMk/>
      </pc:docMkLst>
      <pc:sldChg chg="modAnim">
        <pc:chgData name="Naomi Doerge" userId="c2ba5b26-9392-4f76-82ca-966719aba79f" providerId="ADAL" clId="{C5A6C2E6-4749-FC4D-9C51-004538419812}" dt="2025-03-07T14:52:00.984" v="0"/>
        <pc:sldMkLst>
          <pc:docMk/>
          <pc:sldMk cId="3056753114" sldId="648"/>
        </pc:sldMkLst>
      </pc:sldChg>
    </pc:docChg>
  </pc:docChgLst>
  <pc:docChgLst>
    <pc:chgData name="Naomi Doerge" userId="S::n.doerge@uwtsd.ac.uk::c2ba5b26-9392-4f76-82ca-966719aba79f" providerId="AD" clId="Web-{2CABE321-55E3-0E58-5561-4812C978E84E}"/>
    <pc:docChg chg="delSld modSld">
      <pc:chgData name="Naomi Doerge" userId="S::n.doerge@uwtsd.ac.uk::c2ba5b26-9392-4f76-82ca-966719aba79f" providerId="AD" clId="Web-{2CABE321-55E3-0E58-5561-4812C978E84E}" dt="2025-07-02T15:27:06.765" v="8"/>
      <pc:docMkLst>
        <pc:docMk/>
      </pc:docMkLst>
      <pc:sldChg chg="modSp del">
        <pc:chgData name="Naomi Doerge" userId="S::n.doerge@uwtsd.ac.uk::c2ba5b26-9392-4f76-82ca-966719aba79f" providerId="AD" clId="Web-{2CABE321-55E3-0E58-5561-4812C978E84E}" dt="2025-07-02T15:11:33.053" v="6"/>
        <pc:sldMkLst>
          <pc:docMk/>
          <pc:sldMk cId="3173772867" sldId="651"/>
        </pc:sldMkLst>
        <pc:spChg chg="mod">
          <ac:chgData name="Naomi Doerge" userId="S::n.doerge@uwtsd.ac.uk::c2ba5b26-9392-4f76-82ca-966719aba79f" providerId="AD" clId="Web-{2CABE321-55E3-0E58-5561-4812C978E84E}" dt="2025-07-02T15:10:47.692" v="5" actId="20577"/>
          <ac:spMkLst>
            <pc:docMk/>
            <pc:sldMk cId="3173772867" sldId="651"/>
            <ac:spMk id="3" creationId="{9A75AE36-542F-422D-B44B-9D0C6E0F59BF}"/>
          </ac:spMkLst>
        </pc:spChg>
      </pc:sldChg>
      <pc:sldChg chg="del">
        <pc:chgData name="Naomi Doerge" userId="S::n.doerge@uwtsd.ac.uk::c2ba5b26-9392-4f76-82ca-966719aba79f" providerId="AD" clId="Web-{2CABE321-55E3-0E58-5561-4812C978E84E}" dt="2025-07-02T15:27:06.765" v="8"/>
        <pc:sldMkLst>
          <pc:docMk/>
          <pc:sldMk cId="3338864595" sldId="652"/>
        </pc:sldMkLst>
      </pc:sldChg>
      <pc:sldChg chg="modSp">
        <pc:chgData name="Naomi Doerge" userId="S::n.doerge@uwtsd.ac.uk::c2ba5b26-9392-4f76-82ca-966719aba79f" providerId="AD" clId="Web-{2CABE321-55E3-0E58-5561-4812C978E84E}" dt="2025-07-02T15:18:33.602" v="7" actId="20577"/>
        <pc:sldMkLst>
          <pc:docMk/>
          <pc:sldMk cId="753717665" sldId="658"/>
        </pc:sldMkLst>
        <pc:spChg chg="mod">
          <ac:chgData name="Naomi Doerge" userId="S::n.doerge@uwtsd.ac.uk::c2ba5b26-9392-4f76-82ca-966719aba79f" providerId="AD" clId="Web-{2CABE321-55E3-0E58-5561-4812C978E84E}" dt="2025-07-02T15:18:33.602" v="7" actId="20577"/>
          <ac:spMkLst>
            <pc:docMk/>
            <pc:sldMk cId="753717665" sldId="658"/>
            <ac:spMk id="3" creationId="{30EC8BC1-F0B9-5945-CD35-2768F6A8989F}"/>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06A18175-4CCB-4D59-9E7A-CB9E10CAD97C}" type="datetime1">
              <a:rPr lang="en-GB"/>
              <a:pPr>
                <a:defRPr/>
              </a:pPr>
              <a:t>02/07/2025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373FB7A2-415E-41A5-B6CD-01E09ABC31D7}" type="slidenum">
              <a:rPr lang="en-GB" altLang="en-US"/>
              <a:pPr>
                <a:defRPr/>
              </a:pPr>
              <a:t>‹#›</a:t>
            </a:fld>
            <a:endParaRPr lang="en-GB" altLang="en-US"/>
          </a:p>
        </p:txBody>
      </p:sp>
    </p:spTree>
    <p:extLst>
      <p:ext uri="{BB962C8B-B14F-4D97-AF65-F5344CB8AC3E}">
        <p14:creationId xmlns:p14="http://schemas.microsoft.com/office/powerpoint/2010/main" val="2667943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734DD8D-AE26-4A6C-B780-968F72A0D9BC}" type="datetime1">
              <a:rPr lang="en-GB"/>
              <a:pPr>
                <a:defRPr/>
              </a:pPr>
              <a:t>02/07/2025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DD17434-A7DD-4661-AAA4-10CC5EC625E0}" type="slidenum">
              <a:rPr lang="en-GB" altLang="en-US"/>
              <a:pPr>
                <a:defRPr/>
              </a:pPr>
              <a:t>‹#›</a:t>
            </a:fld>
            <a:endParaRPr lang="en-GB" altLang="en-US"/>
          </a:p>
        </p:txBody>
      </p:sp>
    </p:spTree>
    <p:extLst>
      <p:ext uri="{BB962C8B-B14F-4D97-AF65-F5344CB8AC3E}">
        <p14:creationId xmlns:p14="http://schemas.microsoft.com/office/powerpoint/2010/main" val="8868900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1" y="4589464"/>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08B30223-4BA2-41A5-8378-082085042B8B}" type="datetime1">
              <a:rPr lang="en-GB"/>
              <a:pPr>
                <a:defRPr/>
              </a:pPr>
              <a:t>02/07/2025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039F0DC0-9577-4AF7-9997-F1F3A4753A89}" type="slidenum">
              <a:rPr lang="en-GB" altLang="en-US"/>
              <a:pPr>
                <a:defRPr/>
              </a:pPr>
              <a:t>‹#›</a:t>
            </a:fld>
            <a:endParaRPr lang="en-GB" altLang="en-US"/>
          </a:p>
        </p:txBody>
      </p:sp>
    </p:spTree>
    <p:extLst>
      <p:ext uri="{BB962C8B-B14F-4D97-AF65-F5344CB8AC3E}">
        <p14:creationId xmlns:p14="http://schemas.microsoft.com/office/powerpoint/2010/main" val="29211702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0"/>
            <a:ext cx="53848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0"/>
            <a:ext cx="53848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F11C2DB4-2A82-464E-9A30-E4E62EEAE577}" type="datetime1">
              <a:rPr lang="en-GB"/>
              <a:pPr>
                <a:defRPr/>
              </a:pPr>
              <a:t>02/07/2025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D3E0AAA-BD4A-47E9-8353-87A382C7C60D}" type="slidenum">
              <a:rPr lang="en-GB" altLang="en-US"/>
              <a:pPr>
                <a:defRPr/>
              </a:pPr>
              <a:t>‹#›</a:t>
            </a:fld>
            <a:endParaRPr lang="en-GB" altLang="en-US"/>
          </a:p>
        </p:txBody>
      </p:sp>
    </p:spTree>
    <p:extLst>
      <p:ext uri="{BB962C8B-B14F-4D97-AF65-F5344CB8AC3E}">
        <p14:creationId xmlns:p14="http://schemas.microsoft.com/office/powerpoint/2010/main" val="12004768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0317" y="365126"/>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40318" y="2505075"/>
            <a:ext cx="5158316"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71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746D00B3-FBD0-4898-A21F-1C90CA3AC2AE}" type="datetime1">
              <a:rPr lang="en-GB"/>
              <a:pPr>
                <a:defRPr/>
              </a:pPr>
              <a:t>02/07/2025</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4CFBBD99-D03B-4006-8C30-13CE4ACD22F3}" type="slidenum">
              <a:rPr lang="en-GB" altLang="en-US"/>
              <a:pPr>
                <a:defRPr/>
              </a:pPr>
              <a:t>‹#›</a:t>
            </a:fld>
            <a:endParaRPr lang="en-GB" altLang="en-US"/>
          </a:p>
        </p:txBody>
      </p:sp>
    </p:spTree>
    <p:extLst>
      <p:ext uri="{BB962C8B-B14F-4D97-AF65-F5344CB8AC3E}">
        <p14:creationId xmlns:p14="http://schemas.microsoft.com/office/powerpoint/2010/main" val="8542808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D8CAC354-3C3A-42F3-94F7-BDC768A017A0}" type="datetime1">
              <a:rPr lang="en-GB"/>
              <a:pPr>
                <a:defRPr/>
              </a:pPr>
              <a:t>02/07/2025</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20A1F56E-245A-4786-9F0D-BF77875DF12F}" type="slidenum">
              <a:rPr lang="en-GB" altLang="en-US"/>
              <a:pPr>
                <a:defRPr/>
              </a:pPr>
              <a:t>‹#›</a:t>
            </a:fld>
            <a:endParaRPr lang="en-GB" altLang="en-US"/>
          </a:p>
        </p:txBody>
      </p:sp>
    </p:spTree>
    <p:extLst>
      <p:ext uri="{BB962C8B-B14F-4D97-AF65-F5344CB8AC3E}">
        <p14:creationId xmlns:p14="http://schemas.microsoft.com/office/powerpoint/2010/main" val="40424938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46A9C64A-C95D-40FB-94EC-91D162CC4BE6}" type="datetime1">
              <a:rPr lang="en-GB"/>
              <a:pPr>
                <a:defRPr/>
              </a:pPr>
              <a:t>02/07/2025</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C7C6F31-1CA0-4C6C-A3BA-29E98D89E290}" type="slidenum">
              <a:rPr lang="en-GB" altLang="en-US"/>
              <a:pPr>
                <a:defRPr/>
              </a:pPr>
              <a:t>‹#›</a:t>
            </a:fld>
            <a:endParaRPr lang="en-GB" altLang="en-US"/>
          </a:p>
        </p:txBody>
      </p:sp>
    </p:spTree>
    <p:extLst>
      <p:ext uri="{BB962C8B-B14F-4D97-AF65-F5344CB8AC3E}">
        <p14:creationId xmlns:p14="http://schemas.microsoft.com/office/powerpoint/2010/main" val="20906372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94F3833-EA02-4E1A-A7E8-D5A78044EBBC}" type="datetime1">
              <a:rPr lang="en-GB"/>
              <a:pPr>
                <a:defRPr/>
              </a:pPr>
              <a:t>02/07/2025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D82228AD-6825-41E5-91E7-1C677A95F727}" type="slidenum">
              <a:rPr lang="en-GB" altLang="en-US"/>
              <a:pPr>
                <a:defRPr/>
              </a:pPr>
              <a:t>‹#›</a:t>
            </a:fld>
            <a:endParaRPr lang="en-GB" altLang="en-US"/>
          </a:p>
        </p:txBody>
      </p:sp>
    </p:spTree>
    <p:extLst>
      <p:ext uri="{BB962C8B-B14F-4D97-AF65-F5344CB8AC3E}">
        <p14:creationId xmlns:p14="http://schemas.microsoft.com/office/powerpoint/2010/main" val="14979750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23D7EC6-97FE-471F-BEC9-7BF2358EB8E2}" type="datetime1">
              <a:rPr lang="en-GB"/>
              <a:pPr>
                <a:defRPr/>
              </a:pPr>
              <a:t>02/07/2025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35668082-4673-4954-9655-B6E541C98A60}" type="slidenum">
              <a:rPr lang="en-GB" altLang="en-US"/>
              <a:pPr>
                <a:defRPr/>
              </a:pPr>
              <a:t>‹#›</a:t>
            </a:fld>
            <a:endParaRPr lang="en-GB" altLang="en-US"/>
          </a:p>
        </p:txBody>
      </p:sp>
    </p:spTree>
    <p:extLst>
      <p:ext uri="{BB962C8B-B14F-4D97-AF65-F5344CB8AC3E}">
        <p14:creationId xmlns:p14="http://schemas.microsoft.com/office/powerpoint/2010/main" val="42771511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D3277691-3D83-4B5F-B87A-A61B87E980DE}" type="datetime1">
              <a:rPr lang="en-GB"/>
              <a:pPr>
                <a:defRPr/>
              </a:pPr>
              <a:t>02/07/2025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2529DA5-8ED2-4C51-B184-95EB2B5739C8}" type="slidenum">
              <a:rPr lang="en-GB" altLang="en-US"/>
              <a:pPr>
                <a:defRPr/>
              </a:pPr>
              <a:t>‹#›</a:t>
            </a:fld>
            <a:endParaRPr lang="en-GB" altLang="en-US"/>
          </a:p>
        </p:txBody>
      </p:sp>
    </p:spTree>
    <p:extLst>
      <p:ext uri="{BB962C8B-B14F-4D97-AF65-F5344CB8AC3E}">
        <p14:creationId xmlns:p14="http://schemas.microsoft.com/office/powerpoint/2010/main" val="29759244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8"/>
            <a:ext cx="27432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8"/>
            <a:ext cx="80264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1ED13E7-388D-4ED8-BB1D-E2F751DD14CC}" type="datetime1">
              <a:rPr lang="en-GB"/>
              <a:pPr>
                <a:defRPr/>
              </a:pPr>
              <a:t>02/07/2025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D843565E-6FD7-4D9D-8C7F-50E5CDEB8028}" type="slidenum">
              <a:rPr lang="en-GB" altLang="en-US"/>
              <a:pPr>
                <a:defRPr/>
              </a:pPr>
              <a:t>‹#›</a:t>
            </a:fld>
            <a:endParaRPr lang="en-GB" altLang="en-US"/>
          </a:p>
        </p:txBody>
      </p:sp>
    </p:spTree>
    <p:extLst>
      <p:ext uri="{BB962C8B-B14F-4D97-AF65-F5344CB8AC3E}">
        <p14:creationId xmlns:p14="http://schemas.microsoft.com/office/powerpoint/2010/main" val="20667697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D8957A9D-AC9B-4E69-A4C8-E529DE123C02}" type="datetime1">
              <a:rPr lang="en-GB"/>
              <a:pPr>
                <a:defRPr/>
              </a:pPr>
              <a:t>02/07/2025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E2B4994-F2C0-43BA-805D-BAE87E775281}" type="slidenum">
              <a:rPr lang="en-GB" altLang="en-US"/>
              <a:pPr>
                <a:defRPr/>
              </a:pPr>
              <a:t>‹#›</a:t>
            </a:fld>
            <a:endParaRPr lang="en-GB" altLang="en-US"/>
          </a:p>
        </p:txBody>
      </p:sp>
    </p:spTree>
    <p:extLst>
      <p:ext uri="{BB962C8B-B14F-4D97-AF65-F5344CB8AC3E}">
        <p14:creationId xmlns:p14="http://schemas.microsoft.com/office/powerpoint/2010/main" val="34018115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4366ECD-46FF-4892-9806-222A0977A9D4}" type="datetime1">
              <a:rPr lang="en-GB"/>
              <a:pPr>
                <a:defRPr/>
              </a:pPr>
              <a:t>02/07/2025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22189B4-4D1C-4360-9D7A-FA5B0CE2A45F}" type="slidenum">
              <a:rPr lang="en-GB" altLang="en-US"/>
              <a:pPr>
                <a:defRPr/>
              </a:pPr>
              <a:t>‹#›</a:t>
            </a:fld>
            <a:endParaRPr lang="en-GB" altLang="en-US"/>
          </a:p>
        </p:txBody>
      </p:sp>
    </p:spTree>
    <p:extLst>
      <p:ext uri="{BB962C8B-B14F-4D97-AF65-F5344CB8AC3E}">
        <p14:creationId xmlns:p14="http://schemas.microsoft.com/office/powerpoint/2010/main" val="24958705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1" y="4589464"/>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912352F6-B0D5-4708-A681-C79D43E526A8}" type="datetime1">
              <a:rPr lang="en-GB"/>
              <a:pPr>
                <a:defRPr/>
              </a:pPr>
              <a:t>02/07/2025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6A9F66A-178D-4084-A6A9-FEAAFFD91103}" type="slidenum">
              <a:rPr lang="en-GB" altLang="en-US"/>
              <a:pPr>
                <a:defRPr/>
              </a:pPr>
              <a:t>‹#›</a:t>
            </a:fld>
            <a:endParaRPr lang="en-GB" altLang="en-US"/>
          </a:p>
        </p:txBody>
      </p:sp>
    </p:spTree>
    <p:extLst>
      <p:ext uri="{BB962C8B-B14F-4D97-AF65-F5344CB8AC3E}">
        <p14:creationId xmlns:p14="http://schemas.microsoft.com/office/powerpoint/2010/main" val="28458163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0"/>
            <a:ext cx="53848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0"/>
            <a:ext cx="53848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8F137993-CF85-4987-AD7F-5DB8FF13157A}" type="datetime1">
              <a:rPr lang="en-GB"/>
              <a:pPr>
                <a:defRPr/>
              </a:pPr>
              <a:t>02/07/2025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5D0BBD2C-051B-4398-95B1-50D2FAFD910B}" type="slidenum">
              <a:rPr lang="en-GB" altLang="en-US"/>
              <a:pPr>
                <a:defRPr/>
              </a:pPr>
              <a:t>‹#›</a:t>
            </a:fld>
            <a:endParaRPr lang="en-GB" altLang="en-US"/>
          </a:p>
        </p:txBody>
      </p:sp>
    </p:spTree>
    <p:extLst>
      <p:ext uri="{BB962C8B-B14F-4D97-AF65-F5344CB8AC3E}">
        <p14:creationId xmlns:p14="http://schemas.microsoft.com/office/powerpoint/2010/main" val="42802535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0317" y="365126"/>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40318" y="2505075"/>
            <a:ext cx="5158316"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71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40E3C0BB-7F26-4514-BBBF-4EAA337E4C39}" type="datetime1">
              <a:rPr lang="en-GB"/>
              <a:pPr>
                <a:defRPr/>
              </a:pPr>
              <a:t>02/07/2025</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F491F9F-1113-4BCA-B65B-006455AABD52}" type="slidenum">
              <a:rPr lang="en-GB" altLang="en-US"/>
              <a:pPr>
                <a:defRPr/>
              </a:pPr>
              <a:t>‹#›</a:t>
            </a:fld>
            <a:endParaRPr lang="en-GB" altLang="en-US"/>
          </a:p>
        </p:txBody>
      </p:sp>
    </p:spTree>
    <p:extLst>
      <p:ext uri="{BB962C8B-B14F-4D97-AF65-F5344CB8AC3E}">
        <p14:creationId xmlns:p14="http://schemas.microsoft.com/office/powerpoint/2010/main" val="4154282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C76616C7-AE3A-44A7-9CE5-FEFF4AFE7F41}" type="datetime1">
              <a:rPr lang="en-GB"/>
              <a:pPr>
                <a:defRPr/>
              </a:pPr>
              <a:t>02/07/2025</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CDD00A46-C120-4BDD-ACA2-4E4265FEDF64}" type="slidenum">
              <a:rPr lang="en-GB" altLang="en-US"/>
              <a:pPr>
                <a:defRPr/>
              </a:pPr>
              <a:t>‹#›</a:t>
            </a:fld>
            <a:endParaRPr lang="en-GB" altLang="en-US"/>
          </a:p>
        </p:txBody>
      </p:sp>
    </p:spTree>
    <p:extLst>
      <p:ext uri="{BB962C8B-B14F-4D97-AF65-F5344CB8AC3E}">
        <p14:creationId xmlns:p14="http://schemas.microsoft.com/office/powerpoint/2010/main" val="148482649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5123F0FA-A1E8-46A8-811C-76A604918AE1}" type="datetime1">
              <a:rPr lang="en-GB"/>
              <a:pPr>
                <a:defRPr/>
              </a:pPr>
              <a:t>02/07/2025</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4F47D6E2-092D-41D5-93CC-4BBA81A7496F}" type="slidenum">
              <a:rPr lang="en-GB" altLang="en-US"/>
              <a:pPr>
                <a:defRPr/>
              </a:pPr>
              <a:t>‹#›</a:t>
            </a:fld>
            <a:endParaRPr lang="en-GB" altLang="en-US"/>
          </a:p>
        </p:txBody>
      </p:sp>
    </p:spTree>
    <p:extLst>
      <p:ext uri="{BB962C8B-B14F-4D97-AF65-F5344CB8AC3E}">
        <p14:creationId xmlns:p14="http://schemas.microsoft.com/office/powerpoint/2010/main" val="381678301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8B3063F9-DF01-41DB-8845-EA1A641D261B}" type="datetime1">
              <a:rPr lang="en-GB"/>
              <a:pPr>
                <a:defRPr/>
              </a:pPr>
              <a:t>02/07/2025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E0F8CEA2-BF5E-4A6C-A8F5-067B479681CE}" type="slidenum">
              <a:rPr lang="en-GB" altLang="en-US"/>
              <a:pPr>
                <a:defRPr/>
              </a:pPr>
              <a:t>‹#›</a:t>
            </a:fld>
            <a:endParaRPr lang="en-GB" altLang="en-US"/>
          </a:p>
        </p:txBody>
      </p:sp>
    </p:spTree>
    <p:extLst>
      <p:ext uri="{BB962C8B-B14F-4D97-AF65-F5344CB8AC3E}">
        <p14:creationId xmlns:p14="http://schemas.microsoft.com/office/powerpoint/2010/main" val="404987229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7A3ED04-2E3C-4922-96FF-46FD3E74501B}" type="datetime1">
              <a:rPr lang="en-GB"/>
              <a:pPr>
                <a:defRPr/>
              </a:pPr>
              <a:t>02/07/2025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82953968-9A17-4BB3-AE45-988B81F22745}" type="slidenum">
              <a:rPr lang="en-GB" altLang="en-US"/>
              <a:pPr>
                <a:defRPr/>
              </a:pPr>
              <a:t>‹#›</a:t>
            </a:fld>
            <a:endParaRPr lang="en-GB" altLang="en-US"/>
          </a:p>
        </p:txBody>
      </p:sp>
    </p:spTree>
    <p:extLst>
      <p:ext uri="{BB962C8B-B14F-4D97-AF65-F5344CB8AC3E}">
        <p14:creationId xmlns:p14="http://schemas.microsoft.com/office/powerpoint/2010/main" val="20380866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4CDF281-FEC4-4C7F-8C01-23106C489533}" type="datetime1">
              <a:rPr lang="en-GB"/>
              <a:pPr>
                <a:defRPr/>
              </a:pPr>
              <a:t>02/07/2025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B61247E-6470-41F0-B541-6CCB7AEBA89C}" type="slidenum">
              <a:rPr lang="en-GB" altLang="en-US"/>
              <a:pPr>
                <a:defRPr/>
              </a:pPr>
              <a:t>‹#›</a:t>
            </a:fld>
            <a:endParaRPr lang="en-GB" altLang="en-US"/>
          </a:p>
        </p:txBody>
      </p:sp>
    </p:spTree>
    <p:extLst>
      <p:ext uri="{BB962C8B-B14F-4D97-AF65-F5344CB8AC3E}">
        <p14:creationId xmlns:p14="http://schemas.microsoft.com/office/powerpoint/2010/main" val="98245490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8"/>
            <a:ext cx="27432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8"/>
            <a:ext cx="80264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A1BAB9D-8793-4F81-9A68-3D1487B2FFD7}" type="datetime1">
              <a:rPr lang="en-GB"/>
              <a:pPr>
                <a:defRPr/>
              </a:pPr>
              <a:t>02/07/2025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2B73526-81C8-449A-AC37-7F65AE6F295C}" type="slidenum">
              <a:rPr lang="en-GB" altLang="en-US"/>
              <a:pPr>
                <a:defRPr/>
              </a:pPr>
              <a:t>‹#›</a:t>
            </a:fld>
            <a:endParaRPr lang="en-GB" altLang="en-US"/>
          </a:p>
        </p:txBody>
      </p:sp>
    </p:spTree>
    <p:extLst>
      <p:ext uri="{BB962C8B-B14F-4D97-AF65-F5344CB8AC3E}">
        <p14:creationId xmlns:p14="http://schemas.microsoft.com/office/powerpoint/2010/main" val="41718544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C6518447-C403-4ECE-92D7-1657AD9DD70C}" type="datetime1">
              <a:rPr lang="en-GB"/>
              <a:pPr>
                <a:defRPr/>
              </a:pPr>
              <a:t>02/07/2025</a:t>
            </a:fld>
            <a:endParaRPr lang="en-GB"/>
          </a:p>
        </p:txBody>
      </p:sp>
      <p:sp>
        <p:nvSpPr>
          <p:cNvPr id="8" name="Footer Placeholder 4"/>
          <p:cNvSpPr>
            <a:spLocks noGrp="1"/>
          </p:cNvSpPr>
          <p:nvPr>
            <p:ph type="ftr" sz="quarter" idx="3"/>
          </p:nvPr>
        </p:nvSpPr>
        <p:spPr>
          <a:xfrm>
            <a:off x="4176184" y="6461126"/>
            <a:ext cx="38608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FA818105-6FC6-4727-AAAC-E2FBB310F377}" type="slidenum">
              <a:rPr lang="en-GB" altLang="en-US"/>
              <a:pPr>
                <a:defRPr/>
              </a:pPr>
              <a:t>‹#›</a:t>
            </a:fld>
            <a:endParaRPr lang="en-GB" altLang="en-US"/>
          </a:p>
        </p:txBody>
      </p:sp>
    </p:spTree>
    <p:extLst>
      <p:ext uri="{BB962C8B-B14F-4D97-AF65-F5344CB8AC3E}">
        <p14:creationId xmlns:p14="http://schemas.microsoft.com/office/powerpoint/2010/main" val="26975528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527051"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FB171393-CDAF-464A-BA71-D5C253200948}" type="datetime1">
              <a:rPr lang="en-GB"/>
              <a:pPr>
                <a:defRPr/>
              </a:pPr>
              <a:t>02/07/2025</a:t>
            </a:fld>
            <a:endParaRPr lang="en-GB"/>
          </a:p>
        </p:txBody>
      </p:sp>
      <p:sp>
        <p:nvSpPr>
          <p:cNvPr id="8" name="Footer Placeholder 4"/>
          <p:cNvSpPr>
            <a:spLocks noGrp="1"/>
          </p:cNvSpPr>
          <p:nvPr>
            <p:ph type="ftr" sz="quarter" idx="3"/>
          </p:nvPr>
        </p:nvSpPr>
        <p:spPr>
          <a:xfrm>
            <a:off x="5520267" y="6381751"/>
            <a:ext cx="38608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52EE027-CED7-4AFB-9A56-E1CAAD639C2F}" type="slidenum">
              <a:rPr lang="en-GB" altLang="en-US"/>
              <a:pPr>
                <a:defRPr/>
              </a:pPr>
              <a:t>‹#›</a:t>
            </a:fld>
            <a:endParaRPr lang="en-GB" altLang="en-US"/>
          </a:p>
        </p:txBody>
      </p:sp>
    </p:spTree>
    <p:extLst>
      <p:ext uri="{BB962C8B-B14F-4D97-AF65-F5344CB8AC3E}">
        <p14:creationId xmlns:p14="http://schemas.microsoft.com/office/powerpoint/2010/main" val="17394225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922FDDA-0D6E-49AD-AB27-0923E7B95F0F}"/>
              </a:ext>
            </a:extLst>
          </p:cNvPr>
          <p:cNvSpPr>
            <a:spLocks noGrp="1"/>
          </p:cNvSpPr>
          <p:nvPr>
            <p:ph type="ctrTitle"/>
          </p:nvPr>
        </p:nvSpPr>
        <p:spPr>
          <a:xfrm>
            <a:off x="2667000" y="1700808"/>
            <a:ext cx="7757160" cy="2921992"/>
          </a:xfrm>
        </p:spPr>
        <p:txBody>
          <a:bodyPr/>
          <a:lstStyle/>
          <a:p>
            <a:pPr eaLnBrk="1" hangingPunct="1">
              <a:spcBef>
                <a:spcPts val="0"/>
              </a:spcBef>
              <a:defRPr/>
            </a:pPr>
            <a:r>
              <a:rPr lang="en-GB" sz="3600" b="1" spc="-1" dirty="0">
                <a:solidFill>
                  <a:srgbClr val="FFFFFF"/>
                </a:solidFill>
                <a:latin typeface="Calibri" panose="020F0502020204030204" pitchFamily="34" charset="0"/>
                <a:ea typeface="+mn-ea"/>
                <a:cs typeface="Calibri" panose="020F0502020204030204" pitchFamily="34" charset="0"/>
              </a:rPr>
              <a:t>LCHS4001_LON</a:t>
            </a:r>
            <a:br>
              <a:rPr lang="en-GB" sz="3600" b="1" spc="-1" dirty="0">
                <a:solidFill>
                  <a:srgbClr val="FFFFFF"/>
                </a:solidFill>
                <a:latin typeface="Calibri" panose="020F0502020204030204" pitchFamily="34" charset="0"/>
                <a:ea typeface="+mn-ea"/>
                <a:cs typeface="Calibri" panose="020F0502020204030204" pitchFamily="34" charset="0"/>
              </a:rPr>
            </a:br>
            <a:br>
              <a:rPr lang="en-GB" sz="3600" b="1" dirty="0">
                <a:solidFill>
                  <a:srgbClr val="FFFFFF"/>
                </a:solidFill>
                <a:effectLst>
                  <a:outerShdw blurRad="38100" dist="38100" dir="2700000" algn="tl">
                    <a:srgbClr val="000000">
                      <a:alpha val="43137"/>
                    </a:srgbClr>
                  </a:outerShdw>
                </a:effectLst>
                <a:latin typeface="Calibri" panose="020F0502020204030204" pitchFamily="34" charset="0"/>
                <a:ea typeface="+mn-ea"/>
                <a:cs typeface="Calibri" panose="020F0502020204030204" pitchFamily="34" charset="0"/>
              </a:rPr>
            </a:br>
            <a:r>
              <a:rPr lang="en-GB" sz="3600" b="1" dirty="0">
                <a:solidFill>
                  <a:srgbClr val="FFFFFF"/>
                </a:solidFill>
                <a:effectLst>
                  <a:outerShdw blurRad="38100" dist="38100" dir="2700000" algn="tl">
                    <a:srgbClr val="000000">
                      <a:alpha val="43137"/>
                    </a:srgbClr>
                  </a:outerShdw>
                </a:effectLst>
                <a:latin typeface="Calibri" panose="020F0502020204030204" pitchFamily="34" charset="0"/>
                <a:ea typeface="+mn-ea"/>
                <a:cs typeface="Calibri" panose="020F0502020204030204" pitchFamily="34" charset="0"/>
              </a:rPr>
              <a:t>Academic Skills and Employability Skills (ACE) </a:t>
            </a:r>
            <a:br>
              <a:rPr lang="en-GB" sz="3600" b="1" dirty="0">
                <a:solidFill>
                  <a:srgbClr val="FFFFFF"/>
                </a:solidFill>
                <a:effectLst>
                  <a:outerShdw blurRad="38100" dist="38100" dir="2700000" algn="tl">
                    <a:srgbClr val="000000">
                      <a:alpha val="43137"/>
                    </a:srgbClr>
                  </a:outerShdw>
                </a:effectLst>
                <a:latin typeface="Calibri" panose="020F0502020204030204" pitchFamily="34" charset="0"/>
                <a:ea typeface="+mn-ea"/>
                <a:cs typeface="Calibri" panose="020F0502020204030204" pitchFamily="34" charset="0"/>
              </a:rPr>
            </a:br>
            <a:endParaRPr lang="en-GB" dirty="0"/>
          </a:p>
        </p:txBody>
      </p:sp>
      <p:sp>
        <p:nvSpPr>
          <p:cNvPr id="4" name="Subtitle 3"/>
          <p:cNvSpPr>
            <a:spLocks noGrp="1"/>
          </p:cNvSpPr>
          <p:nvPr>
            <p:ph type="subTitle" idx="1"/>
          </p:nvPr>
        </p:nvSpPr>
        <p:spPr>
          <a:xfrm>
            <a:off x="2801164" y="3794919"/>
            <a:ext cx="7488832" cy="1655762"/>
          </a:xfrm>
        </p:spPr>
        <p:txBody>
          <a:bodyPr/>
          <a:lstStyle/>
          <a:p>
            <a:pPr eaLnBrk="1" hangingPunct="1"/>
            <a:endParaRPr lang="en-GB" altLang="en-US" sz="3200" dirty="0">
              <a:effectLst>
                <a:outerShdw blurRad="38100" dist="38100" dir="2700000" algn="tl">
                  <a:srgbClr val="000000">
                    <a:alpha val="43137"/>
                  </a:srgbClr>
                </a:outerShdw>
              </a:effectLst>
            </a:endParaRPr>
          </a:p>
          <a:p>
            <a:pPr eaLnBrk="1" hangingPunct="1"/>
            <a:r>
              <a:rPr lang="en-GB" altLang="en-US" sz="3200" b="1" dirty="0">
                <a:solidFill>
                  <a:srgbClr val="FFFF00"/>
                </a:solidFill>
                <a:effectLst>
                  <a:outerShdw blurRad="38100" dist="38100" dir="2700000" algn="tl">
                    <a:srgbClr val="000000">
                      <a:alpha val="43137"/>
                    </a:srgbClr>
                  </a:outerShdw>
                </a:effectLst>
              </a:rPr>
              <a:t>Coherence, and Cohesion</a:t>
            </a:r>
          </a:p>
          <a:p>
            <a:endParaRPr lang="en-GB" dirty="0"/>
          </a:p>
        </p:txBody>
      </p:sp>
      <p:sp>
        <p:nvSpPr>
          <p:cNvPr id="2" name="Date Placeholder 1"/>
          <p:cNvSpPr>
            <a:spLocks noGrp="1"/>
          </p:cNvSpPr>
          <p:nvPr>
            <p:ph type="dt" sz="half" idx="10"/>
          </p:nvPr>
        </p:nvSpPr>
        <p:spPr/>
        <p:txBody>
          <a:bodyPr/>
          <a:lstStyle/>
          <a:p>
            <a:pPr>
              <a:defRPr/>
            </a:pPr>
            <a:fld id="{46A9C64A-C95D-40FB-94EC-91D162CC4BE6}" type="datetime1">
              <a:rPr lang="en-GB">
                <a:solidFill>
                  <a:srgbClr val="000000">
                    <a:tint val="75000"/>
                  </a:srgbClr>
                </a:solidFill>
                <a:latin typeface="Myriad Pro"/>
              </a:rPr>
              <a:pPr>
                <a:defRPr/>
              </a:pPr>
              <a:t>02/07/2025</a:t>
            </a:fld>
            <a:endParaRPr lang="en-GB">
              <a:solidFill>
                <a:srgbClr val="000000">
                  <a:tint val="75000"/>
                </a:srgbClr>
              </a:solidFill>
              <a:latin typeface="Myriad Pro"/>
            </a:endParaRPr>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859AE965-6D11-9CD1-0E80-409241AE81B1}"/>
              </a:ext>
            </a:extLst>
          </p:cNvPr>
          <p:cNvSpPr>
            <a:spLocks noGrp="1"/>
          </p:cNvSpPr>
          <p:nvPr>
            <p:ph type="dt" sz="half" idx="10"/>
          </p:nvPr>
        </p:nvSpPr>
        <p:spPr/>
        <p:txBody>
          <a:bodyPr/>
          <a:lstStyle/>
          <a:p>
            <a:pPr>
              <a:defRPr/>
            </a:pPr>
            <a:fld id="{06A18175-4CCB-4D59-9E7A-CB9E10CAD97C}" type="datetime1">
              <a:rPr lang="en-GB" smtClean="0"/>
              <a:pPr>
                <a:defRPr/>
              </a:pPr>
              <a:t>02/07/2025</a:t>
            </a:fld>
            <a:endParaRPr lang="en-GB"/>
          </a:p>
        </p:txBody>
      </p:sp>
      <p:sp>
        <p:nvSpPr>
          <p:cNvPr id="6" name="TextBox 5">
            <a:extLst>
              <a:ext uri="{FF2B5EF4-FFF2-40B4-BE49-F238E27FC236}">
                <a16:creationId xmlns:a16="http://schemas.microsoft.com/office/drawing/2014/main" id="{1ABF825A-7FC1-BC6E-47FA-23BD0ADF0D96}"/>
              </a:ext>
            </a:extLst>
          </p:cNvPr>
          <p:cNvSpPr txBox="1"/>
          <p:nvPr/>
        </p:nvSpPr>
        <p:spPr>
          <a:xfrm>
            <a:off x="637674" y="1299411"/>
            <a:ext cx="11273589" cy="3416320"/>
          </a:xfrm>
          <a:prstGeom prst="rect">
            <a:avLst/>
          </a:prstGeom>
          <a:noFill/>
        </p:spPr>
        <p:txBody>
          <a:bodyPr wrap="square" rtlCol="0">
            <a:spAutoFit/>
          </a:bodyPr>
          <a:lstStyle/>
          <a:p>
            <a:pPr marL="285750" indent="-285750" algn="just">
              <a:buFont typeface="Arial" panose="020B0604020202020204" pitchFamily="34" charset="0"/>
              <a:buChar char="•"/>
            </a:pPr>
            <a:r>
              <a:rPr lang="en-US" sz="3600" dirty="0"/>
              <a:t>To understand what </a:t>
            </a:r>
            <a:r>
              <a:rPr lang="en-US" sz="3600" b="1" dirty="0"/>
              <a:t>coherence</a:t>
            </a:r>
            <a:r>
              <a:rPr lang="en-US" sz="3600" dirty="0"/>
              <a:t> and </a:t>
            </a:r>
            <a:r>
              <a:rPr lang="en-US" sz="3600" b="1" dirty="0"/>
              <a:t>cohesion</a:t>
            </a:r>
            <a:r>
              <a:rPr lang="en-US" sz="3600" dirty="0"/>
              <a:t> is in writing</a:t>
            </a:r>
          </a:p>
          <a:p>
            <a:pPr marL="285750" indent="-285750" algn="just">
              <a:buFont typeface="Arial" panose="020B0604020202020204" pitchFamily="34" charset="0"/>
              <a:buChar char="•"/>
            </a:pPr>
            <a:r>
              <a:rPr lang="en-US" sz="3600" dirty="0"/>
              <a:t>To </a:t>
            </a:r>
            <a:r>
              <a:rPr lang="en-US" sz="3600" dirty="0" err="1"/>
              <a:t>recognise</a:t>
            </a:r>
            <a:r>
              <a:rPr lang="en-US" sz="3600" dirty="0"/>
              <a:t> the importance of linking devices in academic writing</a:t>
            </a:r>
          </a:p>
          <a:p>
            <a:pPr marL="285750" indent="-285750" algn="just">
              <a:buFont typeface="Arial" panose="020B0604020202020204" pitchFamily="34" charset="0"/>
              <a:buChar char="•"/>
            </a:pPr>
            <a:r>
              <a:rPr lang="en-US" sz="3600" dirty="0"/>
              <a:t>To learn new linking devices and practice using such devices in your own writing</a:t>
            </a:r>
          </a:p>
        </p:txBody>
      </p:sp>
      <p:sp>
        <p:nvSpPr>
          <p:cNvPr id="7" name="TextBox 6">
            <a:extLst>
              <a:ext uri="{FF2B5EF4-FFF2-40B4-BE49-F238E27FC236}">
                <a16:creationId xmlns:a16="http://schemas.microsoft.com/office/drawing/2014/main" id="{85859EB4-BA69-CFF1-1B6C-A39B4B17F007}"/>
              </a:ext>
            </a:extLst>
          </p:cNvPr>
          <p:cNvSpPr txBox="1"/>
          <p:nvPr/>
        </p:nvSpPr>
        <p:spPr>
          <a:xfrm>
            <a:off x="1251283" y="372979"/>
            <a:ext cx="10046369" cy="707886"/>
          </a:xfrm>
          <a:prstGeom prst="rect">
            <a:avLst/>
          </a:prstGeom>
          <a:noFill/>
        </p:spPr>
        <p:txBody>
          <a:bodyPr wrap="square" rtlCol="0">
            <a:spAutoFit/>
          </a:bodyPr>
          <a:lstStyle/>
          <a:p>
            <a:pPr algn="ctr"/>
            <a:r>
              <a:rPr lang="en-US" sz="4000" b="1" dirty="0"/>
              <a:t>Aims</a:t>
            </a:r>
          </a:p>
        </p:txBody>
      </p:sp>
    </p:spTree>
    <p:extLst>
      <p:ext uri="{BB962C8B-B14F-4D97-AF65-F5344CB8AC3E}">
        <p14:creationId xmlns:p14="http://schemas.microsoft.com/office/powerpoint/2010/main" val="28028312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3D4375-0129-5E3D-9B61-496DCED269F9}"/>
              </a:ext>
            </a:extLst>
          </p:cNvPr>
          <p:cNvSpPr>
            <a:spLocks noGrp="1"/>
          </p:cNvSpPr>
          <p:nvPr>
            <p:ph type="title"/>
          </p:nvPr>
        </p:nvSpPr>
        <p:spPr/>
        <p:txBody>
          <a:bodyPr/>
          <a:lstStyle/>
          <a:p>
            <a:r>
              <a:rPr lang="en-US" b="1" dirty="0">
                <a:solidFill>
                  <a:srgbClr val="173AFF"/>
                </a:solidFill>
              </a:rPr>
              <a:t>Discuss with a partner</a:t>
            </a:r>
          </a:p>
        </p:txBody>
      </p:sp>
      <p:sp>
        <p:nvSpPr>
          <p:cNvPr id="3" name="Content Placeholder 2">
            <a:extLst>
              <a:ext uri="{FF2B5EF4-FFF2-40B4-BE49-F238E27FC236}">
                <a16:creationId xmlns:a16="http://schemas.microsoft.com/office/drawing/2014/main" id="{DF826CB0-B7D6-0511-F355-0F6489D1F7F5}"/>
              </a:ext>
            </a:extLst>
          </p:cNvPr>
          <p:cNvSpPr>
            <a:spLocks noGrp="1"/>
          </p:cNvSpPr>
          <p:nvPr>
            <p:ph idx="1"/>
          </p:nvPr>
        </p:nvSpPr>
        <p:spPr/>
        <p:txBody>
          <a:bodyPr/>
          <a:lstStyle/>
          <a:p>
            <a:r>
              <a:rPr lang="en-US" dirty="0"/>
              <a:t>What do you think “coherence” means? How about “cohesion”? Have you heard these words before? Have you heard of them in relation to writing?</a:t>
            </a:r>
          </a:p>
        </p:txBody>
      </p:sp>
      <p:sp>
        <p:nvSpPr>
          <p:cNvPr id="4" name="Date Placeholder 3">
            <a:extLst>
              <a:ext uri="{FF2B5EF4-FFF2-40B4-BE49-F238E27FC236}">
                <a16:creationId xmlns:a16="http://schemas.microsoft.com/office/drawing/2014/main" id="{E5245903-59D2-1E2C-3784-5B1CD075E7D8}"/>
              </a:ext>
            </a:extLst>
          </p:cNvPr>
          <p:cNvSpPr>
            <a:spLocks noGrp="1"/>
          </p:cNvSpPr>
          <p:nvPr>
            <p:ph type="dt" sz="half" idx="10"/>
          </p:nvPr>
        </p:nvSpPr>
        <p:spPr/>
        <p:txBody>
          <a:bodyPr/>
          <a:lstStyle/>
          <a:p>
            <a:pPr>
              <a:defRPr/>
            </a:pPr>
            <a:fld id="{7734DD8D-AE26-4A6C-B780-968F72A0D9BC}" type="datetime1">
              <a:rPr lang="en-GB" smtClean="0"/>
              <a:pPr>
                <a:defRPr/>
              </a:pPr>
              <a:t>02/07/2025</a:t>
            </a:fld>
            <a:endParaRPr lang="en-GB"/>
          </a:p>
        </p:txBody>
      </p:sp>
    </p:spTree>
    <p:extLst>
      <p:ext uri="{BB962C8B-B14F-4D97-AF65-F5344CB8AC3E}">
        <p14:creationId xmlns:p14="http://schemas.microsoft.com/office/powerpoint/2010/main" val="16787394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5DFDE-1167-2C90-44D7-7042F13925F7}"/>
              </a:ext>
            </a:extLst>
          </p:cNvPr>
          <p:cNvSpPr>
            <a:spLocks noGrp="1"/>
          </p:cNvSpPr>
          <p:nvPr>
            <p:ph type="title"/>
          </p:nvPr>
        </p:nvSpPr>
        <p:spPr>
          <a:xfrm>
            <a:off x="1944848" y="-52141"/>
            <a:ext cx="8229600" cy="1143000"/>
          </a:xfrm>
        </p:spPr>
        <p:txBody>
          <a:bodyPr/>
          <a:lstStyle/>
          <a:p>
            <a:r>
              <a:rPr lang="en-US" b="1" dirty="0"/>
              <a:t>Coherence and Cohesion</a:t>
            </a:r>
          </a:p>
        </p:txBody>
      </p:sp>
      <p:sp>
        <p:nvSpPr>
          <p:cNvPr id="3" name="Content Placeholder 2">
            <a:extLst>
              <a:ext uri="{FF2B5EF4-FFF2-40B4-BE49-F238E27FC236}">
                <a16:creationId xmlns:a16="http://schemas.microsoft.com/office/drawing/2014/main" id="{B1503793-C1BD-4131-0383-906499E7B144}"/>
              </a:ext>
            </a:extLst>
          </p:cNvPr>
          <p:cNvSpPr>
            <a:spLocks noGrp="1"/>
          </p:cNvSpPr>
          <p:nvPr>
            <p:ph idx="1"/>
          </p:nvPr>
        </p:nvSpPr>
        <p:spPr>
          <a:xfrm>
            <a:off x="457200" y="1090860"/>
            <a:ext cx="11478125" cy="3916363"/>
          </a:xfrm>
        </p:spPr>
        <p:txBody>
          <a:bodyPr/>
          <a:lstStyle/>
          <a:p>
            <a:pPr algn="l"/>
            <a:r>
              <a:rPr lang="en-GB" sz="3000" b="1" dirty="0">
                <a:solidFill>
                  <a:schemeClr val="tx2">
                    <a:lumMod val="60000"/>
                    <a:lumOff val="40000"/>
                  </a:schemeClr>
                </a:solidFill>
                <a:highlight>
                  <a:srgbClr val="FFFFFF"/>
                </a:highlight>
              </a:rPr>
              <a:t>Coherence</a:t>
            </a:r>
            <a:r>
              <a:rPr lang="en-GB" sz="3000" dirty="0">
                <a:solidFill>
                  <a:srgbClr val="0D0D0D"/>
                </a:solidFill>
                <a:highlight>
                  <a:srgbClr val="FFFFFF"/>
                </a:highlight>
              </a:rPr>
              <a:t> means that your writing is easy to understand because all the ideas are connected and flow logically from one to the next. Think of it as making sure your writing is clear and makes sense as a whole.</a:t>
            </a:r>
          </a:p>
          <a:p>
            <a:pPr algn="l"/>
            <a:r>
              <a:rPr lang="en-GB" sz="3000" b="1" dirty="0">
                <a:solidFill>
                  <a:schemeClr val="tx2">
                    <a:lumMod val="60000"/>
                    <a:lumOff val="40000"/>
                  </a:schemeClr>
                </a:solidFill>
                <a:highlight>
                  <a:srgbClr val="FFFFFF"/>
                </a:highlight>
              </a:rPr>
              <a:t>Cohesion</a:t>
            </a:r>
            <a:r>
              <a:rPr lang="en-GB" sz="3000" dirty="0">
                <a:solidFill>
                  <a:srgbClr val="0D0D0D"/>
                </a:solidFill>
                <a:highlight>
                  <a:srgbClr val="FFFFFF"/>
                </a:highlight>
              </a:rPr>
              <a:t> refers to the way you link sentences and paragraphs together using words and phrases (</a:t>
            </a:r>
            <a:r>
              <a:rPr lang="en-GB" sz="3000" b="1" dirty="0">
                <a:solidFill>
                  <a:srgbClr val="00B050"/>
                </a:solidFill>
                <a:highlight>
                  <a:srgbClr val="FFFFFF"/>
                </a:highlight>
              </a:rPr>
              <a:t>linking language/devices</a:t>
            </a:r>
            <a:r>
              <a:rPr lang="en-GB" sz="3000" dirty="0">
                <a:highlight>
                  <a:srgbClr val="FFFFFF"/>
                </a:highlight>
              </a:rPr>
              <a:t>)</a:t>
            </a:r>
            <a:r>
              <a:rPr lang="en-GB" sz="3000" dirty="0">
                <a:solidFill>
                  <a:srgbClr val="0D0D0D"/>
                </a:solidFill>
                <a:highlight>
                  <a:srgbClr val="FFFFFF"/>
                </a:highlight>
              </a:rPr>
              <a:t> like "and," "but," "first," "next," and "however." These help your readers follow your ideas easily.</a:t>
            </a:r>
          </a:p>
          <a:p>
            <a:endParaRPr lang="en-US" sz="3000" dirty="0"/>
          </a:p>
        </p:txBody>
      </p:sp>
      <p:sp>
        <p:nvSpPr>
          <p:cNvPr id="4" name="Date Placeholder 3">
            <a:extLst>
              <a:ext uri="{FF2B5EF4-FFF2-40B4-BE49-F238E27FC236}">
                <a16:creationId xmlns:a16="http://schemas.microsoft.com/office/drawing/2014/main" id="{1394A721-400F-3070-5048-4AF6F67A53A3}"/>
              </a:ext>
            </a:extLst>
          </p:cNvPr>
          <p:cNvSpPr>
            <a:spLocks noGrp="1"/>
          </p:cNvSpPr>
          <p:nvPr>
            <p:ph type="dt" sz="half" idx="10"/>
          </p:nvPr>
        </p:nvSpPr>
        <p:spPr/>
        <p:txBody>
          <a:bodyPr/>
          <a:lstStyle/>
          <a:p>
            <a:pPr>
              <a:defRPr/>
            </a:pPr>
            <a:fld id="{CDF502AA-C8CB-4132-B592-CA60B7C38ACE}" type="datetime1">
              <a:rPr lang="en-GB" smtClean="0"/>
              <a:pPr>
                <a:defRPr/>
              </a:pPr>
              <a:t>02/07/2025</a:t>
            </a:fld>
            <a:endParaRPr lang="en-GB"/>
          </a:p>
        </p:txBody>
      </p:sp>
    </p:spTree>
    <p:extLst>
      <p:ext uri="{BB962C8B-B14F-4D97-AF65-F5344CB8AC3E}">
        <p14:creationId xmlns:p14="http://schemas.microsoft.com/office/powerpoint/2010/main" val="30567531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5BFDAA-AAC9-F67A-B6C6-8A2075E0A666}"/>
              </a:ext>
            </a:extLst>
          </p:cNvPr>
          <p:cNvSpPr>
            <a:spLocks noGrp="1"/>
          </p:cNvSpPr>
          <p:nvPr>
            <p:ph type="title"/>
          </p:nvPr>
        </p:nvSpPr>
        <p:spPr>
          <a:xfrm>
            <a:off x="1981200" y="-171400"/>
            <a:ext cx="8229600" cy="1143000"/>
          </a:xfrm>
        </p:spPr>
        <p:txBody>
          <a:bodyPr/>
          <a:lstStyle/>
          <a:p>
            <a:r>
              <a:rPr lang="en-US" b="1" dirty="0">
                <a:solidFill>
                  <a:srgbClr val="173AFF"/>
                </a:solidFill>
              </a:rPr>
              <a:t>Activity 1</a:t>
            </a:r>
          </a:p>
        </p:txBody>
      </p:sp>
      <p:sp>
        <p:nvSpPr>
          <p:cNvPr id="3" name="Content Placeholder 2">
            <a:extLst>
              <a:ext uri="{FF2B5EF4-FFF2-40B4-BE49-F238E27FC236}">
                <a16:creationId xmlns:a16="http://schemas.microsoft.com/office/drawing/2014/main" id="{BFA54F78-C4FA-4C97-208A-BF481C73AEFC}"/>
              </a:ext>
            </a:extLst>
          </p:cNvPr>
          <p:cNvSpPr>
            <a:spLocks noGrp="1"/>
          </p:cNvSpPr>
          <p:nvPr>
            <p:ph idx="1"/>
          </p:nvPr>
        </p:nvSpPr>
        <p:spPr>
          <a:xfrm>
            <a:off x="529389" y="971601"/>
            <a:ext cx="11117179" cy="3916363"/>
          </a:xfrm>
        </p:spPr>
        <p:txBody>
          <a:bodyPr/>
          <a:lstStyle/>
          <a:p>
            <a:pPr marL="0" indent="0" algn="just">
              <a:buNone/>
            </a:pPr>
            <a:r>
              <a:rPr lang="en-GB" dirty="0">
                <a:ea typeface="Calibri" panose="020F0502020204030204" pitchFamily="34" charset="0"/>
                <a:cs typeface="Times New Roman" panose="02020603050405020304" pitchFamily="18" charset="0"/>
              </a:rPr>
              <a:t>Go to the </a:t>
            </a:r>
            <a:r>
              <a:rPr lang="en-GB" b="1" dirty="0">
                <a:solidFill>
                  <a:srgbClr val="173AFF"/>
                </a:solidFill>
                <a:ea typeface="Calibri" panose="020F0502020204030204" pitchFamily="34" charset="0"/>
                <a:cs typeface="Times New Roman" panose="02020603050405020304" pitchFamily="18" charset="0"/>
              </a:rPr>
              <a:t>Coherence and Cohesion </a:t>
            </a:r>
            <a:r>
              <a:rPr lang="en-GB" dirty="0">
                <a:ea typeface="Calibri" panose="020F0502020204030204" pitchFamily="34" charset="0"/>
                <a:cs typeface="Times New Roman" panose="02020603050405020304" pitchFamily="18" charset="0"/>
              </a:rPr>
              <a:t>worksheet and read both paragraphs.</a:t>
            </a:r>
          </a:p>
          <a:p>
            <a:pPr marL="0" indent="0" algn="just">
              <a:buNone/>
            </a:pPr>
            <a:endParaRPr lang="en-GB" dirty="0">
              <a:ea typeface="Calibri" panose="020F0502020204030204" pitchFamily="34" charset="0"/>
              <a:cs typeface="Times New Roman" panose="02020603050405020304" pitchFamily="18" charset="0"/>
            </a:endParaRPr>
          </a:p>
          <a:p>
            <a:pPr marL="0" indent="0" algn="just">
              <a:buNone/>
            </a:pPr>
            <a:r>
              <a:rPr lang="en-GB" dirty="0">
                <a:ea typeface="Calibri" panose="020F0502020204030204" pitchFamily="34" charset="0"/>
                <a:cs typeface="Times New Roman" panose="02020603050405020304" pitchFamily="18" charset="0"/>
              </a:rPr>
              <a:t>After you read, discuss with a partner which paragraph is the better example of coherent and cohesive writing. Underline or highlight the language that helps make this paragraph more coherent and cohesive.</a:t>
            </a:r>
            <a:endParaRPr lang="en-US" dirty="0"/>
          </a:p>
        </p:txBody>
      </p:sp>
      <p:sp>
        <p:nvSpPr>
          <p:cNvPr id="4" name="Date Placeholder 3">
            <a:extLst>
              <a:ext uri="{FF2B5EF4-FFF2-40B4-BE49-F238E27FC236}">
                <a16:creationId xmlns:a16="http://schemas.microsoft.com/office/drawing/2014/main" id="{747EA478-D4BA-F8A5-2010-04824DAB09CD}"/>
              </a:ext>
            </a:extLst>
          </p:cNvPr>
          <p:cNvSpPr>
            <a:spLocks noGrp="1"/>
          </p:cNvSpPr>
          <p:nvPr>
            <p:ph type="dt" sz="half" idx="10"/>
          </p:nvPr>
        </p:nvSpPr>
        <p:spPr/>
        <p:txBody>
          <a:bodyPr/>
          <a:lstStyle/>
          <a:p>
            <a:pPr>
              <a:defRPr/>
            </a:pPr>
            <a:fld id="{CDF502AA-C8CB-4132-B592-CA60B7C38ACE}" type="datetime1">
              <a:rPr lang="en-GB" smtClean="0"/>
              <a:pPr>
                <a:defRPr/>
              </a:pPr>
              <a:t>02/07/2025</a:t>
            </a:fld>
            <a:endParaRPr lang="en-GB"/>
          </a:p>
        </p:txBody>
      </p:sp>
    </p:spTree>
    <p:extLst>
      <p:ext uri="{BB962C8B-B14F-4D97-AF65-F5344CB8AC3E}">
        <p14:creationId xmlns:p14="http://schemas.microsoft.com/office/powerpoint/2010/main" val="418529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C2560D-E5FB-7220-4E06-8974D1D7CCB5}"/>
              </a:ext>
            </a:extLst>
          </p:cNvPr>
          <p:cNvSpPr>
            <a:spLocks noGrp="1"/>
          </p:cNvSpPr>
          <p:nvPr>
            <p:ph type="title"/>
          </p:nvPr>
        </p:nvSpPr>
        <p:spPr/>
        <p:txBody>
          <a:bodyPr/>
          <a:lstStyle/>
          <a:p>
            <a:r>
              <a:rPr lang="en-US" b="1" dirty="0">
                <a:solidFill>
                  <a:srgbClr val="173AFF"/>
                </a:solidFill>
              </a:rPr>
              <a:t>Activity 2</a:t>
            </a:r>
            <a:endParaRPr lang="en-US" dirty="0"/>
          </a:p>
        </p:txBody>
      </p:sp>
      <p:sp>
        <p:nvSpPr>
          <p:cNvPr id="3" name="Content Placeholder 2">
            <a:extLst>
              <a:ext uri="{FF2B5EF4-FFF2-40B4-BE49-F238E27FC236}">
                <a16:creationId xmlns:a16="http://schemas.microsoft.com/office/drawing/2014/main" id="{30934D32-CE4C-013D-E327-9FA72745C0F6}"/>
              </a:ext>
            </a:extLst>
          </p:cNvPr>
          <p:cNvSpPr>
            <a:spLocks noGrp="1"/>
          </p:cNvSpPr>
          <p:nvPr>
            <p:ph idx="1"/>
          </p:nvPr>
        </p:nvSpPr>
        <p:spPr/>
        <p:txBody>
          <a:bodyPr/>
          <a:lstStyle/>
          <a:p>
            <a:pPr marL="0" indent="0">
              <a:buNone/>
            </a:pPr>
            <a:r>
              <a:rPr lang="en-US" dirty="0"/>
              <a:t>Go to the worksheet and sort the cohesive devices into their function</a:t>
            </a:r>
          </a:p>
          <a:p>
            <a:pPr marL="0" indent="0">
              <a:buNone/>
            </a:pPr>
            <a:endParaRPr lang="en-US" dirty="0"/>
          </a:p>
          <a:p>
            <a:pPr marL="0" indent="0">
              <a:buNone/>
            </a:pPr>
            <a:r>
              <a:rPr lang="en-US" dirty="0"/>
              <a:t>Compare your answers with a partner</a:t>
            </a:r>
          </a:p>
        </p:txBody>
      </p:sp>
      <p:sp>
        <p:nvSpPr>
          <p:cNvPr id="4" name="Date Placeholder 3">
            <a:extLst>
              <a:ext uri="{FF2B5EF4-FFF2-40B4-BE49-F238E27FC236}">
                <a16:creationId xmlns:a16="http://schemas.microsoft.com/office/drawing/2014/main" id="{EA16EC28-68D7-9DEE-C622-508128B92D72}"/>
              </a:ext>
            </a:extLst>
          </p:cNvPr>
          <p:cNvSpPr>
            <a:spLocks noGrp="1"/>
          </p:cNvSpPr>
          <p:nvPr>
            <p:ph type="dt" sz="half" idx="10"/>
          </p:nvPr>
        </p:nvSpPr>
        <p:spPr/>
        <p:txBody>
          <a:bodyPr/>
          <a:lstStyle/>
          <a:p>
            <a:pPr>
              <a:defRPr/>
            </a:pPr>
            <a:fld id="{CDF502AA-C8CB-4132-B592-CA60B7C38ACE}" type="datetime1">
              <a:rPr lang="en-GB" smtClean="0"/>
              <a:pPr>
                <a:defRPr/>
              </a:pPr>
              <a:t>02/07/2025</a:t>
            </a:fld>
            <a:endParaRPr lang="en-GB"/>
          </a:p>
        </p:txBody>
      </p:sp>
    </p:spTree>
    <p:extLst>
      <p:ext uri="{BB962C8B-B14F-4D97-AF65-F5344CB8AC3E}">
        <p14:creationId xmlns:p14="http://schemas.microsoft.com/office/powerpoint/2010/main" val="10414148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6CB141-7EF8-E972-D5B6-5C14BC6D8B9D}"/>
              </a:ext>
            </a:extLst>
          </p:cNvPr>
          <p:cNvSpPr>
            <a:spLocks noGrp="1"/>
          </p:cNvSpPr>
          <p:nvPr>
            <p:ph type="title"/>
          </p:nvPr>
        </p:nvSpPr>
        <p:spPr/>
        <p:txBody>
          <a:bodyPr/>
          <a:lstStyle/>
          <a:p>
            <a:r>
              <a:rPr lang="en-US" sz="3600" b="1" dirty="0"/>
              <a:t>How to use cohesive devices in your own writing</a:t>
            </a:r>
          </a:p>
        </p:txBody>
      </p:sp>
      <p:sp>
        <p:nvSpPr>
          <p:cNvPr id="3" name="Content Placeholder 2">
            <a:extLst>
              <a:ext uri="{FF2B5EF4-FFF2-40B4-BE49-F238E27FC236}">
                <a16:creationId xmlns:a16="http://schemas.microsoft.com/office/drawing/2014/main" id="{A515270D-F68F-A902-3238-003B6CD5460C}"/>
              </a:ext>
            </a:extLst>
          </p:cNvPr>
          <p:cNvSpPr>
            <a:spLocks noGrp="1"/>
          </p:cNvSpPr>
          <p:nvPr>
            <p:ph idx="1"/>
          </p:nvPr>
        </p:nvSpPr>
        <p:spPr>
          <a:xfrm>
            <a:off x="609600" y="1424116"/>
            <a:ext cx="10972800" cy="3916363"/>
          </a:xfrm>
        </p:spPr>
        <p:txBody>
          <a:bodyPr/>
          <a:lstStyle/>
          <a:p>
            <a:pPr marL="0" indent="0" algn="just">
              <a:buNone/>
            </a:pPr>
            <a:r>
              <a:rPr lang="en-GB" sz="2200" dirty="0"/>
              <a:t>If you can’t find any places in your writing where you think you could use cohesive devices, ask yourself if your paragraph needs more detail.</a:t>
            </a:r>
          </a:p>
          <a:p>
            <a:pPr marL="0" indent="0" algn="just">
              <a:buNone/>
            </a:pPr>
            <a:r>
              <a:rPr lang="en-GB" sz="2200" dirty="0"/>
              <a:t>Could you…</a:t>
            </a:r>
          </a:p>
          <a:p>
            <a:pPr marL="457200" indent="-457200" algn="just">
              <a:buFontTx/>
              <a:buChar char="-"/>
            </a:pPr>
            <a:r>
              <a:rPr lang="en-GB" sz="2200" dirty="0"/>
              <a:t>Add another piece of evidence to support your point? (using ‘Moreover’, ‘Furthermore’, ‘In addition…’)</a:t>
            </a:r>
          </a:p>
          <a:p>
            <a:pPr marL="457200" indent="-457200" algn="just">
              <a:buFontTx/>
              <a:buChar char="-"/>
            </a:pPr>
            <a:r>
              <a:rPr lang="en-GB" sz="2200" dirty="0"/>
              <a:t>Give an example? (using ‘such as’, ‘For example’, ‘For instance’…)</a:t>
            </a:r>
          </a:p>
          <a:p>
            <a:pPr marL="457200" indent="-457200" algn="just">
              <a:buFontTx/>
              <a:buChar char="-"/>
            </a:pPr>
            <a:r>
              <a:rPr lang="en-GB" sz="2200" dirty="0"/>
              <a:t>Organise your ideas more clearly? (using ‘Firstly’, ‘Secondly’, ‘Finally’…)</a:t>
            </a:r>
          </a:p>
          <a:p>
            <a:pPr marL="457200" indent="-457200" algn="just">
              <a:buFontTx/>
              <a:buChar char="-"/>
            </a:pPr>
            <a:r>
              <a:rPr lang="en-GB" sz="2200" dirty="0"/>
              <a:t>Explain why something is important or significant? (using ‘Consequently’, ‘For this reason’…)</a:t>
            </a:r>
          </a:p>
          <a:p>
            <a:pPr algn="just"/>
            <a:endParaRPr lang="en-US" sz="2200" dirty="0"/>
          </a:p>
        </p:txBody>
      </p:sp>
      <p:sp>
        <p:nvSpPr>
          <p:cNvPr id="4" name="Date Placeholder 3">
            <a:extLst>
              <a:ext uri="{FF2B5EF4-FFF2-40B4-BE49-F238E27FC236}">
                <a16:creationId xmlns:a16="http://schemas.microsoft.com/office/drawing/2014/main" id="{C3F38AED-C1CB-9843-8197-E6A714CAD809}"/>
              </a:ext>
            </a:extLst>
          </p:cNvPr>
          <p:cNvSpPr>
            <a:spLocks noGrp="1"/>
          </p:cNvSpPr>
          <p:nvPr>
            <p:ph type="dt" sz="half" idx="10"/>
          </p:nvPr>
        </p:nvSpPr>
        <p:spPr/>
        <p:txBody>
          <a:bodyPr/>
          <a:lstStyle/>
          <a:p>
            <a:pPr>
              <a:defRPr/>
            </a:pPr>
            <a:fld id="{CDF502AA-C8CB-4132-B592-CA60B7C38ACE}" type="datetime1">
              <a:rPr lang="en-GB" smtClean="0"/>
              <a:pPr>
                <a:defRPr/>
              </a:pPr>
              <a:t>02/07/2025</a:t>
            </a:fld>
            <a:endParaRPr lang="en-GB"/>
          </a:p>
        </p:txBody>
      </p:sp>
    </p:spTree>
    <p:extLst>
      <p:ext uri="{BB962C8B-B14F-4D97-AF65-F5344CB8AC3E}">
        <p14:creationId xmlns:p14="http://schemas.microsoft.com/office/powerpoint/2010/main" val="8090027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C3919-3521-95EA-A3FC-819B768C8797}"/>
              </a:ext>
            </a:extLst>
          </p:cNvPr>
          <p:cNvSpPr>
            <a:spLocks noGrp="1"/>
          </p:cNvSpPr>
          <p:nvPr>
            <p:ph type="title"/>
          </p:nvPr>
        </p:nvSpPr>
        <p:spPr/>
        <p:txBody>
          <a:bodyPr/>
          <a:lstStyle/>
          <a:p>
            <a:r>
              <a:rPr lang="en-US" b="1" dirty="0">
                <a:solidFill>
                  <a:srgbClr val="173AFF"/>
                </a:solidFill>
              </a:rPr>
              <a:t>Your Turn</a:t>
            </a:r>
          </a:p>
        </p:txBody>
      </p:sp>
      <p:sp>
        <p:nvSpPr>
          <p:cNvPr id="3" name="Content Placeholder 2">
            <a:extLst>
              <a:ext uri="{FF2B5EF4-FFF2-40B4-BE49-F238E27FC236}">
                <a16:creationId xmlns:a16="http://schemas.microsoft.com/office/drawing/2014/main" id="{30EC8BC1-F0B9-5945-CD35-2768F6A8989F}"/>
              </a:ext>
            </a:extLst>
          </p:cNvPr>
          <p:cNvSpPr>
            <a:spLocks noGrp="1"/>
          </p:cNvSpPr>
          <p:nvPr>
            <p:ph idx="1"/>
          </p:nvPr>
        </p:nvSpPr>
        <p:spPr>
          <a:xfrm>
            <a:off x="609600" y="1417638"/>
            <a:ext cx="10972800" cy="3916363"/>
          </a:xfrm>
        </p:spPr>
        <p:txBody>
          <a:bodyPr/>
          <a:lstStyle/>
          <a:p>
            <a:pPr marL="0" indent="0" algn="l" rtl="0" fontAlgn="base">
              <a:lnSpc>
                <a:spcPts val="2775"/>
              </a:lnSpc>
              <a:buNone/>
            </a:pPr>
            <a:r>
              <a:rPr lang="en-US" b="0" i="0" u="none" strike="noStrike" dirty="0">
                <a:solidFill>
                  <a:srgbClr val="000000"/>
                </a:solidFill>
                <a:effectLst/>
                <a:latin typeface="Myriad Pro"/>
              </a:rPr>
              <a:t>Now look at the 2</a:t>
            </a:r>
            <a:r>
              <a:rPr lang="en-US" b="0" i="0" u="none" strike="noStrike" baseline="30000" dirty="0">
                <a:solidFill>
                  <a:srgbClr val="000000"/>
                </a:solidFill>
                <a:effectLst/>
                <a:latin typeface="Myriad Pro"/>
              </a:rPr>
              <a:t>nd</a:t>
            </a:r>
            <a:r>
              <a:rPr lang="en-US" b="0" i="0" u="none" strike="noStrike" dirty="0">
                <a:solidFill>
                  <a:srgbClr val="000000"/>
                </a:solidFill>
                <a:effectLst/>
                <a:latin typeface="Myriad Pro"/>
              </a:rPr>
              <a:t> draft of the paragraph you wrote and then </a:t>
            </a:r>
            <a:r>
              <a:rPr lang="en-US" b="0" i="0" u="none" strike="noStrike">
                <a:solidFill>
                  <a:srgbClr val="000000"/>
                </a:solidFill>
                <a:effectLst/>
                <a:latin typeface="Myriad Pro"/>
              </a:rPr>
              <a:t>fixed after the TEEL lesson</a:t>
            </a:r>
            <a:endParaRPr lang="en-US" b="0" i="0" dirty="0">
              <a:solidFill>
                <a:srgbClr val="000000"/>
              </a:solidFill>
              <a:effectLst/>
              <a:latin typeface="Segoe UI" panose="020B0502040204020203" pitchFamily="34" charset="0"/>
            </a:endParaRPr>
          </a:p>
          <a:p>
            <a:pPr algn="l" rtl="0" fontAlgn="base">
              <a:lnSpc>
                <a:spcPts val="2775"/>
              </a:lnSpc>
              <a:buFont typeface="Arial" panose="020B0604020202020204" pitchFamily="34" charset="0"/>
              <a:buChar char="•"/>
            </a:pPr>
            <a:r>
              <a:rPr lang="en-US" b="0" i="0" u="none" strike="noStrike" dirty="0">
                <a:solidFill>
                  <a:srgbClr val="000000"/>
                </a:solidFill>
                <a:effectLst/>
                <a:latin typeface="Myriad Pro"/>
              </a:rPr>
              <a:t>Does it have any linking devices?</a:t>
            </a:r>
            <a:endParaRPr lang="en-US" b="0" i="0" dirty="0">
              <a:solidFill>
                <a:srgbClr val="000000"/>
              </a:solidFill>
              <a:effectLst/>
              <a:latin typeface="Arial" panose="020B0604020202020204" pitchFamily="34" charset="0"/>
            </a:endParaRPr>
          </a:p>
          <a:p>
            <a:pPr algn="l" rtl="0" fontAlgn="base">
              <a:lnSpc>
                <a:spcPts val="2775"/>
              </a:lnSpc>
              <a:buFont typeface="Arial" panose="020B0604020202020204" pitchFamily="34" charset="0"/>
              <a:buChar char="•"/>
            </a:pPr>
            <a:r>
              <a:rPr lang="en-US" dirty="0">
                <a:solidFill>
                  <a:srgbClr val="000000"/>
                </a:solidFill>
                <a:latin typeface="Myriad Pro"/>
              </a:rPr>
              <a:t>Are your ideas clearly (e.g. coherently) expressed?</a:t>
            </a:r>
            <a:endParaRPr lang="en-US" b="0" i="0" dirty="0">
              <a:solidFill>
                <a:srgbClr val="000000"/>
              </a:solidFill>
              <a:effectLst/>
              <a:latin typeface="Arial" panose="020B0604020202020204" pitchFamily="34" charset="0"/>
            </a:endParaRPr>
          </a:p>
          <a:p>
            <a:pPr>
              <a:lnSpc>
                <a:spcPts val="2775"/>
              </a:lnSpc>
            </a:pPr>
            <a:endParaRPr lang="en-US" dirty="0">
              <a:solidFill>
                <a:srgbClr val="000000"/>
              </a:solidFill>
              <a:latin typeface="Myriad Pro"/>
            </a:endParaRPr>
          </a:p>
          <a:p>
            <a:pPr algn="l" rtl="0" fontAlgn="base">
              <a:lnSpc>
                <a:spcPts val="2775"/>
              </a:lnSpc>
            </a:pPr>
            <a:r>
              <a:rPr lang="en-US" b="0" i="0" u="none" strike="noStrike" dirty="0">
                <a:solidFill>
                  <a:srgbClr val="000000"/>
                </a:solidFill>
                <a:effectLst/>
                <a:latin typeface="Myriad Pro"/>
              </a:rPr>
              <a:t>Take 10 minutes to edit your paragraph or rewrite it so that it is more </a:t>
            </a:r>
            <a:r>
              <a:rPr lang="en-US" b="1" i="0" u="none" strike="noStrike" dirty="0">
                <a:solidFill>
                  <a:srgbClr val="173AFF"/>
                </a:solidFill>
                <a:effectLst/>
                <a:latin typeface="Myriad Pro"/>
              </a:rPr>
              <a:t>coherent</a:t>
            </a:r>
            <a:r>
              <a:rPr lang="en-US" b="0" i="0" u="none" strike="noStrike" dirty="0">
                <a:solidFill>
                  <a:srgbClr val="000000"/>
                </a:solidFill>
                <a:effectLst/>
                <a:latin typeface="Myriad Pro"/>
              </a:rPr>
              <a:t> and </a:t>
            </a:r>
            <a:r>
              <a:rPr lang="en-US" b="1" i="0" u="none" strike="noStrike" dirty="0">
                <a:solidFill>
                  <a:srgbClr val="173AFF"/>
                </a:solidFill>
                <a:effectLst/>
                <a:latin typeface="Myriad Pro"/>
              </a:rPr>
              <a:t>cohesive</a:t>
            </a:r>
            <a:endParaRPr lang="en-US" b="1" i="0" dirty="0">
              <a:solidFill>
                <a:srgbClr val="173AFF"/>
              </a:solidFill>
              <a:effectLst/>
              <a:latin typeface="Segoe UI" panose="020B0502040204020203" pitchFamily="34" charset="0"/>
            </a:endParaRPr>
          </a:p>
        </p:txBody>
      </p:sp>
      <p:sp>
        <p:nvSpPr>
          <p:cNvPr id="4" name="Date Placeholder 3">
            <a:extLst>
              <a:ext uri="{FF2B5EF4-FFF2-40B4-BE49-F238E27FC236}">
                <a16:creationId xmlns:a16="http://schemas.microsoft.com/office/drawing/2014/main" id="{677EC129-CD04-E208-F9DE-3805390ECCAF}"/>
              </a:ext>
            </a:extLst>
          </p:cNvPr>
          <p:cNvSpPr>
            <a:spLocks noGrp="1"/>
          </p:cNvSpPr>
          <p:nvPr>
            <p:ph type="dt" sz="half" idx="10"/>
          </p:nvPr>
        </p:nvSpPr>
        <p:spPr/>
        <p:txBody>
          <a:bodyPr/>
          <a:lstStyle/>
          <a:p>
            <a:pPr>
              <a:defRPr/>
            </a:pPr>
            <a:fld id="{7734DD8D-AE26-4A6C-B780-968F72A0D9BC}" type="datetime1">
              <a:rPr lang="en-GB" smtClean="0"/>
              <a:pPr>
                <a:defRPr/>
              </a:pPr>
              <a:t>02/07/2025</a:t>
            </a:fld>
            <a:endParaRPr lang="en-GB"/>
          </a:p>
        </p:txBody>
      </p:sp>
    </p:spTree>
    <p:extLst>
      <p:ext uri="{BB962C8B-B14F-4D97-AF65-F5344CB8AC3E}">
        <p14:creationId xmlns:p14="http://schemas.microsoft.com/office/powerpoint/2010/main" val="753717665"/>
      </p:ext>
    </p:extLst>
  </p:cSld>
  <p:clrMapOvr>
    <a:masterClrMapping/>
  </p:clrMapOvr>
</p:sld>
</file>

<file path=ppt/theme/theme1.xml><?xml version="1.0" encoding="utf-8"?>
<a:theme xmlns:a="http://schemas.openxmlformats.org/drawingml/2006/main" name="3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TotalTime>
  <Words>539</Words>
  <Application>Microsoft Office PowerPoint</Application>
  <PresentationFormat>Widescreen</PresentationFormat>
  <Paragraphs>47</Paragraphs>
  <Slides>8</Slides>
  <Notes>0</Notes>
  <HiddenSlides>0</HiddenSlides>
  <MMClips>0</MMClips>
  <ScaleCrop>false</ScaleCrop>
  <HeadingPairs>
    <vt:vector size="4" baseType="variant">
      <vt:variant>
        <vt:lpstr>Theme</vt:lpstr>
      </vt:variant>
      <vt:variant>
        <vt:i4>2</vt:i4>
      </vt:variant>
      <vt:variant>
        <vt:lpstr>Slide Titles</vt:lpstr>
      </vt:variant>
      <vt:variant>
        <vt:i4>8</vt:i4>
      </vt:variant>
    </vt:vector>
  </HeadingPairs>
  <TitlesOfParts>
    <vt:vector size="10" baseType="lpstr">
      <vt:lpstr>3_20140311PresentationUWTSDTemplate</vt:lpstr>
      <vt:lpstr>1_20140311PresentationUWTSDTemplate</vt:lpstr>
      <vt:lpstr>LCHS4001_LON  Academic Skills and Employability Skills (ACE)  </vt:lpstr>
      <vt:lpstr>PowerPoint Presentation</vt:lpstr>
      <vt:lpstr>Discuss with a partner</vt:lpstr>
      <vt:lpstr>Coherence and Cohesion</vt:lpstr>
      <vt:lpstr>Activity 1</vt:lpstr>
      <vt:lpstr>Activity 2</vt:lpstr>
      <vt:lpstr>How to use cohesive devices in your own writing</vt:lpstr>
      <vt:lpstr>Your Turn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Lizeta Demetriou</dc:creator>
  <cp:lastModifiedBy>Naomi Doerge</cp:lastModifiedBy>
  <cp:revision>14</cp:revision>
  <dcterms:created xsi:type="dcterms:W3CDTF">2024-10-16T14:18:27Z</dcterms:created>
  <dcterms:modified xsi:type="dcterms:W3CDTF">2025-07-02T15:27:06Z</dcterms:modified>
</cp:coreProperties>
</file>