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21"/>
  </p:notesMasterIdLst>
  <p:sldIdLst>
    <p:sldId id="256" r:id="rId2"/>
    <p:sldId id="257" r:id="rId3"/>
    <p:sldId id="258" r:id="rId4"/>
    <p:sldId id="259" r:id="rId5"/>
    <p:sldId id="277" r:id="rId6"/>
    <p:sldId id="261" r:id="rId7"/>
    <p:sldId id="262" r:id="rId8"/>
    <p:sldId id="266" r:id="rId9"/>
    <p:sldId id="267" r:id="rId10"/>
    <p:sldId id="263" r:id="rId11"/>
    <p:sldId id="264" r:id="rId12"/>
    <p:sldId id="265" r:id="rId13"/>
    <p:sldId id="270" r:id="rId14"/>
    <p:sldId id="271" r:id="rId15"/>
    <p:sldId id="272" r:id="rId16"/>
    <p:sldId id="273" r:id="rId17"/>
    <p:sldId id="274" r:id="rId18"/>
    <p:sldId id="275" r:id="rId19"/>
    <p:sldId id="276" r:id="rId2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CC"/>
    <a:srgbClr val="66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9379" autoAdjust="0"/>
  </p:normalViewPr>
  <p:slideViewPr>
    <p:cSldViewPr snapToGrid="0">
      <p:cViewPr varScale="1">
        <p:scale>
          <a:sx n="54" d="100"/>
          <a:sy n="54" d="100"/>
        </p:scale>
        <p:origin x="283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BA60A91-B312-4070-9B5E-54CAC96A0C6E}" type="datetimeFigureOut">
              <a:rPr lang="en-GB" smtClean="0"/>
              <a:t>18/01/2021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712C74F-1A58-406E-B22A-41232D8C2CF6}" type="slidenum">
              <a:rPr lang="en-GB" smtClean="0"/>
              <a:t>‹#›</a:t>
            </a:fld>
            <a:endParaRPr lang="en-GB"/>
          </a:p>
        </p:txBody>
      </p:sp>
    </p:spTree>
    <p:extLst>
      <p:ext uri="{BB962C8B-B14F-4D97-AF65-F5344CB8AC3E}">
        <p14:creationId xmlns:p14="http://schemas.microsoft.com/office/powerpoint/2010/main" val="3902582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1</a:t>
            </a:fld>
            <a:endParaRPr lang="en-GB"/>
          </a:p>
        </p:txBody>
      </p:sp>
    </p:spTree>
    <p:extLst>
      <p:ext uri="{BB962C8B-B14F-4D97-AF65-F5344CB8AC3E}">
        <p14:creationId xmlns:p14="http://schemas.microsoft.com/office/powerpoint/2010/main" val="3153664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2</a:t>
            </a:fld>
            <a:endParaRPr lang="en-GB"/>
          </a:p>
        </p:txBody>
      </p:sp>
    </p:spTree>
    <p:extLst>
      <p:ext uri="{BB962C8B-B14F-4D97-AF65-F5344CB8AC3E}">
        <p14:creationId xmlns:p14="http://schemas.microsoft.com/office/powerpoint/2010/main" val="229431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3</a:t>
            </a:fld>
            <a:endParaRPr lang="en-GB"/>
          </a:p>
        </p:txBody>
      </p:sp>
    </p:spTree>
    <p:extLst>
      <p:ext uri="{BB962C8B-B14F-4D97-AF65-F5344CB8AC3E}">
        <p14:creationId xmlns:p14="http://schemas.microsoft.com/office/powerpoint/2010/main" val="1692863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4</a:t>
            </a:fld>
            <a:endParaRPr lang="en-GB"/>
          </a:p>
        </p:txBody>
      </p:sp>
    </p:spTree>
    <p:extLst>
      <p:ext uri="{BB962C8B-B14F-4D97-AF65-F5344CB8AC3E}">
        <p14:creationId xmlns:p14="http://schemas.microsoft.com/office/powerpoint/2010/main" val="2705000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contract is an agreement that gives rise to obligations and which is enforceable and recognised by the law</a:t>
            </a:r>
            <a:r>
              <a:rPr lang="en-GB" baseline="0" dirty="0"/>
              <a:t> – This means that the parties must be in agreement and their agreement must be of a kind that the law will recognise and enforce.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Laissez faire: The modern law of contract is based on the 19</a:t>
            </a:r>
            <a:r>
              <a:rPr lang="en-GB" baseline="30000" dirty="0"/>
              <a:t>th</a:t>
            </a:r>
            <a:r>
              <a:rPr lang="en-GB" baseline="0" dirty="0"/>
              <a:t> century theory of laissez faire which is the freedom of the individual to enter into any contract if they wish. A court will not interfere in an agreement if it was freely made. A court will therefore not set aside a contract merely because one of the parties obtained an unequal bargain. Thus a contract to sell a Rolls Royce for £5 or less is perfectly binding provided it has been freely entered into. </a:t>
            </a:r>
            <a:endParaRPr lang="en-GB" dirty="0"/>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6</a:t>
            </a:fld>
            <a:endParaRPr lang="en-GB"/>
          </a:p>
        </p:txBody>
      </p:sp>
    </p:spTree>
    <p:extLst>
      <p:ext uri="{BB962C8B-B14F-4D97-AF65-F5344CB8AC3E}">
        <p14:creationId xmlns:p14="http://schemas.microsoft.com/office/powerpoint/2010/main" val="814378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Contract law is not just relevant</a:t>
            </a:r>
            <a:r>
              <a:rPr lang="en-GB" baseline="0" dirty="0"/>
              <a:t> to ordinary consumers; it is essential to the conduct of business-to-business transactions. Firms can for example, specify where, when and how goods or services should be provided, using the law of contract.</a:t>
            </a:r>
          </a:p>
          <a:p>
            <a:r>
              <a:rPr lang="en-GB" baseline="0" dirty="0"/>
              <a:t>One of the most common contracts in business is where labour is sold by an employee to an employer – that is an employment contract. Without contract law it would become much more difficult for an employer to offer employment since specific duties, hours of employment, rates </a:t>
            </a:r>
            <a:r>
              <a:rPr lang="en-GB" baseline="0" dirty="0" err="1"/>
              <a:t>etc</a:t>
            </a:r>
            <a:r>
              <a:rPr lang="en-GB" baseline="0" dirty="0"/>
              <a:t> would have to be agreed as a matter of trust.</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7</a:t>
            </a:fld>
            <a:endParaRPr lang="en-GB"/>
          </a:p>
        </p:txBody>
      </p:sp>
    </p:spTree>
    <p:extLst>
      <p:ext uri="{BB962C8B-B14F-4D97-AF65-F5344CB8AC3E}">
        <p14:creationId xmlns:p14="http://schemas.microsoft.com/office/powerpoint/2010/main" val="4064629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8</a:t>
            </a:fld>
            <a:endParaRPr lang="en-GB"/>
          </a:p>
        </p:txBody>
      </p:sp>
    </p:spTree>
    <p:extLst>
      <p:ext uri="{BB962C8B-B14F-4D97-AF65-F5344CB8AC3E}">
        <p14:creationId xmlns:p14="http://schemas.microsoft.com/office/powerpoint/2010/main" val="3640121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9</a:t>
            </a:fld>
            <a:endParaRPr lang="en-GB"/>
          </a:p>
        </p:txBody>
      </p:sp>
    </p:spTree>
    <p:extLst>
      <p:ext uri="{BB962C8B-B14F-4D97-AF65-F5344CB8AC3E}">
        <p14:creationId xmlns:p14="http://schemas.microsoft.com/office/powerpoint/2010/main" val="787913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10</a:t>
            </a:fld>
            <a:endParaRPr lang="en-GB"/>
          </a:p>
        </p:txBody>
      </p:sp>
    </p:spTree>
    <p:extLst>
      <p:ext uri="{BB962C8B-B14F-4D97-AF65-F5344CB8AC3E}">
        <p14:creationId xmlns:p14="http://schemas.microsoft.com/office/powerpoint/2010/main" val="3327934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a:t>Agreement</a:t>
            </a:r>
          </a:p>
          <a:p>
            <a:pPr marL="0" indent="0">
              <a:buNone/>
            </a:pPr>
            <a:r>
              <a:rPr lang="en-GB" baseline="0" dirty="0"/>
              <a:t>An agreement is formed when one party accepts the offer of another and involves a ‘meeting of the minds’, i.e. there must be a valid offer and acceptance</a:t>
            </a:r>
          </a:p>
          <a:p>
            <a:pPr marL="0" indent="0">
              <a:buNone/>
            </a:pPr>
            <a:endParaRPr lang="en-GB" baseline="0" dirty="0"/>
          </a:p>
          <a:p>
            <a:pPr marL="0" indent="0">
              <a:buNone/>
            </a:pPr>
            <a:r>
              <a:rPr lang="en-GB" baseline="0" dirty="0"/>
              <a:t>2. Consideration</a:t>
            </a:r>
          </a:p>
          <a:p>
            <a:pPr marL="0" indent="0">
              <a:buNone/>
            </a:pPr>
            <a:r>
              <a:rPr lang="en-GB" baseline="0" dirty="0"/>
              <a:t>Both parties must have provided consideration, i.e. each party must promise to give or do something for the other</a:t>
            </a:r>
          </a:p>
          <a:p>
            <a:pPr marL="0" indent="0">
              <a:buNone/>
            </a:pPr>
            <a:endParaRPr lang="en-GB" baseline="0" dirty="0"/>
          </a:p>
          <a:p>
            <a:pPr marL="0" indent="0">
              <a:buNone/>
            </a:pPr>
            <a:r>
              <a:rPr lang="en-GB" baseline="0" dirty="0"/>
              <a:t>3. Intention to create legal relations</a:t>
            </a:r>
          </a:p>
          <a:p>
            <a:pPr marL="0" indent="0">
              <a:buNone/>
            </a:pPr>
            <a:r>
              <a:rPr lang="en-GB" baseline="0" dirty="0"/>
              <a:t>The parties must have intended their agreement to have legal consequences</a:t>
            </a:r>
          </a:p>
          <a:p>
            <a:pPr marL="0" indent="0">
              <a:buNone/>
            </a:pPr>
            <a:endParaRPr lang="en-GB" baseline="0" dirty="0"/>
          </a:p>
          <a:p>
            <a:pPr marL="0" indent="0">
              <a:buNone/>
            </a:pPr>
            <a:r>
              <a:rPr lang="en-GB" baseline="0" dirty="0"/>
              <a:t>4. Form</a:t>
            </a:r>
          </a:p>
          <a:p>
            <a:pPr marL="0" indent="0">
              <a:buNone/>
            </a:pPr>
            <a:r>
              <a:rPr lang="en-GB" baseline="0" dirty="0"/>
              <a:t>The agreement must be in the required form if necessary (simple/speciality contract).</a:t>
            </a:r>
          </a:p>
          <a:p>
            <a:pPr marL="0" indent="0">
              <a:buNone/>
            </a:pPr>
            <a:endParaRPr lang="en-GB" baseline="0" dirty="0"/>
          </a:p>
          <a:p>
            <a:pPr marL="0" indent="0">
              <a:buNone/>
            </a:pPr>
            <a:r>
              <a:rPr lang="en-GB" baseline="0" dirty="0"/>
              <a:t>5. Capacity</a:t>
            </a:r>
          </a:p>
          <a:p>
            <a:pPr marL="0" indent="0">
              <a:buNone/>
            </a:pPr>
            <a:r>
              <a:rPr lang="en-GB" baseline="0" dirty="0"/>
              <a:t>The parties must be legally capable of entering into a contract</a:t>
            </a:r>
          </a:p>
          <a:p>
            <a:pPr marL="0" indent="0">
              <a:buNone/>
            </a:pPr>
            <a:endParaRPr lang="en-GB" baseline="0" dirty="0"/>
          </a:p>
          <a:p>
            <a:pPr marL="0" indent="0">
              <a:buNone/>
            </a:pPr>
            <a:r>
              <a:rPr lang="en-GB" baseline="0" dirty="0"/>
              <a:t>6. Consent</a:t>
            </a:r>
          </a:p>
          <a:p>
            <a:pPr marL="0" indent="0">
              <a:buNone/>
            </a:pPr>
            <a:r>
              <a:rPr lang="en-GB" baseline="0" dirty="0"/>
              <a:t>The agreement must have been entered into freely</a:t>
            </a:r>
          </a:p>
          <a:p>
            <a:pPr marL="0" indent="0">
              <a:buNone/>
            </a:pPr>
            <a:endParaRPr lang="en-GB" baseline="0" dirty="0"/>
          </a:p>
          <a:p>
            <a:pPr marL="0" indent="0">
              <a:buNone/>
            </a:pPr>
            <a:r>
              <a:rPr lang="en-GB" baseline="0" dirty="0"/>
              <a:t>7. Legality</a:t>
            </a:r>
          </a:p>
          <a:p>
            <a:pPr marL="0" indent="0">
              <a:buNone/>
            </a:pPr>
            <a:r>
              <a:rPr lang="en-GB" baseline="0" dirty="0"/>
              <a:t>The purpose of the agreement must not be illegal or contrary to public policy.</a:t>
            </a:r>
          </a:p>
          <a:p>
            <a:pPr marL="0" indent="0">
              <a:buNone/>
            </a:pPr>
            <a:r>
              <a:rPr lang="en-GB" baseline="0" dirty="0"/>
              <a:t>If these requirements are not met then the contract may not be legally enforceable.</a:t>
            </a:r>
          </a:p>
          <a:p>
            <a:pPr marL="0" indent="0">
              <a:buNone/>
            </a:pPr>
            <a:r>
              <a:rPr lang="en-GB" baseline="0" dirty="0"/>
              <a:t>OBJECTIVE TEST: would the reasonable man, looking at the external evidence , have considered that the parties were in agreement?</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11</a:t>
            </a:fld>
            <a:endParaRPr lang="en-GB"/>
          </a:p>
        </p:txBody>
      </p:sp>
    </p:spTree>
    <p:extLst>
      <p:ext uri="{BB962C8B-B14F-4D97-AF65-F5344CB8AC3E}">
        <p14:creationId xmlns:p14="http://schemas.microsoft.com/office/powerpoint/2010/main" val="47465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void contract:</a:t>
            </a:r>
          </a:p>
          <a:p>
            <a:r>
              <a:rPr lang="en-GB" baseline="0" dirty="0"/>
              <a:t>Is one where the whole transaction is regarded nullity. It means that at no time has there been a contract between the parties. Any goods or money obtained under the agreement must be returned.</a:t>
            </a:r>
          </a:p>
          <a:p>
            <a:r>
              <a:rPr lang="en-GB" baseline="0" dirty="0"/>
              <a:t>Where items have been resold to a third party, they may be recovered by the original owner.</a:t>
            </a:r>
          </a:p>
          <a:p>
            <a:endParaRPr lang="en-GB" baseline="0" dirty="0"/>
          </a:p>
          <a:p>
            <a:r>
              <a:rPr lang="en-GB" baseline="0" dirty="0"/>
              <a:t>A voidable contract:</a:t>
            </a:r>
          </a:p>
          <a:p>
            <a:r>
              <a:rPr lang="en-GB" baseline="0" dirty="0"/>
              <a:t>A contract that is voidable operates in every respect as a valid contract unless and until one of the parties takes steps to avoid it. Anything obtained under the contract must be returned, insofar as this is possible. If goods have been resold before the contract was avoided, the original owner will not be able to reclaim them.</a:t>
            </a:r>
          </a:p>
          <a:p>
            <a:endParaRPr lang="en-GB" baseline="0" dirty="0"/>
          </a:p>
          <a:p>
            <a:r>
              <a:rPr lang="en-GB" baseline="0" dirty="0"/>
              <a:t>An unenforceable contract: is a valid contract but it cannot be enforced in the courts if one of the parties refuses to carry out its terms. Items received under the contract cannot generally be reclaimed. </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12</a:t>
            </a:fld>
            <a:endParaRPr lang="en-GB"/>
          </a:p>
        </p:txBody>
      </p:sp>
    </p:spTree>
    <p:extLst>
      <p:ext uri="{BB962C8B-B14F-4D97-AF65-F5344CB8AC3E}">
        <p14:creationId xmlns:p14="http://schemas.microsoft.com/office/powerpoint/2010/main" val="5787844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Generally, only</a:t>
            </a:r>
            <a:r>
              <a:rPr lang="en-GB" baseline="0" dirty="0"/>
              <a:t> the parties to a contract are bound by it – no one other than the parties to a contract can bring a court action to enforce a contract</a:t>
            </a:r>
          </a:p>
          <a:p>
            <a:pPr marL="171450" indent="-171450">
              <a:buFontTx/>
              <a:buChar char="-"/>
            </a:pPr>
            <a:endParaRPr lang="en-GB" baseline="0" dirty="0"/>
          </a:p>
          <a:p>
            <a:pPr marL="171450" indent="-171450">
              <a:buFontTx/>
              <a:buChar char="-"/>
            </a:pPr>
            <a:r>
              <a:rPr lang="en-GB" baseline="0" dirty="0" err="1"/>
              <a:t>Tweedle</a:t>
            </a:r>
            <a:r>
              <a:rPr lang="en-GB" baseline="0" dirty="0"/>
              <a:t> v Atkinson [1861]- a man and woman were engaged to be married. Their respective fathers promised each other that they would each pay some money to </a:t>
            </a:r>
            <a:r>
              <a:rPr lang="en-GB" baseline="0" dirty="0" err="1"/>
              <a:t>Tweedle’s</a:t>
            </a:r>
            <a:r>
              <a:rPr lang="en-GB" baseline="0" dirty="0"/>
              <a:t> son when the couple married. The father of the groom paid as agreed but the father of the bride died before doing so. Even though the agreement had specifically provided that </a:t>
            </a:r>
            <a:r>
              <a:rPr lang="en-GB" baseline="0" dirty="0" err="1"/>
              <a:t>Tweedle’s</a:t>
            </a:r>
            <a:r>
              <a:rPr lang="en-GB" baseline="0" dirty="0"/>
              <a:t> son should have the right to sue to enforce the promise, his action against his </a:t>
            </a:r>
            <a:r>
              <a:rPr lang="en-GB" baseline="0" dirty="0" err="1"/>
              <a:t>father-in-laws</a:t>
            </a:r>
            <a:r>
              <a:rPr lang="en-GB" baseline="0" dirty="0"/>
              <a:t> </a:t>
            </a:r>
            <a:r>
              <a:rPr lang="en-GB" baseline="0" dirty="0" err="1"/>
              <a:t>esate</a:t>
            </a:r>
            <a:r>
              <a:rPr lang="en-GB" baseline="0" dirty="0"/>
              <a:t> failed because he was not a party to the agreement, </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13</a:t>
            </a:fld>
            <a:endParaRPr lang="en-GB"/>
          </a:p>
        </p:txBody>
      </p:sp>
    </p:spTree>
    <p:extLst>
      <p:ext uri="{BB962C8B-B14F-4D97-AF65-F5344CB8AC3E}">
        <p14:creationId xmlns:p14="http://schemas.microsoft.com/office/powerpoint/2010/main" val="17455446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rule that a contract cannot place a burden on a third party is illustrated by Dunlop pneumatic Tyre co Ltd v Selfridge &amp; Co ltd [1915] in which the HL refused to impose an obligation on the defendant, a retailer, not to resell tyres below a certain price. This was because he was not party to the contract, made between the claimant manufacturer and the wholesaler (who supplied the tyres to the D), which contained the relevant term.</a:t>
            </a:r>
          </a:p>
          <a:p>
            <a:r>
              <a:rPr lang="en-GB" baseline="0" dirty="0"/>
              <a:t>The court stood by the rule that a stranger to a contract cannot be sued or sue under it.</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14</a:t>
            </a:fld>
            <a:endParaRPr lang="en-GB"/>
          </a:p>
        </p:txBody>
      </p:sp>
    </p:spTree>
    <p:extLst>
      <p:ext uri="{BB962C8B-B14F-4D97-AF65-F5344CB8AC3E}">
        <p14:creationId xmlns:p14="http://schemas.microsoft.com/office/powerpoint/2010/main" val="5755911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the</a:t>
            </a:r>
            <a:r>
              <a:rPr lang="en-GB" baseline="0" dirty="0"/>
              <a:t> years, a number of exceptions have been developed to overcome the potential harshness of the </a:t>
            </a:r>
            <a:r>
              <a:rPr lang="en-GB" baseline="0" dirty="0" err="1"/>
              <a:t>privity</a:t>
            </a:r>
            <a:r>
              <a:rPr lang="en-GB" baseline="0" dirty="0"/>
              <a:t> doctrine including, under s11 Married Women’s Property Act 1882 that a husband or wife who insures is or her life for the benefit of their spouse, civil partner or child will create a trust in favour of the beneficiaries of the policy.</a:t>
            </a:r>
          </a:p>
          <a:p>
            <a:r>
              <a:rPr lang="en-GB" baseline="0" dirty="0"/>
              <a:t>This means that the surviving spouse, civil partner or child can sue on the policy even though he or she was not a party to the contract; the parties to the contract would have been the deceased person and the insurance company.</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15</a:t>
            </a:fld>
            <a:endParaRPr lang="en-GB"/>
          </a:p>
        </p:txBody>
      </p:sp>
    </p:spTree>
    <p:extLst>
      <p:ext uri="{BB962C8B-B14F-4D97-AF65-F5344CB8AC3E}">
        <p14:creationId xmlns:p14="http://schemas.microsoft.com/office/powerpoint/2010/main" val="1133995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law has extended</a:t>
            </a:r>
            <a:r>
              <a:rPr lang="en-GB" baseline="0" dirty="0"/>
              <a:t> these exceptions. In Jackson v Horizon Holidays Ltd [1975] an attempt was made to avoid the </a:t>
            </a:r>
            <a:r>
              <a:rPr lang="en-GB" baseline="0" dirty="0" err="1"/>
              <a:t>privity</a:t>
            </a:r>
            <a:r>
              <a:rPr lang="en-GB" baseline="0" dirty="0"/>
              <a:t> doctrine by allowing a contracting party to sue for the third </a:t>
            </a:r>
            <a:r>
              <a:rPr lang="en-GB" baseline="0" dirty="0" err="1"/>
              <a:t>partys</a:t>
            </a:r>
            <a:r>
              <a:rPr lang="en-GB" baseline="0" dirty="0"/>
              <a:t> loss. Mr Jackson took his family for a holiday in Sri Lanka and it turned out to be disastrous. He was the only member of the family who had entered into the contract with the holiday firm, but he was allowed to recover damages not only for his own mental distress but also for that of his family.</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16</a:t>
            </a:fld>
            <a:endParaRPr lang="en-GB"/>
          </a:p>
        </p:txBody>
      </p:sp>
    </p:spTree>
    <p:extLst>
      <p:ext uri="{BB962C8B-B14F-4D97-AF65-F5344CB8AC3E}">
        <p14:creationId xmlns:p14="http://schemas.microsoft.com/office/powerpoint/2010/main" val="475081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not until 1999 that</a:t>
            </a:r>
            <a:r>
              <a:rPr lang="en-GB" baseline="0" dirty="0"/>
              <a:t> a major change to the existing rules on </a:t>
            </a:r>
            <a:r>
              <a:rPr lang="en-GB" baseline="0" dirty="0" err="1"/>
              <a:t>privity</a:t>
            </a:r>
            <a:r>
              <a:rPr lang="en-GB" baseline="0" dirty="0"/>
              <a:t> of contract came about, when the Contracts (Rights of Third Parties) Act 1999  was enacted.</a:t>
            </a:r>
          </a:p>
          <a:p>
            <a:endParaRPr lang="en-GB" baseline="0" dirty="0"/>
          </a:p>
          <a:p>
            <a:r>
              <a:rPr lang="en-GB" baseline="0" dirty="0"/>
              <a:t>Despite the enactment of this law, the ‘old rules’ were preserved under s7 (1) and therefore still exist alongside the ‘new rules’.</a:t>
            </a:r>
          </a:p>
          <a:p>
            <a:endParaRPr lang="en-GB" baseline="0" dirty="0"/>
          </a:p>
          <a:p>
            <a:r>
              <a:rPr lang="en-GB" baseline="0" dirty="0"/>
              <a:t>Under s1 C(RTP)A 1999, a third party can enforce the terms of the contract if either </a:t>
            </a:r>
          </a:p>
          <a:p>
            <a:r>
              <a:rPr lang="en-GB" dirty="0"/>
              <a:t>S1(1)(a)</a:t>
            </a:r>
            <a:r>
              <a:rPr lang="en-GB" baseline="0" dirty="0"/>
              <a:t> the contract expressly says he may </a:t>
            </a:r>
          </a:p>
          <a:p>
            <a:r>
              <a:rPr lang="en-GB" baseline="0" dirty="0"/>
              <a:t>S1(1)(b) the term in question purports to confer a benefit on him.</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17</a:t>
            </a:fld>
            <a:endParaRPr lang="en-GB"/>
          </a:p>
        </p:txBody>
      </p:sp>
    </p:spTree>
    <p:extLst>
      <p:ext uri="{BB962C8B-B14F-4D97-AF65-F5344CB8AC3E}">
        <p14:creationId xmlns:p14="http://schemas.microsoft.com/office/powerpoint/2010/main" val="35452991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buNone/>
            </a:pPr>
            <a:r>
              <a:rPr lang="en-GB" sz="1200" b="1" dirty="0">
                <a:solidFill>
                  <a:srgbClr val="FF0000"/>
                </a:solidFill>
              </a:rPr>
              <a:t>S1(2): A third</a:t>
            </a:r>
            <a:r>
              <a:rPr lang="en-GB" sz="1200" b="1" baseline="0" dirty="0">
                <a:solidFill>
                  <a:srgbClr val="FF0000"/>
                </a:solidFill>
              </a:rPr>
              <a:t> party will not be able to enforce a term of the contract under s1(1)(b) if it appears from the contract that the parties did not intend the third party to enforce the contract</a:t>
            </a:r>
            <a:endParaRPr lang="en-GB" sz="1200" b="1" dirty="0">
              <a:solidFill>
                <a:srgbClr val="FF0000"/>
              </a:solidFill>
            </a:endParaRPr>
          </a:p>
          <a:p>
            <a:pPr marL="45720" indent="0">
              <a:buNone/>
            </a:pPr>
            <a:endParaRPr lang="en-GB" sz="1200" b="1" dirty="0">
              <a:solidFill>
                <a:srgbClr val="FF0000"/>
              </a:solidFill>
            </a:endParaRPr>
          </a:p>
          <a:p>
            <a:pPr marL="45720" indent="0">
              <a:buNone/>
            </a:pPr>
            <a:r>
              <a:rPr lang="en-GB" sz="1200" b="1" dirty="0">
                <a:solidFill>
                  <a:srgbClr val="FF0000"/>
                </a:solidFill>
              </a:rPr>
              <a:t>S1(3) nor</a:t>
            </a:r>
            <a:r>
              <a:rPr lang="en-GB" sz="1200" b="1" baseline="0" dirty="0">
                <a:solidFill>
                  <a:srgbClr val="FF0000"/>
                </a:solidFill>
              </a:rPr>
              <a:t> will it be an enforceable provision unless the third party is expressly identified in the contract by name, as a member of a class or as answering a particular description but need not be in existence when the contract is entered into. It should be clear from the wording of the contract, without the need for any additional interpretation.</a:t>
            </a:r>
          </a:p>
          <a:p>
            <a:pPr marL="45720" indent="0">
              <a:buNone/>
            </a:pPr>
            <a:endParaRPr lang="en-GB" sz="1200" b="1" dirty="0">
              <a:solidFill>
                <a:srgbClr val="FF0000"/>
              </a:solidFill>
            </a:endParaRPr>
          </a:p>
          <a:p>
            <a:pPr marL="45720" indent="0">
              <a:buNone/>
            </a:pPr>
            <a:r>
              <a:rPr lang="en-GB" sz="1200" b="1" dirty="0">
                <a:solidFill>
                  <a:srgbClr val="FF0000"/>
                </a:solidFill>
              </a:rPr>
              <a:t>S1(4): Despite these rules the contracting parties are free to include</a:t>
            </a:r>
            <a:r>
              <a:rPr lang="en-GB" sz="1200" b="1" baseline="0" dirty="0">
                <a:solidFill>
                  <a:srgbClr val="FF0000"/>
                </a:solidFill>
              </a:rPr>
              <a:t> an express term in the contract, in order to exclude third parties’ rights to sue. As such clauses are common in commercial contracts, this means that C(RTP)Act is having little impact in the </a:t>
            </a:r>
            <a:r>
              <a:rPr lang="en-GB" sz="1200" b="1" baseline="0">
                <a:solidFill>
                  <a:srgbClr val="FF0000"/>
                </a:solidFill>
              </a:rPr>
              <a:t>commercial world. </a:t>
            </a:r>
            <a:endParaRPr lang="en-GB" sz="1200" b="1" dirty="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18</a:t>
            </a:fld>
            <a:endParaRPr lang="en-GB"/>
          </a:p>
        </p:txBody>
      </p:sp>
    </p:spTree>
    <p:extLst>
      <p:ext uri="{BB962C8B-B14F-4D97-AF65-F5344CB8AC3E}">
        <p14:creationId xmlns:p14="http://schemas.microsoft.com/office/powerpoint/2010/main" val="31846229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Agreement</a:t>
            </a:r>
            <a:r>
              <a:rPr lang="en-GB" baseline="0" dirty="0"/>
              <a:t> (offer and acceptance), consideration and intention to create legal </a:t>
            </a:r>
            <a:r>
              <a:rPr lang="en-GB" baseline="0" dirty="0" err="1"/>
              <a:t>realtions</a:t>
            </a:r>
            <a:endParaRPr lang="en-GB" baseline="0" dirty="0"/>
          </a:p>
          <a:p>
            <a:pPr marL="228600" indent="-228600">
              <a:buAutoNum type="arabicPeriod"/>
            </a:pPr>
            <a:r>
              <a:rPr lang="en-GB" baseline="0" dirty="0"/>
              <a:t> Privity of contract means that only a party to the contract can generally sue, or be sued on it.</a:t>
            </a:r>
          </a:p>
          <a:p>
            <a:pPr marL="228600" indent="-228600">
              <a:buAutoNum type="arabicPeriod"/>
            </a:pPr>
            <a:r>
              <a:rPr lang="en-GB" baseline="0" dirty="0"/>
              <a:t>Privity of contract- Jill was not party to the contract made between John and the florist, Jill cannot sue the florists in contract.</a:t>
            </a:r>
          </a:p>
          <a:p>
            <a:pPr marL="0" indent="0">
              <a:buNone/>
            </a:pPr>
            <a:r>
              <a:rPr lang="en-GB" baseline="0" dirty="0"/>
              <a:t>Help may, however come from CRTPA 1999 which allows a third party to benefit from or sue upon a contract that purports to confer a benefit upon them. The terms of the contract would need to be considered in order to discover whether this is the case. </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19</a:t>
            </a:fld>
            <a:endParaRPr lang="en-GB"/>
          </a:p>
        </p:txBody>
      </p:sp>
    </p:spTree>
    <p:extLst>
      <p:ext uri="{BB962C8B-B14F-4D97-AF65-F5344CB8AC3E}">
        <p14:creationId xmlns:p14="http://schemas.microsoft.com/office/powerpoint/2010/main" val="4195201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solidFill>
              </a:defRPr>
            </a:lvl1pPr>
          </a:lstStyle>
          <a:p>
            <a:fld id="{96DFF08F-DC6B-4601-B491-B0F83F6DD2DA}" type="datetimeFigureOut">
              <a:rPr lang="en-US" dirty="0"/>
              <a:pPr/>
              <a:t>1/18/2021</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4FAB73BC-B049-4115-A692-8D63A059BFB8}" type="slidenum">
              <a:rPr lang="en-US" dirty="0"/>
              <a:pPr/>
              <a:t>‹#›</a:t>
            </a:fld>
            <a:endParaRPr lang="en-US" dirty="0"/>
          </a:p>
        </p:txBody>
      </p:sp>
      <p:cxnSp>
        <p:nvCxnSpPr>
          <p:cNvPr id="8" name="Straight Connector 7"/>
          <p:cNvCxnSpPr/>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tx1"/>
                </a:solidFill>
              </a:defRPr>
            </a:lvl1pPr>
          </a:lstStyle>
          <a:p>
            <a:fld id="{96DFF08F-DC6B-4601-B491-B0F83F6DD2DA}" type="datetimeFigureOut">
              <a:rPr lang="en-US" dirty="0"/>
              <a:pPr/>
              <a:t>1/18/2021</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tx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tx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tx1"/>
        </a:buClr>
        <a:buSzPct val="80000"/>
        <a:buFont typeface="Corbel" pitchFamily="34" charset="0"/>
        <a:buChar char="•"/>
        <a:defRPr sz="2200" kern="1200">
          <a:solidFill>
            <a:schemeClr val="tx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2000" kern="1200">
          <a:solidFill>
            <a:schemeClr val="tx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800" kern="1200">
          <a:solidFill>
            <a:schemeClr val="tx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Contract law</a:t>
            </a:r>
          </a:p>
        </p:txBody>
      </p:sp>
      <p:sp>
        <p:nvSpPr>
          <p:cNvPr id="3" name="Subtitle 2"/>
          <p:cNvSpPr>
            <a:spLocks noGrp="1"/>
          </p:cNvSpPr>
          <p:nvPr>
            <p:ph type="subTitle" idx="1"/>
          </p:nvPr>
        </p:nvSpPr>
        <p:spPr/>
        <p:txBody>
          <a:bodyPr/>
          <a:lstStyle/>
          <a:p>
            <a:r>
              <a:rPr lang="en-GB" dirty="0"/>
              <a:t>Louise Holmes</a:t>
            </a:r>
          </a:p>
        </p:txBody>
      </p:sp>
    </p:spTree>
    <p:extLst>
      <p:ext uri="{BB962C8B-B14F-4D97-AF65-F5344CB8AC3E}">
        <p14:creationId xmlns:p14="http://schemas.microsoft.com/office/powerpoint/2010/main" val="3744047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Aims of the module:</a:t>
            </a:r>
          </a:p>
        </p:txBody>
      </p:sp>
      <p:sp>
        <p:nvSpPr>
          <p:cNvPr id="3" name="Content Placeholder 2"/>
          <p:cNvSpPr>
            <a:spLocks noGrp="1"/>
          </p:cNvSpPr>
          <p:nvPr>
            <p:ph idx="1"/>
          </p:nvPr>
        </p:nvSpPr>
        <p:spPr/>
        <p:txBody>
          <a:bodyPr>
            <a:normAutofit/>
          </a:bodyPr>
          <a:lstStyle/>
          <a:p>
            <a:pPr marL="45720" indent="0">
              <a:buNone/>
            </a:pPr>
            <a:r>
              <a:rPr lang="en-GB" sz="3600" dirty="0"/>
              <a:t>This module will introduce you to the basic principles of contract law </a:t>
            </a:r>
          </a:p>
          <a:p>
            <a:pPr marL="45720" indent="0">
              <a:buNone/>
            </a:pPr>
            <a:r>
              <a:rPr lang="en-GB" sz="3600" dirty="0"/>
              <a:t>You will gain a knowledge and critical understanding of the development of contract law and the ability to identify areas for means of reform.</a:t>
            </a:r>
          </a:p>
        </p:txBody>
      </p:sp>
    </p:spTree>
    <p:extLst>
      <p:ext uri="{BB962C8B-B14F-4D97-AF65-F5344CB8AC3E}">
        <p14:creationId xmlns:p14="http://schemas.microsoft.com/office/powerpoint/2010/main" val="2682388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will we be looking at?</a:t>
            </a:r>
          </a:p>
        </p:txBody>
      </p:sp>
      <p:sp>
        <p:nvSpPr>
          <p:cNvPr id="3" name="Content Placeholder 2"/>
          <p:cNvSpPr>
            <a:spLocks noGrp="1"/>
          </p:cNvSpPr>
          <p:nvPr>
            <p:ph idx="1"/>
          </p:nvPr>
        </p:nvSpPr>
        <p:spPr/>
        <p:txBody>
          <a:bodyPr>
            <a:normAutofit fontScale="92500" lnSpcReduction="10000"/>
          </a:bodyPr>
          <a:lstStyle/>
          <a:p>
            <a:r>
              <a:rPr lang="en-GB" sz="2800" dirty="0"/>
              <a:t>Formation of a contract</a:t>
            </a:r>
          </a:p>
          <a:p>
            <a:r>
              <a:rPr lang="en-GB" sz="2800" dirty="0"/>
              <a:t>Agreement</a:t>
            </a:r>
          </a:p>
          <a:p>
            <a:r>
              <a:rPr lang="en-GB" sz="2800" dirty="0"/>
              <a:t>Contents of the contract</a:t>
            </a:r>
          </a:p>
          <a:p>
            <a:r>
              <a:rPr lang="en-GB" sz="2800" dirty="0"/>
              <a:t>Exemption clauses and unfair terms</a:t>
            </a:r>
          </a:p>
          <a:p>
            <a:r>
              <a:rPr lang="en-GB" sz="2800" dirty="0"/>
              <a:t>Misrepresentation</a:t>
            </a:r>
          </a:p>
          <a:p>
            <a:r>
              <a:rPr lang="en-GB" sz="2800" dirty="0"/>
              <a:t>Duress and undue influence</a:t>
            </a:r>
          </a:p>
          <a:p>
            <a:r>
              <a:rPr lang="en-GB" sz="2800" dirty="0" err="1"/>
              <a:t>Privity</a:t>
            </a:r>
            <a:r>
              <a:rPr lang="en-GB" sz="2800" dirty="0"/>
              <a:t> of contract</a:t>
            </a:r>
          </a:p>
          <a:p>
            <a:r>
              <a:rPr lang="en-GB" sz="2800" dirty="0"/>
              <a:t> Remedies for breach of contract</a:t>
            </a:r>
          </a:p>
        </p:txBody>
      </p:sp>
    </p:spTree>
    <p:extLst>
      <p:ext uri="{BB962C8B-B14F-4D97-AF65-F5344CB8AC3E}">
        <p14:creationId xmlns:p14="http://schemas.microsoft.com/office/powerpoint/2010/main" val="2251992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2086" y="0"/>
            <a:ext cx="9875520" cy="1356360"/>
          </a:xfrm>
        </p:spPr>
        <p:txBody>
          <a:bodyPr/>
          <a:lstStyle/>
          <a:p>
            <a:r>
              <a:rPr lang="en-GB" dirty="0"/>
              <a:t>Assessments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37227984"/>
              </p:ext>
            </p:extLst>
          </p:nvPr>
        </p:nvGraphicFramePr>
        <p:xfrm>
          <a:off x="762000" y="1110342"/>
          <a:ext cx="10316896" cy="4724400"/>
        </p:xfrm>
        <a:graphic>
          <a:graphicData uri="http://schemas.openxmlformats.org/drawingml/2006/table">
            <a:tbl>
              <a:tblPr firstRow="1" bandRow="1">
                <a:tableStyleId>{5C22544A-7EE6-4342-B048-85BDC9FD1C3A}</a:tableStyleId>
              </a:tblPr>
              <a:tblGrid>
                <a:gridCol w="5158448">
                  <a:extLst>
                    <a:ext uri="{9D8B030D-6E8A-4147-A177-3AD203B41FA5}">
                      <a16:colId xmlns:a16="http://schemas.microsoft.com/office/drawing/2014/main" val="20000"/>
                    </a:ext>
                  </a:extLst>
                </a:gridCol>
                <a:gridCol w="5158448">
                  <a:extLst>
                    <a:ext uri="{9D8B030D-6E8A-4147-A177-3AD203B41FA5}">
                      <a16:colId xmlns:a16="http://schemas.microsoft.com/office/drawing/2014/main" val="20001"/>
                    </a:ext>
                  </a:extLst>
                </a:gridCol>
              </a:tblGrid>
              <a:tr h="1228280">
                <a:tc>
                  <a:txBody>
                    <a:bodyPr/>
                    <a:lstStyle/>
                    <a:p>
                      <a:r>
                        <a:rPr lang="en-GB" dirty="0"/>
                        <a:t>Coursework:</a:t>
                      </a:r>
                      <a:r>
                        <a:rPr lang="en-GB" baseline="0" dirty="0"/>
                        <a:t> 50%</a:t>
                      </a:r>
                      <a:endParaRPr lang="en-GB" dirty="0"/>
                    </a:p>
                  </a:txBody>
                  <a:tcPr/>
                </a:tc>
                <a:tc>
                  <a:txBody>
                    <a:bodyPr/>
                    <a:lstStyle/>
                    <a:p>
                      <a:r>
                        <a:rPr lang="en-US" dirty="0"/>
                        <a:t>C</a:t>
                      </a:r>
                      <a:r>
                        <a:rPr lang="en-GB" dirty="0" err="1"/>
                        <a:t>oursework</a:t>
                      </a:r>
                      <a:r>
                        <a:rPr lang="en-GB" dirty="0"/>
                        <a:t>: 50%</a:t>
                      </a:r>
                    </a:p>
                  </a:txBody>
                  <a:tcPr/>
                </a:tc>
                <a:extLst>
                  <a:ext uri="{0D108BD9-81ED-4DB2-BD59-A6C34878D82A}">
                    <a16:rowId xmlns:a16="http://schemas.microsoft.com/office/drawing/2014/main" val="10000"/>
                  </a:ext>
                </a:extLst>
              </a:tr>
              <a:tr h="2267840">
                <a:tc>
                  <a:txBody>
                    <a:bodyPr/>
                    <a:lstStyle/>
                    <a:p>
                      <a:r>
                        <a:rPr lang="en-GB" sz="2400" dirty="0"/>
                        <a:t>Written</a:t>
                      </a:r>
                      <a:r>
                        <a:rPr lang="en-GB" sz="2400" baseline="0" dirty="0"/>
                        <a:t> essay </a:t>
                      </a:r>
                      <a:r>
                        <a:rPr lang="en-GB" sz="2400" dirty="0"/>
                        <a:t>2,500</a:t>
                      </a:r>
                      <a:r>
                        <a:rPr lang="en-GB" sz="2400" baseline="0" dirty="0"/>
                        <a:t> words</a:t>
                      </a:r>
                    </a:p>
                    <a:p>
                      <a:r>
                        <a:rPr lang="en-GB" sz="2400" baseline="0" dirty="0"/>
                        <a:t>This will be a scenario based question</a:t>
                      </a:r>
                      <a:endParaRPr lang="en-GB" sz="2400" dirty="0"/>
                    </a:p>
                  </a:txBody>
                  <a:tcPr/>
                </a:tc>
                <a:tc>
                  <a:txBody>
                    <a:bodyPr/>
                    <a:lstStyle/>
                    <a:p>
                      <a:r>
                        <a:rPr lang="en-US" sz="2400" b="0" dirty="0"/>
                        <a:t>Written essay 2,500 words</a:t>
                      </a:r>
                    </a:p>
                    <a:p>
                      <a:r>
                        <a:rPr lang="en-US" sz="2400" b="0" dirty="0"/>
                        <a:t>This will be an essay style question on an aspect of the module that we have studied</a:t>
                      </a:r>
                      <a:endParaRPr lang="en-GB" sz="2400" b="0" dirty="0"/>
                    </a:p>
                  </a:txBody>
                  <a:tcPr/>
                </a:tc>
                <a:extLst>
                  <a:ext uri="{0D108BD9-81ED-4DB2-BD59-A6C34878D82A}">
                    <a16:rowId xmlns:a16="http://schemas.microsoft.com/office/drawing/2014/main" val="10001"/>
                  </a:ext>
                </a:extLst>
              </a:tr>
              <a:tr h="1228280">
                <a:tc>
                  <a:txBody>
                    <a:bodyPr/>
                    <a:lstStyle/>
                    <a:p>
                      <a:r>
                        <a:rPr lang="en-GB" sz="2400" dirty="0"/>
                        <a:t>Submission: 23:59 on Friday 5</a:t>
                      </a:r>
                      <a:r>
                        <a:rPr lang="en-GB" sz="2400" baseline="30000" dirty="0"/>
                        <a:t>th</a:t>
                      </a:r>
                      <a:r>
                        <a:rPr lang="en-GB" sz="2400" dirty="0"/>
                        <a:t> March 2021</a:t>
                      </a:r>
                    </a:p>
                  </a:txBody>
                  <a:tcPr/>
                </a:tc>
                <a:tc>
                  <a:txBody>
                    <a:bodyPr/>
                    <a:lstStyle/>
                    <a:p>
                      <a:r>
                        <a:rPr lang="en-US" sz="2400" dirty="0"/>
                        <a:t>S</a:t>
                      </a:r>
                      <a:r>
                        <a:rPr lang="en-GB" sz="2400" dirty="0" err="1"/>
                        <a:t>ubmission</a:t>
                      </a:r>
                      <a:r>
                        <a:rPr lang="en-GB" sz="2400" dirty="0"/>
                        <a:t>: 23:59 on Friday 7</a:t>
                      </a:r>
                      <a:r>
                        <a:rPr lang="en-GB" sz="2400" baseline="30000" dirty="0"/>
                        <a:t>th</a:t>
                      </a:r>
                      <a:r>
                        <a:rPr lang="en-GB" sz="2400" dirty="0"/>
                        <a:t> May 2021</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46138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807CB-3892-4752-8ADF-2E220FAB03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503645E-66D8-49D7-9FA5-559D5ABBB685}"/>
              </a:ext>
            </a:extLst>
          </p:cNvPr>
          <p:cNvSpPr>
            <a:spLocks noGrp="1"/>
          </p:cNvSpPr>
          <p:nvPr>
            <p:ph idx="1"/>
          </p:nvPr>
        </p:nvSpPr>
        <p:spPr/>
        <p:txBody>
          <a:bodyPr/>
          <a:lstStyle/>
          <a:p>
            <a:pPr marL="45720" indent="0">
              <a:buNone/>
            </a:pPr>
            <a:r>
              <a:rPr lang="en-US" dirty="0"/>
              <a:t>Task description: please see Moodle.</a:t>
            </a:r>
            <a:endParaRPr lang="en-GB" dirty="0"/>
          </a:p>
        </p:txBody>
      </p:sp>
    </p:spTree>
    <p:extLst>
      <p:ext uri="{BB962C8B-B14F-4D97-AF65-F5344CB8AC3E}">
        <p14:creationId xmlns:p14="http://schemas.microsoft.com/office/powerpoint/2010/main" val="326779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 indent="0">
              <a:buNone/>
            </a:pPr>
            <a:r>
              <a:rPr lang="en-GB" sz="7200" dirty="0"/>
              <a:t>WHAT IS A CONTRACT?</a:t>
            </a:r>
          </a:p>
        </p:txBody>
      </p:sp>
      <p:sp>
        <p:nvSpPr>
          <p:cNvPr id="4" name="TextBox 3"/>
          <p:cNvSpPr txBox="1"/>
          <p:nvPr/>
        </p:nvSpPr>
        <p:spPr>
          <a:xfrm>
            <a:off x="1017431" y="3992451"/>
            <a:ext cx="9543245" cy="646331"/>
          </a:xfrm>
          <a:prstGeom prst="rect">
            <a:avLst/>
          </a:prstGeom>
          <a:noFill/>
        </p:spPr>
        <p:txBody>
          <a:bodyPr wrap="square" rtlCol="0">
            <a:spAutoFit/>
          </a:bodyPr>
          <a:lstStyle/>
          <a:p>
            <a:pPr algn="ctr"/>
            <a:r>
              <a:rPr lang="en-GB" dirty="0"/>
              <a:t>A contract is an agreement that gives rise to obligations and which is enforceable and recognised by the law. </a:t>
            </a:r>
          </a:p>
        </p:txBody>
      </p:sp>
      <p:sp>
        <p:nvSpPr>
          <p:cNvPr id="5" name="TextBox 4"/>
          <p:cNvSpPr txBox="1"/>
          <p:nvPr/>
        </p:nvSpPr>
        <p:spPr>
          <a:xfrm>
            <a:off x="7751928" y="723331"/>
            <a:ext cx="2808748" cy="923330"/>
          </a:xfrm>
          <a:prstGeom prst="rect">
            <a:avLst/>
          </a:prstGeom>
          <a:noFill/>
        </p:spPr>
        <p:txBody>
          <a:bodyPr wrap="square" rtlCol="0">
            <a:spAutoFit/>
          </a:bodyPr>
          <a:lstStyle/>
          <a:p>
            <a:r>
              <a:rPr lang="en-GB" dirty="0"/>
              <a:t>The existence of a contract gives the parties legal rights</a:t>
            </a:r>
          </a:p>
        </p:txBody>
      </p:sp>
      <p:sp>
        <p:nvSpPr>
          <p:cNvPr id="6" name="TextBox 5"/>
          <p:cNvSpPr txBox="1"/>
          <p:nvPr/>
        </p:nvSpPr>
        <p:spPr>
          <a:xfrm>
            <a:off x="696036" y="723331"/>
            <a:ext cx="2906973" cy="1200329"/>
          </a:xfrm>
          <a:prstGeom prst="rect">
            <a:avLst/>
          </a:prstGeom>
          <a:noFill/>
        </p:spPr>
        <p:txBody>
          <a:bodyPr wrap="square" rtlCol="0">
            <a:spAutoFit/>
          </a:bodyPr>
          <a:lstStyle/>
          <a:p>
            <a:r>
              <a:rPr lang="en-GB" dirty="0"/>
              <a:t>Can be entered into in numerous ways </a:t>
            </a:r>
            <a:r>
              <a:rPr lang="en-GB" dirty="0" err="1"/>
              <a:t>i.e</a:t>
            </a:r>
            <a:r>
              <a:rPr lang="en-GB" dirty="0"/>
              <a:t> telephone, face to face, written, mere conduct</a:t>
            </a:r>
          </a:p>
        </p:txBody>
      </p:sp>
      <p:sp>
        <p:nvSpPr>
          <p:cNvPr id="7" name="TextBox 6"/>
          <p:cNvSpPr txBox="1"/>
          <p:nvPr/>
        </p:nvSpPr>
        <p:spPr>
          <a:xfrm>
            <a:off x="7751928" y="5227092"/>
            <a:ext cx="3263943" cy="369332"/>
          </a:xfrm>
          <a:prstGeom prst="rect">
            <a:avLst/>
          </a:prstGeom>
          <a:noFill/>
        </p:spPr>
        <p:txBody>
          <a:bodyPr wrap="square" rtlCol="0">
            <a:spAutoFit/>
          </a:bodyPr>
          <a:lstStyle/>
          <a:p>
            <a:r>
              <a:rPr lang="en-GB" dirty="0"/>
              <a:t>‘Laissez faire’</a:t>
            </a:r>
          </a:p>
        </p:txBody>
      </p:sp>
      <p:pic>
        <p:nvPicPr>
          <p:cNvPr id="8" name="Picture 7"/>
          <p:cNvPicPr>
            <a:picLocks noChangeAspect="1"/>
          </p:cNvPicPr>
          <p:nvPr/>
        </p:nvPicPr>
        <p:blipFill>
          <a:blip r:embed="rId3"/>
          <a:stretch>
            <a:fillRect/>
          </a:stretch>
        </p:blipFill>
        <p:spPr>
          <a:xfrm>
            <a:off x="3603009" y="4762986"/>
            <a:ext cx="2733675" cy="1666875"/>
          </a:xfrm>
          <a:prstGeom prst="rect">
            <a:avLst/>
          </a:prstGeom>
        </p:spPr>
      </p:pic>
      <p:pic>
        <p:nvPicPr>
          <p:cNvPr id="9" name="Picture 8"/>
          <p:cNvPicPr>
            <a:picLocks noChangeAspect="1"/>
          </p:cNvPicPr>
          <p:nvPr/>
        </p:nvPicPr>
        <p:blipFill>
          <a:blip r:embed="rId4"/>
          <a:stretch>
            <a:fillRect/>
          </a:stretch>
        </p:blipFill>
        <p:spPr>
          <a:xfrm>
            <a:off x="3930555" y="389361"/>
            <a:ext cx="2406129" cy="1601169"/>
          </a:xfrm>
          <a:prstGeom prst="rect">
            <a:avLst/>
          </a:prstGeom>
        </p:spPr>
      </p:pic>
    </p:spTree>
    <p:extLst>
      <p:ext uri="{BB962C8B-B14F-4D97-AF65-F5344CB8AC3E}">
        <p14:creationId xmlns:p14="http://schemas.microsoft.com/office/powerpoint/2010/main" val="2991226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barn(inVertical)">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arn(inVertical)">
                                      <p:cBhvr>
                                        <p:cTn id="24" dur="5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 indent="0" algn="ctr">
              <a:buNone/>
            </a:pPr>
            <a:r>
              <a:rPr lang="en-GB" sz="6000" dirty="0"/>
              <a:t>WHY ARE CONTRACTS IMPORTANT?</a:t>
            </a:r>
          </a:p>
        </p:txBody>
      </p:sp>
    </p:spTree>
    <p:extLst>
      <p:ext uri="{BB962C8B-B14F-4D97-AF65-F5344CB8AC3E}">
        <p14:creationId xmlns:p14="http://schemas.microsoft.com/office/powerpoint/2010/main" val="1002479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Emma’s Day</a:t>
            </a:r>
          </a:p>
        </p:txBody>
      </p:sp>
      <p:sp>
        <p:nvSpPr>
          <p:cNvPr id="3" name="Content Placeholder 2"/>
          <p:cNvSpPr>
            <a:spLocks noGrp="1"/>
          </p:cNvSpPr>
          <p:nvPr>
            <p:ph idx="1"/>
          </p:nvPr>
        </p:nvSpPr>
        <p:spPr/>
        <p:txBody>
          <a:bodyPr/>
          <a:lstStyle/>
          <a:p>
            <a:pPr marL="45720" indent="0" algn="ctr">
              <a:buNone/>
            </a:pPr>
            <a:r>
              <a:rPr lang="en-GB" sz="4800" dirty="0"/>
              <a:t>How many contracts have you entered into today? The number may surprise you</a:t>
            </a:r>
            <a:r>
              <a:rPr lang="en-GB" dirty="0"/>
              <a:t>.</a:t>
            </a:r>
          </a:p>
          <a:p>
            <a:pPr marL="45720" indent="0">
              <a:buNone/>
            </a:pPr>
            <a:endParaRPr lang="en-GB" dirty="0"/>
          </a:p>
          <a:p>
            <a:pPr marL="45720" indent="0">
              <a:buNone/>
            </a:pPr>
            <a:endParaRPr lang="en-GB" dirty="0"/>
          </a:p>
          <a:p>
            <a:pPr marL="45720" indent="0">
              <a:buNone/>
            </a:pPr>
            <a:endParaRPr lang="en-GB" b="1" dirty="0">
              <a:solidFill>
                <a:srgbClr val="FFFF00"/>
              </a:solidFill>
            </a:endParaRPr>
          </a:p>
        </p:txBody>
      </p:sp>
    </p:spTree>
    <p:extLst>
      <p:ext uri="{BB962C8B-B14F-4D97-AF65-F5344CB8AC3E}">
        <p14:creationId xmlns:p14="http://schemas.microsoft.com/office/powerpoint/2010/main" val="46761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p>
        </p:txBody>
      </p:sp>
      <p:sp>
        <p:nvSpPr>
          <p:cNvPr id="3" name="Content Placeholder 2"/>
          <p:cNvSpPr>
            <a:spLocks noGrp="1"/>
          </p:cNvSpPr>
          <p:nvPr>
            <p:ph idx="1"/>
          </p:nvPr>
        </p:nvSpPr>
        <p:spPr/>
        <p:txBody>
          <a:bodyPr>
            <a:normAutofit/>
          </a:bodyPr>
          <a:lstStyle/>
          <a:p>
            <a:pPr marL="45720" indent="0" algn="ctr">
              <a:buNone/>
            </a:pPr>
            <a:r>
              <a:rPr lang="en-GB" sz="2800" dirty="0"/>
              <a:t>TAKE A CONTRACT THAT YOU HAVE SIGNED UP TO IN THE LAST 12 MONTHS</a:t>
            </a:r>
          </a:p>
          <a:p>
            <a:pPr marL="45720" indent="0" algn="ctr">
              <a:buNone/>
            </a:pPr>
            <a:r>
              <a:rPr lang="en-GB" sz="2800" dirty="0"/>
              <a:t>e.g. phone lease, gym membership, loan agreement, credit card agreement.</a:t>
            </a:r>
          </a:p>
          <a:p>
            <a:pPr marL="45720" indent="0" algn="ctr">
              <a:buNone/>
            </a:pPr>
            <a:endParaRPr lang="en-GB" sz="2800" dirty="0"/>
          </a:p>
          <a:p>
            <a:pPr marL="45720" indent="0" algn="ctr">
              <a:buNone/>
            </a:pPr>
            <a:r>
              <a:rPr lang="en-GB" sz="2800" dirty="0"/>
              <a:t>Did you fully understand the terms and conditions of the agreement- What have you actually signed up for?</a:t>
            </a:r>
          </a:p>
        </p:txBody>
      </p:sp>
    </p:spTree>
    <p:extLst>
      <p:ext uri="{BB962C8B-B14F-4D97-AF65-F5344CB8AC3E}">
        <p14:creationId xmlns:p14="http://schemas.microsoft.com/office/powerpoint/2010/main" val="3632481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7259782" y="2936383"/>
            <a:ext cx="3408218" cy="984453"/>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143000" y="2705549"/>
            <a:ext cx="2999509" cy="98445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pPr algn="ctr"/>
            <a:r>
              <a:rPr lang="en-GB" dirty="0"/>
              <a:t>Categories of contract</a:t>
            </a:r>
          </a:p>
        </p:txBody>
      </p:sp>
      <p:cxnSp>
        <p:nvCxnSpPr>
          <p:cNvPr id="5" name="Straight Arrow Connector 4"/>
          <p:cNvCxnSpPr/>
          <p:nvPr/>
        </p:nvCxnSpPr>
        <p:spPr>
          <a:xfrm>
            <a:off x="6413679" y="1815921"/>
            <a:ext cx="1493949" cy="1120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a:off x="4327302" y="1815921"/>
            <a:ext cx="1275008" cy="1120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185685" y="3013109"/>
            <a:ext cx="2914138" cy="461665"/>
          </a:xfrm>
          <a:prstGeom prst="rect">
            <a:avLst/>
          </a:prstGeom>
          <a:noFill/>
        </p:spPr>
        <p:txBody>
          <a:bodyPr wrap="square" rtlCol="0">
            <a:spAutoFit/>
          </a:bodyPr>
          <a:lstStyle/>
          <a:p>
            <a:r>
              <a:rPr lang="en-GB" sz="2400" dirty="0"/>
              <a:t>SIMPLE CONTRACTS</a:t>
            </a:r>
          </a:p>
        </p:txBody>
      </p:sp>
      <p:sp>
        <p:nvSpPr>
          <p:cNvPr id="4" name="TextBox 3"/>
          <p:cNvSpPr txBox="1"/>
          <p:nvPr/>
        </p:nvSpPr>
        <p:spPr>
          <a:xfrm>
            <a:off x="7495309" y="3013109"/>
            <a:ext cx="2937164" cy="830997"/>
          </a:xfrm>
          <a:prstGeom prst="rect">
            <a:avLst/>
          </a:prstGeom>
          <a:noFill/>
        </p:spPr>
        <p:txBody>
          <a:bodyPr wrap="square" rtlCol="0">
            <a:spAutoFit/>
          </a:bodyPr>
          <a:lstStyle/>
          <a:p>
            <a:pPr algn="ctr"/>
            <a:r>
              <a:rPr lang="en-GB" sz="2400" dirty="0"/>
              <a:t>SPECIALITY CONTRACTS</a:t>
            </a:r>
          </a:p>
        </p:txBody>
      </p:sp>
      <p:sp>
        <p:nvSpPr>
          <p:cNvPr id="9" name="TextBox 8"/>
          <p:cNvSpPr txBox="1"/>
          <p:nvPr/>
        </p:nvSpPr>
        <p:spPr>
          <a:xfrm>
            <a:off x="914400" y="3848587"/>
            <a:ext cx="3228109" cy="2554545"/>
          </a:xfrm>
          <a:prstGeom prst="rect">
            <a:avLst/>
          </a:prstGeom>
          <a:noFill/>
        </p:spPr>
        <p:txBody>
          <a:bodyPr wrap="square" rtlCol="0">
            <a:spAutoFit/>
          </a:bodyPr>
          <a:lstStyle/>
          <a:p>
            <a:pPr marL="285750" indent="-285750">
              <a:buFontTx/>
              <a:buChar char="-"/>
            </a:pPr>
            <a:r>
              <a:rPr lang="en-GB" sz="2000" b="1" dirty="0"/>
              <a:t>Do not need to be in writing and can be made in writing, orally or implied by conduct.</a:t>
            </a:r>
          </a:p>
          <a:p>
            <a:endParaRPr lang="en-GB" sz="2000" b="1" dirty="0"/>
          </a:p>
          <a:p>
            <a:pPr marL="285750" indent="-285750">
              <a:buFontTx/>
              <a:buChar char="-"/>
            </a:pPr>
            <a:r>
              <a:rPr lang="en-GB" sz="2000" b="1" dirty="0"/>
              <a:t>These are the contracts which we are most concerned with</a:t>
            </a:r>
          </a:p>
        </p:txBody>
      </p:sp>
      <p:sp>
        <p:nvSpPr>
          <p:cNvPr id="10" name="TextBox 9"/>
          <p:cNvSpPr txBox="1"/>
          <p:nvPr/>
        </p:nvSpPr>
        <p:spPr>
          <a:xfrm>
            <a:off x="7259783" y="4156364"/>
            <a:ext cx="3505200" cy="1938992"/>
          </a:xfrm>
          <a:prstGeom prst="rect">
            <a:avLst/>
          </a:prstGeom>
          <a:noFill/>
        </p:spPr>
        <p:txBody>
          <a:bodyPr wrap="square" rtlCol="0">
            <a:spAutoFit/>
          </a:bodyPr>
          <a:lstStyle/>
          <a:p>
            <a:pPr marL="285750" indent="-285750">
              <a:buFontTx/>
              <a:buChar char="-"/>
            </a:pPr>
            <a:r>
              <a:rPr lang="en-GB" sz="2400" b="1" dirty="0"/>
              <a:t>Required in writing </a:t>
            </a:r>
          </a:p>
          <a:p>
            <a:pPr marL="285750" indent="-285750">
              <a:buFontTx/>
              <a:buChar char="-"/>
            </a:pPr>
            <a:r>
              <a:rPr lang="en-GB" sz="2400" b="1" dirty="0"/>
              <a:t>Examples: contracts involving the sale of land and other credit transactions.</a:t>
            </a:r>
          </a:p>
        </p:txBody>
      </p:sp>
      <p:pic>
        <p:nvPicPr>
          <p:cNvPr id="11" name="Picture 10"/>
          <p:cNvPicPr>
            <a:picLocks noChangeAspect="1"/>
          </p:cNvPicPr>
          <p:nvPr/>
        </p:nvPicPr>
        <p:blipFill>
          <a:blip r:embed="rId3"/>
          <a:stretch>
            <a:fillRect/>
          </a:stretch>
        </p:blipFill>
        <p:spPr>
          <a:xfrm>
            <a:off x="699308" y="1206788"/>
            <a:ext cx="1521316" cy="1218265"/>
          </a:xfrm>
          <a:prstGeom prst="rect">
            <a:avLst/>
          </a:prstGeom>
        </p:spPr>
      </p:pic>
      <p:pic>
        <p:nvPicPr>
          <p:cNvPr id="12" name="Picture 11"/>
          <p:cNvPicPr>
            <a:picLocks noChangeAspect="1"/>
          </p:cNvPicPr>
          <p:nvPr/>
        </p:nvPicPr>
        <p:blipFill>
          <a:blip r:embed="rId4"/>
          <a:stretch>
            <a:fillRect/>
          </a:stretch>
        </p:blipFill>
        <p:spPr>
          <a:xfrm>
            <a:off x="4775010" y="4444172"/>
            <a:ext cx="2048786" cy="1363374"/>
          </a:xfrm>
          <a:prstGeom prst="rect">
            <a:avLst/>
          </a:prstGeom>
        </p:spPr>
      </p:pic>
    </p:spTree>
    <p:extLst>
      <p:ext uri="{BB962C8B-B14F-4D97-AF65-F5344CB8AC3E}">
        <p14:creationId xmlns:p14="http://schemas.microsoft.com/office/powerpoint/2010/main" val="1282600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t>ELEMENTS OF A CONTRACT</a:t>
            </a:r>
          </a:p>
        </p:txBody>
      </p:sp>
      <p:sp>
        <p:nvSpPr>
          <p:cNvPr id="4" name="TextBox 3"/>
          <p:cNvSpPr txBox="1"/>
          <p:nvPr/>
        </p:nvSpPr>
        <p:spPr>
          <a:xfrm>
            <a:off x="789709" y="2041312"/>
            <a:ext cx="2382982" cy="523220"/>
          </a:xfrm>
          <a:prstGeom prst="rect">
            <a:avLst/>
          </a:prstGeom>
          <a:noFill/>
        </p:spPr>
        <p:txBody>
          <a:bodyPr wrap="square" rtlCol="0">
            <a:spAutoFit/>
          </a:bodyPr>
          <a:lstStyle/>
          <a:p>
            <a:r>
              <a:rPr lang="en-GB" sz="2800" b="1" dirty="0">
                <a:solidFill>
                  <a:srgbClr val="00B050"/>
                </a:solidFill>
              </a:rPr>
              <a:t>AGREEMENT</a:t>
            </a:r>
          </a:p>
        </p:txBody>
      </p:sp>
      <p:sp>
        <p:nvSpPr>
          <p:cNvPr id="5" name="TextBox 4"/>
          <p:cNvSpPr txBox="1"/>
          <p:nvPr/>
        </p:nvSpPr>
        <p:spPr>
          <a:xfrm>
            <a:off x="7121236" y="2272145"/>
            <a:ext cx="3532909" cy="584775"/>
          </a:xfrm>
          <a:prstGeom prst="rect">
            <a:avLst/>
          </a:prstGeom>
          <a:noFill/>
        </p:spPr>
        <p:txBody>
          <a:bodyPr wrap="square" rtlCol="0">
            <a:spAutoFit/>
          </a:bodyPr>
          <a:lstStyle/>
          <a:p>
            <a:r>
              <a:rPr lang="en-GB" sz="3200" b="1" dirty="0">
                <a:solidFill>
                  <a:srgbClr val="00B0F0"/>
                </a:solidFill>
              </a:rPr>
              <a:t>CONSIDERATION</a:t>
            </a:r>
          </a:p>
        </p:txBody>
      </p:sp>
      <p:sp>
        <p:nvSpPr>
          <p:cNvPr id="6" name="TextBox 5"/>
          <p:cNvSpPr txBox="1"/>
          <p:nvPr/>
        </p:nvSpPr>
        <p:spPr>
          <a:xfrm>
            <a:off x="1468582" y="4294909"/>
            <a:ext cx="2119745" cy="1815882"/>
          </a:xfrm>
          <a:prstGeom prst="rect">
            <a:avLst/>
          </a:prstGeom>
          <a:noFill/>
        </p:spPr>
        <p:txBody>
          <a:bodyPr wrap="square" rtlCol="0">
            <a:spAutoFit/>
          </a:bodyPr>
          <a:lstStyle/>
          <a:p>
            <a:r>
              <a:rPr lang="en-GB" sz="2800" b="1" dirty="0">
                <a:solidFill>
                  <a:schemeClr val="accent4"/>
                </a:solidFill>
              </a:rPr>
              <a:t>INTENTION TO CREATE LEGAL RELATIONS</a:t>
            </a:r>
          </a:p>
        </p:txBody>
      </p:sp>
      <p:sp>
        <p:nvSpPr>
          <p:cNvPr id="7" name="TextBox 6"/>
          <p:cNvSpPr txBox="1"/>
          <p:nvPr/>
        </p:nvSpPr>
        <p:spPr>
          <a:xfrm>
            <a:off x="7495309" y="4294909"/>
            <a:ext cx="2784764" cy="584775"/>
          </a:xfrm>
          <a:prstGeom prst="rect">
            <a:avLst/>
          </a:prstGeom>
          <a:noFill/>
        </p:spPr>
        <p:txBody>
          <a:bodyPr wrap="square" rtlCol="0">
            <a:spAutoFit/>
          </a:bodyPr>
          <a:lstStyle/>
          <a:p>
            <a:r>
              <a:rPr lang="en-GB" sz="3200" b="1" dirty="0">
                <a:solidFill>
                  <a:schemeClr val="accent3">
                    <a:lumMod val="60000"/>
                    <a:lumOff val="40000"/>
                  </a:schemeClr>
                </a:solidFill>
              </a:rPr>
              <a:t>FORM</a:t>
            </a:r>
          </a:p>
        </p:txBody>
      </p:sp>
      <p:sp>
        <p:nvSpPr>
          <p:cNvPr id="8" name="TextBox 7"/>
          <p:cNvSpPr txBox="1"/>
          <p:nvPr/>
        </p:nvSpPr>
        <p:spPr>
          <a:xfrm>
            <a:off x="3726873" y="2784764"/>
            <a:ext cx="2175163" cy="523220"/>
          </a:xfrm>
          <a:prstGeom prst="rect">
            <a:avLst/>
          </a:prstGeom>
          <a:noFill/>
        </p:spPr>
        <p:txBody>
          <a:bodyPr wrap="square" rtlCol="0">
            <a:spAutoFit/>
          </a:bodyPr>
          <a:lstStyle/>
          <a:p>
            <a:r>
              <a:rPr lang="en-GB" sz="2800" b="1" dirty="0">
                <a:solidFill>
                  <a:srgbClr val="FF0000"/>
                </a:solidFill>
              </a:rPr>
              <a:t>CAPACITY</a:t>
            </a:r>
          </a:p>
        </p:txBody>
      </p:sp>
      <p:sp>
        <p:nvSpPr>
          <p:cNvPr id="9" name="TextBox 8"/>
          <p:cNvSpPr txBox="1"/>
          <p:nvPr/>
        </p:nvSpPr>
        <p:spPr>
          <a:xfrm>
            <a:off x="4944687" y="5363151"/>
            <a:ext cx="2105891" cy="523220"/>
          </a:xfrm>
          <a:prstGeom prst="rect">
            <a:avLst/>
          </a:prstGeom>
          <a:noFill/>
        </p:spPr>
        <p:txBody>
          <a:bodyPr wrap="square" rtlCol="0">
            <a:spAutoFit/>
          </a:bodyPr>
          <a:lstStyle/>
          <a:p>
            <a:r>
              <a:rPr lang="en-GB" sz="2800" b="1" dirty="0">
                <a:solidFill>
                  <a:srgbClr val="CC00CC"/>
                </a:solidFill>
              </a:rPr>
              <a:t>CONSENT</a:t>
            </a:r>
          </a:p>
        </p:txBody>
      </p:sp>
      <p:sp>
        <p:nvSpPr>
          <p:cNvPr id="10" name="TextBox 9"/>
          <p:cNvSpPr txBox="1"/>
          <p:nvPr/>
        </p:nvSpPr>
        <p:spPr>
          <a:xfrm>
            <a:off x="9227127" y="5070763"/>
            <a:ext cx="2105891" cy="584775"/>
          </a:xfrm>
          <a:prstGeom prst="rect">
            <a:avLst/>
          </a:prstGeom>
          <a:noFill/>
        </p:spPr>
        <p:txBody>
          <a:bodyPr wrap="square" rtlCol="0">
            <a:spAutoFit/>
          </a:bodyPr>
          <a:lstStyle/>
          <a:p>
            <a:r>
              <a:rPr lang="en-GB" sz="3200" b="1" dirty="0">
                <a:solidFill>
                  <a:srgbClr val="6600CC"/>
                </a:solidFill>
              </a:rPr>
              <a:t>LEGALITY</a:t>
            </a:r>
          </a:p>
        </p:txBody>
      </p:sp>
    </p:spTree>
    <p:extLst>
      <p:ext uri="{BB962C8B-B14F-4D97-AF65-F5344CB8AC3E}">
        <p14:creationId xmlns:p14="http://schemas.microsoft.com/office/powerpoint/2010/main" val="2951145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ENFORCEABILITY</a:t>
            </a:r>
          </a:p>
        </p:txBody>
      </p:sp>
      <p:sp>
        <p:nvSpPr>
          <p:cNvPr id="3" name="Content Placeholder 2"/>
          <p:cNvSpPr>
            <a:spLocks noGrp="1"/>
          </p:cNvSpPr>
          <p:nvPr>
            <p:ph idx="1"/>
          </p:nvPr>
        </p:nvSpPr>
        <p:spPr>
          <a:xfrm>
            <a:off x="581891" y="1787237"/>
            <a:ext cx="10433981" cy="4391890"/>
          </a:xfrm>
          <a:solidFill>
            <a:schemeClr val="accent4">
              <a:lumMod val="20000"/>
              <a:lumOff val="80000"/>
            </a:schemeClr>
          </a:solidFill>
        </p:spPr>
        <p:txBody>
          <a:bodyPr/>
          <a:lstStyle/>
          <a:p>
            <a:pPr marL="45720" indent="0">
              <a:buNone/>
            </a:pPr>
            <a:r>
              <a:rPr lang="en-GB" u="sng" dirty="0"/>
              <a:t>Depending on which essential element is missing from the contract, will determine the following:</a:t>
            </a:r>
          </a:p>
          <a:p>
            <a:pPr marL="45720" indent="0">
              <a:buNone/>
            </a:pPr>
            <a:endParaRPr lang="en-GB" dirty="0"/>
          </a:p>
          <a:p>
            <a:pPr>
              <a:buFontTx/>
              <a:buChar char="-"/>
            </a:pPr>
            <a:r>
              <a:rPr lang="en-GB" dirty="0"/>
              <a:t>A</a:t>
            </a:r>
            <a:r>
              <a:rPr lang="en-GB" sz="3600" b="1" dirty="0">
                <a:solidFill>
                  <a:srgbClr val="FFFF00"/>
                </a:solidFill>
              </a:rPr>
              <a:t> </a:t>
            </a:r>
            <a:r>
              <a:rPr lang="en-GB" sz="3600" b="1" dirty="0">
                <a:solidFill>
                  <a:srgbClr val="CC00CC"/>
                </a:solidFill>
              </a:rPr>
              <a:t>void </a:t>
            </a:r>
            <a:r>
              <a:rPr lang="en-GB" dirty="0"/>
              <a:t>contract: the whole transaction is regarded as a nullity.</a:t>
            </a:r>
          </a:p>
          <a:p>
            <a:pPr>
              <a:buFontTx/>
              <a:buChar char="-"/>
            </a:pPr>
            <a:r>
              <a:rPr lang="en-GB" dirty="0"/>
              <a:t>A </a:t>
            </a:r>
            <a:r>
              <a:rPr lang="en-GB" sz="3600" b="1" dirty="0">
                <a:solidFill>
                  <a:srgbClr val="FF0000"/>
                </a:solidFill>
              </a:rPr>
              <a:t>voidable </a:t>
            </a:r>
            <a:r>
              <a:rPr lang="en-GB" dirty="0"/>
              <a:t>contract: the contract operates in every respect as a valid contract unless one of the parties takes steps to avoid it.</a:t>
            </a:r>
          </a:p>
          <a:p>
            <a:pPr>
              <a:buFontTx/>
              <a:buChar char="-"/>
            </a:pPr>
            <a:r>
              <a:rPr lang="en-GB" dirty="0"/>
              <a:t>An </a:t>
            </a:r>
            <a:r>
              <a:rPr lang="en-GB" sz="3600" b="1" dirty="0">
                <a:solidFill>
                  <a:srgbClr val="92D050"/>
                </a:solidFill>
              </a:rPr>
              <a:t>unenforceable</a:t>
            </a:r>
            <a:r>
              <a:rPr lang="en-GB" dirty="0"/>
              <a:t> contract: cannot be enforced in the courts if ones of the parties refuses to carry out its terms.</a:t>
            </a:r>
          </a:p>
        </p:txBody>
      </p:sp>
    </p:spTree>
    <p:extLst>
      <p:ext uri="{BB962C8B-B14F-4D97-AF65-F5344CB8AC3E}">
        <p14:creationId xmlns:p14="http://schemas.microsoft.com/office/powerpoint/2010/main" val="846625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Privity</a:t>
            </a:r>
            <a:r>
              <a:rPr lang="en-GB" dirty="0"/>
              <a:t> of contract</a:t>
            </a:r>
          </a:p>
        </p:txBody>
      </p:sp>
      <p:sp>
        <p:nvSpPr>
          <p:cNvPr id="3" name="Content Placeholder 2"/>
          <p:cNvSpPr>
            <a:spLocks noGrp="1"/>
          </p:cNvSpPr>
          <p:nvPr>
            <p:ph idx="1"/>
          </p:nvPr>
        </p:nvSpPr>
        <p:spPr/>
        <p:txBody>
          <a:bodyPr>
            <a:normAutofit/>
          </a:bodyPr>
          <a:lstStyle/>
          <a:p>
            <a:r>
              <a:rPr lang="en-GB" sz="2800" b="1" dirty="0"/>
              <a:t>Generally, only the parties to a contract are bound by it.</a:t>
            </a:r>
          </a:p>
          <a:p>
            <a:endParaRPr lang="en-GB" sz="2800" b="1" dirty="0"/>
          </a:p>
          <a:p>
            <a:r>
              <a:rPr lang="en-GB" sz="2800" b="1" dirty="0"/>
              <a:t>Leading case: </a:t>
            </a:r>
            <a:r>
              <a:rPr lang="en-GB" sz="2800" b="1" i="1" dirty="0" err="1">
                <a:solidFill>
                  <a:srgbClr val="FF0000"/>
                </a:solidFill>
              </a:rPr>
              <a:t>Tweedle</a:t>
            </a:r>
            <a:r>
              <a:rPr lang="en-GB" sz="2800" b="1" i="1" dirty="0">
                <a:solidFill>
                  <a:srgbClr val="FF0000"/>
                </a:solidFill>
              </a:rPr>
              <a:t> v Atkinson [1861]</a:t>
            </a:r>
          </a:p>
        </p:txBody>
      </p:sp>
      <p:sp>
        <p:nvSpPr>
          <p:cNvPr id="4" name="Rectangle 3"/>
          <p:cNvSpPr/>
          <p:nvPr/>
        </p:nvSpPr>
        <p:spPr>
          <a:xfrm>
            <a:off x="817418" y="3740727"/>
            <a:ext cx="8548255" cy="264138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496291" y="5735782"/>
            <a:ext cx="1870364" cy="646331"/>
          </a:xfrm>
          <a:prstGeom prst="rect">
            <a:avLst/>
          </a:prstGeom>
          <a:noFill/>
        </p:spPr>
        <p:txBody>
          <a:bodyPr wrap="square" rtlCol="0">
            <a:spAutoFit/>
          </a:bodyPr>
          <a:lstStyle/>
          <a:p>
            <a:r>
              <a:rPr lang="en-GB" dirty="0"/>
              <a:t>Groom (beneficiary)</a:t>
            </a:r>
          </a:p>
        </p:txBody>
      </p:sp>
      <p:cxnSp>
        <p:nvCxnSpPr>
          <p:cNvPr id="7" name="Straight Arrow Connector 6"/>
          <p:cNvCxnSpPr/>
          <p:nvPr/>
        </p:nvCxnSpPr>
        <p:spPr>
          <a:xfrm flipV="1">
            <a:off x="2092036" y="4585854"/>
            <a:ext cx="0" cy="1149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496291" y="3831103"/>
            <a:ext cx="1454727" cy="646331"/>
          </a:xfrm>
          <a:prstGeom prst="rect">
            <a:avLst/>
          </a:prstGeom>
          <a:noFill/>
        </p:spPr>
        <p:txBody>
          <a:bodyPr wrap="square" rtlCol="0">
            <a:spAutoFit/>
          </a:bodyPr>
          <a:lstStyle/>
          <a:p>
            <a:r>
              <a:rPr lang="en-GB" dirty="0"/>
              <a:t>Father of the groom</a:t>
            </a:r>
          </a:p>
        </p:txBody>
      </p:sp>
      <p:sp>
        <p:nvSpPr>
          <p:cNvPr id="11" name="TextBox 10"/>
          <p:cNvSpPr txBox="1"/>
          <p:nvPr/>
        </p:nvSpPr>
        <p:spPr>
          <a:xfrm>
            <a:off x="955963" y="4926449"/>
            <a:ext cx="1080655" cy="523220"/>
          </a:xfrm>
          <a:prstGeom prst="rect">
            <a:avLst/>
          </a:prstGeom>
          <a:noFill/>
        </p:spPr>
        <p:txBody>
          <a:bodyPr wrap="square" rtlCol="0">
            <a:spAutoFit/>
          </a:bodyPr>
          <a:lstStyle/>
          <a:p>
            <a:r>
              <a:rPr lang="en-GB" sz="1400" dirty="0"/>
              <a:t>Promise to pay</a:t>
            </a:r>
          </a:p>
        </p:txBody>
      </p:sp>
      <p:sp>
        <p:nvSpPr>
          <p:cNvPr id="12" name="TextBox 11"/>
          <p:cNvSpPr txBox="1"/>
          <p:nvPr/>
        </p:nvSpPr>
        <p:spPr>
          <a:xfrm>
            <a:off x="4059382" y="3831103"/>
            <a:ext cx="1607127" cy="646331"/>
          </a:xfrm>
          <a:prstGeom prst="rect">
            <a:avLst/>
          </a:prstGeom>
          <a:noFill/>
        </p:spPr>
        <p:txBody>
          <a:bodyPr wrap="square" rtlCol="0">
            <a:spAutoFit/>
          </a:bodyPr>
          <a:lstStyle/>
          <a:p>
            <a:r>
              <a:rPr lang="en-GB" dirty="0"/>
              <a:t>Exchange of promises</a:t>
            </a:r>
          </a:p>
        </p:txBody>
      </p:sp>
      <p:sp>
        <p:nvSpPr>
          <p:cNvPr id="14" name="TextBox 13"/>
          <p:cNvSpPr txBox="1"/>
          <p:nvPr/>
        </p:nvSpPr>
        <p:spPr>
          <a:xfrm>
            <a:off x="6386945" y="3948545"/>
            <a:ext cx="1801091" cy="646331"/>
          </a:xfrm>
          <a:prstGeom prst="rect">
            <a:avLst/>
          </a:prstGeom>
          <a:noFill/>
        </p:spPr>
        <p:txBody>
          <a:bodyPr wrap="square" rtlCol="0">
            <a:spAutoFit/>
          </a:bodyPr>
          <a:lstStyle/>
          <a:p>
            <a:r>
              <a:rPr lang="en-GB" dirty="0"/>
              <a:t>Father of the bride</a:t>
            </a:r>
          </a:p>
        </p:txBody>
      </p:sp>
      <p:cxnSp>
        <p:nvCxnSpPr>
          <p:cNvPr id="16" name="Straight Connector 15"/>
          <p:cNvCxnSpPr/>
          <p:nvPr/>
        </p:nvCxnSpPr>
        <p:spPr>
          <a:xfrm flipV="1">
            <a:off x="2770909" y="4271710"/>
            <a:ext cx="3740727" cy="1787237"/>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461164" y="5334000"/>
            <a:ext cx="1302327" cy="307777"/>
          </a:xfrm>
          <a:prstGeom prst="rect">
            <a:avLst/>
          </a:prstGeom>
          <a:noFill/>
        </p:spPr>
        <p:txBody>
          <a:bodyPr wrap="square" rtlCol="0">
            <a:spAutoFit/>
          </a:bodyPr>
          <a:lstStyle/>
          <a:p>
            <a:r>
              <a:rPr lang="en-GB" sz="1400" dirty="0"/>
              <a:t>Promise to pay</a:t>
            </a:r>
          </a:p>
        </p:txBody>
      </p:sp>
      <p:cxnSp>
        <p:nvCxnSpPr>
          <p:cNvPr id="19" name="Straight Arrow Connector 18"/>
          <p:cNvCxnSpPr>
            <a:stCxn id="8" idx="3"/>
          </p:cNvCxnSpPr>
          <p:nvPr/>
        </p:nvCxnSpPr>
        <p:spPr>
          <a:xfrm flipV="1">
            <a:off x="2951018" y="4154268"/>
            <a:ext cx="803564"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5375564" y="4154268"/>
            <a:ext cx="101138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2" name="Picture 21"/>
          <p:cNvPicPr>
            <a:picLocks noChangeAspect="1"/>
          </p:cNvPicPr>
          <p:nvPr/>
        </p:nvPicPr>
        <p:blipFill>
          <a:blip r:embed="rId3"/>
          <a:stretch>
            <a:fillRect/>
          </a:stretch>
        </p:blipFill>
        <p:spPr>
          <a:xfrm>
            <a:off x="9187071" y="763905"/>
            <a:ext cx="1828800" cy="2495550"/>
          </a:xfrm>
          <a:prstGeom prst="rect">
            <a:avLst/>
          </a:prstGeom>
        </p:spPr>
      </p:pic>
    </p:spTree>
    <p:extLst>
      <p:ext uri="{BB962C8B-B14F-4D97-AF65-F5344CB8AC3E}">
        <p14:creationId xmlns:p14="http://schemas.microsoft.com/office/powerpoint/2010/main" val="1708783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9714" y="892629"/>
            <a:ext cx="10036157" cy="5203371"/>
          </a:xfrm>
        </p:spPr>
        <p:txBody>
          <a:bodyPr>
            <a:normAutofit lnSpcReduction="10000"/>
          </a:bodyPr>
          <a:lstStyle/>
          <a:p>
            <a:pPr marL="45720" indent="0">
              <a:buNone/>
            </a:pPr>
            <a:r>
              <a:rPr lang="en-GB" sz="2800" b="1" i="1" dirty="0">
                <a:solidFill>
                  <a:srgbClr val="FF0000"/>
                </a:solidFill>
              </a:rPr>
              <a:t>Dunlop Pneumatic Tyre Co Ltd v Selfridge &amp; Co Ltd [1915]</a:t>
            </a:r>
          </a:p>
          <a:p>
            <a:pPr marL="45720" indent="0">
              <a:buNone/>
            </a:pPr>
            <a:endParaRPr lang="en-GB" dirty="0"/>
          </a:p>
          <a:p>
            <a:pPr marL="45720" indent="0">
              <a:buNone/>
            </a:pPr>
            <a:r>
              <a:rPr lang="en-GB" b="1" dirty="0"/>
              <a:t>Contract 1:</a:t>
            </a:r>
          </a:p>
          <a:p>
            <a:pPr marL="45720" indent="0">
              <a:buNone/>
            </a:pPr>
            <a:endParaRPr lang="en-GB" dirty="0"/>
          </a:p>
          <a:p>
            <a:pPr marL="45720" indent="0">
              <a:buNone/>
            </a:pPr>
            <a:r>
              <a:rPr lang="en-GB" sz="2800" b="1" dirty="0">
                <a:solidFill>
                  <a:srgbClr val="00B050"/>
                </a:solidFill>
              </a:rPr>
              <a:t>DUNLOP</a:t>
            </a:r>
            <a:r>
              <a:rPr lang="en-GB" dirty="0"/>
              <a:t>			SOLD TYRES TO		</a:t>
            </a:r>
            <a:r>
              <a:rPr lang="en-GB" sz="2800" b="1" dirty="0">
                <a:solidFill>
                  <a:srgbClr val="00B0F0"/>
                </a:solidFill>
              </a:rPr>
              <a:t>WHOLESALER</a:t>
            </a:r>
          </a:p>
          <a:p>
            <a:pPr marL="45720" indent="0">
              <a:buNone/>
            </a:pPr>
            <a:endParaRPr lang="en-GB" dirty="0"/>
          </a:p>
          <a:p>
            <a:pPr marL="45720" indent="0">
              <a:buNone/>
            </a:pPr>
            <a:r>
              <a:rPr lang="en-GB" b="1" dirty="0"/>
              <a:t>Contract 2:</a:t>
            </a:r>
          </a:p>
          <a:p>
            <a:pPr marL="45720" indent="0">
              <a:buNone/>
            </a:pPr>
            <a:r>
              <a:rPr lang="en-GB" sz="2800" b="1" dirty="0">
                <a:solidFill>
                  <a:srgbClr val="00B0F0"/>
                </a:solidFill>
              </a:rPr>
              <a:t>WHOLESALER	</a:t>
            </a:r>
            <a:r>
              <a:rPr lang="en-GB" dirty="0"/>
              <a:t>	SOLD TYRES TO		</a:t>
            </a:r>
            <a:r>
              <a:rPr lang="en-GB" sz="2800" b="1" dirty="0">
                <a:solidFill>
                  <a:srgbClr val="7030A0"/>
                </a:solidFill>
              </a:rPr>
              <a:t>SELFRIDGE</a:t>
            </a:r>
          </a:p>
          <a:p>
            <a:pPr marL="45720" indent="0">
              <a:buNone/>
            </a:pPr>
            <a:endParaRPr lang="en-GB" dirty="0"/>
          </a:p>
          <a:p>
            <a:pPr marL="45720" indent="0" algn="ctr">
              <a:buNone/>
            </a:pPr>
            <a:r>
              <a:rPr lang="en-GB" b="1" dirty="0"/>
              <a:t>DUNLOP CANNOT SUE SELFRIDGE FOR BREACH because DUNLOP WAS NOT A PARTY TO THE SELFRIDGE CONTRACT</a:t>
            </a:r>
          </a:p>
        </p:txBody>
      </p:sp>
      <p:cxnSp>
        <p:nvCxnSpPr>
          <p:cNvPr id="5" name="Straight Arrow Connector 4"/>
          <p:cNvCxnSpPr/>
          <p:nvPr/>
        </p:nvCxnSpPr>
        <p:spPr>
          <a:xfrm>
            <a:off x="2830287" y="2895601"/>
            <a:ext cx="1415142" cy="217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814457" y="2895601"/>
            <a:ext cx="1262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537858" y="4419600"/>
            <a:ext cx="968828" cy="217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814457" y="4419600"/>
            <a:ext cx="1262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3716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EXCEPTIONS TO PRIVITY DOCTRINE</a:t>
            </a:r>
          </a:p>
        </p:txBody>
      </p:sp>
      <p:sp>
        <p:nvSpPr>
          <p:cNvPr id="3" name="Content Placeholder 2"/>
          <p:cNvSpPr>
            <a:spLocks noGrp="1"/>
          </p:cNvSpPr>
          <p:nvPr>
            <p:ph idx="1"/>
          </p:nvPr>
        </p:nvSpPr>
        <p:spPr>
          <a:xfrm>
            <a:off x="435430" y="2057400"/>
            <a:ext cx="10580442" cy="4038600"/>
          </a:xfrm>
        </p:spPr>
        <p:txBody>
          <a:bodyPr/>
          <a:lstStyle/>
          <a:p>
            <a:pPr marL="45720" indent="0" algn="ctr">
              <a:buNone/>
            </a:pPr>
            <a:r>
              <a:rPr lang="en-GB" sz="3200" b="1" dirty="0">
                <a:solidFill>
                  <a:srgbClr val="FF0000"/>
                </a:solidFill>
              </a:rPr>
              <a:t>S.11 Married Women’s property Act 1882</a:t>
            </a:r>
          </a:p>
          <a:p>
            <a:pPr marL="45720" indent="0">
              <a:buNone/>
            </a:pPr>
            <a:endParaRPr lang="en-GB" dirty="0"/>
          </a:p>
          <a:p>
            <a:pPr marL="45720" indent="0">
              <a:buNone/>
            </a:pPr>
            <a:r>
              <a:rPr lang="en-GB" dirty="0"/>
              <a:t>INSURED PERSON	          exchange of promises		 INSURANCE COMPANY</a:t>
            </a:r>
          </a:p>
        </p:txBody>
      </p:sp>
      <p:sp>
        <p:nvSpPr>
          <p:cNvPr id="4" name="TextBox 3"/>
          <p:cNvSpPr txBox="1"/>
          <p:nvPr/>
        </p:nvSpPr>
        <p:spPr>
          <a:xfrm>
            <a:off x="435430" y="4833257"/>
            <a:ext cx="2569027" cy="1200329"/>
          </a:xfrm>
          <a:prstGeom prst="rect">
            <a:avLst/>
          </a:prstGeom>
          <a:noFill/>
        </p:spPr>
        <p:txBody>
          <a:bodyPr wrap="square" rtlCol="0">
            <a:spAutoFit/>
          </a:bodyPr>
          <a:lstStyle/>
          <a:p>
            <a:r>
              <a:rPr lang="en-GB" dirty="0"/>
              <a:t>Insured person’s spouse, civil partner or child(</a:t>
            </a:r>
            <a:r>
              <a:rPr lang="en-GB" dirty="0" err="1"/>
              <a:t>ren</a:t>
            </a:r>
            <a:r>
              <a:rPr lang="en-GB" dirty="0"/>
              <a:t>) can sue as beneficiaries of the policy</a:t>
            </a:r>
          </a:p>
        </p:txBody>
      </p:sp>
      <p:cxnSp>
        <p:nvCxnSpPr>
          <p:cNvPr id="6" name="Straight Arrow Connector 5"/>
          <p:cNvCxnSpPr/>
          <p:nvPr/>
        </p:nvCxnSpPr>
        <p:spPr>
          <a:xfrm>
            <a:off x="2852057" y="3331029"/>
            <a:ext cx="762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436914" y="3548743"/>
            <a:ext cx="0" cy="1284514"/>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6727372" y="3331029"/>
            <a:ext cx="9797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491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0230" y="1110343"/>
            <a:ext cx="10275642" cy="4985657"/>
          </a:xfrm>
        </p:spPr>
        <p:txBody>
          <a:bodyPr/>
          <a:lstStyle/>
          <a:p>
            <a:pPr marL="45720" indent="0">
              <a:buNone/>
            </a:pPr>
            <a:r>
              <a:rPr lang="en-GB" sz="3200" b="1" dirty="0">
                <a:solidFill>
                  <a:srgbClr val="FF0000"/>
                </a:solidFill>
              </a:rPr>
              <a:t>Jackson v Horizon Holidays Ltd [1975]</a:t>
            </a:r>
          </a:p>
          <a:p>
            <a:pPr marL="45720" indent="0">
              <a:buNone/>
            </a:pPr>
            <a:endParaRPr lang="en-GB" dirty="0"/>
          </a:p>
          <a:p>
            <a:pPr marL="45720" indent="0">
              <a:buNone/>
            </a:pPr>
            <a:r>
              <a:rPr lang="en-GB" dirty="0"/>
              <a:t>	Mr Jackson 	       exchange of promises	 Holiday firm</a:t>
            </a:r>
          </a:p>
        </p:txBody>
      </p:sp>
      <p:sp>
        <p:nvSpPr>
          <p:cNvPr id="4" name="TextBox 3"/>
          <p:cNvSpPr txBox="1"/>
          <p:nvPr/>
        </p:nvSpPr>
        <p:spPr>
          <a:xfrm>
            <a:off x="1709059" y="3862473"/>
            <a:ext cx="1153884" cy="923330"/>
          </a:xfrm>
          <a:prstGeom prst="rect">
            <a:avLst/>
          </a:prstGeom>
          <a:noFill/>
        </p:spPr>
        <p:txBody>
          <a:bodyPr wrap="square" rtlCol="0">
            <a:spAutoFit/>
          </a:bodyPr>
          <a:lstStyle/>
          <a:p>
            <a:r>
              <a:rPr lang="en-GB" dirty="0"/>
              <a:t>Jackson family members</a:t>
            </a:r>
          </a:p>
        </p:txBody>
      </p:sp>
      <p:sp>
        <p:nvSpPr>
          <p:cNvPr id="5" name="TextBox 4"/>
          <p:cNvSpPr txBox="1"/>
          <p:nvPr/>
        </p:nvSpPr>
        <p:spPr>
          <a:xfrm>
            <a:off x="3831772" y="2939143"/>
            <a:ext cx="2677886" cy="923330"/>
          </a:xfrm>
          <a:prstGeom prst="rect">
            <a:avLst/>
          </a:prstGeom>
          <a:noFill/>
        </p:spPr>
        <p:txBody>
          <a:bodyPr wrap="square" rtlCol="0">
            <a:spAutoFit/>
          </a:bodyPr>
          <a:lstStyle/>
          <a:p>
            <a:pPr algn="ctr"/>
            <a:r>
              <a:rPr lang="en-GB" dirty="0"/>
              <a:t>£ </a:t>
            </a:r>
          </a:p>
          <a:p>
            <a:pPr algn="ctr"/>
            <a:r>
              <a:rPr lang="en-GB" dirty="0"/>
              <a:t>Damages (including his family’s distress)</a:t>
            </a:r>
          </a:p>
        </p:txBody>
      </p:sp>
      <p:cxnSp>
        <p:nvCxnSpPr>
          <p:cNvPr id="7" name="Straight Connector 6"/>
          <p:cNvCxnSpPr/>
          <p:nvPr/>
        </p:nvCxnSpPr>
        <p:spPr>
          <a:xfrm flipH="1">
            <a:off x="2111829" y="2481943"/>
            <a:ext cx="21771" cy="138053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862943" y="2481943"/>
            <a:ext cx="0" cy="9188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7881257" y="2481943"/>
            <a:ext cx="21772" cy="9188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509658" y="3400808"/>
            <a:ext cx="139337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2862943" y="3400808"/>
            <a:ext cx="9688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3069771" y="2307771"/>
            <a:ext cx="762000" cy="217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6509658" y="2307771"/>
            <a:ext cx="6966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5312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Contracts (Rights of Third parties) Act 1999</a:t>
            </a:r>
          </a:p>
        </p:txBody>
      </p:sp>
      <p:sp>
        <p:nvSpPr>
          <p:cNvPr id="3" name="Content Placeholder 2"/>
          <p:cNvSpPr>
            <a:spLocks noGrp="1"/>
          </p:cNvSpPr>
          <p:nvPr>
            <p:ph idx="1"/>
          </p:nvPr>
        </p:nvSpPr>
        <p:spPr/>
        <p:txBody>
          <a:bodyPr/>
          <a:lstStyle/>
          <a:p>
            <a:pPr marL="45720" indent="0">
              <a:buNone/>
            </a:pPr>
            <a:r>
              <a:rPr lang="en-GB" sz="3600" b="1" dirty="0"/>
              <a:t>Under s1 C(RTP)A 1999, a third party can enforce the terms of the contract if either </a:t>
            </a:r>
          </a:p>
          <a:p>
            <a:r>
              <a:rPr lang="en-GB" sz="3600" b="1" dirty="0">
                <a:solidFill>
                  <a:srgbClr val="FF0000"/>
                </a:solidFill>
              </a:rPr>
              <a:t>S1(1)(a) </a:t>
            </a:r>
            <a:r>
              <a:rPr lang="en-GB" sz="3600" b="1" dirty="0"/>
              <a:t>the contract expressly says he may ; or</a:t>
            </a:r>
          </a:p>
          <a:p>
            <a:r>
              <a:rPr lang="en-GB" sz="3600" b="1" dirty="0">
                <a:solidFill>
                  <a:srgbClr val="FF0000"/>
                </a:solidFill>
              </a:rPr>
              <a:t>S1(1)(b) </a:t>
            </a:r>
            <a:r>
              <a:rPr lang="en-GB" sz="3600" b="1" dirty="0"/>
              <a:t>the term in question purports to confer a benefit on him.</a:t>
            </a:r>
          </a:p>
          <a:p>
            <a:pPr marL="45720" indent="0">
              <a:buNone/>
            </a:pPr>
            <a:endParaRPr lang="en-GB" dirty="0"/>
          </a:p>
        </p:txBody>
      </p:sp>
    </p:spTree>
    <p:extLst>
      <p:ext uri="{BB962C8B-B14F-4D97-AF65-F5344CB8AC3E}">
        <p14:creationId xmlns:p14="http://schemas.microsoft.com/office/powerpoint/2010/main" val="7743608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pPr marL="45720" indent="0">
              <a:buNone/>
            </a:pPr>
            <a:r>
              <a:rPr lang="en-GB" sz="3600" dirty="0"/>
              <a:t>What do the following sections of the C(RTPA)1999 state?</a:t>
            </a:r>
          </a:p>
          <a:p>
            <a:pPr marL="45720" indent="0">
              <a:buNone/>
            </a:pPr>
            <a:endParaRPr lang="en-GB" dirty="0"/>
          </a:p>
          <a:p>
            <a:pPr marL="45720" indent="0">
              <a:buNone/>
            </a:pPr>
            <a:r>
              <a:rPr lang="en-GB" sz="4000" b="1" dirty="0">
                <a:solidFill>
                  <a:srgbClr val="FF0000"/>
                </a:solidFill>
              </a:rPr>
              <a:t>S1(2)</a:t>
            </a:r>
          </a:p>
          <a:p>
            <a:pPr marL="45720" indent="0">
              <a:buNone/>
            </a:pPr>
            <a:r>
              <a:rPr lang="en-GB" sz="4000" b="1" dirty="0">
                <a:solidFill>
                  <a:srgbClr val="FF0000"/>
                </a:solidFill>
              </a:rPr>
              <a:t>S1(3)</a:t>
            </a:r>
          </a:p>
          <a:p>
            <a:pPr marL="45720" indent="0">
              <a:buNone/>
            </a:pPr>
            <a:r>
              <a:rPr lang="en-GB" sz="4000" b="1" dirty="0">
                <a:solidFill>
                  <a:srgbClr val="FF0000"/>
                </a:solidFill>
              </a:rPr>
              <a:t>S1(4)</a:t>
            </a:r>
          </a:p>
        </p:txBody>
      </p:sp>
    </p:spTree>
    <p:extLst>
      <p:ext uri="{BB962C8B-B14F-4D97-AF65-F5344CB8AC3E}">
        <p14:creationId xmlns:p14="http://schemas.microsoft.com/office/powerpoint/2010/main" val="28695730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3564" y="609600"/>
            <a:ext cx="10212307" cy="5486400"/>
          </a:xfrm>
        </p:spPr>
        <p:txBody>
          <a:bodyPr/>
          <a:lstStyle/>
          <a:p>
            <a:pPr marL="45720" indent="0">
              <a:buNone/>
            </a:pPr>
            <a:r>
              <a:rPr lang="en-GB" dirty="0"/>
              <a:t>QUESTIONS</a:t>
            </a:r>
          </a:p>
          <a:p>
            <a:pPr marL="45720" indent="0">
              <a:buNone/>
            </a:pPr>
            <a:endParaRPr lang="en-GB" dirty="0"/>
          </a:p>
          <a:p>
            <a:pPr marL="502920" indent="-457200">
              <a:buAutoNum type="arabicPeriod"/>
            </a:pPr>
            <a:r>
              <a:rPr lang="en-GB" sz="2800" dirty="0"/>
              <a:t>What are the three basic requirements for a valid contract?</a:t>
            </a:r>
          </a:p>
          <a:p>
            <a:pPr marL="502920" indent="-457200">
              <a:buAutoNum type="arabicPeriod"/>
            </a:pPr>
            <a:r>
              <a:rPr lang="en-GB" sz="2800" dirty="0"/>
              <a:t>What does the phrase ‘</a:t>
            </a:r>
            <a:r>
              <a:rPr lang="en-GB" sz="2800" dirty="0" err="1"/>
              <a:t>privity</a:t>
            </a:r>
            <a:r>
              <a:rPr lang="en-GB" sz="2800" dirty="0"/>
              <a:t> of contract’ mean?</a:t>
            </a:r>
          </a:p>
          <a:p>
            <a:pPr marL="502920" indent="-457200">
              <a:buAutoNum type="arabicPeriod"/>
            </a:pPr>
            <a:r>
              <a:rPr lang="en-GB" sz="2800" dirty="0"/>
              <a:t>John orders flowers for Jill, who is in hospital awaiting a serious operation. The florist confuses the greeting on the card. The correct message should read, “All my love, John”, but inadvertently puts “So long, mate; nice knowing you. I will be in the pub drinking to absent friends by the time that you get this.” Jill is distressed; could she sue the florist for breach of contract?</a:t>
            </a:r>
          </a:p>
        </p:txBody>
      </p:sp>
    </p:spTree>
    <p:extLst>
      <p:ext uri="{BB962C8B-B14F-4D97-AF65-F5344CB8AC3E}">
        <p14:creationId xmlns:p14="http://schemas.microsoft.com/office/powerpoint/2010/main" val="59564311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ACC63D00-1EE0-4159-BF5A-6FF02000B7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0</TotalTime>
  <Words>2210</Words>
  <Application>Microsoft Office PowerPoint</Application>
  <PresentationFormat>Widescreen</PresentationFormat>
  <Paragraphs>184</Paragraphs>
  <Slides>19</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Calibri</vt:lpstr>
      <vt:lpstr>Corbel</vt:lpstr>
      <vt:lpstr>Basis</vt:lpstr>
      <vt:lpstr>Contract law</vt:lpstr>
      <vt:lpstr>Aims of the module:</vt:lpstr>
      <vt:lpstr>What will we be looking at?</vt:lpstr>
      <vt:lpstr>Assessments</vt:lpstr>
      <vt:lpstr>PowerPoint Presentation</vt:lpstr>
      <vt:lpstr>PowerPoint Presentation</vt:lpstr>
      <vt:lpstr>PowerPoint Presentation</vt:lpstr>
      <vt:lpstr>TASK: Emma’s Day</vt:lpstr>
      <vt:lpstr>Task </vt:lpstr>
      <vt:lpstr>Categories of contract</vt:lpstr>
      <vt:lpstr>ELEMENTS OF A CONTRACT</vt:lpstr>
      <vt:lpstr>ENFORCEABILITY</vt:lpstr>
      <vt:lpstr>Privity of contract</vt:lpstr>
      <vt:lpstr>PowerPoint Presentation</vt:lpstr>
      <vt:lpstr>EXCEPTIONS TO PRIVITY DOCTRINE</vt:lpstr>
      <vt:lpstr>PowerPoint Presentation</vt:lpstr>
      <vt:lpstr>Contracts (Rights of Third parties) Act 1999</vt:lpstr>
      <vt:lpstr>TASK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dc:title>
  <dc:creator>Laura Knight</dc:creator>
  <cp:lastModifiedBy>Louise Holmes</cp:lastModifiedBy>
  <cp:revision>32</cp:revision>
  <cp:lastPrinted>2018-01-25T11:03:41Z</cp:lastPrinted>
  <dcterms:created xsi:type="dcterms:W3CDTF">2018-01-10T13:18:21Z</dcterms:created>
  <dcterms:modified xsi:type="dcterms:W3CDTF">2021-01-18T12:01:04Z</dcterms:modified>
</cp:coreProperties>
</file>