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309" r:id="rId5"/>
    <p:sldId id="257" r:id="rId6"/>
    <p:sldId id="285" r:id="rId7"/>
    <p:sldId id="291" r:id="rId8"/>
    <p:sldId id="283" r:id="rId9"/>
    <p:sldId id="319" r:id="rId10"/>
    <p:sldId id="332" r:id="rId11"/>
    <p:sldId id="333" r:id="rId12"/>
    <p:sldId id="334" r:id="rId13"/>
    <p:sldId id="335" r:id="rId14"/>
    <p:sldId id="293" r:id="rId15"/>
    <p:sldId id="329" r:id="rId16"/>
    <p:sldId id="336" r:id="rId17"/>
    <p:sldId id="276" r:id="rId18"/>
    <p:sldId id="337" r:id="rId19"/>
    <p:sldId id="292" r:id="rId20"/>
    <p:sldId id="318" r:id="rId21"/>
    <p:sldId id="30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373"/>
    <p:restoredTop sz="94690"/>
  </p:normalViewPr>
  <p:slideViewPr>
    <p:cSldViewPr>
      <p:cViewPr varScale="1">
        <p:scale>
          <a:sx n="99" d="100"/>
          <a:sy n="99" d="100"/>
        </p:scale>
        <p:origin x="8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social-media-health-care/" TargetMode="External"/><Relationship Id="rId2" Type="http://schemas.openxmlformats.org/officeDocument/2006/relationships/hyperlink" Target="https://www.ncbi.nlm.nih.gov/pmc/articles/PMC4103576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werfulpatients.org/2019/12/18/health-care-and-social-media-importance-of-facing-their-challenges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 dirty="0"/>
            </a:br>
            <a:r>
              <a:rPr lang="en-GB" altLang="en-US" b="1" dirty="0"/>
              <a:t>BMSW 4003 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572000" y="3717032"/>
            <a:ext cx="4320480" cy="1017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3: Session 2: </a:t>
            </a:r>
          </a:p>
          <a:p>
            <a:pPr algn="ctr"/>
            <a:r>
              <a:rPr lang="en-GB" sz="2400" b="1" dirty="0"/>
              <a:t>Social Media in </a:t>
            </a:r>
            <a:r>
              <a:rPr lang="en-GB" sz="2400" b="1" dirty="0" err="1"/>
              <a:t>H&amp;Sc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F9CC19-CC76-784E-B474-577994337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1" y="1417638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GB" altLang="en-US" sz="2400" dirty="0"/>
              <a:t>By the end of this session, student should be aware of: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GB" altLang="en-US" sz="2400" dirty="0"/>
          </a:p>
          <a:p>
            <a:pPr algn="just">
              <a:spcBef>
                <a:spcPct val="0"/>
              </a:spcBef>
            </a:pPr>
            <a:r>
              <a:rPr lang="en-GB" altLang="en-US" sz="2200" dirty="0"/>
              <a:t>Social media – Introduction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What are social media?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Role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Benefits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Ways social media is used by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How to use social media?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Challenges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Social media sites for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Uses of social media in </a:t>
            </a:r>
            <a:r>
              <a:rPr lang="en-GB" sz="2200" dirty="0" err="1"/>
              <a:t>H&amp;Sc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Social Media in Healthcare - 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15ADF8-CCCD-1E48-A814-FAE3EC244712}"/>
              </a:ext>
            </a:extLst>
          </p:cNvPr>
          <p:cNvSpPr txBox="1">
            <a:spLocks noChangeArrowheads="1"/>
          </p:cNvSpPr>
          <p:nvPr/>
        </p:nvSpPr>
        <p:spPr>
          <a:xfrm>
            <a:off x="442616" y="908720"/>
            <a:ext cx="8229600" cy="48553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Many social media tools are available for health care professionals (HCPs)</a:t>
            </a:r>
          </a:p>
          <a:p>
            <a:pPr algn="just"/>
            <a:r>
              <a:rPr lang="en-GB" sz="2200" dirty="0"/>
              <a:t>These tools can be used to improve or enhance professional networking and education, organisational promotion, patient care, patient education, and public health programs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Social media does present potential risks to patients and HCPs regarding the distribution of poor-quality information, damage to professional image, breaches of patient privacy, violation of personal-professional boundaries, and licensing or legal issues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 care institutions and professional organisations have issued guidelines to prevent these risks</a:t>
            </a:r>
          </a:p>
          <a:p>
            <a:pPr marL="0" indent="0" algn="ctr">
              <a:buNone/>
            </a:pPr>
            <a:r>
              <a:rPr lang="en-GB" sz="2200" dirty="0">
                <a:solidFill>
                  <a:srgbClr val="FF0000"/>
                </a:solidFill>
              </a:rPr>
              <a:t>(Please watch the video clip 2 on the </a:t>
            </a:r>
            <a:r>
              <a:rPr lang="en-GB" sz="2200" dirty="0" err="1">
                <a:solidFill>
                  <a:srgbClr val="FF0000"/>
                </a:solidFill>
              </a:rPr>
              <a:t>moodle</a:t>
            </a:r>
            <a:r>
              <a:rPr lang="en-GB" sz="2200" dirty="0">
                <a:solidFill>
                  <a:srgbClr val="FF0000"/>
                </a:solidFill>
              </a:rPr>
              <a:t> now)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What are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0728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 definition of “social media” is broad and constantly evolving </a:t>
            </a:r>
          </a:p>
          <a:p>
            <a:pPr algn="just"/>
            <a:r>
              <a:rPr lang="en-GB" sz="2200" dirty="0"/>
              <a:t>The term generally refers to Internet-based tools that allow individuals and communities to gather and communicate, to share information, ideas, personal messages, images, and other contents </a:t>
            </a:r>
          </a:p>
          <a:p>
            <a:pPr algn="just"/>
            <a:r>
              <a:rPr lang="en-GB" sz="2200" dirty="0"/>
              <a:t>Social media are also referred to as “Web 2.0” or “social networking” </a:t>
            </a:r>
          </a:p>
          <a:p>
            <a:pPr algn="just"/>
            <a:r>
              <a:rPr lang="en-GB" sz="2200" dirty="0"/>
              <a:t>Social media sites provide a variety of features that serve different purposes for the individual user (i.e.: patients, HCPs)</a:t>
            </a:r>
          </a:p>
          <a:p>
            <a:pPr algn="just"/>
            <a:r>
              <a:rPr lang="en-GB" sz="2200" dirty="0"/>
              <a:t>Example of social media ae: </a:t>
            </a:r>
          </a:p>
          <a:p>
            <a:pPr marL="0" indent="0" algn="just">
              <a:buNone/>
            </a:pPr>
            <a:r>
              <a:rPr lang="en-GB" sz="2200" dirty="0"/>
              <a:t>	- Social networking (Facebook, </a:t>
            </a:r>
            <a:r>
              <a:rPr lang="en-GB" sz="2200" dirty="0" err="1"/>
              <a:t>MySpace</a:t>
            </a:r>
            <a:r>
              <a:rPr lang="en-GB" sz="2200" dirty="0"/>
              <a:t>, Twitter, Google Plus)</a:t>
            </a:r>
          </a:p>
          <a:p>
            <a:pPr marL="0" indent="0" algn="just">
              <a:buNone/>
            </a:pPr>
            <a:r>
              <a:rPr lang="en-GB" sz="2200" dirty="0"/>
              <a:t>	- Professional networking (LinkedIn)</a:t>
            </a:r>
          </a:p>
          <a:p>
            <a:pPr marL="0" indent="0" algn="just">
              <a:buNone/>
            </a:pPr>
            <a:r>
              <a:rPr lang="en-GB" sz="2200" dirty="0"/>
              <a:t>	- Media sharing (YouTube, Flicker)</a:t>
            </a:r>
          </a:p>
          <a:p>
            <a:pPr marL="0" indent="0" algn="just">
              <a:buNone/>
            </a:pPr>
            <a:r>
              <a:rPr lang="en-GB" sz="2200" dirty="0"/>
              <a:t>	- Content production (blogs [Tumblr] &amp; microblogs [Twitter])</a:t>
            </a:r>
          </a:p>
          <a:p>
            <a:pPr marL="0" indent="0" algn="just">
              <a:buNone/>
            </a:pPr>
            <a:r>
              <a:rPr lang="en-GB" sz="2200" dirty="0"/>
              <a:t>	- Knowledge/information aggregation (</a:t>
            </a:r>
            <a:r>
              <a:rPr lang="en-GB" sz="2200" dirty="0" err="1"/>
              <a:t>WikiPedia</a:t>
            </a:r>
            <a:r>
              <a:rPr lang="en-GB" sz="2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The Role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is one of the most popular channels used by healthcare professionals/healthcare providers to communicate with their patients and promote health </a:t>
            </a:r>
          </a:p>
          <a:p>
            <a:pPr algn="just"/>
            <a:r>
              <a:rPr lang="en-GB" sz="2400" dirty="0"/>
              <a:t>The use of different social networking platforms like Twitter and Instagram in healthcare is on the rise </a:t>
            </a:r>
          </a:p>
          <a:p>
            <a:pPr algn="just"/>
            <a:r>
              <a:rPr lang="en-GB" sz="2400" dirty="0"/>
              <a:t>Some of the roles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Health education </a:t>
            </a:r>
          </a:p>
          <a:p>
            <a:pPr marL="0" indent="0" algn="just">
              <a:buNone/>
            </a:pPr>
            <a:r>
              <a:rPr lang="en-GB" sz="2400" dirty="0"/>
              <a:t> 	- Patient care </a:t>
            </a:r>
          </a:p>
          <a:p>
            <a:pPr marL="0" indent="0" algn="just">
              <a:buNone/>
            </a:pPr>
            <a:r>
              <a:rPr lang="en-GB" sz="2400" dirty="0"/>
              <a:t>	- Healthcare promotion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Benefits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and healthcare are a powerful combination</a:t>
            </a:r>
          </a:p>
          <a:p>
            <a:pPr algn="just"/>
            <a:r>
              <a:rPr lang="en-GB" sz="2400" dirty="0"/>
              <a:t>Social networks have become an important health resource, and not just for millennials </a:t>
            </a:r>
          </a:p>
          <a:p>
            <a:pPr algn="just"/>
            <a:r>
              <a:rPr lang="en-GB" sz="2400" dirty="0"/>
              <a:t>About 90% of older adults have used social media to seek and share health information</a:t>
            </a:r>
          </a:p>
          <a:p>
            <a:pPr algn="just"/>
            <a:r>
              <a:rPr lang="en-GB" sz="2400" dirty="0"/>
              <a:t>Some of the benefits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Raise awareness </a:t>
            </a:r>
          </a:p>
          <a:p>
            <a:pPr marL="0" indent="0" algn="just">
              <a:buNone/>
            </a:pPr>
            <a:r>
              <a:rPr lang="en-GB" sz="2400" dirty="0"/>
              <a:t>	- Combat misinformation </a:t>
            </a:r>
          </a:p>
          <a:p>
            <a:pPr marL="0" indent="0" algn="just">
              <a:buNone/>
            </a:pPr>
            <a:r>
              <a:rPr lang="en-GB" sz="2400" dirty="0"/>
              <a:t>	- Crisis communication </a:t>
            </a:r>
          </a:p>
          <a:p>
            <a:pPr marL="0" indent="0" algn="just">
              <a:buNone/>
            </a:pPr>
            <a:r>
              <a:rPr lang="en-GB" sz="2400" dirty="0"/>
              <a:t>	- Answer common questions </a:t>
            </a:r>
          </a:p>
          <a:p>
            <a:pPr marL="0" indent="0" algn="just">
              <a:buNone/>
            </a:pPr>
            <a:r>
              <a:rPr lang="en-GB" sz="2400" dirty="0"/>
              <a:t>	- Public health monitoring </a:t>
            </a:r>
          </a:p>
          <a:p>
            <a:pPr marL="0" indent="0" algn="just">
              <a:buNone/>
            </a:pPr>
            <a:r>
              <a:rPr lang="en-GB" sz="2400" dirty="0"/>
              <a:t>	- Citizen engagement </a:t>
            </a:r>
          </a:p>
          <a:p>
            <a:pPr marL="0" indent="0" algn="just">
              <a:buNone/>
            </a:pPr>
            <a:r>
              <a:rPr lang="en-GB" sz="2400" dirty="0"/>
              <a:t>	- Patient support </a:t>
            </a:r>
          </a:p>
          <a:p>
            <a:pPr marL="0" indent="0" algn="just">
              <a:buNone/>
            </a:pPr>
            <a:r>
              <a:rPr lang="en-GB" sz="2400" dirty="0"/>
              <a:t>	- Marketing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656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Social media has become widely used by individuals and businesses to stay connected, communicate an even market products or services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As these sites evolve and become a prevalent way of reaching out to consumers, healthcare professionals are finding new, effective ways to utilize social media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healthcare managers are working to effectively utilize social media to engage patients and consumers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Through effective marketing and communication tactics, organisations are able to move away from traditional advertising techniques, and use the internet to connect with consumers in the healthcare field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Patients also have a tendency to seek information via social media that assists in the selection of doctors, specialists and hospitals to make informed decisions on the best practices to seek care</a:t>
            </a:r>
          </a:p>
        </p:txBody>
      </p:sp>
    </p:spTree>
    <p:extLst>
      <p:ext uri="{BB962C8B-B14F-4D97-AF65-F5344CB8AC3E}">
        <p14:creationId xmlns:p14="http://schemas.microsoft.com/office/powerpoint/2010/main" val="2157041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There are variety of ways that healthcare managers are utilizing social media to enhance their services and provide patients with accurate medical information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Some of the top ways health professionals are using social media: </a:t>
            </a:r>
          </a:p>
          <a:p>
            <a:pPr marL="0" indent="0" algn="just">
              <a:buNone/>
            </a:pPr>
            <a:r>
              <a:rPr lang="en-GB" sz="2200" dirty="0"/>
              <a:t>	- Share information </a:t>
            </a:r>
          </a:p>
          <a:p>
            <a:pPr marL="0" indent="0" algn="just">
              <a:buNone/>
            </a:pPr>
            <a:r>
              <a:rPr lang="en-GB" sz="2200" dirty="0"/>
              <a:t>	- Compare and improve quality </a:t>
            </a:r>
          </a:p>
          <a:p>
            <a:pPr marL="0" indent="0" algn="just">
              <a:buNone/>
            </a:pPr>
            <a:r>
              <a:rPr lang="en-GB" sz="2200" dirty="0"/>
              <a:t>	- Train medical personnel </a:t>
            </a:r>
          </a:p>
          <a:p>
            <a:pPr marL="0" indent="0" algn="just">
              <a:buNone/>
            </a:pPr>
            <a:r>
              <a:rPr lang="en-GB" sz="2200" dirty="0"/>
              <a:t>	- Live updates during procedures</a:t>
            </a:r>
          </a:p>
          <a:p>
            <a:pPr marL="0" indent="0" algn="just">
              <a:buNone/>
            </a:pPr>
            <a:r>
              <a:rPr lang="en-GB" sz="2200" dirty="0"/>
              <a:t>	- Communicate in times of crisis </a:t>
            </a:r>
          </a:p>
        </p:txBody>
      </p:sp>
    </p:spTree>
    <p:extLst>
      <p:ext uri="{BB962C8B-B14F-4D97-AF65-F5344CB8AC3E}">
        <p14:creationId xmlns:p14="http://schemas.microsoft.com/office/powerpoint/2010/main" val="427177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Respect confidentiality: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Confidentiality is an essential consideration in all areas of a professional’s practice, and is particularly important in the context of social media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When you post information about another person on social media, think about whether it is appropriate to share that information 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Communicate appropriately: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use all forms of communication appropriately and responsibly, including social media and networking websites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Be polite and respectful, and avoid using language that others might reasonably consider to be inappropriate or offensive   </a:t>
            </a:r>
          </a:p>
        </p:txBody>
      </p:sp>
    </p:spTree>
    <p:extLst>
      <p:ext uri="{BB962C8B-B14F-4D97-AF65-F5344CB8AC3E}">
        <p14:creationId xmlns:p14="http://schemas.microsoft.com/office/powerpoint/2010/main" val="94061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Be honest and trustworthy: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think about who can see what you share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Even on a completely personal account, your employer, colleagues or service users may be able to see your post or personal information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best to assume that anything you post online will be visible to everyone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Maintain appropriate boundaries: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Some professionals find using social media a valuable way of communicating with service users and the public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However, social media can blur the boundaries between the personal and the professionals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just as important to maintain appropriate boundaries when using social media as it would be if you were communicating through any other medium</a:t>
            </a:r>
          </a:p>
        </p:txBody>
      </p:sp>
    </p:spTree>
    <p:extLst>
      <p:ext uri="{BB962C8B-B14F-4D97-AF65-F5344CB8AC3E}">
        <p14:creationId xmlns:p14="http://schemas.microsoft.com/office/powerpoint/2010/main" val="3279047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Challenges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196752"/>
            <a:ext cx="807524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The online world is an open space. Everyone can upload information without verifying it, view someone else’s data, and in worst cases – steal someone else’s data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challenges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Patient data privacy </a:t>
            </a:r>
          </a:p>
          <a:p>
            <a:pPr marL="0" indent="0" algn="just">
              <a:buNone/>
            </a:pPr>
            <a:r>
              <a:rPr lang="en-GB" sz="2400" dirty="0"/>
              <a:t>	- Social media management </a:t>
            </a:r>
          </a:p>
          <a:p>
            <a:pPr marL="0" indent="0" algn="just">
              <a:buNone/>
            </a:pPr>
            <a:r>
              <a:rPr lang="en-GB" sz="2400" dirty="0"/>
              <a:t>	- Poor quality information </a:t>
            </a:r>
          </a:p>
          <a:p>
            <a:pPr marL="0" indent="0" algn="just">
              <a:buNone/>
            </a:pPr>
            <a:r>
              <a:rPr lang="en-GB" sz="2400" dirty="0"/>
              <a:t>	- Concerns over professionalism </a:t>
            </a:r>
          </a:p>
          <a:p>
            <a:pPr marL="0" indent="0" algn="just">
              <a:buNone/>
            </a:pPr>
            <a:r>
              <a:rPr lang="en-GB" sz="2400" dirty="0"/>
              <a:t>	- Patient – HCP boundary </a:t>
            </a:r>
          </a:p>
          <a:p>
            <a:pPr marL="0" indent="0" algn="just">
              <a:buNone/>
            </a:pPr>
            <a:r>
              <a:rPr lang="en-GB" sz="2400" dirty="0"/>
              <a:t>	- Licensing issues </a:t>
            </a:r>
          </a:p>
          <a:p>
            <a:pPr marL="0" indent="0" algn="just">
              <a:buNone/>
            </a:pPr>
            <a:r>
              <a:rPr lang="en-GB" sz="2400" dirty="0"/>
              <a:t>	- Legal issues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075240" cy="49685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Social Networking Sites: 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Medically focused professional communities have been established through social networking sites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These networks are often private and protected from non-members 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“blog”, is the oldest and most established form of social media, which has been used in medicine since 2004 </a:t>
            </a:r>
          </a:p>
          <a:p>
            <a:pPr lvl="1" algn="just">
              <a:buFontTx/>
              <a:buChar char="-"/>
            </a:pPr>
            <a:r>
              <a:rPr lang="en-GB" sz="1800" dirty="0"/>
              <a:t>Blog can reach wide audiences, especially if one writes contents that is of significant interest 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Microblogs: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Microblogs provide the most dynamic and concise form of information exchange via social media </a:t>
            </a:r>
          </a:p>
          <a:p>
            <a:pPr lvl="1" algn="just">
              <a:buFontTx/>
              <a:buChar char="-"/>
            </a:pPr>
            <a:r>
              <a:rPr lang="en-GB" sz="1800" dirty="0"/>
              <a:t>This format allows users to post a large number of brief messages or updates over a short period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48207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620688"/>
            <a:ext cx="807524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Wikis: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Wikis are public forum websites featuring text and multimedia content that can be edited by users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Wikipedia is the most commonly used wiki in the medical community. It is often used as a reference by clinicians, despite its known shortcomings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Media-Sharing Sites: </a:t>
            </a:r>
          </a:p>
          <a:p>
            <a:pPr lvl="1" algn="just">
              <a:buFontTx/>
              <a:buChar char="-"/>
            </a:pPr>
            <a:r>
              <a:rPr lang="en-GB" sz="1900" dirty="0"/>
              <a:t>In healthcare, media-sharing sites can be important resources for education, community building, marketing, and branding</a:t>
            </a:r>
          </a:p>
          <a:p>
            <a:pPr lvl="1" algn="just">
              <a:buFontTx/>
              <a:buChar char="-"/>
            </a:pPr>
            <a:r>
              <a:rPr lang="en-GB" sz="1900" dirty="0"/>
              <a:t>Example of the most notable media-sharing sites for HCPs is “The Doctors’ Channel, which hosts videos featuring medical news, continuing medical education and health care-related entertainment 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Virtual Reality and Gaming Environments: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application of Multi-User Virtual Environments (MUVEs) in health care is growing rapidly </a:t>
            </a:r>
          </a:p>
          <a:p>
            <a:pPr lvl="1" algn="just">
              <a:buFontTx/>
              <a:buChar char="-"/>
            </a:pPr>
            <a:r>
              <a:rPr lang="en-GB" sz="1800" dirty="0"/>
              <a:t>MUVEs are being used for patient education, for the simulation of epidemiology and mass prophylaxis, for psychotherapy, for surgery, and for research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47954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Uses of Social Media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Uses of social media in </a:t>
            </a:r>
            <a:r>
              <a:rPr lang="en-GB" sz="2400" dirty="0" err="1"/>
              <a:t>H&amp;Sc</a:t>
            </a:r>
            <a:r>
              <a:rPr lang="en-GB" sz="2400" dirty="0"/>
              <a:t> are many: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networking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education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Organisational promotion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care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education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Public health programs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03906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Top Tips of using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The following are some top tips for using social media in healthcare: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Think before you post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Think about who can see what you share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Maintain appropriate professionalism boundaries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Do not post confidential or service user identifiable information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Do not post inappropriate or offensive materials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Follow your employer’s social media policy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Seek advice, when in doubt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Keep on posting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51712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Activity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988840"/>
            <a:ext cx="7886700" cy="2808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Identify advantages and disadvantages of using Facebook for the HCPs?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Do you think social media can play a pivotal role in the future of healthcare? Yes or No, justify your answer in 100 words (max)</a:t>
            </a:r>
          </a:p>
        </p:txBody>
      </p:sp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340768"/>
            <a:ext cx="788670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Ventola</a:t>
            </a:r>
            <a:r>
              <a:rPr lang="en-GB" sz="2400" dirty="0"/>
              <a:t>, C. L. (2019) Social Media and Health Care Professionals: Benefits, Risks, and Best Practices [Online] </a:t>
            </a:r>
            <a:r>
              <a:rPr lang="en-GB" sz="2400" dirty="0">
                <a:hlinkClick r:id="rId2"/>
              </a:rPr>
              <a:t>https://www.ncbi.nlm.nih.gov/pmc/articles/PMC4103576/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Newberry, C. (2020) How to use social media in healthcare: A Guide for Health Professionals [Online] </a:t>
            </a:r>
            <a:r>
              <a:rPr lang="en-GB" sz="2400" dirty="0">
                <a:hlinkClick r:id="rId3"/>
              </a:rPr>
              <a:t>https://blog.hootsuite.com/social-media-health-care/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Austin, M. (2019) Health care and social media: Importance of facing their challenges [Online] </a:t>
            </a:r>
            <a:r>
              <a:rPr lang="en-GB" sz="2400" dirty="0">
                <a:hlinkClick r:id="rId4"/>
              </a:rPr>
              <a:t>https://powerfulpatients.org/2019/12/18/health-care-and-social-media-importance-of-facing-their-challenges/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Smailhodzic</a:t>
            </a:r>
            <a:r>
              <a:rPr lang="en-GB" sz="2400" dirty="0"/>
              <a:t>, E., </a:t>
            </a:r>
            <a:r>
              <a:rPr lang="en-GB" sz="2400" dirty="0" err="1"/>
              <a:t>Hooijsma</a:t>
            </a:r>
            <a:r>
              <a:rPr lang="en-GB" sz="2400" dirty="0"/>
              <a:t>, W., </a:t>
            </a:r>
            <a:r>
              <a:rPr lang="en-GB" sz="2400" dirty="0" err="1"/>
              <a:t>Boonstra</a:t>
            </a:r>
            <a:r>
              <a:rPr lang="en-GB" sz="2400" dirty="0"/>
              <a:t>, A. and Langley, D. J (2016) Social media use in healthcare: A systematic review of effects on patients and on their relationships with healthcare professionals. </a:t>
            </a:r>
            <a:r>
              <a:rPr lang="en-GB" sz="2400" i="1" dirty="0"/>
              <a:t>BMC Health Services Research. </a:t>
            </a:r>
            <a:r>
              <a:rPr lang="en-GB" sz="2400" dirty="0"/>
              <a:t>Vol. 16, pp. 442 </a:t>
            </a:r>
          </a:p>
        </p:txBody>
      </p:sp>
    </p:spTree>
    <p:extLst>
      <p:ext uri="{BB962C8B-B14F-4D97-AF65-F5344CB8AC3E}">
        <p14:creationId xmlns:p14="http://schemas.microsoft.com/office/powerpoint/2010/main" val="1996088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Any Questions?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39125</TotalTime>
  <Words>1569</Words>
  <Application>Microsoft Macintosh PowerPoint</Application>
  <PresentationFormat>On-screen Show (4:3)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Digital Skills and Research Methods (DSR) BMSW 4003 (H&amp;Sc)</vt:lpstr>
      <vt:lpstr>Learning Outcome</vt:lpstr>
      <vt:lpstr>Social Media in Healthcare - Introduction</vt:lpstr>
      <vt:lpstr>What are Social Media?</vt:lpstr>
      <vt:lpstr>The Role of Social Media in Healthcare</vt:lpstr>
      <vt:lpstr>Benefits of Social Media in Healthcare</vt:lpstr>
      <vt:lpstr>Ways Social Media is Used by HCPs</vt:lpstr>
      <vt:lpstr>Ways Social Media is Used by HCPs</vt:lpstr>
      <vt:lpstr>How to Use Social Media?</vt:lpstr>
      <vt:lpstr>How to Use Social Media?</vt:lpstr>
      <vt:lpstr>Challenges of Social Media in Healthcare</vt:lpstr>
      <vt:lpstr>Social Media Sites for HCPs</vt:lpstr>
      <vt:lpstr>Social Media Sites for HCPs</vt:lpstr>
      <vt:lpstr>Uses of Social Media in Health &amp; Social Care</vt:lpstr>
      <vt:lpstr>Top Tips of using Social Media</vt:lpstr>
      <vt:lpstr>Activity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214</cp:revision>
  <dcterms:created xsi:type="dcterms:W3CDTF">2015-04-14T15:21:28Z</dcterms:created>
  <dcterms:modified xsi:type="dcterms:W3CDTF">2021-02-28T01:41:06Z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