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21"/>
  </p:notesMasterIdLst>
  <p:handoutMasterIdLst>
    <p:handoutMasterId r:id="rId22"/>
  </p:handoutMasterIdLst>
  <p:sldIdLst>
    <p:sldId id="308" r:id="rId2"/>
    <p:sldId id="337" r:id="rId3"/>
    <p:sldId id="263" r:id="rId4"/>
    <p:sldId id="283" r:id="rId5"/>
    <p:sldId id="274" r:id="rId6"/>
    <p:sldId id="272" r:id="rId7"/>
    <p:sldId id="269" r:id="rId8"/>
    <p:sldId id="276" r:id="rId9"/>
    <p:sldId id="278" r:id="rId10"/>
    <p:sldId id="262" r:id="rId11"/>
    <p:sldId id="261" r:id="rId12"/>
    <p:sldId id="260" r:id="rId13"/>
    <p:sldId id="258" r:id="rId14"/>
    <p:sldId id="284" r:id="rId15"/>
    <p:sldId id="280" r:id="rId16"/>
    <p:sldId id="259" r:id="rId17"/>
    <p:sldId id="287" r:id="rId18"/>
    <p:sldId id="285" r:id="rId19"/>
    <p:sldId id="286" r:id="rId20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F2E"/>
    <a:srgbClr val="006666"/>
    <a:srgbClr val="004442"/>
    <a:srgbClr val="0C1E2E"/>
    <a:srgbClr val="FFCF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570" autoAdjust="0"/>
  </p:normalViewPr>
  <p:slideViewPr>
    <p:cSldViewPr>
      <p:cViewPr varScale="1">
        <p:scale>
          <a:sx n="104" d="100"/>
          <a:sy n="104" d="100"/>
        </p:scale>
        <p:origin x="756" y="10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>
      <p:cViewPr varScale="1">
        <p:scale>
          <a:sx n="88" d="100"/>
          <a:sy n="88" d="100"/>
        </p:scale>
        <p:origin x="-3822" y="-12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7607" y="0"/>
            <a:ext cx="2889938" cy="48768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227"/>
            <a:ext cx="2889938" cy="48768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7B8EE564-5B9E-4DFF-959A-5EF556C6EC8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7E1D42A-2B31-4F37-A61F-037F4B5AE0E1}" type="datetimeFigureOut">
              <a:rPr lang="en-GB"/>
              <a:pPr>
                <a:defRPr/>
              </a:pPr>
              <a:t>09/10/2020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4138" y="731838"/>
            <a:ext cx="65008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5797456-0EAB-4239-A8BC-95D73A5F81D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797456-0EAB-4239-A8BC-95D73A5F81DE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0845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9A73-6E41-480A-A942-BD30E0D636B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48841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2F99D-9E1C-4D75-8BF3-1D76A735DD5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4504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6F50-12A4-4C2F-904E-F3EACEE645F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947232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E76C-931E-4F86-88C5-6A00AFFA3E3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2353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5F2B0-C7CB-4EE0-AF00-18FA12419E2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9318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820E4-6CEE-4BE5-9103-B2D7FE27332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9862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D306F-CDB1-4785-B895-84889200337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6070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3A7E89-5647-40E5-A617-1F910DB772C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1187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241A3E-2A05-40EE-AB6D-8E1D0546E59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6590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02FEF-40C1-433A-983B-3DCA18BB0EC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0815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FD4C2-C6D0-4545-B81B-F423DD4E2DF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919665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09600" y="274639"/>
            <a:ext cx="109728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C7A3CE4-4549-4AB4-AA12-E0359390B55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6838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F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E8EA5-D434-43C0-A0C7-B7F7B5CC165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19243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1.wdp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3.wdp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6.wdp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13FE6-0857-4FFF-AD06-1AABF1DB0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12192000" cy="692846"/>
          </a:xfrm>
        </p:spPr>
        <p:txBody>
          <a:bodyPr>
            <a:normAutofit/>
          </a:bodyPr>
          <a:lstStyle/>
          <a:p>
            <a:pPr marL="118872" algn="ctr"/>
            <a:r>
              <a:rPr lang="en-GB" sz="2800" dirty="0">
                <a:solidFill>
                  <a:srgbClr val="00B0F0"/>
                </a:solidFill>
                <a:latin typeface="Felix Titling" panose="04060505060202020A04" pitchFamily="82" charset="0"/>
              </a:rPr>
              <a:t>HPEN702  Building Small Worlds: The Short Story in English</a:t>
            </a:r>
          </a:p>
        </p:txBody>
      </p:sp>
      <p:pic>
        <p:nvPicPr>
          <p:cNvPr id="7" name="Content Placeholder 6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5F0F4C70-1DC2-4C56-A6A7-BAA8FDF1C7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1178810"/>
            <a:ext cx="7129239" cy="3119041"/>
          </a:xfrm>
          <a:ln w="28575">
            <a:solidFill>
              <a:srgbClr val="00B0F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CDCB8A8-892B-4DA5-9722-5A9652628169}"/>
              </a:ext>
            </a:extLst>
          </p:cNvPr>
          <p:cNvSpPr txBox="1"/>
          <p:nvPr/>
        </p:nvSpPr>
        <p:spPr>
          <a:xfrm>
            <a:off x="410961" y="371703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Alegreya Sans"/>
              </a:rPr>
              <a:t>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FDE0A0-C07F-41AB-8971-6FB609DC2A75}"/>
              </a:ext>
            </a:extLst>
          </p:cNvPr>
          <p:cNvSpPr txBox="1"/>
          <p:nvPr/>
        </p:nvSpPr>
        <p:spPr>
          <a:xfrm>
            <a:off x="479376" y="4359177"/>
            <a:ext cx="10945216" cy="22898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18872" indent="0">
              <a:lnSpc>
                <a:spcPct val="120000"/>
              </a:lnSpc>
              <a:buNone/>
            </a:pPr>
            <a:r>
              <a:rPr lang="en-GB" sz="2400" dirty="0">
                <a:solidFill>
                  <a:srgbClr val="00B0F0"/>
                </a:solidFill>
                <a:latin typeface="Palatino Linotype" panose="02040502050505030304" pitchFamily="18" charset="0"/>
              </a:rPr>
              <a:t>AIM(S)</a:t>
            </a:r>
          </a:p>
          <a:p>
            <a:pPr marL="633413" indent="-515938">
              <a:buNone/>
            </a:pPr>
            <a:r>
              <a:rPr lang="en-GB" dirty="0">
                <a:latin typeface="Palatino Linotype" panose="02040502050505030304" pitchFamily="18" charset="0"/>
              </a:rPr>
              <a:t>•   </a:t>
            </a:r>
            <a:r>
              <a:rPr lang="en-GB" sz="2400" dirty="0">
                <a:latin typeface="Palatino Linotype" panose="02040502050505030304" pitchFamily="18" charset="0"/>
              </a:rPr>
              <a:t>To approach developments in Anglophone literature through the study of </a:t>
            </a:r>
            <a:r>
              <a:rPr lang="en-GB" sz="2400" dirty="0">
                <a:solidFill>
                  <a:srgbClr val="00B0F0"/>
                </a:solidFill>
                <a:latin typeface="Palatino Linotype" panose="02040502050505030304" pitchFamily="18" charset="0"/>
              </a:rPr>
              <a:t>the cultural significance of a key literary form</a:t>
            </a:r>
          </a:p>
          <a:p>
            <a:pPr marL="633413" indent="-515938">
              <a:buNone/>
            </a:pPr>
            <a:endParaRPr lang="en-GB" sz="1400" dirty="0">
              <a:latin typeface="Palatino Linotype" panose="02040502050505030304" pitchFamily="18" charset="0"/>
            </a:endParaRPr>
          </a:p>
          <a:p>
            <a:pPr marL="633413" indent="-515938">
              <a:buNone/>
            </a:pPr>
            <a:r>
              <a:rPr lang="en-GB" sz="2400" dirty="0">
                <a:latin typeface="Palatino Linotype" panose="02040502050505030304" pitchFamily="18" charset="0"/>
              </a:rPr>
              <a:t>•   To understand the </a:t>
            </a:r>
            <a:r>
              <a:rPr lang="en-GB" sz="2400" dirty="0">
                <a:solidFill>
                  <a:srgbClr val="00B0F0"/>
                </a:solidFill>
                <a:latin typeface="Palatino Linotype" panose="02040502050505030304" pitchFamily="18" charset="0"/>
              </a:rPr>
              <a:t>dissemination of the short story form</a:t>
            </a:r>
            <a:r>
              <a:rPr lang="en-GB" sz="2400" dirty="0">
                <a:latin typeface="Palatino Linotype" panose="02040502050505030304" pitchFamily="18" charset="0"/>
              </a:rPr>
              <a:t> into global English contexts</a:t>
            </a:r>
          </a:p>
        </p:txBody>
      </p:sp>
    </p:spTree>
    <p:extLst>
      <p:ext uri="{BB962C8B-B14F-4D97-AF65-F5344CB8AC3E}">
        <p14:creationId xmlns:p14="http://schemas.microsoft.com/office/powerpoint/2010/main" val="2816374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D89BC-9919-4630-99DF-601F01B4E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D7F14-7C0C-414E-A1C2-4283AB57D6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332656"/>
            <a:ext cx="10810129" cy="5381192"/>
          </a:xfrm>
        </p:spPr>
        <p:txBody>
          <a:bodyPr>
            <a:normAutofit fontScale="85000" lnSpcReduction="20000"/>
          </a:bodyPr>
          <a:lstStyle/>
          <a:p>
            <a:pPr marL="633413" indent="-515938">
              <a:lnSpc>
                <a:spcPct val="120000"/>
              </a:lnSpc>
              <a:buNone/>
            </a:pPr>
            <a:r>
              <a:rPr lang="en-GB" sz="4100" dirty="0">
                <a:solidFill>
                  <a:srgbClr val="00B0F0"/>
                </a:solidFill>
                <a:latin typeface="Palatino Linotype" panose="02040502050505030304" pitchFamily="18" charset="0"/>
              </a:rPr>
              <a:t>LEARNING OUTCOMES</a:t>
            </a:r>
          </a:p>
          <a:p>
            <a:pPr marL="633413" indent="-515938">
              <a:lnSpc>
                <a:spcPct val="120000"/>
              </a:lnSpc>
              <a:buNone/>
            </a:pPr>
            <a:r>
              <a:rPr lang="en-GB" i="1" dirty="0">
                <a:latin typeface="Palatino Linotype" panose="02040502050505030304" pitchFamily="18" charset="0"/>
              </a:rPr>
              <a:t>Upon the successful completion of this module, the student should be able to:</a:t>
            </a:r>
          </a:p>
          <a:p>
            <a:pPr marL="633413" indent="-515938">
              <a:lnSpc>
                <a:spcPct val="120000"/>
              </a:lnSpc>
              <a:buNone/>
            </a:pPr>
            <a:endParaRPr lang="en-GB" sz="1600" u="sng" dirty="0">
              <a:solidFill>
                <a:srgbClr val="00B0F0"/>
              </a:solidFill>
              <a:latin typeface="Palatino Linotype" panose="02040502050505030304" pitchFamily="18" charset="0"/>
            </a:endParaRPr>
          </a:p>
          <a:p>
            <a:pPr marL="633413" indent="-515938">
              <a:lnSpc>
                <a:spcPct val="120000"/>
              </a:lnSpc>
              <a:buNone/>
            </a:pPr>
            <a:r>
              <a:rPr lang="en-GB" dirty="0">
                <a:solidFill>
                  <a:srgbClr val="00B0F0"/>
                </a:solidFill>
                <a:latin typeface="Palatino Linotype" panose="02040502050505030304" pitchFamily="18" charset="0"/>
              </a:rPr>
              <a:t>•   </a:t>
            </a:r>
            <a:r>
              <a:rPr lang="en-GB" u="sng" dirty="0">
                <a:solidFill>
                  <a:srgbClr val="00B0F0"/>
                </a:solidFill>
                <a:latin typeface="Palatino Linotype" panose="02040502050505030304" pitchFamily="18" charset="0"/>
              </a:rPr>
              <a:t>To examine the provenance &amp; meaning of the short story in English;</a:t>
            </a:r>
          </a:p>
          <a:p>
            <a:pPr marL="633413" indent="-515938">
              <a:lnSpc>
                <a:spcPct val="120000"/>
              </a:lnSpc>
              <a:buNone/>
            </a:pPr>
            <a:endParaRPr lang="en-GB" sz="1100" dirty="0">
              <a:latin typeface="Palatino Linotype" panose="02040502050505030304" pitchFamily="18" charset="0"/>
            </a:endParaRPr>
          </a:p>
          <a:p>
            <a:pPr marL="633413" indent="-515938">
              <a:lnSpc>
                <a:spcPct val="120000"/>
              </a:lnSpc>
              <a:buNone/>
            </a:pPr>
            <a:r>
              <a:rPr lang="en-GB" dirty="0">
                <a:latin typeface="Palatino Linotype" panose="02040502050505030304" pitchFamily="18" charset="0"/>
              </a:rPr>
              <a:t>•   To understand the significance of the short story as a vehicle of </a:t>
            </a:r>
            <a: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  <a:latin typeface="Palatino Linotype" panose="02040502050505030304" pitchFamily="18" charset="0"/>
              </a:rPr>
              <a:t>cultural expression in minority cultures </a:t>
            </a:r>
            <a:r>
              <a:rPr lang="en-GB" dirty="0">
                <a:latin typeface="Palatino Linotype" panose="02040502050505030304" pitchFamily="18" charset="0"/>
              </a:rPr>
              <a:t>within the UK &amp; former colonies;</a:t>
            </a:r>
          </a:p>
          <a:p>
            <a:pPr marL="633413" indent="-515938">
              <a:lnSpc>
                <a:spcPct val="120000"/>
              </a:lnSpc>
              <a:buNone/>
            </a:pPr>
            <a:endParaRPr lang="en-GB" sz="1100" dirty="0">
              <a:latin typeface="Palatino Linotype" panose="02040502050505030304" pitchFamily="18" charset="0"/>
            </a:endParaRPr>
          </a:p>
          <a:p>
            <a:pPr marL="633413" indent="-515938">
              <a:lnSpc>
                <a:spcPct val="120000"/>
              </a:lnSpc>
              <a:buNone/>
            </a:pPr>
            <a:r>
              <a:rPr lang="en-GB" dirty="0">
                <a:latin typeface="Palatino Linotype" panose="02040502050505030304" pitchFamily="18" charset="0"/>
              </a:rPr>
              <a:t>•   To explore the </a:t>
            </a:r>
            <a: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  <a:latin typeface="Palatino Linotype" panose="02040502050505030304" pitchFamily="18" charset="0"/>
              </a:rPr>
              <a:t>proliferation of short stories in translation;</a:t>
            </a:r>
          </a:p>
          <a:p>
            <a:pPr marL="633413" indent="-515938">
              <a:lnSpc>
                <a:spcPct val="120000"/>
              </a:lnSpc>
              <a:buNone/>
            </a:pPr>
            <a:endParaRPr lang="en-GB" sz="1000" dirty="0">
              <a:latin typeface="Palatino Linotype" panose="02040502050505030304" pitchFamily="18" charset="0"/>
            </a:endParaRPr>
          </a:p>
          <a:p>
            <a:pPr marL="633413" indent="-515938">
              <a:lnSpc>
                <a:spcPct val="120000"/>
              </a:lnSpc>
              <a:buNone/>
            </a:pPr>
            <a:r>
              <a:rPr lang="en-GB" dirty="0">
                <a:latin typeface="Palatino Linotype" panose="02040502050505030304" pitchFamily="18" charset="0"/>
              </a:rPr>
              <a:t>•   To demonstrate this understanding of meaning &amp; technique in the </a:t>
            </a:r>
            <a: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  <a:latin typeface="Palatino Linotype" panose="02040502050505030304" pitchFamily="18" charset="0"/>
              </a:rPr>
              <a:t>translation of a short story </a:t>
            </a:r>
            <a:r>
              <a:rPr lang="en-GB" dirty="0">
                <a:latin typeface="Palatino Linotype" panose="02040502050505030304" pitchFamily="18" charset="0"/>
              </a:rPr>
              <a:t>from the students’ home language(s) into English, or from close readings of translated short stories.</a:t>
            </a:r>
          </a:p>
          <a:p>
            <a:pPr marL="118872" indent="0">
              <a:buNone/>
            </a:pPr>
            <a:endParaRPr lang="en-GB" dirty="0">
              <a:latin typeface="Palatino Linotype" panose="02040502050505030304" pitchFamily="18" charset="0"/>
            </a:endParaRPr>
          </a:p>
          <a:p>
            <a:pPr marL="118872" indent="0">
              <a:buNone/>
            </a:pPr>
            <a:endParaRPr lang="en-GB" dirty="0">
              <a:latin typeface="Palatino Linotype" panose="02040502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3887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839416" y="735955"/>
            <a:ext cx="10945216" cy="538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/>
            <a:r>
              <a:rPr lang="en-GB" altLang="en-US" sz="3200" dirty="0">
                <a:latin typeface="Felix Titling" panose="04060505060202020A04" pitchFamily="82" charset="0"/>
              </a:rPr>
              <a:t>DEFINING THE ENLIGHTENMENT</a:t>
            </a:r>
          </a:p>
          <a:p>
            <a:pPr eaLnBrk="1" hangingPunct="1"/>
            <a:endParaRPr lang="en-GB" altLang="en-US" sz="2200" dirty="0">
              <a:latin typeface="+mn-lt"/>
            </a:endParaRPr>
          </a:p>
          <a:p>
            <a:pPr eaLnBrk="1" hangingPunct="1"/>
            <a:r>
              <a:rPr lang="en-GB" altLang="en-US" sz="2200" dirty="0">
                <a:latin typeface="Palatino Linotype" panose="02040502050505030304" pitchFamily="18" charset="0"/>
              </a:rPr>
              <a:t>There were many philosophes in the eighteenth century, but there was only one Enlightenment. A loose, informal, wholly unorganized coalition of cultural critics, religious </a:t>
            </a:r>
            <a:r>
              <a:rPr lang="en-GB" altLang="en-US" sz="2200" dirty="0" err="1">
                <a:latin typeface="Palatino Linotype" panose="02040502050505030304" pitchFamily="18" charset="0"/>
              </a:rPr>
              <a:t>skeptics</a:t>
            </a:r>
            <a:r>
              <a:rPr lang="en-GB" altLang="en-US" sz="2200" dirty="0">
                <a:latin typeface="Palatino Linotype" panose="02040502050505030304" pitchFamily="18" charset="0"/>
              </a:rPr>
              <a:t>, and political reformers from Edinburgh to Naples, Paris to Berlin, Boston to Philadelphia, the philosophes made up a clamorous chorus, and there were some discordant voices among them, but what is striking is their general harmony, not their occasional discord.</a:t>
            </a:r>
          </a:p>
          <a:p>
            <a:pPr eaLnBrk="1" hangingPunct="1"/>
            <a:endParaRPr lang="en-GB" altLang="en-US" sz="1400" dirty="0">
              <a:latin typeface="Palatino Linotype" panose="02040502050505030304" pitchFamily="18" charset="0"/>
            </a:endParaRPr>
          </a:p>
          <a:p>
            <a:pPr eaLnBrk="1" hangingPunct="1"/>
            <a:r>
              <a:rPr lang="en-GB" altLang="en-US" sz="2200" dirty="0">
                <a:latin typeface="Palatino Linotype" panose="02040502050505030304" pitchFamily="18" charset="0"/>
              </a:rPr>
              <a:t> The men of the Enlightenment united on a vastly ambitious program, </a:t>
            </a:r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a program of secularism, humanity, cosmopolitanism, and freedom, above all, freedom in its many forms – freedom from arbitrary power, freedom of speech, freedom of trade, freedom to realize one’s talents, freedom of aesthetic response, freedom, in a word, of moral man to make his own way in the world.</a:t>
            </a:r>
          </a:p>
          <a:p>
            <a:pPr eaLnBrk="1" hangingPunct="1"/>
            <a:endParaRPr lang="en-GB" altLang="en-US" sz="1400" dirty="0">
              <a:latin typeface="Palatino Linotype" panose="02040502050505030304" pitchFamily="18" charset="0"/>
            </a:endParaRPr>
          </a:p>
          <a:p>
            <a:pPr algn="r" eaLnBrk="1" hangingPunct="1"/>
            <a:r>
              <a:rPr lang="en-GB" altLang="en-US" sz="2000" dirty="0">
                <a:latin typeface="Palatino Linotype" panose="02040502050505030304" pitchFamily="18" charset="0"/>
              </a:rPr>
              <a:t>Peter Gay, </a:t>
            </a:r>
            <a:r>
              <a:rPr lang="en-GB" altLang="en-US" sz="2000" i="1" dirty="0">
                <a:latin typeface="Palatino Linotype" panose="02040502050505030304" pitchFamily="18" charset="0"/>
              </a:rPr>
              <a:t>The Enlightenment: An Interpretation,</a:t>
            </a:r>
            <a:r>
              <a:rPr lang="en-GB" altLang="en-US" sz="2000" dirty="0">
                <a:latin typeface="Palatino Linotype" panose="02040502050505030304" pitchFamily="18" charset="0"/>
              </a:rPr>
              <a:t> ‘Preface’ (1973</a:t>
            </a:r>
            <a:r>
              <a:rPr lang="en-GB" altLang="en-US" dirty="0">
                <a:latin typeface="Palatino Linotype" panose="02040502050505030304" pitchFamily="18" charset="0"/>
              </a:rPr>
              <a:t>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F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333B4B4-0E3E-47FC-A100-10F84030141D}"/>
              </a:ext>
            </a:extLst>
          </p:cNvPr>
          <p:cNvSpPr/>
          <p:nvPr/>
        </p:nvSpPr>
        <p:spPr>
          <a:xfrm>
            <a:off x="436035" y="5777025"/>
            <a:ext cx="4300729" cy="40748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Caravaggio  </a:t>
            </a:r>
            <a:r>
              <a:rPr lang="en-GB" sz="2000" i="1" dirty="0">
                <a:solidFill>
                  <a:schemeClr val="tx2"/>
                </a:solidFill>
                <a:latin typeface="Palatino Linotype" panose="02040502050505030304" pitchFamily="18" charset="0"/>
              </a:rPr>
              <a:t>Supper at Emmaus,</a:t>
            </a:r>
            <a:r>
              <a:rPr lang="en-GB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 1601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</a:p>
        </p:txBody>
      </p:sp>
      <p:pic>
        <p:nvPicPr>
          <p:cNvPr id="4" name="Picture 3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1CA80254-D50C-43B8-BD06-3A7410DA11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368" y="1258570"/>
            <a:ext cx="5308625" cy="4423854"/>
          </a:xfrm>
          <a:prstGeom prst="rect">
            <a:avLst/>
          </a:prstGeom>
          <a:ln>
            <a:solidFill>
              <a:srgbClr val="0070C0"/>
            </a:solidFill>
          </a:ln>
        </p:spPr>
      </p:pic>
      <p:pic>
        <p:nvPicPr>
          <p:cNvPr id="3" name="Picture 2" descr="A person holding a cat&#10;&#10;Description generated with high confidence">
            <a:extLst>
              <a:ext uri="{FF2B5EF4-FFF2-40B4-BE49-F238E27FC236}">
                <a16:creationId xmlns:a16="http://schemas.microsoft.com/office/drawing/2014/main" id="{240E6E25-93EB-4FEB-89EB-8438DCA99E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5685" y="926656"/>
            <a:ext cx="3730125" cy="4924809"/>
          </a:xfrm>
          <a:prstGeom prst="rect">
            <a:avLst/>
          </a:prstGeom>
          <a:ln w="6350">
            <a:solidFill>
              <a:srgbClr val="00B0F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1873E4E-949F-456D-ABF5-527DEBFE1FD5}"/>
              </a:ext>
            </a:extLst>
          </p:cNvPr>
          <p:cNvSpPr/>
          <p:nvPr/>
        </p:nvSpPr>
        <p:spPr>
          <a:xfrm>
            <a:off x="6312024" y="5980767"/>
            <a:ext cx="535744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Joseph Wright of Derby, </a:t>
            </a:r>
            <a:r>
              <a:rPr lang="en-GB" sz="2000" i="1" dirty="0">
                <a:solidFill>
                  <a:schemeClr val="tx2"/>
                </a:solidFill>
                <a:latin typeface="Palatino Linotype" panose="02040502050505030304" pitchFamily="18" charset="0"/>
              </a:rPr>
              <a:t>Two Girls Dressing a Kitten by Candlelight. c. 1768-70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630B5BDC-983C-4EA2-9B38-945B188224C9}"/>
              </a:ext>
            </a:extLst>
          </p:cNvPr>
          <p:cNvSpPr txBox="1">
            <a:spLocks noChangeArrowheads="1"/>
          </p:cNvSpPr>
          <p:nvPr/>
        </p:nvSpPr>
        <p:spPr>
          <a:xfrm>
            <a:off x="273545" y="195523"/>
            <a:ext cx="11918455" cy="7647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4000" dirty="0">
                <a:latin typeface="Felix Titling" panose="04060505060202020A04" pitchFamily="82" charset="0"/>
              </a:rPr>
              <a:t>THE enlightenment and the novel</a:t>
            </a:r>
          </a:p>
        </p:txBody>
      </p:sp>
    </p:spTree>
    <p:extLst>
      <p:ext uri="{BB962C8B-B14F-4D97-AF65-F5344CB8AC3E}">
        <p14:creationId xmlns:p14="http://schemas.microsoft.com/office/powerpoint/2010/main" val="32244376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430" y="4380398"/>
            <a:ext cx="5402157" cy="7651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2000" dirty="0">
                <a:solidFill>
                  <a:srgbClr val="00B0F0"/>
                </a:solidFill>
                <a:latin typeface="Palatino Linotype" panose="02040502050505030304" pitchFamily="18" charset="0"/>
                <a:ea typeface="+mn-ea"/>
                <a:cs typeface="+mn-cs"/>
              </a:rPr>
              <a:t>CIRCULATION OF THE BLOOD</a:t>
            </a:r>
            <a:r>
              <a:rPr lang="en-GB" altLang="en-US" sz="2000" dirty="0">
                <a:latin typeface="Palatino Linotype" panose="02040502050505030304" pitchFamily="18" charset="0"/>
                <a:ea typeface="+mn-ea"/>
                <a:cs typeface="+mn-cs"/>
              </a:rPr>
              <a:t>: Image of veins from Harvey's </a:t>
            </a:r>
            <a:r>
              <a:rPr lang="en-GB" altLang="en-US" sz="2000" i="1" dirty="0" err="1">
                <a:latin typeface="Palatino Linotype" panose="02040502050505030304" pitchFamily="18" charset="0"/>
                <a:ea typeface="+mn-ea"/>
                <a:cs typeface="+mn-cs"/>
              </a:rPr>
              <a:t>Exercitatio</a:t>
            </a:r>
            <a:r>
              <a:rPr lang="en-GB" altLang="en-US" sz="2000" i="1" dirty="0">
                <a:latin typeface="Palatino Linotype" panose="02040502050505030304" pitchFamily="18" charset="0"/>
                <a:ea typeface="+mn-ea"/>
                <a:cs typeface="+mn-cs"/>
              </a:rPr>
              <a:t> </a:t>
            </a:r>
            <a:r>
              <a:rPr lang="en-GB" altLang="en-US" sz="2000" i="1" dirty="0" err="1">
                <a:latin typeface="Palatino Linotype" panose="02040502050505030304" pitchFamily="18" charset="0"/>
                <a:ea typeface="+mn-ea"/>
                <a:cs typeface="+mn-cs"/>
              </a:rPr>
              <a:t>Anatomica</a:t>
            </a:r>
            <a:r>
              <a:rPr lang="en-GB" altLang="en-US" sz="2000" i="1" dirty="0">
                <a:latin typeface="Palatino Linotype" panose="02040502050505030304" pitchFamily="18" charset="0"/>
                <a:ea typeface="+mn-ea"/>
                <a:cs typeface="+mn-cs"/>
              </a:rPr>
              <a:t> de Motu Cordis et Sanguinis in </a:t>
            </a:r>
            <a:r>
              <a:rPr lang="en-GB" altLang="en-US" sz="2000" i="1" dirty="0" err="1">
                <a:latin typeface="Palatino Linotype" panose="02040502050505030304" pitchFamily="18" charset="0"/>
                <a:ea typeface="+mn-ea"/>
                <a:cs typeface="+mn-cs"/>
              </a:rPr>
              <a:t>Animalibus</a:t>
            </a:r>
            <a:r>
              <a:rPr lang="en-GB" altLang="en-US" sz="2000" i="1" dirty="0">
                <a:latin typeface="Palatino Linotype" panose="02040502050505030304" pitchFamily="18" charset="0"/>
                <a:ea typeface="+mn-ea"/>
                <a:cs typeface="+mn-cs"/>
              </a:rPr>
              <a:t> </a:t>
            </a:r>
            <a:r>
              <a:rPr lang="en-GB" altLang="en-US" sz="2000" dirty="0">
                <a:latin typeface="Palatino Linotype" panose="02040502050505030304" pitchFamily="18" charset="0"/>
                <a:ea typeface="+mn-ea"/>
                <a:cs typeface="+mn-cs"/>
              </a:rPr>
              <a:t>1648</a:t>
            </a:r>
          </a:p>
        </p:txBody>
      </p:sp>
      <p:pic>
        <p:nvPicPr>
          <p:cNvPr id="5123" name="Picture 5" descr="File:William Harvey ( 1578-1657) Venenbild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60" y="764704"/>
            <a:ext cx="4905337" cy="3415498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1981200" y="100604"/>
            <a:ext cx="8229600" cy="49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4000" dirty="0">
                <a:latin typeface="Felix Titling" panose="04060505060202020A04" pitchFamily="82" charset="0"/>
              </a:rPr>
              <a:t>CLASSIFICATION AND SYSTEMS</a:t>
            </a:r>
          </a:p>
        </p:txBody>
      </p:sp>
      <p:pic>
        <p:nvPicPr>
          <p:cNvPr id="2" name="Picture 5" descr="Table_of_Astronomy%2C_Cyclopaedia%2C_Volume_1%2C_p_164">
            <a:extLst>
              <a:ext uri="{FF2B5EF4-FFF2-40B4-BE49-F238E27FC236}">
                <a16:creationId xmlns:a16="http://schemas.microsoft.com/office/drawing/2014/main" id="{C09BE008-7FE3-4562-9C20-F6F87180B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056" y="845243"/>
            <a:ext cx="5134708" cy="4754406"/>
          </a:xfrm>
          <a:prstGeom prst="rect">
            <a:avLst/>
          </a:prstGeom>
          <a:noFill/>
          <a:ln w="19050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6">
            <a:extLst>
              <a:ext uri="{FF2B5EF4-FFF2-40B4-BE49-F238E27FC236}">
                <a16:creationId xmlns:a16="http://schemas.microsoft.com/office/drawing/2014/main" id="{549DB5F3-9A77-45DD-B7AA-D8FFBA70EB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55998" y="5907425"/>
            <a:ext cx="4668594" cy="70788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rgbClr val="00B0F0"/>
                </a:solidFill>
                <a:latin typeface="Palatino Linotype" panose="02040502050505030304" pitchFamily="18" charset="0"/>
              </a:rPr>
              <a:t>THE HEAVENS: </a:t>
            </a:r>
            <a:r>
              <a:rPr lang="en-GB" altLang="en-US" sz="2000" dirty="0">
                <a:latin typeface="Palatino Linotype" panose="02040502050505030304" pitchFamily="18" charset="0"/>
              </a:rPr>
              <a:t>Table of  astronomy from </a:t>
            </a:r>
            <a:r>
              <a:rPr lang="en-GB" altLang="en-US" sz="2000" i="1" dirty="0">
                <a:latin typeface="Palatino Linotype" panose="02040502050505030304" pitchFamily="18" charset="0"/>
              </a:rPr>
              <a:t>Cyclopaedia</a:t>
            </a:r>
            <a:r>
              <a:rPr lang="en-GB" altLang="en-US" sz="2000" dirty="0">
                <a:latin typeface="Palatino Linotype" panose="02040502050505030304" pitchFamily="18" charset="0"/>
              </a:rPr>
              <a:t> (1728)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Linnaeus_-_Regnum_Animale_%281735%29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889" y="836712"/>
            <a:ext cx="9001000" cy="5671574"/>
          </a:xfrm>
          <a:prstGeom prst="rect">
            <a:avLst/>
          </a:prstGeom>
          <a:noFill/>
          <a:ln w="2857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1" name="Rectangle 6"/>
          <p:cNvSpPr>
            <a:spLocks noChangeArrowheads="1"/>
          </p:cNvSpPr>
          <p:nvPr/>
        </p:nvSpPr>
        <p:spPr bwMode="auto">
          <a:xfrm>
            <a:off x="10881047" y="2204864"/>
            <a:ext cx="615553" cy="3986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vert270" wrap="square" lIns="0" tIns="0" rIns="0" bIns="15870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/>
            <a:r>
              <a:rPr lang="en-GB" altLang="en-US" sz="2000" dirty="0">
                <a:solidFill>
                  <a:srgbClr val="00B0F0"/>
                </a:solidFill>
                <a:latin typeface="Palatino Linotype" panose="02040502050505030304" pitchFamily="18" charset="0"/>
              </a:rPr>
              <a:t>THE ANIMAL KINGDOM: </a:t>
            </a:r>
            <a:r>
              <a:rPr lang="en-GB" altLang="en-US" sz="2000" dirty="0">
                <a:latin typeface="Palatino Linotype" panose="02040502050505030304" pitchFamily="18" charset="0"/>
              </a:rPr>
              <a:t>Linnaeus - </a:t>
            </a:r>
            <a:r>
              <a:rPr lang="en-GB" altLang="en-US" sz="2000" i="1" dirty="0">
                <a:latin typeface="Palatino Linotype" panose="02040502050505030304" pitchFamily="18" charset="0"/>
              </a:rPr>
              <a:t>Regnum </a:t>
            </a:r>
            <a:r>
              <a:rPr lang="en-GB" altLang="en-US" sz="2000" i="1" dirty="0" err="1">
                <a:latin typeface="Palatino Linotype" panose="02040502050505030304" pitchFamily="18" charset="0"/>
              </a:rPr>
              <a:t>Animale</a:t>
            </a:r>
            <a:r>
              <a:rPr lang="en-GB" altLang="en-US" sz="2000" dirty="0">
                <a:latin typeface="Palatino Linotype" panose="02040502050505030304" pitchFamily="18" charset="0"/>
              </a:rPr>
              <a:t> (1735)</a:t>
            </a: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3C12D387-0310-4E6F-AA6E-9A27E637FC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9456" y="104445"/>
            <a:ext cx="8229600" cy="49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4000" dirty="0">
                <a:latin typeface="Felix Titling" panose="04060505060202020A04" pitchFamily="82" charset="0"/>
              </a:rPr>
              <a:t>CLASSIFICATION AND SYSTEMS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8" descr="4939796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14351" y="855769"/>
            <a:ext cx="5524086" cy="5146463"/>
          </a:xfrm>
          <a:noFill/>
          <a:ln w="19050">
            <a:solidFill>
              <a:srgbClr val="00B0F0"/>
            </a:solidFill>
          </a:ln>
        </p:spPr>
      </p:pic>
      <p:sp>
        <p:nvSpPr>
          <p:cNvPr id="10243" name="Rectangle 10"/>
          <p:cNvSpPr>
            <a:spLocks noChangeArrowheads="1"/>
          </p:cNvSpPr>
          <p:nvPr/>
        </p:nvSpPr>
        <p:spPr bwMode="auto">
          <a:xfrm>
            <a:off x="1087211" y="6381328"/>
            <a:ext cx="8964612" cy="34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44436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latin typeface="Palatino Linotype" panose="02040502050505030304" pitchFamily="18" charset="0"/>
              </a:rPr>
              <a:t>Burton, </a:t>
            </a:r>
            <a:r>
              <a:rPr lang="en-GB" altLang="en-US" sz="2000" i="1" dirty="0">
                <a:latin typeface="Palatino Linotype" panose="02040502050505030304" pitchFamily="18" charset="0"/>
              </a:rPr>
              <a:t>A Complete New System of Midwifery</a:t>
            </a:r>
            <a:r>
              <a:rPr lang="en-GB" altLang="en-US" sz="2000" dirty="0">
                <a:latin typeface="Palatino Linotype" panose="02040502050505030304" pitchFamily="18" charset="0"/>
              </a:rPr>
              <a:t> (1751) ill. George Stubbs</a:t>
            </a:r>
          </a:p>
        </p:txBody>
      </p:sp>
      <p:sp>
        <p:nvSpPr>
          <p:cNvPr id="10244" name="Rectangle 11"/>
          <p:cNvSpPr>
            <a:spLocks noChangeArrowheads="1"/>
          </p:cNvSpPr>
          <p:nvPr/>
        </p:nvSpPr>
        <p:spPr bwMode="auto">
          <a:xfrm flipH="1">
            <a:off x="7715648" y="1916832"/>
            <a:ext cx="2952352" cy="906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44436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800" dirty="0">
                <a:solidFill>
                  <a:srgbClr val="00B0F0"/>
                </a:solidFill>
                <a:latin typeface="Palatino Linotype" panose="02040502050505030304" pitchFamily="18" charset="0"/>
              </a:rPr>
              <a:t>SYSTEMISING HUMAN BIRTH</a:t>
            </a: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5171A616-3FFA-4F37-8F4E-5DB14DB5AD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4994" y="177402"/>
            <a:ext cx="8229600" cy="49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4000" dirty="0">
                <a:latin typeface="Felix Titling" panose="04060505060202020A04" pitchFamily="82" charset="0"/>
              </a:rPr>
              <a:t>CLASSIFICATION AND SYSTEMS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6"/>
          <p:cNvSpPr>
            <a:spLocks noChangeArrowheads="1"/>
          </p:cNvSpPr>
          <p:nvPr/>
        </p:nvSpPr>
        <p:spPr bwMode="auto">
          <a:xfrm>
            <a:off x="3013021" y="619711"/>
            <a:ext cx="584542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rgbClr val="00B0F0"/>
                </a:solidFill>
                <a:latin typeface="Palatino Linotype" panose="02040502050505030304" pitchFamily="18" charset="0"/>
              </a:rPr>
              <a:t>THE CONSTRUCTION OF LIVING THINGS</a:t>
            </a:r>
          </a:p>
          <a:p>
            <a:pPr eaLnBrk="1" hangingPunct="1"/>
            <a:r>
              <a:rPr lang="en-GB" altLang="en-US" sz="2000" dirty="0">
                <a:latin typeface="Palatino Linotype" panose="02040502050505030304" pitchFamily="18" charset="0"/>
              </a:rPr>
              <a:t>George Stubbs, </a:t>
            </a:r>
            <a:r>
              <a:rPr lang="en-GB" altLang="en-US" sz="2000" i="1" dirty="0">
                <a:latin typeface="Palatino Linotype" panose="02040502050505030304" pitchFamily="18" charset="0"/>
              </a:rPr>
              <a:t>The Anatomy of the Horse,</a:t>
            </a:r>
            <a:r>
              <a:rPr lang="en-GB" altLang="en-US" sz="2000" dirty="0">
                <a:latin typeface="Palatino Linotype" panose="02040502050505030304" pitchFamily="18" charset="0"/>
              </a:rPr>
              <a:t> 1766 (</a:t>
            </a:r>
            <a:r>
              <a:rPr lang="en-GB" altLang="en-US" sz="2000" dirty="0" err="1">
                <a:latin typeface="Palatino Linotype" panose="02040502050505030304" pitchFamily="18" charset="0"/>
              </a:rPr>
              <a:t>i</a:t>
            </a:r>
            <a:r>
              <a:rPr lang="en-GB" altLang="en-US" sz="2000" dirty="0">
                <a:latin typeface="Palatino Linotype" panose="02040502050505030304" pitchFamily="18" charset="0"/>
              </a:rPr>
              <a:t>)</a:t>
            </a:r>
          </a:p>
        </p:txBody>
      </p:sp>
      <p:pic>
        <p:nvPicPr>
          <p:cNvPr id="8196" name="Content Placeholder 5" descr="STUBB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66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51093" y="1899293"/>
            <a:ext cx="5400601" cy="4085511"/>
          </a:xfrm>
          <a:ln>
            <a:solidFill>
              <a:srgbClr val="00B0F0"/>
            </a:solidFill>
          </a:ln>
        </p:spPr>
      </p:pic>
      <p:sp>
        <p:nvSpPr>
          <p:cNvPr id="5" name="Rectangle 6">
            <a:extLst>
              <a:ext uri="{FF2B5EF4-FFF2-40B4-BE49-F238E27FC236}">
                <a16:creationId xmlns:a16="http://schemas.microsoft.com/office/drawing/2014/main" id="{04F48ACE-6316-4147-A3A0-B19B5B8D32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5520" y="128827"/>
            <a:ext cx="8640960" cy="49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4000" dirty="0">
                <a:latin typeface="Felix Titling" panose="04060505060202020A04" pitchFamily="82" charset="0"/>
              </a:rPr>
              <a:t>CLASSIFICATION AND SYSTEMS</a:t>
            </a:r>
          </a:p>
        </p:txBody>
      </p:sp>
      <p:pic>
        <p:nvPicPr>
          <p:cNvPr id="2" name="Picture 6" descr="ps000626_l">
            <a:extLst>
              <a:ext uri="{FF2B5EF4-FFF2-40B4-BE49-F238E27FC236}">
                <a16:creationId xmlns:a16="http://schemas.microsoft.com/office/drawing/2014/main" id="{179ECCFB-55A4-42D1-92FD-B9258120F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861" b="11806"/>
          <a:stretch>
            <a:fillRect/>
          </a:stretch>
        </p:blipFill>
        <p:spPr bwMode="auto">
          <a:xfrm>
            <a:off x="463126" y="1916832"/>
            <a:ext cx="5472608" cy="4067972"/>
          </a:xfrm>
          <a:prstGeom prst="rect">
            <a:avLst/>
          </a:prstGeom>
          <a:noFill/>
          <a:ln w="19050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408904" y="6309320"/>
            <a:ext cx="7801897" cy="374185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 sz="2000" dirty="0">
                <a:solidFill>
                  <a:srgbClr val="00B0F0"/>
                </a:solidFill>
                <a:latin typeface="+mn-lt"/>
              </a:rPr>
              <a:t>SYSTEMISING LANGUAGE </a:t>
            </a:r>
            <a:r>
              <a:rPr lang="en-GB" altLang="en-US" sz="2000" dirty="0">
                <a:latin typeface="+mn-lt"/>
              </a:rPr>
              <a:t>Johnson’s </a:t>
            </a:r>
            <a:r>
              <a:rPr lang="en-GB" altLang="en-US" sz="2000" i="1" dirty="0">
                <a:latin typeface="+mn-lt"/>
              </a:rPr>
              <a:t>Dictionary</a:t>
            </a:r>
            <a:r>
              <a:rPr lang="en-GB" altLang="en-US" sz="2000" dirty="0">
                <a:latin typeface="+mn-lt"/>
              </a:rPr>
              <a:t> 1755</a:t>
            </a:r>
          </a:p>
        </p:txBody>
      </p:sp>
      <p:pic>
        <p:nvPicPr>
          <p:cNvPr id="11267" name="Picture 5" descr="44368-004-99C48BAB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638" y="836712"/>
            <a:ext cx="6252762" cy="5359979"/>
          </a:xfrm>
          <a:prstGeom prst="rect">
            <a:avLst/>
          </a:prstGeom>
          <a:noFill/>
          <a:ln w="19050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8" name="Rectangle 6"/>
          <p:cNvSpPr>
            <a:spLocks noChangeArrowheads="1"/>
          </p:cNvSpPr>
          <p:nvPr/>
        </p:nvSpPr>
        <p:spPr bwMode="auto">
          <a:xfrm>
            <a:off x="8410576" y="2614907"/>
            <a:ext cx="180022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chemeClr val="tx2"/>
                </a:solidFill>
                <a:latin typeface="Bookman Old Style" panose="02050604050505020204" pitchFamily="18" charset="0"/>
              </a:rPr>
              <a:t>←  </a:t>
            </a:r>
            <a:r>
              <a:rPr lang="en-GB" altLang="en-US" sz="2000" i="1" dirty="0">
                <a:solidFill>
                  <a:schemeClr val="tx2"/>
                </a:solidFill>
                <a:latin typeface="+mn-lt"/>
              </a:rPr>
              <a:t>And mockery rooted in difference</a:t>
            </a:r>
          </a:p>
        </p:txBody>
      </p:sp>
      <p:cxnSp>
        <p:nvCxnSpPr>
          <p:cNvPr id="3" name="Straight Connector 2"/>
          <p:cNvCxnSpPr>
            <a:cxnSpLocks/>
          </p:cNvCxnSpPr>
          <p:nvPr/>
        </p:nvCxnSpPr>
        <p:spPr>
          <a:xfrm>
            <a:off x="2135560" y="2852936"/>
            <a:ext cx="5976664" cy="0"/>
          </a:xfrm>
          <a:prstGeom prst="line">
            <a:avLst/>
          </a:prstGeom>
          <a:ln w="1905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" name="Straight Connector 5"/>
          <p:cNvCxnSpPr>
            <a:cxnSpLocks/>
          </p:cNvCxnSpPr>
          <p:nvPr/>
        </p:nvCxnSpPr>
        <p:spPr>
          <a:xfrm flipV="1">
            <a:off x="2130338" y="3085794"/>
            <a:ext cx="5832648" cy="36944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7297A39E-1B40-4324-8CCA-14DA0F7B97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5520" y="79121"/>
            <a:ext cx="8229600" cy="49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3200" dirty="0">
                <a:solidFill>
                  <a:srgbClr val="00B0F0"/>
                </a:solidFill>
                <a:latin typeface="Felix Titling" panose="04060505060202020A04" pitchFamily="82" charset="0"/>
              </a:rPr>
              <a:t>CLASSIFICATION AND SYSTEMS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263352" y="81356"/>
            <a:ext cx="11313307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3200" dirty="0">
                <a:solidFill>
                  <a:srgbClr val="00B0F0"/>
                </a:solidFill>
                <a:latin typeface="Felix Titling" panose="04060505060202020A04" pitchFamily="82" charset="0"/>
              </a:rPr>
              <a:t>NARRATIVES OF THE ETERNAL; </a:t>
            </a:r>
          </a:p>
          <a:p>
            <a:pPr eaLnBrk="1" hangingPunct="1"/>
            <a:r>
              <a:rPr lang="en-GB" altLang="en-US" sz="2000" dirty="0">
                <a:solidFill>
                  <a:srgbClr val="00B0F0"/>
                </a:solidFill>
                <a:latin typeface="Felix Titling" panose="04060505060202020A04" pitchFamily="82" charset="0"/>
              </a:rPr>
              <a:t>religious icons as resting places,  diagrams of the unmoving</a:t>
            </a:r>
            <a:endParaRPr lang="en-GB" altLang="en-US" sz="2400" dirty="0">
              <a:solidFill>
                <a:srgbClr val="00B0F0"/>
              </a:solidFill>
              <a:latin typeface="Felix Titling" panose="04060505060202020A04" pitchFamily="82" charset="0"/>
            </a:endParaRPr>
          </a:p>
        </p:txBody>
      </p:sp>
      <p:pic>
        <p:nvPicPr>
          <p:cNvPr id="14339" name="Picture 3" descr="13th Russian Virgin of Belozersk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1771" y="1591673"/>
            <a:ext cx="3785831" cy="4753112"/>
          </a:xfrm>
          <a:prstGeom prst="rect">
            <a:avLst/>
          </a:prstGeom>
          <a:noFill/>
          <a:ln w="2857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1151527" y="6376534"/>
            <a:ext cx="418632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Virgin of </a:t>
            </a:r>
            <a:r>
              <a:rPr lang="en-GB" altLang="en-US" sz="2000" dirty="0" err="1">
                <a:solidFill>
                  <a:schemeClr val="tx2"/>
                </a:solidFill>
                <a:latin typeface="Palatino Linotype" panose="02040502050505030304" pitchFamily="18" charset="0"/>
              </a:rPr>
              <a:t>Belozersk</a:t>
            </a:r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 (Russian 13th) </a:t>
            </a:r>
          </a:p>
        </p:txBody>
      </p:sp>
      <p:pic>
        <p:nvPicPr>
          <p:cNvPr id="14341" name="Picture 5" descr="15thRusTolgaMother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598" y="1271135"/>
            <a:ext cx="3392487" cy="5073650"/>
          </a:xfrm>
          <a:prstGeom prst="rect">
            <a:avLst/>
          </a:prstGeom>
          <a:noFill/>
          <a:ln w="2857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7704841" y="6390570"/>
            <a:ext cx="331481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 err="1">
                <a:solidFill>
                  <a:schemeClr val="tx2"/>
                </a:solidFill>
                <a:latin typeface="Palatino Linotype" panose="02040502050505030304" pitchFamily="18" charset="0"/>
              </a:rPr>
              <a:t>Tolga</a:t>
            </a:r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 Mother(15th Russian</a:t>
            </a:r>
            <a:r>
              <a:rPr lang="en-GB" altLang="en-US" dirty="0">
                <a:latin typeface="Bookman Old Style" panose="02050604050505020204" pitchFamily="18" charset="0"/>
              </a:rPr>
              <a:t>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6"/>
          <p:cNvSpPr>
            <a:spLocks noChangeArrowheads="1"/>
          </p:cNvSpPr>
          <p:nvPr/>
        </p:nvSpPr>
        <p:spPr bwMode="auto">
          <a:xfrm>
            <a:off x="191344" y="5877272"/>
            <a:ext cx="5904656" cy="5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18C SATIRE:  </a:t>
            </a:r>
          </a:p>
          <a:p>
            <a:pPr eaLnBrk="1" hangingPunct="1"/>
            <a:r>
              <a:rPr lang="en-GB" altLang="en-US" sz="2000" i="1" dirty="0">
                <a:latin typeface="Palatino Linotype" panose="02040502050505030304" pitchFamily="18" charset="0"/>
              </a:rPr>
              <a:t>A Midnight Modern Conversation  </a:t>
            </a:r>
            <a:r>
              <a:rPr lang="en-GB" altLang="en-US" dirty="0">
                <a:latin typeface="Palatino Linotype" panose="02040502050505030304" pitchFamily="18" charset="0"/>
              </a:rPr>
              <a:t>1730-31 </a:t>
            </a:r>
          </a:p>
        </p:txBody>
      </p:sp>
      <p:pic>
        <p:nvPicPr>
          <p:cNvPr id="15364" name="Picture 6" descr="Hogarth Midnight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53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44" y="2564904"/>
            <a:ext cx="5400600" cy="3037193"/>
          </a:xfrm>
          <a:prstGeom prst="rect">
            <a:avLst/>
          </a:prstGeom>
          <a:noFill/>
          <a:ln w="12700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1CEF282C-171D-46BE-8174-68F73CD42F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364" y="257893"/>
            <a:ext cx="11449272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800" dirty="0">
                <a:solidFill>
                  <a:srgbClr val="00B0F0"/>
                </a:solidFill>
                <a:latin typeface="Felix Titling" panose="04060505060202020A04" pitchFamily="82" charset="0"/>
              </a:rPr>
              <a:t>NARRATIVES OF THE EVERYDAY : </a:t>
            </a:r>
          </a:p>
          <a:p>
            <a:pPr eaLnBrk="1" hangingPunct="1"/>
            <a:r>
              <a:rPr lang="en-GB" altLang="en-US" sz="2200" dirty="0">
                <a:solidFill>
                  <a:srgbClr val="00B0F0"/>
                </a:solidFill>
                <a:latin typeface="Felix Titling" panose="04060505060202020A04" pitchFamily="82" charset="0"/>
              </a:rPr>
              <a:t>everything  in the moment, constant movement &amp; change</a:t>
            </a:r>
          </a:p>
        </p:txBody>
      </p:sp>
      <p:pic>
        <p:nvPicPr>
          <p:cNvPr id="2" name="Picture 464" descr="23">
            <a:extLst>
              <a:ext uri="{FF2B5EF4-FFF2-40B4-BE49-F238E27FC236}">
                <a16:creationId xmlns:a16="http://schemas.microsoft.com/office/drawing/2014/main" id="{AC47C569-C588-43DD-ADE8-FC6CB0A3BE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60" r="1890"/>
          <a:stretch/>
        </p:blipFill>
        <p:spPr bwMode="auto">
          <a:xfrm>
            <a:off x="6707338" y="1626363"/>
            <a:ext cx="4891575" cy="4333337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F9ECC55-F25B-4F20-BEDC-CDB295D7CFC7}"/>
              </a:ext>
            </a:extLst>
          </p:cNvPr>
          <p:cNvSpPr txBox="1"/>
          <p:nvPr/>
        </p:nvSpPr>
        <p:spPr>
          <a:xfrm>
            <a:off x="7608168" y="6157509"/>
            <a:ext cx="355382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r>
              <a:rPr lang="en-GB" altLang="en-US" sz="2000" i="1" dirty="0">
                <a:latin typeface="Palatino Linotype" panose="02040502050505030304" pitchFamily="18" charset="0"/>
              </a:rPr>
              <a:t>A Rake's Progress</a:t>
            </a:r>
            <a:r>
              <a:rPr lang="en-GB" altLang="en-US" sz="2000" dirty="0">
                <a:latin typeface="Palatino Linotype" panose="02040502050505030304" pitchFamily="18" charset="0"/>
              </a:rPr>
              <a:t>, pl. 3. 1735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DF257C-7666-4C54-ACD5-1EF3550A535C}"/>
              </a:ext>
            </a:extLst>
          </p:cNvPr>
          <p:cNvSpPr txBox="1"/>
          <p:nvPr/>
        </p:nvSpPr>
        <p:spPr>
          <a:xfrm>
            <a:off x="479376" y="1164698"/>
            <a:ext cx="60944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400" dirty="0">
                <a:latin typeface="Palatino Linotype" panose="02040502050505030304" pitchFamily="18" charset="0"/>
              </a:rPr>
              <a:t>William Hogarth, </a:t>
            </a:r>
            <a:endParaRPr lang="en-GB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472" y="1200144"/>
            <a:ext cx="7128792" cy="5011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89530FC-3255-4E92-BC65-2F0D716B1ECD}"/>
              </a:ext>
            </a:extLst>
          </p:cNvPr>
          <p:cNvSpPr/>
          <p:nvPr/>
        </p:nvSpPr>
        <p:spPr>
          <a:xfrm>
            <a:off x="0" y="6472225"/>
            <a:ext cx="92170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dirty="0">
                <a:solidFill>
                  <a:schemeClr val="tx2"/>
                </a:solidFill>
                <a:latin typeface="Palatino Linotype" panose="02040502050505030304" pitchFamily="18" charset="0"/>
              </a:rPr>
              <a:t>19C SATIRE: George Cruikshank, </a:t>
            </a:r>
            <a:r>
              <a:rPr lang="en-GB" altLang="en-US" i="1" dirty="0">
                <a:solidFill>
                  <a:schemeClr val="tx2"/>
                </a:solidFill>
                <a:latin typeface="Palatino Linotype" panose="02040502050505030304" pitchFamily="18" charset="0"/>
              </a:rPr>
              <a:t>Inconveniences of a Crowded Room</a:t>
            </a:r>
            <a:r>
              <a:rPr lang="en-GB" altLang="en-US" dirty="0">
                <a:solidFill>
                  <a:schemeClr val="tx2"/>
                </a:solidFill>
                <a:latin typeface="Palatino Linotype" panose="02040502050505030304" pitchFamily="18" charset="0"/>
              </a:rPr>
              <a:t>, 1818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1F2CAB57-3D30-4CD7-86DF-12D3DF4CBA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4537" y="2991"/>
            <a:ext cx="8604250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rgbClr val="00B0F0"/>
                </a:solidFill>
                <a:latin typeface="Felix Titling" panose="04060505060202020A04" pitchFamily="82" charset="0"/>
              </a:rPr>
              <a:t>NARRATIVES OF THE EVERYDAY </a:t>
            </a:r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(</a:t>
            </a:r>
            <a:r>
              <a:rPr lang="en-GB" altLang="en-US" sz="2200" dirty="0" err="1">
                <a:solidFill>
                  <a:srgbClr val="00B0F0"/>
                </a:solidFill>
                <a:latin typeface="Palatino Linotype" panose="02040502050505030304" pitchFamily="18" charset="0"/>
              </a:rPr>
              <a:t>i</a:t>
            </a:r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) </a:t>
            </a:r>
            <a:r>
              <a:rPr lang="en-GB" altLang="en-US" sz="2200" dirty="0">
                <a:solidFill>
                  <a:schemeClr val="tx2"/>
                </a:solidFill>
                <a:latin typeface="Palatino Linotype" panose="02040502050505030304" pitchFamily="18" charset="0"/>
              </a:rPr>
              <a:t>everything is in the moment, a fascination with social </a:t>
            </a:r>
            <a:r>
              <a:rPr lang="en-GB" altLang="en-US" sz="2200" i="1" dirty="0">
                <a:solidFill>
                  <a:schemeClr val="tx2"/>
                </a:solidFill>
                <a:latin typeface="Palatino Linotype" panose="02040502050505030304" pitchFamily="18" charset="0"/>
              </a:rPr>
              <a:t>faux pas, </a:t>
            </a:r>
            <a:r>
              <a:rPr lang="en-GB" altLang="en-US" sz="2200" dirty="0">
                <a:solidFill>
                  <a:schemeClr val="tx2"/>
                </a:solidFill>
                <a:latin typeface="Palatino Linotype" panose="02040502050505030304" pitchFamily="18" charset="0"/>
              </a:rPr>
              <a:t>commercialisation of class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wright orrery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564" y="2043949"/>
            <a:ext cx="5729197" cy="4038494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2039610" y="6247441"/>
            <a:ext cx="19946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solidFill>
                  <a:schemeClr val="tx2"/>
                </a:solidFill>
                <a:latin typeface="Palatino Linotype" panose="02040502050505030304" pitchFamily="18" charset="0"/>
              </a:rPr>
              <a:t>The Orrery</a:t>
            </a:r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, 1766</a:t>
            </a:r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191344" y="328324"/>
            <a:ext cx="1180931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/>
            <a:r>
              <a:rPr lang="en-GB" altLang="en-US" sz="3200" dirty="0">
                <a:solidFill>
                  <a:schemeClr val="tx2"/>
                </a:solidFill>
                <a:latin typeface="Felix Titling" panose="04060505060202020A04" pitchFamily="82" charset="0"/>
              </a:rPr>
              <a:t>SCIENCE AS BENIGN – or false - ENLIGHTENMENT</a:t>
            </a:r>
          </a:p>
        </p:txBody>
      </p:sp>
      <p:pic>
        <p:nvPicPr>
          <p:cNvPr id="2" name="Picture 2" descr="Wright of Derby Experiment on a Bird in the Airpump">
            <a:extLst>
              <a:ext uri="{FF2B5EF4-FFF2-40B4-BE49-F238E27FC236}">
                <a16:creationId xmlns:a16="http://schemas.microsoft.com/office/drawing/2014/main" id="{BD9334D3-734D-46CE-A180-8BDA47029B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3606"/>
          <a:stretch>
            <a:fillRect/>
          </a:stretch>
        </p:blipFill>
        <p:spPr bwMode="auto">
          <a:xfrm>
            <a:off x="6324625" y="1988840"/>
            <a:ext cx="5594898" cy="4148712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0F6ABA4B-8529-4CC1-9ED7-ACCA11F6F4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3595" y="6237312"/>
            <a:ext cx="46602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solidFill>
                  <a:schemeClr val="tx2"/>
                </a:solidFill>
                <a:latin typeface="Palatino Linotype" panose="02040502050505030304" pitchFamily="18" charset="0"/>
              </a:rPr>
              <a:t>Experiment on a Bird in the Airpump</a:t>
            </a:r>
            <a:r>
              <a:rPr lang="en-GB" altLang="en-US" sz="2000" dirty="0">
                <a:solidFill>
                  <a:schemeClr val="tx2"/>
                </a:solidFill>
                <a:latin typeface="Palatino Linotype" panose="02040502050505030304" pitchFamily="18" charset="0"/>
              </a:rPr>
              <a:t>,1768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8395E9-B21B-4A15-AA7D-0B1596F1E354}"/>
              </a:ext>
            </a:extLst>
          </p:cNvPr>
          <p:cNvSpPr txBox="1"/>
          <p:nvPr/>
        </p:nvSpPr>
        <p:spPr>
          <a:xfrm>
            <a:off x="4034259" y="1081538"/>
            <a:ext cx="60944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400" dirty="0">
                <a:solidFill>
                  <a:schemeClr val="tx2"/>
                </a:solidFill>
                <a:latin typeface="Palatino Linotype" panose="02040502050505030304" pitchFamily="18" charset="0"/>
              </a:rPr>
              <a:t>Joseph Wright of Derby </a:t>
            </a:r>
            <a:endParaRPr lang="en-GB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>
            <a:extLst>
              <a:ext uri="{FF2B5EF4-FFF2-40B4-BE49-F238E27FC236}">
                <a16:creationId xmlns:a16="http://schemas.microsoft.com/office/drawing/2014/main" id="{72A1AA39-BCCC-4F0D-98BE-19DA62AB1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15680" y="2928701"/>
            <a:ext cx="6336704" cy="523220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en-GB" altLang="en-US" sz="2800" dirty="0">
                <a:solidFill>
                  <a:srgbClr val="FFFF00"/>
                </a:solidFill>
                <a:latin typeface="Felix Titling" panose="04060505060202020A04" pitchFamily="82" charset="0"/>
              </a:rPr>
              <a:t>Discussion and short break </a:t>
            </a:r>
          </a:p>
        </p:txBody>
      </p:sp>
    </p:spTree>
    <p:extLst>
      <p:ext uri="{BB962C8B-B14F-4D97-AF65-F5344CB8AC3E}">
        <p14:creationId xmlns:p14="http://schemas.microsoft.com/office/powerpoint/2010/main" val="3989208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75935AD-0172-43F6-9EDA-B854DEE4DEA7}"/>
              </a:ext>
            </a:extLst>
          </p:cNvPr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4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rcRect l="1625" t="21799" r="54941" b="6499"/>
          <a:stretch/>
        </p:blipFill>
        <p:spPr bwMode="auto">
          <a:xfrm>
            <a:off x="2207568" y="980728"/>
            <a:ext cx="4896544" cy="4322266"/>
          </a:xfrm>
          <a:prstGeom prst="rect">
            <a:avLst/>
          </a:prstGeom>
          <a:ln w="28575">
            <a:solidFill>
              <a:srgbClr val="00B0F0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5197ACC-0552-43F3-B5C9-15D9C251B4FD}"/>
              </a:ext>
            </a:extLst>
          </p:cNvPr>
          <p:cNvSpPr/>
          <p:nvPr/>
        </p:nvSpPr>
        <p:spPr>
          <a:xfrm>
            <a:off x="1991544" y="5661248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/>
              <a:t>Gideon Burton, ‘The Novel in 18th Century Britain’, online lecture ,</a:t>
            </a:r>
          </a:p>
          <a:p>
            <a:r>
              <a:rPr lang="en-GB" dirty="0"/>
              <a:t>https://www.youtube.com/watch?v=FNzns759wqM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8458AC-6E81-48FB-B77C-4A4BDC6EC2DD}"/>
              </a:ext>
            </a:extLst>
          </p:cNvPr>
          <p:cNvSpPr/>
          <p:nvPr/>
        </p:nvSpPr>
        <p:spPr>
          <a:xfrm>
            <a:off x="7680176" y="1844824"/>
            <a:ext cx="252028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3600" dirty="0">
                <a:solidFill>
                  <a:srgbClr val="00B0F0"/>
                </a:solidFill>
                <a:latin typeface="Felix Titling" panose="04060505060202020A04" pitchFamily="82" charset="0"/>
              </a:rPr>
              <a:t>New forms of writing </a:t>
            </a:r>
            <a:endParaRPr lang="en-GB" sz="3600" dirty="0">
              <a:latin typeface="Felix Titling" panose="04060505060202020A04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8790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>
            <a:extLst>
              <a:ext uri="{FF2B5EF4-FFF2-40B4-BE49-F238E27FC236}">
                <a16:creationId xmlns:a16="http://schemas.microsoft.com/office/drawing/2014/main" id="{18205DCE-E200-4408-AAAB-D2040B86D3A2}"/>
              </a:ext>
            </a:extLst>
          </p:cNvPr>
          <p:cNvSpPr txBox="1">
            <a:spLocks noChangeArrowheads="1"/>
          </p:cNvSpPr>
          <p:nvPr/>
        </p:nvSpPr>
        <p:spPr>
          <a:xfrm>
            <a:off x="121393" y="908720"/>
            <a:ext cx="11949214" cy="5729715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indent="-274320">
              <a:lnSpc>
                <a:spcPct val="110000"/>
              </a:lnSpc>
              <a:spcBef>
                <a:spcPts val="600"/>
              </a:spcBef>
              <a:buClr>
                <a:schemeClr val="accent3"/>
              </a:buClr>
              <a:buFontTx/>
              <a:buNone/>
              <a:defRPr/>
            </a:pPr>
            <a:r>
              <a:rPr lang="en-AU" altLang="en-US" sz="2300" dirty="0">
                <a:latin typeface="Georgia" pitchFamily="18" charset="0"/>
              </a:rPr>
              <a:t>	</a:t>
            </a:r>
            <a:r>
              <a:rPr lang="en-AU" altLang="en-US" sz="2600" dirty="0">
                <a:latin typeface="Palatino Linotype" panose="02040502050505030304" pitchFamily="18" charset="0"/>
              </a:rPr>
              <a:t>The "</a:t>
            </a:r>
            <a:r>
              <a:rPr lang="en-AU" altLang="en-US" sz="2600" dirty="0">
                <a:solidFill>
                  <a:srgbClr val="00B0F0"/>
                </a:solidFill>
                <a:latin typeface="Palatino Linotype" panose="02040502050505030304" pitchFamily="18" charset="0"/>
              </a:rPr>
              <a:t>new" novel of the earlier eighteenth century may be described an institution of the Enlightenment </a:t>
            </a:r>
            <a:r>
              <a:rPr lang="en-AU" altLang="en-US" sz="2600" dirty="0">
                <a:latin typeface="Palatino Linotype" panose="02040502050505030304" pitchFamily="18" charset="0"/>
              </a:rPr>
              <a:t>[it partook ] in what Webster‘s dictionary calls "a philosophic movement … marked by questioning of traditional doctrines and values, a tendency toward individualism, and an emphasis on the idea of universal human progress, the empirical method in science, and the free use of reason"  [and] operated within the Enlightenment model of critical communication.</a:t>
            </a:r>
          </a:p>
          <a:p>
            <a:pPr marL="274320" indent="-274320">
              <a:lnSpc>
                <a:spcPct val="110000"/>
              </a:lnSpc>
              <a:spcBef>
                <a:spcPts val="600"/>
              </a:spcBef>
              <a:buClr>
                <a:schemeClr val="accent3"/>
              </a:buClr>
              <a:buFontTx/>
              <a:buNone/>
              <a:defRPr/>
            </a:pPr>
            <a:r>
              <a:rPr lang="en-AU" altLang="en-US" sz="2600" dirty="0">
                <a:latin typeface="Palatino Linotype" panose="02040502050505030304" pitchFamily="18" charset="0"/>
              </a:rPr>
              <a:t>     </a:t>
            </a:r>
          </a:p>
          <a:p>
            <a:pPr marL="274320" indent="-274320">
              <a:lnSpc>
                <a:spcPct val="110000"/>
              </a:lnSpc>
              <a:spcBef>
                <a:spcPts val="600"/>
              </a:spcBef>
              <a:buClr>
                <a:schemeClr val="accent3"/>
              </a:buClr>
              <a:buFontTx/>
              <a:buNone/>
              <a:defRPr/>
            </a:pPr>
            <a:r>
              <a:rPr lang="en-AU" altLang="en-US" sz="2600" dirty="0">
                <a:latin typeface="Palatino Linotype" panose="02040502050505030304" pitchFamily="18" charset="0"/>
              </a:rPr>
              <a:t>	The novels of Daniel Defoe, Samuel Richardson, and Henry Fielding, for example, not only pretend to offer </a:t>
            </a:r>
            <a:r>
              <a:rPr lang="en-AU" altLang="en-US" sz="2600" dirty="0">
                <a:solidFill>
                  <a:srgbClr val="00B0F0"/>
                </a:solidFill>
                <a:latin typeface="Palatino Linotype" panose="02040502050505030304" pitchFamily="18" charset="0"/>
              </a:rPr>
              <a:t>densely particular, virtually evidentiary accounts of the physical and mental circumstances </a:t>
            </a:r>
            <a:r>
              <a:rPr lang="en-AU" altLang="en-US" sz="2600" dirty="0">
                <a:latin typeface="Palatino Linotype" panose="02040502050505030304" pitchFamily="18" charset="0"/>
              </a:rPr>
              <a:t>that actuate their characters and motivate the causal sequences of their plots, but … also attempt to frame the subjectivity of their characters within </a:t>
            </a:r>
            <a:r>
              <a:rPr lang="en-AU" altLang="en-US" sz="2600" u="sng" dirty="0">
                <a:latin typeface="Palatino Linotype" panose="02040502050505030304" pitchFamily="18" charset="0"/>
              </a:rPr>
              <a:t>editorial objectivi</a:t>
            </a:r>
            <a:r>
              <a:rPr lang="en-AU" altLang="en-US" u="sng" dirty="0">
                <a:latin typeface="Palatino Linotype" panose="02040502050505030304" pitchFamily="18" charset="0"/>
              </a:rPr>
              <a:t>ty</a:t>
            </a:r>
            <a:r>
              <a:rPr lang="en-AU" altLang="en-US" dirty="0">
                <a:latin typeface="Palatino Linotype" panose="02040502050505030304" pitchFamily="18" charset="0"/>
              </a:rPr>
              <a:t>, as in Defoe and Richardson or </a:t>
            </a:r>
            <a:r>
              <a:rPr lang="en-AU" altLang="en-US" u="sng" dirty="0">
                <a:latin typeface="Palatino Linotype" panose="02040502050505030304" pitchFamily="18" charset="0"/>
              </a:rPr>
              <a:t>narratorial objectivity</a:t>
            </a:r>
            <a:r>
              <a:rPr lang="en-AU" altLang="en-US" dirty="0">
                <a:latin typeface="Palatino Linotype" panose="02040502050505030304" pitchFamily="18" charset="0"/>
              </a:rPr>
              <a:t>, as in Fielding</a:t>
            </a:r>
            <a:r>
              <a:rPr lang="en-GB" altLang="en-US" dirty="0">
                <a:latin typeface="Palatino Linotype" panose="02040502050505030304" pitchFamily="18" charset="0"/>
              </a:rPr>
              <a:t> </a:t>
            </a:r>
          </a:p>
          <a:p>
            <a:pPr marL="640080" lvl="1" indent="-246888" algn="r">
              <a:lnSpc>
                <a:spcPct val="110000"/>
              </a:lnSpc>
              <a:spcBef>
                <a:spcPts val="600"/>
              </a:spcBef>
              <a:buFontTx/>
              <a:buNone/>
              <a:defRPr/>
            </a:pPr>
            <a:r>
              <a:rPr lang="en-AU" altLang="en-US" sz="1000" dirty="0">
                <a:latin typeface="Palatino Linotype" panose="02040502050505030304" pitchFamily="18" charset="0"/>
              </a:rPr>
              <a:t>	</a:t>
            </a:r>
            <a:r>
              <a:rPr lang="en-AU" altLang="en-US" sz="2000" dirty="0">
                <a:latin typeface="Palatino Linotype" panose="02040502050505030304" pitchFamily="18" charset="0"/>
              </a:rPr>
              <a:t>	</a:t>
            </a:r>
          </a:p>
          <a:p>
            <a:pPr marL="640080" lvl="1" indent="-246888" algn="r">
              <a:lnSpc>
                <a:spcPct val="110000"/>
              </a:lnSpc>
              <a:spcBef>
                <a:spcPts val="600"/>
              </a:spcBef>
              <a:buFontTx/>
              <a:buNone/>
              <a:defRPr/>
            </a:pPr>
            <a:r>
              <a:rPr lang="en-AU" altLang="en-US" sz="2300" dirty="0">
                <a:latin typeface="Palatino Linotype" panose="02040502050505030304" pitchFamily="18" charset="0"/>
              </a:rPr>
              <a:t>John Bender, ‘Enlightenment Fiction and the Scientific Hypothesis’,  </a:t>
            </a:r>
          </a:p>
          <a:p>
            <a:pPr marL="640080" lvl="1" indent="-246888" algn="r">
              <a:lnSpc>
                <a:spcPct val="110000"/>
              </a:lnSpc>
              <a:spcBef>
                <a:spcPts val="600"/>
              </a:spcBef>
              <a:buFontTx/>
              <a:buNone/>
              <a:defRPr/>
            </a:pPr>
            <a:r>
              <a:rPr lang="en-AU" altLang="en-US" sz="2300" i="1" dirty="0">
                <a:latin typeface="Palatino Linotype" panose="02040502050505030304" pitchFamily="18" charset="0"/>
              </a:rPr>
              <a:t>Representations</a:t>
            </a:r>
            <a:r>
              <a:rPr lang="en-AU" altLang="en-US" sz="2300" dirty="0">
                <a:latin typeface="Palatino Linotype" panose="02040502050505030304" pitchFamily="18" charset="0"/>
              </a:rPr>
              <a:t> Vol. 60 (Winter 1997): 1-23.</a:t>
            </a:r>
            <a:endParaRPr lang="en-GB" altLang="en-US" sz="2000" dirty="0">
              <a:latin typeface="Palatino Linotype" panose="0204050205050503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032D05-EDF6-4329-BDDD-491A2A222B90}"/>
              </a:ext>
            </a:extLst>
          </p:cNvPr>
          <p:cNvSpPr txBox="1"/>
          <p:nvPr/>
        </p:nvSpPr>
        <p:spPr>
          <a:xfrm>
            <a:off x="2423592" y="219565"/>
            <a:ext cx="613954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000" dirty="0">
                <a:latin typeface="Felix Titling" panose="04060505060202020A04" pitchFamily="82" charset="0"/>
              </a:rPr>
              <a:t>The novel and the enlightenment </a:t>
            </a:r>
            <a:endParaRPr lang="en-GB" sz="2000" dirty="0">
              <a:latin typeface="Felix Titling" panose="04060505060202020A04" pitchFamily="82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715A515-1AFB-4E00-B076-C77BF3150FF4}"/>
              </a:ext>
            </a:extLst>
          </p:cNvPr>
          <p:cNvSpPr txBox="1"/>
          <p:nvPr/>
        </p:nvSpPr>
        <p:spPr>
          <a:xfrm>
            <a:off x="551384" y="1484784"/>
            <a:ext cx="10945216" cy="4039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GB" altLang="en-US" sz="2400" dirty="0">
                <a:solidFill>
                  <a:srgbClr val="00B0F0"/>
                </a:solidFill>
                <a:latin typeface="Palatino Linotype" panose="02040502050505030304" pitchFamily="18" charset="0"/>
              </a:rPr>
              <a:t>Defoe and Richardson are the first great writers in our literature who did not take plots  from mythology, history, legend or previous literature. In this they </a:t>
            </a:r>
            <a:r>
              <a:rPr lang="en-GB" altLang="en-US" sz="2400" dirty="0">
                <a:latin typeface="Palatino Linotype" panose="02040502050505030304" pitchFamily="18" charset="0"/>
              </a:rPr>
              <a:t>differ from Chaucer, Spenser, Shakespeare and Milton, for instance, who, like the writers of Greece and Rome, habitually used traditional plots; and who did so, in the last analysis, because they accepted the general premise of their times ... </a:t>
            </a:r>
          </a:p>
          <a:p>
            <a:pPr eaLnBrk="1" hangingPunct="1">
              <a:defRPr/>
            </a:pPr>
            <a:endParaRPr lang="en-GB" altLang="en-US" sz="1050" dirty="0">
              <a:latin typeface="Palatino Linotype" panose="02040502050505030304" pitchFamily="18" charset="0"/>
            </a:endParaRPr>
          </a:p>
          <a:p>
            <a:pPr eaLnBrk="1" hangingPunct="1">
              <a:defRPr/>
            </a:pPr>
            <a:r>
              <a:rPr lang="en-GB" altLang="en-US" sz="2400" dirty="0">
                <a:latin typeface="Palatino Linotype" panose="02040502050505030304" pitchFamily="18" charset="0"/>
              </a:rPr>
              <a:t>After Defoe, Richardson and Fielding in their very different ways continued what was to become the novel's usual practice,</a:t>
            </a:r>
            <a:r>
              <a:rPr lang="en-GB" altLang="en-US" sz="2400" dirty="0">
                <a:solidFill>
                  <a:srgbClr val="00B0F0"/>
                </a:solidFill>
                <a:latin typeface="Palatino Linotype" panose="02040502050505030304" pitchFamily="18" charset="0"/>
              </a:rPr>
              <a:t> the use of non-traditional plots, </a:t>
            </a:r>
            <a:r>
              <a:rPr lang="en-GB" altLang="en-US" sz="2400" dirty="0">
                <a:latin typeface="Palatino Linotype" panose="02040502050505030304" pitchFamily="18" charset="0"/>
              </a:rPr>
              <a:t>either wholly invented or based in part on a contemporary incident. . . . </a:t>
            </a:r>
          </a:p>
          <a:p>
            <a:pPr eaLnBrk="1" hangingPunct="1">
              <a:defRPr/>
            </a:pPr>
            <a:endParaRPr lang="en-GB" altLang="en-US" sz="1000" dirty="0">
              <a:latin typeface="Palatino Linotype" panose="02040502050505030304" pitchFamily="18" charset="0"/>
            </a:endParaRPr>
          </a:p>
          <a:p>
            <a:pPr marL="269875" eaLnBrk="1" hangingPunct="1">
              <a:defRPr/>
            </a:pPr>
            <a:r>
              <a:rPr lang="en-GB" altLang="en-US" sz="2000" dirty="0">
                <a:latin typeface="Palatino Linotype" panose="02040502050505030304" pitchFamily="18" charset="0"/>
              </a:rPr>
              <a:t>				Ian Watt (1957)  </a:t>
            </a:r>
            <a:r>
              <a:rPr lang="en-GB" altLang="en-US" sz="2000" i="1" dirty="0">
                <a:latin typeface="Palatino Linotype" panose="02040502050505030304" pitchFamily="18" charset="0"/>
              </a:rPr>
              <a:t>The Rise of the Novel</a:t>
            </a:r>
            <a:r>
              <a:rPr lang="en-GB" altLang="en-US" sz="2000" dirty="0">
                <a:latin typeface="Palatino Linotype" panose="02040502050505030304" pitchFamily="18" charset="0"/>
              </a:rPr>
              <a:t> (</a:t>
            </a:r>
            <a:r>
              <a:rPr lang="en-GB" altLang="en-US" sz="2000" dirty="0" err="1">
                <a:latin typeface="Palatino Linotype" panose="02040502050505030304" pitchFamily="18" charset="0"/>
              </a:rPr>
              <a:t>Chatto</a:t>
            </a:r>
            <a:r>
              <a:rPr lang="en-GB" altLang="en-US" sz="2000" dirty="0">
                <a:latin typeface="Palatino Linotype" panose="02040502050505030304" pitchFamily="18" charset="0"/>
              </a:rPr>
              <a:t> 1963) pp.14-15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4F8EAE-2E8F-4952-9F96-A36E03E22E29}"/>
              </a:ext>
            </a:extLst>
          </p:cNvPr>
          <p:cNvSpPr txBox="1"/>
          <p:nvPr/>
        </p:nvSpPr>
        <p:spPr>
          <a:xfrm>
            <a:off x="551384" y="476672"/>
            <a:ext cx="59535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3200" dirty="0">
                <a:latin typeface="Felix Titling" panose="04060505060202020A04" pitchFamily="82" charset="0"/>
              </a:rPr>
              <a:t>New plots, new forms  </a:t>
            </a:r>
            <a:endParaRPr lang="en-GB" sz="3200" dirty="0">
              <a:latin typeface="Felix Titling" panose="04060505060202020A04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0304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6150900A-640D-41F2-B3FD-FFF8E150871E}"/>
              </a:ext>
            </a:extLst>
          </p:cNvPr>
          <p:cNvSpPr txBox="1">
            <a:spLocks noChangeArrowheads="1"/>
          </p:cNvSpPr>
          <p:nvPr/>
        </p:nvSpPr>
        <p:spPr>
          <a:xfrm>
            <a:off x="911424" y="1628800"/>
            <a:ext cx="10153128" cy="537368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FontTx/>
              <a:buNone/>
            </a:pPr>
            <a:r>
              <a:rPr lang="en-AU" altLang="en-US" sz="2400" dirty="0">
                <a:latin typeface="Georgia" panose="02040502050405020303" pitchFamily="18" charset="0"/>
              </a:rPr>
              <a:t>	</a:t>
            </a:r>
            <a:r>
              <a:rPr lang="en-AU" altLang="en-US" sz="2200" dirty="0">
                <a:latin typeface="Palatino Linotype" panose="02040502050505030304" pitchFamily="18" charset="0"/>
              </a:rPr>
              <a:t>The 'principle of individuation' accepted by Locke was that of existence at a particular locus in space and time: since, as he wrote, </a:t>
            </a:r>
            <a:r>
              <a:rPr lang="en-AU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'ideas become general by separating from them the circumstances of time and place', </a:t>
            </a:r>
            <a:r>
              <a:rPr lang="en-AU" altLang="en-US" sz="2200" dirty="0">
                <a:latin typeface="Palatino Linotype" panose="02040502050505030304" pitchFamily="18" charset="0"/>
              </a:rPr>
              <a:t>so they become particular only when both these circumstances are specified. In the same way the characters of the novel can only be individualized if they are set in a background of particularized time and place. . . .</a:t>
            </a:r>
            <a:r>
              <a:rPr lang="en-GB" altLang="en-US" sz="2200" dirty="0">
                <a:latin typeface="Palatino Linotype" panose="02040502050505030304" pitchFamily="18" charset="0"/>
              </a:rPr>
              <a:t> </a:t>
            </a:r>
          </a:p>
          <a:p>
            <a:pPr>
              <a:spcBef>
                <a:spcPts val="0"/>
              </a:spcBef>
              <a:buFontTx/>
              <a:buNone/>
            </a:pPr>
            <a:endParaRPr lang="en-GB" altLang="en-US" sz="1000" dirty="0">
              <a:latin typeface="Palatino Linotype" panose="02040502050505030304" pitchFamily="18" charset="0"/>
            </a:endParaRPr>
          </a:p>
          <a:p>
            <a:pPr>
              <a:spcBef>
                <a:spcPts val="0"/>
              </a:spcBef>
              <a:buFontTx/>
              <a:buNone/>
            </a:pPr>
            <a:r>
              <a:rPr lang="en-GB" altLang="en-US" sz="2400" dirty="0">
                <a:latin typeface="Palatino Linotype" panose="02040502050505030304" pitchFamily="18" charset="0"/>
              </a:rPr>
              <a:t>	</a:t>
            </a:r>
            <a:r>
              <a:rPr lang="en-GB" altLang="en-US" sz="2200" dirty="0">
                <a:latin typeface="Palatino Linotype" panose="02040502050505030304" pitchFamily="18" charset="0"/>
              </a:rPr>
              <a:t>many novelists, from Sterne to Proust, have made their subject the exploration of personality as it is defined in the interpretation of its past and present self-awareness… </a:t>
            </a:r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the novel in general has interested itself much more than any other literary form in the development of its characters in the course of time. </a:t>
            </a:r>
          </a:p>
          <a:p>
            <a:pPr>
              <a:spcBef>
                <a:spcPts val="0"/>
              </a:spcBef>
              <a:buFontTx/>
              <a:buNone/>
            </a:pPr>
            <a:endParaRPr lang="en-GB" altLang="en-US" sz="2200" dirty="0">
              <a:solidFill>
                <a:srgbClr val="00B0F0"/>
              </a:solidFill>
              <a:latin typeface="Palatino Linotype" panose="02040502050505030304" pitchFamily="18" charset="0"/>
            </a:endParaRPr>
          </a:p>
          <a:p>
            <a:pPr>
              <a:spcBef>
                <a:spcPts val="0"/>
              </a:spcBef>
              <a:buFontTx/>
              <a:buNone/>
            </a:pPr>
            <a:r>
              <a:rPr lang="en-GB" altLang="en-US" sz="2200" dirty="0">
                <a:solidFill>
                  <a:srgbClr val="00B0F0"/>
                </a:solidFill>
                <a:latin typeface="Palatino Linotype" panose="02040502050505030304" pitchFamily="18" charset="0"/>
              </a:rPr>
              <a:t>							</a:t>
            </a:r>
            <a:r>
              <a:rPr lang="en-GB" altLang="en-US" sz="2200" dirty="0">
                <a:latin typeface="Palatino Linotype" panose="02040502050505030304" pitchFamily="18" charset="0"/>
              </a:rPr>
              <a:t>Watt, p. 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4386C1-5B2C-4D8E-9573-73E7DB4DFAF4}"/>
              </a:ext>
            </a:extLst>
          </p:cNvPr>
          <p:cNvSpPr txBox="1"/>
          <p:nvPr/>
        </p:nvSpPr>
        <p:spPr>
          <a:xfrm>
            <a:off x="1055440" y="476672"/>
            <a:ext cx="92890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800" dirty="0">
                <a:latin typeface="Felix Titling" panose="04060505060202020A04" pitchFamily="82" charset="0"/>
              </a:rPr>
              <a:t>The novel reflects the confidence of a changing society</a:t>
            </a:r>
            <a:endParaRPr lang="en-GB" dirty="0">
              <a:latin typeface="Felix Titling" panose="04060505060202020A04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22319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B89804F-53C7-4ACD-840F-F5C2270564FA}"/>
              </a:ext>
            </a:extLst>
          </p:cNvPr>
          <p:cNvSpPr txBox="1"/>
          <p:nvPr/>
        </p:nvSpPr>
        <p:spPr>
          <a:xfrm>
            <a:off x="1991544" y="2708920"/>
            <a:ext cx="83529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800" dirty="0">
                <a:solidFill>
                  <a:srgbClr val="FFFF00"/>
                </a:solidFill>
                <a:latin typeface="Palatino Linotype" panose="02040502050505030304" pitchFamily="18" charset="0"/>
              </a:rPr>
              <a:t>BUT WHERE DOES THE SHORT STORY FIT IN ? </a:t>
            </a:r>
            <a:endParaRPr lang="en-GB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6336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 Them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882</TotalTime>
  <Words>1119</Words>
  <Application>Microsoft Office PowerPoint</Application>
  <PresentationFormat>Widescreen</PresentationFormat>
  <Paragraphs>83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Alegreya Sans</vt:lpstr>
      <vt:lpstr>Arial</vt:lpstr>
      <vt:lpstr>Bookman Old Style</vt:lpstr>
      <vt:lpstr>Calibri</vt:lpstr>
      <vt:lpstr>Calibri Light</vt:lpstr>
      <vt:lpstr>Felix Titling</vt:lpstr>
      <vt:lpstr>Georgia</vt:lpstr>
      <vt:lpstr>Palatino Linotype</vt:lpstr>
      <vt:lpstr>Office Theme</vt:lpstr>
      <vt:lpstr>HPEN702  Building Small Worlds: The Short Story in English</vt:lpstr>
      <vt:lpstr>  </vt:lpstr>
      <vt:lpstr>PowerPoint Presentation</vt:lpstr>
      <vt:lpstr>PowerPoint Presentation</vt:lpstr>
      <vt:lpstr>CIRCULATION OF THE BLOOD: Image of veins from Harvey's Exercitatio Anatomica de Motu Cordis et Sanguinis in Animalibus 1648</vt:lpstr>
      <vt:lpstr>PowerPoint Presentation</vt:lpstr>
      <vt:lpstr>PowerPoint Presentation</vt:lpstr>
      <vt:lpstr>PowerPoint Presentation</vt:lpstr>
      <vt:lpstr>SYSTEMISING LANGUAGE Johnson’s Dictionary 1755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IT</dc:creator>
  <cp:lastModifiedBy>Jeni Williams</cp:lastModifiedBy>
  <cp:revision>45</cp:revision>
  <dcterms:created xsi:type="dcterms:W3CDTF">2008-12-19T08:54:18Z</dcterms:created>
  <dcterms:modified xsi:type="dcterms:W3CDTF">2020-10-09T03:07:47Z</dcterms:modified>
</cp:coreProperties>
</file>