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40"/>
  </p:notesMasterIdLst>
  <p:sldIdLst>
    <p:sldId id="259" r:id="rId5"/>
    <p:sldId id="261" r:id="rId6"/>
    <p:sldId id="262" r:id="rId7"/>
    <p:sldId id="269" r:id="rId8"/>
    <p:sldId id="263" r:id="rId9"/>
    <p:sldId id="264" r:id="rId10"/>
    <p:sldId id="266" r:id="rId11"/>
    <p:sldId id="271" r:id="rId12"/>
    <p:sldId id="272" r:id="rId13"/>
    <p:sldId id="265" r:id="rId14"/>
    <p:sldId id="267" r:id="rId15"/>
    <p:sldId id="268" r:id="rId16"/>
    <p:sldId id="274" r:id="rId17"/>
    <p:sldId id="292" r:id="rId18"/>
    <p:sldId id="273" r:id="rId19"/>
    <p:sldId id="281" r:id="rId20"/>
    <p:sldId id="275" r:id="rId21"/>
    <p:sldId id="280" r:id="rId22"/>
    <p:sldId id="282" r:id="rId23"/>
    <p:sldId id="283" r:id="rId24"/>
    <p:sldId id="284" r:id="rId25"/>
    <p:sldId id="285" r:id="rId26"/>
    <p:sldId id="286" r:id="rId27"/>
    <p:sldId id="287" r:id="rId28"/>
    <p:sldId id="288" r:id="rId29"/>
    <p:sldId id="289" r:id="rId30"/>
    <p:sldId id="290" r:id="rId31"/>
    <p:sldId id="291" r:id="rId32"/>
    <p:sldId id="276" r:id="rId33"/>
    <p:sldId id="278" r:id="rId34"/>
    <p:sldId id="277" r:id="rId35"/>
    <p:sldId id="279" r:id="rId36"/>
    <p:sldId id="293" r:id="rId37"/>
    <p:sldId id="294" r:id="rId38"/>
    <p:sldId id="295"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A58"/>
    <a:srgbClr val="24B9D9"/>
    <a:srgbClr val="346D8B"/>
    <a:srgbClr val="FFFFFF"/>
    <a:srgbClr val="D9D9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391" autoAdjust="0"/>
    <p:restoredTop sz="87322" autoAdjust="0"/>
  </p:normalViewPr>
  <p:slideViewPr>
    <p:cSldViewPr snapToGrid="0">
      <p:cViewPr varScale="1">
        <p:scale>
          <a:sx n="52" d="100"/>
          <a:sy n="52" d="100"/>
        </p:scale>
        <p:origin x="102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BE77B9-4ADB-48A2-AD58-4DEB274A690B}" type="datetimeFigureOut">
              <a:rPr lang="en-GB" smtClean="0"/>
              <a:t>28/02/2022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C9F611-0ACE-4E20-8700-F2135DFEB5F7}" type="slidenum">
              <a:rPr lang="en-GB" smtClean="0"/>
              <a:t>‹#›</a:t>
            </a:fld>
            <a:endParaRPr lang="en-GB"/>
          </a:p>
        </p:txBody>
      </p:sp>
    </p:spTree>
    <p:extLst>
      <p:ext uri="{BB962C8B-B14F-4D97-AF65-F5344CB8AC3E}">
        <p14:creationId xmlns:p14="http://schemas.microsoft.com/office/powerpoint/2010/main" val="31236138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a:t>
            </a:fld>
            <a:endParaRPr lang="en-GB"/>
          </a:p>
        </p:txBody>
      </p:sp>
    </p:spTree>
    <p:extLst>
      <p:ext uri="{BB962C8B-B14F-4D97-AF65-F5344CB8AC3E}">
        <p14:creationId xmlns:p14="http://schemas.microsoft.com/office/powerpoint/2010/main" val="8343106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a:t>
            </a:fld>
            <a:endParaRPr lang="en-GB"/>
          </a:p>
        </p:txBody>
      </p:sp>
    </p:spTree>
    <p:extLst>
      <p:ext uri="{BB962C8B-B14F-4D97-AF65-F5344CB8AC3E}">
        <p14:creationId xmlns:p14="http://schemas.microsoft.com/office/powerpoint/2010/main" val="37311932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a:t>
            </a:fld>
            <a:endParaRPr lang="en-GB"/>
          </a:p>
        </p:txBody>
      </p:sp>
    </p:spTree>
    <p:extLst>
      <p:ext uri="{BB962C8B-B14F-4D97-AF65-F5344CB8AC3E}">
        <p14:creationId xmlns:p14="http://schemas.microsoft.com/office/powerpoint/2010/main" val="25076163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4</a:t>
            </a:fld>
            <a:endParaRPr lang="en-GB"/>
          </a:p>
        </p:txBody>
      </p:sp>
    </p:spTree>
    <p:extLst>
      <p:ext uri="{BB962C8B-B14F-4D97-AF65-F5344CB8AC3E}">
        <p14:creationId xmlns:p14="http://schemas.microsoft.com/office/powerpoint/2010/main" val="8874887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5</a:t>
            </a:fld>
            <a:endParaRPr lang="en-GB"/>
          </a:p>
        </p:txBody>
      </p:sp>
    </p:spTree>
    <p:extLst>
      <p:ext uri="{BB962C8B-B14F-4D97-AF65-F5344CB8AC3E}">
        <p14:creationId xmlns:p14="http://schemas.microsoft.com/office/powerpoint/2010/main" val="11816911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6</a:t>
            </a:fld>
            <a:endParaRPr lang="en-GB"/>
          </a:p>
        </p:txBody>
      </p:sp>
    </p:spTree>
    <p:extLst>
      <p:ext uri="{BB962C8B-B14F-4D97-AF65-F5344CB8AC3E}">
        <p14:creationId xmlns:p14="http://schemas.microsoft.com/office/powerpoint/2010/main" val="20319640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Component standardization is where several/many components are replaced by a single component that can perform the functions of all of them.</a:t>
            </a:r>
          </a:p>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7</a:t>
            </a:fld>
            <a:endParaRPr lang="en-GB"/>
          </a:p>
        </p:txBody>
      </p:sp>
    </p:spTree>
    <p:extLst>
      <p:ext uri="{BB962C8B-B14F-4D97-AF65-F5344CB8AC3E}">
        <p14:creationId xmlns:p14="http://schemas.microsoft.com/office/powerpoint/2010/main" val="24575180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8</a:t>
            </a:fld>
            <a:endParaRPr lang="en-GB"/>
          </a:p>
        </p:txBody>
      </p:sp>
    </p:spTree>
    <p:extLst>
      <p:ext uri="{BB962C8B-B14F-4D97-AF65-F5344CB8AC3E}">
        <p14:creationId xmlns:p14="http://schemas.microsoft.com/office/powerpoint/2010/main" val="39956170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Economies of scale describes the cost advantages reaped by companies when production volumes increase but associated costs remain fixed. companies can achieve economies of scale by increasing production and lowering costs. This happens because production costs are spread over a larger number of goods.</a:t>
            </a:r>
          </a:p>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9</a:t>
            </a:fld>
            <a:endParaRPr lang="en-GB"/>
          </a:p>
        </p:txBody>
      </p:sp>
    </p:spTree>
    <p:extLst>
      <p:ext uri="{BB962C8B-B14F-4D97-AF65-F5344CB8AC3E}">
        <p14:creationId xmlns:p14="http://schemas.microsoft.com/office/powerpoint/2010/main" val="15329652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10</a:t>
            </a:fld>
            <a:endParaRPr lang="en-GB"/>
          </a:p>
        </p:txBody>
      </p:sp>
    </p:spTree>
    <p:extLst>
      <p:ext uri="{BB962C8B-B14F-4D97-AF65-F5344CB8AC3E}">
        <p14:creationId xmlns:p14="http://schemas.microsoft.com/office/powerpoint/2010/main" val="23425768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11</a:t>
            </a:fld>
            <a:endParaRPr lang="en-GB"/>
          </a:p>
        </p:txBody>
      </p:sp>
    </p:spTree>
    <p:extLst>
      <p:ext uri="{BB962C8B-B14F-4D97-AF65-F5344CB8AC3E}">
        <p14:creationId xmlns:p14="http://schemas.microsoft.com/office/powerpoint/2010/main" val="4938556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13</a:t>
            </a:fld>
            <a:endParaRPr lang="en-GB"/>
          </a:p>
        </p:txBody>
      </p:sp>
    </p:spTree>
    <p:extLst>
      <p:ext uri="{BB962C8B-B14F-4D97-AF65-F5344CB8AC3E}">
        <p14:creationId xmlns:p14="http://schemas.microsoft.com/office/powerpoint/2010/main" val="28104259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(out of the scope of this session)</a:t>
            </a:r>
          </a:p>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14</a:t>
            </a:fld>
            <a:endParaRPr lang="en-GB"/>
          </a:p>
        </p:txBody>
      </p:sp>
    </p:spTree>
    <p:extLst>
      <p:ext uri="{BB962C8B-B14F-4D97-AF65-F5344CB8AC3E}">
        <p14:creationId xmlns:p14="http://schemas.microsoft.com/office/powerpoint/2010/main" val="31371543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15</a:t>
            </a:fld>
            <a:endParaRPr lang="en-GB"/>
          </a:p>
        </p:txBody>
      </p:sp>
    </p:spTree>
    <p:extLst>
      <p:ext uri="{BB962C8B-B14F-4D97-AF65-F5344CB8AC3E}">
        <p14:creationId xmlns:p14="http://schemas.microsoft.com/office/powerpoint/2010/main" val="36976875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16</a:t>
            </a:fld>
            <a:endParaRPr lang="en-GB"/>
          </a:p>
        </p:txBody>
      </p:sp>
    </p:spTree>
    <p:extLst>
      <p:ext uri="{BB962C8B-B14F-4D97-AF65-F5344CB8AC3E}">
        <p14:creationId xmlns:p14="http://schemas.microsoft.com/office/powerpoint/2010/main" val="33253152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17</a:t>
            </a:fld>
            <a:endParaRPr lang="en-GB"/>
          </a:p>
        </p:txBody>
      </p:sp>
    </p:spTree>
    <p:extLst>
      <p:ext uri="{BB962C8B-B14F-4D97-AF65-F5344CB8AC3E}">
        <p14:creationId xmlns:p14="http://schemas.microsoft.com/office/powerpoint/2010/main" val="22331137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19</a:t>
            </a:fld>
            <a:endParaRPr lang="en-GB"/>
          </a:p>
        </p:txBody>
      </p:sp>
    </p:spTree>
    <p:extLst>
      <p:ext uri="{BB962C8B-B14F-4D97-AF65-F5344CB8AC3E}">
        <p14:creationId xmlns:p14="http://schemas.microsoft.com/office/powerpoint/2010/main" val="5787013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22</a:t>
            </a:fld>
            <a:endParaRPr lang="en-GB"/>
          </a:p>
        </p:txBody>
      </p:sp>
    </p:spTree>
    <p:extLst>
      <p:ext uri="{BB962C8B-B14F-4D97-AF65-F5344CB8AC3E}">
        <p14:creationId xmlns:p14="http://schemas.microsoft.com/office/powerpoint/2010/main" val="16607908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23</a:t>
            </a:fld>
            <a:endParaRPr lang="en-GB"/>
          </a:p>
        </p:txBody>
      </p:sp>
    </p:spTree>
    <p:extLst>
      <p:ext uri="{BB962C8B-B14F-4D97-AF65-F5344CB8AC3E}">
        <p14:creationId xmlns:p14="http://schemas.microsoft.com/office/powerpoint/2010/main" val="25068498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24</a:t>
            </a:fld>
            <a:endParaRPr lang="en-GB"/>
          </a:p>
        </p:txBody>
      </p:sp>
    </p:spTree>
    <p:extLst>
      <p:ext uri="{BB962C8B-B14F-4D97-AF65-F5344CB8AC3E}">
        <p14:creationId xmlns:p14="http://schemas.microsoft.com/office/powerpoint/2010/main" val="34170356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25</a:t>
            </a:fld>
            <a:endParaRPr lang="en-GB"/>
          </a:p>
        </p:txBody>
      </p:sp>
    </p:spTree>
    <p:extLst>
      <p:ext uri="{BB962C8B-B14F-4D97-AF65-F5344CB8AC3E}">
        <p14:creationId xmlns:p14="http://schemas.microsoft.com/office/powerpoint/2010/main" val="27407892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26</a:t>
            </a:fld>
            <a:endParaRPr lang="en-GB"/>
          </a:p>
        </p:txBody>
      </p:sp>
    </p:spTree>
    <p:extLst>
      <p:ext uri="{BB962C8B-B14F-4D97-AF65-F5344CB8AC3E}">
        <p14:creationId xmlns:p14="http://schemas.microsoft.com/office/powerpoint/2010/main" val="5527865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27</a:t>
            </a:fld>
            <a:endParaRPr lang="en-GB"/>
          </a:p>
        </p:txBody>
      </p:sp>
    </p:spTree>
    <p:extLst>
      <p:ext uri="{BB962C8B-B14F-4D97-AF65-F5344CB8AC3E}">
        <p14:creationId xmlns:p14="http://schemas.microsoft.com/office/powerpoint/2010/main" val="36985906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28</a:t>
            </a:fld>
            <a:endParaRPr lang="en-GB"/>
          </a:p>
        </p:txBody>
      </p:sp>
    </p:spTree>
    <p:extLst>
      <p:ext uri="{BB962C8B-B14F-4D97-AF65-F5344CB8AC3E}">
        <p14:creationId xmlns:p14="http://schemas.microsoft.com/office/powerpoint/2010/main" val="175879881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29</a:t>
            </a:fld>
            <a:endParaRPr lang="en-GB"/>
          </a:p>
        </p:txBody>
      </p:sp>
    </p:spTree>
    <p:extLst>
      <p:ext uri="{BB962C8B-B14F-4D97-AF65-F5344CB8AC3E}">
        <p14:creationId xmlns:p14="http://schemas.microsoft.com/office/powerpoint/2010/main" val="41989760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31</a:t>
            </a:fld>
            <a:endParaRPr lang="en-GB"/>
          </a:p>
        </p:txBody>
      </p:sp>
    </p:spTree>
    <p:extLst>
      <p:ext uri="{BB962C8B-B14F-4D97-AF65-F5344CB8AC3E}">
        <p14:creationId xmlns:p14="http://schemas.microsoft.com/office/powerpoint/2010/main" val="360598002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 </a:t>
            </a:r>
            <a:r>
              <a:rPr lang="en-GB" dirty="0" err="1"/>
              <a:t>lmc</a:t>
            </a:r>
            <a:r>
              <a:rPr lang="en-GB" dirty="0"/>
              <a:t> defines the biggest a hole feature can be,</a:t>
            </a:r>
          </a:p>
        </p:txBody>
      </p:sp>
      <p:sp>
        <p:nvSpPr>
          <p:cNvPr id="4" name="Slide Number Placeholder 3"/>
          <p:cNvSpPr>
            <a:spLocks noGrp="1"/>
          </p:cNvSpPr>
          <p:nvPr>
            <p:ph type="sldNum" sz="quarter" idx="5"/>
          </p:nvPr>
        </p:nvSpPr>
        <p:spPr/>
        <p:txBody>
          <a:bodyPr/>
          <a:lstStyle/>
          <a:p>
            <a:fld id="{A5C9F611-0ACE-4E20-8700-F2135DFEB5F7}" type="slidenum">
              <a:rPr lang="en-GB" smtClean="0"/>
              <a:t>32</a:t>
            </a:fld>
            <a:endParaRPr lang="en-GB"/>
          </a:p>
        </p:txBody>
      </p:sp>
    </p:spTree>
    <p:extLst>
      <p:ext uri="{BB962C8B-B14F-4D97-AF65-F5344CB8AC3E}">
        <p14:creationId xmlns:p14="http://schemas.microsoft.com/office/powerpoint/2010/main" val="1894132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Regardless of feature size</a:t>
            </a:r>
          </a:p>
        </p:txBody>
      </p:sp>
      <p:sp>
        <p:nvSpPr>
          <p:cNvPr id="4" name="Slide Number Placeholder 3"/>
          <p:cNvSpPr>
            <a:spLocks noGrp="1"/>
          </p:cNvSpPr>
          <p:nvPr>
            <p:ph type="sldNum" sz="quarter" idx="5"/>
          </p:nvPr>
        </p:nvSpPr>
        <p:spPr/>
        <p:txBody>
          <a:bodyPr/>
          <a:lstStyle/>
          <a:p>
            <a:fld id="{A5C9F611-0ACE-4E20-8700-F2135DFEB5F7}" type="slidenum">
              <a:rPr lang="en-GB" smtClean="0"/>
              <a:t>34</a:t>
            </a:fld>
            <a:endParaRPr lang="en-GB"/>
          </a:p>
        </p:txBody>
      </p:sp>
    </p:spTree>
    <p:extLst>
      <p:ext uri="{BB962C8B-B14F-4D97-AF65-F5344CB8AC3E}">
        <p14:creationId xmlns:p14="http://schemas.microsoft.com/office/powerpoint/2010/main" val="42417121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4E9EB71-54FA-4C87-BEA3-EC0997CED4FA}" type="datetimeFigureOut">
              <a:rPr lang="en-GB" smtClean="0"/>
              <a:pPr/>
              <a:t>28/02/2022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503284791"/>
      </p:ext>
    </p:extLst>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28/02/2022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74145004"/>
      </p:ext>
    </p:extLst>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E9EB71-54FA-4C87-BEA3-EC0997CED4FA}" type="datetimeFigureOut">
              <a:rPr lang="en-GB" smtClean="0"/>
              <a:pPr/>
              <a:t>28/02/2022</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609749448"/>
      </p:ext>
    </p:extLst>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4E9EB71-54FA-4C87-BEA3-EC0997CED4FA}" type="datetimeFigureOut">
              <a:rPr lang="en-GB" smtClean="0"/>
              <a:pPr/>
              <a:t>28/02/2022</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09625833"/>
      </p:ext>
    </p:extLst>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4E9EB71-54FA-4C87-BEA3-EC0997CED4FA}" type="datetimeFigureOut">
              <a:rPr lang="en-GB" smtClean="0"/>
              <a:pPr/>
              <a:t>28/02/2022</a:t>
            </a:fld>
            <a:endParaRPr lang="en-GB"/>
          </a:p>
        </p:txBody>
      </p:sp>
      <p:sp>
        <p:nvSpPr>
          <p:cNvPr id="9" name="Slide Number Placeholder 8"/>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63758843"/>
      </p:ext>
    </p:extLst>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E9EB71-54FA-4C87-BEA3-EC0997CED4FA}" type="datetimeFigureOut">
              <a:rPr lang="en-GB" smtClean="0"/>
              <a:pPr/>
              <a:t>28/02/2022</a:t>
            </a:fld>
            <a:endParaRPr lang="en-GB"/>
          </a:p>
        </p:txBody>
      </p:sp>
      <p:sp>
        <p:nvSpPr>
          <p:cNvPr id="5" name="Slide Number Placeholder 4"/>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576166886"/>
      </p:ext>
    </p:extLst>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9EB71-54FA-4C87-BEA3-EC0997CED4FA}" type="datetimeFigureOut">
              <a:rPr lang="en-GB" smtClean="0"/>
              <a:pPr/>
              <a:t>28/02/2022</a:t>
            </a:fld>
            <a:endParaRPr lang="en-GB"/>
          </a:p>
        </p:txBody>
      </p:sp>
      <p:sp>
        <p:nvSpPr>
          <p:cNvPr id="4" name="Slide Number Placeholder 3"/>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413011862"/>
      </p:ext>
    </p:extLst>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28/02/2022</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620668834"/>
      </p:ext>
    </p:extLst>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28/02/2022</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303434984"/>
      </p:ext>
    </p:extLst>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28/02/2022</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49026733"/>
      </p:ext>
    </p:extLst>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28/02/2022</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781669792"/>
      </p:ext>
    </p:extLst>
  </p:cSld>
  <p:clrMapOvr>
    <a:masterClrMapping/>
  </p:clrMapOvr>
  <p:transition>
    <p:cover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28/02/2022</a:t>
            </a:fld>
            <a:endParaRPr lang="en-GB"/>
          </a:p>
        </p:txBody>
      </p:sp>
      <p:sp>
        <p:nvSpPr>
          <p:cNvPr id="6" name="Footer Placeholder 5"/>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7" name="Slide Number Placeholder 6"/>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1231689137"/>
      </p:ext>
    </p:extLst>
  </p:cSld>
  <p:clrMapOvr>
    <a:masterClrMapping/>
  </p:clrMapOvr>
  <p:transition>
    <p:cover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752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4038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28/02/2022</a:t>
            </a:fld>
            <a:endParaRPr lang="en-GB"/>
          </a:p>
        </p:txBody>
      </p:sp>
      <p:sp>
        <p:nvSpPr>
          <p:cNvPr id="7" name="Footer Placeholder 6"/>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8" name="Slide Number Placeholder 7"/>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2941714952"/>
      </p:ext>
    </p:extLst>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4E9EB71-54FA-4C87-BEA3-EC0997CED4FA}" type="datetimeFigureOut">
              <a:rPr lang="en-GB" smtClean="0"/>
              <a:pPr/>
              <a:t>28/02/2022</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2953C3B-5046-4F13-B3FA-93CE37C6E5FE}" type="slidenum">
              <a:rPr lang="en-GB" smtClean="0"/>
              <a:pPr/>
              <a:t>‹#›</a:t>
            </a:fld>
            <a:endParaRPr lang="en-GB"/>
          </a:p>
        </p:txBody>
      </p:sp>
      <p:pic>
        <p:nvPicPr>
          <p:cNvPr id="7" name="Picture 56" descr="sign(small)"/>
          <p:cNvPicPr>
            <a:picLocks noChangeAspect="1" noChangeArrowheads="1"/>
          </p:cNvPicPr>
          <p:nvPr/>
        </p:nvPicPr>
        <p:blipFill>
          <a:blip r:embed="rId16" cstate="print"/>
          <a:srcRect/>
          <a:stretch>
            <a:fillRect/>
          </a:stretch>
        </p:blipFill>
        <p:spPr bwMode="auto">
          <a:xfrm>
            <a:off x="203201" y="587375"/>
            <a:ext cx="793751" cy="768350"/>
          </a:xfrm>
          <a:prstGeom prst="rect">
            <a:avLst/>
          </a:prstGeom>
          <a:noFill/>
          <a:ln w="9525">
            <a:noFill/>
            <a:miter lim="800000"/>
            <a:headEnd/>
            <a:tailEnd/>
          </a:ln>
        </p:spPr>
      </p:pic>
    </p:spTree>
    <p:extLst>
      <p:ext uri="{BB962C8B-B14F-4D97-AF65-F5344CB8AC3E}">
        <p14:creationId xmlns:p14="http://schemas.microsoft.com/office/powerpoint/2010/main" val="2602426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ransition>
    <p:cover dir="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image" Target="../media/image32.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36.png"/><Relationship Id="rId4" Type="http://schemas.openxmlformats.org/officeDocument/2006/relationships/image" Target="../media/image35.png"/></Relationships>
</file>

<file path=ppt/slides/_rels/slide2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microsoft.com/office/2007/relationships/hdphoto" Target="../media/hdphoto1.wdp"/></Relationships>
</file>

<file path=ppt/slides/_rels/slide2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slideLayout" Target="../slideLayouts/slideLayout2.xml"/><Relationship Id="rId1" Type="http://schemas.openxmlformats.org/officeDocument/2006/relationships/video" Target="https://www.youtube.com/embed/suVl7SVqujs?feature=oembed" TargetMode="Externa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2.xml"/><Relationship Id="rId1" Type="http://schemas.openxmlformats.org/officeDocument/2006/relationships/video" Target="https://www.youtube.com/embed/-4KvkOgx13Y?feature=oembed" TargetMode="External"/><Relationship Id="rId4" Type="http://schemas.openxmlformats.org/officeDocument/2006/relationships/image" Target="../media/image43.jpeg"/></Relationships>
</file>

<file path=ppt/slides/_rels/slide35.xml.rels><?xml version="1.0" encoding="UTF-8" standalone="yes"?>
<Relationships xmlns="http://schemas.openxmlformats.org/package/2006/relationships"><Relationship Id="rId2" Type="http://schemas.openxmlformats.org/officeDocument/2006/relationships/hyperlink" Target="https://www.youtube.com/c/Gdandtbasics/video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descr="Mechanical Engineering Design Analysis Service UK">
            <a:extLst>
              <a:ext uri="{FF2B5EF4-FFF2-40B4-BE49-F238E27FC236}">
                <a16:creationId xmlns:a16="http://schemas.microsoft.com/office/drawing/2014/main" id="{455703EC-D4AD-4090-83AE-C66CCCDD21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57277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018B02E1-7934-4A1E-A577-6358A67DC3E9}"/>
              </a:ext>
            </a:extLst>
          </p:cNvPr>
          <p:cNvSpPr/>
          <p:nvPr/>
        </p:nvSpPr>
        <p:spPr>
          <a:xfrm>
            <a:off x="1678968" y="1314396"/>
            <a:ext cx="8834063" cy="3914453"/>
          </a:xfrm>
          <a:prstGeom prst="rect">
            <a:avLst/>
          </a:prstGeom>
          <a:solidFill>
            <a:srgbClr val="FFFFFF">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4800" dirty="0">
              <a:solidFill>
                <a:schemeClr val="tx1"/>
              </a:solidFill>
            </a:endParaRPr>
          </a:p>
          <a:p>
            <a:pPr algn="ctr"/>
            <a:r>
              <a:rPr lang="en-GB" sz="4400" dirty="0">
                <a:solidFill>
                  <a:schemeClr val="tx1"/>
                </a:solidFill>
              </a:rPr>
              <a:t>Geometric Dimensioning &amp; Tolerancing</a:t>
            </a:r>
          </a:p>
          <a:p>
            <a:pPr algn="ctr"/>
            <a:r>
              <a:rPr lang="en-GB" sz="2400" dirty="0">
                <a:solidFill>
                  <a:schemeClr val="tx1"/>
                </a:solidFill>
              </a:rPr>
              <a:t>Jordan R. Jenkins</a:t>
            </a:r>
          </a:p>
          <a:p>
            <a:pPr algn="ctr"/>
            <a:endParaRPr lang="en-GB" sz="2400" dirty="0">
              <a:solidFill>
                <a:schemeClr val="tx1"/>
              </a:solidFill>
            </a:endParaRPr>
          </a:p>
          <a:p>
            <a:pPr algn="r"/>
            <a:r>
              <a:rPr lang="en-GB" sz="2000" dirty="0">
                <a:solidFill>
                  <a:schemeClr val="tx1"/>
                </a:solidFill>
              </a:rPr>
              <a:t>(Adapted from KT &amp; RM, 2021)</a:t>
            </a:r>
          </a:p>
        </p:txBody>
      </p:sp>
    </p:spTree>
    <p:extLst>
      <p:ext uri="{BB962C8B-B14F-4D97-AF65-F5344CB8AC3E}">
        <p14:creationId xmlns:p14="http://schemas.microsoft.com/office/powerpoint/2010/main" val="4144746128"/>
      </p:ext>
    </p:extLst>
  </p:cSld>
  <p:clrMapOvr>
    <a:masterClrMapping/>
  </p:clrMapOvr>
  <p:transition>
    <p:cover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BD2FB-26B3-4B34-AB42-F1C3A4B6FB9D}"/>
              </a:ext>
            </a:extLst>
          </p:cNvPr>
          <p:cNvSpPr>
            <a:spLocks noGrp="1"/>
          </p:cNvSpPr>
          <p:nvPr>
            <p:ph type="title"/>
          </p:nvPr>
        </p:nvSpPr>
        <p:spPr/>
        <p:txBody>
          <a:bodyPr>
            <a:normAutofit/>
          </a:bodyPr>
          <a:lstStyle/>
          <a:p>
            <a:r>
              <a:rPr lang="en-GB" dirty="0"/>
              <a:t>Geometric Dimensioning &amp; Tolerancing</a:t>
            </a:r>
          </a:p>
        </p:txBody>
      </p:sp>
      <p:sp>
        <p:nvSpPr>
          <p:cNvPr id="3" name="Content Placeholder 2">
            <a:extLst>
              <a:ext uri="{FF2B5EF4-FFF2-40B4-BE49-F238E27FC236}">
                <a16:creationId xmlns:a16="http://schemas.microsoft.com/office/drawing/2014/main" id="{EB6E6E8A-A910-4250-BE03-720C8B017385}"/>
              </a:ext>
            </a:extLst>
          </p:cNvPr>
          <p:cNvSpPr>
            <a:spLocks noGrp="1"/>
          </p:cNvSpPr>
          <p:nvPr>
            <p:ph idx="1"/>
          </p:nvPr>
        </p:nvSpPr>
        <p:spPr>
          <a:xfrm>
            <a:off x="325524" y="1470484"/>
            <a:ext cx="6841524" cy="3917032"/>
          </a:xfrm>
        </p:spPr>
        <p:txBody>
          <a:bodyPr>
            <a:normAutofit lnSpcReduction="10000"/>
          </a:bodyPr>
          <a:lstStyle/>
          <a:p>
            <a:pPr>
              <a:spcAft>
                <a:spcPts val="1200"/>
              </a:spcAft>
              <a:buFont typeface="Wingdings" panose="05000000000000000000" pitchFamily="2" charset="2"/>
              <a:buChar char="§"/>
            </a:pPr>
            <a:r>
              <a:rPr lang="en-US" sz="2800" dirty="0"/>
              <a:t>Geometric dimensioning &amp; tolerancing is a method by which designers, design engineers and draughtsman specify the geometric form of components / parts.</a:t>
            </a:r>
          </a:p>
          <a:p>
            <a:pPr>
              <a:buFont typeface="Wingdings" panose="05000000000000000000" pitchFamily="2" charset="2"/>
              <a:buChar char="§"/>
            </a:pPr>
            <a:r>
              <a:rPr lang="en-US" sz="2800" dirty="0"/>
              <a:t>GD&amp;T is crucially important, in order to properly plan/execute the manufacturing processes to produce the part, we must first  fully communicate and understand the designer’s intention.</a:t>
            </a:r>
          </a:p>
          <a:p>
            <a:pPr marL="0" indent="0">
              <a:buNone/>
            </a:pPr>
            <a:endParaRPr lang="en-GB" dirty="0"/>
          </a:p>
        </p:txBody>
      </p:sp>
      <p:pic>
        <p:nvPicPr>
          <p:cNvPr id="5" name="Picture 4">
            <a:extLst>
              <a:ext uri="{FF2B5EF4-FFF2-40B4-BE49-F238E27FC236}">
                <a16:creationId xmlns:a16="http://schemas.microsoft.com/office/drawing/2014/main" id="{4A0E463A-E717-40E4-B10E-B94E56740655}"/>
              </a:ext>
            </a:extLst>
          </p:cNvPr>
          <p:cNvPicPr>
            <a:picLocks noChangeAspect="1"/>
          </p:cNvPicPr>
          <p:nvPr/>
        </p:nvPicPr>
        <p:blipFill rotWithShape="1">
          <a:blip r:embed="rId3"/>
          <a:srcRect l="68908" b="55128"/>
          <a:stretch/>
        </p:blipFill>
        <p:spPr>
          <a:xfrm>
            <a:off x="9783977" y="1340767"/>
            <a:ext cx="2045555" cy="1892066"/>
          </a:xfrm>
          <a:prstGeom prst="rect">
            <a:avLst/>
          </a:prstGeom>
        </p:spPr>
      </p:pic>
      <p:pic>
        <p:nvPicPr>
          <p:cNvPr id="7" name="Picture 6">
            <a:extLst>
              <a:ext uri="{FF2B5EF4-FFF2-40B4-BE49-F238E27FC236}">
                <a16:creationId xmlns:a16="http://schemas.microsoft.com/office/drawing/2014/main" id="{7BD04586-E896-489A-A738-54EE4A726CB9}"/>
              </a:ext>
            </a:extLst>
          </p:cNvPr>
          <p:cNvPicPr>
            <a:picLocks noChangeAspect="1"/>
          </p:cNvPicPr>
          <p:nvPr/>
        </p:nvPicPr>
        <p:blipFill rotWithShape="1">
          <a:blip r:embed="rId3"/>
          <a:srcRect r="69659" b="55128"/>
          <a:stretch/>
        </p:blipFill>
        <p:spPr>
          <a:xfrm>
            <a:off x="7446491" y="1340766"/>
            <a:ext cx="1996130" cy="1892067"/>
          </a:xfrm>
          <a:prstGeom prst="rect">
            <a:avLst/>
          </a:prstGeom>
        </p:spPr>
      </p:pic>
      <p:pic>
        <p:nvPicPr>
          <p:cNvPr id="9" name="Picture 8">
            <a:extLst>
              <a:ext uri="{FF2B5EF4-FFF2-40B4-BE49-F238E27FC236}">
                <a16:creationId xmlns:a16="http://schemas.microsoft.com/office/drawing/2014/main" id="{97D2B5A4-CE27-4D87-8136-85D54DD39417}"/>
              </a:ext>
            </a:extLst>
          </p:cNvPr>
          <p:cNvPicPr>
            <a:picLocks noChangeAspect="1"/>
          </p:cNvPicPr>
          <p:nvPr/>
        </p:nvPicPr>
        <p:blipFill rotWithShape="1">
          <a:blip r:embed="rId3"/>
          <a:srcRect t="50000" r="72601"/>
          <a:stretch/>
        </p:blipFill>
        <p:spPr>
          <a:xfrm>
            <a:off x="7543286" y="3429000"/>
            <a:ext cx="1802539" cy="2108308"/>
          </a:xfrm>
          <a:prstGeom prst="rect">
            <a:avLst/>
          </a:prstGeom>
        </p:spPr>
      </p:pic>
      <p:pic>
        <p:nvPicPr>
          <p:cNvPr id="11" name="Picture 10">
            <a:extLst>
              <a:ext uri="{FF2B5EF4-FFF2-40B4-BE49-F238E27FC236}">
                <a16:creationId xmlns:a16="http://schemas.microsoft.com/office/drawing/2014/main" id="{8F1460C1-9F5C-4D10-AC34-6762621AFC19}"/>
              </a:ext>
            </a:extLst>
          </p:cNvPr>
          <p:cNvPicPr>
            <a:picLocks noChangeAspect="1"/>
          </p:cNvPicPr>
          <p:nvPr/>
        </p:nvPicPr>
        <p:blipFill rotWithShape="1">
          <a:blip r:embed="rId3"/>
          <a:srcRect l="34528" t="50001" r="38049" b="-1"/>
          <a:stretch/>
        </p:blipFill>
        <p:spPr>
          <a:xfrm>
            <a:off x="9904711" y="3429000"/>
            <a:ext cx="1804086" cy="2108308"/>
          </a:xfrm>
          <a:prstGeom prst="rect">
            <a:avLst/>
          </a:prstGeom>
        </p:spPr>
      </p:pic>
    </p:spTree>
    <p:extLst>
      <p:ext uri="{BB962C8B-B14F-4D97-AF65-F5344CB8AC3E}">
        <p14:creationId xmlns:p14="http://schemas.microsoft.com/office/powerpoint/2010/main" val="2017389071"/>
      </p:ext>
    </p:extLst>
  </p:cSld>
  <p:clrMapOvr>
    <a:masterClrMapping/>
  </p:clrMapOvr>
  <p:transition>
    <p:cover dir="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4CC87-BF96-4098-A3BF-CACF39830353}"/>
              </a:ext>
            </a:extLst>
          </p:cNvPr>
          <p:cNvSpPr>
            <a:spLocks noGrp="1"/>
          </p:cNvSpPr>
          <p:nvPr>
            <p:ph type="title"/>
          </p:nvPr>
        </p:nvSpPr>
        <p:spPr/>
        <p:txBody>
          <a:bodyPr/>
          <a:lstStyle/>
          <a:p>
            <a:r>
              <a:rPr lang="en-GB" dirty="0"/>
              <a:t>What is GD&amp;T</a:t>
            </a:r>
          </a:p>
        </p:txBody>
      </p:sp>
      <p:sp>
        <p:nvSpPr>
          <p:cNvPr id="3" name="Content Placeholder 2">
            <a:extLst>
              <a:ext uri="{FF2B5EF4-FFF2-40B4-BE49-F238E27FC236}">
                <a16:creationId xmlns:a16="http://schemas.microsoft.com/office/drawing/2014/main" id="{F81DFD08-AA0B-4CD1-9DFD-BF2DAC20886B}"/>
              </a:ext>
            </a:extLst>
          </p:cNvPr>
          <p:cNvSpPr>
            <a:spLocks noGrp="1"/>
          </p:cNvSpPr>
          <p:nvPr>
            <p:ph idx="1"/>
          </p:nvPr>
        </p:nvSpPr>
        <p:spPr>
          <a:xfrm>
            <a:off x="3933567" y="1383971"/>
            <a:ext cx="8163697" cy="4090057"/>
          </a:xfrm>
        </p:spPr>
        <p:txBody>
          <a:bodyPr>
            <a:noAutofit/>
          </a:bodyPr>
          <a:lstStyle/>
          <a:p>
            <a:pPr marL="0" indent="0">
              <a:buNone/>
            </a:pPr>
            <a:r>
              <a:rPr lang="en-GB" sz="2000" dirty="0"/>
              <a:t>A standardised system used to provide/communicate product specification information between the design &amp; production teams.</a:t>
            </a:r>
            <a:endParaRPr lang="en-GB" sz="2000" i="0" dirty="0">
              <a:effectLst/>
            </a:endParaRPr>
          </a:p>
          <a:p>
            <a:pPr marL="0" indent="0">
              <a:spcBef>
                <a:spcPts val="1200"/>
              </a:spcBef>
              <a:buNone/>
            </a:pPr>
            <a:r>
              <a:rPr lang="en-GB" sz="2000" i="0" dirty="0">
                <a:effectLst/>
              </a:rPr>
              <a:t>When applied properly the design engineer can concisely define a features location, size, shape and orientation on the part.</a:t>
            </a:r>
            <a:endParaRPr lang="en-GB" sz="2000" dirty="0"/>
          </a:p>
          <a:p>
            <a:pPr marL="0" indent="0">
              <a:spcBef>
                <a:spcPts val="1200"/>
              </a:spcBef>
              <a:buNone/>
            </a:pPr>
            <a:r>
              <a:rPr lang="en-GB" sz="2000" dirty="0"/>
              <a:t>Some reasons for using GD&amp;T:</a:t>
            </a:r>
          </a:p>
          <a:p>
            <a:pPr>
              <a:buFont typeface="Wingdings" panose="05000000000000000000" pitchFamily="2" charset="2"/>
              <a:buChar char="§"/>
            </a:pPr>
            <a:r>
              <a:rPr lang="en-GB" sz="2000" dirty="0"/>
              <a:t>Define the nominal (perfect / as-intended) geometry of parts and assemblies (dimension specification).</a:t>
            </a:r>
          </a:p>
          <a:p>
            <a:pPr>
              <a:buFont typeface="Wingdings" panose="05000000000000000000" pitchFamily="2" charset="2"/>
              <a:buChar char="§"/>
            </a:pPr>
            <a:r>
              <a:rPr lang="en-GB" sz="2000" dirty="0"/>
              <a:t>Describe the allowable variation from the nominal geometry in which the components will still fit together / mate and function (tolerance specification).</a:t>
            </a:r>
          </a:p>
          <a:p>
            <a:pPr>
              <a:buFont typeface="Wingdings" panose="05000000000000000000" pitchFamily="2" charset="2"/>
              <a:buChar char="§"/>
            </a:pPr>
            <a:r>
              <a:rPr lang="en-GB" sz="2000" dirty="0"/>
              <a:t>Provides universal language that works regardless of who you are working with.</a:t>
            </a:r>
          </a:p>
        </p:txBody>
      </p:sp>
      <p:pic>
        <p:nvPicPr>
          <p:cNvPr id="1028" name="Picture 4" descr="Examples of Equivalent Dimensioning &amp;amp; Tolerancing Schemes - Drafting  Standards, GD&amp;amp;T &amp;amp; Tolerance Analysis - Eng-Tips">
            <a:extLst>
              <a:ext uri="{FF2B5EF4-FFF2-40B4-BE49-F238E27FC236}">
                <a16:creationId xmlns:a16="http://schemas.microsoft.com/office/drawing/2014/main" id="{85CF372D-88A8-45AE-A111-298D387FF67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425" t="3162" r="35043" b="3806"/>
          <a:stretch/>
        </p:blipFill>
        <p:spPr bwMode="auto">
          <a:xfrm>
            <a:off x="391298" y="1538431"/>
            <a:ext cx="3218546" cy="3781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0474163"/>
      </p:ext>
    </p:extLst>
  </p:cSld>
  <p:clrMapOvr>
    <a:masterClrMapping/>
  </p:clrMapOvr>
  <p:transition>
    <p:cover dir="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1515B-E564-4B92-B81E-D26CAC2D21F2}"/>
              </a:ext>
            </a:extLst>
          </p:cNvPr>
          <p:cNvSpPr>
            <a:spLocks noGrp="1"/>
          </p:cNvSpPr>
          <p:nvPr>
            <p:ph type="title"/>
          </p:nvPr>
        </p:nvSpPr>
        <p:spPr/>
        <p:txBody>
          <a:bodyPr/>
          <a:lstStyle/>
          <a:p>
            <a:r>
              <a:rPr lang="en-GB" dirty="0"/>
              <a:t>History of GD&amp;T</a:t>
            </a:r>
          </a:p>
        </p:txBody>
      </p:sp>
      <p:sp>
        <p:nvSpPr>
          <p:cNvPr id="3" name="Content Placeholder 2">
            <a:extLst>
              <a:ext uri="{FF2B5EF4-FFF2-40B4-BE49-F238E27FC236}">
                <a16:creationId xmlns:a16="http://schemas.microsoft.com/office/drawing/2014/main" id="{6A311FD8-FEA7-4758-9140-5A84E415C6A8}"/>
              </a:ext>
            </a:extLst>
          </p:cNvPr>
          <p:cNvSpPr>
            <a:spLocks noGrp="1"/>
          </p:cNvSpPr>
          <p:nvPr>
            <p:ph idx="1"/>
          </p:nvPr>
        </p:nvSpPr>
        <p:spPr>
          <a:xfrm>
            <a:off x="175015" y="1457494"/>
            <a:ext cx="9016314" cy="4024909"/>
          </a:xfrm>
        </p:spPr>
        <p:txBody>
          <a:bodyPr>
            <a:normAutofit lnSpcReduction="10000"/>
          </a:bodyPr>
          <a:lstStyle/>
          <a:p>
            <a:r>
              <a:rPr lang="en-GB" sz="2400" dirty="0"/>
              <a:t>GD&amp;T is a development of the conventional dimensioning system.</a:t>
            </a:r>
          </a:p>
          <a:p>
            <a:r>
              <a:rPr lang="en-GB" sz="2400" dirty="0"/>
              <a:t>Traditional X-Y tolerances produced square ‘tolerance zones’ which often lead to functional components being rejected during inspection.</a:t>
            </a:r>
          </a:p>
          <a:p>
            <a:r>
              <a:rPr lang="en-GB" sz="2400" dirty="0"/>
              <a:t>However, engineer Stanley Parker noted that if the corners of the square are in-spec, then parts that fell within a circular zone that encompasses (intersects) these corners are also in-spec/functional.</a:t>
            </a:r>
          </a:p>
          <a:p>
            <a:r>
              <a:rPr lang="en-GB" sz="2400" dirty="0"/>
              <a:t>He called this the “true position” concept.</a:t>
            </a:r>
          </a:p>
          <a:p>
            <a:r>
              <a:rPr lang="en-GB" sz="2400" dirty="0"/>
              <a:t>Parkers work, published in his book “Drawings and Dimensions”, is Widely considered the origin of modern dimensioning &amp; tolerancing.</a:t>
            </a:r>
          </a:p>
          <a:p>
            <a:endParaRPr lang="en-GB" sz="2400" dirty="0"/>
          </a:p>
          <a:p>
            <a:endParaRPr lang="en-GB" sz="2800" dirty="0"/>
          </a:p>
        </p:txBody>
      </p:sp>
      <p:pic>
        <p:nvPicPr>
          <p:cNvPr id="1026" name="Picture 2" descr="History of GD&amp;amp;T | Geometric Learning Systems">
            <a:extLst>
              <a:ext uri="{FF2B5EF4-FFF2-40B4-BE49-F238E27FC236}">
                <a16:creationId xmlns:a16="http://schemas.microsoft.com/office/drawing/2014/main" id="{D7B0D601-ED72-455F-93B7-296F8B54B44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8691"/>
          <a:stretch/>
        </p:blipFill>
        <p:spPr bwMode="auto">
          <a:xfrm>
            <a:off x="9512648" y="3272753"/>
            <a:ext cx="2504337" cy="23400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istory of GD&amp;amp;T | Geometric Learning Systems">
            <a:extLst>
              <a:ext uri="{FF2B5EF4-FFF2-40B4-BE49-F238E27FC236}">
                <a16:creationId xmlns:a16="http://schemas.microsoft.com/office/drawing/2014/main" id="{E6F71A35-C5FF-479A-90FA-A2482323D4E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1309"/>
          <a:stretch/>
        </p:blipFill>
        <p:spPr bwMode="auto">
          <a:xfrm>
            <a:off x="9512648" y="417844"/>
            <a:ext cx="2376572" cy="234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5962180"/>
      </p:ext>
    </p:extLst>
  </p:cSld>
  <p:clrMapOvr>
    <a:masterClrMapping/>
  </p:clrMapOvr>
  <p:transition>
    <p:cover dir="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62617-A431-4BBF-A779-B7F10E0BF8BD}"/>
              </a:ext>
            </a:extLst>
          </p:cNvPr>
          <p:cNvSpPr>
            <a:spLocks noGrp="1"/>
          </p:cNvSpPr>
          <p:nvPr>
            <p:ph type="title"/>
          </p:nvPr>
        </p:nvSpPr>
        <p:spPr>
          <a:xfrm>
            <a:off x="609597" y="315495"/>
            <a:ext cx="10972800" cy="1143000"/>
          </a:xfrm>
        </p:spPr>
        <p:txBody>
          <a:bodyPr>
            <a:normAutofit fontScale="90000"/>
          </a:bodyPr>
          <a:lstStyle/>
          <a:p>
            <a:r>
              <a:rPr lang="en-GB" dirty="0"/>
              <a:t>Modern GD&amp;T – Current Standards </a:t>
            </a:r>
            <a:br>
              <a:rPr lang="en-GB" dirty="0"/>
            </a:br>
            <a:r>
              <a:rPr lang="en-GB" sz="2700" i="1" dirty="0"/>
              <a:t>(Widley used Examples)</a:t>
            </a:r>
            <a:endParaRPr lang="en-GB" i="1" dirty="0"/>
          </a:p>
        </p:txBody>
      </p:sp>
      <p:sp>
        <p:nvSpPr>
          <p:cNvPr id="5" name="TextBox 4">
            <a:extLst>
              <a:ext uri="{FF2B5EF4-FFF2-40B4-BE49-F238E27FC236}">
                <a16:creationId xmlns:a16="http://schemas.microsoft.com/office/drawing/2014/main" id="{F2F7F0CD-B15B-4546-AE55-5EA432D49D02}"/>
              </a:ext>
            </a:extLst>
          </p:cNvPr>
          <p:cNvSpPr txBox="1"/>
          <p:nvPr/>
        </p:nvSpPr>
        <p:spPr>
          <a:xfrm>
            <a:off x="701245" y="4376347"/>
            <a:ext cx="2832786" cy="830997"/>
          </a:xfrm>
          <a:prstGeom prst="rect">
            <a:avLst/>
          </a:prstGeom>
          <a:noFill/>
        </p:spPr>
        <p:txBody>
          <a:bodyPr wrap="square">
            <a:spAutoFit/>
          </a:bodyPr>
          <a:lstStyle/>
          <a:p>
            <a:pPr algn="ctr"/>
            <a:r>
              <a:rPr lang="en-GB" sz="2400" dirty="0"/>
              <a:t>British Standards (BS) 8888</a:t>
            </a:r>
          </a:p>
        </p:txBody>
      </p:sp>
      <p:sp>
        <p:nvSpPr>
          <p:cNvPr id="6" name="TextBox 5">
            <a:extLst>
              <a:ext uri="{FF2B5EF4-FFF2-40B4-BE49-F238E27FC236}">
                <a16:creationId xmlns:a16="http://schemas.microsoft.com/office/drawing/2014/main" id="{FC958B88-67EE-484D-9207-C5ACA7BE5E37}"/>
              </a:ext>
            </a:extLst>
          </p:cNvPr>
          <p:cNvSpPr txBox="1"/>
          <p:nvPr/>
        </p:nvSpPr>
        <p:spPr>
          <a:xfrm>
            <a:off x="3746411" y="4376347"/>
            <a:ext cx="4699171" cy="1200329"/>
          </a:xfrm>
          <a:prstGeom prst="rect">
            <a:avLst/>
          </a:prstGeom>
          <a:noFill/>
        </p:spPr>
        <p:txBody>
          <a:bodyPr wrap="square">
            <a:spAutoFit/>
          </a:bodyPr>
          <a:lstStyle/>
          <a:p>
            <a:pPr algn="ctr"/>
            <a:r>
              <a:rPr lang="en-GB" sz="2400" dirty="0"/>
              <a:t> </a:t>
            </a:r>
            <a:r>
              <a:rPr lang="en-GB" sz="2400" b="0" i="0" dirty="0">
                <a:effectLst/>
              </a:rPr>
              <a:t>International Organization for Standardisation</a:t>
            </a:r>
          </a:p>
          <a:p>
            <a:pPr algn="ctr"/>
            <a:r>
              <a:rPr lang="en-GB" sz="2400" dirty="0"/>
              <a:t>(ISO) 1101-2017</a:t>
            </a:r>
          </a:p>
        </p:txBody>
      </p:sp>
      <p:sp>
        <p:nvSpPr>
          <p:cNvPr id="7" name="TextBox 6">
            <a:extLst>
              <a:ext uri="{FF2B5EF4-FFF2-40B4-BE49-F238E27FC236}">
                <a16:creationId xmlns:a16="http://schemas.microsoft.com/office/drawing/2014/main" id="{36E66BDC-BC0E-4BC7-B787-5AC7DDF593A4}"/>
              </a:ext>
            </a:extLst>
          </p:cNvPr>
          <p:cNvSpPr txBox="1"/>
          <p:nvPr/>
        </p:nvSpPr>
        <p:spPr>
          <a:xfrm>
            <a:off x="8404136" y="4376347"/>
            <a:ext cx="3340444" cy="1631216"/>
          </a:xfrm>
          <a:prstGeom prst="rect">
            <a:avLst/>
          </a:prstGeom>
          <a:noFill/>
        </p:spPr>
        <p:txBody>
          <a:bodyPr wrap="square">
            <a:spAutoFit/>
          </a:bodyPr>
          <a:lstStyle/>
          <a:p>
            <a:pPr algn="ctr"/>
            <a:r>
              <a:rPr lang="en-GB" sz="2400" dirty="0"/>
              <a:t>American Society of Mechanical Engineers ASME Y14.5-2018</a:t>
            </a:r>
          </a:p>
          <a:p>
            <a:pPr algn="ctr"/>
            <a:endParaRPr lang="en-GB" sz="2400" dirty="0"/>
          </a:p>
        </p:txBody>
      </p:sp>
      <p:pic>
        <p:nvPicPr>
          <p:cNvPr id="2050" name="Picture 2" descr="354 British Flag Waving Illustrations &amp;amp; Clip Art - iStock">
            <a:extLst>
              <a:ext uri="{FF2B5EF4-FFF2-40B4-BE49-F238E27FC236}">
                <a16:creationId xmlns:a16="http://schemas.microsoft.com/office/drawing/2014/main" id="{1F6FE433-6870-41E6-850F-0EF04C03C1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8860" y="1784823"/>
            <a:ext cx="3517557" cy="222433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2052" name="Picture 4" descr="eu flag waving wind european union Stock Footage Video (100% Royalty-free)  31017910 | Shutterstock">
            <a:extLst>
              <a:ext uri="{FF2B5EF4-FFF2-40B4-BE49-F238E27FC236}">
                <a16:creationId xmlns:a16="http://schemas.microsoft.com/office/drawing/2014/main" id="{FCEEB6F5-A5F9-481E-B5EE-9A440360D59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37220" y="1784824"/>
            <a:ext cx="3517557" cy="222433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2054" name="Picture 6" descr="Realistic Waving Flag United States Current Stock Vector (Royalty Free)  796409203">
            <a:extLst>
              <a:ext uri="{FF2B5EF4-FFF2-40B4-BE49-F238E27FC236}">
                <a16:creationId xmlns:a16="http://schemas.microsoft.com/office/drawing/2014/main" id="{BEEF649A-AAC7-4A8A-86EE-50AACFADE35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15580" y="1784824"/>
            <a:ext cx="3517557" cy="222433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4637394"/>
      </p:ext>
    </p:extLst>
  </p:cSld>
  <p:clrMapOvr>
    <a:masterClrMapping/>
  </p:clrMapOvr>
  <p:transition>
    <p:cover dir="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B7035-E176-4BEA-88FE-B44B27C9274A}"/>
              </a:ext>
            </a:extLst>
          </p:cNvPr>
          <p:cNvSpPr>
            <a:spLocks noGrp="1"/>
          </p:cNvSpPr>
          <p:nvPr>
            <p:ph type="title"/>
          </p:nvPr>
        </p:nvSpPr>
        <p:spPr/>
        <p:txBody>
          <a:bodyPr/>
          <a:lstStyle/>
          <a:p>
            <a:r>
              <a:rPr lang="en-GB" dirty="0"/>
              <a:t>GD&amp;T – Aims of Standardisation</a:t>
            </a:r>
          </a:p>
        </p:txBody>
      </p:sp>
      <p:sp>
        <p:nvSpPr>
          <p:cNvPr id="6" name="Content Placeholder 5">
            <a:extLst>
              <a:ext uri="{FF2B5EF4-FFF2-40B4-BE49-F238E27FC236}">
                <a16:creationId xmlns:a16="http://schemas.microsoft.com/office/drawing/2014/main" id="{1E986D68-8B8A-4A05-8B7C-B08698294D56}"/>
              </a:ext>
            </a:extLst>
          </p:cNvPr>
          <p:cNvSpPr>
            <a:spLocks noGrp="1"/>
          </p:cNvSpPr>
          <p:nvPr>
            <p:ph idx="1"/>
          </p:nvPr>
        </p:nvSpPr>
        <p:spPr>
          <a:xfrm>
            <a:off x="609600" y="1360038"/>
            <a:ext cx="10972800" cy="3917032"/>
          </a:xfrm>
        </p:spPr>
        <p:txBody>
          <a:bodyPr>
            <a:normAutofit/>
          </a:bodyPr>
          <a:lstStyle/>
          <a:p>
            <a:pPr marL="0" indent="0">
              <a:buNone/>
            </a:pPr>
            <a:r>
              <a:rPr lang="en-GB" sz="2800" dirty="0"/>
              <a:t>A fundamental aim of applying GD&amp;T is to enable the standardisation of components. Component / part standardisation enables:</a:t>
            </a:r>
          </a:p>
        </p:txBody>
      </p:sp>
      <p:sp>
        <p:nvSpPr>
          <p:cNvPr id="11" name="Rectangle 10">
            <a:extLst>
              <a:ext uri="{FF2B5EF4-FFF2-40B4-BE49-F238E27FC236}">
                <a16:creationId xmlns:a16="http://schemas.microsoft.com/office/drawing/2014/main" id="{6ECF468D-6FB9-4A4A-98EE-F1AC711B1EA1}"/>
              </a:ext>
            </a:extLst>
          </p:cNvPr>
          <p:cNvSpPr/>
          <p:nvPr/>
        </p:nvSpPr>
        <p:spPr>
          <a:xfrm>
            <a:off x="1122403" y="3262057"/>
            <a:ext cx="9947189" cy="629652"/>
          </a:xfrm>
          <a:prstGeom prst="rect">
            <a:avLst/>
          </a:prstGeom>
          <a:solidFill>
            <a:srgbClr val="003A58"/>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Lower Unit Cost per Unit</a:t>
            </a:r>
          </a:p>
        </p:txBody>
      </p:sp>
      <p:sp>
        <p:nvSpPr>
          <p:cNvPr id="12" name="Rectangle 11">
            <a:extLst>
              <a:ext uri="{FF2B5EF4-FFF2-40B4-BE49-F238E27FC236}">
                <a16:creationId xmlns:a16="http://schemas.microsoft.com/office/drawing/2014/main" id="{9BDEF278-6BA6-49AA-B214-07AE72800C12}"/>
              </a:ext>
            </a:extLst>
          </p:cNvPr>
          <p:cNvSpPr/>
          <p:nvPr/>
        </p:nvSpPr>
        <p:spPr>
          <a:xfrm>
            <a:off x="1122403" y="2458592"/>
            <a:ext cx="9947189" cy="629652"/>
          </a:xfrm>
          <a:prstGeom prst="rect">
            <a:avLst/>
          </a:prstGeom>
          <a:solidFill>
            <a:srgbClr val="003A58"/>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Interchangeable Components</a:t>
            </a:r>
          </a:p>
        </p:txBody>
      </p:sp>
      <p:sp>
        <p:nvSpPr>
          <p:cNvPr id="13" name="Rectangle 12">
            <a:extLst>
              <a:ext uri="{FF2B5EF4-FFF2-40B4-BE49-F238E27FC236}">
                <a16:creationId xmlns:a16="http://schemas.microsoft.com/office/drawing/2014/main" id="{23C0A053-AF43-4735-B8AA-3D2E5B64204A}"/>
              </a:ext>
            </a:extLst>
          </p:cNvPr>
          <p:cNvSpPr/>
          <p:nvPr/>
        </p:nvSpPr>
        <p:spPr>
          <a:xfrm>
            <a:off x="1122405" y="4064845"/>
            <a:ext cx="9947189" cy="629652"/>
          </a:xfrm>
          <a:prstGeom prst="rect">
            <a:avLst/>
          </a:prstGeom>
          <a:solidFill>
            <a:srgbClr val="003A58"/>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Improve Product Quality</a:t>
            </a:r>
          </a:p>
        </p:txBody>
      </p:sp>
      <p:sp>
        <p:nvSpPr>
          <p:cNvPr id="14" name="Rectangle 13">
            <a:extLst>
              <a:ext uri="{FF2B5EF4-FFF2-40B4-BE49-F238E27FC236}">
                <a16:creationId xmlns:a16="http://schemas.microsoft.com/office/drawing/2014/main" id="{17705393-78DB-4266-BFBB-B705736E47EB}"/>
              </a:ext>
            </a:extLst>
          </p:cNvPr>
          <p:cNvSpPr/>
          <p:nvPr/>
        </p:nvSpPr>
        <p:spPr>
          <a:xfrm>
            <a:off x="1122405" y="4868310"/>
            <a:ext cx="9947189" cy="629652"/>
          </a:xfrm>
          <a:prstGeom prst="rect">
            <a:avLst/>
          </a:prstGeom>
          <a:solidFill>
            <a:srgbClr val="003A58"/>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Reduce Waste</a:t>
            </a:r>
          </a:p>
        </p:txBody>
      </p:sp>
    </p:spTree>
    <p:extLst>
      <p:ext uri="{BB962C8B-B14F-4D97-AF65-F5344CB8AC3E}">
        <p14:creationId xmlns:p14="http://schemas.microsoft.com/office/powerpoint/2010/main" val="2264639724"/>
      </p:ext>
    </p:extLst>
  </p:cSld>
  <p:clrMapOvr>
    <a:masterClrMapping/>
  </p:clrMapOvr>
  <p:transition>
    <p:cover dir="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73282-E456-4A74-903F-5E111C568832}"/>
              </a:ext>
            </a:extLst>
          </p:cNvPr>
          <p:cNvSpPr>
            <a:spLocks noGrp="1"/>
          </p:cNvSpPr>
          <p:nvPr>
            <p:ph type="title"/>
          </p:nvPr>
        </p:nvSpPr>
        <p:spPr/>
        <p:txBody>
          <a:bodyPr>
            <a:normAutofit fontScale="90000"/>
          </a:bodyPr>
          <a:lstStyle/>
          <a:p>
            <a:r>
              <a:rPr lang="en-GB" dirty="0"/>
              <a:t> Aim - Interchangeable Components</a:t>
            </a:r>
            <a:br>
              <a:rPr lang="en-GB" dirty="0"/>
            </a:br>
            <a:r>
              <a:rPr lang="en-GB" sz="2700" i="1" dirty="0"/>
              <a:t>(Component standardisation) </a:t>
            </a:r>
            <a:endParaRPr lang="en-GB" i="1" dirty="0"/>
          </a:p>
        </p:txBody>
      </p:sp>
      <p:sp>
        <p:nvSpPr>
          <p:cNvPr id="8" name="Content Placeholder 7">
            <a:extLst>
              <a:ext uri="{FF2B5EF4-FFF2-40B4-BE49-F238E27FC236}">
                <a16:creationId xmlns:a16="http://schemas.microsoft.com/office/drawing/2014/main" id="{AF69570C-C059-4BF5-85B8-A718C44184A2}"/>
              </a:ext>
            </a:extLst>
          </p:cNvPr>
          <p:cNvSpPr>
            <a:spLocks noGrp="1"/>
          </p:cNvSpPr>
          <p:nvPr>
            <p:ph idx="1"/>
          </p:nvPr>
        </p:nvSpPr>
        <p:spPr>
          <a:xfrm>
            <a:off x="507529" y="1477375"/>
            <a:ext cx="11176942" cy="1362632"/>
          </a:xfrm>
        </p:spPr>
        <p:txBody>
          <a:bodyPr>
            <a:normAutofit lnSpcReduction="10000"/>
          </a:bodyPr>
          <a:lstStyle/>
          <a:p>
            <a:pPr marL="0" indent="0">
              <a:buNone/>
            </a:pPr>
            <a:r>
              <a:rPr lang="en-GB" sz="2800" dirty="0"/>
              <a:t>Before component standardisation, mating components (nuts &amp; bolts, shafts &amp; bushes, gears etc) were not interchangeable (i.e. each nut required a bespoke/custom nut).</a:t>
            </a:r>
          </a:p>
          <a:p>
            <a:pPr marL="0" indent="0">
              <a:buNone/>
            </a:pPr>
            <a:endParaRPr lang="en-GB" sz="2800" dirty="0"/>
          </a:p>
        </p:txBody>
      </p:sp>
      <p:sp>
        <p:nvSpPr>
          <p:cNvPr id="5" name="TextBox 4">
            <a:extLst>
              <a:ext uri="{FF2B5EF4-FFF2-40B4-BE49-F238E27FC236}">
                <a16:creationId xmlns:a16="http://schemas.microsoft.com/office/drawing/2014/main" id="{4EA4187E-8539-44BC-BBE1-BF80AE206691}"/>
              </a:ext>
            </a:extLst>
          </p:cNvPr>
          <p:cNvSpPr txBox="1"/>
          <p:nvPr/>
        </p:nvSpPr>
        <p:spPr>
          <a:xfrm>
            <a:off x="367486" y="2840007"/>
            <a:ext cx="5830585" cy="2677656"/>
          </a:xfrm>
          <a:prstGeom prst="rect">
            <a:avLst/>
          </a:prstGeom>
          <a:noFill/>
        </p:spPr>
        <p:txBody>
          <a:bodyPr wrap="square">
            <a:spAutoFit/>
          </a:bodyPr>
          <a:lstStyle/>
          <a:p>
            <a:pPr marL="457200" indent="-457200">
              <a:buFont typeface="Wingdings" panose="05000000000000000000" pitchFamily="2" charset="2"/>
              <a:buChar char="§"/>
            </a:pPr>
            <a:r>
              <a:rPr lang="en-GB" sz="2400" dirty="0"/>
              <a:t>one-by-one production – manufacturing was an artisan/craftsman's skill</a:t>
            </a:r>
          </a:p>
          <a:p>
            <a:pPr marL="457200" indent="-457200">
              <a:buFont typeface="Wingdings" panose="05000000000000000000" pitchFamily="2" charset="2"/>
              <a:buChar char="§"/>
            </a:pPr>
            <a:r>
              <a:rPr lang="en-GB" sz="2400" dirty="0"/>
              <a:t>this lack of standardisation was wasteful &amp; time consuming.</a:t>
            </a:r>
          </a:p>
          <a:p>
            <a:pPr marL="457200" indent="-457200">
              <a:buFont typeface="Wingdings" panose="05000000000000000000" pitchFamily="2" charset="2"/>
              <a:buChar char="§"/>
            </a:pPr>
            <a:r>
              <a:rPr lang="en-GB" sz="2400" dirty="0"/>
              <a:t>Maintenance of machinery was difficult (replacement parts had to be custom made).</a:t>
            </a:r>
          </a:p>
        </p:txBody>
      </p:sp>
      <p:pic>
        <p:nvPicPr>
          <p:cNvPr id="9" name="Picture 8">
            <a:extLst>
              <a:ext uri="{FF2B5EF4-FFF2-40B4-BE49-F238E27FC236}">
                <a16:creationId xmlns:a16="http://schemas.microsoft.com/office/drawing/2014/main" id="{AE894906-93F3-4046-A790-B3A9FA0B93D1}"/>
              </a:ext>
            </a:extLst>
          </p:cNvPr>
          <p:cNvPicPr>
            <a:picLocks noChangeAspect="1"/>
          </p:cNvPicPr>
          <p:nvPr/>
        </p:nvPicPr>
        <p:blipFill rotWithShape="1">
          <a:blip r:embed="rId3"/>
          <a:srcRect l="6108" r="19622"/>
          <a:stretch/>
        </p:blipFill>
        <p:spPr>
          <a:xfrm>
            <a:off x="7097412" y="2395951"/>
            <a:ext cx="4056620" cy="1399621"/>
          </a:xfrm>
          <a:prstGeom prst="rect">
            <a:avLst/>
          </a:prstGeom>
          <a:ln>
            <a:noFill/>
          </a:ln>
          <a:effectLst>
            <a:outerShdw blurRad="292100" dist="139700" dir="2700000" algn="tl" rotWithShape="0">
              <a:srgbClr val="333333">
                <a:alpha val="65000"/>
              </a:srgbClr>
            </a:outerShdw>
          </a:effectLst>
        </p:spPr>
      </p:pic>
      <p:pic>
        <p:nvPicPr>
          <p:cNvPr id="11" name="Picture 10">
            <a:extLst>
              <a:ext uri="{FF2B5EF4-FFF2-40B4-BE49-F238E27FC236}">
                <a16:creationId xmlns:a16="http://schemas.microsoft.com/office/drawing/2014/main" id="{FDB6E0BD-769C-45F8-86C7-170DC2AAC807}"/>
              </a:ext>
            </a:extLst>
          </p:cNvPr>
          <p:cNvPicPr>
            <a:picLocks noChangeAspect="1"/>
          </p:cNvPicPr>
          <p:nvPr/>
        </p:nvPicPr>
        <p:blipFill rotWithShape="1">
          <a:blip r:embed="rId4"/>
          <a:srcRect/>
          <a:stretch/>
        </p:blipFill>
        <p:spPr>
          <a:xfrm>
            <a:off x="7097411" y="4017993"/>
            <a:ext cx="4056620" cy="1399621"/>
          </a:xfrm>
          <a:prstGeom prst="rect">
            <a:avLst/>
          </a:prstGeom>
          <a:ln>
            <a:noFill/>
          </a:ln>
          <a:effectLst>
            <a:outerShdw blurRad="292100" dist="139700" dir="2700000" algn="tl" rotWithShape="0">
              <a:srgbClr val="333333">
                <a:alpha val="65000"/>
              </a:srgbClr>
            </a:outerShdw>
          </a:effectLst>
        </p:spPr>
      </p:pic>
      <p:sp>
        <p:nvSpPr>
          <p:cNvPr id="12" name="Arrow: Down 11">
            <a:extLst>
              <a:ext uri="{FF2B5EF4-FFF2-40B4-BE49-F238E27FC236}">
                <a16:creationId xmlns:a16="http://schemas.microsoft.com/office/drawing/2014/main" id="{43C401C2-9786-432E-86D0-327BA14A17EE}"/>
              </a:ext>
            </a:extLst>
          </p:cNvPr>
          <p:cNvSpPr/>
          <p:nvPr/>
        </p:nvSpPr>
        <p:spPr>
          <a:xfrm>
            <a:off x="6300143" y="2395951"/>
            <a:ext cx="593125" cy="3021663"/>
          </a:xfrm>
          <a:prstGeom prst="downArrow">
            <a:avLst/>
          </a:prstGeom>
          <a:solidFill>
            <a:srgbClr val="003A58"/>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t>Standardisation</a:t>
            </a:r>
          </a:p>
        </p:txBody>
      </p:sp>
    </p:spTree>
    <p:extLst>
      <p:ext uri="{BB962C8B-B14F-4D97-AF65-F5344CB8AC3E}">
        <p14:creationId xmlns:p14="http://schemas.microsoft.com/office/powerpoint/2010/main" val="60152512"/>
      </p:ext>
    </p:extLst>
  </p:cSld>
  <p:clrMapOvr>
    <a:masterClrMapping/>
  </p:clrMapOvr>
  <p:transition>
    <p:cover dir="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73282-E456-4A74-903F-5E111C568832}"/>
              </a:ext>
            </a:extLst>
          </p:cNvPr>
          <p:cNvSpPr>
            <a:spLocks noGrp="1"/>
          </p:cNvSpPr>
          <p:nvPr>
            <p:ph type="title"/>
          </p:nvPr>
        </p:nvSpPr>
        <p:spPr/>
        <p:txBody>
          <a:bodyPr>
            <a:normAutofit fontScale="90000"/>
          </a:bodyPr>
          <a:lstStyle/>
          <a:p>
            <a:r>
              <a:rPr lang="en-GB" dirty="0"/>
              <a:t> Aim - Interchangeable Components</a:t>
            </a:r>
            <a:br>
              <a:rPr lang="en-GB" dirty="0"/>
            </a:br>
            <a:r>
              <a:rPr lang="en-GB" sz="2700" i="1" dirty="0"/>
              <a:t>(Component standardisation) </a:t>
            </a:r>
            <a:endParaRPr lang="en-GB" i="1" dirty="0"/>
          </a:p>
        </p:txBody>
      </p:sp>
      <p:sp>
        <p:nvSpPr>
          <p:cNvPr id="8" name="Content Placeholder 7">
            <a:extLst>
              <a:ext uri="{FF2B5EF4-FFF2-40B4-BE49-F238E27FC236}">
                <a16:creationId xmlns:a16="http://schemas.microsoft.com/office/drawing/2014/main" id="{AF69570C-C059-4BF5-85B8-A718C44184A2}"/>
              </a:ext>
            </a:extLst>
          </p:cNvPr>
          <p:cNvSpPr>
            <a:spLocks noGrp="1"/>
          </p:cNvSpPr>
          <p:nvPr>
            <p:ph idx="1"/>
          </p:nvPr>
        </p:nvSpPr>
        <p:spPr>
          <a:xfrm>
            <a:off x="2502241" y="1539598"/>
            <a:ext cx="9080159" cy="3830745"/>
          </a:xfrm>
        </p:spPr>
        <p:txBody>
          <a:bodyPr anchor="t">
            <a:normAutofit/>
          </a:bodyPr>
          <a:lstStyle/>
          <a:p>
            <a:pPr>
              <a:buFont typeface="Wingdings" panose="05000000000000000000" pitchFamily="2" charset="2"/>
              <a:buChar char="§"/>
            </a:pPr>
            <a:r>
              <a:rPr lang="en-GB" sz="2500" dirty="0"/>
              <a:t>The origin of interchangeable components is largely attributed to American inventor Eli Whitney, who used the concept to increase production volumes of muskets in the early 1800s.</a:t>
            </a:r>
          </a:p>
          <a:p>
            <a:pPr>
              <a:buFont typeface="Wingdings" panose="05000000000000000000" pitchFamily="2" charset="2"/>
              <a:buChar char="§"/>
            </a:pPr>
            <a:r>
              <a:rPr lang="en-GB" sz="2500" dirty="0"/>
              <a:t>Whilst Whitney certainly popularised the principle, the concept was initially developed by a French gunsmith,  Honoré Blanc, who used the method to produce flintlock firing mechanisms. </a:t>
            </a:r>
          </a:p>
          <a:p>
            <a:pPr>
              <a:buFont typeface="Wingdings" panose="05000000000000000000" pitchFamily="2" charset="2"/>
              <a:buChar char="§"/>
            </a:pPr>
            <a:r>
              <a:rPr lang="en-GB" sz="2500" dirty="0"/>
              <a:t>Blanc demonstrated his invention by dissembling 50 firing mechanisms, mixing-up the components in a box, and then randomly reassembling them (a revolutionary idea at the time).</a:t>
            </a:r>
          </a:p>
        </p:txBody>
      </p:sp>
      <p:pic>
        <p:nvPicPr>
          <p:cNvPr id="4" name="Picture 3">
            <a:extLst>
              <a:ext uri="{FF2B5EF4-FFF2-40B4-BE49-F238E27FC236}">
                <a16:creationId xmlns:a16="http://schemas.microsoft.com/office/drawing/2014/main" id="{C63AE764-4B8D-4845-A70B-A3B5B3BF8F6F}"/>
              </a:ext>
            </a:extLst>
          </p:cNvPr>
          <p:cNvPicPr>
            <a:picLocks noChangeAspect="1"/>
          </p:cNvPicPr>
          <p:nvPr/>
        </p:nvPicPr>
        <p:blipFill>
          <a:blip r:embed="rId3"/>
          <a:stretch>
            <a:fillRect/>
          </a:stretch>
        </p:blipFill>
        <p:spPr>
          <a:xfrm>
            <a:off x="331575" y="1560556"/>
            <a:ext cx="1816444" cy="1833359"/>
          </a:xfrm>
          <a:prstGeom prst="rect">
            <a:avLst/>
          </a:prstGeom>
        </p:spPr>
      </p:pic>
      <p:pic>
        <p:nvPicPr>
          <p:cNvPr id="3074" name="Picture 2" descr="How interchangeable parts revolutionised the way things are made - BBC News">
            <a:extLst>
              <a:ext uri="{FF2B5EF4-FFF2-40B4-BE49-F238E27FC236}">
                <a16:creationId xmlns:a16="http://schemas.microsoft.com/office/drawing/2014/main" id="{FD577A33-6FC0-4002-B31A-CE37884881A0}"/>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31575" y="3557942"/>
            <a:ext cx="1816444" cy="18333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2348171"/>
      </p:ext>
    </p:extLst>
  </p:cSld>
  <p:clrMapOvr>
    <a:masterClrMapping/>
  </p:clrMapOvr>
  <p:transition>
    <p:cover dir="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73282-E456-4A74-903F-5E111C568832}"/>
              </a:ext>
            </a:extLst>
          </p:cNvPr>
          <p:cNvSpPr>
            <a:spLocks noGrp="1"/>
          </p:cNvSpPr>
          <p:nvPr>
            <p:ph type="title"/>
          </p:nvPr>
        </p:nvSpPr>
        <p:spPr/>
        <p:txBody>
          <a:bodyPr>
            <a:normAutofit fontScale="90000"/>
          </a:bodyPr>
          <a:lstStyle/>
          <a:p>
            <a:r>
              <a:rPr lang="en-GB" dirty="0"/>
              <a:t>Aim - Interchangeable Components</a:t>
            </a:r>
            <a:br>
              <a:rPr lang="en-GB" dirty="0"/>
            </a:br>
            <a:r>
              <a:rPr lang="en-GB" sz="2700" i="1" dirty="0"/>
              <a:t>(Component standardisation) </a:t>
            </a:r>
            <a:endParaRPr lang="en-GB" i="1" dirty="0"/>
          </a:p>
        </p:txBody>
      </p:sp>
      <p:sp>
        <p:nvSpPr>
          <p:cNvPr id="8" name="Content Placeholder 7">
            <a:extLst>
              <a:ext uri="{FF2B5EF4-FFF2-40B4-BE49-F238E27FC236}">
                <a16:creationId xmlns:a16="http://schemas.microsoft.com/office/drawing/2014/main" id="{AF69570C-C059-4BF5-85B8-A718C44184A2}"/>
              </a:ext>
            </a:extLst>
          </p:cNvPr>
          <p:cNvSpPr>
            <a:spLocks noGrp="1"/>
          </p:cNvSpPr>
          <p:nvPr>
            <p:ph idx="1"/>
          </p:nvPr>
        </p:nvSpPr>
        <p:spPr>
          <a:xfrm>
            <a:off x="364522" y="1694634"/>
            <a:ext cx="6752969" cy="3830745"/>
          </a:xfrm>
        </p:spPr>
        <p:txBody>
          <a:bodyPr anchor="t">
            <a:normAutofit lnSpcReduction="10000"/>
          </a:bodyPr>
          <a:lstStyle/>
          <a:p>
            <a:pPr>
              <a:buFont typeface="Wingdings" panose="05000000000000000000" pitchFamily="2" charset="2"/>
              <a:buChar char="§"/>
            </a:pPr>
            <a:r>
              <a:rPr lang="en-GB" sz="2500" dirty="0"/>
              <a:t>Interchangeable / standardised components led to the development of modern mass production as we know it today.</a:t>
            </a:r>
          </a:p>
          <a:p>
            <a:pPr>
              <a:buFont typeface="Wingdings" panose="05000000000000000000" pitchFamily="2" charset="2"/>
              <a:buChar char="§"/>
            </a:pPr>
            <a:r>
              <a:rPr lang="en-GB" sz="2500" dirty="0"/>
              <a:t>Mass production operates on the principle of economies of scale.</a:t>
            </a:r>
          </a:p>
          <a:p>
            <a:pPr>
              <a:buFont typeface="Wingdings" panose="05000000000000000000" pitchFamily="2" charset="2"/>
              <a:buChar char="§"/>
            </a:pPr>
            <a:r>
              <a:rPr lang="en-GB" sz="2500" dirty="0"/>
              <a:t>Economies of scale = production volumes increase but associated costs mostly remain fixed.</a:t>
            </a:r>
          </a:p>
          <a:p>
            <a:pPr>
              <a:buFont typeface="Wingdings" panose="05000000000000000000" pitchFamily="2" charset="2"/>
              <a:buChar char="§"/>
            </a:pPr>
            <a:r>
              <a:rPr lang="en-GB" sz="2500" dirty="0"/>
              <a:t>Henry fords Model-T is an early example of mass production.</a:t>
            </a:r>
          </a:p>
          <a:p>
            <a:pPr>
              <a:buFont typeface="Wingdings" panose="05000000000000000000" pitchFamily="2" charset="2"/>
              <a:buChar char="§"/>
            </a:pPr>
            <a:endParaRPr lang="en-GB" sz="2500" dirty="0"/>
          </a:p>
        </p:txBody>
      </p:sp>
      <p:pic>
        <p:nvPicPr>
          <p:cNvPr id="6" name="Picture 2" descr="Ford Model T Assembly Line - Silodrome | Ford models, Model t, Car model">
            <a:extLst>
              <a:ext uri="{FF2B5EF4-FFF2-40B4-BE49-F238E27FC236}">
                <a16:creationId xmlns:a16="http://schemas.microsoft.com/office/drawing/2014/main" id="{815618F7-E7D3-4D88-BED0-BD0CD3FC4C3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78128" y="1694634"/>
            <a:ext cx="4396135" cy="346873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9F3CBFB-A646-40A5-8B03-51EB44A9DAF8}"/>
              </a:ext>
            </a:extLst>
          </p:cNvPr>
          <p:cNvSpPr txBox="1"/>
          <p:nvPr/>
        </p:nvSpPr>
        <p:spPr>
          <a:xfrm>
            <a:off x="7538540" y="5212794"/>
            <a:ext cx="3801180" cy="369332"/>
          </a:xfrm>
          <a:prstGeom prst="rect">
            <a:avLst/>
          </a:prstGeom>
          <a:noFill/>
        </p:spPr>
        <p:txBody>
          <a:bodyPr wrap="square" rtlCol="0">
            <a:spAutoFit/>
          </a:bodyPr>
          <a:lstStyle/>
          <a:p>
            <a:pPr algn="ctr"/>
            <a:r>
              <a:rPr lang="en-GB" i="1" dirty="0"/>
              <a:t>(Ford Model T Moving Assembly Line)</a:t>
            </a:r>
          </a:p>
        </p:txBody>
      </p:sp>
    </p:spTree>
    <p:extLst>
      <p:ext uri="{BB962C8B-B14F-4D97-AF65-F5344CB8AC3E}">
        <p14:creationId xmlns:p14="http://schemas.microsoft.com/office/powerpoint/2010/main" val="3022024287"/>
      </p:ext>
    </p:extLst>
  </p:cSld>
  <p:clrMapOvr>
    <a:masterClrMapping/>
  </p:clrMapOvr>
  <p:transition>
    <p:cover dir="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73282-E456-4A74-903F-5E111C568832}"/>
              </a:ext>
            </a:extLst>
          </p:cNvPr>
          <p:cNvSpPr>
            <a:spLocks noGrp="1"/>
          </p:cNvSpPr>
          <p:nvPr>
            <p:ph type="title"/>
          </p:nvPr>
        </p:nvSpPr>
        <p:spPr/>
        <p:txBody>
          <a:bodyPr/>
          <a:lstStyle/>
          <a:p>
            <a:r>
              <a:rPr lang="en-GB" dirty="0"/>
              <a:t>Aim – Lower Cost per Unit</a:t>
            </a:r>
          </a:p>
        </p:txBody>
      </p:sp>
      <p:sp>
        <p:nvSpPr>
          <p:cNvPr id="3" name="Content Placeholder 2">
            <a:extLst>
              <a:ext uri="{FF2B5EF4-FFF2-40B4-BE49-F238E27FC236}">
                <a16:creationId xmlns:a16="http://schemas.microsoft.com/office/drawing/2014/main" id="{3A82CEB4-DF60-4B5B-8C15-419D1703A2CE}"/>
              </a:ext>
            </a:extLst>
          </p:cNvPr>
          <p:cNvSpPr>
            <a:spLocks noGrp="1"/>
          </p:cNvSpPr>
          <p:nvPr>
            <p:ph idx="1"/>
          </p:nvPr>
        </p:nvSpPr>
        <p:spPr>
          <a:xfrm>
            <a:off x="4029906" y="1414249"/>
            <a:ext cx="7886928" cy="4254113"/>
          </a:xfrm>
        </p:spPr>
        <p:txBody>
          <a:bodyPr>
            <a:normAutofit fontScale="92500" lnSpcReduction="10000"/>
          </a:bodyPr>
          <a:lstStyle/>
          <a:p>
            <a:pPr marL="0" indent="0">
              <a:buNone/>
            </a:pPr>
            <a:r>
              <a:rPr lang="en-GB" sz="2400" dirty="0"/>
              <a:t>Component standardisation enables automated mass production:</a:t>
            </a:r>
          </a:p>
          <a:p>
            <a:pPr>
              <a:buFont typeface="Wingdings" panose="05000000000000000000" pitchFamily="2" charset="2"/>
              <a:buChar char="§"/>
            </a:pPr>
            <a:r>
              <a:rPr lang="en-GB" sz="2400" dirty="0"/>
              <a:t>Components are produced in large batch sizes or by continuous flow production techniques, using semi or fully automated processes.</a:t>
            </a:r>
          </a:p>
          <a:p>
            <a:pPr>
              <a:spcBef>
                <a:spcPts val="1200"/>
              </a:spcBef>
              <a:buFont typeface="Wingdings" panose="05000000000000000000" pitchFamily="2" charset="2"/>
              <a:buChar char="§"/>
            </a:pPr>
            <a:r>
              <a:rPr lang="en-GB" sz="2400" dirty="0"/>
              <a:t>Direct labour costs and overhead costs are significantly reduced (or spread over a large number of components), thus reducing the cost per component/unit.</a:t>
            </a:r>
          </a:p>
          <a:p>
            <a:pPr>
              <a:spcBef>
                <a:spcPts val="1200"/>
              </a:spcBef>
              <a:buFont typeface="Wingdings" panose="05000000000000000000" pitchFamily="2" charset="2"/>
              <a:buChar char="§"/>
            </a:pPr>
            <a:r>
              <a:rPr lang="en-GB" sz="2400" dirty="0"/>
              <a:t>Large batch &amp; continuous production permits the bulk purchasing of materials, which further reduces costs.</a:t>
            </a:r>
          </a:p>
          <a:p>
            <a:pPr>
              <a:spcBef>
                <a:spcPts val="1200"/>
              </a:spcBef>
              <a:buFont typeface="Wingdings" panose="05000000000000000000" pitchFamily="2" charset="2"/>
              <a:buChar char="§"/>
            </a:pPr>
            <a:r>
              <a:rPr lang="en-GB" sz="2400" dirty="0"/>
              <a:t>By keeping the range of sizes of components to the minimum necessary to satisfy the needs of industry, storage and distribution, costs are also kept to a minimum.</a:t>
            </a:r>
          </a:p>
        </p:txBody>
      </p:sp>
      <p:pic>
        <p:nvPicPr>
          <p:cNvPr id="2052" name="Picture 4" descr="We Need to Not Freak Out About the Robot Revolution | WIRED">
            <a:extLst>
              <a:ext uri="{FF2B5EF4-FFF2-40B4-BE49-F238E27FC236}">
                <a16:creationId xmlns:a16="http://schemas.microsoft.com/office/drawing/2014/main" id="{D5277ED4-CFC7-4030-9059-037EFE53970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5166" y="1417638"/>
            <a:ext cx="3654284" cy="40687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5840609"/>
      </p:ext>
    </p:extLst>
  </p:cSld>
  <p:clrMapOvr>
    <a:masterClrMapping/>
  </p:clrMapOvr>
  <p:transition>
    <p:cover dir="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QbD in API Manufacturing – All About Drugs">
            <a:extLst>
              <a:ext uri="{FF2B5EF4-FFF2-40B4-BE49-F238E27FC236}">
                <a16:creationId xmlns:a16="http://schemas.microsoft.com/office/drawing/2014/main" id="{6E2DE974-55A4-438C-8706-052A0C3E55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02927" y="1609995"/>
            <a:ext cx="4020327" cy="3846113"/>
          </a:xfrm>
          <a:prstGeom prst="rect">
            <a:avLst/>
          </a:prstGeom>
          <a:noFill/>
          <a:extLst>
            <a:ext uri="{909E8E84-426E-40DD-AFC4-6F175D3DCCD1}">
              <a14:hiddenFill xmlns:a14="http://schemas.microsoft.com/office/drawing/2010/main">
                <a:solidFill>
                  <a:srgbClr val="FFFFFF"/>
                </a:solidFill>
              </a14:hiddenFill>
            </a:ext>
          </a:extLst>
        </p:spPr>
      </p:pic>
      <p:sp>
        <p:nvSpPr>
          <p:cNvPr id="9" name="Content Placeholder 5">
            <a:extLst>
              <a:ext uri="{FF2B5EF4-FFF2-40B4-BE49-F238E27FC236}">
                <a16:creationId xmlns:a16="http://schemas.microsoft.com/office/drawing/2014/main" id="{C312C48D-D554-4341-8D50-B771DA857611}"/>
              </a:ext>
            </a:extLst>
          </p:cNvPr>
          <p:cNvSpPr txBox="1">
            <a:spLocks/>
          </p:cNvSpPr>
          <p:nvPr/>
        </p:nvSpPr>
        <p:spPr>
          <a:xfrm>
            <a:off x="498389" y="1354759"/>
            <a:ext cx="8633255" cy="4110317"/>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dirty="0"/>
              <a:t>Improved quality achieved by reducing variation in the products produced. Design specifications are used to prescribe minimum standards of:</a:t>
            </a:r>
          </a:p>
          <a:p>
            <a:pPr marL="514350" indent="-514350">
              <a:buAutoNum type="arabicParenR"/>
            </a:pPr>
            <a:r>
              <a:rPr lang="en-GB" dirty="0"/>
              <a:t>Material quality/grade</a:t>
            </a:r>
          </a:p>
          <a:p>
            <a:pPr marL="514350" indent="-514350">
              <a:buAutoNum type="arabicParenR"/>
            </a:pPr>
            <a:r>
              <a:rPr lang="en-GB" dirty="0"/>
              <a:t>Dimensional accuracy</a:t>
            </a:r>
          </a:p>
          <a:p>
            <a:pPr marL="514350" indent="-514350">
              <a:buAutoNum type="arabicParenR"/>
            </a:pPr>
            <a:r>
              <a:rPr lang="en-GB" dirty="0"/>
              <a:t>Performance</a:t>
            </a:r>
          </a:p>
          <a:p>
            <a:pPr marL="514350" indent="-514350">
              <a:buAutoNum type="arabicParenR"/>
            </a:pPr>
            <a:r>
              <a:rPr lang="en-GB" dirty="0"/>
              <a:t>Reliability</a:t>
            </a:r>
          </a:p>
          <a:p>
            <a:pPr marL="514350" indent="-514350">
              <a:buAutoNum type="arabicParenR"/>
            </a:pPr>
            <a:r>
              <a:rPr lang="en-GB" dirty="0"/>
              <a:t>Safety</a:t>
            </a:r>
          </a:p>
          <a:p>
            <a:pPr marL="0" indent="0">
              <a:buFont typeface="Arial" pitchFamily="34" charset="0"/>
              <a:buNone/>
            </a:pPr>
            <a:endParaRPr lang="en-GB" dirty="0"/>
          </a:p>
        </p:txBody>
      </p:sp>
      <p:sp>
        <p:nvSpPr>
          <p:cNvPr id="2" name="Title 1">
            <a:extLst>
              <a:ext uri="{FF2B5EF4-FFF2-40B4-BE49-F238E27FC236}">
                <a16:creationId xmlns:a16="http://schemas.microsoft.com/office/drawing/2014/main" id="{CD473282-E456-4A74-903F-5E111C568832}"/>
              </a:ext>
            </a:extLst>
          </p:cNvPr>
          <p:cNvSpPr>
            <a:spLocks noGrp="1"/>
          </p:cNvSpPr>
          <p:nvPr>
            <p:ph type="title"/>
          </p:nvPr>
        </p:nvSpPr>
        <p:spPr>
          <a:xfrm>
            <a:off x="609600" y="212854"/>
            <a:ext cx="10972800" cy="1143000"/>
          </a:xfrm>
        </p:spPr>
        <p:txBody>
          <a:bodyPr/>
          <a:lstStyle/>
          <a:p>
            <a:r>
              <a:rPr lang="en-GB" dirty="0"/>
              <a:t>Aim – Improve Product Quality</a:t>
            </a:r>
          </a:p>
        </p:txBody>
      </p:sp>
      <p:sp>
        <p:nvSpPr>
          <p:cNvPr id="4" name="Content Placeholder 5">
            <a:extLst>
              <a:ext uri="{FF2B5EF4-FFF2-40B4-BE49-F238E27FC236}">
                <a16:creationId xmlns:a16="http://schemas.microsoft.com/office/drawing/2014/main" id="{58CC04C3-B570-4F63-AB84-E668374E555D}"/>
              </a:ext>
            </a:extLst>
          </p:cNvPr>
          <p:cNvSpPr>
            <a:spLocks noGrp="1"/>
          </p:cNvSpPr>
          <p:nvPr>
            <p:ph idx="1"/>
          </p:nvPr>
        </p:nvSpPr>
        <p:spPr>
          <a:xfrm>
            <a:off x="5309162" y="3793771"/>
            <a:ext cx="2693765" cy="818934"/>
          </a:xfrm>
        </p:spPr>
        <p:txBody>
          <a:bodyPr>
            <a:normAutofit fontScale="92500" lnSpcReduction="10000"/>
          </a:bodyPr>
          <a:lstStyle/>
          <a:p>
            <a:pPr marL="0" indent="0" algn="ctr">
              <a:buNone/>
            </a:pPr>
            <a:r>
              <a:rPr lang="en-GB" sz="2800" dirty="0"/>
              <a:t>Minimum Specified Quality</a:t>
            </a:r>
          </a:p>
        </p:txBody>
      </p:sp>
      <p:sp>
        <p:nvSpPr>
          <p:cNvPr id="7" name="Left Brace 6">
            <a:extLst>
              <a:ext uri="{FF2B5EF4-FFF2-40B4-BE49-F238E27FC236}">
                <a16:creationId xmlns:a16="http://schemas.microsoft.com/office/drawing/2014/main" id="{9EC507BD-E8B5-4EF4-B6AA-E27EBEADB4C6}"/>
              </a:ext>
            </a:extLst>
          </p:cNvPr>
          <p:cNvSpPr/>
          <p:nvPr/>
        </p:nvSpPr>
        <p:spPr>
          <a:xfrm rot="10800000">
            <a:off x="4934356" y="2888639"/>
            <a:ext cx="576646" cy="2456205"/>
          </a:xfrm>
          <a:prstGeom prst="leftBrace">
            <a:avLst>
              <a:gd name="adj1" fmla="val 51190"/>
              <a:gd name="adj2" fmla="val 50469"/>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188272153"/>
      </p:ext>
    </p:extLst>
  </p:cSld>
  <p:clrMapOvr>
    <a:masterClrMapping/>
  </p:clrMapOvr>
  <p:transition>
    <p:cover dir="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73282-E456-4A74-903F-5E111C568832}"/>
              </a:ext>
            </a:extLst>
          </p:cNvPr>
          <p:cNvSpPr>
            <a:spLocks noGrp="1"/>
          </p:cNvSpPr>
          <p:nvPr>
            <p:ph type="title"/>
          </p:nvPr>
        </p:nvSpPr>
        <p:spPr>
          <a:xfrm>
            <a:off x="1388075" y="270154"/>
            <a:ext cx="6161903" cy="1143000"/>
          </a:xfrm>
        </p:spPr>
        <p:txBody>
          <a:bodyPr/>
          <a:lstStyle/>
          <a:p>
            <a:r>
              <a:rPr lang="en-GB" dirty="0"/>
              <a:t>Aims – Waste Reduction</a:t>
            </a:r>
          </a:p>
        </p:txBody>
      </p:sp>
      <p:sp>
        <p:nvSpPr>
          <p:cNvPr id="3" name="Content Placeholder 2">
            <a:extLst>
              <a:ext uri="{FF2B5EF4-FFF2-40B4-BE49-F238E27FC236}">
                <a16:creationId xmlns:a16="http://schemas.microsoft.com/office/drawing/2014/main" id="{3A82CEB4-DF60-4B5B-8C15-419D1703A2CE}"/>
              </a:ext>
            </a:extLst>
          </p:cNvPr>
          <p:cNvSpPr>
            <a:spLocks noGrp="1"/>
          </p:cNvSpPr>
          <p:nvPr>
            <p:ph idx="1"/>
          </p:nvPr>
        </p:nvSpPr>
        <p:spPr>
          <a:xfrm>
            <a:off x="288325" y="1413154"/>
            <a:ext cx="8361405" cy="4031692"/>
          </a:xfrm>
        </p:spPr>
        <p:txBody>
          <a:bodyPr>
            <a:normAutofit lnSpcReduction="10000"/>
          </a:bodyPr>
          <a:lstStyle/>
          <a:p>
            <a:r>
              <a:rPr lang="en-GB" sz="2400" dirty="0"/>
              <a:t>Waste reduction (time, effort &amp; money) is perhaps one of the most significant benefits of component standardisation.</a:t>
            </a:r>
          </a:p>
          <a:p>
            <a:r>
              <a:rPr lang="en-GB" sz="2400" dirty="0"/>
              <a:t>Limits waste in the design and manufacturing phases of production by reducing the number of fit, form and functional prototypes required (i.e. design-manufacture-test fit cycles).</a:t>
            </a:r>
          </a:p>
          <a:p>
            <a:r>
              <a:rPr lang="en-GB" sz="2400" dirty="0"/>
              <a:t>Helps to produce ‘right first time’ components.</a:t>
            </a:r>
          </a:p>
          <a:p>
            <a:r>
              <a:rPr lang="en-GB" sz="2400" dirty="0"/>
              <a:t>Standardisation also significantly improves yield (percentage of non-defective items produced) by limiting variability.</a:t>
            </a:r>
          </a:p>
          <a:p>
            <a:r>
              <a:rPr lang="en-GB" sz="2400" dirty="0"/>
              <a:t>Reduced effort in quality assurance &amp; control activities (testing &amp; inspection etc.)</a:t>
            </a:r>
          </a:p>
          <a:p>
            <a:endParaRPr lang="en-GB" sz="2400" dirty="0"/>
          </a:p>
        </p:txBody>
      </p:sp>
      <p:pic>
        <p:nvPicPr>
          <p:cNvPr id="18" name="Picture 17">
            <a:extLst>
              <a:ext uri="{FF2B5EF4-FFF2-40B4-BE49-F238E27FC236}">
                <a16:creationId xmlns:a16="http://schemas.microsoft.com/office/drawing/2014/main" id="{9E343CFE-31EB-4C45-925C-1BCFDB3A20E3}"/>
              </a:ext>
            </a:extLst>
          </p:cNvPr>
          <p:cNvPicPr>
            <a:picLocks noChangeAspect="1"/>
          </p:cNvPicPr>
          <p:nvPr/>
        </p:nvPicPr>
        <p:blipFill>
          <a:blip r:embed="rId2"/>
          <a:stretch>
            <a:fillRect/>
          </a:stretch>
        </p:blipFill>
        <p:spPr>
          <a:xfrm>
            <a:off x="8734922" y="188140"/>
            <a:ext cx="3168753" cy="5358848"/>
          </a:xfrm>
          <a:prstGeom prst="rect">
            <a:avLst/>
          </a:prstGeom>
        </p:spPr>
      </p:pic>
    </p:spTree>
    <p:extLst>
      <p:ext uri="{BB962C8B-B14F-4D97-AF65-F5344CB8AC3E}">
        <p14:creationId xmlns:p14="http://schemas.microsoft.com/office/powerpoint/2010/main" val="1440272751"/>
      </p:ext>
    </p:extLst>
  </p:cSld>
  <p:clrMapOvr>
    <a:masterClrMapping/>
  </p:clrMapOvr>
  <p:transition>
    <p:cover dir="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36A0B-32CB-4DCB-BBEF-E2DF64EE5774}"/>
              </a:ext>
            </a:extLst>
          </p:cNvPr>
          <p:cNvSpPr>
            <a:spLocks noGrp="1"/>
          </p:cNvSpPr>
          <p:nvPr>
            <p:ph type="title"/>
          </p:nvPr>
        </p:nvSpPr>
        <p:spPr/>
        <p:txBody>
          <a:bodyPr/>
          <a:lstStyle/>
          <a:p>
            <a:r>
              <a:rPr lang="en-GB" dirty="0"/>
              <a:t>Why Provide Tolerances?</a:t>
            </a:r>
          </a:p>
        </p:txBody>
      </p:sp>
      <p:sp>
        <p:nvSpPr>
          <p:cNvPr id="3" name="Content Placeholder 2">
            <a:extLst>
              <a:ext uri="{FF2B5EF4-FFF2-40B4-BE49-F238E27FC236}">
                <a16:creationId xmlns:a16="http://schemas.microsoft.com/office/drawing/2014/main" id="{14E74150-B845-4173-A69A-5DD73CA837E6}"/>
              </a:ext>
            </a:extLst>
          </p:cNvPr>
          <p:cNvSpPr>
            <a:spLocks noGrp="1"/>
          </p:cNvSpPr>
          <p:nvPr>
            <p:ph idx="1"/>
          </p:nvPr>
        </p:nvSpPr>
        <p:spPr>
          <a:xfrm>
            <a:off x="4333103" y="1417638"/>
            <a:ext cx="7652951" cy="4250694"/>
          </a:xfrm>
        </p:spPr>
        <p:txBody>
          <a:bodyPr>
            <a:normAutofit/>
          </a:bodyPr>
          <a:lstStyle/>
          <a:p>
            <a:pPr>
              <a:buFont typeface="Wingdings" panose="05000000000000000000" pitchFamily="2" charset="2"/>
              <a:buChar char="§"/>
            </a:pPr>
            <a:r>
              <a:rPr lang="en-GB" sz="2400" dirty="0"/>
              <a:t>It is not possible to manufacture any workpiece to an exact geometry due to inherent variation in the manufacturing process</a:t>
            </a:r>
          </a:p>
          <a:p>
            <a:pPr>
              <a:buFont typeface="Wingdings" panose="05000000000000000000" pitchFamily="2" charset="2"/>
              <a:buChar char="§"/>
            </a:pPr>
            <a:r>
              <a:rPr lang="en-GB" sz="2400" dirty="0"/>
              <a:t>If it were (hypothetically) possible to do so, there is no means of measuring such a workpiece exactly due to inherent variation in the measurement process</a:t>
            </a:r>
          </a:p>
          <a:p>
            <a:pPr marL="0" indent="0">
              <a:buNone/>
            </a:pPr>
            <a:r>
              <a:rPr lang="en-GB" sz="2400" dirty="0"/>
              <a:t>Thus, to achieve interchangeability through component standardisation, two things are required:</a:t>
            </a:r>
          </a:p>
          <a:p>
            <a:pPr marL="457200" indent="-457200">
              <a:buFont typeface="+mj-lt"/>
              <a:buAutoNum type="arabicPeriod"/>
            </a:pPr>
            <a:r>
              <a:rPr lang="en-GB" sz="2400" dirty="0"/>
              <a:t>A specification of allowable variation (tolerance).</a:t>
            </a:r>
          </a:p>
          <a:p>
            <a:pPr marL="457200" indent="-457200">
              <a:buFont typeface="+mj-lt"/>
              <a:buAutoNum type="arabicPeriod"/>
            </a:pPr>
            <a:r>
              <a:rPr lang="en-GB" sz="2400" dirty="0"/>
              <a:t>The dimensional control to meet this specification.</a:t>
            </a:r>
          </a:p>
        </p:txBody>
      </p:sp>
      <p:pic>
        <p:nvPicPr>
          <p:cNvPr id="5" name="Picture 4">
            <a:extLst>
              <a:ext uri="{FF2B5EF4-FFF2-40B4-BE49-F238E27FC236}">
                <a16:creationId xmlns:a16="http://schemas.microsoft.com/office/drawing/2014/main" id="{FF6E1A9D-E047-4673-B00C-DB049DF121CB}"/>
              </a:ext>
            </a:extLst>
          </p:cNvPr>
          <p:cNvPicPr>
            <a:picLocks noChangeAspect="1"/>
          </p:cNvPicPr>
          <p:nvPr/>
        </p:nvPicPr>
        <p:blipFill>
          <a:blip r:embed="rId3"/>
          <a:stretch>
            <a:fillRect/>
          </a:stretch>
        </p:blipFill>
        <p:spPr>
          <a:xfrm>
            <a:off x="329514" y="1303653"/>
            <a:ext cx="3885356" cy="4250694"/>
          </a:xfrm>
          <a:prstGeom prst="rect">
            <a:avLst/>
          </a:prstGeom>
        </p:spPr>
      </p:pic>
    </p:spTree>
    <p:extLst>
      <p:ext uri="{BB962C8B-B14F-4D97-AF65-F5344CB8AC3E}">
        <p14:creationId xmlns:p14="http://schemas.microsoft.com/office/powerpoint/2010/main" val="1222228414"/>
      </p:ext>
    </p:extLst>
  </p:cSld>
  <p:clrMapOvr>
    <a:masterClrMapping/>
  </p:clrMapOvr>
  <p:transition>
    <p:cover dir="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An example for feature of size. | Download Scientific Diagram">
            <a:extLst>
              <a:ext uri="{FF2B5EF4-FFF2-40B4-BE49-F238E27FC236}">
                <a16:creationId xmlns:a16="http://schemas.microsoft.com/office/drawing/2014/main" id="{45F2652C-2215-47C6-93D4-EF51B9EB2D2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42"/>
          <a:stretch/>
        </p:blipFill>
        <p:spPr bwMode="auto">
          <a:xfrm>
            <a:off x="7403178" y="1531938"/>
            <a:ext cx="4341811" cy="353091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0E7BF91-4AE3-43DE-AC1F-630A753521FB}"/>
              </a:ext>
            </a:extLst>
          </p:cNvPr>
          <p:cNvSpPr>
            <a:spLocks noGrp="1"/>
          </p:cNvSpPr>
          <p:nvPr>
            <p:ph type="title"/>
          </p:nvPr>
        </p:nvSpPr>
        <p:spPr/>
        <p:txBody>
          <a:bodyPr>
            <a:normAutofit/>
          </a:bodyPr>
          <a:lstStyle/>
          <a:p>
            <a:r>
              <a:rPr lang="en-GB" dirty="0"/>
              <a:t>Direct Tolerancing – Features of Size</a:t>
            </a:r>
            <a:br>
              <a:rPr lang="en-GB" dirty="0"/>
            </a:br>
            <a:r>
              <a:rPr lang="en-GB" sz="2200" i="1" dirty="0"/>
              <a:t>(Most basic form of Dimensioning)</a:t>
            </a:r>
            <a:endParaRPr lang="en-GB" i="1" dirty="0"/>
          </a:p>
        </p:txBody>
      </p:sp>
      <p:sp>
        <p:nvSpPr>
          <p:cNvPr id="3" name="Content Placeholder 2">
            <a:extLst>
              <a:ext uri="{FF2B5EF4-FFF2-40B4-BE49-F238E27FC236}">
                <a16:creationId xmlns:a16="http://schemas.microsoft.com/office/drawing/2014/main" id="{5922595B-466B-4965-8C2A-A5201996E91A}"/>
              </a:ext>
            </a:extLst>
          </p:cNvPr>
          <p:cNvSpPr>
            <a:spLocks noGrp="1"/>
          </p:cNvSpPr>
          <p:nvPr>
            <p:ph idx="1"/>
          </p:nvPr>
        </p:nvSpPr>
        <p:spPr>
          <a:xfrm>
            <a:off x="281911" y="1658165"/>
            <a:ext cx="7286367" cy="3782197"/>
          </a:xfrm>
        </p:spPr>
        <p:txBody>
          <a:bodyPr>
            <a:normAutofit/>
          </a:bodyPr>
          <a:lstStyle/>
          <a:p>
            <a:pPr>
              <a:buFont typeface="Wingdings" panose="05000000000000000000" pitchFamily="2" charset="2"/>
              <a:buChar char="§"/>
            </a:pPr>
            <a:r>
              <a:rPr lang="en-GB" sz="2400" dirty="0"/>
              <a:t>In GD&amp;T the term feature-of-size (FOS) refers to any features, surfaces, or set of parallel surfaces associated with a size dimension.</a:t>
            </a:r>
          </a:p>
          <a:p>
            <a:pPr>
              <a:buFont typeface="Wingdings" panose="05000000000000000000" pitchFamily="2" charset="2"/>
              <a:buChar char="§"/>
            </a:pPr>
            <a:r>
              <a:rPr lang="en-GB" sz="2400" dirty="0"/>
              <a:t>Specific examples of features of size include: A hole diameter (a cylindrical surface) plate thickness (two opposed parallel surfaces)</a:t>
            </a:r>
          </a:p>
          <a:p>
            <a:pPr>
              <a:buFont typeface="Wingdings" panose="05000000000000000000" pitchFamily="2" charset="2"/>
              <a:buChar char="§"/>
            </a:pPr>
            <a:r>
              <a:rPr lang="en-GB" sz="2400" dirty="0"/>
              <a:t>Features can be internal (i.e. holes) or external (pins &amp; shafts etc).</a:t>
            </a:r>
          </a:p>
          <a:p>
            <a:pPr>
              <a:buFont typeface="Wingdings" panose="05000000000000000000" pitchFamily="2" charset="2"/>
              <a:buChar char="§"/>
            </a:pPr>
            <a:r>
              <a:rPr lang="en-GB" sz="2400" dirty="0"/>
              <a:t>Features of size can be regular or irregular</a:t>
            </a:r>
          </a:p>
        </p:txBody>
      </p:sp>
      <p:sp>
        <p:nvSpPr>
          <p:cNvPr id="7" name="TextBox 6">
            <a:extLst>
              <a:ext uri="{FF2B5EF4-FFF2-40B4-BE49-F238E27FC236}">
                <a16:creationId xmlns:a16="http://schemas.microsoft.com/office/drawing/2014/main" id="{4AD23E92-F306-4694-8469-CB05E7CE60AA}"/>
              </a:ext>
            </a:extLst>
          </p:cNvPr>
          <p:cNvSpPr txBox="1"/>
          <p:nvPr/>
        </p:nvSpPr>
        <p:spPr>
          <a:xfrm>
            <a:off x="7816377" y="4978697"/>
            <a:ext cx="3680512" cy="461665"/>
          </a:xfrm>
          <a:prstGeom prst="rect">
            <a:avLst/>
          </a:prstGeom>
          <a:noFill/>
        </p:spPr>
        <p:txBody>
          <a:bodyPr wrap="square">
            <a:spAutoFit/>
          </a:bodyPr>
          <a:lstStyle/>
          <a:p>
            <a:pPr algn="ctr"/>
            <a:r>
              <a:rPr lang="en-GB" sz="2400" dirty="0"/>
              <a:t>(Examples of FOS)</a:t>
            </a:r>
          </a:p>
        </p:txBody>
      </p:sp>
    </p:spTree>
    <p:extLst>
      <p:ext uri="{BB962C8B-B14F-4D97-AF65-F5344CB8AC3E}">
        <p14:creationId xmlns:p14="http://schemas.microsoft.com/office/powerpoint/2010/main" val="2559601377"/>
      </p:ext>
    </p:extLst>
  </p:cSld>
  <p:clrMapOvr>
    <a:masterClrMapping/>
  </p:clrMapOvr>
  <p:transition>
    <p:cover dir="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7BF91-4AE3-43DE-AC1F-630A753521FB}"/>
              </a:ext>
            </a:extLst>
          </p:cNvPr>
          <p:cNvSpPr>
            <a:spLocks noGrp="1"/>
          </p:cNvSpPr>
          <p:nvPr>
            <p:ph type="title"/>
          </p:nvPr>
        </p:nvSpPr>
        <p:spPr/>
        <p:txBody>
          <a:bodyPr>
            <a:normAutofit/>
          </a:bodyPr>
          <a:lstStyle/>
          <a:p>
            <a:r>
              <a:rPr lang="en-GB" dirty="0"/>
              <a:t>Direct Tolerancing – Limits of Size</a:t>
            </a:r>
            <a:br>
              <a:rPr lang="en-GB" dirty="0"/>
            </a:br>
            <a:r>
              <a:rPr lang="en-GB" sz="2200" i="1" dirty="0"/>
              <a:t>(Most basic form of tolerancing)</a:t>
            </a:r>
            <a:endParaRPr lang="en-GB" i="1" dirty="0"/>
          </a:p>
        </p:txBody>
      </p:sp>
      <p:sp>
        <p:nvSpPr>
          <p:cNvPr id="3" name="Content Placeholder 2">
            <a:extLst>
              <a:ext uri="{FF2B5EF4-FFF2-40B4-BE49-F238E27FC236}">
                <a16:creationId xmlns:a16="http://schemas.microsoft.com/office/drawing/2014/main" id="{5922595B-466B-4965-8C2A-A5201996E91A}"/>
              </a:ext>
            </a:extLst>
          </p:cNvPr>
          <p:cNvSpPr>
            <a:spLocks noGrp="1"/>
          </p:cNvSpPr>
          <p:nvPr>
            <p:ph idx="1"/>
          </p:nvPr>
        </p:nvSpPr>
        <p:spPr>
          <a:xfrm>
            <a:off x="251254" y="1513703"/>
            <a:ext cx="7286367" cy="4120977"/>
          </a:xfrm>
        </p:spPr>
        <p:txBody>
          <a:bodyPr>
            <a:normAutofit/>
          </a:bodyPr>
          <a:lstStyle/>
          <a:p>
            <a:pPr>
              <a:buFont typeface="Wingdings" panose="05000000000000000000" pitchFamily="2" charset="2"/>
              <a:buChar char="§"/>
            </a:pPr>
            <a:r>
              <a:rPr lang="en-GB" sz="2400" dirty="0"/>
              <a:t>The diagram shows a shaft that has been dimensioned so that is its diameter lies between 5.1mm &amp; 5.0mm.</a:t>
            </a:r>
          </a:p>
          <a:p>
            <a:pPr>
              <a:buFont typeface="Wingdings" panose="05000000000000000000" pitchFamily="2" charset="2"/>
              <a:buChar char="§"/>
            </a:pPr>
            <a:r>
              <a:rPr lang="en-GB" sz="2400" dirty="0"/>
              <a:t>The designer has, in their wisdom, decided that any shaft lying between these sizes will function satisfactorily in the application for which it is intended.</a:t>
            </a:r>
          </a:p>
          <a:p>
            <a:pPr>
              <a:buFont typeface="Wingdings" panose="05000000000000000000" pitchFamily="2" charset="2"/>
              <a:buChar char="§"/>
            </a:pPr>
            <a:r>
              <a:rPr lang="en-GB" sz="2400" dirty="0"/>
              <a:t>The dimensions given are called </a:t>
            </a:r>
            <a:r>
              <a:rPr lang="en-GB" sz="2400" b="1" dirty="0"/>
              <a:t>limits of size. </a:t>
            </a:r>
          </a:p>
          <a:p>
            <a:pPr>
              <a:buFont typeface="Wingdings" panose="05000000000000000000" pitchFamily="2" charset="2"/>
              <a:buChar char="§"/>
            </a:pPr>
            <a:r>
              <a:rPr lang="en-GB" sz="2400" dirty="0"/>
              <a:t>The algebraic difference between the limits is called the tolerance. </a:t>
            </a:r>
          </a:p>
        </p:txBody>
      </p:sp>
      <p:pic>
        <p:nvPicPr>
          <p:cNvPr id="5122" name="Picture 2" descr="Shaft-Hole assembly">
            <a:extLst>
              <a:ext uri="{FF2B5EF4-FFF2-40B4-BE49-F238E27FC236}">
                <a16:creationId xmlns:a16="http://schemas.microsoft.com/office/drawing/2014/main" id="{5BFA1112-94B1-49E6-8D29-ECC0EC43B24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9490"/>
          <a:stretch/>
        </p:blipFill>
        <p:spPr bwMode="auto">
          <a:xfrm>
            <a:off x="7537621" y="1854603"/>
            <a:ext cx="4141058" cy="291465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1B088C2-78EC-479D-B476-C2589AB84976}"/>
              </a:ext>
            </a:extLst>
          </p:cNvPr>
          <p:cNvSpPr txBox="1"/>
          <p:nvPr/>
        </p:nvSpPr>
        <p:spPr>
          <a:xfrm>
            <a:off x="7918751" y="4817285"/>
            <a:ext cx="3680512" cy="461665"/>
          </a:xfrm>
          <a:prstGeom prst="rect">
            <a:avLst/>
          </a:prstGeom>
          <a:noFill/>
        </p:spPr>
        <p:txBody>
          <a:bodyPr wrap="square">
            <a:spAutoFit/>
          </a:bodyPr>
          <a:lstStyle/>
          <a:p>
            <a:pPr algn="ctr"/>
            <a:r>
              <a:rPr lang="en-GB" sz="2400" dirty="0"/>
              <a:t>5.1 – 5.0 = 0.1mm tolerance</a:t>
            </a:r>
          </a:p>
        </p:txBody>
      </p:sp>
    </p:spTree>
    <p:extLst>
      <p:ext uri="{BB962C8B-B14F-4D97-AF65-F5344CB8AC3E}">
        <p14:creationId xmlns:p14="http://schemas.microsoft.com/office/powerpoint/2010/main" val="2882422250"/>
      </p:ext>
    </p:extLst>
  </p:cSld>
  <p:clrMapOvr>
    <a:masterClrMapping/>
  </p:clrMapOvr>
  <p:transition>
    <p:cover dir="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7BF91-4AE3-43DE-AC1F-630A753521FB}"/>
              </a:ext>
            </a:extLst>
          </p:cNvPr>
          <p:cNvSpPr>
            <a:spLocks noGrp="1"/>
          </p:cNvSpPr>
          <p:nvPr>
            <p:ph type="title"/>
          </p:nvPr>
        </p:nvSpPr>
        <p:spPr/>
        <p:txBody>
          <a:bodyPr>
            <a:normAutofit/>
          </a:bodyPr>
          <a:lstStyle/>
          <a:p>
            <a:r>
              <a:rPr lang="en-GB" dirty="0"/>
              <a:t>Bilateral &amp; Unilateral tolerances</a:t>
            </a:r>
            <a:endParaRPr lang="en-GB" i="1" dirty="0"/>
          </a:p>
        </p:txBody>
      </p:sp>
      <p:sp>
        <p:nvSpPr>
          <p:cNvPr id="3" name="Content Placeholder 2">
            <a:extLst>
              <a:ext uri="{FF2B5EF4-FFF2-40B4-BE49-F238E27FC236}">
                <a16:creationId xmlns:a16="http://schemas.microsoft.com/office/drawing/2014/main" id="{5922595B-466B-4965-8C2A-A5201996E91A}"/>
              </a:ext>
            </a:extLst>
          </p:cNvPr>
          <p:cNvSpPr>
            <a:spLocks noGrp="1"/>
          </p:cNvSpPr>
          <p:nvPr>
            <p:ph idx="1"/>
          </p:nvPr>
        </p:nvSpPr>
        <p:spPr>
          <a:xfrm>
            <a:off x="4616279" y="1718051"/>
            <a:ext cx="7286367" cy="3421898"/>
          </a:xfrm>
        </p:spPr>
        <p:txBody>
          <a:bodyPr>
            <a:normAutofit/>
          </a:bodyPr>
          <a:lstStyle/>
          <a:p>
            <a:pPr>
              <a:buFont typeface="Wingdings" panose="05000000000000000000" pitchFamily="2" charset="2"/>
              <a:buChar char="§"/>
            </a:pPr>
            <a:r>
              <a:rPr lang="en-GB" dirty="0"/>
              <a:t>The tolerance values either side of the nominal can be;</a:t>
            </a:r>
          </a:p>
          <a:p>
            <a:pPr lvl="1"/>
            <a:r>
              <a:rPr lang="en-GB" dirty="0"/>
              <a:t>Same value (bilateral tolerance)</a:t>
            </a:r>
          </a:p>
          <a:p>
            <a:pPr lvl="1">
              <a:spcAft>
                <a:spcPts val="1200"/>
              </a:spcAft>
            </a:pPr>
            <a:r>
              <a:rPr lang="en-GB" dirty="0"/>
              <a:t>Different values (unilateral tolerance) </a:t>
            </a:r>
          </a:p>
          <a:p>
            <a:pPr>
              <a:buFont typeface="Wingdings" panose="05000000000000000000" pitchFamily="2" charset="2"/>
              <a:buChar char="§"/>
            </a:pPr>
            <a:r>
              <a:rPr lang="en-GB" dirty="0"/>
              <a:t>Unilateral tolerancing is used to bias a size towards one of the design limits</a:t>
            </a:r>
          </a:p>
          <a:p>
            <a:pPr>
              <a:buFont typeface="Wingdings" panose="05000000000000000000" pitchFamily="2" charset="2"/>
              <a:buChar char="§"/>
            </a:pPr>
            <a:endParaRPr lang="en-GB" sz="2400" dirty="0"/>
          </a:p>
        </p:txBody>
      </p:sp>
      <p:pic>
        <p:nvPicPr>
          <p:cNvPr id="7" name="Picture 6">
            <a:extLst>
              <a:ext uri="{FF2B5EF4-FFF2-40B4-BE49-F238E27FC236}">
                <a16:creationId xmlns:a16="http://schemas.microsoft.com/office/drawing/2014/main" id="{4E6C7E90-9185-4B20-AEB7-C8EC3A9E6FCB}"/>
              </a:ext>
            </a:extLst>
          </p:cNvPr>
          <p:cNvPicPr>
            <a:picLocks noChangeAspect="1"/>
          </p:cNvPicPr>
          <p:nvPr/>
        </p:nvPicPr>
        <p:blipFill>
          <a:blip r:embed="rId3"/>
          <a:stretch>
            <a:fillRect/>
          </a:stretch>
        </p:blipFill>
        <p:spPr>
          <a:xfrm>
            <a:off x="289354" y="1506398"/>
            <a:ext cx="4343400" cy="4120978"/>
          </a:xfrm>
          <a:prstGeom prst="rect">
            <a:avLst/>
          </a:prstGeom>
        </p:spPr>
      </p:pic>
    </p:spTree>
    <p:extLst>
      <p:ext uri="{BB962C8B-B14F-4D97-AF65-F5344CB8AC3E}">
        <p14:creationId xmlns:p14="http://schemas.microsoft.com/office/powerpoint/2010/main" val="3226102626"/>
      </p:ext>
    </p:extLst>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C2646-9155-4D6F-9D09-28F2461B583C}"/>
              </a:ext>
            </a:extLst>
          </p:cNvPr>
          <p:cNvSpPr>
            <a:spLocks noGrp="1"/>
          </p:cNvSpPr>
          <p:nvPr>
            <p:ph type="title"/>
          </p:nvPr>
        </p:nvSpPr>
        <p:spPr>
          <a:xfrm>
            <a:off x="609600" y="315128"/>
            <a:ext cx="10972800" cy="1143000"/>
          </a:xfrm>
        </p:spPr>
        <p:txBody>
          <a:bodyPr/>
          <a:lstStyle/>
          <a:p>
            <a:r>
              <a:rPr lang="en-GB" dirty="0"/>
              <a:t>Types of Geometric Deviation</a:t>
            </a:r>
          </a:p>
        </p:txBody>
      </p:sp>
      <p:sp>
        <p:nvSpPr>
          <p:cNvPr id="3" name="Content Placeholder 2">
            <a:extLst>
              <a:ext uri="{FF2B5EF4-FFF2-40B4-BE49-F238E27FC236}">
                <a16:creationId xmlns:a16="http://schemas.microsoft.com/office/drawing/2014/main" id="{D0E43C31-ECDB-4331-B1B3-5A85CBE3A581}"/>
              </a:ext>
            </a:extLst>
          </p:cNvPr>
          <p:cNvSpPr>
            <a:spLocks noGrp="1"/>
          </p:cNvSpPr>
          <p:nvPr>
            <p:ph idx="1"/>
          </p:nvPr>
        </p:nvSpPr>
        <p:spPr>
          <a:xfrm>
            <a:off x="4972074" y="1604962"/>
            <a:ext cx="7068065" cy="3917032"/>
          </a:xfrm>
        </p:spPr>
        <p:txBody>
          <a:bodyPr>
            <a:normAutofit fontScale="92500" lnSpcReduction="20000"/>
          </a:bodyPr>
          <a:lstStyle/>
          <a:p>
            <a:pPr marL="0" indent="0">
              <a:buNone/>
            </a:pPr>
            <a:r>
              <a:rPr lang="en-GB" dirty="0"/>
              <a:t>As previously stated, assigning tolerances is essentially a method controlling geometric variation/deviations.</a:t>
            </a:r>
          </a:p>
          <a:p>
            <a:pPr marL="0" indent="0">
              <a:buNone/>
            </a:pPr>
            <a:r>
              <a:rPr lang="en-GB" dirty="0"/>
              <a:t>GD&amp;T covers 4 main types of deviation– Remember SLOF:</a:t>
            </a:r>
          </a:p>
          <a:p>
            <a:pPr>
              <a:buFont typeface="Wingdings" panose="05000000000000000000" pitchFamily="2" charset="2"/>
              <a:buChar char="§"/>
            </a:pPr>
            <a:r>
              <a:rPr lang="en-GB" b="1" dirty="0"/>
              <a:t>S</a:t>
            </a:r>
            <a:r>
              <a:rPr lang="en-GB" dirty="0"/>
              <a:t>ize</a:t>
            </a:r>
          </a:p>
          <a:p>
            <a:pPr>
              <a:buFont typeface="Wingdings" panose="05000000000000000000" pitchFamily="2" charset="2"/>
              <a:buChar char="§"/>
            </a:pPr>
            <a:r>
              <a:rPr lang="en-GB" b="1" dirty="0"/>
              <a:t>L</a:t>
            </a:r>
            <a:r>
              <a:rPr lang="en-GB" dirty="0"/>
              <a:t>ocation</a:t>
            </a:r>
          </a:p>
          <a:p>
            <a:pPr>
              <a:buFont typeface="Wingdings" panose="05000000000000000000" pitchFamily="2" charset="2"/>
              <a:buChar char="§"/>
            </a:pPr>
            <a:r>
              <a:rPr lang="en-GB" b="1" dirty="0"/>
              <a:t>O</a:t>
            </a:r>
            <a:r>
              <a:rPr lang="en-GB" dirty="0"/>
              <a:t>rientation</a:t>
            </a:r>
          </a:p>
          <a:p>
            <a:pPr>
              <a:buFont typeface="Wingdings" panose="05000000000000000000" pitchFamily="2" charset="2"/>
              <a:buChar char="§"/>
            </a:pPr>
            <a:r>
              <a:rPr lang="en-GB" b="1" dirty="0"/>
              <a:t>F</a:t>
            </a:r>
            <a:r>
              <a:rPr lang="en-GB" dirty="0"/>
              <a:t>orm</a:t>
            </a:r>
          </a:p>
          <a:p>
            <a:pPr marL="0" indent="0">
              <a:buNone/>
            </a:pPr>
            <a:endParaRPr lang="en-GB" dirty="0"/>
          </a:p>
          <a:p>
            <a:pPr marL="0" indent="0">
              <a:buNone/>
            </a:pPr>
            <a:endParaRPr lang="en-GB" dirty="0"/>
          </a:p>
        </p:txBody>
      </p:sp>
      <p:pic>
        <p:nvPicPr>
          <p:cNvPr id="7174" name="Picture 6">
            <a:extLst>
              <a:ext uri="{FF2B5EF4-FFF2-40B4-BE49-F238E27FC236}">
                <a16:creationId xmlns:a16="http://schemas.microsoft.com/office/drawing/2014/main" id="{F0B0E83F-B4C1-4BAF-B043-FFDA22C54F8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30" r="68540"/>
          <a:stretch/>
        </p:blipFill>
        <p:spPr bwMode="auto">
          <a:xfrm>
            <a:off x="225105" y="1666023"/>
            <a:ext cx="2113007" cy="364807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436F2712-9450-4957-921F-24CC1B99F1D6}"/>
              </a:ext>
            </a:extLst>
          </p:cNvPr>
          <p:cNvPicPr>
            <a:picLocks noChangeAspect="1"/>
          </p:cNvPicPr>
          <p:nvPr/>
        </p:nvPicPr>
        <p:blipFill>
          <a:blip r:embed="rId4"/>
          <a:stretch>
            <a:fillRect/>
          </a:stretch>
        </p:blipFill>
        <p:spPr>
          <a:xfrm>
            <a:off x="2411358" y="1666023"/>
            <a:ext cx="2414225" cy="3794909"/>
          </a:xfrm>
          <a:prstGeom prst="rect">
            <a:avLst/>
          </a:prstGeom>
        </p:spPr>
      </p:pic>
    </p:spTree>
    <p:extLst>
      <p:ext uri="{BB962C8B-B14F-4D97-AF65-F5344CB8AC3E}">
        <p14:creationId xmlns:p14="http://schemas.microsoft.com/office/powerpoint/2010/main" val="862882416"/>
      </p:ext>
    </p:extLst>
  </p:cSld>
  <p:clrMapOvr>
    <a:masterClrMapping/>
  </p:clrMapOvr>
  <p:transition>
    <p:cover dir="rd"/>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7A201-AF9D-4C53-8DE7-EB39C5FDB3FD}"/>
              </a:ext>
            </a:extLst>
          </p:cNvPr>
          <p:cNvSpPr>
            <a:spLocks noGrp="1"/>
          </p:cNvSpPr>
          <p:nvPr>
            <p:ph type="title"/>
          </p:nvPr>
        </p:nvSpPr>
        <p:spPr/>
        <p:txBody>
          <a:bodyPr/>
          <a:lstStyle/>
          <a:p>
            <a:r>
              <a:rPr lang="en-GB" dirty="0"/>
              <a:t>Hierarchy of Geometric Deviations</a:t>
            </a:r>
          </a:p>
        </p:txBody>
      </p:sp>
      <p:sp>
        <p:nvSpPr>
          <p:cNvPr id="3" name="Content Placeholder 2">
            <a:extLst>
              <a:ext uri="{FF2B5EF4-FFF2-40B4-BE49-F238E27FC236}">
                <a16:creationId xmlns:a16="http://schemas.microsoft.com/office/drawing/2014/main" id="{7DA0794F-DDD0-4E59-BCD5-556D8AA5BD82}"/>
              </a:ext>
            </a:extLst>
          </p:cNvPr>
          <p:cNvSpPr>
            <a:spLocks noGrp="1"/>
          </p:cNvSpPr>
          <p:nvPr>
            <p:ph idx="1"/>
          </p:nvPr>
        </p:nvSpPr>
        <p:spPr>
          <a:xfrm>
            <a:off x="609600" y="1631650"/>
            <a:ext cx="6833191" cy="3594700"/>
          </a:xfrm>
        </p:spPr>
        <p:txBody>
          <a:bodyPr>
            <a:normAutofit fontScale="92500" lnSpcReduction="10000"/>
          </a:bodyPr>
          <a:lstStyle/>
          <a:p>
            <a:pPr>
              <a:buFont typeface="Wingdings" panose="05000000000000000000" pitchFamily="2" charset="2"/>
              <a:buChar char="§"/>
            </a:pPr>
            <a:r>
              <a:rPr lang="en-GB" dirty="0"/>
              <a:t>Oftentimes, it is necessary to control several deviations simultaneously.</a:t>
            </a:r>
          </a:p>
          <a:p>
            <a:pPr>
              <a:buFont typeface="Wingdings" panose="05000000000000000000" pitchFamily="2" charset="2"/>
              <a:buChar char="§"/>
            </a:pPr>
            <a:r>
              <a:rPr lang="en-GB" dirty="0"/>
              <a:t>This is referred to as composite tolerancing.</a:t>
            </a:r>
          </a:p>
          <a:p>
            <a:pPr>
              <a:buFont typeface="Wingdings" panose="05000000000000000000" pitchFamily="2" charset="2"/>
              <a:buChar char="§"/>
            </a:pPr>
            <a:r>
              <a:rPr lang="en-GB" dirty="0"/>
              <a:t>For example, it may be necessary to specify both form and orientation tolerances to obtain the required shape.</a:t>
            </a:r>
          </a:p>
          <a:p>
            <a:endParaRPr lang="en-GB" dirty="0"/>
          </a:p>
          <a:p>
            <a:endParaRPr lang="en-GB" dirty="0"/>
          </a:p>
        </p:txBody>
      </p:sp>
      <p:pic>
        <p:nvPicPr>
          <p:cNvPr id="17" name="Picture 16">
            <a:extLst>
              <a:ext uri="{FF2B5EF4-FFF2-40B4-BE49-F238E27FC236}">
                <a16:creationId xmlns:a16="http://schemas.microsoft.com/office/drawing/2014/main" id="{49C870BD-74A5-457C-AB0E-EE5ACA57AB60}"/>
              </a:ext>
            </a:extLst>
          </p:cNvPr>
          <p:cNvPicPr>
            <a:picLocks noChangeAspect="1"/>
          </p:cNvPicPr>
          <p:nvPr/>
        </p:nvPicPr>
        <p:blipFill>
          <a:blip r:embed="rId2"/>
          <a:stretch>
            <a:fillRect/>
          </a:stretch>
        </p:blipFill>
        <p:spPr>
          <a:xfrm>
            <a:off x="7721600" y="1790100"/>
            <a:ext cx="3860800" cy="2585247"/>
          </a:xfrm>
          <a:prstGeom prst="rect">
            <a:avLst/>
          </a:prstGeom>
        </p:spPr>
      </p:pic>
      <p:sp>
        <p:nvSpPr>
          <p:cNvPr id="19" name="TextBox 18">
            <a:extLst>
              <a:ext uri="{FF2B5EF4-FFF2-40B4-BE49-F238E27FC236}">
                <a16:creationId xmlns:a16="http://schemas.microsoft.com/office/drawing/2014/main" id="{D556D700-4AF4-47A7-9B77-695901D8AA00}"/>
              </a:ext>
            </a:extLst>
          </p:cNvPr>
          <p:cNvSpPr txBox="1"/>
          <p:nvPr/>
        </p:nvSpPr>
        <p:spPr>
          <a:xfrm>
            <a:off x="7451700" y="4443009"/>
            <a:ext cx="4400597" cy="1200329"/>
          </a:xfrm>
          <a:prstGeom prst="rect">
            <a:avLst/>
          </a:prstGeom>
          <a:noFill/>
        </p:spPr>
        <p:txBody>
          <a:bodyPr wrap="square">
            <a:spAutoFit/>
          </a:bodyPr>
          <a:lstStyle/>
          <a:p>
            <a:pPr algn="ctr"/>
            <a:r>
              <a:rPr lang="en-GB" dirty="0"/>
              <a:t>(Form tolerances must be smaller than orientation tolerances)</a:t>
            </a:r>
          </a:p>
          <a:p>
            <a:pPr algn="ctr"/>
            <a:r>
              <a:rPr lang="en-GB" dirty="0"/>
              <a:t>(Orientation tolerances must be smaller than location tolerances )</a:t>
            </a:r>
          </a:p>
        </p:txBody>
      </p:sp>
    </p:spTree>
    <p:extLst>
      <p:ext uri="{BB962C8B-B14F-4D97-AF65-F5344CB8AC3E}">
        <p14:creationId xmlns:p14="http://schemas.microsoft.com/office/powerpoint/2010/main" val="300779683"/>
      </p:ext>
    </p:extLst>
  </p:cSld>
  <p:clrMapOvr>
    <a:masterClrMapping/>
  </p:clrMapOvr>
  <p:transition>
    <p:cover dir="rd"/>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D9EB9-68A8-44FA-BD86-449FD9625992}"/>
              </a:ext>
            </a:extLst>
          </p:cNvPr>
          <p:cNvSpPr>
            <a:spLocks noGrp="1"/>
          </p:cNvSpPr>
          <p:nvPr>
            <p:ph type="title"/>
          </p:nvPr>
        </p:nvSpPr>
        <p:spPr>
          <a:xfrm>
            <a:off x="609600" y="434955"/>
            <a:ext cx="10972800" cy="1143000"/>
          </a:xfrm>
        </p:spPr>
        <p:txBody>
          <a:bodyPr/>
          <a:lstStyle/>
          <a:p>
            <a:r>
              <a:rPr lang="en-GB" dirty="0"/>
              <a:t>Feature Control Frame</a:t>
            </a:r>
          </a:p>
        </p:txBody>
      </p:sp>
      <p:pic>
        <p:nvPicPr>
          <p:cNvPr id="23" name="Picture 22">
            <a:extLst>
              <a:ext uri="{FF2B5EF4-FFF2-40B4-BE49-F238E27FC236}">
                <a16:creationId xmlns:a16="http://schemas.microsoft.com/office/drawing/2014/main" id="{F4CF075C-241A-43B6-9452-28953A4BC499}"/>
              </a:ext>
            </a:extLst>
          </p:cNvPr>
          <p:cNvPicPr>
            <a:picLocks noChangeAspect="1"/>
          </p:cNvPicPr>
          <p:nvPr/>
        </p:nvPicPr>
        <p:blipFill>
          <a:blip r:embed="rId3"/>
          <a:stretch>
            <a:fillRect/>
          </a:stretch>
        </p:blipFill>
        <p:spPr>
          <a:xfrm>
            <a:off x="2175932" y="1484449"/>
            <a:ext cx="7840136" cy="2828789"/>
          </a:xfrm>
          <a:prstGeom prst="rect">
            <a:avLst/>
          </a:prstGeom>
        </p:spPr>
      </p:pic>
      <p:sp>
        <p:nvSpPr>
          <p:cNvPr id="25" name="TextBox 24">
            <a:extLst>
              <a:ext uri="{FF2B5EF4-FFF2-40B4-BE49-F238E27FC236}">
                <a16:creationId xmlns:a16="http://schemas.microsoft.com/office/drawing/2014/main" id="{9D8B6746-112D-4C5C-BFAA-9F344C00969D}"/>
              </a:ext>
            </a:extLst>
          </p:cNvPr>
          <p:cNvSpPr txBox="1"/>
          <p:nvPr/>
        </p:nvSpPr>
        <p:spPr>
          <a:xfrm>
            <a:off x="520700" y="4484825"/>
            <a:ext cx="11150600" cy="954107"/>
          </a:xfrm>
          <a:prstGeom prst="rect">
            <a:avLst/>
          </a:prstGeom>
          <a:noFill/>
        </p:spPr>
        <p:txBody>
          <a:bodyPr wrap="square">
            <a:spAutoFit/>
          </a:bodyPr>
          <a:lstStyle/>
          <a:p>
            <a:pPr algn="ctr"/>
            <a:r>
              <a:rPr lang="en-GB" sz="2800" dirty="0"/>
              <a:t>A feature control frame is required to describe the conditions and tolerances of a geometric control on a part's feature</a:t>
            </a:r>
          </a:p>
        </p:txBody>
      </p:sp>
      <p:sp>
        <p:nvSpPr>
          <p:cNvPr id="26" name="TextBox 25">
            <a:extLst>
              <a:ext uri="{FF2B5EF4-FFF2-40B4-BE49-F238E27FC236}">
                <a16:creationId xmlns:a16="http://schemas.microsoft.com/office/drawing/2014/main" id="{7EE1A5C1-0899-4368-B18D-974EF97309DB}"/>
              </a:ext>
            </a:extLst>
          </p:cNvPr>
          <p:cNvSpPr txBox="1"/>
          <p:nvPr/>
        </p:nvSpPr>
        <p:spPr>
          <a:xfrm>
            <a:off x="9191588" y="3709097"/>
            <a:ext cx="2743201" cy="369332"/>
          </a:xfrm>
          <a:prstGeom prst="rect">
            <a:avLst/>
          </a:prstGeom>
          <a:noFill/>
          <a:ln w="38100">
            <a:solidFill>
              <a:srgbClr val="003A58"/>
            </a:solidFill>
          </a:ln>
        </p:spPr>
        <p:txBody>
          <a:bodyPr wrap="square" rtlCol="0">
            <a:spAutoFit/>
          </a:bodyPr>
          <a:lstStyle/>
          <a:p>
            <a:pPr algn="ctr"/>
            <a:r>
              <a:rPr lang="en-GB" b="1" dirty="0"/>
              <a:t>Also known as a ‘callout’</a:t>
            </a:r>
          </a:p>
        </p:txBody>
      </p:sp>
    </p:spTree>
    <p:extLst>
      <p:ext uri="{BB962C8B-B14F-4D97-AF65-F5344CB8AC3E}">
        <p14:creationId xmlns:p14="http://schemas.microsoft.com/office/powerpoint/2010/main" val="2854896986"/>
      </p:ext>
    </p:extLst>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65CB9-5248-48AE-B796-232459C2C90D}"/>
              </a:ext>
            </a:extLst>
          </p:cNvPr>
          <p:cNvSpPr>
            <a:spLocks noGrp="1"/>
          </p:cNvSpPr>
          <p:nvPr>
            <p:ph type="title"/>
          </p:nvPr>
        </p:nvSpPr>
        <p:spPr/>
        <p:txBody>
          <a:bodyPr/>
          <a:lstStyle/>
          <a:p>
            <a:r>
              <a:rPr lang="en-GB" dirty="0"/>
              <a:t>Datums</a:t>
            </a:r>
          </a:p>
        </p:txBody>
      </p:sp>
      <p:sp>
        <p:nvSpPr>
          <p:cNvPr id="3" name="Content Placeholder 2">
            <a:extLst>
              <a:ext uri="{FF2B5EF4-FFF2-40B4-BE49-F238E27FC236}">
                <a16:creationId xmlns:a16="http://schemas.microsoft.com/office/drawing/2014/main" id="{AFF55B98-1786-40AC-BEBC-96D9DD85220E}"/>
              </a:ext>
            </a:extLst>
          </p:cNvPr>
          <p:cNvSpPr>
            <a:spLocks noGrp="1"/>
          </p:cNvSpPr>
          <p:nvPr>
            <p:ph idx="1"/>
          </p:nvPr>
        </p:nvSpPr>
        <p:spPr>
          <a:xfrm>
            <a:off x="609600" y="1334171"/>
            <a:ext cx="10972800" cy="3917032"/>
          </a:xfrm>
        </p:spPr>
        <p:txBody>
          <a:bodyPr/>
          <a:lstStyle/>
          <a:p>
            <a:pPr>
              <a:buFont typeface="Wingdings" panose="05000000000000000000" pitchFamily="2" charset="2"/>
              <a:buChar char="§"/>
            </a:pPr>
            <a:r>
              <a:rPr lang="en-GB" sz="2800" dirty="0"/>
              <a:t>A datum is the origin from which the location, or geometric characteristic of a part or workpiece are established</a:t>
            </a:r>
          </a:p>
          <a:p>
            <a:pPr>
              <a:buFont typeface="Wingdings" panose="05000000000000000000" pitchFamily="2" charset="2"/>
              <a:buChar char="§"/>
            </a:pPr>
            <a:r>
              <a:rPr lang="en-GB" sz="2800" dirty="0"/>
              <a:t>Can be a theoretical point, feature, axis or plane</a:t>
            </a:r>
            <a:r>
              <a:rPr lang="en-GB" dirty="0"/>
              <a:t>.</a:t>
            </a:r>
          </a:p>
          <a:p>
            <a:endParaRPr lang="en-GB" dirty="0"/>
          </a:p>
        </p:txBody>
      </p:sp>
      <p:pic>
        <p:nvPicPr>
          <p:cNvPr id="8" name="Picture 7">
            <a:extLst>
              <a:ext uri="{FF2B5EF4-FFF2-40B4-BE49-F238E27FC236}">
                <a16:creationId xmlns:a16="http://schemas.microsoft.com/office/drawing/2014/main" id="{5B799BB8-2FCF-41E6-900C-0952A216EE7B}"/>
              </a:ext>
            </a:extLst>
          </p:cNvPr>
          <p:cNvPicPr>
            <a:picLocks noChangeAspect="1"/>
          </p:cNvPicPr>
          <p:nvPr/>
        </p:nvPicPr>
        <p:blipFill>
          <a:blip r:embed="rId2"/>
          <a:stretch>
            <a:fillRect/>
          </a:stretch>
        </p:blipFill>
        <p:spPr>
          <a:xfrm>
            <a:off x="952501" y="2992873"/>
            <a:ext cx="5918200" cy="2660200"/>
          </a:xfrm>
          <a:prstGeom prst="rect">
            <a:avLst/>
          </a:prstGeom>
        </p:spPr>
      </p:pic>
      <p:sp>
        <p:nvSpPr>
          <p:cNvPr id="10" name="TextBox 9">
            <a:extLst>
              <a:ext uri="{FF2B5EF4-FFF2-40B4-BE49-F238E27FC236}">
                <a16:creationId xmlns:a16="http://schemas.microsoft.com/office/drawing/2014/main" id="{A376E64E-28B8-4AC3-B0CA-B38E5E192179}"/>
              </a:ext>
            </a:extLst>
          </p:cNvPr>
          <p:cNvSpPr txBox="1"/>
          <p:nvPr/>
        </p:nvSpPr>
        <p:spPr>
          <a:xfrm>
            <a:off x="7213602" y="2969314"/>
            <a:ext cx="4775200" cy="2677656"/>
          </a:xfrm>
          <a:prstGeom prst="rect">
            <a:avLst/>
          </a:prstGeom>
          <a:noFill/>
        </p:spPr>
        <p:txBody>
          <a:bodyPr wrap="square">
            <a:spAutoFit/>
          </a:bodyPr>
          <a:lstStyle/>
          <a:p>
            <a:pPr marL="342900" indent="-342900">
              <a:buFontTx/>
              <a:buChar char="-"/>
            </a:pPr>
            <a:r>
              <a:rPr lang="en-GB" sz="2400" dirty="0"/>
              <a:t>Datums are given letter codes starting from the letter A.</a:t>
            </a:r>
          </a:p>
          <a:p>
            <a:pPr marL="342900" indent="-342900">
              <a:buFontTx/>
              <a:buChar char="-"/>
            </a:pPr>
            <a:r>
              <a:rPr lang="en-GB" sz="2400" dirty="0"/>
              <a:t>They follow the order of the alphabet.</a:t>
            </a:r>
          </a:p>
          <a:p>
            <a:pPr marL="342900" indent="-342900">
              <a:buFontTx/>
              <a:buChar char="-"/>
            </a:pPr>
            <a:r>
              <a:rPr lang="en-GB" sz="2400" dirty="0"/>
              <a:t>The symbol is attached to the datum feature or a leader line from the datum.</a:t>
            </a:r>
          </a:p>
        </p:txBody>
      </p:sp>
    </p:spTree>
    <p:extLst>
      <p:ext uri="{BB962C8B-B14F-4D97-AF65-F5344CB8AC3E}">
        <p14:creationId xmlns:p14="http://schemas.microsoft.com/office/powerpoint/2010/main" val="1017827711"/>
      </p:ext>
    </p:extLst>
  </p:cSld>
  <p:clrMapOvr>
    <a:masterClrMapping/>
  </p:clrMapOvr>
  <p:transition>
    <p:cover dir="rd"/>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3263C-604A-47AD-AAA4-F178C8275C45}"/>
              </a:ext>
            </a:extLst>
          </p:cNvPr>
          <p:cNvSpPr>
            <a:spLocks noGrp="1"/>
          </p:cNvSpPr>
          <p:nvPr>
            <p:ph type="title"/>
          </p:nvPr>
        </p:nvSpPr>
        <p:spPr/>
        <p:txBody>
          <a:bodyPr/>
          <a:lstStyle/>
          <a:p>
            <a:r>
              <a:rPr lang="en-GB" dirty="0"/>
              <a:t>Tolerance Symbols – Form</a:t>
            </a:r>
          </a:p>
        </p:txBody>
      </p:sp>
      <p:sp>
        <p:nvSpPr>
          <p:cNvPr id="3" name="Content Placeholder 2">
            <a:extLst>
              <a:ext uri="{FF2B5EF4-FFF2-40B4-BE49-F238E27FC236}">
                <a16:creationId xmlns:a16="http://schemas.microsoft.com/office/drawing/2014/main" id="{E8F47BE3-2FB3-4718-B980-1FBB99C8DD48}"/>
              </a:ext>
            </a:extLst>
          </p:cNvPr>
          <p:cNvSpPr>
            <a:spLocks noGrp="1"/>
          </p:cNvSpPr>
          <p:nvPr>
            <p:ph idx="1"/>
          </p:nvPr>
        </p:nvSpPr>
        <p:spPr>
          <a:xfrm>
            <a:off x="458108" y="2560638"/>
            <a:ext cx="7480300" cy="3035300"/>
          </a:xfrm>
        </p:spPr>
        <p:txBody>
          <a:bodyPr>
            <a:normAutofit fontScale="92500" lnSpcReduction="20000"/>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600" b="0" i="0" u="none" strike="noStrike" kern="1200" cap="none" spc="0" normalizeH="0" baseline="0" noProof="0" dirty="0">
                <a:ln>
                  <a:noFill/>
                </a:ln>
                <a:solidFill>
                  <a:srgbClr val="000000"/>
                </a:solidFill>
                <a:effectLst/>
                <a:uLnTx/>
                <a:uFillTx/>
                <a:ea typeface="+mn-ea"/>
                <a:cs typeface="+mn-cs"/>
              </a:rPr>
              <a:t> </a:t>
            </a:r>
          </a:p>
          <a:p>
            <a:pPr marR="0" lvl="0" algn="l" defTabSz="457200" rtl="0" eaLnBrk="1" fontAlgn="auto" latinLnBrk="0" hangingPunct="1">
              <a:lnSpc>
                <a:spcPct val="100000"/>
              </a:lnSpc>
              <a:spcBef>
                <a:spcPts val="0"/>
              </a:spcBef>
              <a:spcAft>
                <a:spcPts val="0"/>
              </a:spcAft>
              <a:buClrTx/>
              <a:buSzTx/>
              <a:buFontTx/>
              <a:buChar char="-"/>
              <a:tabLst/>
              <a:defRPr/>
            </a:pPr>
            <a:r>
              <a:rPr kumimoji="0" lang="en-GB" sz="2600" b="1" i="0" u="none" strike="noStrike" kern="1200" cap="none" spc="0" normalizeH="0" baseline="0" noProof="0" dirty="0">
                <a:ln>
                  <a:noFill/>
                </a:ln>
                <a:solidFill>
                  <a:srgbClr val="000000"/>
                </a:solidFill>
                <a:effectLst/>
                <a:uLnTx/>
                <a:uFillTx/>
                <a:ea typeface="+mn-ea"/>
                <a:cs typeface="+mn-cs"/>
              </a:rPr>
              <a:t>Straightness</a:t>
            </a:r>
            <a:r>
              <a:rPr kumimoji="0" lang="en-GB" sz="2600" b="0" i="0" u="none" strike="noStrike" kern="1200" cap="none" spc="0" normalizeH="0" baseline="0" noProof="0" dirty="0">
                <a:ln>
                  <a:noFill/>
                </a:ln>
                <a:solidFill>
                  <a:srgbClr val="000000"/>
                </a:solidFill>
                <a:effectLst/>
                <a:uLnTx/>
                <a:uFillTx/>
                <a:ea typeface="+mn-ea"/>
                <a:cs typeface="+mn-cs"/>
              </a:rPr>
              <a:t> - Controls the straightness of a feature in relation to it’s nominal form</a:t>
            </a:r>
          </a:p>
          <a:p>
            <a:pPr marR="0" lvl="0" algn="l" defTabSz="457200" rtl="0" eaLnBrk="1" fontAlgn="auto" latinLnBrk="0" hangingPunct="1">
              <a:lnSpc>
                <a:spcPct val="100000"/>
              </a:lnSpc>
              <a:spcBef>
                <a:spcPts val="0"/>
              </a:spcBef>
              <a:spcAft>
                <a:spcPts val="0"/>
              </a:spcAft>
              <a:buClrTx/>
              <a:buSzTx/>
              <a:buFontTx/>
              <a:buChar char="-"/>
              <a:tabLst/>
              <a:defRPr/>
            </a:pPr>
            <a:r>
              <a:rPr kumimoji="0" lang="en-GB" sz="2600" b="1" i="0" u="none" strike="noStrike" kern="1200" cap="none" spc="0" normalizeH="0" baseline="0" noProof="0" dirty="0">
                <a:ln>
                  <a:noFill/>
                </a:ln>
                <a:solidFill>
                  <a:srgbClr val="000000"/>
                </a:solidFill>
                <a:effectLst/>
                <a:uLnTx/>
                <a:uFillTx/>
                <a:ea typeface="+mn-ea"/>
                <a:cs typeface="+mn-cs"/>
              </a:rPr>
              <a:t>Flatness</a:t>
            </a:r>
            <a:r>
              <a:rPr kumimoji="0" lang="en-GB" sz="2600" b="0" i="0" u="none" strike="noStrike" kern="1200" cap="none" spc="0" normalizeH="0" baseline="0" noProof="0" dirty="0">
                <a:ln>
                  <a:noFill/>
                </a:ln>
                <a:solidFill>
                  <a:srgbClr val="000000"/>
                </a:solidFill>
                <a:effectLst/>
                <a:uLnTx/>
                <a:uFillTx/>
                <a:ea typeface="+mn-ea"/>
                <a:cs typeface="+mn-cs"/>
              </a:rPr>
              <a:t> - Controls the flatness of a surface in relation to its nominal form</a:t>
            </a:r>
          </a:p>
          <a:p>
            <a:pPr marR="0" lvl="0" algn="l" defTabSz="457200" rtl="0" eaLnBrk="1" fontAlgn="auto" latinLnBrk="0" hangingPunct="1">
              <a:lnSpc>
                <a:spcPct val="100000"/>
              </a:lnSpc>
              <a:spcBef>
                <a:spcPts val="0"/>
              </a:spcBef>
              <a:spcAft>
                <a:spcPts val="0"/>
              </a:spcAft>
              <a:buClrTx/>
              <a:buSzTx/>
              <a:buFontTx/>
              <a:buChar char="-"/>
              <a:tabLst/>
              <a:defRPr/>
            </a:pPr>
            <a:r>
              <a:rPr kumimoji="0" lang="en-GB" sz="2600" b="1" i="0" u="none" strike="noStrike" kern="1200" cap="none" spc="0" normalizeH="0" baseline="0" noProof="0" dirty="0">
                <a:ln>
                  <a:noFill/>
                </a:ln>
                <a:solidFill>
                  <a:srgbClr val="000000"/>
                </a:solidFill>
                <a:effectLst/>
                <a:uLnTx/>
                <a:uFillTx/>
                <a:ea typeface="+mn-ea"/>
                <a:cs typeface="+mn-cs"/>
              </a:rPr>
              <a:t>Circularity</a:t>
            </a:r>
            <a:r>
              <a:rPr kumimoji="0" lang="en-GB" sz="2600" b="0" i="0" u="none" strike="noStrike" kern="1200" cap="none" spc="0" normalizeH="0" baseline="0" noProof="0" dirty="0">
                <a:ln>
                  <a:noFill/>
                </a:ln>
                <a:solidFill>
                  <a:srgbClr val="000000"/>
                </a:solidFill>
                <a:effectLst/>
                <a:uLnTx/>
                <a:uFillTx/>
                <a:ea typeface="+mn-ea"/>
                <a:cs typeface="+mn-cs"/>
              </a:rPr>
              <a:t> - Controls the form of a revolved surface in relation to it’s own perfect form by independent cross sections</a:t>
            </a:r>
          </a:p>
          <a:p>
            <a:pPr marR="0" lvl="0" algn="l" defTabSz="457200" rtl="0" eaLnBrk="1" fontAlgn="auto" latinLnBrk="0" hangingPunct="1">
              <a:lnSpc>
                <a:spcPct val="100000"/>
              </a:lnSpc>
              <a:spcBef>
                <a:spcPts val="0"/>
              </a:spcBef>
              <a:spcAft>
                <a:spcPts val="0"/>
              </a:spcAft>
              <a:buClrTx/>
              <a:buSzTx/>
              <a:buFontTx/>
              <a:buChar char="-"/>
              <a:tabLst/>
              <a:defRPr/>
            </a:pPr>
            <a:r>
              <a:rPr kumimoji="0" lang="en-GB" sz="2600" b="1" i="0" u="none" strike="noStrike" kern="1200" cap="none" spc="0" normalizeH="0" baseline="0" noProof="0" dirty="0">
                <a:ln>
                  <a:noFill/>
                </a:ln>
                <a:solidFill>
                  <a:srgbClr val="000000"/>
                </a:solidFill>
                <a:effectLst/>
                <a:uLnTx/>
                <a:uFillTx/>
                <a:ea typeface="+mn-ea"/>
                <a:cs typeface="+mn-cs"/>
              </a:rPr>
              <a:t>Cylindricity</a:t>
            </a:r>
            <a:r>
              <a:rPr kumimoji="0" lang="en-GB" sz="2600" b="0" i="0" u="none" strike="noStrike" kern="1200" cap="none" spc="0" normalizeH="0" baseline="0" noProof="0" dirty="0">
                <a:ln>
                  <a:noFill/>
                </a:ln>
                <a:solidFill>
                  <a:srgbClr val="000000"/>
                </a:solidFill>
                <a:effectLst/>
                <a:uLnTx/>
                <a:uFillTx/>
                <a:ea typeface="+mn-ea"/>
                <a:cs typeface="+mn-cs"/>
              </a:rPr>
              <a:t> - Like circularity, but applies simultaneously to entire surface</a:t>
            </a:r>
          </a:p>
          <a:p>
            <a:endParaRPr lang="en-GB" dirty="0"/>
          </a:p>
        </p:txBody>
      </p:sp>
      <p:sp>
        <p:nvSpPr>
          <p:cNvPr id="5" name="TextBox 4">
            <a:extLst>
              <a:ext uri="{FF2B5EF4-FFF2-40B4-BE49-F238E27FC236}">
                <a16:creationId xmlns:a16="http://schemas.microsoft.com/office/drawing/2014/main" id="{C4FDDEC5-1287-4914-9B5A-93BC50E766A4}"/>
              </a:ext>
            </a:extLst>
          </p:cNvPr>
          <p:cNvSpPr txBox="1"/>
          <p:nvPr/>
        </p:nvSpPr>
        <p:spPr>
          <a:xfrm>
            <a:off x="419100" y="1417638"/>
            <a:ext cx="8417728" cy="129266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 typeface="Arial" pitchFamily="34" charset="0"/>
              <a:buNone/>
              <a:tabLst/>
              <a:defRPr/>
            </a:pPr>
            <a:r>
              <a:rPr kumimoji="0" lang="en-GB" sz="2600" b="0" i="0" u="none" strike="noStrike" kern="1200" cap="none" spc="0" normalizeH="0" baseline="0" noProof="0" dirty="0">
                <a:ln>
                  <a:noFill/>
                </a:ln>
                <a:solidFill>
                  <a:srgbClr val="000000"/>
                </a:solidFill>
                <a:effectLst/>
                <a:uLnTx/>
                <a:uFillTx/>
                <a:latin typeface="Myriad Pro"/>
                <a:ea typeface="+mn-ea"/>
                <a:cs typeface="+mn-cs"/>
              </a:rPr>
              <a:t>Form shows how far the actual shape of a surface or feature is permitted to deviate from the nominal value specified on the technical drawing</a:t>
            </a:r>
          </a:p>
        </p:txBody>
      </p:sp>
      <p:graphicFrame>
        <p:nvGraphicFramePr>
          <p:cNvPr id="6" name="Table 4">
            <a:extLst>
              <a:ext uri="{FF2B5EF4-FFF2-40B4-BE49-F238E27FC236}">
                <a16:creationId xmlns:a16="http://schemas.microsoft.com/office/drawing/2014/main" id="{613A59F9-21E8-406C-B14E-B5C243DB9DA7}"/>
              </a:ext>
            </a:extLst>
          </p:cNvPr>
          <p:cNvGraphicFramePr>
            <a:graphicFrameLocks/>
          </p:cNvGraphicFramePr>
          <p:nvPr>
            <p:extLst>
              <p:ext uri="{D42A27DB-BD31-4B8C-83A1-F6EECF244321}">
                <p14:modId xmlns:p14="http://schemas.microsoft.com/office/powerpoint/2010/main" val="2898043629"/>
              </p:ext>
            </p:extLst>
          </p:nvPr>
        </p:nvGraphicFramePr>
        <p:xfrm>
          <a:off x="8983752" y="1945510"/>
          <a:ext cx="2979648" cy="3452120"/>
        </p:xfrm>
        <a:graphic>
          <a:graphicData uri="http://schemas.openxmlformats.org/drawingml/2006/table">
            <a:tbl>
              <a:tblPr firstRow="1" bandRow="1">
                <a:tableStyleId>{74C1A8A3-306A-4EB7-A6B1-4F7E0EB9C5D6}</a:tableStyleId>
              </a:tblPr>
              <a:tblGrid>
                <a:gridCol w="1354048">
                  <a:extLst>
                    <a:ext uri="{9D8B030D-6E8A-4147-A177-3AD203B41FA5}">
                      <a16:colId xmlns:a16="http://schemas.microsoft.com/office/drawing/2014/main" val="43700406"/>
                    </a:ext>
                  </a:extLst>
                </a:gridCol>
                <a:gridCol w="1625600">
                  <a:extLst>
                    <a:ext uri="{9D8B030D-6E8A-4147-A177-3AD203B41FA5}">
                      <a16:colId xmlns:a16="http://schemas.microsoft.com/office/drawing/2014/main" val="3369467499"/>
                    </a:ext>
                  </a:extLst>
                </a:gridCol>
              </a:tblGrid>
              <a:tr h="690424">
                <a:tc>
                  <a:txBody>
                    <a:bodyPr/>
                    <a:lstStyle/>
                    <a:p>
                      <a:pPr algn="ctr"/>
                      <a:r>
                        <a:rPr lang="en-GB" dirty="0"/>
                        <a:t>Symbol</a:t>
                      </a:r>
                    </a:p>
                  </a:txBody>
                  <a:tcPr anchor="ctr">
                    <a:lnR w="12700" cap="flat" cmpd="sng" algn="ctr">
                      <a:solidFill>
                        <a:schemeClr val="tx1"/>
                      </a:solidFill>
                      <a:prstDash val="solid"/>
                      <a:round/>
                      <a:headEnd type="none" w="med" len="med"/>
                      <a:tailEnd type="none" w="med" len="med"/>
                    </a:lnR>
                  </a:tcPr>
                </a:tc>
                <a:tc>
                  <a:txBody>
                    <a:bodyPr/>
                    <a:lstStyle/>
                    <a:p>
                      <a:pPr algn="ctr"/>
                      <a:r>
                        <a:rPr lang="en-GB" dirty="0"/>
                        <a:t>Characteristic</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676542801"/>
                  </a:ext>
                </a:extLst>
              </a:tr>
              <a:tr h="690424">
                <a:tc>
                  <a:txBody>
                    <a:bodyPr/>
                    <a:lstStyle/>
                    <a:p>
                      <a:endParaRPr lang="en-GB" dirty="0"/>
                    </a:p>
                  </a:txBody>
                  <a:tcPr>
                    <a:lnR w="12700" cap="flat" cmpd="sng" algn="ctr">
                      <a:solidFill>
                        <a:schemeClr val="tx1"/>
                      </a:solidFill>
                      <a:prstDash val="solid"/>
                      <a:round/>
                      <a:headEnd type="none" w="med" len="med"/>
                      <a:tailEnd type="none" w="med" len="med"/>
                    </a:lnR>
                  </a:tcPr>
                </a:tc>
                <a:tc>
                  <a:txBody>
                    <a:bodyPr/>
                    <a:lstStyle/>
                    <a:p>
                      <a:pPr algn="ctr"/>
                      <a:r>
                        <a:rPr lang="en-GB" b="0" dirty="0"/>
                        <a:t>Straightness</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69277598"/>
                  </a:ext>
                </a:extLst>
              </a:tr>
              <a:tr h="690424">
                <a:tc>
                  <a:txBody>
                    <a:bodyPr/>
                    <a:lstStyle/>
                    <a:p>
                      <a:endParaRPr lang="en-GB" dirty="0"/>
                    </a:p>
                  </a:txBody>
                  <a:tcPr anchor="ctr">
                    <a:lnR w="12700" cap="flat" cmpd="sng" algn="ctr">
                      <a:solidFill>
                        <a:schemeClr val="tx1"/>
                      </a:solidFill>
                      <a:prstDash val="solid"/>
                      <a:round/>
                      <a:headEnd type="none" w="med" len="med"/>
                      <a:tailEnd type="none" w="med" len="med"/>
                    </a:lnR>
                  </a:tcPr>
                </a:tc>
                <a:tc>
                  <a:txBody>
                    <a:bodyPr/>
                    <a:lstStyle/>
                    <a:p>
                      <a:pPr algn="ctr"/>
                      <a:r>
                        <a:rPr lang="en-GB" b="0" dirty="0"/>
                        <a:t>Flatness</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302466696"/>
                  </a:ext>
                </a:extLst>
              </a:tr>
              <a:tr h="690424">
                <a:tc>
                  <a:txBody>
                    <a:bodyPr/>
                    <a:lstStyle/>
                    <a:p>
                      <a:endParaRPr lang="en-GB" dirty="0"/>
                    </a:p>
                  </a:txBody>
                  <a:tcPr>
                    <a:lnR w="12700" cap="flat" cmpd="sng" algn="ctr">
                      <a:solidFill>
                        <a:schemeClr val="tx1"/>
                      </a:solidFill>
                      <a:prstDash val="solid"/>
                      <a:round/>
                      <a:headEnd type="none" w="med" len="med"/>
                      <a:tailEnd type="none" w="med" len="med"/>
                    </a:lnR>
                  </a:tcPr>
                </a:tc>
                <a:tc>
                  <a:txBody>
                    <a:bodyPr/>
                    <a:lstStyle/>
                    <a:p>
                      <a:pPr algn="ctr"/>
                      <a:r>
                        <a:rPr lang="en-GB" b="0" dirty="0"/>
                        <a:t>Circularity</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502614215"/>
                  </a:ext>
                </a:extLst>
              </a:tr>
              <a:tr h="690424">
                <a:tc>
                  <a:txBody>
                    <a:bodyPr/>
                    <a:lstStyle/>
                    <a:p>
                      <a:endParaRPr lang="en-GB" dirty="0"/>
                    </a:p>
                  </a:txBody>
                  <a:tcPr>
                    <a:lnR w="12700" cap="flat" cmpd="sng" algn="ctr">
                      <a:solidFill>
                        <a:schemeClr val="tx1"/>
                      </a:solidFill>
                      <a:prstDash val="solid"/>
                      <a:round/>
                      <a:headEnd type="none" w="med" len="med"/>
                      <a:tailEnd type="none" w="med" len="med"/>
                    </a:lnR>
                  </a:tcPr>
                </a:tc>
                <a:tc>
                  <a:txBody>
                    <a:bodyPr/>
                    <a:lstStyle/>
                    <a:p>
                      <a:pPr algn="ctr"/>
                      <a:r>
                        <a:rPr lang="en-GB" b="0" dirty="0"/>
                        <a:t>Cylindricity</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196508197"/>
                  </a:ext>
                </a:extLst>
              </a:tr>
            </a:tbl>
          </a:graphicData>
        </a:graphic>
      </p:graphicFrame>
      <p:sp>
        <p:nvSpPr>
          <p:cNvPr id="7" name="Parallelogram 6">
            <a:extLst>
              <a:ext uri="{FF2B5EF4-FFF2-40B4-BE49-F238E27FC236}">
                <a16:creationId xmlns:a16="http://schemas.microsoft.com/office/drawing/2014/main" id="{B308FD38-AF9E-4C35-B879-913118BD5744}"/>
              </a:ext>
            </a:extLst>
          </p:cNvPr>
          <p:cNvSpPr/>
          <p:nvPr/>
        </p:nvSpPr>
        <p:spPr>
          <a:xfrm>
            <a:off x="9108867" y="3489052"/>
            <a:ext cx="868167" cy="364733"/>
          </a:xfrm>
          <a:prstGeom prst="parallelogram">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761D37A7-725B-433C-A0E7-F7226173E072}"/>
              </a:ext>
            </a:extLst>
          </p:cNvPr>
          <p:cNvSpPr/>
          <p:nvPr/>
        </p:nvSpPr>
        <p:spPr>
          <a:xfrm>
            <a:off x="9333877" y="4150201"/>
            <a:ext cx="431515" cy="436652"/>
          </a:xfrm>
          <a:prstGeom prst="ellipse">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4" name="Group 13">
            <a:extLst>
              <a:ext uri="{FF2B5EF4-FFF2-40B4-BE49-F238E27FC236}">
                <a16:creationId xmlns:a16="http://schemas.microsoft.com/office/drawing/2014/main" id="{CE4744C6-9EA4-4D32-9756-993D139B9E7A}"/>
              </a:ext>
            </a:extLst>
          </p:cNvPr>
          <p:cNvGrpSpPr/>
          <p:nvPr/>
        </p:nvGrpSpPr>
        <p:grpSpPr>
          <a:xfrm>
            <a:off x="9164291" y="4739068"/>
            <a:ext cx="707434" cy="577921"/>
            <a:chOff x="9354791" y="4726368"/>
            <a:chExt cx="707434" cy="577921"/>
          </a:xfrm>
        </p:grpSpPr>
        <p:sp>
          <p:nvSpPr>
            <p:cNvPr id="10" name="Oval 9">
              <a:extLst>
                <a:ext uri="{FF2B5EF4-FFF2-40B4-BE49-F238E27FC236}">
                  <a16:creationId xmlns:a16="http://schemas.microsoft.com/office/drawing/2014/main" id="{88E20ECA-3E7C-4124-930D-497C52148137}"/>
                </a:ext>
              </a:extLst>
            </p:cNvPr>
            <p:cNvSpPr/>
            <p:nvPr/>
          </p:nvSpPr>
          <p:spPr>
            <a:xfrm>
              <a:off x="9517693" y="4797002"/>
              <a:ext cx="431516" cy="436652"/>
            </a:xfrm>
            <a:prstGeom prst="ellipse">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1" name="Straight Connector 10">
              <a:extLst>
                <a:ext uri="{FF2B5EF4-FFF2-40B4-BE49-F238E27FC236}">
                  <a16:creationId xmlns:a16="http://schemas.microsoft.com/office/drawing/2014/main" id="{30C9C25F-5E1E-48A3-9A0F-39DEF3BD0CA9}"/>
                </a:ext>
              </a:extLst>
            </p:cNvPr>
            <p:cNvCxnSpPr/>
            <p:nvPr/>
          </p:nvCxnSpPr>
          <p:spPr>
            <a:xfrm flipV="1">
              <a:off x="9354791" y="4737927"/>
              <a:ext cx="241442" cy="554805"/>
            </a:xfrm>
            <a:prstGeom prst="line">
              <a:avLst/>
            </a:prstGeom>
            <a:ln w="38100"/>
          </p:spPr>
          <p:style>
            <a:lnRef idx="1">
              <a:schemeClr val="dk1"/>
            </a:lnRef>
            <a:fillRef idx="0">
              <a:schemeClr val="dk1"/>
            </a:fillRef>
            <a:effectRef idx="0">
              <a:schemeClr val="dk1"/>
            </a:effectRef>
            <a:fontRef idx="minor">
              <a:schemeClr val="tx1"/>
            </a:fontRef>
          </p:style>
        </p:cxnSp>
        <p:cxnSp>
          <p:nvCxnSpPr>
            <p:cNvPr id="12" name="Straight Connector 11">
              <a:extLst>
                <a:ext uri="{FF2B5EF4-FFF2-40B4-BE49-F238E27FC236}">
                  <a16:creationId xmlns:a16="http://schemas.microsoft.com/office/drawing/2014/main" id="{1EC99567-A20C-4688-89B8-4BDF0E2DF990}"/>
                </a:ext>
              </a:extLst>
            </p:cNvPr>
            <p:cNvCxnSpPr/>
            <p:nvPr/>
          </p:nvCxnSpPr>
          <p:spPr>
            <a:xfrm flipV="1">
              <a:off x="9836194" y="4726368"/>
              <a:ext cx="226031" cy="577921"/>
            </a:xfrm>
            <a:prstGeom prst="line">
              <a:avLst/>
            </a:prstGeom>
            <a:ln w="38100"/>
          </p:spPr>
          <p:style>
            <a:lnRef idx="1">
              <a:schemeClr val="dk1"/>
            </a:lnRef>
            <a:fillRef idx="0">
              <a:schemeClr val="dk1"/>
            </a:fillRef>
            <a:effectRef idx="0">
              <a:schemeClr val="dk1"/>
            </a:effectRef>
            <a:fontRef idx="minor">
              <a:schemeClr val="tx1"/>
            </a:fontRef>
          </p:style>
        </p:cxnSp>
      </p:grpSp>
      <p:cxnSp>
        <p:nvCxnSpPr>
          <p:cNvPr id="13" name="Straight Connector 12">
            <a:extLst>
              <a:ext uri="{FF2B5EF4-FFF2-40B4-BE49-F238E27FC236}">
                <a16:creationId xmlns:a16="http://schemas.microsoft.com/office/drawing/2014/main" id="{35B02ABD-CA60-4265-9F01-0216AA23836E}"/>
              </a:ext>
            </a:extLst>
          </p:cNvPr>
          <p:cNvCxnSpPr>
            <a:cxnSpLocks/>
          </p:cNvCxnSpPr>
          <p:nvPr/>
        </p:nvCxnSpPr>
        <p:spPr>
          <a:xfrm>
            <a:off x="9224454" y="2956943"/>
            <a:ext cx="647271" cy="0"/>
          </a:xfrm>
          <a:prstGeom prst="line">
            <a:avLst/>
          </a:prstGeom>
          <a:ln w="381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439510069"/>
      </p:ext>
    </p:extLst>
  </p:cSld>
  <p:clrMapOvr>
    <a:masterClrMapping/>
  </p:clrMapOvr>
  <p:transition>
    <p:cover dir="rd"/>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A1895-7376-4939-ABB2-926FBCC8524C}"/>
              </a:ext>
            </a:extLst>
          </p:cNvPr>
          <p:cNvSpPr>
            <a:spLocks noGrp="1"/>
          </p:cNvSpPr>
          <p:nvPr>
            <p:ph type="title"/>
          </p:nvPr>
        </p:nvSpPr>
        <p:spPr/>
        <p:txBody>
          <a:bodyPr/>
          <a:lstStyle/>
          <a:p>
            <a:r>
              <a:rPr lang="en-GB" dirty="0"/>
              <a:t>Form Symbols – Examples</a:t>
            </a:r>
          </a:p>
        </p:txBody>
      </p:sp>
      <p:pic>
        <p:nvPicPr>
          <p:cNvPr id="7" name="Content Placeholder 6">
            <a:extLst>
              <a:ext uri="{FF2B5EF4-FFF2-40B4-BE49-F238E27FC236}">
                <a16:creationId xmlns:a16="http://schemas.microsoft.com/office/drawing/2014/main" id="{A89C9B95-1975-4A85-8BCC-995B13776FF0}"/>
              </a:ext>
            </a:extLst>
          </p:cNvPr>
          <p:cNvPicPr>
            <a:picLocks noChangeAspect="1"/>
          </p:cNvPicPr>
          <p:nvPr/>
        </p:nvPicPr>
        <p:blipFill>
          <a:blip r:embed="rId3"/>
          <a:stretch>
            <a:fillRect/>
          </a:stretch>
        </p:blipFill>
        <p:spPr>
          <a:xfrm>
            <a:off x="7017983" y="2476498"/>
            <a:ext cx="4864572" cy="2984400"/>
          </a:xfrm>
          <a:prstGeom prst="rect">
            <a:avLst/>
          </a:prstGeom>
        </p:spPr>
      </p:pic>
      <p:sp>
        <p:nvSpPr>
          <p:cNvPr id="8" name="Text Placeholder 7">
            <a:extLst>
              <a:ext uri="{FF2B5EF4-FFF2-40B4-BE49-F238E27FC236}">
                <a16:creationId xmlns:a16="http://schemas.microsoft.com/office/drawing/2014/main" id="{7C1EF42B-A5F8-4B8A-A7A5-DC62019523E5}"/>
              </a:ext>
            </a:extLst>
          </p:cNvPr>
          <p:cNvSpPr txBox="1">
            <a:spLocks/>
          </p:cNvSpPr>
          <p:nvPr/>
        </p:nvSpPr>
        <p:spPr>
          <a:xfrm>
            <a:off x="7032189" y="1698403"/>
            <a:ext cx="4937760" cy="6891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ts val="0"/>
              </a:spcBef>
              <a:buNone/>
            </a:pPr>
            <a:r>
              <a:rPr lang="en-GB" sz="2400" b="1" dirty="0"/>
              <a:t>Flatness of a planar surface</a:t>
            </a:r>
          </a:p>
          <a:p>
            <a:pPr algn="ctr"/>
            <a:endParaRPr lang="en-GB" dirty="0"/>
          </a:p>
        </p:txBody>
      </p:sp>
      <p:sp>
        <p:nvSpPr>
          <p:cNvPr id="9" name="Text Placeholder 7">
            <a:extLst>
              <a:ext uri="{FF2B5EF4-FFF2-40B4-BE49-F238E27FC236}">
                <a16:creationId xmlns:a16="http://schemas.microsoft.com/office/drawing/2014/main" id="{669653F3-F830-43BA-A6DF-F4799095FBD3}"/>
              </a:ext>
            </a:extLst>
          </p:cNvPr>
          <p:cNvSpPr txBox="1">
            <a:spLocks/>
          </p:cNvSpPr>
          <p:nvPr/>
        </p:nvSpPr>
        <p:spPr>
          <a:xfrm>
            <a:off x="956093" y="1767482"/>
            <a:ext cx="5105166" cy="689199"/>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3400" b="1" dirty="0"/>
              <a:t>Line Straightness of a planar surface</a:t>
            </a:r>
          </a:p>
          <a:p>
            <a:pPr algn="ctr"/>
            <a:endParaRPr lang="en-GB" dirty="0"/>
          </a:p>
        </p:txBody>
      </p:sp>
      <p:pic>
        <p:nvPicPr>
          <p:cNvPr id="10" name="Picture 9">
            <a:extLst>
              <a:ext uri="{FF2B5EF4-FFF2-40B4-BE49-F238E27FC236}">
                <a16:creationId xmlns:a16="http://schemas.microsoft.com/office/drawing/2014/main" id="{733119BD-8870-4926-8C01-7C40874B97CD}"/>
              </a:ext>
            </a:extLst>
          </p:cNvPr>
          <p:cNvPicPr>
            <a:picLocks noChangeAspect="1"/>
          </p:cNvPicPr>
          <p:nvPr/>
        </p:nvPicPr>
        <p:blipFill>
          <a:blip r:embed="rId4"/>
          <a:stretch>
            <a:fillRect/>
          </a:stretch>
        </p:blipFill>
        <p:spPr>
          <a:xfrm>
            <a:off x="309445" y="2373041"/>
            <a:ext cx="6398462" cy="2984400"/>
          </a:xfrm>
          <a:prstGeom prst="rect">
            <a:avLst/>
          </a:prstGeom>
        </p:spPr>
      </p:pic>
      <p:cxnSp>
        <p:nvCxnSpPr>
          <p:cNvPr id="11" name="Straight Connector 10">
            <a:extLst>
              <a:ext uri="{FF2B5EF4-FFF2-40B4-BE49-F238E27FC236}">
                <a16:creationId xmlns:a16="http://schemas.microsoft.com/office/drawing/2014/main" id="{85D78185-847F-4101-95D2-0D16BF558B36}"/>
              </a:ext>
            </a:extLst>
          </p:cNvPr>
          <p:cNvCxnSpPr/>
          <p:nvPr/>
        </p:nvCxnSpPr>
        <p:spPr>
          <a:xfrm>
            <a:off x="6794500" y="1417638"/>
            <a:ext cx="0" cy="4013200"/>
          </a:xfrm>
          <a:prstGeom prst="line">
            <a:avLst/>
          </a:prstGeom>
          <a:ln w="38100">
            <a:solidFill>
              <a:srgbClr val="003A58"/>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0286586"/>
      </p:ext>
    </p:extLst>
  </p:cSld>
  <p:clrMapOvr>
    <a:masterClrMapping/>
  </p:clrMapOvr>
  <p:transition>
    <p:cover dir="rd"/>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A1895-7376-4939-ABB2-926FBCC8524C}"/>
              </a:ext>
            </a:extLst>
          </p:cNvPr>
          <p:cNvSpPr>
            <a:spLocks noGrp="1"/>
          </p:cNvSpPr>
          <p:nvPr>
            <p:ph type="title"/>
          </p:nvPr>
        </p:nvSpPr>
        <p:spPr/>
        <p:txBody>
          <a:bodyPr/>
          <a:lstStyle/>
          <a:p>
            <a:r>
              <a:rPr lang="en-GB" dirty="0"/>
              <a:t>Form Symbols – Examples</a:t>
            </a:r>
          </a:p>
        </p:txBody>
      </p:sp>
      <p:sp>
        <p:nvSpPr>
          <p:cNvPr id="8" name="Text Placeholder 7">
            <a:extLst>
              <a:ext uri="{FF2B5EF4-FFF2-40B4-BE49-F238E27FC236}">
                <a16:creationId xmlns:a16="http://schemas.microsoft.com/office/drawing/2014/main" id="{7C1EF42B-A5F8-4B8A-A7A5-DC62019523E5}"/>
              </a:ext>
            </a:extLst>
          </p:cNvPr>
          <p:cNvSpPr txBox="1">
            <a:spLocks/>
          </p:cNvSpPr>
          <p:nvPr/>
        </p:nvSpPr>
        <p:spPr>
          <a:xfrm>
            <a:off x="6796807" y="1683842"/>
            <a:ext cx="4937760" cy="6891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ts val="0"/>
              </a:spcBef>
              <a:buNone/>
            </a:pPr>
            <a:r>
              <a:rPr kumimoji="0" lang="en-GB" sz="2400" b="1" i="0" u="none" strike="noStrike" kern="1200" cap="none" spc="0" normalizeH="0" baseline="0" noProof="0" dirty="0">
                <a:ln>
                  <a:noFill/>
                </a:ln>
                <a:solidFill>
                  <a:srgbClr val="000000"/>
                </a:solidFill>
                <a:effectLst/>
                <a:uLnTx/>
                <a:uFillTx/>
                <a:ea typeface="+mn-ea"/>
                <a:cs typeface="+mn-cs"/>
              </a:rPr>
              <a:t>Cylindricity of a cylindrical feature</a:t>
            </a:r>
            <a:endParaRPr lang="en-GB" sz="2400" b="1" dirty="0"/>
          </a:p>
          <a:p>
            <a:pPr algn="ctr"/>
            <a:endParaRPr lang="en-GB" dirty="0"/>
          </a:p>
        </p:txBody>
      </p:sp>
      <p:sp>
        <p:nvSpPr>
          <p:cNvPr id="9" name="Text Placeholder 7">
            <a:extLst>
              <a:ext uri="{FF2B5EF4-FFF2-40B4-BE49-F238E27FC236}">
                <a16:creationId xmlns:a16="http://schemas.microsoft.com/office/drawing/2014/main" id="{669653F3-F830-43BA-A6DF-F4799095FBD3}"/>
              </a:ext>
            </a:extLst>
          </p:cNvPr>
          <p:cNvSpPr txBox="1">
            <a:spLocks/>
          </p:cNvSpPr>
          <p:nvPr/>
        </p:nvSpPr>
        <p:spPr>
          <a:xfrm>
            <a:off x="787632" y="1683842"/>
            <a:ext cx="5105166" cy="6891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2400" b="1" dirty="0"/>
              <a:t>Circularity of a circle feature</a:t>
            </a:r>
          </a:p>
          <a:p>
            <a:pPr algn="ctr"/>
            <a:endParaRPr lang="en-GB" dirty="0"/>
          </a:p>
        </p:txBody>
      </p:sp>
      <p:pic>
        <p:nvPicPr>
          <p:cNvPr id="11" name="Content Placeholder 11">
            <a:extLst>
              <a:ext uri="{FF2B5EF4-FFF2-40B4-BE49-F238E27FC236}">
                <a16:creationId xmlns:a16="http://schemas.microsoft.com/office/drawing/2014/main" id="{5F043AE8-FC81-4CDF-8C6C-C13B246AF277}"/>
              </a:ext>
            </a:extLst>
          </p:cNvPr>
          <p:cNvPicPr>
            <a:picLocks noChangeAspect="1"/>
          </p:cNvPicPr>
          <p:nvPr/>
        </p:nvPicPr>
        <p:blipFill>
          <a:blip r:embed="rId3"/>
          <a:stretch>
            <a:fillRect/>
          </a:stretch>
        </p:blipFill>
        <p:spPr>
          <a:xfrm>
            <a:off x="871653" y="2373041"/>
            <a:ext cx="4937125" cy="2983714"/>
          </a:xfrm>
          <a:prstGeom prst="rect">
            <a:avLst/>
          </a:prstGeom>
        </p:spPr>
      </p:pic>
      <p:pic>
        <p:nvPicPr>
          <p:cNvPr id="12" name="Content Placeholder 6">
            <a:extLst>
              <a:ext uri="{FF2B5EF4-FFF2-40B4-BE49-F238E27FC236}">
                <a16:creationId xmlns:a16="http://schemas.microsoft.com/office/drawing/2014/main" id="{64E441AF-7F37-4EC4-9BFE-F2B5E1591CC1}"/>
              </a:ext>
            </a:extLst>
          </p:cNvPr>
          <p:cNvPicPr>
            <a:picLocks noChangeAspect="1"/>
          </p:cNvPicPr>
          <p:nvPr/>
        </p:nvPicPr>
        <p:blipFill>
          <a:blip r:embed="rId4"/>
          <a:stretch>
            <a:fillRect/>
          </a:stretch>
        </p:blipFill>
        <p:spPr>
          <a:xfrm>
            <a:off x="6096000" y="2373041"/>
            <a:ext cx="5811780" cy="3199381"/>
          </a:xfrm>
          <a:prstGeom prst="rect">
            <a:avLst/>
          </a:prstGeom>
        </p:spPr>
      </p:pic>
      <p:cxnSp>
        <p:nvCxnSpPr>
          <p:cNvPr id="13" name="Straight Connector 12">
            <a:extLst>
              <a:ext uri="{FF2B5EF4-FFF2-40B4-BE49-F238E27FC236}">
                <a16:creationId xmlns:a16="http://schemas.microsoft.com/office/drawing/2014/main" id="{87CE50A5-33EC-4E28-AB78-C413C6E8F25C}"/>
              </a:ext>
            </a:extLst>
          </p:cNvPr>
          <p:cNvCxnSpPr/>
          <p:nvPr/>
        </p:nvCxnSpPr>
        <p:spPr>
          <a:xfrm>
            <a:off x="5930900" y="1417638"/>
            <a:ext cx="0" cy="4013200"/>
          </a:xfrm>
          <a:prstGeom prst="line">
            <a:avLst/>
          </a:prstGeom>
          <a:ln w="38100">
            <a:solidFill>
              <a:srgbClr val="003A58"/>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3661072"/>
      </p:ext>
    </p:extLst>
  </p:cSld>
  <p:clrMapOvr>
    <a:masterClrMapping/>
  </p:clrMapOvr>
  <p:transition>
    <p:cover dir="rd"/>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AB75E-CD3C-4147-B0CD-02576E73A1D9}"/>
              </a:ext>
            </a:extLst>
          </p:cNvPr>
          <p:cNvSpPr>
            <a:spLocks noGrp="1"/>
          </p:cNvSpPr>
          <p:nvPr>
            <p:ph type="title"/>
          </p:nvPr>
        </p:nvSpPr>
        <p:spPr>
          <a:xfrm>
            <a:off x="609600" y="246166"/>
            <a:ext cx="10972800" cy="1143000"/>
          </a:xfrm>
        </p:spPr>
        <p:txBody>
          <a:bodyPr/>
          <a:lstStyle/>
          <a:p>
            <a:r>
              <a:rPr lang="en-GB" dirty="0"/>
              <a:t>Tolerance Symbols - Orientation</a:t>
            </a:r>
          </a:p>
        </p:txBody>
      </p:sp>
      <p:sp>
        <p:nvSpPr>
          <p:cNvPr id="3" name="Content Placeholder 2">
            <a:extLst>
              <a:ext uri="{FF2B5EF4-FFF2-40B4-BE49-F238E27FC236}">
                <a16:creationId xmlns:a16="http://schemas.microsoft.com/office/drawing/2014/main" id="{BD0FC1DE-1FCB-4A9B-B8C5-4891786D55D4}"/>
              </a:ext>
            </a:extLst>
          </p:cNvPr>
          <p:cNvSpPr>
            <a:spLocks noGrp="1"/>
          </p:cNvSpPr>
          <p:nvPr>
            <p:ph idx="1"/>
          </p:nvPr>
        </p:nvSpPr>
        <p:spPr>
          <a:xfrm>
            <a:off x="756704" y="2443071"/>
            <a:ext cx="6723596" cy="3310029"/>
          </a:xfrm>
        </p:spPr>
        <p:txBody>
          <a:bodyPr>
            <a:normAutofit/>
          </a:bodyPr>
          <a:lstStyle/>
          <a:p>
            <a:pPr marR="0" lvl="0" algn="l" defTabSz="914400" rtl="0" eaLnBrk="1" fontAlgn="auto" latinLnBrk="0" hangingPunct="1">
              <a:lnSpc>
                <a:spcPct val="90000"/>
              </a:lnSpc>
              <a:spcBef>
                <a:spcPts val="1200"/>
              </a:spcBef>
              <a:spcAft>
                <a:spcPts val="200"/>
              </a:spcAft>
              <a:buSzPct val="100000"/>
              <a:buFontTx/>
              <a:buChar char="-"/>
              <a:tabLst/>
              <a:defRPr/>
            </a:pPr>
            <a:r>
              <a:rPr kumimoji="0" lang="en-GB" sz="2400" b="1" i="0" u="none" strike="noStrike" kern="1200" cap="none" spc="0" normalizeH="0" baseline="0" noProof="0" dirty="0">
                <a:ln>
                  <a:noFill/>
                </a:ln>
                <a:effectLst/>
                <a:uLnTx/>
                <a:uFillTx/>
                <a:latin typeface="+mj-lt"/>
                <a:ea typeface="+mn-ea"/>
                <a:cs typeface="+mn-cs"/>
              </a:rPr>
              <a:t>Angularity</a:t>
            </a:r>
            <a:r>
              <a:rPr kumimoji="0" lang="en-GB" sz="2400" b="0" i="0" u="none" strike="noStrike" kern="1200" cap="none" spc="0" normalizeH="0" baseline="0" noProof="0" dirty="0">
                <a:ln>
                  <a:noFill/>
                </a:ln>
                <a:effectLst/>
                <a:uLnTx/>
                <a:uFillTx/>
                <a:latin typeface="+mj-lt"/>
                <a:ea typeface="+mn-ea"/>
                <a:cs typeface="+mn-cs"/>
              </a:rPr>
              <a:t> - Controls orientation of a feature at a specific angle in relation to the primary datum.</a:t>
            </a:r>
          </a:p>
          <a:p>
            <a:pPr marR="0" lvl="0" algn="l" defTabSz="914400" rtl="0" eaLnBrk="1" fontAlgn="auto" latinLnBrk="0" hangingPunct="1">
              <a:lnSpc>
                <a:spcPct val="90000"/>
              </a:lnSpc>
              <a:spcBef>
                <a:spcPts val="1200"/>
              </a:spcBef>
              <a:spcAft>
                <a:spcPts val="200"/>
              </a:spcAft>
              <a:buSzPct val="100000"/>
              <a:buFontTx/>
              <a:buChar char="-"/>
              <a:tabLst/>
              <a:defRPr/>
            </a:pPr>
            <a:r>
              <a:rPr lang="en-GB" sz="2400" b="1" dirty="0">
                <a:latin typeface="+mj-lt"/>
              </a:rPr>
              <a:t>Perpendicularity</a:t>
            </a:r>
            <a:r>
              <a:rPr lang="en-GB" sz="2400" dirty="0">
                <a:latin typeface="+mj-lt"/>
              </a:rPr>
              <a:t> - Controls the orientation of a feature which is nominally perpendicular to the primary datum.</a:t>
            </a:r>
          </a:p>
          <a:p>
            <a:pPr marR="0" lvl="0" algn="l" defTabSz="914400" rtl="0" eaLnBrk="1" fontAlgn="auto" latinLnBrk="0" hangingPunct="1">
              <a:lnSpc>
                <a:spcPct val="90000"/>
              </a:lnSpc>
              <a:spcBef>
                <a:spcPts val="1200"/>
              </a:spcBef>
              <a:spcAft>
                <a:spcPts val="200"/>
              </a:spcAft>
              <a:buSzPct val="100000"/>
              <a:buFontTx/>
              <a:buChar char="-"/>
              <a:tabLst/>
              <a:defRPr/>
            </a:pPr>
            <a:r>
              <a:rPr lang="en-GB" sz="2400" b="1" dirty="0">
                <a:latin typeface="+mj-lt"/>
              </a:rPr>
              <a:t>Parallelism</a:t>
            </a:r>
            <a:r>
              <a:rPr lang="en-GB" sz="2400" dirty="0">
                <a:latin typeface="+mj-lt"/>
              </a:rPr>
              <a:t> - Controls orientation of a feature which is nominally parallel to the primary datum.</a:t>
            </a:r>
            <a:endParaRPr lang="en-GB" sz="1800" dirty="0">
              <a:solidFill>
                <a:srgbClr val="000000">
                  <a:lumMod val="75000"/>
                  <a:lumOff val="25000"/>
                </a:srgbClr>
              </a:solidFill>
              <a:latin typeface="Calibri" panose="020F0502020204030204"/>
            </a:endParaRPr>
          </a:p>
          <a:p>
            <a:pPr marR="0" lvl="0" algn="l" defTabSz="914400" rtl="0" eaLnBrk="1" fontAlgn="auto" latinLnBrk="0" hangingPunct="1">
              <a:lnSpc>
                <a:spcPct val="90000"/>
              </a:lnSpc>
              <a:spcBef>
                <a:spcPts val="1200"/>
              </a:spcBef>
              <a:spcAft>
                <a:spcPts val="200"/>
              </a:spcAft>
              <a:buClr>
                <a:srgbClr val="E48312"/>
              </a:buClr>
              <a:buSzPct val="100000"/>
              <a:buFontTx/>
              <a:buChar char="-"/>
              <a:tabLst/>
              <a:defRPr/>
            </a:pPr>
            <a:endParaRPr lang="en-GB" sz="1800" dirty="0">
              <a:solidFill>
                <a:srgbClr val="000000">
                  <a:lumMod val="75000"/>
                  <a:lumOff val="25000"/>
                </a:srgbClr>
              </a:solidFill>
              <a:latin typeface="Calibri" panose="020F0502020204030204"/>
            </a:endParaRPr>
          </a:p>
          <a:p>
            <a:pPr marR="0" lvl="0" algn="l" defTabSz="914400" rtl="0" eaLnBrk="1" fontAlgn="auto" latinLnBrk="0" hangingPunct="1">
              <a:lnSpc>
                <a:spcPct val="90000"/>
              </a:lnSpc>
              <a:spcBef>
                <a:spcPts val="1200"/>
              </a:spcBef>
              <a:spcAft>
                <a:spcPts val="200"/>
              </a:spcAft>
              <a:buClr>
                <a:srgbClr val="E48312"/>
              </a:buClr>
              <a:buSzPct val="100000"/>
              <a:buFontTx/>
              <a:buChar char="-"/>
              <a:tabLst/>
              <a:defRPr/>
            </a:pPr>
            <a:endParaRPr kumimoji="0" lang="en-GB" sz="18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a:p>
            <a:endParaRPr lang="en-GB" dirty="0"/>
          </a:p>
        </p:txBody>
      </p:sp>
      <p:sp>
        <p:nvSpPr>
          <p:cNvPr id="5" name="TextBox 4">
            <a:extLst>
              <a:ext uri="{FF2B5EF4-FFF2-40B4-BE49-F238E27FC236}">
                <a16:creationId xmlns:a16="http://schemas.microsoft.com/office/drawing/2014/main" id="{05134CEE-FDFB-480A-A0BE-3BFC7E39E35D}"/>
              </a:ext>
            </a:extLst>
          </p:cNvPr>
          <p:cNvSpPr txBox="1"/>
          <p:nvPr/>
        </p:nvSpPr>
        <p:spPr>
          <a:xfrm>
            <a:off x="609600" y="1391937"/>
            <a:ext cx="10426700" cy="812530"/>
          </a:xfrm>
          <a:prstGeom prst="rect">
            <a:avLst/>
          </a:prstGeom>
          <a:noFill/>
        </p:spPr>
        <p:txBody>
          <a:bodyPr wrap="square">
            <a:spAutoFit/>
          </a:bodyPr>
          <a:lstStyle/>
          <a:p>
            <a:pPr marL="0" marR="0" lvl="0" indent="0" algn="ctr" defTabSz="914400" rtl="0" eaLnBrk="1" fontAlgn="auto" latinLnBrk="0" hangingPunct="1">
              <a:lnSpc>
                <a:spcPct val="90000"/>
              </a:lnSpc>
              <a:spcBef>
                <a:spcPts val="1200"/>
              </a:spcBef>
              <a:spcAft>
                <a:spcPts val="200"/>
              </a:spcAft>
              <a:buClr>
                <a:srgbClr val="E48312"/>
              </a:buClr>
              <a:buSzPct val="100000"/>
              <a:buFont typeface="Arial" pitchFamily="34" charset="0"/>
              <a:buNone/>
              <a:tabLst/>
              <a:defRPr/>
            </a:pPr>
            <a:r>
              <a:rPr kumimoji="0" lang="en-GB" sz="2600" b="0" i="0" u="none" strike="noStrike" kern="1200" cap="none" spc="0" normalizeH="0" baseline="0" noProof="0" dirty="0">
                <a:ln>
                  <a:noFill/>
                </a:ln>
                <a:solidFill>
                  <a:prstClr val="black"/>
                </a:solidFill>
                <a:effectLst/>
                <a:uLnTx/>
                <a:uFillTx/>
                <a:latin typeface="Myriad Pro"/>
                <a:ea typeface="+mn-ea"/>
                <a:cs typeface="+mn-cs"/>
              </a:rPr>
              <a:t>Shows how far the actual orientation between two features is permitted to deviate from the perfect orientation given in the drawing;</a:t>
            </a:r>
          </a:p>
        </p:txBody>
      </p:sp>
      <p:graphicFrame>
        <p:nvGraphicFramePr>
          <p:cNvPr id="6" name="Table 4">
            <a:extLst>
              <a:ext uri="{FF2B5EF4-FFF2-40B4-BE49-F238E27FC236}">
                <a16:creationId xmlns:a16="http://schemas.microsoft.com/office/drawing/2014/main" id="{B0FB92F8-3BC5-4547-81BC-94395687F8DD}"/>
              </a:ext>
            </a:extLst>
          </p:cNvPr>
          <p:cNvGraphicFramePr>
            <a:graphicFrameLocks/>
          </p:cNvGraphicFramePr>
          <p:nvPr>
            <p:extLst>
              <p:ext uri="{D42A27DB-BD31-4B8C-83A1-F6EECF244321}">
                <p14:modId xmlns:p14="http://schemas.microsoft.com/office/powerpoint/2010/main" val="755043240"/>
              </p:ext>
            </p:extLst>
          </p:nvPr>
        </p:nvGraphicFramePr>
        <p:xfrm>
          <a:off x="8044285" y="2484168"/>
          <a:ext cx="3391011" cy="2761696"/>
        </p:xfrm>
        <a:graphic>
          <a:graphicData uri="http://schemas.openxmlformats.org/drawingml/2006/table">
            <a:tbl>
              <a:tblPr firstRow="1" bandRow="1">
                <a:tableStyleId>{74C1A8A3-306A-4EB7-A6B1-4F7E0EB9C5D6}</a:tableStyleId>
              </a:tblPr>
              <a:tblGrid>
                <a:gridCol w="1590786">
                  <a:extLst>
                    <a:ext uri="{9D8B030D-6E8A-4147-A177-3AD203B41FA5}">
                      <a16:colId xmlns:a16="http://schemas.microsoft.com/office/drawing/2014/main" val="43700406"/>
                    </a:ext>
                  </a:extLst>
                </a:gridCol>
                <a:gridCol w="1800225">
                  <a:extLst>
                    <a:ext uri="{9D8B030D-6E8A-4147-A177-3AD203B41FA5}">
                      <a16:colId xmlns:a16="http://schemas.microsoft.com/office/drawing/2014/main" val="3369467499"/>
                    </a:ext>
                  </a:extLst>
                </a:gridCol>
              </a:tblGrid>
              <a:tr h="690424">
                <a:tc>
                  <a:txBody>
                    <a:bodyPr/>
                    <a:lstStyle/>
                    <a:p>
                      <a:pPr algn="ctr"/>
                      <a:r>
                        <a:rPr lang="en-GB" dirty="0"/>
                        <a:t>Symbol</a:t>
                      </a:r>
                    </a:p>
                  </a:txBody>
                  <a:tcPr anchor="ctr">
                    <a:lnR w="12700" cap="flat" cmpd="sng" algn="ctr">
                      <a:solidFill>
                        <a:schemeClr val="tx1"/>
                      </a:solidFill>
                      <a:prstDash val="solid"/>
                      <a:round/>
                      <a:headEnd type="none" w="med" len="med"/>
                      <a:tailEnd type="none" w="med" len="med"/>
                    </a:lnR>
                  </a:tcPr>
                </a:tc>
                <a:tc>
                  <a:txBody>
                    <a:bodyPr/>
                    <a:lstStyle/>
                    <a:p>
                      <a:pPr algn="ctr"/>
                      <a:r>
                        <a:rPr lang="en-GB" dirty="0"/>
                        <a:t>Characteristic</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676542801"/>
                  </a:ext>
                </a:extLst>
              </a:tr>
              <a:tr h="690424">
                <a:tc>
                  <a:txBody>
                    <a:bodyPr/>
                    <a:lstStyle/>
                    <a:p>
                      <a:endParaRPr lang="en-GB" dirty="0"/>
                    </a:p>
                  </a:txBody>
                  <a:tcPr>
                    <a:lnR w="12700" cap="flat" cmpd="sng" algn="ctr">
                      <a:solidFill>
                        <a:schemeClr val="tx1"/>
                      </a:solidFill>
                      <a:prstDash val="solid"/>
                      <a:round/>
                      <a:headEnd type="none" w="med" len="med"/>
                      <a:tailEnd type="none" w="med" len="med"/>
                    </a:lnR>
                  </a:tcPr>
                </a:tc>
                <a:tc>
                  <a:txBody>
                    <a:bodyPr/>
                    <a:lstStyle/>
                    <a:p>
                      <a:pPr algn="ctr"/>
                      <a:r>
                        <a:rPr lang="en-GB" b="0" dirty="0"/>
                        <a:t>Angularity</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69277598"/>
                  </a:ext>
                </a:extLst>
              </a:tr>
              <a:tr h="690424">
                <a:tc>
                  <a:txBody>
                    <a:bodyPr/>
                    <a:lstStyle/>
                    <a:p>
                      <a:endParaRPr lang="en-GB" dirty="0"/>
                    </a:p>
                  </a:txBody>
                  <a:tcPr anchor="ctr">
                    <a:lnR w="12700" cap="flat" cmpd="sng" algn="ctr">
                      <a:solidFill>
                        <a:schemeClr val="tx1"/>
                      </a:solidFill>
                      <a:prstDash val="solid"/>
                      <a:round/>
                      <a:headEnd type="none" w="med" len="med"/>
                      <a:tailEnd type="none" w="med" len="med"/>
                    </a:lnR>
                  </a:tcPr>
                </a:tc>
                <a:tc>
                  <a:txBody>
                    <a:bodyPr/>
                    <a:lstStyle/>
                    <a:p>
                      <a:pPr algn="ctr"/>
                      <a:r>
                        <a:rPr lang="en-GB" b="0" dirty="0"/>
                        <a:t>Perpendicularity</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302466696"/>
                  </a:ext>
                </a:extLst>
              </a:tr>
              <a:tr h="690424">
                <a:tc>
                  <a:txBody>
                    <a:bodyPr/>
                    <a:lstStyle/>
                    <a:p>
                      <a:endParaRPr lang="en-GB" dirty="0"/>
                    </a:p>
                  </a:txBody>
                  <a:tcPr>
                    <a:lnR w="12700" cap="flat" cmpd="sng" algn="ctr">
                      <a:solidFill>
                        <a:schemeClr val="tx1"/>
                      </a:solidFill>
                      <a:prstDash val="solid"/>
                      <a:round/>
                      <a:headEnd type="none" w="med" len="med"/>
                      <a:tailEnd type="none" w="med" len="med"/>
                    </a:lnR>
                  </a:tcPr>
                </a:tc>
                <a:tc>
                  <a:txBody>
                    <a:bodyPr/>
                    <a:lstStyle/>
                    <a:p>
                      <a:pPr algn="ctr"/>
                      <a:r>
                        <a:rPr lang="en-GB" b="0" dirty="0"/>
                        <a:t>Parallelism</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502614215"/>
                  </a:ext>
                </a:extLst>
              </a:tr>
            </a:tbl>
          </a:graphicData>
        </a:graphic>
      </p:graphicFrame>
      <p:grpSp>
        <p:nvGrpSpPr>
          <p:cNvPr id="7" name="Group 6">
            <a:extLst>
              <a:ext uri="{FF2B5EF4-FFF2-40B4-BE49-F238E27FC236}">
                <a16:creationId xmlns:a16="http://schemas.microsoft.com/office/drawing/2014/main" id="{C7A55BF4-5529-44BC-96B1-EAA084419480}"/>
              </a:ext>
            </a:extLst>
          </p:cNvPr>
          <p:cNvGrpSpPr/>
          <p:nvPr/>
        </p:nvGrpSpPr>
        <p:grpSpPr>
          <a:xfrm>
            <a:off x="8335821" y="3343078"/>
            <a:ext cx="909852" cy="332509"/>
            <a:chOff x="4610793" y="3175462"/>
            <a:chExt cx="864523" cy="332509"/>
          </a:xfrm>
        </p:grpSpPr>
        <p:cxnSp>
          <p:nvCxnSpPr>
            <p:cNvPr id="8" name="Straight Connector 7">
              <a:extLst>
                <a:ext uri="{FF2B5EF4-FFF2-40B4-BE49-F238E27FC236}">
                  <a16:creationId xmlns:a16="http://schemas.microsoft.com/office/drawing/2014/main" id="{0261EB71-0EFE-479F-92C4-4F6550C15707}"/>
                </a:ext>
              </a:extLst>
            </p:cNvPr>
            <p:cNvCxnSpPr/>
            <p:nvPr/>
          </p:nvCxnSpPr>
          <p:spPr>
            <a:xfrm flipH="1">
              <a:off x="4610793" y="3507971"/>
              <a:ext cx="864523"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EF35AB31-D084-4D18-BAD2-C41C213820E5}"/>
                </a:ext>
              </a:extLst>
            </p:cNvPr>
            <p:cNvCxnSpPr/>
            <p:nvPr/>
          </p:nvCxnSpPr>
          <p:spPr>
            <a:xfrm flipV="1">
              <a:off x="4610793" y="3175462"/>
              <a:ext cx="737062" cy="332509"/>
            </a:xfrm>
            <a:prstGeom prst="line">
              <a:avLst/>
            </a:prstGeom>
            <a:ln w="38100"/>
          </p:spPr>
          <p:style>
            <a:lnRef idx="1">
              <a:schemeClr val="dk1"/>
            </a:lnRef>
            <a:fillRef idx="0">
              <a:schemeClr val="dk1"/>
            </a:fillRef>
            <a:effectRef idx="0">
              <a:schemeClr val="dk1"/>
            </a:effectRef>
            <a:fontRef idx="minor">
              <a:schemeClr val="tx1"/>
            </a:fontRef>
          </p:style>
        </p:cxnSp>
      </p:grpSp>
      <p:grpSp>
        <p:nvGrpSpPr>
          <p:cNvPr id="10" name="Group 9">
            <a:extLst>
              <a:ext uri="{FF2B5EF4-FFF2-40B4-BE49-F238E27FC236}">
                <a16:creationId xmlns:a16="http://schemas.microsoft.com/office/drawing/2014/main" id="{BD66FC72-ACE9-4BEA-A083-B3CF97713CF2}"/>
              </a:ext>
            </a:extLst>
          </p:cNvPr>
          <p:cNvGrpSpPr/>
          <p:nvPr/>
        </p:nvGrpSpPr>
        <p:grpSpPr>
          <a:xfrm>
            <a:off x="8379564" y="4007552"/>
            <a:ext cx="822367" cy="420870"/>
            <a:chOff x="4693920" y="3857414"/>
            <a:chExt cx="781396" cy="420870"/>
          </a:xfrm>
        </p:grpSpPr>
        <p:cxnSp>
          <p:nvCxnSpPr>
            <p:cNvPr id="11" name="Straight Connector 10">
              <a:extLst>
                <a:ext uri="{FF2B5EF4-FFF2-40B4-BE49-F238E27FC236}">
                  <a16:creationId xmlns:a16="http://schemas.microsoft.com/office/drawing/2014/main" id="{E99F7B2A-F2A0-4188-AC4E-9D3A51FE6BF1}"/>
                </a:ext>
              </a:extLst>
            </p:cNvPr>
            <p:cNvCxnSpPr/>
            <p:nvPr/>
          </p:nvCxnSpPr>
          <p:spPr>
            <a:xfrm>
              <a:off x="4693920" y="4278284"/>
              <a:ext cx="781396"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2" name="Straight Connector 11">
              <a:extLst>
                <a:ext uri="{FF2B5EF4-FFF2-40B4-BE49-F238E27FC236}">
                  <a16:creationId xmlns:a16="http://schemas.microsoft.com/office/drawing/2014/main" id="{3BAF502C-0482-44BF-B60C-8D5B18FFFEEE}"/>
                </a:ext>
              </a:extLst>
            </p:cNvPr>
            <p:cNvCxnSpPr/>
            <p:nvPr/>
          </p:nvCxnSpPr>
          <p:spPr>
            <a:xfrm flipV="1">
              <a:off x="5087389" y="3857414"/>
              <a:ext cx="0" cy="415328"/>
            </a:xfrm>
            <a:prstGeom prst="line">
              <a:avLst/>
            </a:prstGeom>
            <a:ln w="38100"/>
          </p:spPr>
          <p:style>
            <a:lnRef idx="1">
              <a:schemeClr val="dk1"/>
            </a:lnRef>
            <a:fillRef idx="0">
              <a:schemeClr val="dk1"/>
            </a:fillRef>
            <a:effectRef idx="0">
              <a:schemeClr val="dk1"/>
            </a:effectRef>
            <a:fontRef idx="minor">
              <a:schemeClr val="tx1"/>
            </a:fontRef>
          </p:style>
        </p:cxnSp>
      </p:grpSp>
      <p:grpSp>
        <p:nvGrpSpPr>
          <p:cNvPr id="13" name="Group 12">
            <a:extLst>
              <a:ext uri="{FF2B5EF4-FFF2-40B4-BE49-F238E27FC236}">
                <a16:creationId xmlns:a16="http://schemas.microsoft.com/office/drawing/2014/main" id="{207792DC-9D0D-4A7B-B285-9C211C394C0D}"/>
              </a:ext>
            </a:extLst>
          </p:cNvPr>
          <p:cNvGrpSpPr/>
          <p:nvPr/>
        </p:nvGrpSpPr>
        <p:grpSpPr>
          <a:xfrm>
            <a:off x="8511110" y="4655150"/>
            <a:ext cx="554077" cy="473735"/>
            <a:chOff x="4777047" y="4488873"/>
            <a:chExt cx="526473" cy="473735"/>
          </a:xfrm>
        </p:grpSpPr>
        <p:cxnSp>
          <p:nvCxnSpPr>
            <p:cNvPr id="14" name="Straight Connector 13">
              <a:extLst>
                <a:ext uri="{FF2B5EF4-FFF2-40B4-BE49-F238E27FC236}">
                  <a16:creationId xmlns:a16="http://schemas.microsoft.com/office/drawing/2014/main" id="{1F461088-D55E-4922-99BF-075D24046FFB}"/>
                </a:ext>
              </a:extLst>
            </p:cNvPr>
            <p:cNvCxnSpPr/>
            <p:nvPr/>
          </p:nvCxnSpPr>
          <p:spPr>
            <a:xfrm flipV="1">
              <a:off x="4777047" y="4488873"/>
              <a:ext cx="202277" cy="471054"/>
            </a:xfrm>
            <a:prstGeom prst="line">
              <a:avLst/>
            </a:prstGeom>
            <a:ln w="38100"/>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7B07A06A-7B1E-445A-BD69-2202472A98B6}"/>
                </a:ext>
              </a:extLst>
            </p:cNvPr>
            <p:cNvCxnSpPr/>
            <p:nvPr/>
          </p:nvCxnSpPr>
          <p:spPr>
            <a:xfrm flipV="1">
              <a:off x="5101243" y="4491554"/>
              <a:ext cx="202277" cy="471054"/>
            </a:xfrm>
            <a:prstGeom prst="line">
              <a:avLst/>
            </a:prstGeom>
            <a:ln w="38100"/>
          </p:spPr>
          <p:style>
            <a:lnRef idx="1">
              <a:schemeClr val="dk1"/>
            </a:lnRef>
            <a:fillRef idx="0">
              <a:schemeClr val="dk1"/>
            </a:fillRef>
            <a:effectRef idx="0">
              <a:schemeClr val="dk1"/>
            </a:effectRef>
            <a:fontRef idx="minor">
              <a:schemeClr val="tx1"/>
            </a:fontRef>
          </p:style>
        </p:cxnSp>
      </p:grpSp>
    </p:spTree>
    <p:extLst>
      <p:ext uri="{BB962C8B-B14F-4D97-AF65-F5344CB8AC3E}">
        <p14:creationId xmlns:p14="http://schemas.microsoft.com/office/powerpoint/2010/main" val="1785222222"/>
      </p:ext>
    </p:extLst>
  </p:cSld>
  <p:clrMapOvr>
    <a:masterClrMapping/>
  </p:clrMapOvr>
  <p:transition>
    <p:cover dir="rd"/>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A1895-7376-4939-ABB2-926FBCC8524C}"/>
              </a:ext>
            </a:extLst>
          </p:cNvPr>
          <p:cNvSpPr>
            <a:spLocks noGrp="1"/>
          </p:cNvSpPr>
          <p:nvPr>
            <p:ph type="title"/>
          </p:nvPr>
        </p:nvSpPr>
        <p:spPr/>
        <p:txBody>
          <a:bodyPr/>
          <a:lstStyle/>
          <a:p>
            <a:r>
              <a:rPr lang="en-GB" dirty="0"/>
              <a:t>Orientation Symbols – Examples</a:t>
            </a:r>
          </a:p>
        </p:txBody>
      </p:sp>
      <p:sp>
        <p:nvSpPr>
          <p:cNvPr id="8" name="Text Placeholder 7">
            <a:extLst>
              <a:ext uri="{FF2B5EF4-FFF2-40B4-BE49-F238E27FC236}">
                <a16:creationId xmlns:a16="http://schemas.microsoft.com/office/drawing/2014/main" id="{7C1EF42B-A5F8-4B8A-A7A5-DC62019523E5}"/>
              </a:ext>
            </a:extLst>
          </p:cNvPr>
          <p:cNvSpPr txBox="1">
            <a:spLocks/>
          </p:cNvSpPr>
          <p:nvPr/>
        </p:nvSpPr>
        <p:spPr>
          <a:xfrm>
            <a:off x="4788016" y="1627684"/>
            <a:ext cx="2615967" cy="6891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ts val="0"/>
              </a:spcBef>
              <a:buNone/>
            </a:pPr>
            <a:r>
              <a:rPr kumimoji="0" lang="en-GB" sz="2400" b="1" i="0" u="none" strike="noStrike" kern="1200" cap="none" spc="0" normalizeH="0" baseline="0" noProof="0" dirty="0">
                <a:ln>
                  <a:noFill/>
                </a:ln>
                <a:solidFill>
                  <a:srgbClr val="000000"/>
                </a:solidFill>
                <a:effectLst/>
                <a:uLnTx/>
                <a:uFillTx/>
                <a:ea typeface="+mn-ea"/>
                <a:cs typeface="+mn-cs"/>
              </a:rPr>
              <a:t>Perpendicularity</a:t>
            </a:r>
            <a:endParaRPr lang="en-GB" sz="2400" b="1" dirty="0"/>
          </a:p>
          <a:p>
            <a:pPr algn="ctr"/>
            <a:endParaRPr lang="en-GB" dirty="0"/>
          </a:p>
        </p:txBody>
      </p:sp>
      <p:sp>
        <p:nvSpPr>
          <p:cNvPr id="9" name="Text Placeholder 7">
            <a:extLst>
              <a:ext uri="{FF2B5EF4-FFF2-40B4-BE49-F238E27FC236}">
                <a16:creationId xmlns:a16="http://schemas.microsoft.com/office/drawing/2014/main" id="{669653F3-F830-43BA-A6DF-F4799095FBD3}"/>
              </a:ext>
            </a:extLst>
          </p:cNvPr>
          <p:cNvSpPr txBox="1">
            <a:spLocks/>
          </p:cNvSpPr>
          <p:nvPr/>
        </p:nvSpPr>
        <p:spPr>
          <a:xfrm>
            <a:off x="787632" y="1679795"/>
            <a:ext cx="2984268" cy="47515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2400" b="1" dirty="0"/>
              <a:t>Angularity</a:t>
            </a:r>
            <a:endParaRPr lang="en-GB" dirty="0"/>
          </a:p>
        </p:txBody>
      </p:sp>
      <p:pic>
        <p:nvPicPr>
          <p:cNvPr id="7" name="Content Placeholder 9">
            <a:extLst>
              <a:ext uri="{FF2B5EF4-FFF2-40B4-BE49-F238E27FC236}">
                <a16:creationId xmlns:a16="http://schemas.microsoft.com/office/drawing/2014/main" id="{44C90A80-C29A-492F-95E7-2DC7C6018308}"/>
              </a:ext>
            </a:extLst>
          </p:cNvPr>
          <p:cNvPicPr>
            <a:picLocks noChangeAspect="1"/>
          </p:cNvPicPr>
          <p:nvPr/>
        </p:nvPicPr>
        <p:blipFill>
          <a:blip r:embed="rId3"/>
          <a:stretch>
            <a:fillRect/>
          </a:stretch>
        </p:blipFill>
        <p:spPr>
          <a:xfrm>
            <a:off x="512820" y="2417110"/>
            <a:ext cx="3259080" cy="2757047"/>
          </a:xfrm>
          <a:prstGeom prst="rect">
            <a:avLst/>
          </a:prstGeom>
        </p:spPr>
      </p:pic>
      <p:pic>
        <p:nvPicPr>
          <p:cNvPr id="10" name="Content Placeholder 11">
            <a:extLst>
              <a:ext uri="{FF2B5EF4-FFF2-40B4-BE49-F238E27FC236}">
                <a16:creationId xmlns:a16="http://schemas.microsoft.com/office/drawing/2014/main" id="{94F3F40D-ED4B-4DDB-AF9D-DF89234804F6}"/>
              </a:ext>
            </a:extLst>
          </p:cNvPr>
          <p:cNvPicPr>
            <a:picLocks noChangeAspect="1"/>
          </p:cNvPicPr>
          <p:nvPr/>
        </p:nvPicPr>
        <p:blipFill>
          <a:blip r:embed="rId4"/>
          <a:stretch>
            <a:fillRect/>
          </a:stretch>
        </p:blipFill>
        <p:spPr>
          <a:xfrm>
            <a:off x="4466458" y="2417110"/>
            <a:ext cx="3259081" cy="2757046"/>
          </a:xfrm>
          <a:prstGeom prst="rect">
            <a:avLst/>
          </a:prstGeom>
        </p:spPr>
      </p:pic>
      <p:sp>
        <p:nvSpPr>
          <p:cNvPr id="13" name="Text Placeholder 7">
            <a:extLst>
              <a:ext uri="{FF2B5EF4-FFF2-40B4-BE49-F238E27FC236}">
                <a16:creationId xmlns:a16="http://schemas.microsoft.com/office/drawing/2014/main" id="{4A66403D-F51A-4BA3-A3DC-C447E9EB19A3}"/>
              </a:ext>
            </a:extLst>
          </p:cNvPr>
          <p:cNvSpPr txBox="1">
            <a:spLocks/>
          </p:cNvSpPr>
          <p:nvPr/>
        </p:nvSpPr>
        <p:spPr>
          <a:xfrm>
            <a:off x="8589254" y="1682594"/>
            <a:ext cx="2615967" cy="6891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ts val="0"/>
              </a:spcBef>
              <a:buNone/>
            </a:pPr>
            <a:r>
              <a:rPr kumimoji="0" lang="en-GB" sz="2400" b="1" i="0" u="none" strike="noStrike" kern="1200" cap="none" spc="0" normalizeH="0" baseline="0" noProof="0" dirty="0">
                <a:ln>
                  <a:noFill/>
                </a:ln>
                <a:solidFill>
                  <a:srgbClr val="000000"/>
                </a:solidFill>
                <a:effectLst/>
                <a:uLnTx/>
                <a:uFillTx/>
                <a:ea typeface="+mn-ea"/>
                <a:cs typeface="+mn-cs"/>
              </a:rPr>
              <a:t>Parallelism</a:t>
            </a:r>
            <a:endParaRPr lang="en-GB" sz="2400" b="1" dirty="0"/>
          </a:p>
          <a:p>
            <a:pPr algn="ctr"/>
            <a:endParaRPr lang="en-GB" dirty="0"/>
          </a:p>
        </p:txBody>
      </p:sp>
      <p:pic>
        <p:nvPicPr>
          <p:cNvPr id="14" name="Content Placeholder 7">
            <a:extLst>
              <a:ext uri="{FF2B5EF4-FFF2-40B4-BE49-F238E27FC236}">
                <a16:creationId xmlns:a16="http://schemas.microsoft.com/office/drawing/2014/main" id="{DB9AC515-7460-45E7-92F8-976E0655F2D4}"/>
              </a:ext>
            </a:extLst>
          </p:cNvPr>
          <p:cNvPicPr>
            <a:picLocks noChangeAspect="1"/>
          </p:cNvPicPr>
          <p:nvPr/>
        </p:nvPicPr>
        <p:blipFill>
          <a:blip r:embed="rId5"/>
          <a:stretch>
            <a:fillRect/>
          </a:stretch>
        </p:blipFill>
        <p:spPr>
          <a:xfrm>
            <a:off x="8098541" y="2417110"/>
            <a:ext cx="3259081" cy="2757046"/>
          </a:xfrm>
          <a:prstGeom prst="rect">
            <a:avLst/>
          </a:prstGeom>
        </p:spPr>
      </p:pic>
      <p:cxnSp>
        <p:nvCxnSpPr>
          <p:cNvPr id="15" name="Straight Connector 14">
            <a:extLst>
              <a:ext uri="{FF2B5EF4-FFF2-40B4-BE49-F238E27FC236}">
                <a16:creationId xmlns:a16="http://schemas.microsoft.com/office/drawing/2014/main" id="{F3ECBA1C-9FC7-4B69-9606-4EA49BBC6C32}"/>
              </a:ext>
            </a:extLst>
          </p:cNvPr>
          <p:cNvCxnSpPr/>
          <p:nvPr/>
        </p:nvCxnSpPr>
        <p:spPr>
          <a:xfrm>
            <a:off x="4191000" y="1417638"/>
            <a:ext cx="0" cy="4013200"/>
          </a:xfrm>
          <a:prstGeom prst="line">
            <a:avLst/>
          </a:prstGeom>
          <a:ln w="38100">
            <a:solidFill>
              <a:srgbClr val="003A58"/>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E5F0F99-50A6-4970-890B-D99C00CF3BAB}"/>
              </a:ext>
            </a:extLst>
          </p:cNvPr>
          <p:cNvCxnSpPr/>
          <p:nvPr/>
        </p:nvCxnSpPr>
        <p:spPr>
          <a:xfrm>
            <a:off x="7992239" y="1417638"/>
            <a:ext cx="0" cy="4013200"/>
          </a:xfrm>
          <a:prstGeom prst="line">
            <a:avLst/>
          </a:prstGeom>
          <a:ln w="38100">
            <a:solidFill>
              <a:srgbClr val="003A58"/>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3422904"/>
      </p:ext>
    </p:extLst>
  </p:cSld>
  <p:clrMapOvr>
    <a:masterClrMapping/>
  </p:clrMapOvr>
  <p:transition>
    <p:cover dir="rd"/>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AB75E-CD3C-4147-B0CD-02576E73A1D9}"/>
              </a:ext>
            </a:extLst>
          </p:cNvPr>
          <p:cNvSpPr>
            <a:spLocks noGrp="1"/>
          </p:cNvSpPr>
          <p:nvPr>
            <p:ph type="title"/>
          </p:nvPr>
        </p:nvSpPr>
        <p:spPr>
          <a:xfrm>
            <a:off x="609600" y="246166"/>
            <a:ext cx="10972800" cy="1143000"/>
          </a:xfrm>
        </p:spPr>
        <p:txBody>
          <a:bodyPr/>
          <a:lstStyle/>
          <a:p>
            <a:r>
              <a:rPr lang="en-GB" dirty="0"/>
              <a:t>Tolerance Symbols - Location</a:t>
            </a:r>
          </a:p>
        </p:txBody>
      </p:sp>
      <p:sp>
        <p:nvSpPr>
          <p:cNvPr id="3" name="Content Placeholder 2">
            <a:extLst>
              <a:ext uri="{FF2B5EF4-FFF2-40B4-BE49-F238E27FC236}">
                <a16:creationId xmlns:a16="http://schemas.microsoft.com/office/drawing/2014/main" id="{BD0FC1DE-1FCB-4A9B-B8C5-4891786D55D4}"/>
              </a:ext>
            </a:extLst>
          </p:cNvPr>
          <p:cNvSpPr>
            <a:spLocks noGrp="1"/>
          </p:cNvSpPr>
          <p:nvPr>
            <p:ph idx="1"/>
          </p:nvPr>
        </p:nvSpPr>
        <p:spPr>
          <a:xfrm>
            <a:off x="1065364" y="2254907"/>
            <a:ext cx="5732996" cy="3246529"/>
          </a:xfrm>
        </p:spPr>
        <p:txBody>
          <a:bodyPr>
            <a:normAutofit/>
          </a:bodyPr>
          <a:lstStyle/>
          <a:p>
            <a:pPr marR="0" lvl="0" algn="l" defTabSz="914400" rtl="0" eaLnBrk="1" fontAlgn="auto" latinLnBrk="0" hangingPunct="1">
              <a:lnSpc>
                <a:spcPct val="90000"/>
              </a:lnSpc>
              <a:spcBef>
                <a:spcPts val="1200"/>
              </a:spcBef>
              <a:spcAft>
                <a:spcPts val="200"/>
              </a:spcAft>
              <a:buSzPct val="100000"/>
              <a:buFontTx/>
              <a:buChar char="-"/>
              <a:tabLst/>
              <a:defRPr/>
            </a:pPr>
            <a:r>
              <a:rPr kumimoji="0" lang="en-GB" sz="2400" b="1" i="0" u="none" strike="noStrike" kern="1200" cap="none" spc="0" normalizeH="0" baseline="0" noProof="0" dirty="0">
                <a:ln>
                  <a:noFill/>
                </a:ln>
                <a:effectLst/>
                <a:uLnTx/>
                <a:uFillTx/>
                <a:latin typeface="+mj-lt"/>
                <a:ea typeface="+mn-ea"/>
                <a:cs typeface="+mn-cs"/>
              </a:rPr>
              <a:t>Position - </a:t>
            </a:r>
            <a:r>
              <a:rPr kumimoji="0" lang="en-GB" sz="2400" i="0" u="none" strike="noStrike" kern="1200" cap="none" spc="0" normalizeH="0" baseline="0" noProof="0" dirty="0">
                <a:ln>
                  <a:noFill/>
                </a:ln>
                <a:effectLst/>
                <a:uLnTx/>
                <a:uFillTx/>
                <a:latin typeface="+mj-lt"/>
                <a:ea typeface="+mn-ea"/>
                <a:cs typeface="+mn-cs"/>
              </a:rPr>
              <a:t>Controls the location of a feature in relation to its datum reference frame.</a:t>
            </a:r>
          </a:p>
          <a:p>
            <a:pPr marR="0" lvl="0" algn="l" defTabSz="914400" rtl="0" eaLnBrk="1" fontAlgn="auto" latinLnBrk="0" hangingPunct="1">
              <a:lnSpc>
                <a:spcPct val="90000"/>
              </a:lnSpc>
              <a:spcBef>
                <a:spcPts val="1200"/>
              </a:spcBef>
              <a:spcAft>
                <a:spcPts val="200"/>
              </a:spcAft>
              <a:buSzPct val="100000"/>
              <a:buFontTx/>
              <a:buChar char="-"/>
              <a:tabLst/>
              <a:defRPr/>
            </a:pPr>
            <a:r>
              <a:rPr lang="en-GB" sz="2400" b="1" dirty="0">
                <a:latin typeface="+mj-lt"/>
              </a:rPr>
              <a:t>Concentricity - </a:t>
            </a:r>
            <a:r>
              <a:rPr lang="en-GB" sz="2400" dirty="0">
                <a:latin typeface="+mj-lt"/>
              </a:rPr>
              <a:t>Controls concentricity of a surface of revolution to a central datum.</a:t>
            </a:r>
          </a:p>
          <a:p>
            <a:pPr marR="0" lvl="0" algn="l" defTabSz="914400" rtl="0" eaLnBrk="1" fontAlgn="auto" latinLnBrk="0" hangingPunct="1">
              <a:lnSpc>
                <a:spcPct val="90000"/>
              </a:lnSpc>
              <a:spcBef>
                <a:spcPts val="1200"/>
              </a:spcBef>
              <a:spcAft>
                <a:spcPts val="200"/>
              </a:spcAft>
              <a:buSzPct val="100000"/>
              <a:buFontTx/>
              <a:buChar char="-"/>
              <a:tabLst/>
              <a:defRPr/>
            </a:pPr>
            <a:r>
              <a:rPr lang="en-GB" sz="2400" b="1" dirty="0">
                <a:latin typeface="+mj-lt"/>
              </a:rPr>
              <a:t>Symmetry </a:t>
            </a:r>
            <a:r>
              <a:rPr lang="en-GB" sz="2400" dirty="0">
                <a:latin typeface="+mj-lt"/>
              </a:rPr>
              <a:t>- Controls the symmetry of two surfaces about a central datum</a:t>
            </a:r>
          </a:p>
          <a:p>
            <a:pPr marR="0" lvl="0" algn="l" defTabSz="914400" rtl="0" eaLnBrk="1" fontAlgn="auto" latinLnBrk="0" hangingPunct="1">
              <a:lnSpc>
                <a:spcPct val="90000"/>
              </a:lnSpc>
              <a:spcBef>
                <a:spcPts val="1200"/>
              </a:spcBef>
              <a:spcAft>
                <a:spcPts val="200"/>
              </a:spcAft>
              <a:buClr>
                <a:srgbClr val="E48312"/>
              </a:buClr>
              <a:buSzPct val="100000"/>
              <a:buFontTx/>
              <a:buChar char="-"/>
              <a:tabLst/>
              <a:defRPr/>
            </a:pPr>
            <a:endParaRPr lang="en-GB" sz="1800" dirty="0">
              <a:solidFill>
                <a:srgbClr val="000000">
                  <a:lumMod val="75000"/>
                  <a:lumOff val="25000"/>
                </a:srgbClr>
              </a:solidFill>
              <a:latin typeface="Calibri" panose="020F0502020204030204"/>
            </a:endParaRPr>
          </a:p>
          <a:p>
            <a:pPr marR="0" lvl="0" algn="l" defTabSz="914400" rtl="0" eaLnBrk="1" fontAlgn="auto" latinLnBrk="0" hangingPunct="1">
              <a:lnSpc>
                <a:spcPct val="90000"/>
              </a:lnSpc>
              <a:spcBef>
                <a:spcPts val="1200"/>
              </a:spcBef>
              <a:spcAft>
                <a:spcPts val="200"/>
              </a:spcAft>
              <a:buClr>
                <a:srgbClr val="E48312"/>
              </a:buClr>
              <a:buSzPct val="100000"/>
              <a:buFontTx/>
              <a:buChar char="-"/>
              <a:tabLst/>
              <a:defRPr/>
            </a:pPr>
            <a:endParaRPr kumimoji="0" lang="en-GB" sz="18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a:p>
            <a:endParaRPr lang="en-GB" dirty="0"/>
          </a:p>
        </p:txBody>
      </p:sp>
      <p:sp>
        <p:nvSpPr>
          <p:cNvPr id="5" name="TextBox 4">
            <a:extLst>
              <a:ext uri="{FF2B5EF4-FFF2-40B4-BE49-F238E27FC236}">
                <a16:creationId xmlns:a16="http://schemas.microsoft.com/office/drawing/2014/main" id="{05134CEE-FDFB-480A-A0BE-3BFC7E39E35D}"/>
              </a:ext>
            </a:extLst>
          </p:cNvPr>
          <p:cNvSpPr txBox="1"/>
          <p:nvPr/>
        </p:nvSpPr>
        <p:spPr>
          <a:xfrm>
            <a:off x="882650" y="1354324"/>
            <a:ext cx="10426700" cy="812530"/>
          </a:xfrm>
          <a:prstGeom prst="rect">
            <a:avLst/>
          </a:prstGeom>
          <a:noFill/>
        </p:spPr>
        <p:txBody>
          <a:bodyPr wrap="square">
            <a:spAutoFit/>
          </a:bodyPr>
          <a:lstStyle/>
          <a:p>
            <a:pPr marL="0" marR="0" lvl="0" indent="0" algn="ctr" defTabSz="914400" rtl="0" eaLnBrk="1" fontAlgn="auto" latinLnBrk="0" hangingPunct="1">
              <a:lnSpc>
                <a:spcPct val="90000"/>
              </a:lnSpc>
              <a:spcBef>
                <a:spcPts val="1200"/>
              </a:spcBef>
              <a:spcAft>
                <a:spcPts val="200"/>
              </a:spcAft>
              <a:buClr>
                <a:srgbClr val="E48312"/>
              </a:buClr>
              <a:buSzPct val="100000"/>
              <a:buFont typeface="Arial" pitchFamily="34" charset="0"/>
              <a:buNone/>
              <a:tabLst/>
              <a:defRPr/>
            </a:pPr>
            <a:r>
              <a:rPr kumimoji="0" lang="en-GB" sz="2600" b="0" i="0" u="none" strike="noStrike" kern="1200" cap="none" spc="0" normalizeH="0" baseline="0" noProof="0" dirty="0">
                <a:ln>
                  <a:noFill/>
                </a:ln>
                <a:solidFill>
                  <a:prstClr val="black"/>
                </a:solidFill>
                <a:effectLst/>
                <a:uLnTx/>
                <a:uFillTx/>
                <a:latin typeface="Myriad Pro"/>
                <a:ea typeface="+mn-ea"/>
                <a:cs typeface="+mn-cs"/>
              </a:rPr>
              <a:t>Shows how far an actual feature is permitted to deviate from the nominal location specified in the technical drawing:</a:t>
            </a:r>
          </a:p>
        </p:txBody>
      </p:sp>
      <p:graphicFrame>
        <p:nvGraphicFramePr>
          <p:cNvPr id="16" name="Table 4">
            <a:extLst>
              <a:ext uri="{FF2B5EF4-FFF2-40B4-BE49-F238E27FC236}">
                <a16:creationId xmlns:a16="http://schemas.microsoft.com/office/drawing/2014/main" id="{7040B6E2-850D-4DD8-9E72-A11B6DC9ED91}"/>
              </a:ext>
            </a:extLst>
          </p:cNvPr>
          <p:cNvGraphicFramePr>
            <a:graphicFrameLocks/>
          </p:cNvGraphicFramePr>
          <p:nvPr>
            <p:extLst>
              <p:ext uri="{D42A27DB-BD31-4B8C-83A1-F6EECF244321}">
                <p14:modId xmlns:p14="http://schemas.microsoft.com/office/powerpoint/2010/main" val="1201276690"/>
              </p:ext>
            </p:extLst>
          </p:nvPr>
        </p:nvGraphicFramePr>
        <p:xfrm>
          <a:off x="7818216" y="2497324"/>
          <a:ext cx="2745572" cy="2761696"/>
        </p:xfrm>
        <a:graphic>
          <a:graphicData uri="http://schemas.openxmlformats.org/drawingml/2006/table">
            <a:tbl>
              <a:tblPr firstRow="1" bandRow="1">
                <a:tableStyleId>{74C1A8A3-306A-4EB7-A6B1-4F7E0EB9C5D6}</a:tableStyleId>
              </a:tblPr>
              <a:tblGrid>
                <a:gridCol w="1109884">
                  <a:extLst>
                    <a:ext uri="{9D8B030D-6E8A-4147-A177-3AD203B41FA5}">
                      <a16:colId xmlns:a16="http://schemas.microsoft.com/office/drawing/2014/main" val="43700406"/>
                    </a:ext>
                  </a:extLst>
                </a:gridCol>
                <a:gridCol w="1635688">
                  <a:extLst>
                    <a:ext uri="{9D8B030D-6E8A-4147-A177-3AD203B41FA5}">
                      <a16:colId xmlns:a16="http://schemas.microsoft.com/office/drawing/2014/main" val="3369467499"/>
                    </a:ext>
                  </a:extLst>
                </a:gridCol>
              </a:tblGrid>
              <a:tr h="690424">
                <a:tc>
                  <a:txBody>
                    <a:bodyPr/>
                    <a:lstStyle/>
                    <a:p>
                      <a:pPr algn="ctr"/>
                      <a:r>
                        <a:rPr lang="en-GB" dirty="0"/>
                        <a:t>Symbol</a:t>
                      </a:r>
                    </a:p>
                  </a:txBody>
                  <a:tcPr anchor="ctr">
                    <a:lnR w="12700" cap="flat" cmpd="sng" algn="ctr">
                      <a:solidFill>
                        <a:schemeClr val="tx1"/>
                      </a:solidFill>
                      <a:prstDash val="solid"/>
                      <a:round/>
                      <a:headEnd type="none" w="med" len="med"/>
                      <a:tailEnd type="none" w="med" len="med"/>
                    </a:lnR>
                  </a:tcPr>
                </a:tc>
                <a:tc>
                  <a:txBody>
                    <a:bodyPr/>
                    <a:lstStyle/>
                    <a:p>
                      <a:pPr algn="ctr"/>
                      <a:r>
                        <a:rPr lang="en-GB" dirty="0"/>
                        <a:t>Characteristic</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676542801"/>
                  </a:ext>
                </a:extLst>
              </a:tr>
              <a:tr h="690424">
                <a:tc>
                  <a:txBody>
                    <a:bodyPr/>
                    <a:lstStyle/>
                    <a:p>
                      <a:endParaRPr lang="en-GB" dirty="0"/>
                    </a:p>
                  </a:txBody>
                  <a:tcPr>
                    <a:lnR w="12700" cap="flat" cmpd="sng" algn="ctr">
                      <a:solidFill>
                        <a:schemeClr val="tx1"/>
                      </a:solidFill>
                      <a:prstDash val="solid"/>
                      <a:round/>
                      <a:headEnd type="none" w="med" len="med"/>
                      <a:tailEnd type="none" w="med" len="med"/>
                    </a:lnR>
                  </a:tcPr>
                </a:tc>
                <a:tc>
                  <a:txBody>
                    <a:bodyPr/>
                    <a:lstStyle/>
                    <a:p>
                      <a:pPr algn="ctr"/>
                      <a:r>
                        <a:rPr lang="en-GB" b="0" dirty="0"/>
                        <a:t>Position</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69277598"/>
                  </a:ext>
                </a:extLst>
              </a:tr>
              <a:tr h="690424">
                <a:tc>
                  <a:txBody>
                    <a:bodyPr/>
                    <a:lstStyle/>
                    <a:p>
                      <a:endParaRPr lang="en-GB" dirty="0"/>
                    </a:p>
                  </a:txBody>
                  <a:tcPr anchor="ctr">
                    <a:lnR w="12700" cap="flat" cmpd="sng" algn="ctr">
                      <a:solidFill>
                        <a:schemeClr val="tx1"/>
                      </a:solidFill>
                      <a:prstDash val="solid"/>
                      <a:round/>
                      <a:headEnd type="none" w="med" len="med"/>
                      <a:tailEnd type="none" w="med" len="med"/>
                    </a:lnR>
                  </a:tcPr>
                </a:tc>
                <a:tc>
                  <a:txBody>
                    <a:bodyPr/>
                    <a:lstStyle/>
                    <a:p>
                      <a:pPr algn="ctr"/>
                      <a:r>
                        <a:rPr lang="en-GB" b="0" dirty="0"/>
                        <a:t>Concentricity (Co-axiality)</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302466696"/>
                  </a:ext>
                </a:extLst>
              </a:tr>
              <a:tr h="690424">
                <a:tc>
                  <a:txBody>
                    <a:bodyPr/>
                    <a:lstStyle/>
                    <a:p>
                      <a:endParaRPr lang="en-GB" dirty="0"/>
                    </a:p>
                  </a:txBody>
                  <a:tcPr>
                    <a:lnR w="12700" cap="flat" cmpd="sng" algn="ctr">
                      <a:solidFill>
                        <a:schemeClr val="tx1"/>
                      </a:solidFill>
                      <a:prstDash val="solid"/>
                      <a:round/>
                      <a:headEnd type="none" w="med" len="med"/>
                      <a:tailEnd type="none" w="med" len="med"/>
                    </a:lnR>
                  </a:tcPr>
                </a:tc>
                <a:tc>
                  <a:txBody>
                    <a:bodyPr/>
                    <a:lstStyle/>
                    <a:p>
                      <a:pPr algn="ctr"/>
                      <a:r>
                        <a:rPr lang="en-GB" b="0" dirty="0"/>
                        <a:t>Symmetry</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502614215"/>
                  </a:ext>
                </a:extLst>
              </a:tr>
            </a:tbl>
          </a:graphicData>
        </a:graphic>
      </p:graphicFrame>
      <p:grpSp>
        <p:nvGrpSpPr>
          <p:cNvPr id="17" name="Group 16">
            <a:extLst>
              <a:ext uri="{FF2B5EF4-FFF2-40B4-BE49-F238E27FC236}">
                <a16:creationId xmlns:a16="http://schemas.microsoft.com/office/drawing/2014/main" id="{5A2A7889-46F5-4D77-A146-8DFB24F1E716}"/>
              </a:ext>
            </a:extLst>
          </p:cNvPr>
          <p:cNvGrpSpPr/>
          <p:nvPr/>
        </p:nvGrpSpPr>
        <p:grpSpPr>
          <a:xfrm>
            <a:off x="8032132" y="3245431"/>
            <a:ext cx="619011" cy="581520"/>
            <a:chOff x="8917969" y="3857414"/>
            <a:chExt cx="775698" cy="672633"/>
          </a:xfrm>
        </p:grpSpPr>
        <p:sp>
          <p:nvSpPr>
            <p:cNvPr id="18" name="Oval 17">
              <a:extLst>
                <a:ext uri="{FF2B5EF4-FFF2-40B4-BE49-F238E27FC236}">
                  <a16:creationId xmlns:a16="http://schemas.microsoft.com/office/drawing/2014/main" id="{8ABF5AAE-FFAD-4FA1-8F5D-B9D5094DAD05}"/>
                </a:ext>
              </a:extLst>
            </p:cNvPr>
            <p:cNvSpPr/>
            <p:nvPr/>
          </p:nvSpPr>
          <p:spPr>
            <a:xfrm>
              <a:off x="9087491" y="3980532"/>
              <a:ext cx="462337" cy="441788"/>
            </a:xfrm>
            <a:prstGeom prst="ellipse">
              <a:avLst/>
            </a:prstGeom>
            <a:noFill/>
            <a:ln w="38100"/>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19" name="Straight Connector 18">
              <a:extLst>
                <a:ext uri="{FF2B5EF4-FFF2-40B4-BE49-F238E27FC236}">
                  <a16:creationId xmlns:a16="http://schemas.microsoft.com/office/drawing/2014/main" id="{BAC7FB9C-86C5-4457-A9E9-D8FBC3762B87}"/>
                </a:ext>
              </a:extLst>
            </p:cNvPr>
            <p:cNvCxnSpPr/>
            <p:nvPr/>
          </p:nvCxnSpPr>
          <p:spPr>
            <a:xfrm>
              <a:off x="9318661" y="3857414"/>
              <a:ext cx="0" cy="672633"/>
            </a:xfrm>
            <a:prstGeom prst="line">
              <a:avLst/>
            </a:prstGeom>
            <a:ln w="38100"/>
          </p:spPr>
          <p:style>
            <a:lnRef idx="1">
              <a:schemeClr val="dk1"/>
            </a:lnRef>
            <a:fillRef idx="0">
              <a:schemeClr val="dk1"/>
            </a:fillRef>
            <a:effectRef idx="0">
              <a:schemeClr val="dk1"/>
            </a:effectRef>
            <a:fontRef idx="minor">
              <a:schemeClr val="tx1"/>
            </a:fontRef>
          </p:style>
        </p:cxnSp>
        <p:cxnSp>
          <p:nvCxnSpPr>
            <p:cNvPr id="20" name="Straight Connector 19">
              <a:extLst>
                <a:ext uri="{FF2B5EF4-FFF2-40B4-BE49-F238E27FC236}">
                  <a16:creationId xmlns:a16="http://schemas.microsoft.com/office/drawing/2014/main" id="{9F61E975-5946-4BF9-983B-B25163AACE4B}"/>
                </a:ext>
              </a:extLst>
            </p:cNvPr>
            <p:cNvCxnSpPr/>
            <p:nvPr/>
          </p:nvCxnSpPr>
          <p:spPr>
            <a:xfrm>
              <a:off x="8917969" y="4201426"/>
              <a:ext cx="775698" cy="0"/>
            </a:xfrm>
            <a:prstGeom prst="line">
              <a:avLst/>
            </a:prstGeom>
            <a:ln w="38100"/>
          </p:spPr>
          <p:style>
            <a:lnRef idx="1">
              <a:schemeClr val="dk1"/>
            </a:lnRef>
            <a:fillRef idx="0">
              <a:schemeClr val="dk1"/>
            </a:fillRef>
            <a:effectRef idx="0">
              <a:schemeClr val="dk1"/>
            </a:effectRef>
            <a:fontRef idx="minor">
              <a:schemeClr val="tx1"/>
            </a:fontRef>
          </p:style>
        </p:cxnSp>
      </p:grpSp>
      <p:grpSp>
        <p:nvGrpSpPr>
          <p:cNvPr id="4" name="Group 3">
            <a:extLst>
              <a:ext uri="{FF2B5EF4-FFF2-40B4-BE49-F238E27FC236}">
                <a16:creationId xmlns:a16="http://schemas.microsoft.com/office/drawing/2014/main" id="{9FFED995-9E95-4ECF-A087-49F9DC3DF61A}"/>
              </a:ext>
            </a:extLst>
          </p:cNvPr>
          <p:cNvGrpSpPr/>
          <p:nvPr/>
        </p:nvGrpSpPr>
        <p:grpSpPr>
          <a:xfrm>
            <a:off x="8098898" y="4006020"/>
            <a:ext cx="468305" cy="473551"/>
            <a:chOff x="10952915" y="1793178"/>
            <a:chExt cx="619011" cy="550028"/>
          </a:xfrm>
        </p:grpSpPr>
        <p:sp>
          <p:nvSpPr>
            <p:cNvPr id="22" name="Oval 21">
              <a:extLst>
                <a:ext uri="{FF2B5EF4-FFF2-40B4-BE49-F238E27FC236}">
                  <a16:creationId xmlns:a16="http://schemas.microsoft.com/office/drawing/2014/main" id="{2AA30F10-E48A-4DA9-A81D-561AF37C84D1}"/>
                </a:ext>
              </a:extLst>
            </p:cNvPr>
            <p:cNvSpPr/>
            <p:nvPr/>
          </p:nvSpPr>
          <p:spPr>
            <a:xfrm>
              <a:off x="10952915" y="1793178"/>
              <a:ext cx="619011" cy="550028"/>
            </a:xfrm>
            <a:prstGeom prst="ellipse">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37BE9425-A6BF-48D0-B4AA-0B778C6B22D8}"/>
                </a:ext>
              </a:extLst>
            </p:cNvPr>
            <p:cNvSpPr/>
            <p:nvPr/>
          </p:nvSpPr>
          <p:spPr>
            <a:xfrm>
              <a:off x="11101012" y="1909142"/>
              <a:ext cx="322815" cy="318099"/>
            </a:xfrm>
            <a:prstGeom prst="ellipse">
              <a:avLst/>
            </a:prstGeom>
            <a:noFill/>
            <a:ln w="38100"/>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grpSp>
      <p:grpSp>
        <p:nvGrpSpPr>
          <p:cNvPr id="29" name="Group 28">
            <a:extLst>
              <a:ext uri="{FF2B5EF4-FFF2-40B4-BE49-F238E27FC236}">
                <a16:creationId xmlns:a16="http://schemas.microsoft.com/office/drawing/2014/main" id="{2E731FB6-F509-484C-80DC-66486F78E270}"/>
              </a:ext>
            </a:extLst>
          </p:cNvPr>
          <p:cNvGrpSpPr/>
          <p:nvPr/>
        </p:nvGrpSpPr>
        <p:grpSpPr>
          <a:xfrm>
            <a:off x="7945201" y="4872471"/>
            <a:ext cx="775698" cy="118297"/>
            <a:chOff x="7978308" y="4790409"/>
            <a:chExt cx="775698" cy="118297"/>
          </a:xfrm>
        </p:grpSpPr>
        <p:cxnSp>
          <p:nvCxnSpPr>
            <p:cNvPr id="25" name="Straight Connector 24">
              <a:extLst>
                <a:ext uri="{FF2B5EF4-FFF2-40B4-BE49-F238E27FC236}">
                  <a16:creationId xmlns:a16="http://schemas.microsoft.com/office/drawing/2014/main" id="{49CA4BD5-E131-4AB3-ADFE-C70234056DEE}"/>
                </a:ext>
              </a:extLst>
            </p:cNvPr>
            <p:cNvCxnSpPr/>
            <p:nvPr/>
          </p:nvCxnSpPr>
          <p:spPr>
            <a:xfrm>
              <a:off x="7978308" y="4853909"/>
              <a:ext cx="775698"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40C9B38-1E0C-4B09-8B84-B10960BCE2F3}"/>
                </a:ext>
              </a:extLst>
            </p:cNvPr>
            <p:cNvCxnSpPr/>
            <p:nvPr/>
          </p:nvCxnSpPr>
          <p:spPr>
            <a:xfrm>
              <a:off x="8106732" y="4790409"/>
              <a:ext cx="503435"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27" name="Straight Connector 26">
              <a:extLst>
                <a:ext uri="{FF2B5EF4-FFF2-40B4-BE49-F238E27FC236}">
                  <a16:creationId xmlns:a16="http://schemas.microsoft.com/office/drawing/2014/main" id="{B6D7860B-51AC-482F-9D05-5FB5F4CB56A5}"/>
                </a:ext>
              </a:extLst>
            </p:cNvPr>
            <p:cNvCxnSpPr/>
            <p:nvPr/>
          </p:nvCxnSpPr>
          <p:spPr>
            <a:xfrm>
              <a:off x="8106732" y="4908706"/>
              <a:ext cx="503435" cy="0"/>
            </a:xfrm>
            <a:prstGeom prst="line">
              <a:avLst/>
            </a:prstGeom>
            <a:ln w="38100"/>
          </p:spPr>
          <p:style>
            <a:lnRef idx="1">
              <a:schemeClr val="dk1"/>
            </a:lnRef>
            <a:fillRef idx="0">
              <a:schemeClr val="dk1"/>
            </a:fillRef>
            <a:effectRef idx="0">
              <a:schemeClr val="dk1"/>
            </a:effectRef>
            <a:fontRef idx="minor">
              <a:schemeClr val="tx1"/>
            </a:fontRef>
          </p:style>
        </p:cxnSp>
      </p:grpSp>
    </p:spTree>
    <p:extLst>
      <p:ext uri="{BB962C8B-B14F-4D97-AF65-F5344CB8AC3E}">
        <p14:creationId xmlns:p14="http://schemas.microsoft.com/office/powerpoint/2010/main" val="4176722486"/>
      </p:ext>
    </p:extLst>
  </p:cSld>
  <p:clrMapOvr>
    <a:masterClrMapping/>
  </p:clrMapOvr>
  <p:transition>
    <p:cover dir="rd"/>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A1895-7376-4939-ABB2-926FBCC8524C}"/>
              </a:ext>
            </a:extLst>
          </p:cNvPr>
          <p:cNvSpPr>
            <a:spLocks noGrp="1"/>
          </p:cNvSpPr>
          <p:nvPr>
            <p:ph type="title"/>
          </p:nvPr>
        </p:nvSpPr>
        <p:spPr/>
        <p:txBody>
          <a:bodyPr/>
          <a:lstStyle/>
          <a:p>
            <a:r>
              <a:rPr lang="en-GB" dirty="0"/>
              <a:t>Location Symbols – Examples</a:t>
            </a:r>
          </a:p>
        </p:txBody>
      </p:sp>
      <p:sp>
        <p:nvSpPr>
          <p:cNvPr id="8" name="Text Placeholder 7">
            <a:extLst>
              <a:ext uri="{FF2B5EF4-FFF2-40B4-BE49-F238E27FC236}">
                <a16:creationId xmlns:a16="http://schemas.microsoft.com/office/drawing/2014/main" id="{7C1EF42B-A5F8-4B8A-A7A5-DC62019523E5}"/>
              </a:ext>
            </a:extLst>
          </p:cNvPr>
          <p:cNvSpPr txBox="1">
            <a:spLocks/>
          </p:cNvSpPr>
          <p:nvPr/>
        </p:nvSpPr>
        <p:spPr>
          <a:xfrm>
            <a:off x="4788016" y="1627684"/>
            <a:ext cx="2615967" cy="6891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ts val="0"/>
              </a:spcBef>
              <a:buNone/>
            </a:pPr>
            <a:r>
              <a:rPr kumimoji="0" lang="en-GB" sz="2400" b="1" i="0" u="none" strike="noStrike" kern="1200" cap="none" spc="0" normalizeH="0" baseline="0" noProof="0" dirty="0">
                <a:ln>
                  <a:noFill/>
                </a:ln>
                <a:solidFill>
                  <a:srgbClr val="000000"/>
                </a:solidFill>
                <a:effectLst/>
                <a:uLnTx/>
                <a:uFillTx/>
                <a:ea typeface="+mn-ea"/>
                <a:cs typeface="+mn-cs"/>
              </a:rPr>
              <a:t>Concentricity</a:t>
            </a:r>
            <a:endParaRPr lang="en-GB" sz="2400" b="1" dirty="0"/>
          </a:p>
          <a:p>
            <a:pPr algn="ctr"/>
            <a:endParaRPr lang="en-GB" dirty="0"/>
          </a:p>
        </p:txBody>
      </p:sp>
      <p:sp>
        <p:nvSpPr>
          <p:cNvPr id="9" name="Text Placeholder 7">
            <a:extLst>
              <a:ext uri="{FF2B5EF4-FFF2-40B4-BE49-F238E27FC236}">
                <a16:creationId xmlns:a16="http://schemas.microsoft.com/office/drawing/2014/main" id="{669653F3-F830-43BA-A6DF-F4799095FBD3}"/>
              </a:ext>
            </a:extLst>
          </p:cNvPr>
          <p:cNvSpPr txBox="1">
            <a:spLocks/>
          </p:cNvSpPr>
          <p:nvPr/>
        </p:nvSpPr>
        <p:spPr>
          <a:xfrm>
            <a:off x="787632" y="1679795"/>
            <a:ext cx="2984268" cy="47515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2400" b="1" dirty="0"/>
              <a:t>Position</a:t>
            </a:r>
            <a:endParaRPr lang="en-GB" dirty="0"/>
          </a:p>
        </p:txBody>
      </p:sp>
      <p:sp>
        <p:nvSpPr>
          <p:cNvPr id="13" name="Text Placeholder 7">
            <a:extLst>
              <a:ext uri="{FF2B5EF4-FFF2-40B4-BE49-F238E27FC236}">
                <a16:creationId xmlns:a16="http://schemas.microsoft.com/office/drawing/2014/main" id="{4A66403D-F51A-4BA3-A3DC-C447E9EB19A3}"/>
              </a:ext>
            </a:extLst>
          </p:cNvPr>
          <p:cNvSpPr txBox="1">
            <a:spLocks/>
          </p:cNvSpPr>
          <p:nvPr/>
        </p:nvSpPr>
        <p:spPr>
          <a:xfrm>
            <a:off x="8594440" y="1679795"/>
            <a:ext cx="2615967" cy="6891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ts val="0"/>
              </a:spcBef>
              <a:buNone/>
            </a:pPr>
            <a:r>
              <a:rPr kumimoji="0" lang="en-GB" sz="2400" b="1" i="0" u="none" strike="noStrike" kern="1200" cap="none" spc="0" normalizeH="0" baseline="0" noProof="0" dirty="0">
                <a:ln>
                  <a:noFill/>
                </a:ln>
                <a:solidFill>
                  <a:srgbClr val="000000"/>
                </a:solidFill>
                <a:effectLst/>
                <a:uLnTx/>
                <a:uFillTx/>
                <a:ea typeface="+mn-ea"/>
                <a:cs typeface="+mn-cs"/>
              </a:rPr>
              <a:t>Symmetry</a:t>
            </a:r>
            <a:endParaRPr lang="en-GB" sz="2400" b="1" dirty="0"/>
          </a:p>
          <a:p>
            <a:pPr algn="ctr"/>
            <a:endParaRPr lang="en-GB" dirty="0"/>
          </a:p>
        </p:txBody>
      </p:sp>
      <p:cxnSp>
        <p:nvCxnSpPr>
          <p:cNvPr id="15" name="Straight Connector 14">
            <a:extLst>
              <a:ext uri="{FF2B5EF4-FFF2-40B4-BE49-F238E27FC236}">
                <a16:creationId xmlns:a16="http://schemas.microsoft.com/office/drawing/2014/main" id="{F3ECBA1C-9FC7-4B69-9606-4EA49BBC6C32}"/>
              </a:ext>
            </a:extLst>
          </p:cNvPr>
          <p:cNvCxnSpPr/>
          <p:nvPr/>
        </p:nvCxnSpPr>
        <p:spPr>
          <a:xfrm>
            <a:off x="4191000" y="1417638"/>
            <a:ext cx="0" cy="4013200"/>
          </a:xfrm>
          <a:prstGeom prst="line">
            <a:avLst/>
          </a:prstGeom>
          <a:ln w="38100">
            <a:solidFill>
              <a:srgbClr val="003A58"/>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E5F0F99-50A6-4970-890B-D99C00CF3BAB}"/>
              </a:ext>
            </a:extLst>
          </p:cNvPr>
          <p:cNvCxnSpPr/>
          <p:nvPr/>
        </p:nvCxnSpPr>
        <p:spPr>
          <a:xfrm>
            <a:off x="7992239" y="1417638"/>
            <a:ext cx="0" cy="4013200"/>
          </a:xfrm>
          <a:prstGeom prst="line">
            <a:avLst/>
          </a:prstGeom>
          <a:ln w="38100">
            <a:solidFill>
              <a:srgbClr val="003A58"/>
            </a:solidFill>
          </a:ln>
        </p:spPr>
        <p:style>
          <a:lnRef idx="1">
            <a:schemeClr val="accent1"/>
          </a:lnRef>
          <a:fillRef idx="0">
            <a:schemeClr val="accent1"/>
          </a:fillRef>
          <a:effectRef idx="0">
            <a:schemeClr val="accent1"/>
          </a:effectRef>
          <a:fontRef idx="minor">
            <a:schemeClr val="tx1"/>
          </a:fontRef>
        </p:style>
      </p:cxnSp>
      <p:pic>
        <p:nvPicPr>
          <p:cNvPr id="11" name="Content Placeholder 9">
            <a:extLst>
              <a:ext uri="{FF2B5EF4-FFF2-40B4-BE49-F238E27FC236}">
                <a16:creationId xmlns:a16="http://schemas.microsoft.com/office/drawing/2014/main" id="{32274605-1688-4002-9A74-BACBB7CCC427}"/>
              </a:ext>
            </a:extLst>
          </p:cNvPr>
          <p:cNvPicPr>
            <a:picLocks noChangeAspect="1"/>
          </p:cNvPicPr>
          <p:nvPr/>
        </p:nvPicPr>
        <p:blipFill>
          <a:blip r:embed="rId3"/>
          <a:stretch>
            <a:fillRect/>
          </a:stretch>
        </p:blipFill>
        <p:spPr>
          <a:xfrm>
            <a:off x="499596" y="2459635"/>
            <a:ext cx="3553676" cy="2671995"/>
          </a:xfrm>
          <a:prstGeom prst="rect">
            <a:avLst/>
          </a:prstGeom>
        </p:spPr>
      </p:pic>
      <p:pic>
        <p:nvPicPr>
          <p:cNvPr id="12" name="Content Placeholder 11">
            <a:extLst>
              <a:ext uri="{FF2B5EF4-FFF2-40B4-BE49-F238E27FC236}">
                <a16:creationId xmlns:a16="http://schemas.microsoft.com/office/drawing/2014/main" id="{9D72B684-6D74-453B-9AF7-5B1030094F97}"/>
              </a:ext>
            </a:extLst>
          </p:cNvPr>
          <p:cNvPicPr>
            <a:picLocks noChangeAspect="1"/>
          </p:cNvPicPr>
          <p:nvPr/>
        </p:nvPicPr>
        <p:blipFill>
          <a:blip r:embed="rId4"/>
          <a:stretch>
            <a:fillRect/>
          </a:stretch>
        </p:blipFill>
        <p:spPr>
          <a:xfrm>
            <a:off x="4360218" y="2368994"/>
            <a:ext cx="3462804" cy="2805162"/>
          </a:xfrm>
          <a:prstGeom prst="rect">
            <a:avLst/>
          </a:prstGeom>
        </p:spPr>
      </p:pic>
      <p:pic>
        <p:nvPicPr>
          <p:cNvPr id="17" name="Content Placeholder 7">
            <a:extLst>
              <a:ext uri="{FF2B5EF4-FFF2-40B4-BE49-F238E27FC236}">
                <a16:creationId xmlns:a16="http://schemas.microsoft.com/office/drawing/2014/main" id="{F7B004B9-2FD6-48B3-B605-59FA7706968B}"/>
              </a:ext>
            </a:extLst>
          </p:cNvPr>
          <p:cNvPicPr>
            <a:picLocks noChangeAspect="1"/>
          </p:cNvPicPr>
          <p:nvPr/>
        </p:nvPicPr>
        <p:blipFill>
          <a:blip r:embed="rId5"/>
          <a:stretch>
            <a:fillRect/>
          </a:stretch>
        </p:blipFill>
        <p:spPr>
          <a:xfrm>
            <a:off x="8180588" y="2368994"/>
            <a:ext cx="3443672" cy="2913433"/>
          </a:xfrm>
          <a:prstGeom prst="rect">
            <a:avLst/>
          </a:prstGeom>
        </p:spPr>
      </p:pic>
    </p:spTree>
    <p:extLst>
      <p:ext uri="{BB962C8B-B14F-4D97-AF65-F5344CB8AC3E}">
        <p14:creationId xmlns:p14="http://schemas.microsoft.com/office/powerpoint/2010/main" val="1720608374"/>
      </p:ext>
    </p:extLst>
  </p:cSld>
  <p:clrMapOvr>
    <a:masterClrMapping/>
  </p:clrMapOvr>
  <p:transition>
    <p:cover dir="rd"/>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E90A3-D693-432A-A27F-8FE8128B6FAB}"/>
              </a:ext>
            </a:extLst>
          </p:cNvPr>
          <p:cNvSpPr>
            <a:spLocks noGrp="1"/>
          </p:cNvSpPr>
          <p:nvPr>
            <p:ph type="title"/>
          </p:nvPr>
        </p:nvSpPr>
        <p:spPr/>
        <p:txBody>
          <a:bodyPr/>
          <a:lstStyle/>
          <a:p>
            <a:r>
              <a:rPr lang="en-GB" dirty="0"/>
              <a:t>Other symbols used in GD&amp;T</a:t>
            </a:r>
          </a:p>
        </p:txBody>
      </p:sp>
      <p:sp>
        <p:nvSpPr>
          <p:cNvPr id="3" name="Content Placeholder 2">
            <a:extLst>
              <a:ext uri="{FF2B5EF4-FFF2-40B4-BE49-F238E27FC236}">
                <a16:creationId xmlns:a16="http://schemas.microsoft.com/office/drawing/2014/main" id="{D8E56C04-CF60-401B-9D0D-80105EA98F47}"/>
              </a:ext>
            </a:extLst>
          </p:cNvPr>
          <p:cNvSpPr>
            <a:spLocks noGrp="1"/>
          </p:cNvSpPr>
          <p:nvPr>
            <p:ph idx="1"/>
          </p:nvPr>
        </p:nvSpPr>
        <p:spPr>
          <a:xfrm>
            <a:off x="609600" y="1417638"/>
            <a:ext cx="10972800" cy="1143000"/>
          </a:xfrm>
        </p:spPr>
        <p:txBody>
          <a:bodyPr>
            <a:normAutofit fontScale="92500" lnSpcReduction="20000"/>
          </a:bodyPr>
          <a:lstStyle/>
          <a:p>
            <a:pPr>
              <a:lnSpc>
                <a:spcPct val="90000"/>
              </a:lnSpc>
              <a:spcBef>
                <a:spcPts val="1200"/>
              </a:spcBef>
              <a:spcAft>
                <a:spcPts val="200"/>
              </a:spcAft>
              <a:buSzPct val="100000"/>
              <a:buFont typeface="Wingdings" panose="05000000000000000000" pitchFamily="2" charset="2"/>
              <a:buChar char="§"/>
              <a:defRPr/>
            </a:pPr>
            <a:r>
              <a:rPr kumimoji="0" lang="en-GB" sz="2800" b="0" i="0" u="none" strike="noStrike" kern="1200" cap="none" spc="0" normalizeH="0" baseline="0" noProof="0" dirty="0">
                <a:ln>
                  <a:noFill/>
                </a:ln>
                <a:effectLst/>
                <a:uLnTx/>
                <a:uFillTx/>
                <a:latin typeface="Calibri" panose="020F0502020204030204"/>
                <a:ea typeface="+mn-ea"/>
                <a:cs typeface="+mn-cs"/>
              </a:rPr>
              <a:t>The previous slides have shown the main symbols used. </a:t>
            </a:r>
          </a:p>
          <a:p>
            <a:pPr>
              <a:lnSpc>
                <a:spcPct val="90000"/>
              </a:lnSpc>
              <a:spcBef>
                <a:spcPts val="1200"/>
              </a:spcBef>
              <a:spcAft>
                <a:spcPts val="200"/>
              </a:spcAft>
              <a:buSzPct val="100000"/>
              <a:buFont typeface="Wingdings" panose="05000000000000000000" pitchFamily="2" charset="2"/>
              <a:buChar char="§"/>
              <a:defRPr/>
            </a:pPr>
            <a:r>
              <a:rPr kumimoji="0" lang="en-GB" sz="2800" b="0" i="0" u="none" strike="noStrike" kern="1200" cap="none" spc="0" normalizeH="0" baseline="0" noProof="0" dirty="0">
                <a:ln>
                  <a:noFill/>
                </a:ln>
                <a:effectLst/>
                <a:uLnTx/>
                <a:uFillTx/>
                <a:latin typeface="Calibri" panose="020F0502020204030204"/>
                <a:ea typeface="+mn-ea"/>
                <a:cs typeface="+mn-cs"/>
              </a:rPr>
              <a:t>Additional information can be provided using other symbols. These are four of important additional symbols:</a:t>
            </a:r>
            <a:endParaRPr lang="en-GB" sz="4000" dirty="0"/>
          </a:p>
        </p:txBody>
      </p:sp>
      <p:graphicFrame>
        <p:nvGraphicFramePr>
          <p:cNvPr id="4" name="Table 4">
            <a:extLst>
              <a:ext uri="{FF2B5EF4-FFF2-40B4-BE49-F238E27FC236}">
                <a16:creationId xmlns:a16="http://schemas.microsoft.com/office/drawing/2014/main" id="{80B6CE50-F5F1-4490-8CED-42D13EB44B03}"/>
              </a:ext>
            </a:extLst>
          </p:cNvPr>
          <p:cNvGraphicFramePr>
            <a:graphicFrameLocks/>
          </p:cNvGraphicFramePr>
          <p:nvPr>
            <p:extLst>
              <p:ext uri="{D42A27DB-BD31-4B8C-83A1-F6EECF244321}">
                <p14:modId xmlns:p14="http://schemas.microsoft.com/office/powerpoint/2010/main" val="257166737"/>
              </p:ext>
            </p:extLst>
          </p:nvPr>
        </p:nvGraphicFramePr>
        <p:xfrm>
          <a:off x="782729" y="2738761"/>
          <a:ext cx="5313271" cy="2643160"/>
        </p:xfrm>
        <a:graphic>
          <a:graphicData uri="http://schemas.openxmlformats.org/drawingml/2006/table">
            <a:tbl>
              <a:tblPr firstRow="1" bandRow="1">
                <a:tableStyleId>{74C1A8A3-306A-4EB7-A6B1-4F7E0EB9C5D6}</a:tableStyleId>
              </a:tblPr>
              <a:tblGrid>
                <a:gridCol w="1688206">
                  <a:extLst>
                    <a:ext uri="{9D8B030D-6E8A-4147-A177-3AD203B41FA5}">
                      <a16:colId xmlns:a16="http://schemas.microsoft.com/office/drawing/2014/main" val="43700406"/>
                    </a:ext>
                  </a:extLst>
                </a:gridCol>
                <a:gridCol w="3625065">
                  <a:extLst>
                    <a:ext uri="{9D8B030D-6E8A-4147-A177-3AD203B41FA5}">
                      <a16:colId xmlns:a16="http://schemas.microsoft.com/office/drawing/2014/main" val="3369467499"/>
                    </a:ext>
                  </a:extLst>
                </a:gridCol>
              </a:tblGrid>
              <a:tr h="500770">
                <a:tc>
                  <a:txBody>
                    <a:bodyPr/>
                    <a:lstStyle/>
                    <a:p>
                      <a:pPr algn="ctr"/>
                      <a:r>
                        <a:rPr lang="en-GB" dirty="0"/>
                        <a:t>Symbol</a:t>
                      </a:r>
                    </a:p>
                  </a:txBody>
                  <a:tcPr anchor="ctr">
                    <a:lnR w="12700" cap="flat" cmpd="sng" algn="ctr">
                      <a:solidFill>
                        <a:schemeClr val="tx1"/>
                      </a:solidFill>
                      <a:prstDash val="solid"/>
                      <a:round/>
                      <a:headEnd type="none" w="med" len="med"/>
                      <a:tailEnd type="none" w="med" len="med"/>
                    </a:lnR>
                  </a:tcPr>
                </a:tc>
                <a:tc>
                  <a:txBody>
                    <a:bodyPr/>
                    <a:lstStyle/>
                    <a:p>
                      <a:pPr algn="ctr"/>
                      <a:r>
                        <a:rPr lang="en-GB" dirty="0"/>
                        <a:t>Characteristic</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676542801"/>
                  </a:ext>
                </a:extLst>
              </a:tr>
              <a:tr h="580826">
                <a:tc>
                  <a:txBody>
                    <a:bodyPr/>
                    <a:lstStyle/>
                    <a:p>
                      <a:endParaRPr lang="en-GB" dirty="0"/>
                    </a:p>
                  </a:txBody>
                  <a:tcPr>
                    <a:lnR w="12700" cap="flat" cmpd="sng" algn="ctr">
                      <a:solidFill>
                        <a:schemeClr val="tx1"/>
                      </a:solidFill>
                      <a:prstDash val="solid"/>
                      <a:round/>
                      <a:headEnd type="none" w="med" len="med"/>
                      <a:tailEnd type="none" w="med" len="med"/>
                    </a:lnR>
                  </a:tcPr>
                </a:tc>
                <a:tc>
                  <a:txBody>
                    <a:bodyPr/>
                    <a:lstStyle/>
                    <a:p>
                      <a:pPr algn="ctr"/>
                      <a:r>
                        <a:rPr lang="en-GB" b="0" dirty="0"/>
                        <a:t>Maximum Material Condition (MMC)</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69277598"/>
                  </a:ext>
                </a:extLst>
              </a:tr>
              <a:tr h="500770">
                <a:tc>
                  <a:txBody>
                    <a:bodyPr/>
                    <a:lstStyle/>
                    <a:p>
                      <a:endParaRPr lang="en-GB" dirty="0"/>
                    </a:p>
                  </a:txBody>
                  <a:tcPr anchor="ctr">
                    <a:lnR w="12700" cap="flat" cmpd="sng" algn="ctr">
                      <a:solidFill>
                        <a:schemeClr val="tx1"/>
                      </a:solidFill>
                      <a:prstDash val="solid"/>
                      <a:round/>
                      <a:headEnd type="none" w="med" len="med"/>
                      <a:tailEnd type="none" w="med" len="med"/>
                    </a:lnR>
                  </a:tcPr>
                </a:tc>
                <a:tc>
                  <a:txBody>
                    <a:bodyPr/>
                    <a:lstStyle/>
                    <a:p>
                      <a:pPr algn="ctr"/>
                      <a:r>
                        <a:rPr lang="en-GB" b="0" dirty="0"/>
                        <a:t>Least Material Condition (LMC)</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302466696"/>
                  </a:ext>
                </a:extLst>
              </a:tr>
              <a:tr h="500770">
                <a:tc>
                  <a:txBody>
                    <a:bodyPr/>
                    <a:lstStyle/>
                    <a:p>
                      <a:endParaRPr lang="en-GB" dirty="0"/>
                    </a:p>
                  </a:txBody>
                  <a:tcPr>
                    <a:lnR w="12700" cap="flat" cmpd="sng" algn="ctr">
                      <a:solidFill>
                        <a:schemeClr val="tx1"/>
                      </a:solidFill>
                      <a:prstDash val="solid"/>
                      <a:round/>
                      <a:headEnd type="none" w="med" len="med"/>
                      <a:tailEnd type="none" w="med" len="med"/>
                    </a:lnR>
                  </a:tcPr>
                </a:tc>
                <a:tc>
                  <a:txBody>
                    <a:bodyPr/>
                    <a:lstStyle/>
                    <a:p>
                      <a:pPr algn="ctr"/>
                      <a:r>
                        <a:rPr lang="en-GB" b="0" dirty="0"/>
                        <a:t>Datum Feature</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502614215"/>
                  </a:ext>
                </a:extLst>
              </a:tr>
              <a:tr h="500770">
                <a:tc>
                  <a:txBody>
                    <a:bodyPr/>
                    <a:lstStyle/>
                    <a:p>
                      <a:endParaRPr lang="en-GB" dirty="0"/>
                    </a:p>
                  </a:txBody>
                  <a:tcPr>
                    <a:lnR w="12700" cap="flat" cmpd="sng" algn="ctr">
                      <a:solidFill>
                        <a:schemeClr val="tx1"/>
                      </a:solidFill>
                      <a:prstDash val="solid"/>
                      <a:round/>
                      <a:headEnd type="none" w="med" len="med"/>
                      <a:tailEnd type="none" w="med" len="med"/>
                    </a:lnR>
                  </a:tcPr>
                </a:tc>
                <a:tc>
                  <a:txBody>
                    <a:bodyPr/>
                    <a:lstStyle/>
                    <a:p>
                      <a:pPr algn="ctr"/>
                      <a:r>
                        <a:rPr lang="en-GB" b="0" dirty="0"/>
                        <a:t>Basic Dimension</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196508197"/>
                  </a:ext>
                </a:extLst>
              </a:tr>
            </a:tbl>
          </a:graphicData>
        </a:graphic>
      </p:graphicFrame>
      <p:sp>
        <p:nvSpPr>
          <p:cNvPr id="5" name="Oval 4">
            <a:extLst>
              <a:ext uri="{FF2B5EF4-FFF2-40B4-BE49-F238E27FC236}">
                <a16:creationId xmlns:a16="http://schemas.microsoft.com/office/drawing/2014/main" id="{F5C27BD9-A8FD-41C9-A7A7-AD7C455DF595}"/>
              </a:ext>
            </a:extLst>
          </p:cNvPr>
          <p:cNvSpPr/>
          <p:nvPr/>
        </p:nvSpPr>
        <p:spPr>
          <a:xfrm>
            <a:off x="1387518" y="3297947"/>
            <a:ext cx="417473" cy="369442"/>
          </a:xfrm>
          <a:prstGeom prst="ellipse">
            <a:avLst/>
          </a:prstGeom>
          <a:noFill/>
          <a:ln w="28575">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b="1" dirty="0"/>
              <a:t>M</a:t>
            </a:r>
          </a:p>
        </p:txBody>
      </p:sp>
      <p:sp>
        <p:nvSpPr>
          <p:cNvPr id="6" name="Oval 5">
            <a:extLst>
              <a:ext uri="{FF2B5EF4-FFF2-40B4-BE49-F238E27FC236}">
                <a16:creationId xmlns:a16="http://schemas.microsoft.com/office/drawing/2014/main" id="{BBBCC2E4-4B23-4C3D-92D6-904E2B776DAA}"/>
              </a:ext>
            </a:extLst>
          </p:cNvPr>
          <p:cNvSpPr/>
          <p:nvPr/>
        </p:nvSpPr>
        <p:spPr>
          <a:xfrm>
            <a:off x="1387518" y="3875620"/>
            <a:ext cx="417473" cy="369442"/>
          </a:xfrm>
          <a:prstGeom prst="ellipse">
            <a:avLst/>
          </a:prstGeom>
          <a:noFill/>
          <a:ln w="28575">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b="1" dirty="0"/>
              <a:t>L</a:t>
            </a:r>
          </a:p>
        </p:txBody>
      </p:sp>
      <p:pic>
        <p:nvPicPr>
          <p:cNvPr id="7" name="Picture 6">
            <a:extLst>
              <a:ext uri="{FF2B5EF4-FFF2-40B4-BE49-F238E27FC236}">
                <a16:creationId xmlns:a16="http://schemas.microsoft.com/office/drawing/2014/main" id="{C9941922-D2DB-44C7-84BA-3231DD1C6DCE}"/>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926" b="89330" l="4590" r="91377">
                        <a14:foregroundMark x1="7650" y1="12903" x2="7650" y2="12903"/>
                        <a14:foregroundMark x1="4590" y1="33499" x2="4590" y2="33499"/>
                        <a14:foregroundMark x1="26565" y1="43176" x2="26565" y2="43176"/>
                        <a14:foregroundMark x1="91377" y1="47146" x2="91377" y2="47146"/>
                        <a14:foregroundMark x1="79416" y1="48387" x2="79416" y2="48387"/>
                        <a14:foregroundMark x1="70097" y1="48387" x2="70097" y2="48387"/>
                        <a14:foregroundMark x1="45202" y1="73449" x2="45202" y2="73449"/>
                        <a14:backgroundMark x1="36161" y1="23325" x2="36161" y2="23325"/>
                        <a14:backgroundMark x1="68846" y1="11166" x2="68846" y2="11166"/>
                      </a14:backgroundRemoval>
                    </a14:imgEffect>
                  </a14:imgLayer>
                </a14:imgProps>
              </a:ext>
            </a:extLst>
          </a:blip>
          <a:stretch>
            <a:fillRect/>
          </a:stretch>
        </p:blipFill>
        <p:spPr>
          <a:xfrm>
            <a:off x="1321735" y="4371670"/>
            <a:ext cx="757434" cy="424542"/>
          </a:xfrm>
          <a:prstGeom prst="rect">
            <a:avLst/>
          </a:prstGeom>
        </p:spPr>
      </p:pic>
      <p:sp>
        <p:nvSpPr>
          <p:cNvPr id="9" name="Rectangle 8">
            <a:extLst>
              <a:ext uri="{FF2B5EF4-FFF2-40B4-BE49-F238E27FC236}">
                <a16:creationId xmlns:a16="http://schemas.microsoft.com/office/drawing/2014/main" id="{0D7ECA3D-C4FD-419F-A849-60C738E32258}"/>
              </a:ext>
            </a:extLst>
          </p:cNvPr>
          <p:cNvSpPr/>
          <p:nvPr/>
        </p:nvSpPr>
        <p:spPr>
          <a:xfrm>
            <a:off x="1189854" y="4908963"/>
            <a:ext cx="812800" cy="26772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X.XXX</a:t>
            </a:r>
          </a:p>
        </p:txBody>
      </p:sp>
      <p:sp>
        <p:nvSpPr>
          <p:cNvPr id="10" name="Content Placeholder 2">
            <a:extLst>
              <a:ext uri="{FF2B5EF4-FFF2-40B4-BE49-F238E27FC236}">
                <a16:creationId xmlns:a16="http://schemas.microsoft.com/office/drawing/2014/main" id="{00177927-3533-42F4-AC97-6F1A9F520B8E}"/>
              </a:ext>
            </a:extLst>
          </p:cNvPr>
          <p:cNvSpPr txBox="1">
            <a:spLocks/>
          </p:cNvSpPr>
          <p:nvPr/>
        </p:nvSpPr>
        <p:spPr>
          <a:xfrm>
            <a:off x="6269129" y="2664222"/>
            <a:ext cx="5313271" cy="2950839"/>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spcBef>
                <a:spcPts val="1200"/>
              </a:spcBef>
              <a:spcAft>
                <a:spcPts val="200"/>
              </a:spcAft>
              <a:buSzPct val="100000"/>
              <a:buFontTx/>
              <a:buChar char="-"/>
              <a:defRPr/>
            </a:pPr>
            <a:r>
              <a:rPr lang="en-GB" sz="2800" dirty="0">
                <a:latin typeface="Calibri" panose="020F0502020204030204"/>
              </a:rPr>
              <a:t>Regardless of Feature Size (RFS) is implied unless otherwise stated.</a:t>
            </a:r>
          </a:p>
          <a:p>
            <a:pPr>
              <a:lnSpc>
                <a:spcPct val="90000"/>
              </a:lnSpc>
              <a:spcBef>
                <a:spcPts val="1200"/>
              </a:spcBef>
              <a:spcAft>
                <a:spcPts val="200"/>
              </a:spcAft>
              <a:buSzPct val="100000"/>
              <a:buFontTx/>
              <a:buChar char="-"/>
              <a:defRPr/>
            </a:pPr>
            <a:r>
              <a:rPr lang="en-GB" sz="2800" dirty="0">
                <a:latin typeface="Calibri" panose="020F0502020204030204"/>
              </a:rPr>
              <a:t>RFS simply means that whatever GD&amp;T callout you make, is controlled independently of the size dimension of the part.</a:t>
            </a:r>
          </a:p>
          <a:p>
            <a:pPr>
              <a:lnSpc>
                <a:spcPct val="90000"/>
              </a:lnSpc>
              <a:spcBef>
                <a:spcPts val="1200"/>
              </a:spcBef>
              <a:spcAft>
                <a:spcPts val="200"/>
              </a:spcAft>
              <a:buSzPct val="100000"/>
              <a:buFontTx/>
              <a:buChar char="-"/>
              <a:defRPr/>
            </a:pPr>
            <a:r>
              <a:rPr lang="en-GB" sz="2800" dirty="0">
                <a:latin typeface="Calibri" panose="020F0502020204030204"/>
              </a:rPr>
              <a:t>Other symbols used in GD&amp;T include profile and runout symbols (not discussed in this session).</a:t>
            </a:r>
          </a:p>
          <a:p>
            <a:pPr>
              <a:lnSpc>
                <a:spcPct val="90000"/>
              </a:lnSpc>
              <a:spcBef>
                <a:spcPts val="1200"/>
              </a:spcBef>
              <a:spcAft>
                <a:spcPts val="200"/>
              </a:spcAft>
              <a:buSzPct val="100000"/>
              <a:buFontTx/>
              <a:buChar char="-"/>
              <a:defRPr/>
            </a:pPr>
            <a:endParaRPr lang="en-GB" sz="2800" dirty="0">
              <a:latin typeface="Calibri" panose="020F0502020204030204"/>
            </a:endParaRPr>
          </a:p>
        </p:txBody>
      </p:sp>
    </p:spTree>
    <p:extLst>
      <p:ext uri="{BB962C8B-B14F-4D97-AF65-F5344CB8AC3E}">
        <p14:creationId xmlns:p14="http://schemas.microsoft.com/office/powerpoint/2010/main" val="216725348"/>
      </p:ext>
    </p:extLst>
  </p:cSld>
  <p:clrMapOvr>
    <a:masterClrMapping/>
  </p:clrMapOvr>
  <p:transition>
    <p:cover dir="rd"/>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EABD7-08C4-4B15-AA90-D068B89F11CF}"/>
              </a:ext>
            </a:extLst>
          </p:cNvPr>
          <p:cNvSpPr>
            <a:spLocks noGrp="1"/>
          </p:cNvSpPr>
          <p:nvPr>
            <p:ph type="title"/>
          </p:nvPr>
        </p:nvSpPr>
        <p:spPr/>
        <p:txBody>
          <a:bodyPr/>
          <a:lstStyle/>
          <a:p>
            <a:r>
              <a:rPr lang="en-GB" dirty="0"/>
              <a:t>Maximum Material Condition (MMC)</a:t>
            </a:r>
          </a:p>
        </p:txBody>
      </p:sp>
      <p:sp>
        <p:nvSpPr>
          <p:cNvPr id="3" name="Content Placeholder 2">
            <a:extLst>
              <a:ext uri="{FF2B5EF4-FFF2-40B4-BE49-F238E27FC236}">
                <a16:creationId xmlns:a16="http://schemas.microsoft.com/office/drawing/2014/main" id="{E85D1E9D-BCAF-4E38-809C-1522DFCA1BE3}"/>
              </a:ext>
            </a:extLst>
          </p:cNvPr>
          <p:cNvSpPr>
            <a:spLocks noGrp="1"/>
          </p:cNvSpPr>
          <p:nvPr>
            <p:ph idx="1"/>
          </p:nvPr>
        </p:nvSpPr>
        <p:spPr>
          <a:xfrm>
            <a:off x="609600" y="1404385"/>
            <a:ext cx="10972800" cy="1322143"/>
          </a:xfrm>
        </p:spPr>
        <p:txBody>
          <a:bodyPr>
            <a:normAutofit lnSpcReduction="10000"/>
          </a:bodyPr>
          <a:lstStyle/>
          <a:p>
            <a:pPr marL="0" indent="0">
              <a:buNone/>
            </a:pPr>
            <a:r>
              <a:rPr lang="en-GB" sz="2800" dirty="0"/>
              <a:t>Maximum Material Condition (MMC) is a </a:t>
            </a:r>
            <a:r>
              <a:rPr lang="en-GB" sz="2800" b="1" dirty="0"/>
              <a:t>feature of size</a:t>
            </a:r>
            <a:r>
              <a:rPr lang="en-GB" sz="2800" dirty="0"/>
              <a:t> tolerance that describes the condition of a part where the maximum amount of material (volume/size) exists within its dimensional tolerance.</a:t>
            </a:r>
          </a:p>
          <a:p>
            <a:pPr marL="0" indent="0">
              <a:buNone/>
            </a:pPr>
            <a:endParaRPr lang="en-GB" sz="2800" dirty="0"/>
          </a:p>
          <a:p>
            <a:pPr marL="0" indent="0">
              <a:buNone/>
            </a:pPr>
            <a:endParaRPr lang="en-GB" dirty="0"/>
          </a:p>
          <a:p>
            <a:pPr marL="0" indent="0">
              <a:buNone/>
            </a:pPr>
            <a:endParaRPr lang="en-GB" dirty="0"/>
          </a:p>
          <a:p>
            <a:pPr marL="0" indent="0">
              <a:buNone/>
            </a:pPr>
            <a:endParaRPr lang="en-GB" dirty="0"/>
          </a:p>
        </p:txBody>
      </p:sp>
      <p:pic>
        <p:nvPicPr>
          <p:cNvPr id="8196" name="Picture 4" descr="Max Material Condition Hole and Pin Example">
            <a:extLst>
              <a:ext uri="{FF2B5EF4-FFF2-40B4-BE49-F238E27FC236}">
                <a16:creationId xmlns:a16="http://schemas.microsoft.com/office/drawing/2014/main" id="{7E2D7B34-37B1-4DE8-9CD0-525766ED4EE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2872"/>
          <a:stretch/>
        </p:blipFill>
        <p:spPr bwMode="auto">
          <a:xfrm>
            <a:off x="249172" y="2730023"/>
            <a:ext cx="3197778" cy="1791730"/>
          </a:xfrm>
          <a:prstGeom prst="rect">
            <a:avLst/>
          </a:prstGeom>
          <a:noFill/>
          <a:extLst>
            <a:ext uri="{909E8E84-426E-40DD-AFC4-6F175D3DCCD1}">
              <a14:hiddenFill xmlns:a14="http://schemas.microsoft.com/office/drawing/2010/main">
                <a:solidFill>
                  <a:srgbClr val="FFFFFF"/>
                </a:solidFill>
              </a14:hiddenFill>
            </a:ext>
          </a:extLst>
        </p:spPr>
      </p:pic>
      <p:pic>
        <p:nvPicPr>
          <p:cNvPr id="8200" name="Picture 8" descr="Max Material Condition Hole and Pin Example">
            <a:extLst>
              <a:ext uri="{FF2B5EF4-FFF2-40B4-BE49-F238E27FC236}">
                <a16:creationId xmlns:a16="http://schemas.microsoft.com/office/drawing/2014/main" id="{43FC9ADF-8284-45EA-9E7B-0F17DB7D8EBB}"/>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49257"/>
          <a:stretch/>
        </p:blipFill>
        <p:spPr bwMode="auto">
          <a:xfrm>
            <a:off x="6358441" y="2811758"/>
            <a:ext cx="3128926" cy="162826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7A359B2C-CA4A-48B5-8E5F-908973EB475A}"/>
              </a:ext>
            </a:extLst>
          </p:cNvPr>
          <p:cNvSpPr txBox="1"/>
          <p:nvPr/>
        </p:nvSpPr>
        <p:spPr>
          <a:xfrm>
            <a:off x="3446950" y="3351407"/>
            <a:ext cx="2726139" cy="646331"/>
          </a:xfrm>
          <a:prstGeom prst="rect">
            <a:avLst/>
          </a:prstGeom>
          <a:noFill/>
        </p:spPr>
        <p:txBody>
          <a:bodyPr wrap="square">
            <a:spAutoFit/>
          </a:bodyPr>
          <a:lstStyle/>
          <a:p>
            <a:pPr algn="ctr"/>
            <a:r>
              <a:rPr lang="en-GB" dirty="0"/>
              <a:t>If it is a hole: </a:t>
            </a:r>
          </a:p>
          <a:p>
            <a:pPr algn="ctr"/>
            <a:r>
              <a:rPr lang="en-GB" dirty="0"/>
              <a:t>MMC = smallest hole size</a:t>
            </a:r>
          </a:p>
        </p:txBody>
      </p:sp>
      <p:sp>
        <p:nvSpPr>
          <p:cNvPr id="10" name="TextBox 9">
            <a:extLst>
              <a:ext uri="{FF2B5EF4-FFF2-40B4-BE49-F238E27FC236}">
                <a16:creationId xmlns:a16="http://schemas.microsoft.com/office/drawing/2014/main" id="{B45BB0C9-3D68-4B15-B9D3-DE1026D8796D}"/>
              </a:ext>
            </a:extLst>
          </p:cNvPr>
          <p:cNvSpPr txBox="1"/>
          <p:nvPr/>
        </p:nvSpPr>
        <p:spPr>
          <a:xfrm>
            <a:off x="9216689" y="3351406"/>
            <a:ext cx="2726139" cy="646331"/>
          </a:xfrm>
          <a:prstGeom prst="rect">
            <a:avLst/>
          </a:prstGeom>
          <a:noFill/>
        </p:spPr>
        <p:txBody>
          <a:bodyPr wrap="square">
            <a:spAutoFit/>
          </a:bodyPr>
          <a:lstStyle/>
          <a:p>
            <a:pPr algn="ctr"/>
            <a:r>
              <a:rPr lang="en-GB" dirty="0"/>
              <a:t>If it is a pin: </a:t>
            </a:r>
          </a:p>
          <a:p>
            <a:pPr algn="ctr"/>
            <a:r>
              <a:rPr lang="en-GB" dirty="0"/>
              <a:t>MMC = Largest pin size</a:t>
            </a:r>
          </a:p>
        </p:txBody>
      </p:sp>
      <p:sp>
        <p:nvSpPr>
          <p:cNvPr id="12" name="TextBox 11">
            <a:extLst>
              <a:ext uri="{FF2B5EF4-FFF2-40B4-BE49-F238E27FC236}">
                <a16:creationId xmlns:a16="http://schemas.microsoft.com/office/drawing/2014/main" id="{3FFF3E2B-575C-4A79-BF39-4922CDCE5836}"/>
              </a:ext>
            </a:extLst>
          </p:cNvPr>
          <p:cNvSpPr txBox="1"/>
          <p:nvPr/>
        </p:nvSpPr>
        <p:spPr>
          <a:xfrm>
            <a:off x="1450155" y="4622618"/>
            <a:ext cx="9291690" cy="830997"/>
          </a:xfrm>
          <a:prstGeom prst="rect">
            <a:avLst/>
          </a:prstGeom>
          <a:noFill/>
        </p:spPr>
        <p:txBody>
          <a:bodyPr wrap="square">
            <a:spAutoFit/>
          </a:bodyPr>
          <a:lstStyle/>
          <a:p>
            <a:pPr algn="ctr"/>
            <a:r>
              <a:rPr lang="en-GB" sz="2400" b="1" dirty="0"/>
              <a:t>Note</a:t>
            </a:r>
            <a:r>
              <a:rPr lang="en-GB" sz="2400" dirty="0"/>
              <a:t>: In each case the feature will have the maximum amount of material that would be allowed within the part dimensional tolerances</a:t>
            </a:r>
          </a:p>
        </p:txBody>
      </p:sp>
    </p:spTree>
    <p:extLst>
      <p:ext uri="{BB962C8B-B14F-4D97-AF65-F5344CB8AC3E}">
        <p14:creationId xmlns:p14="http://schemas.microsoft.com/office/powerpoint/2010/main" val="603172543"/>
      </p:ext>
    </p:extLst>
  </p:cSld>
  <p:clrMapOvr>
    <a:masterClrMapping/>
  </p:clrMapOvr>
  <p:transition>
    <p:cover dir="rd"/>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97391-FAC7-4A88-BF2C-9023E21557C4}"/>
              </a:ext>
            </a:extLst>
          </p:cNvPr>
          <p:cNvSpPr>
            <a:spLocks noGrp="1"/>
          </p:cNvSpPr>
          <p:nvPr>
            <p:ph type="title"/>
          </p:nvPr>
        </p:nvSpPr>
        <p:spPr/>
        <p:txBody>
          <a:bodyPr/>
          <a:lstStyle/>
          <a:p>
            <a:r>
              <a:rPr lang="en-GB" dirty="0"/>
              <a:t>Using MMC in GD&amp;T</a:t>
            </a:r>
          </a:p>
        </p:txBody>
      </p:sp>
      <p:sp>
        <p:nvSpPr>
          <p:cNvPr id="3" name="Content Placeholder 2">
            <a:extLst>
              <a:ext uri="{FF2B5EF4-FFF2-40B4-BE49-F238E27FC236}">
                <a16:creationId xmlns:a16="http://schemas.microsoft.com/office/drawing/2014/main" id="{5F3D87CB-34F7-4A03-881D-A025E8F592E4}"/>
              </a:ext>
            </a:extLst>
          </p:cNvPr>
          <p:cNvSpPr>
            <a:spLocks noGrp="1"/>
          </p:cNvSpPr>
          <p:nvPr>
            <p:ph idx="1"/>
          </p:nvPr>
        </p:nvSpPr>
        <p:spPr>
          <a:xfrm>
            <a:off x="407581" y="1535277"/>
            <a:ext cx="6693074" cy="4066952"/>
          </a:xfrm>
        </p:spPr>
        <p:txBody>
          <a:bodyPr>
            <a:normAutofit fontScale="85000" lnSpcReduction="10000"/>
          </a:bodyPr>
          <a:lstStyle/>
          <a:p>
            <a:pPr>
              <a:buFont typeface="Wingdings" panose="05000000000000000000" pitchFamily="2" charset="2"/>
              <a:buChar char="§"/>
            </a:pPr>
            <a:r>
              <a:rPr lang="en-GB" dirty="0"/>
              <a:t>MMC Is widely used in GD&amp;T, when a hole is hole is at its smallest condition and a pin is at its largest condition, we can be sure that we will still be able to assemble the components </a:t>
            </a:r>
          </a:p>
          <a:p>
            <a:pPr>
              <a:buFont typeface="Wingdings" panose="05000000000000000000" pitchFamily="2" charset="2"/>
              <a:buChar char="§"/>
            </a:pPr>
            <a:r>
              <a:rPr lang="en-GB" dirty="0"/>
              <a:t>Thus, MMC is often used in cases where a tolerance fit are commonly required. </a:t>
            </a:r>
          </a:p>
          <a:p>
            <a:pPr>
              <a:buFont typeface="Wingdings" panose="05000000000000000000" pitchFamily="2" charset="2"/>
              <a:buChar char="§"/>
            </a:pPr>
            <a:r>
              <a:rPr lang="en-GB" dirty="0"/>
              <a:t>In other words, to ensure that two parts never interfere, or limit the amount of interference </a:t>
            </a:r>
          </a:p>
        </p:txBody>
      </p:sp>
      <p:pic>
        <p:nvPicPr>
          <p:cNvPr id="5" name="Picture 4">
            <a:extLst>
              <a:ext uri="{FF2B5EF4-FFF2-40B4-BE49-F238E27FC236}">
                <a16:creationId xmlns:a16="http://schemas.microsoft.com/office/drawing/2014/main" id="{E0A7579D-B166-4DE2-86A7-C861C9DF7615}"/>
              </a:ext>
            </a:extLst>
          </p:cNvPr>
          <p:cNvPicPr>
            <a:picLocks noChangeAspect="1"/>
          </p:cNvPicPr>
          <p:nvPr/>
        </p:nvPicPr>
        <p:blipFill>
          <a:blip r:embed="rId2"/>
          <a:stretch>
            <a:fillRect/>
          </a:stretch>
        </p:blipFill>
        <p:spPr>
          <a:xfrm>
            <a:off x="7230420" y="1578936"/>
            <a:ext cx="4395597" cy="3468925"/>
          </a:xfrm>
          <a:prstGeom prst="rect">
            <a:avLst/>
          </a:prstGeom>
        </p:spPr>
      </p:pic>
      <p:sp>
        <p:nvSpPr>
          <p:cNvPr id="9" name="TextBox 8">
            <a:extLst>
              <a:ext uri="{FF2B5EF4-FFF2-40B4-BE49-F238E27FC236}">
                <a16:creationId xmlns:a16="http://schemas.microsoft.com/office/drawing/2014/main" id="{B72747E7-881B-4243-ABF3-D13F5B4E592C}"/>
              </a:ext>
            </a:extLst>
          </p:cNvPr>
          <p:cNvSpPr txBox="1"/>
          <p:nvPr/>
        </p:nvSpPr>
        <p:spPr>
          <a:xfrm>
            <a:off x="7230420" y="4955898"/>
            <a:ext cx="4265832" cy="646331"/>
          </a:xfrm>
          <a:prstGeom prst="rect">
            <a:avLst/>
          </a:prstGeom>
          <a:noFill/>
        </p:spPr>
        <p:txBody>
          <a:bodyPr wrap="square">
            <a:spAutoFit/>
          </a:bodyPr>
          <a:lstStyle/>
          <a:p>
            <a:pPr algn="ctr"/>
            <a:r>
              <a:rPr lang="en-GB" dirty="0"/>
              <a:t>Gauge Ø (hole gauge) </a:t>
            </a:r>
          </a:p>
          <a:p>
            <a:pPr algn="ctr"/>
            <a:r>
              <a:rPr lang="en-GB" dirty="0"/>
              <a:t> =  GD&amp;T Tolerance + Max Ø of pin (MMC) </a:t>
            </a:r>
          </a:p>
        </p:txBody>
      </p:sp>
    </p:spTree>
    <p:extLst>
      <p:ext uri="{BB962C8B-B14F-4D97-AF65-F5344CB8AC3E}">
        <p14:creationId xmlns:p14="http://schemas.microsoft.com/office/powerpoint/2010/main" val="3219765602"/>
      </p:ext>
    </p:extLst>
  </p:cSld>
  <p:clrMapOvr>
    <a:masterClrMapping/>
  </p:clrMapOvr>
  <p:transition>
    <p:cover dir="rd"/>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EABD7-08C4-4B15-AA90-D068B89F11CF}"/>
              </a:ext>
            </a:extLst>
          </p:cNvPr>
          <p:cNvSpPr>
            <a:spLocks noGrp="1"/>
          </p:cNvSpPr>
          <p:nvPr>
            <p:ph type="title"/>
          </p:nvPr>
        </p:nvSpPr>
        <p:spPr/>
        <p:txBody>
          <a:bodyPr/>
          <a:lstStyle/>
          <a:p>
            <a:r>
              <a:rPr lang="en-GB" dirty="0"/>
              <a:t>Least Material Condition (LMC)</a:t>
            </a:r>
          </a:p>
        </p:txBody>
      </p:sp>
      <p:sp>
        <p:nvSpPr>
          <p:cNvPr id="3" name="Content Placeholder 2">
            <a:extLst>
              <a:ext uri="{FF2B5EF4-FFF2-40B4-BE49-F238E27FC236}">
                <a16:creationId xmlns:a16="http://schemas.microsoft.com/office/drawing/2014/main" id="{E85D1E9D-BCAF-4E38-809C-1522DFCA1BE3}"/>
              </a:ext>
            </a:extLst>
          </p:cNvPr>
          <p:cNvSpPr>
            <a:spLocks noGrp="1"/>
          </p:cNvSpPr>
          <p:nvPr>
            <p:ph idx="1"/>
          </p:nvPr>
        </p:nvSpPr>
        <p:spPr>
          <a:xfrm>
            <a:off x="609600" y="1392104"/>
            <a:ext cx="10972800" cy="1322143"/>
          </a:xfrm>
        </p:spPr>
        <p:txBody>
          <a:bodyPr>
            <a:normAutofit lnSpcReduction="10000"/>
          </a:bodyPr>
          <a:lstStyle/>
          <a:p>
            <a:pPr marL="0" indent="0">
              <a:buNone/>
            </a:pPr>
            <a:r>
              <a:rPr lang="en-GB" sz="2800" dirty="0"/>
              <a:t>Least Material Condition LMC is also feature of size tolerance that describes a dimensional or size condition where the least amount of material (volume/size) exists within its dimensional tolerance.</a:t>
            </a:r>
          </a:p>
          <a:p>
            <a:pPr marL="0" indent="0">
              <a:buNone/>
            </a:pPr>
            <a:endParaRPr lang="en-GB" sz="2800" dirty="0"/>
          </a:p>
          <a:p>
            <a:pPr marL="0" indent="0">
              <a:buNone/>
            </a:pPr>
            <a:endParaRPr lang="en-GB" dirty="0"/>
          </a:p>
          <a:p>
            <a:pPr marL="0" indent="0">
              <a:buNone/>
            </a:pPr>
            <a:endParaRPr lang="en-GB" dirty="0"/>
          </a:p>
          <a:p>
            <a:pPr marL="0" indent="0">
              <a:buNone/>
            </a:pPr>
            <a:endParaRPr lang="en-GB" dirty="0"/>
          </a:p>
        </p:txBody>
      </p:sp>
      <p:sp>
        <p:nvSpPr>
          <p:cNvPr id="9" name="TextBox 8">
            <a:extLst>
              <a:ext uri="{FF2B5EF4-FFF2-40B4-BE49-F238E27FC236}">
                <a16:creationId xmlns:a16="http://schemas.microsoft.com/office/drawing/2014/main" id="{7A359B2C-CA4A-48B5-8E5F-908973EB475A}"/>
              </a:ext>
            </a:extLst>
          </p:cNvPr>
          <p:cNvSpPr txBox="1"/>
          <p:nvPr/>
        </p:nvSpPr>
        <p:spPr>
          <a:xfrm>
            <a:off x="3446950" y="3460331"/>
            <a:ext cx="2726139" cy="646331"/>
          </a:xfrm>
          <a:prstGeom prst="rect">
            <a:avLst/>
          </a:prstGeom>
          <a:noFill/>
        </p:spPr>
        <p:txBody>
          <a:bodyPr wrap="square">
            <a:spAutoFit/>
          </a:bodyPr>
          <a:lstStyle/>
          <a:p>
            <a:pPr algn="ctr"/>
            <a:r>
              <a:rPr lang="en-GB" dirty="0"/>
              <a:t>If it is a hole: </a:t>
            </a:r>
          </a:p>
          <a:p>
            <a:pPr algn="ctr"/>
            <a:r>
              <a:rPr lang="en-GB" dirty="0"/>
              <a:t>LMC = largest hole size</a:t>
            </a:r>
          </a:p>
        </p:txBody>
      </p:sp>
      <p:sp>
        <p:nvSpPr>
          <p:cNvPr id="10" name="TextBox 9">
            <a:extLst>
              <a:ext uri="{FF2B5EF4-FFF2-40B4-BE49-F238E27FC236}">
                <a16:creationId xmlns:a16="http://schemas.microsoft.com/office/drawing/2014/main" id="{B45BB0C9-3D68-4B15-B9D3-DE1026D8796D}"/>
              </a:ext>
            </a:extLst>
          </p:cNvPr>
          <p:cNvSpPr txBox="1"/>
          <p:nvPr/>
        </p:nvSpPr>
        <p:spPr>
          <a:xfrm>
            <a:off x="9216689" y="3460330"/>
            <a:ext cx="2726139" cy="646331"/>
          </a:xfrm>
          <a:prstGeom prst="rect">
            <a:avLst/>
          </a:prstGeom>
          <a:noFill/>
        </p:spPr>
        <p:txBody>
          <a:bodyPr wrap="square">
            <a:spAutoFit/>
          </a:bodyPr>
          <a:lstStyle/>
          <a:p>
            <a:pPr algn="ctr"/>
            <a:r>
              <a:rPr lang="en-GB" dirty="0"/>
              <a:t>If it is a pin: </a:t>
            </a:r>
          </a:p>
          <a:p>
            <a:pPr algn="ctr"/>
            <a:r>
              <a:rPr lang="en-GB" dirty="0"/>
              <a:t>LMC = smallest pin size</a:t>
            </a:r>
          </a:p>
        </p:txBody>
      </p:sp>
      <p:sp>
        <p:nvSpPr>
          <p:cNvPr id="12" name="TextBox 11">
            <a:extLst>
              <a:ext uri="{FF2B5EF4-FFF2-40B4-BE49-F238E27FC236}">
                <a16:creationId xmlns:a16="http://schemas.microsoft.com/office/drawing/2014/main" id="{3FFF3E2B-575C-4A79-BF39-4922CDCE5836}"/>
              </a:ext>
            </a:extLst>
          </p:cNvPr>
          <p:cNvSpPr txBox="1"/>
          <p:nvPr/>
        </p:nvSpPr>
        <p:spPr>
          <a:xfrm>
            <a:off x="1450155" y="4845465"/>
            <a:ext cx="9291690" cy="461665"/>
          </a:xfrm>
          <a:prstGeom prst="rect">
            <a:avLst/>
          </a:prstGeom>
          <a:noFill/>
        </p:spPr>
        <p:txBody>
          <a:bodyPr wrap="square">
            <a:spAutoFit/>
          </a:bodyPr>
          <a:lstStyle/>
          <a:p>
            <a:pPr algn="ctr"/>
            <a:r>
              <a:rPr lang="en-GB" sz="2400" b="1" dirty="0"/>
              <a:t>Note</a:t>
            </a:r>
            <a:r>
              <a:rPr lang="en-GB" sz="2400" dirty="0"/>
              <a:t>: LMC is seldom used in geometric dimensioning and tolerancing. </a:t>
            </a:r>
          </a:p>
        </p:txBody>
      </p:sp>
      <p:pic>
        <p:nvPicPr>
          <p:cNvPr id="11" name="Picture 2" descr="Diagram, engineering drawing&#10;&#10;Description automatically generated">
            <a:extLst>
              <a:ext uri="{FF2B5EF4-FFF2-40B4-BE49-F238E27FC236}">
                <a16:creationId xmlns:a16="http://schemas.microsoft.com/office/drawing/2014/main" id="{A6435EB0-D8C0-4E41-A80A-2E6AE82BB9D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0043"/>
          <a:stretch/>
        </p:blipFill>
        <p:spPr bwMode="auto">
          <a:xfrm>
            <a:off x="453363" y="2920682"/>
            <a:ext cx="3128926" cy="184767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descr="Diagram, engineering drawing&#10;&#10;Description automatically generated">
            <a:extLst>
              <a:ext uri="{FF2B5EF4-FFF2-40B4-BE49-F238E27FC236}">
                <a16:creationId xmlns:a16="http://schemas.microsoft.com/office/drawing/2014/main" id="{77C4F7F8-145D-4D5F-8ACB-A3F618D218E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956"/>
          <a:stretch/>
        </p:blipFill>
        <p:spPr bwMode="auto">
          <a:xfrm>
            <a:off x="6173089" y="2921552"/>
            <a:ext cx="3132885" cy="1846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1525198"/>
      </p:ext>
    </p:extLst>
  </p:cSld>
  <p:clrMapOvr>
    <a:masterClrMapping/>
  </p:clrMapOvr>
  <p:transition>
    <p:cover dir="rd"/>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80A06-3CFF-479F-A197-1CFBD4EC109C}"/>
              </a:ext>
            </a:extLst>
          </p:cNvPr>
          <p:cNvSpPr>
            <a:spLocks noGrp="1"/>
          </p:cNvSpPr>
          <p:nvPr>
            <p:ph type="title"/>
          </p:nvPr>
        </p:nvSpPr>
        <p:spPr/>
        <p:txBody>
          <a:bodyPr/>
          <a:lstStyle/>
          <a:p>
            <a:r>
              <a:rPr lang="en-GB" dirty="0"/>
              <a:t>Using LMC in GDT</a:t>
            </a:r>
          </a:p>
        </p:txBody>
      </p:sp>
      <p:sp>
        <p:nvSpPr>
          <p:cNvPr id="3" name="Content Placeholder 2">
            <a:extLst>
              <a:ext uri="{FF2B5EF4-FFF2-40B4-BE49-F238E27FC236}">
                <a16:creationId xmlns:a16="http://schemas.microsoft.com/office/drawing/2014/main" id="{CCA174D5-B965-43C4-9B15-CE12FE9C4CDB}"/>
              </a:ext>
            </a:extLst>
          </p:cNvPr>
          <p:cNvSpPr>
            <a:spLocks noGrp="1"/>
          </p:cNvSpPr>
          <p:nvPr>
            <p:ph idx="1"/>
          </p:nvPr>
        </p:nvSpPr>
        <p:spPr>
          <a:xfrm>
            <a:off x="4537114" y="1638700"/>
            <a:ext cx="7159256" cy="3726711"/>
          </a:xfrm>
        </p:spPr>
        <p:txBody>
          <a:bodyPr>
            <a:normAutofit fontScale="85000" lnSpcReduction="10000"/>
          </a:bodyPr>
          <a:lstStyle/>
          <a:p>
            <a:pPr>
              <a:buFont typeface="Wingdings" panose="05000000000000000000" pitchFamily="2" charset="2"/>
              <a:buChar char="§"/>
            </a:pPr>
            <a:r>
              <a:rPr lang="en-GB" dirty="0"/>
              <a:t>As stated above, LMC callouts in GD&amp;T are seldom used.</a:t>
            </a:r>
          </a:p>
          <a:p>
            <a:pPr>
              <a:buFont typeface="Wingdings" panose="05000000000000000000" pitchFamily="2" charset="2"/>
              <a:buChar char="§"/>
            </a:pPr>
            <a:r>
              <a:rPr lang="en-GB" dirty="0"/>
              <a:t>The most common reason for calling it would be that you have a hole or other internal feature that is very close to the edge of a part (see diagram).</a:t>
            </a:r>
          </a:p>
          <a:p>
            <a:pPr>
              <a:buFont typeface="Wingdings" panose="05000000000000000000" pitchFamily="2" charset="2"/>
              <a:buChar char="§"/>
            </a:pPr>
            <a:r>
              <a:rPr lang="en-GB" dirty="0"/>
              <a:t>LMC is also sometimes used when specifying the minimum wall thicknesses </a:t>
            </a:r>
            <a:r>
              <a:rPr lang="en-GB"/>
              <a:t>for safety </a:t>
            </a:r>
            <a:r>
              <a:rPr lang="en-GB" dirty="0"/>
              <a:t>of pipes, gaskets and flanges etc.</a:t>
            </a:r>
          </a:p>
          <a:p>
            <a:endParaRPr lang="en-GB" dirty="0"/>
          </a:p>
        </p:txBody>
      </p:sp>
      <p:sp>
        <p:nvSpPr>
          <p:cNvPr id="4" name="Rectangle 3">
            <a:extLst>
              <a:ext uri="{FF2B5EF4-FFF2-40B4-BE49-F238E27FC236}">
                <a16:creationId xmlns:a16="http://schemas.microsoft.com/office/drawing/2014/main" id="{5B2CE24F-2EFA-44F3-9D00-7E7D6E99C471}"/>
              </a:ext>
            </a:extLst>
          </p:cNvPr>
          <p:cNvSpPr/>
          <p:nvPr/>
        </p:nvSpPr>
        <p:spPr>
          <a:xfrm>
            <a:off x="723570" y="4905955"/>
            <a:ext cx="2455566" cy="6024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A8F3711A-2B50-403C-89A5-5B3EA91B994F}"/>
              </a:ext>
            </a:extLst>
          </p:cNvPr>
          <p:cNvSpPr/>
          <p:nvPr/>
        </p:nvSpPr>
        <p:spPr>
          <a:xfrm>
            <a:off x="206080" y="2098158"/>
            <a:ext cx="674951" cy="280779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B3B331A4-B804-499B-8BC4-59663ECC8994}"/>
              </a:ext>
            </a:extLst>
          </p:cNvPr>
          <p:cNvPicPr>
            <a:picLocks noChangeAspect="1"/>
          </p:cNvPicPr>
          <p:nvPr/>
        </p:nvPicPr>
        <p:blipFill rotWithShape="1">
          <a:blip r:embed="rId3"/>
          <a:srcRect l="12268"/>
          <a:stretch/>
        </p:blipFill>
        <p:spPr>
          <a:xfrm>
            <a:off x="407581" y="1438656"/>
            <a:ext cx="3813544" cy="4078577"/>
          </a:xfrm>
          <a:prstGeom prst="rect">
            <a:avLst/>
          </a:prstGeom>
        </p:spPr>
      </p:pic>
    </p:spTree>
    <p:extLst>
      <p:ext uri="{BB962C8B-B14F-4D97-AF65-F5344CB8AC3E}">
        <p14:creationId xmlns:p14="http://schemas.microsoft.com/office/powerpoint/2010/main" val="797748000"/>
      </p:ext>
    </p:extLst>
  </p:cSld>
  <p:clrMapOvr>
    <a:masterClrMapping/>
  </p:clrMapOvr>
  <p:transition>
    <p:cover dir="rd"/>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50A48-E929-4B9B-92AD-03C81EEF292D}"/>
              </a:ext>
            </a:extLst>
          </p:cNvPr>
          <p:cNvSpPr>
            <a:spLocks noGrp="1"/>
          </p:cNvSpPr>
          <p:nvPr>
            <p:ph type="title"/>
          </p:nvPr>
        </p:nvSpPr>
        <p:spPr>
          <a:xfrm>
            <a:off x="7569200" y="2523331"/>
            <a:ext cx="4152900" cy="1143000"/>
          </a:xfrm>
        </p:spPr>
        <p:txBody>
          <a:bodyPr>
            <a:normAutofit fontScale="90000"/>
          </a:bodyPr>
          <a:lstStyle/>
          <a:p>
            <a:r>
              <a:rPr lang="en-GB" dirty="0"/>
              <a:t>Recap – Features of Size</a:t>
            </a:r>
          </a:p>
        </p:txBody>
      </p:sp>
      <p:pic>
        <p:nvPicPr>
          <p:cNvPr id="4" name="Online Media 3" title="GD&amp;T Course - Feature of Size &amp; Caliper Rule">
            <a:hlinkClick r:id="" action="ppaction://media"/>
            <a:extLst>
              <a:ext uri="{FF2B5EF4-FFF2-40B4-BE49-F238E27FC236}">
                <a16:creationId xmlns:a16="http://schemas.microsoft.com/office/drawing/2014/main" id="{70391649-6D3E-4B1C-846B-6982DCC2A95B}"/>
              </a:ext>
            </a:extLst>
          </p:cNvPr>
          <p:cNvPicPr>
            <a:picLocks noRot="1" noChangeAspect="1"/>
          </p:cNvPicPr>
          <p:nvPr>
            <a:videoFile r:link="rId1"/>
          </p:nvPr>
        </p:nvPicPr>
        <p:blipFill>
          <a:blip r:embed="rId3"/>
          <a:stretch>
            <a:fillRect/>
          </a:stretch>
        </p:blipFill>
        <p:spPr>
          <a:xfrm>
            <a:off x="224631" y="157163"/>
            <a:ext cx="6836569" cy="5443537"/>
          </a:xfrm>
          <a:prstGeom prst="rect">
            <a:avLst/>
          </a:prstGeom>
        </p:spPr>
      </p:pic>
    </p:spTree>
    <p:extLst>
      <p:ext uri="{BB962C8B-B14F-4D97-AF65-F5344CB8AC3E}">
        <p14:creationId xmlns:p14="http://schemas.microsoft.com/office/powerpoint/2010/main" val="2672083901"/>
      </p:ext>
    </p:extLst>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50A48-E929-4B9B-92AD-03C81EEF292D}"/>
              </a:ext>
            </a:extLst>
          </p:cNvPr>
          <p:cNvSpPr>
            <a:spLocks noGrp="1"/>
          </p:cNvSpPr>
          <p:nvPr>
            <p:ph type="title"/>
          </p:nvPr>
        </p:nvSpPr>
        <p:spPr>
          <a:xfrm>
            <a:off x="584200" y="2586831"/>
            <a:ext cx="4152900" cy="1143000"/>
          </a:xfrm>
        </p:spPr>
        <p:txBody>
          <a:bodyPr>
            <a:normAutofit fontScale="90000"/>
          </a:bodyPr>
          <a:lstStyle/>
          <a:p>
            <a:r>
              <a:rPr lang="en-GB" dirty="0"/>
              <a:t>Recap – MMC, LMC &amp; RFS</a:t>
            </a:r>
          </a:p>
        </p:txBody>
      </p:sp>
      <p:pic>
        <p:nvPicPr>
          <p:cNvPr id="5" name="Online Media 3" title="MMC LMC and RFS - GD&amp;T Course">
            <a:hlinkClick r:id="" action="ppaction://media"/>
            <a:extLst>
              <a:ext uri="{FF2B5EF4-FFF2-40B4-BE49-F238E27FC236}">
                <a16:creationId xmlns:a16="http://schemas.microsoft.com/office/drawing/2014/main" id="{C5E783BD-BDFB-401C-B4C1-958B79435FDB}"/>
              </a:ext>
            </a:extLst>
          </p:cNvPr>
          <p:cNvPicPr>
            <a:picLocks noRot="1" noChangeAspect="1"/>
          </p:cNvPicPr>
          <p:nvPr>
            <a:videoFile r:link="rId1"/>
          </p:nvPr>
        </p:nvPicPr>
        <p:blipFill>
          <a:blip r:embed="rId4"/>
          <a:stretch>
            <a:fillRect/>
          </a:stretch>
        </p:blipFill>
        <p:spPr>
          <a:xfrm>
            <a:off x="5114131" y="157163"/>
            <a:ext cx="6836569" cy="5405437"/>
          </a:xfrm>
          <a:prstGeom prst="rect">
            <a:avLst/>
          </a:prstGeom>
        </p:spPr>
      </p:pic>
    </p:spTree>
    <p:extLst>
      <p:ext uri="{BB962C8B-B14F-4D97-AF65-F5344CB8AC3E}">
        <p14:creationId xmlns:p14="http://schemas.microsoft.com/office/powerpoint/2010/main" val="3018555010"/>
      </p:ext>
    </p:extLst>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31CEA-86D9-49E0-A753-E58485AF4E9C}"/>
              </a:ext>
            </a:extLst>
          </p:cNvPr>
          <p:cNvSpPr>
            <a:spLocks noGrp="1"/>
          </p:cNvSpPr>
          <p:nvPr>
            <p:ph type="title"/>
          </p:nvPr>
        </p:nvSpPr>
        <p:spPr/>
        <p:txBody>
          <a:bodyPr/>
          <a:lstStyle/>
          <a:p>
            <a:r>
              <a:rPr lang="en-GB" dirty="0"/>
              <a:t>GD&amp;T Basics – Useful Link</a:t>
            </a:r>
          </a:p>
        </p:txBody>
      </p:sp>
      <p:sp>
        <p:nvSpPr>
          <p:cNvPr id="3" name="Content Placeholder 2">
            <a:extLst>
              <a:ext uri="{FF2B5EF4-FFF2-40B4-BE49-F238E27FC236}">
                <a16:creationId xmlns:a16="http://schemas.microsoft.com/office/drawing/2014/main" id="{7801BACD-73A6-4C39-B61E-416FE4DA2A51}"/>
              </a:ext>
            </a:extLst>
          </p:cNvPr>
          <p:cNvSpPr>
            <a:spLocks noGrp="1"/>
          </p:cNvSpPr>
          <p:nvPr>
            <p:ph idx="1"/>
          </p:nvPr>
        </p:nvSpPr>
        <p:spPr>
          <a:xfrm>
            <a:off x="609600" y="1638301"/>
            <a:ext cx="10972800" cy="3917032"/>
          </a:xfrm>
        </p:spPr>
        <p:txBody>
          <a:bodyPr/>
          <a:lstStyle/>
          <a:p>
            <a:pPr marL="0" indent="0">
              <a:buNone/>
            </a:pPr>
            <a:r>
              <a:rPr lang="en-GB" dirty="0"/>
              <a:t>This is a link to the GD&amp;T basics YouTube page, it contains lots of useful video clips explaining many fundamental tolerancing principles. Use this as a reference guide when applying GD&amp;Ts</a:t>
            </a:r>
          </a:p>
          <a:p>
            <a:pPr marL="0" indent="0">
              <a:buNone/>
            </a:pPr>
            <a:endParaRPr lang="en-GB" dirty="0"/>
          </a:p>
          <a:p>
            <a:pPr marL="0" indent="0" algn="ctr">
              <a:buNone/>
            </a:pPr>
            <a:r>
              <a:rPr lang="en-GB" dirty="0">
                <a:hlinkClick r:id="rId2"/>
              </a:rPr>
              <a:t>https://www.youtube.com/c/Gdandtbasics/videos</a:t>
            </a:r>
            <a:endParaRPr lang="en-GB" dirty="0"/>
          </a:p>
          <a:p>
            <a:pPr marL="0" indent="0" algn="ctr">
              <a:buNone/>
            </a:pPr>
            <a:endParaRPr lang="en-GB" dirty="0"/>
          </a:p>
        </p:txBody>
      </p:sp>
    </p:spTree>
    <p:extLst>
      <p:ext uri="{BB962C8B-B14F-4D97-AF65-F5344CB8AC3E}">
        <p14:creationId xmlns:p14="http://schemas.microsoft.com/office/powerpoint/2010/main" val="275520677"/>
      </p:ext>
    </p:extLst>
  </p:cSld>
  <p:clrMapOvr>
    <a:masterClrMapping/>
  </p:clrMapOvr>
  <p:transition>
    <p:cover dir="rd"/>
  </p:transition>
</p:sld>
</file>

<file path=ppt/theme/theme1.xml><?xml version="1.0" encoding="utf-8"?>
<a:theme xmlns:a="http://schemas.openxmlformats.org/drawingml/2006/main" name="UWTSD PP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heme" id="{6EBE88DF-8B41-4CD6-9AA5-F1955B3F6569}" vid="{9192FCEE-239D-4D4F-980E-878814FDBB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124aec4c-f557-4449-874b-c8e427c32989">
      <Terms xmlns="http://schemas.microsoft.com/office/infopath/2007/PartnerControls"/>
    </lcf76f155ced4ddcb4097134ff3c332f>
    <TaxCatchAll xmlns="54880abc-2d15-448d-80f0-341d280be7c9"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FDE4A95027A1143B2785C074D850841" ma:contentTypeVersion="13" ma:contentTypeDescription="Create a new document." ma:contentTypeScope="" ma:versionID="e861dcb5333f95816ad5b46b9f2ca801">
  <xsd:schema xmlns:xsd="http://www.w3.org/2001/XMLSchema" xmlns:xs="http://www.w3.org/2001/XMLSchema" xmlns:p="http://schemas.microsoft.com/office/2006/metadata/properties" xmlns:ns2="54880abc-2d15-448d-80f0-341d280be7c9" xmlns:ns3="124aec4c-f557-4449-874b-c8e427c32989" targetNamespace="http://schemas.microsoft.com/office/2006/metadata/properties" ma:root="true" ma:fieldsID="03e7f73842507bfb5b0a8c5b02037e04" ns2:_="" ns3:_="">
    <xsd:import namespace="54880abc-2d15-448d-80f0-341d280be7c9"/>
    <xsd:import namespace="124aec4c-f557-4449-874b-c8e427c32989"/>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DateTaken" minOccurs="0"/>
                <xsd:element ref="ns3:MediaLengthInSeconds" minOccurs="0"/>
                <xsd:element ref="ns3:lcf76f155ced4ddcb4097134ff3c332f" minOccurs="0"/>
                <xsd:element ref="ns2:TaxCatchAll" minOccurs="0"/>
                <xsd:element ref="ns3:MediaServiceGenerationTime" minOccurs="0"/>
                <xsd:element ref="ns3:MediaServiceEventHashCode" minOccurs="0"/>
                <xsd:element ref="ns3:MediaServiceSearchPropertie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4880abc-2d15-448d-80f0-341d280be7c9"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TaxCatchAll" ma:index="16" nillable="true" ma:displayName="Taxonomy Catch All Column" ma:hidden="true" ma:list="{ce2bd8e7-afbd-4735-b61c-296568291d4c}" ma:internalName="TaxCatchAll" ma:showField="CatchAllData" ma:web="54880abc-2d15-448d-80f0-341d280be7c9">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124aec4c-f557-4449-874b-c8e427c32989"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76D5BD-10F1-4BF6-A542-E8C96A40BD35}">
  <ds:schemaRefs>
    <ds:schemaRef ds:uri="http://schemas.microsoft.com/sharepoint/v3/contenttype/forms"/>
  </ds:schemaRefs>
</ds:datastoreItem>
</file>

<file path=customXml/itemProps2.xml><?xml version="1.0" encoding="utf-8"?>
<ds:datastoreItem xmlns:ds="http://schemas.openxmlformats.org/officeDocument/2006/customXml" ds:itemID="{F9D7A882-B4F1-4C8A-8754-F8E954F94D12}">
  <ds:schemaRefs>
    <ds:schemaRef ds:uri="http://purl.org/dc/terms/"/>
    <ds:schemaRef ds:uri="http://www.w3.org/XML/1998/namespace"/>
    <ds:schemaRef ds:uri="http://purl.org/dc/dcmitype/"/>
    <ds:schemaRef ds:uri="http://purl.org/dc/elements/1.1/"/>
    <ds:schemaRef ds:uri="http://schemas.openxmlformats.org/package/2006/metadata/core-properties"/>
    <ds:schemaRef ds:uri="http://schemas.microsoft.com/office/2006/documentManagement/types"/>
    <ds:schemaRef ds:uri="http://schemas.microsoft.com/office/infopath/2007/PartnerControls"/>
    <ds:schemaRef ds:uri="30de73d3-17e2-4148-b580-82b51497e578"/>
    <ds:schemaRef ds:uri="http://schemas.microsoft.com/office/2006/metadata/properties"/>
  </ds:schemaRefs>
</ds:datastoreItem>
</file>

<file path=customXml/itemProps3.xml><?xml version="1.0" encoding="utf-8"?>
<ds:datastoreItem xmlns:ds="http://schemas.openxmlformats.org/officeDocument/2006/customXml" ds:itemID="{B1EEFCE4-71D8-4962-BB14-78C6C00D5264}"/>
</file>

<file path=docProps/app.xml><?xml version="1.0" encoding="utf-8"?>
<Properties xmlns="http://schemas.openxmlformats.org/officeDocument/2006/extended-properties" xmlns:vt="http://schemas.openxmlformats.org/officeDocument/2006/docPropsVTypes">
  <TotalTime>6412</TotalTime>
  <Words>2303</Words>
  <Application>Microsoft Office PowerPoint</Application>
  <PresentationFormat>Widescreen</PresentationFormat>
  <Paragraphs>244</Paragraphs>
  <Slides>35</Slides>
  <Notes>28</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Calibri</vt:lpstr>
      <vt:lpstr>Myriad Pro</vt:lpstr>
      <vt:lpstr>Wingdings</vt:lpstr>
      <vt:lpstr>UWTSD PPT Theme</vt:lpstr>
      <vt:lpstr>PowerPoint Presentation</vt:lpstr>
      <vt:lpstr>Geometric Dimensioning &amp; Tolerancing</vt:lpstr>
      <vt:lpstr>What is GD&amp;T</vt:lpstr>
      <vt:lpstr>History of GD&amp;T</vt:lpstr>
      <vt:lpstr>Modern GD&amp;T – Current Standards  (Widley used Examples)</vt:lpstr>
      <vt:lpstr>GD&amp;T – Aims of Standardisation</vt:lpstr>
      <vt:lpstr> Aim - Interchangeable Components (Component standardisation) </vt:lpstr>
      <vt:lpstr> Aim - Interchangeable Components (Component standardisation) </vt:lpstr>
      <vt:lpstr>Aim - Interchangeable Components (Component standardisation) </vt:lpstr>
      <vt:lpstr>Aim – Lower Cost per Unit</vt:lpstr>
      <vt:lpstr>Aim – Improve Product Quality</vt:lpstr>
      <vt:lpstr>Aims – Waste Reduction</vt:lpstr>
      <vt:lpstr>Why Provide Tolerances?</vt:lpstr>
      <vt:lpstr>Direct Tolerancing – Features of Size (Most basic form of Dimensioning)</vt:lpstr>
      <vt:lpstr>Direct Tolerancing – Limits of Size (Most basic form of tolerancing)</vt:lpstr>
      <vt:lpstr>Bilateral &amp; Unilateral tolerances</vt:lpstr>
      <vt:lpstr>Types of Geometric Deviation</vt:lpstr>
      <vt:lpstr>Hierarchy of Geometric Deviations</vt:lpstr>
      <vt:lpstr>Feature Control Frame</vt:lpstr>
      <vt:lpstr>Datums</vt:lpstr>
      <vt:lpstr>Tolerance Symbols – Form</vt:lpstr>
      <vt:lpstr>Form Symbols – Examples</vt:lpstr>
      <vt:lpstr>Form Symbols – Examples</vt:lpstr>
      <vt:lpstr>Tolerance Symbols - Orientation</vt:lpstr>
      <vt:lpstr>Orientation Symbols – Examples</vt:lpstr>
      <vt:lpstr>Tolerance Symbols - Location</vt:lpstr>
      <vt:lpstr>Location Symbols – Examples</vt:lpstr>
      <vt:lpstr>Other symbols used in GD&amp;T</vt:lpstr>
      <vt:lpstr>Maximum Material Condition (MMC)</vt:lpstr>
      <vt:lpstr>Using MMC in GD&amp;T</vt:lpstr>
      <vt:lpstr>Least Material Condition (LMC)</vt:lpstr>
      <vt:lpstr>Using LMC in GDT</vt:lpstr>
      <vt:lpstr>Recap – Features of Size</vt:lpstr>
      <vt:lpstr>Recap – MMC, LMC &amp; RFS</vt:lpstr>
      <vt:lpstr>GD&amp;T Basics – Useful Link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Robotics, Automation &amp; Industry 4.0</dc:title>
  <dc:creator>Jordan Ross Jenkins (P149066)</dc:creator>
  <cp:lastModifiedBy>Jordan Jenkins</cp:lastModifiedBy>
  <cp:revision>68</cp:revision>
  <dcterms:created xsi:type="dcterms:W3CDTF">2021-01-29T21:35:40Z</dcterms:created>
  <dcterms:modified xsi:type="dcterms:W3CDTF">2022-02-28T12:51:22Z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0x010100FFDE4A95027A1143B2785C074D850841</vt:lpwstr>
  </property>
</Properties>
</file>