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4"/>
  </p:notesMasterIdLst>
  <p:sldIdLst>
    <p:sldId id="256"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6" r:id="rId20"/>
    <p:sldId id="277" r:id="rId21"/>
    <p:sldId id="275" r:id="rId22"/>
    <p:sldId id="257" r:id="rId23"/>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99" d="100"/>
          <a:sy n="99" d="100"/>
        </p:scale>
        <p:origin x="555" y="5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8C1ADDE8-D292-48DB-A75B-B2DAAD2526D5}" type="datetimeFigureOut">
              <a:rPr lang="en-GB" smtClean="0"/>
              <a:t>13/11/2018</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D2108798-72EB-417E-8D43-EE27B0AA99DC}" type="slidenum">
              <a:rPr lang="en-GB" smtClean="0"/>
              <a:t>‹#›</a:t>
            </a:fld>
            <a:endParaRPr lang="en-GB"/>
          </a:p>
        </p:txBody>
      </p:sp>
    </p:spTree>
    <p:extLst>
      <p:ext uri="{BB962C8B-B14F-4D97-AF65-F5344CB8AC3E}">
        <p14:creationId xmlns:p14="http://schemas.microsoft.com/office/powerpoint/2010/main" val="39560687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2108798-72EB-417E-8D43-EE27B0AA99DC}" type="slidenum">
              <a:rPr lang="en-GB" smtClean="0"/>
              <a:t>1</a:t>
            </a:fld>
            <a:endParaRPr lang="en-GB"/>
          </a:p>
        </p:txBody>
      </p:sp>
    </p:spTree>
    <p:extLst>
      <p:ext uri="{BB962C8B-B14F-4D97-AF65-F5344CB8AC3E}">
        <p14:creationId xmlns:p14="http://schemas.microsoft.com/office/powerpoint/2010/main" val="33526841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COP definition of</a:t>
            </a:r>
            <a:r>
              <a:rPr lang="en-GB" baseline="0" dirty="0" smtClean="0"/>
              <a:t> SEN</a:t>
            </a:r>
          </a:p>
          <a:p>
            <a:endParaRPr lang="en-GB" baseline="0" dirty="0" smtClean="0"/>
          </a:p>
          <a:p>
            <a:r>
              <a:rPr lang="en-GB" baseline="0" dirty="0" smtClean="0"/>
              <a:t>ESBD and special provision</a:t>
            </a:r>
            <a:endParaRPr lang="en-GB" dirty="0" smtClean="0"/>
          </a:p>
        </p:txBody>
      </p:sp>
      <p:sp>
        <p:nvSpPr>
          <p:cNvPr id="4" name="Slide Number Placeholder 3"/>
          <p:cNvSpPr>
            <a:spLocks noGrp="1"/>
          </p:cNvSpPr>
          <p:nvPr>
            <p:ph type="sldNum" sz="quarter" idx="10"/>
          </p:nvPr>
        </p:nvSpPr>
        <p:spPr/>
        <p:txBody>
          <a:bodyPr/>
          <a:lstStyle/>
          <a:p>
            <a:fld id="{D2108798-72EB-417E-8D43-EE27B0AA99DC}" type="slidenum">
              <a:rPr lang="en-GB" smtClean="0"/>
              <a:t>2</a:t>
            </a:fld>
            <a:endParaRPr lang="en-GB"/>
          </a:p>
        </p:txBody>
      </p:sp>
    </p:spTree>
    <p:extLst>
      <p:ext uri="{BB962C8B-B14F-4D97-AF65-F5344CB8AC3E}">
        <p14:creationId xmlns:p14="http://schemas.microsoft.com/office/powerpoint/2010/main" val="33161432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2108798-72EB-417E-8D43-EE27B0AA99DC}" type="slidenum">
              <a:rPr lang="en-GB" smtClean="0"/>
              <a:t>3</a:t>
            </a:fld>
            <a:endParaRPr lang="en-GB"/>
          </a:p>
        </p:txBody>
      </p:sp>
    </p:spTree>
    <p:extLst>
      <p:ext uri="{BB962C8B-B14F-4D97-AF65-F5344CB8AC3E}">
        <p14:creationId xmlns:p14="http://schemas.microsoft.com/office/powerpoint/2010/main" val="35397846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u="sng" dirty="0" smtClean="0"/>
              <a:t>challenging behaviour </a:t>
            </a:r>
            <a:r>
              <a:rPr lang="en-GB" dirty="0" smtClean="0"/>
              <a:t>arising from other complex special needs – </a:t>
            </a:r>
            <a:r>
              <a:rPr lang="en-GB" dirty="0" err="1" smtClean="0"/>
              <a:t>e.g</a:t>
            </a:r>
            <a:r>
              <a:rPr lang="en-GB" dirty="0" smtClean="0"/>
              <a:t> </a:t>
            </a:r>
            <a:r>
              <a:rPr lang="en-GB" dirty="0" err="1" smtClean="0"/>
              <a:t>austism</a:t>
            </a:r>
            <a:endParaRPr lang="en-GB" dirty="0"/>
          </a:p>
        </p:txBody>
      </p:sp>
      <p:sp>
        <p:nvSpPr>
          <p:cNvPr id="4" name="Slide Number Placeholder 3"/>
          <p:cNvSpPr>
            <a:spLocks noGrp="1"/>
          </p:cNvSpPr>
          <p:nvPr>
            <p:ph type="sldNum" sz="quarter" idx="10"/>
          </p:nvPr>
        </p:nvSpPr>
        <p:spPr/>
        <p:txBody>
          <a:bodyPr/>
          <a:lstStyle/>
          <a:p>
            <a:fld id="{D2108798-72EB-417E-8D43-EE27B0AA99DC}" type="slidenum">
              <a:rPr lang="en-GB" smtClean="0"/>
              <a:t>4</a:t>
            </a:fld>
            <a:endParaRPr lang="en-GB"/>
          </a:p>
        </p:txBody>
      </p:sp>
    </p:spTree>
    <p:extLst>
      <p:ext uri="{BB962C8B-B14F-4D97-AF65-F5344CB8AC3E}">
        <p14:creationId xmlns:p14="http://schemas.microsoft.com/office/powerpoint/2010/main" val="13104107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Everyone unique – depends on our development and upbringing and social situations</a:t>
            </a:r>
            <a:endParaRPr lang="en-GB" dirty="0"/>
          </a:p>
        </p:txBody>
      </p:sp>
      <p:sp>
        <p:nvSpPr>
          <p:cNvPr id="4" name="Slide Number Placeholder 3"/>
          <p:cNvSpPr>
            <a:spLocks noGrp="1"/>
          </p:cNvSpPr>
          <p:nvPr>
            <p:ph type="sldNum" sz="quarter" idx="10"/>
          </p:nvPr>
        </p:nvSpPr>
        <p:spPr/>
        <p:txBody>
          <a:bodyPr/>
          <a:lstStyle/>
          <a:p>
            <a:fld id="{D2108798-72EB-417E-8D43-EE27B0AA99DC}" type="slidenum">
              <a:rPr lang="en-GB" smtClean="0"/>
              <a:t>5</a:t>
            </a:fld>
            <a:endParaRPr lang="en-GB"/>
          </a:p>
        </p:txBody>
      </p:sp>
    </p:spTree>
    <p:extLst>
      <p:ext uri="{BB962C8B-B14F-4D97-AF65-F5344CB8AC3E}">
        <p14:creationId xmlns:p14="http://schemas.microsoft.com/office/powerpoint/2010/main" val="35268652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Depends on situation and others</a:t>
            </a:r>
            <a:endParaRPr lang="en-GB" dirty="0"/>
          </a:p>
        </p:txBody>
      </p:sp>
      <p:sp>
        <p:nvSpPr>
          <p:cNvPr id="4" name="Slide Number Placeholder 3"/>
          <p:cNvSpPr>
            <a:spLocks noGrp="1"/>
          </p:cNvSpPr>
          <p:nvPr>
            <p:ph type="sldNum" sz="quarter" idx="10"/>
          </p:nvPr>
        </p:nvSpPr>
        <p:spPr/>
        <p:txBody>
          <a:bodyPr/>
          <a:lstStyle/>
          <a:p>
            <a:fld id="{D2108798-72EB-417E-8D43-EE27B0AA99DC}" type="slidenum">
              <a:rPr lang="en-GB" smtClean="0"/>
              <a:t>6</a:t>
            </a:fld>
            <a:endParaRPr lang="en-GB"/>
          </a:p>
        </p:txBody>
      </p:sp>
    </p:spTree>
    <p:extLst>
      <p:ext uri="{BB962C8B-B14F-4D97-AF65-F5344CB8AC3E}">
        <p14:creationId xmlns:p14="http://schemas.microsoft.com/office/powerpoint/2010/main" val="2240465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2108798-72EB-417E-8D43-EE27B0AA99DC}" type="slidenum">
              <a:rPr lang="en-GB" smtClean="0"/>
              <a:t>7</a:t>
            </a:fld>
            <a:endParaRPr lang="en-GB"/>
          </a:p>
        </p:txBody>
      </p:sp>
    </p:spTree>
    <p:extLst>
      <p:ext uri="{BB962C8B-B14F-4D97-AF65-F5344CB8AC3E}">
        <p14:creationId xmlns:p14="http://schemas.microsoft.com/office/powerpoint/2010/main" val="20086505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Not too serious</a:t>
            </a:r>
          </a:p>
          <a:p>
            <a:r>
              <a:rPr lang="en-GB" dirty="0" smtClean="0"/>
              <a:t>There is a root to the problem</a:t>
            </a:r>
          </a:p>
          <a:p>
            <a:r>
              <a:rPr lang="en-GB" dirty="0" smtClean="0"/>
              <a:t>Can manage it effectively </a:t>
            </a:r>
            <a:endParaRPr lang="en-GB" dirty="0"/>
          </a:p>
        </p:txBody>
      </p:sp>
      <p:sp>
        <p:nvSpPr>
          <p:cNvPr id="4" name="Slide Number Placeholder 3"/>
          <p:cNvSpPr>
            <a:spLocks noGrp="1"/>
          </p:cNvSpPr>
          <p:nvPr>
            <p:ph type="sldNum" sz="quarter" idx="10"/>
          </p:nvPr>
        </p:nvSpPr>
        <p:spPr/>
        <p:txBody>
          <a:bodyPr/>
          <a:lstStyle/>
          <a:p>
            <a:fld id="{D2108798-72EB-417E-8D43-EE27B0AA99DC}" type="slidenum">
              <a:rPr lang="en-GB" smtClean="0"/>
              <a:t>8</a:t>
            </a:fld>
            <a:endParaRPr lang="en-GB"/>
          </a:p>
        </p:txBody>
      </p:sp>
    </p:spTree>
    <p:extLst>
      <p:ext uri="{BB962C8B-B14F-4D97-AF65-F5344CB8AC3E}">
        <p14:creationId xmlns:p14="http://schemas.microsoft.com/office/powerpoint/2010/main" val="39272844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Rules</a:t>
            </a:r>
            <a:r>
              <a:rPr lang="en-GB" baseline="0" dirty="0" smtClean="0"/>
              <a:t> and guidelines – different in different schools</a:t>
            </a:r>
          </a:p>
          <a:p>
            <a:endParaRPr lang="en-GB" baseline="0" dirty="0" smtClean="0"/>
          </a:p>
          <a:p>
            <a:r>
              <a:rPr lang="en-GB" baseline="0" dirty="0" smtClean="0"/>
              <a:t>Subjective – depends on school, individual and teachers</a:t>
            </a:r>
            <a:endParaRPr lang="en-GB" dirty="0"/>
          </a:p>
        </p:txBody>
      </p:sp>
      <p:sp>
        <p:nvSpPr>
          <p:cNvPr id="4" name="Slide Number Placeholder 3"/>
          <p:cNvSpPr>
            <a:spLocks noGrp="1"/>
          </p:cNvSpPr>
          <p:nvPr>
            <p:ph type="sldNum" sz="quarter" idx="10"/>
          </p:nvPr>
        </p:nvSpPr>
        <p:spPr/>
        <p:txBody>
          <a:bodyPr/>
          <a:lstStyle/>
          <a:p>
            <a:fld id="{D2108798-72EB-417E-8D43-EE27B0AA99DC}" type="slidenum">
              <a:rPr lang="en-GB" smtClean="0"/>
              <a:t>9</a:t>
            </a:fld>
            <a:endParaRPr lang="en-GB"/>
          </a:p>
        </p:txBody>
      </p:sp>
    </p:spTree>
    <p:extLst>
      <p:ext uri="{BB962C8B-B14F-4D97-AF65-F5344CB8AC3E}">
        <p14:creationId xmlns:p14="http://schemas.microsoft.com/office/powerpoint/2010/main" val="33061649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PRU unit</a:t>
            </a:r>
            <a:endParaRPr lang="en-GB" dirty="0"/>
          </a:p>
        </p:txBody>
      </p:sp>
      <p:sp>
        <p:nvSpPr>
          <p:cNvPr id="4" name="Slide Number Placeholder 3"/>
          <p:cNvSpPr>
            <a:spLocks noGrp="1"/>
          </p:cNvSpPr>
          <p:nvPr>
            <p:ph type="sldNum" sz="quarter" idx="10"/>
          </p:nvPr>
        </p:nvSpPr>
        <p:spPr/>
        <p:txBody>
          <a:bodyPr/>
          <a:lstStyle/>
          <a:p>
            <a:fld id="{D2108798-72EB-417E-8D43-EE27B0AA99DC}" type="slidenum">
              <a:rPr lang="en-GB" smtClean="0"/>
              <a:t>10</a:t>
            </a:fld>
            <a:endParaRPr lang="en-GB"/>
          </a:p>
        </p:txBody>
      </p:sp>
    </p:spTree>
    <p:extLst>
      <p:ext uri="{BB962C8B-B14F-4D97-AF65-F5344CB8AC3E}">
        <p14:creationId xmlns:p14="http://schemas.microsoft.com/office/powerpoint/2010/main" val="137639291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withdrawn</a:t>
            </a:r>
            <a:endParaRPr lang="en-GB" dirty="0"/>
          </a:p>
        </p:txBody>
      </p:sp>
      <p:sp>
        <p:nvSpPr>
          <p:cNvPr id="4" name="Slide Number Placeholder 3"/>
          <p:cNvSpPr>
            <a:spLocks noGrp="1"/>
          </p:cNvSpPr>
          <p:nvPr>
            <p:ph type="sldNum" sz="quarter" idx="10"/>
          </p:nvPr>
        </p:nvSpPr>
        <p:spPr/>
        <p:txBody>
          <a:bodyPr/>
          <a:lstStyle/>
          <a:p>
            <a:fld id="{D2108798-72EB-417E-8D43-EE27B0AA99DC}" type="slidenum">
              <a:rPr lang="en-GB" smtClean="0"/>
              <a:t>11</a:t>
            </a:fld>
            <a:endParaRPr lang="en-GB"/>
          </a:p>
        </p:txBody>
      </p:sp>
    </p:spTree>
    <p:extLst>
      <p:ext uri="{BB962C8B-B14F-4D97-AF65-F5344CB8AC3E}">
        <p14:creationId xmlns:p14="http://schemas.microsoft.com/office/powerpoint/2010/main" val="19664647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Need</a:t>
            </a:r>
            <a:r>
              <a:rPr lang="en-GB" baseline="0" dirty="0" smtClean="0"/>
              <a:t> to be medically diagnosed </a:t>
            </a:r>
            <a:endParaRPr lang="en-GB" dirty="0"/>
          </a:p>
        </p:txBody>
      </p:sp>
      <p:sp>
        <p:nvSpPr>
          <p:cNvPr id="4" name="Slide Number Placeholder 3"/>
          <p:cNvSpPr>
            <a:spLocks noGrp="1"/>
          </p:cNvSpPr>
          <p:nvPr>
            <p:ph type="sldNum" sz="quarter" idx="10"/>
          </p:nvPr>
        </p:nvSpPr>
        <p:spPr/>
        <p:txBody>
          <a:bodyPr/>
          <a:lstStyle/>
          <a:p>
            <a:fld id="{D2108798-72EB-417E-8D43-EE27B0AA99DC}" type="slidenum">
              <a:rPr lang="en-GB" smtClean="0"/>
              <a:t>12</a:t>
            </a:fld>
            <a:endParaRPr lang="en-GB"/>
          </a:p>
        </p:txBody>
      </p:sp>
    </p:spTree>
    <p:extLst>
      <p:ext uri="{BB962C8B-B14F-4D97-AF65-F5344CB8AC3E}">
        <p14:creationId xmlns:p14="http://schemas.microsoft.com/office/powerpoint/2010/main" val="208687970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Multi agency </a:t>
            </a:r>
            <a:r>
              <a:rPr lang="en-GB" dirty="0" err="1" smtClean="0"/>
              <a:t>appraoch</a:t>
            </a:r>
            <a:endParaRPr lang="en-GB" dirty="0" smtClean="0"/>
          </a:p>
          <a:p>
            <a:endParaRPr lang="en-GB" dirty="0" smtClean="0"/>
          </a:p>
          <a:p>
            <a:endParaRPr lang="en-GB" dirty="0"/>
          </a:p>
        </p:txBody>
      </p:sp>
      <p:sp>
        <p:nvSpPr>
          <p:cNvPr id="4" name="Slide Number Placeholder 3"/>
          <p:cNvSpPr>
            <a:spLocks noGrp="1"/>
          </p:cNvSpPr>
          <p:nvPr>
            <p:ph type="sldNum" sz="quarter" idx="10"/>
          </p:nvPr>
        </p:nvSpPr>
        <p:spPr/>
        <p:txBody>
          <a:bodyPr/>
          <a:lstStyle/>
          <a:p>
            <a:fld id="{D2108798-72EB-417E-8D43-EE27B0AA99DC}" type="slidenum">
              <a:rPr lang="en-GB" smtClean="0"/>
              <a:t>13</a:t>
            </a:fld>
            <a:endParaRPr lang="en-GB"/>
          </a:p>
        </p:txBody>
      </p:sp>
    </p:spTree>
    <p:extLst>
      <p:ext uri="{BB962C8B-B14F-4D97-AF65-F5344CB8AC3E}">
        <p14:creationId xmlns:p14="http://schemas.microsoft.com/office/powerpoint/2010/main" val="226835189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Three characteristics – must be present more than a couple</a:t>
            </a:r>
            <a:r>
              <a:rPr lang="en-GB" baseline="0" dirty="0" smtClean="0"/>
              <a:t> of times in </a:t>
            </a:r>
            <a:r>
              <a:rPr lang="en-GB" baseline="0" smtClean="0"/>
              <a:t>different environments</a:t>
            </a:r>
            <a:endParaRPr lang="en-GB"/>
          </a:p>
        </p:txBody>
      </p:sp>
      <p:sp>
        <p:nvSpPr>
          <p:cNvPr id="4" name="Slide Number Placeholder 3"/>
          <p:cNvSpPr>
            <a:spLocks noGrp="1"/>
          </p:cNvSpPr>
          <p:nvPr>
            <p:ph type="sldNum" sz="quarter" idx="10"/>
          </p:nvPr>
        </p:nvSpPr>
        <p:spPr/>
        <p:txBody>
          <a:bodyPr/>
          <a:lstStyle/>
          <a:p>
            <a:fld id="{D2108798-72EB-417E-8D43-EE27B0AA99DC}" type="slidenum">
              <a:rPr lang="en-GB" smtClean="0"/>
              <a:t>14</a:t>
            </a:fld>
            <a:endParaRPr lang="en-GB"/>
          </a:p>
        </p:txBody>
      </p:sp>
    </p:spTree>
    <p:extLst>
      <p:ext uri="{BB962C8B-B14F-4D97-AF65-F5344CB8AC3E}">
        <p14:creationId xmlns:p14="http://schemas.microsoft.com/office/powerpoint/2010/main" val="47680757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2108798-72EB-417E-8D43-EE27B0AA99DC}" type="slidenum">
              <a:rPr lang="en-GB" smtClean="0"/>
              <a:t>15</a:t>
            </a:fld>
            <a:endParaRPr lang="en-GB"/>
          </a:p>
        </p:txBody>
      </p:sp>
    </p:spTree>
    <p:extLst>
      <p:ext uri="{BB962C8B-B14F-4D97-AF65-F5344CB8AC3E}">
        <p14:creationId xmlns:p14="http://schemas.microsoft.com/office/powerpoint/2010/main" val="176967545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2108798-72EB-417E-8D43-EE27B0AA99DC}" type="slidenum">
              <a:rPr lang="en-GB" smtClean="0"/>
              <a:t>16</a:t>
            </a:fld>
            <a:endParaRPr lang="en-GB"/>
          </a:p>
        </p:txBody>
      </p:sp>
    </p:spTree>
    <p:extLst>
      <p:ext uri="{BB962C8B-B14F-4D97-AF65-F5344CB8AC3E}">
        <p14:creationId xmlns:p14="http://schemas.microsoft.com/office/powerpoint/2010/main" val="162778682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2108798-72EB-417E-8D43-EE27B0AA99DC}" type="slidenum">
              <a:rPr lang="en-GB" smtClean="0"/>
              <a:t>17</a:t>
            </a:fld>
            <a:endParaRPr lang="en-GB"/>
          </a:p>
        </p:txBody>
      </p:sp>
    </p:spTree>
    <p:extLst>
      <p:ext uri="{BB962C8B-B14F-4D97-AF65-F5344CB8AC3E}">
        <p14:creationId xmlns:p14="http://schemas.microsoft.com/office/powerpoint/2010/main" val="396983103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smtClean="0"/>
              <a:t>This study </a:t>
            </a:r>
            <a:r>
              <a:rPr lang="en-GB" altLang="en-US" dirty="0" err="1" smtClean="0"/>
              <a:t>alsofound</a:t>
            </a:r>
            <a:r>
              <a:rPr lang="en-GB" altLang="en-US" dirty="0" smtClean="0"/>
              <a:t> that the young people had developed an ‘ADHD identity’, which was often conflicting and which fluctuated according to the situation and context. [The] negative feelings were not all pervading and they recognised themselves as being ‘more’ than ADHD and as having positive attributes beyond the ADHD label.</a:t>
            </a:r>
          </a:p>
          <a:p>
            <a:endParaRPr lang="en-GB" altLang="en-US" dirty="0" smtClean="0"/>
          </a:p>
          <a:p>
            <a:endParaRPr lang="en-GB" dirty="0"/>
          </a:p>
        </p:txBody>
      </p:sp>
      <p:sp>
        <p:nvSpPr>
          <p:cNvPr id="4" name="Slide Number Placeholder 3"/>
          <p:cNvSpPr>
            <a:spLocks noGrp="1"/>
          </p:cNvSpPr>
          <p:nvPr>
            <p:ph type="sldNum" sz="quarter" idx="10"/>
          </p:nvPr>
        </p:nvSpPr>
        <p:spPr/>
        <p:txBody>
          <a:bodyPr/>
          <a:lstStyle/>
          <a:p>
            <a:fld id="{D2108798-72EB-417E-8D43-EE27B0AA99DC}" type="slidenum">
              <a:rPr lang="en-GB" smtClean="0"/>
              <a:t>18</a:t>
            </a:fld>
            <a:endParaRPr lang="en-GB"/>
          </a:p>
        </p:txBody>
      </p:sp>
    </p:spTree>
    <p:extLst>
      <p:ext uri="{BB962C8B-B14F-4D97-AF65-F5344CB8AC3E}">
        <p14:creationId xmlns:p14="http://schemas.microsoft.com/office/powerpoint/2010/main" val="222064808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2108798-72EB-417E-8D43-EE27B0AA99DC}" type="slidenum">
              <a:rPr lang="en-GB" smtClean="0"/>
              <a:t>21</a:t>
            </a:fld>
            <a:endParaRPr lang="en-GB"/>
          </a:p>
        </p:txBody>
      </p:sp>
    </p:spTree>
    <p:extLst>
      <p:ext uri="{BB962C8B-B14F-4D97-AF65-F5344CB8AC3E}">
        <p14:creationId xmlns:p14="http://schemas.microsoft.com/office/powerpoint/2010/main" val="118722193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2108798-72EB-417E-8D43-EE27B0AA99DC}" type="slidenum">
              <a:rPr lang="en-GB" smtClean="0"/>
              <a:t>22</a:t>
            </a:fld>
            <a:endParaRPr lang="en-GB"/>
          </a:p>
        </p:txBody>
      </p:sp>
    </p:spTree>
    <p:extLst>
      <p:ext uri="{BB962C8B-B14F-4D97-AF65-F5344CB8AC3E}">
        <p14:creationId xmlns:p14="http://schemas.microsoft.com/office/powerpoint/2010/main" val="18903114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6" name="Rounded Rectangle 15"/>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9"/>
          <p:cNvGrpSpPr>
            <a:grpSpLocks noChangeAspect="1"/>
          </p:cNvGrpSpPr>
          <p:nvPr/>
        </p:nvGrpSpPr>
        <p:grpSpPr bwMode="hidden">
          <a:xfrm>
            <a:off x="211665" y="5353963"/>
            <a:ext cx="8723376" cy="1331580"/>
            <a:chOff x="-3905250" y="4294188"/>
            <a:chExt cx="13011150" cy="1892300"/>
          </a:xfrm>
        </p:grpSpPr>
        <p:sp>
          <p:nvSpPr>
            <p:cNvPr id="11"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5"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ctrTitle"/>
          </p:nvPr>
        </p:nvSpPr>
        <p:spPr>
          <a:xfrm>
            <a:off x="685800" y="1600200"/>
            <a:ext cx="7772400" cy="1780108"/>
          </a:xfrm>
        </p:spPr>
        <p:txBody>
          <a:bodyPr anchor="b">
            <a:normAutofit/>
          </a:bodyPr>
          <a:lstStyle>
            <a:lvl1pPr>
              <a:defRPr sz="4400">
                <a:solidFill>
                  <a:srgbClr val="FFFFFF"/>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371600" y="3556001"/>
            <a:ext cx="6400800" cy="1473200"/>
          </a:xfrm>
        </p:spPr>
        <p:txBody>
          <a:bodyPr>
            <a:normAutofit/>
          </a:bodyPr>
          <a:lstStyle>
            <a:lvl1pPr marL="0" indent="0" algn="ctr">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1BB307FE-99DF-4B8A-A966-A75C635BFC02}" type="datetimeFigureOut">
              <a:rPr lang="en-GB" smtClean="0"/>
              <a:t>13/11/2018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9817285-BA3E-45DA-8835-768F5381B8DA}"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BB307FE-99DF-4B8A-A966-A75C635BFC02}" type="datetimeFigureOut">
              <a:rPr lang="en-GB" smtClean="0"/>
              <a:t>13/11/2018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9817285-BA3E-45DA-8835-768F5381B8DA}" type="slidenum">
              <a:rPr lang="en-GB" smtClean="0"/>
              <a:t>‹#›</a:t>
            </a:fld>
            <a:endParaRPr lang="en-GB"/>
          </a:p>
        </p:txBody>
      </p:sp>
      <p:sp>
        <p:nvSpPr>
          <p:cNvPr id="7" name="Title 6"/>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4" name="Rounded Rectangle 13"/>
          <p:cNvSpPr/>
          <p:nvPr/>
        </p:nvSpPr>
        <p:spPr>
          <a:xfrm>
            <a:off x="228600" y="228600"/>
            <a:ext cx="8695944" cy="4736592"/>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14"/>
          <p:cNvSpPr>
            <a:spLocks/>
          </p:cNvSpPr>
          <p:nvPr/>
        </p:nvSpPr>
        <p:spPr bwMode="hidden">
          <a:xfrm>
            <a:off x="6047438" y="4203592"/>
            <a:ext cx="2876429" cy="714026"/>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18"/>
          <p:cNvSpPr>
            <a:spLocks/>
          </p:cNvSpPr>
          <p:nvPr/>
        </p:nvSpPr>
        <p:spPr bwMode="hidden">
          <a:xfrm>
            <a:off x="2619320" y="4075290"/>
            <a:ext cx="5544515" cy="850138"/>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22"/>
          <p:cNvSpPr>
            <a:spLocks/>
          </p:cNvSpPr>
          <p:nvPr/>
        </p:nvSpPr>
        <p:spPr bwMode="hidden">
          <a:xfrm>
            <a:off x="2828728" y="4087562"/>
            <a:ext cx="5467980" cy="774272"/>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6"/>
          <p:cNvSpPr>
            <a:spLocks/>
          </p:cNvSpPr>
          <p:nvPr/>
        </p:nvSpPr>
        <p:spPr bwMode="hidden">
          <a:xfrm>
            <a:off x="5609489" y="4074174"/>
            <a:ext cx="3308000" cy="651549"/>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3" name="Freeform 10"/>
          <p:cNvSpPr>
            <a:spLocks/>
          </p:cNvSpPr>
          <p:nvPr/>
        </p:nvSpPr>
        <p:spPr bwMode="hidden">
          <a:xfrm>
            <a:off x="211665" y="4058555"/>
            <a:ext cx="8723376" cy="1329874"/>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690032" y="2463560"/>
            <a:ext cx="7772400" cy="1524000"/>
          </a:xfrm>
        </p:spPr>
        <p:txBody>
          <a:bodyPr anchor="t">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67365" y="1437448"/>
            <a:ext cx="6417734" cy="939801"/>
          </a:xfrm>
        </p:spPr>
        <p:txBody>
          <a:bodyPr anchor="b">
            <a:normAutofit/>
          </a:bodyPr>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BB307FE-99DF-4B8A-A966-A75C635BFC02}" type="datetimeFigureOut">
              <a:rPr lang="en-GB" smtClean="0"/>
              <a:t>13/11/2018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9817285-BA3E-45DA-8835-768F5381B8DA}"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5" name="Date Placeholder 4"/>
          <p:cNvSpPr>
            <a:spLocks noGrp="1"/>
          </p:cNvSpPr>
          <p:nvPr>
            <p:ph type="dt" sz="half" idx="10"/>
          </p:nvPr>
        </p:nvSpPr>
        <p:spPr/>
        <p:txBody>
          <a:bodyPr/>
          <a:lstStyle/>
          <a:p>
            <a:fld id="{1BB307FE-99DF-4B8A-A966-A75C635BFC02}" type="datetimeFigureOut">
              <a:rPr lang="en-GB" smtClean="0"/>
              <a:t>13/11/2018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9817285-BA3E-45DA-8835-768F5381B8DA}" type="slidenum">
              <a:rPr lang="en-GB" smtClean="0"/>
              <a:t>‹#›</a:t>
            </a:fld>
            <a:endParaRPr lang="en-GB"/>
          </a:p>
        </p:txBody>
      </p:sp>
      <p:sp>
        <p:nvSpPr>
          <p:cNvPr id="9" name="Content Placeholder 8"/>
          <p:cNvSpPr>
            <a:spLocks noGrp="1"/>
          </p:cNvSpPr>
          <p:nvPr>
            <p:ph sz="quarter" idx="13"/>
          </p:nvPr>
        </p:nvSpPr>
        <p:spPr>
          <a:xfrm>
            <a:off x="676655" y="2679192"/>
            <a:ext cx="3822192" cy="34472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1" name="Content Placeholder 10"/>
          <p:cNvSpPr>
            <a:spLocks noGrp="1"/>
          </p:cNvSpPr>
          <p:nvPr>
            <p:ph sz="quarter" idx="14"/>
          </p:nvPr>
        </p:nvSpPr>
        <p:spPr>
          <a:xfrm>
            <a:off x="4645152" y="2679192"/>
            <a:ext cx="3822192" cy="34472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676656" y="2678114"/>
            <a:ext cx="3822192" cy="639762"/>
          </a:xfrm>
        </p:spPr>
        <p:txBody>
          <a:bodyPr anchor="ctr"/>
          <a:lstStyle>
            <a:lvl1pPr marL="0" indent="0" algn="ctr">
              <a:buNone/>
              <a:defRPr sz="24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7332" y="3429000"/>
            <a:ext cx="3820055"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8200" y="2678113"/>
            <a:ext cx="3822192" cy="639762"/>
          </a:xfrm>
        </p:spPr>
        <p:txBody>
          <a:bodyPr anchor="ctr"/>
          <a:lstStyle>
            <a:lvl1pPr marL="0" indent="0" algn="ctr">
              <a:buNone/>
              <a:defRPr sz="2400" b="0" i="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3429000"/>
            <a:ext cx="3822192"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1BB307FE-99DF-4B8A-A966-A75C635BFC02}" type="datetimeFigureOut">
              <a:rPr lang="en-GB" smtClean="0"/>
              <a:t>13/11/2018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9817285-BA3E-45DA-8835-768F5381B8DA}"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BB307FE-99DF-4B8A-A966-A75C635BFC02}" type="datetimeFigureOut">
              <a:rPr lang="en-GB" smtClean="0"/>
              <a:t>13/11/2018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9817285-BA3E-45DA-8835-768F5381B8DA}"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2" name="Rounded Rectangle 11"/>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p:cNvGrpSpPr>
            <a:grpSpLocks noChangeAspect="1"/>
          </p:cNvGrpSpPr>
          <p:nvPr/>
        </p:nvGrpSpPr>
        <p:grpSpPr bwMode="hidden">
          <a:xfrm>
            <a:off x="211665" y="714191"/>
            <a:ext cx="8723376" cy="1329874"/>
            <a:chOff x="-3905251" y="4294188"/>
            <a:chExt cx="13027839" cy="1892300"/>
          </a:xfrm>
        </p:grpSpPr>
        <p:sp>
          <p:nvSpPr>
            <p:cNvPr id="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Date Placeholder 1"/>
          <p:cNvSpPr>
            <a:spLocks noGrp="1"/>
          </p:cNvSpPr>
          <p:nvPr>
            <p:ph type="dt" sz="half" idx="10"/>
          </p:nvPr>
        </p:nvSpPr>
        <p:spPr/>
        <p:txBody>
          <a:bodyPr/>
          <a:lstStyle/>
          <a:p>
            <a:fld id="{1BB307FE-99DF-4B8A-A966-A75C635BFC02}" type="datetimeFigureOut">
              <a:rPr lang="en-GB" smtClean="0"/>
              <a:t>13/11/2018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9817285-BA3E-45DA-8835-768F5381B8DA}"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1BB307FE-99DF-4B8A-A966-A75C635BFC02}" type="datetimeFigureOut">
              <a:rPr lang="en-GB" smtClean="0"/>
              <a:t>13/11/2018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9817285-BA3E-45DA-8835-768F5381B8DA}" type="slidenum">
              <a:rPr lang="en-GB" smtClean="0"/>
              <a:t>‹#›</a:t>
            </a:fld>
            <a:endParaRPr lang="en-GB"/>
          </a:p>
        </p:txBody>
      </p:sp>
      <p:sp>
        <p:nvSpPr>
          <p:cNvPr id="4" name="Text Placeholder 3"/>
          <p:cNvSpPr>
            <a:spLocks noGrp="1"/>
          </p:cNvSpPr>
          <p:nvPr>
            <p:ph type="body" sz="half" idx="2"/>
          </p:nvPr>
        </p:nvSpPr>
        <p:spPr>
          <a:xfrm>
            <a:off x="914400" y="3581400"/>
            <a:ext cx="3352800" cy="1905001"/>
          </a:xfrm>
        </p:spPr>
        <p:txBody>
          <a:bodyPr anchor="t">
            <a:normAutofit/>
          </a:bodyPr>
          <a:lstStyle>
            <a:lvl1pPr marL="0" indent="0">
              <a:spcBef>
                <a:spcPts val="0"/>
              </a:spcBef>
              <a:spcAft>
                <a:spcPts val="600"/>
              </a:spcAft>
              <a:buNone/>
              <a:defRPr sz="18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grpSp>
        <p:nvGrpSpPr>
          <p:cNvPr id="2" name="Group 23"/>
          <p:cNvGrpSpPr>
            <a:grpSpLocks noChangeAspect="1"/>
          </p:cNvGrpSpPr>
          <p:nvPr/>
        </p:nvGrpSpPr>
        <p:grpSpPr bwMode="hidden">
          <a:xfrm>
            <a:off x="211665" y="714191"/>
            <a:ext cx="8723376" cy="1331580"/>
            <a:chOff x="-3905250" y="4294188"/>
            <a:chExt cx="13011150" cy="1892300"/>
          </a:xfrm>
        </p:grpSpPr>
        <p:sp>
          <p:nvSpPr>
            <p:cNvPr id="25"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6"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7"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9" name="Freeform 28"/>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2" name="Title 21"/>
          <p:cNvSpPr>
            <a:spLocks noGrp="1"/>
          </p:cNvSpPr>
          <p:nvPr>
            <p:ph type="title"/>
          </p:nvPr>
        </p:nvSpPr>
        <p:spPr>
          <a:xfrm>
            <a:off x="914400" y="2286000"/>
            <a:ext cx="3352800" cy="1252728"/>
          </a:xfrm>
        </p:spPr>
        <p:txBody>
          <a:bodyPr anchor="b">
            <a:noAutofit/>
          </a:bodyPr>
          <a:lstStyle>
            <a:lvl1pPr algn="l">
              <a:defRPr sz="3200">
                <a:solidFill>
                  <a:schemeClr val="tx2"/>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651962" y="1828800"/>
            <a:ext cx="3904076" cy="3810000"/>
          </a:xfrm>
        </p:spPr>
        <p:txBody>
          <a:bodyPr anchor="ctr"/>
          <a:lstStyle>
            <a:lvl1pPr>
              <a:buClr>
                <a:schemeClr val="bg1"/>
              </a:buClr>
              <a:defRPr sz="2200">
                <a:solidFill>
                  <a:schemeClr val="tx2"/>
                </a:solidFill>
              </a:defRPr>
            </a:lvl1pPr>
            <a:lvl2pPr>
              <a:buClr>
                <a:schemeClr val="bg1"/>
              </a:buClr>
              <a:defRPr sz="2000">
                <a:solidFill>
                  <a:schemeClr val="tx2"/>
                </a:solidFill>
              </a:defRPr>
            </a:lvl2pPr>
            <a:lvl3pPr>
              <a:buClr>
                <a:schemeClr val="bg1"/>
              </a:buClr>
              <a:defRPr sz="1800">
                <a:solidFill>
                  <a:schemeClr val="tx2"/>
                </a:solidFill>
              </a:defRPr>
            </a:lvl3pPr>
            <a:lvl4pPr>
              <a:buClr>
                <a:schemeClr val="bg1"/>
              </a:buClr>
              <a:defRPr sz="1600">
                <a:solidFill>
                  <a:schemeClr val="tx2"/>
                </a:solidFill>
              </a:defRPr>
            </a:lvl4pPr>
            <a:lvl5pPr>
              <a:buClr>
                <a:schemeClr val="bg1"/>
              </a:buClr>
              <a:defRPr sz="1600">
                <a:solidFill>
                  <a:schemeClr val="tx2"/>
                </a:solidFill>
              </a:defRPr>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p:cNvGrpSpPr>
            <a:grpSpLocks noChangeAspect="1"/>
          </p:cNvGrpSpPr>
          <p:nvPr/>
        </p:nvGrpSpPr>
        <p:grpSpPr bwMode="hidden">
          <a:xfrm>
            <a:off x="211665" y="5353963"/>
            <a:ext cx="8723376" cy="1331580"/>
            <a:chOff x="-3905250" y="4294188"/>
            <a:chExt cx="13011150" cy="1892300"/>
          </a:xfrm>
        </p:grpSpPr>
        <p:sp>
          <p:nvSpPr>
            <p:cNvPr id="10"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4"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4874155" y="338667"/>
            <a:ext cx="3812645" cy="2429934"/>
          </a:xfrm>
        </p:spPr>
        <p:txBody>
          <a:bodyPr anchor="b">
            <a:normAutofit/>
          </a:bodyPr>
          <a:lstStyle>
            <a:lvl1pPr algn="l">
              <a:defRPr sz="2800" b="0">
                <a:solidFill>
                  <a:srgbClr val="FFFFFF"/>
                </a:solidFill>
              </a:defRPr>
            </a:lvl1pPr>
          </a:lstStyle>
          <a:p>
            <a:r>
              <a:rPr lang="en-US" smtClean="0"/>
              <a:t>Click to edit Master title style</a:t>
            </a:r>
            <a:endParaRPr lang="en-US" dirty="0"/>
          </a:p>
        </p:txBody>
      </p:sp>
      <p:sp>
        <p:nvSpPr>
          <p:cNvPr id="4" name="Text Placeholder 3"/>
          <p:cNvSpPr>
            <a:spLocks noGrp="1"/>
          </p:cNvSpPr>
          <p:nvPr>
            <p:ph type="body" sz="half" idx="2"/>
          </p:nvPr>
        </p:nvSpPr>
        <p:spPr>
          <a:xfrm>
            <a:off x="4868333" y="2785533"/>
            <a:ext cx="3818467" cy="2421467"/>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BB307FE-99DF-4B8A-A966-A75C635BFC02}" type="datetimeFigureOut">
              <a:rPr lang="en-GB" smtClean="0"/>
              <a:t>13/11/2018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9817285-BA3E-45DA-8835-768F5381B8DA}" type="slidenum">
              <a:rPr lang="en-GB" smtClean="0"/>
              <a:t>‹#›</a:t>
            </a:fld>
            <a:endParaRPr lang="en-GB"/>
          </a:p>
        </p:txBody>
      </p:sp>
      <p:sp>
        <p:nvSpPr>
          <p:cNvPr id="3" name="Picture Placeholder 2"/>
          <p:cNvSpPr>
            <a:spLocks noGrp="1"/>
          </p:cNvSpPr>
          <p:nvPr>
            <p:ph type="pic" idx="1"/>
          </p:nvPr>
        </p:nvSpPr>
        <p:spPr>
          <a:xfrm>
            <a:off x="838200" y="1371600"/>
            <a:ext cx="3566160" cy="2926080"/>
          </a:xfrm>
          <a:prstGeom prst="roundRect">
            <a:avLst>
              <a:gd name="adj" fmla="val 3924"/>
            </a:avLst>
          </a:prstGeom>
          <a:solidFill>
            <a:schemeClr val="accent1"/>
          </a:solidFill>
          <a:ln>
            <a:noFill/>
          </a:ln>
          <a:effectLst>
            <a:reflection blurRad="12700" stA="30000" endPos="30000" dist="5000" dir="5400000" sy="-100000" algn="bl" rotWithShape="0"/>
          </a:effectLst>
          <a:scene3d>
            <a:camera prst="perspectiveContrastingLeftFacing" fov="600000">
              <a:rot lat="240000" lon="19799999" rev="0"/>
            </a:camera>
            <a:lightRig rig="threePt" dir="t">
              <a:rot lat="0" lon="0" rev="2700000"/>
            </a:lightRig>
          </a:scene3d>
          <a:sp3d>
            <a:bevelT w="44450" h="31750"/>
          </a:sp3d>
        </p:spPr>
        <p:txBody>
          <a:bodyPr/>
          <a:lstStyle>
            <a:lvl1pPr marL="0" indent="0" algn="ctr">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nchor="ctr"/>
          <a:lstStyle>
            <a:lvl1pPr algn="l">
              <a:defRPr/>
            </a:lvl1pPr>
            <a:lvl2pPr algn="l">
              <a:defRPr/>
            </a:lvl2pPr>
            <a:lvl3pPr algn="l">
              <a:defRPr/>
            </a:lvl3pPr>
            <a:lvl4pPr algn="l">
              <a:defRPr/>
            </a:lvl4pPr>
            <a:lvl5pPr algn="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BB307FE-99DF-4B8A-A966-A75C635BFC02}" type="datetimeFigureOut">
              <a:rPr lang="en-GB" smtClean="0"/>
              <a:t>13/11/2018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9817285-BA3E-45DA-8835-768F5381B8DA}"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1" name="Rounded Rectangle 20"/>
          <p:cNvSpPr/>
          <p:nvPr/>
        </p:nvSpPr>
        <p:spPr bwMode="hidden">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1BB307FE-99DF-4B8A-A966-A75C635BFC02}" type="datetimeFigureOut">
              <a:rPr lang="en-GB" smtClean="0"/>
              <a:t>13/11/2018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9817285-BA3E-45DA-8835-768F5381B8DA}" type="slidenum">
              <a:rPr lang="en-GB" smtClean="0"/>
              <a:t>‹#›</a:t>
            </a:fld>
            <a:endParaRPr lang="en-GB"/>
          </a:p>
        </p:txBody>
      </p:sp>
      <p:grpSp>
        <p:nvGrpSpPr>
          <p:cNvPr id="15" name="Group 14"/>
          <p:cNvGrpSpPr>
            <a:grpSpLocks noChangeAspect="1"/>
          </p:cNvGrpSpPr>
          <p:nvPr/>
        </p:nvGrpSpPr>
        <p:grpSpPr bwMode="hidden">
          <a:xfrm>
            <a:off x="211665" y="714191"/>
            <a:ext cx="8723376" cy="1331580"/>
            <a:chOff x="-3905250" y="4294188"/>
            <a:chExt cx="13011150" cy="1892300"/>
          </a:xfrm>
        </p:grpSpPr>
        <p:sp>
          <p:nvSpPr>
            <p:cNvPr id="16"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0" name="Freeform 19"/>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Vertical Title 1"/>
          <p:cNvSpPr>
            <a:spLocks noGrp="1"/>
          </p:cNvSpPr>
          <p:nvPr>
            <p:ph type="title" orient="vert"/>
          </p:nvPr>
        </p:nvSpPr>
        <p:spPr>
          <a:xfrm>
            <a:off x="6629400" y="1447800"/>
            <a:ext cx="2057400" cy="4487333"/>
          </a:xfrm>
        </p:spPr>
        <p:txBody>
          <a:bodyPr vert="eaVert" anchor="ctr"/>
          <a:lstStyle>
            <a:lvl1pPr algn="l">
              <a:defRPr>
                <a:solidFill>
                  <a:schemeClr val="tx2"/>
                </a:solidFil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1447800"/>
            <a:ext cx="6019800" cy="4487334"/>
          </a:xfrm>
        </p:spPr>
        <p:txBody>
          <a:bodyPr vert="eaVert"/>
          <a:lstStyle>
            <a:lvl1pPr>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4" name="Rounded Rectangle 13"/>
          <p:cNvSpPr/>
          <p:nvPr/>
        </p:nvSpPr>
        <p:spPr>
          <a:xfrm>
            <a:off x="228600" y="228600"/>
            <a:ext cx="8695944" cy="2468880"/>
          </a:xfrm>
          <a:prstGeom prst="roundRect">
            <a:avLst>
              <a:gd name="adj" fmla="val 3362"/>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15"/>
          <p:cNvGrpSpPr>
            <a:grpSpLocks noChangeAspect="1"/>
          </p:cNvGrpSpPr>
          <p:nvPr/>
        </p:nvGrpSpPr>
        <p:grpSpPr bwMode="hidden">
          <a:xfrm>
            <a:off x="211665" y="1679429"/>
            <a:ext cx="8723376" cy="1329874"/>
            <a:chOff x="-3905251" y="4294188"/>
            <a:chExt cx="13027839" cy="1892300"/>
          </a:xfrm>
        </p:grpSpPr>
        <p:sp>
          <p:nvSpPr>
            <p:cNvPr id="1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Placeholder 1"/>
          <p:cNvSpPr>
            <a:spLocks noGrp="1"/>
          </p:cNvSpPr>
          <p:nvPr>
            <p:ph type="title"/>
          </p:nvPr>
        </p:nvSpPr>
        <p:spPr>
          <a:xfrm>
            <a:off x="457200" y="338328"/>
            <a:ext cx="8229600" cy="125272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4" name="Date Placeholder 3"/>
          <p:cNvSpPr>
            <a:spLocks noGrp="1"/>
          </p:cNvSpPr>
          <p:nvPr>
            <p:ph type="dt" sz="half" idx="2"/>
          </p:nvPr>
        </p:nvSpPr>
        <p:spPr>
          <a:xfrm>
            <a:off x="5163672" y="6250164"/>
            <a:ext cx="3786690" cy="365125"/>
          </a:xfrm>
          <a:prstGeom prst="rect">
            <a:avLst/>
          </a:prstGeom>
        </p:spPr>
        <p:txBody>
          <a:bodyPr vert="horz" lIns="91440" tIns="45720" rIns="91440" bIns="45720" rtlCol="0" anchor="ctr"/>
          <a:lstStyle>
            <a:lvl1pPr algn="r">
              <a:defRPr sz="1000">
                <a:solidFill>
                  <a:schemeClr val="tx2"/>
                </a:solidFill>
              </a:defRPr>
            </a:lvl1pPr>
          </a:lstStyle>
          <a:p>
            <a:fld id="{1BB307FE-99DF-4B8A-A966-A75C635BFC02}" type="datetimeFigureOut">
              <a:rPr lang="en-GB" smtClean="0"/>
              <a:t>13/11/2018</a:t>
            </a:fld>
            <a:endParaRPr lang="en-GB"/>
          </a:p>
        </p:txBody>
      </p:sp>
      <p:sp>
        <p:nvSpPr>
          <p:cNvPr id="5" name="Footer Placeholder 4"/>
          <p:cNvSpPr>
            <a:spLocks noGrp="1"/>
          </p:cNvSpPr>
          <p:nvPr>
            <p:ph type="ftr" sz="quarter" idx="3"/>
          </p:nvPr>
        </p:nvSpPr>
        <p:spPr>
          <a:xfrm>
            <a:off x="193638" y="6250164"/>
            <a:ext cx="3786691" cy="365125"/>
          </a:xfrm>
          <a:prstGeom prst="rect">
            <a:avLst/>
          </a:prstGeom>
        </p:spPr>
        <p:txBody>
          <a:bodyPr vert="horz" lIns="91440" tIns="45720" rIns="91440" bIns="45720" rtlCol="0" anchor="ctr"/>
          <a:lstStyle>
            <a:lvl1pPr algn="l">
              <a:defRPr sz="1000">
                <a:solidFill>
                  <a:schemeClr val="tx2"/>
                </a:solidFill>
              </a:defRPr>
            </a:lvl1pPr>
          </a:lstStyle>
          <a:p>
            <a:endParaRPr lang="en-GB"/>
          </a:p>
        </p:txBody>
      </p:sp>
      <p:sp>
        <p:nvSpPr>
          <p:cNvPr id="6" name="Slide Number Placeholder 5"/>
          <p:cNvSpPr>
            <a:spLocks noGrp="1"/>
          </p:cNvSpPr>
          <p:nvPr>
            <p:ph type="sldNum" sz="quarter" idx="4"/>
          </p:nvPr>
        </p:nvSpPr>
        <p:spPr>
          <a:xfrm>
            <a:off x="3991088" y="6250163"/>
            <a:ext cx="1161826" cy="365125"/>
          </a:xfrm>
          <a:prstGeom prst="rect">
            <a:avLst/>
          </a:prstGeom>
        </p:spPr>
        <p:txBody>
          <a:bodyPr vert="horz" lIns="91440" tIns="45720" rIns="91440" bIns="45720" rtlCol="0" anchor="ctr"/>
          <a:lstStyle>
            <a:lvl1pPr algn="ctr">
              <a:defRPr sz="1000">
                <a:solidFill>
                  <a:schemeClr val="tx2"/>
                </a:solidFill>
              </a:defRPr>
            </a:lvl1pPr>
          </a:lstStyle>
          <a:p>
            <a:fld id="{29817285-BA3E-45DA-8835-768F5381B8DA}" type="slidenum">
              <a:rPr lang="en-GB" smtClean="0"/>
              <a:t>‹#›</a:t>
            </a:fld>
            <a:endParaRPr lang="en-GB"/>
          </a:p>
        </p:txBody>
      </p:sp>
      <p:sp>
        <p:nvSpPr>
          <p:cNvPr id="3" name="Text Placeholder 2"/>
          <p:cNvSpPr>
            <a:spLocks noGrp="1"/>
          </p:cNvSpPr>
          <p:nvPr>
            <p:ph type="body" idx="1"/>
          </p:nvPr>
        </p:nvSpPr>
        <p:spPr>
          <a:xfrm>
            <a:off x="872067" y="2675467"/>
            <a:ext cx="7408333" cy="3450696"/>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www.bristol.ac.uk/norahfry/teaching-learning/dedpsy/helendavies.pdf"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ww.youtube.com/watch?v=Gwu9IN5SoZA"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Emotional, Social and Behavioural Needs</a:t>
            </a:r>
            <a:endParaRPr lang="en-GB" dirty="0"/>
          </a:p>
        </p:txBody>
      </p:sp>
      <p:sp>
        <p:nvSpPr>
          <p:cNvPr id="3" name="Subtitle 2"/>
          <p:cNvSpPr>
            <a:spLocks noGrp="1"/>
          </p:cNvSpPr>
          <p:nvPr>
            <p:ph type="subTitle" idx="1"/>
          </p:nvPr>
        </p:nvSpPr>
        <p:spPr/>
        <p:txBody>
          <a:bodyPr/>
          <a:lstStyle/>
          <a:p>
            <a:r>
              <a:rPr lang="en-GB" dirty="0" smtClean="0"/>
              <a:t>Intro to Inclusive studies</a:t>
            </a:r>
            <a:endParaRPr lang="en-GB" dirty="0"/>
          </a:p>
        </p:txBody>
      </p:sp>
    </p:spTree>
    <p:extLst>
      <p:ext uri="{BB962C8B-B14F-4D97-AF65-F5344CB8AC3E}">
        <p14:creationId xmlns:p14="http://schemas.microsoft.com/office/powerpoint/2010/main" val="13640047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a:buFont typeface="Arial" pitchFamily="34" charset="0"/>
              <a:buChar char="•"/>
              <a:defRPr/>
            </a:pPr>
            <a:r>
              <a:rPr lang="en-GB" dirty="0"/>
              <a:t>Children have special educational needs if they have a learning difficulty which calls for special educational provision to be made for them.</a:t>
            </a:r>
          </a:p>
          <a:p>
            <a:pPr marL="0" indent="0">
              <a:buNone/>
              <a:defRPr/>
            </a:pPr>
            <a:endParaRPr lang="en-GB" dirty="0" smtClean="0"/>
          </a:p>
          <a:p>
            <a:pPr marL="0" indent="0">
              <a:buNone/>
              <a:defRPr/>
            </a:pPr>
            <a:r>
              <a:rPr lang="en-GB" dirty="0" smtClean="0"/>
              <a:t>SEN </a:t>
            </a:r>
            <a:r>
              <a:rPr lang="en-GB" dirty="0"/>
              <a:t>Code of Practice,1.3</a:t>
            </a:r>
          </a:p>
          <a:p>
            <a:endParaRPr lang="en-GB" dirty="0"/>
          </a:p>
        </p:txBody>
      </p:sp>
      <p:sp>
        <p:nvSpPr>
          <p:cNvPr id="3" name="Title 2"/>
          <p:cNvSpPr>
            <a:spLocks noGrp="1"/>
          </p:cNvSpPr>
          <p:nvPr>
            <p:ph type="title"/>
          </p:nvPr>
        </p:nvSpPr>
        <p:spPr/>
        <p:txBody>
          <a:bodyPr/>
          <a:lstStyle/>
          <a:p>
            <a:r>
              <a:rPr lang="en-GB" dirty="0" smtClean="0"/>
              <a:t>What is ESBD?</a:t>
            </a:r>
            <a:endParaRPr lang="en-GB" dirty="0"/>
          </a:p>
        </p:txBody>
      </p:sp>
    </p:spTree>
    <p:extLst>
      <p:ext uri="{BB962C8B-B14F-4D97-AF65-F5344CB8AC3E}">
        <p14:creationId xmlns:p14="http://schemas.microsoft.com/office/powerpoint/2010/main" val="28909942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a:buFont typeface="Arial" pitchFamily="34" charset="0"/>
              <a:buChar char="•"/>
              <a:defRPr/>
            </a:pPr>
            <a:r>
              <a:rPr lang="en-GB" dirty="0"/>
              <a:t>Communication and </a:t>
            </a:r>
            <a:r>
              <a:rPr lang="en-GB" dirty="0" smtClean="0"/>
              <a:t>interaction</a:t>
            </a:r>
          </a:p>
          <a:p>
            <a:pPr marL="0" indent="0">
              <a:buNone/>
              <a:defRPr/>
            </a:pPr>
            <a:endParaRPr lang="en-GB" dirty="0"/>
          </a:p>
          <a:p>
            <a:pPr>
              <a:buFont typeface="Arial" pitchFamily="34" charset="0"/>
              <a:buChar char="•"/>
              <a:defRPr/>
            </a:pPr>
            <a:r>
              <a:rPr lang="en-GB" dirty="0"/>
              <a:t>Cognition and </a:t>
            </a:r>
            <a:r>
              <a:rPr lang="en-GB" dirty="0" smtClean="0"/>
              <a:t>learning</a:t>
            </a:r>
          </a:p>
          <a:p>
            <a:pPr marL="0" indent="0">
              <a:buNone/>
              <a:defRPr/>
            </a:pPr>
            <a:endParaRPr lang="en-GB" dirty="0"/>
          </a:p>
          <a:p>
            <a:pPr>
              <a:buFont typeface="Arial" pitchFamily="34" charset="0"/>
              <a:buChar char="•"/>
              <a:defRPr/>
            </a:pPr>
            <a:r>
              <a:rPr lang="en-GB" b="1" dirty="0"/>
              <a:t>Behaviour, emotional and social </a:t>
            </a:r>
            <a:r>
              <a:rPr lang="en-GB" b="1" dirty="0" smtClean="0"/>
              <a:t>development</a:t>
            </a:r>
          </a:p>
          <a:p>
            <a:pPr marL="0" indent="0">
              <a:buNone/>
              <a:defRPr/>
            </a:pPr>
            <a:endParaRPr lang="en-GB" b="1" dirty="0"/>
          </a:p>
          <a:p>
            <a:pPr>
              <a:buFont typeface="Arial" pitchFamily="34" charset="0"/>
              <a:buChar char="•"/>
              <a:defRPr/>
            </a:pPr>
            <a:r>
              <a:rPr lang="en-GB" dirty="0"/>
              <a:t>Sensory and/or physical </a:t>
            </a:r>
          </a:p>
          <a:p>
            <a:pPr>
              <a:buNone/>
              <a:defRPr/>
            </a:pPr>
            <a:r>
              <a:rPr lang="en-GB" sz="1200" dirty="0"/>
              <a:t>(SEN Code of Practice 7.52)</a:t>
            </a:r>
          </a:p>
          <a:p>
            <a:endParaRPr lang="en-GB" dirty="0"/>
          </a:p>
        </p:txBody>
      </p:sp>
      <p:sp>
        <p:nvSpPr>
          <p:cNvPr id="3" name="Title 2"/>
          <p:cNvSpPr>
            <a:spLocks noGrp="1"/>
          </p:cNvSpPr>
          <p:nvPr>
            <p:ph type="title"/>
          </p:nvPr>
        </p:nvSpPr>
        <p:spPr/>
        <p:txBody>
          <a:bodyPr>
            <a:normAutofit fontScale="90000"/>
          </a:bodyPr>
          <a:lstStyle/>
          <a:p>
            <a:r>
              <a:rPr lang="en-GB" dirty="0"/>
              <a:t>What type of learning difficulties does the Code of Practice identify?</a:t>
            </a:r>
          </a:p>
        </p:txBody>
      </p:sp>
    </p:spTree>
    <p:extLst>
      <p:ext uri="{BB962C8B-B14F-4D97-AF65-F5344CB8AC3E}">
        <p14:creationId xmlns:p14="http://schemas.microsoft.com/office/powerpoint/2010/main" val="35378974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marL="0" indent="0">
              <a:buNone/>
              <a:defRPr/>
            </a:pPr>
            <a:r>
              <a:rPr lang="en-GB" dirty="0"/>
              <a:t>‘Children and young people who demonstrate features of emotional and behavioural difficulties, who are </a:t>
            </a:r>
            <a:r>
              <a:rPr lang="en-GB" u="sng" dirty="0"/>
              <a:t>withdrawn</a:t>
            </a:r>
            <a:r>
              <a:rPr lang="en-GB" dirty="0"/>
              <a:t> or </a:t>
            </a:r>
            <a:r>
              <a:rPr lang="en-GB" u="sng" dirty="0"/>
              <a:t>isolated</a:t>
            </a:r>
            <a:r>
              <a:rPr lang="en-GB" dirty="0"/>
              <a:t>, </a:t>
            </a:r>
            <a:r>
              <a:rPr lang="en-GB" u="sng" dirty="0"/>
              <a:t>disruptive</a:t>
            </a:r>
            <a:r>
              <a:rPr lang="en-GB" dirty="0"/>
              <a:t> and </a:t>
            </a:r>
            <a:r>
              <a:rPr lang="en-GB" u="sng" dirty="0"/>
              <a:t>disturbing, hyperactive</a:t>
            </a:r>
            <a:r>
              <a:rPr lang="en-GB" dirty="0"/>
              <a:t> and </a:t>
            </a:r>
            <a:r>
              <a:rPr lang="en-GB" u="sng" dirty="0"/>
              <a:t>lack concentration</a:t>
            </a:r>
            <a:r>
              <a:rPr lang="en-GB" dirty="0"/>
              <a:t>; those with </a:t>
            </a:r>
            <a:r>
              <a:rPr lang="en-GB" u="sng" dirty="0"/>
              <a:t>immature social skills</a:t>
            </a:r>
            <a:r>
              <a:rPr lang="en-GB" dirty="0"/>
              <a:t>; and those presenting </a:t>
            </a:r>
            <a:r>
              <a:rPr lang="en-GB" u="sng" dirty="0"/>
              <a:t>challenging behaviour </a:t>
            </a:r>
            <a:r>
              <a:rPr lang="en-GB" dirty="0"/>
              <a:t>arising from other complex special needs</a:t>
            </a:r>
            <a:r>
              <a:rPr lang="en-GB" dirty="0" smtClean="0"/>
              <a:t>’</a:t>
            </a:r>
          </a:p>
          <a:p>
            <a:pPr marL="0" indent="0">
              <a:buNone/>
              <a:defRPr/>
            </a:pPr>
            <a:endParaRPr lang="en-GB" dirty="0"/>
          </a:p>
          <a:p>
            <a:pPr marL="0" indent="0">
              <a:buNone/>
              <a:defRPr/>
            </a:pPr>
            <a:r>
              <a:rPr lang="en-GB" dirty="0"/>
              <a:t>SEN Code of Practice, 7:60</a:t>
            </a:r>
          </a:p>
          <a:p>
            <a:endParaRPr lang="en-GB" dirty="0"/>
          </a:p>
        </p:txBody>
      </p:sp>
      <p:sp>
        <p:nvSpPr>
          <p:cNvPr id="3" name="Title 2"/>
          <p:cNvSpPr>
            <a:spLocks noGrp="1"/>
          </p:cNvSpPr>
          <p:nvPr>
            <p:ph type="title"/>
          </p:nvPr>
        </p:nvSpPr>
        <p:spPr/>
        <p:txBody>
          <a:bodyPr/>
          <a:lstStyle/>
          <a:p>
            <a:r>
              <a:rPr lang="en-GB" dirty="0" smtClean="0"/>
              <a:t>Definition</a:t>
            </a:r>
            <a:endParaRPr lang="en-GB" dirty="0"/>
          </a:p>
        </p:txBody>
      </p:sp>
    </p:spTree>
    <p:extLst>
      <p:ext uri="{BB962C8B-B14F-4D97-AF65-F5344CB8AC3E}">
        <p14:creationId xmlns:p14="http://schemas.microsoft.com/office/powerpoint/2010/main" val="19288338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872067" y="2348880"/>
            <a:ext cx="3915957" cy="4343771"/>
          </a:xfrm>
        </p:spPr>
        <p:txBody>
          <a:bodyPr>
            <a:normAutofit fontScale="77500" lnSpcReduction="20000"/>
          </a:bodyPr>
          <a:lstStyle/>
          <a:p>
            <a:pPr>
              <a:lnSpc>
                <a:spcPct val="90000"/>
              </a:lnSpc>
              <a:buFont typeface="Arial" pitchFamily="34" charset="0"/>
              <a:buChar char="•"/>
              <a:defRPr/>
            </a:pPr>
            <a:r>
              <a:rPr lang="en-GB" dirty="0"/>
              <a:t>Everyone has a unique personality, a mixture of personal traits</a:t>
            </a:r>
            <a:r>
              <a:rPr lang="en-GB" dirty="0" smtClean="0"/>
              <a:t>.</a:t>
            </a:r>
          </a:p>
          <a:p>
            <a:pPr marL="0" indent="0">
              <a:lnSpc>
                <a:spcPct val="90000"/>
              </a:lnSpc>
              <a:buNone/>
              <a:defRPr/>
            </a:pPr>
            <a:endParaRPr lang="en-GB" dirty="0"/>
          </a:p>
          <a:p>
            <a:pPr>
              <a:lnSpc>
                <a:spcPct val="90000"/>
              </a:lnSpc>
              <a:buFont typeface="Arial" pitchFamily="34" charset="0"/>
              <a:buChar char="•"/>
              <a:defRPr/>
            </a:pPr>
            <a:r>
              <a:rPr lang="en-GB" dirty="0"/>
              <a:t>We inherit personality traits but how they develop depends on our experiences</a:t>
            </a:r>
            <a:r>
              <a:rPr lang="en-GB" dirty="0" smtClean="0"/>
              <a:t>.</a:t>
            </a:r>
          </a:p>
          <a:p>
            <a:pPr marL="0" indent="0">
              <a:lnSpc>
                <a:spcPct val="90000"/>
              </a:lnSpc>
              <a:buNone/>
              <a:defRPr/>
            </a:pPr>
            <a:endParaRPr lang="en-GB" dirty="0"/>
          </a:p>
          <a:p>
            <a:pPr>
              <a:lnSpc>
                <a:spcPct val="90000"/>
              </a:lnSpc>
              <a:buFont typeface="Arial" pitchFamily="34" charset="0"/>
              <a:buChar char="•"/>
              <a:defRPr/>
            </a:pPr>
            <a:r>
              <a:rPr lang="en-GB" dirty="0"/>
              <a:t>Difficult to say if traits are good or bad because may depend on the circumstances e.g. what may seem like determination in one set of circumstances, may seem like stubbornness in another</a:t>
            </a:r>
            <a:r>
              <a:rPr lang="en-GB" dirty="0" smtClean="0"/>
              <a:t>.</a:t>
            </a:r>
          </a:p>
          <a:p>
            <a:pPr marL="0" indent="0">
              <a:lnSpc>
                <a:spcPct val="90000"/>
              </a:lnSpc>
              <a:buNone/>
              <a:defRPr/>
            </a:pPr>
            <a:endParaRPr lang="en-GB" dirty="0"/>
          </a:p>
          <a:p>
            <a:pPr>
              <a:lnSpc>
                <a:spcPct val="90000"/>
              </a:lnSpc>
              <a:buFont typeface="Arial" pitchFamily="34" charset="0"/>
              <a:buChar char="•"/>
              <a:defRPr/>
            </a:pPr>
            <a:r>
              <a:rPr lang="en-GB" dirty="0"/>
              <a:t>It also depends on the perception of the person experiencing someone else’s personality.</a:t>
            </a:r>
          </a:p>
          <a:p>
            <a:endParaRPr lang="en-GB" dirty="0"/>
          </a:p>
        </p:txBody>
      </p:sp>
      <p:sp>
        <p:nvSpPr>
          <p:cNvPr id="3" name="Title 2"/>
          <p:cNvSpPr>
            <a:spLocks noGrp="1"/>
          </p:cNvSpPr>
          <p:nvPr>
            <p:ph type="title"/>
          </p:nvPr>
        </p:nvSpPr>
        <p:spPr/>
        <p:txBody>
          <a:bodyPr>
            <a:normAutofit fontScale="90000"/>
          </a:bodyPr>
          <a:lstStyle/>
          <a:p>
            <a:r>
              <a:rPr lang="en-GB" dirty="0"/>
              <a:t>Personal / Emotional Development</a:t>
            </a:r>
          </a:p>
        </p:txBody>
      </p:sp>
      <p:pic>
        <p:nvPicPr>
          <p:cNvPr id="4" name="Picture 3" descr="split+personality"/>
          <p:cNvPicPr>
            <a:picLocks noGrp="1"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48064" y="2564904"/>
            <a:ext cx="3695700" cy="3695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450430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a:buFont typeface="Wingdings" pitchFamily="2" charset="2"/>
              <a:buChar char="n"/>
              <a:defRPr/>
            </a:pPr>
            <a:r>
              <a:rPr lang="en-GB" dirty="0"/>
              <a:t>Problems managing our behaviour in situations that are experienced as challenging</a:t>
            </a:r>
            <a:r>
              <a:rPr lang="en-GB" dirty="0" smtClean="0"/>
              <a:t>.</a:t>
            </a:r>
          </a:p>
          <a:p>
            <a:pPr marL="0" indent="0">
              <a:buNone/>
              <a:defRPr/>
            </a:pPr>
            <a:endParaRPr lang="en-GB" dirty="0"/>
          </a:p>
          <a:p>
            <a:pPr>
              <a:buFont typeface="Wingdings" pitchFamily="2" charset="2"/>
              <a:buChar char="n"/>
              <a:defRPr/>
            </a:pPr>
            <a:r>
              <a:rPr lang="en-GB" dirty="0"/>
              <a:t>Finding social interaction with others hard to achieve</a:t>
            </a:r>
            <a:r>
              <a:rPr lang="en-GB" dirty="0" smtClean="0"/>
              <a:t>.</a:t>
            </a:r>
          </a:p>
          <a:p>
            <a:pPr marL="0" indent="0">
              <a:buNone/>
              <a:defRPr/>
            </a:pPr>
            <a:endParaRPr lang="en-GB" dirty="0"/>
          </a:p>
          <a:p>
            <a:pPr>
              <a:buFont typeface="Wingdings" pitchFamily="2" charset="2"/>
              <a:buChar char="n"/>
              <a:defRPr/>
            </a:pPr>
            <a:r>
              <a:rPr lang="en-GB" dirty="0"/>
              <a:t>Experiencing feelings that  can be distressing and hard to control.</a:t>
            </a:r>
          </a:p>
          <a:p>
            <a:endParaRPr lang="en-GB" dirty="0"/>
          </a:p>
        </p:txBody>
      </p:sp>
      <p:sp>
        <p:nvSpPr>
          <p:cNvPr id="3" name="Title 2"/>
          <p:cNvSpPr>
            <a:spLocks noGrp="1"/>
          </p:cNvSpPr>
          <p:nvPr>
            <p:ph type="title"/>
          </p:nvPr>
        </p:nvSpPr>
        <p:spPr/>
        <p:txBody>
          <a:bodyPr>
            <a:normAutofit fontScale="90000"/>
          </a:bodyPr>
          <a:lstStyle/>
          <a:p>
            <a:r>
              <a:rPr lang="en-GB" dirty="0"/>
              <a:t>Difficulties with personal and emotional development can result in:</a:t>
            </a:r>
          </a:p>
        </p:txBody>
      </p:sp>
    </p:spTree>
    <p:extLst>
      <p:ext uri="{BB962C8B-B14F-4D97-AF65-F5344CB8AC3E}">
        <p14:creationId xmlns:p14="http://schemas.microsoft.com/office/powerpoint/2010/main" val="240776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pPr>
              <a:lnSpc>
                <a:spcPct val="90000"/>
              </a:lnSpc>
              <a:buFont typeface="Arial" pitchFamily="34" charset="0"/>
              <a:buChar char="•"/>
              <a:defRPr/>
            </a:pPr>
            <a:r>
              <a:rPr lang="en-GB" dirty="0"/>
              <a:t>Varies according to when and who you ask</a:t>
            </a:r>
            <a:r>
              <a:rPr lang="en-GB" dirty="0" smtClean="0"/>
              <a:t>.</a:t>
            </a:r>
          </a:p>
          <a:p>
            <a:pPr marL="0" indent="0">
              <a:lnSpc>
                <a:spcPct val="90000"/>
              </a:lnSpc>
              <a:buNone/>
              <a:defRPr/>
            </a:pPr>
            <a:endParaRPr lang="en-GB" dirty="0"/>
          </a:p>
          <a:p>
            <a:pPr>
              <a:lnSpc>
                <a:spcPct val="90000"/>
              </a:lnSpc>
              <a:buFont typeface="Arial" pitchFamily="34" charset="0"/>
              <a:buChar char="•"/>
              <a:defRPr/>
            </a:pPr>
            <a:r>
              <a:rPr lang="en-GB" dirty="0"/>
              <a:t>Parents and teachers most of the time don’t agree e.g. </a:t>
            </a:r>
            <a:r>
              <a:rPr lang="en-GB" dirty="0" err="1"/>
              <a:t>Tizard</a:t>
            </a:r>
            <a:r>
              <a:rPr lang="en-GB" dirty="0"/>
              <a:t> et al (1988) reported only a shared agreement 1/3 of the time. Reasons for this</a:t>
            </a:r>
            <a:r>
              <a:rPr lang="en-GB" dirty="0" smtClean="0"/>
              <a:t>:</a:t>
            </a:r>
          </a:p>
          <a:p>
            <a:pPr marL="0" indent="0">
              <a:lnSpc>
                <a:spcPct val="90000"/>
              </a:lnSpc>
              <a:buNone/>
              <a:defRPr/>
            </a:pPr>
            <a:endParaRPr lang="en-GB" dirty="0"/>
          </a:p>
          <a:p>
            <a:pPr>
              <a:lnSpc>
                <a:spcPct val="90000"/>
              </a:lnSpc>
              <a:buClr>
                <a:schemeClr val="tx1"/>
              </a:buClr>
              <a:buFont typeface="Wingdings" pitchFamily="2" charset="2"/>
              <a:buChar char="Ø"/>
              <a:defRPr/>
            </a:pPr>
            <a:r>
              <a:rPr lang="en-GB" dirty="0"/>
              <a:t>Environments different</a:t>
            </a:r>
            <a:r>
              <a:rPr lang="en-GB" dirty="0" smtClean="0"/>
              <a:t>;</a:t>
            </a:r>
          </a:p>
          <a:p>
            <a:pPr marL="0" indent="0">
              <a:lnSpc>
                <a:spcPct val="90000"/>
              </a:lnSpc>
              <a:buClr>
                <a:schemeClr val="tx1"/>
              </a:buClr>
              <a:buNone/>
              <a:defRPr/>
            </a:pPr>
            <a:endParaRPr lang="en-GB" dirty="0"/>
          </a:p>
          <a:p>
            <a:pPr>
              <a:lnSpc>
                <a:spcPct val="90000"/>
              </a:lnSpc>
              <a:buClr>
                <a:schemeClr val="tx1"/>
              </a:buClr>
              <a:buFont typeface="Wingdings" pitchFamily="2" charset="2"/>
              <a:buChar char="Ø"/>
              <a:defRPr/>
            </a:pPr>
            <a:r>
              <a:rPr lang="en-GB" dirty="0"/>
              <a:t>Expectations </a:t>
            </a:r>
            <a:r>
              <a:rPr lang="en-GB" dirty="0" smtClean="0"/>
              <a:t>different</a:t>
            </a:r>
          </a:p>
          <a:p>
            <a:pPr marL="0" indent="0">
              <a:lnSpc>
                <a:spcPct val="90000"/>
              </a:lnSpc>
              <a:buClr>
                <a:schemeClr val="tx1"/>
              </a:buClr>
              <a:buNone/>
              <a:defRPr/>
            </a:pPr>
            <a:endParaRPr lang="en-GB" dirty="0"/>
          </a:p>
          <a:p>
            <a:pPr>
              <a:lnSpc>
                <a:spcPct val="90000"/>
              </a:lnSpc>
              <a:buClr>
                <a:schemeClr val="tx1"/>
              </a:buClr>
              <a:buFont typeface="Arial" pitchFamily="34" charset="0"/>
              <a:buChar char="•"/>
              <a:defRPr/>
            </a:pPr>
            <a:r>
              <a:rPr lang="en-GB" dirty="0"/>
              <a:t>More prevalent in inner cities where there is social deprivation. </a:t>
            </a:r>
          </a:p>
          <a:p>
            <a:endParaRPr lang="en-GB" dirty="0"/>
          </a:p>
        </p:txBody>
      </p:sp>
      <p:sp>
        <p:nvSpPr>
          <p:cNvPr id="3" name="Title 2"/>
          <p:cNvSpPr>
            <a:spLocks noGrp="1"/>
          </p:cNvSpPr>
          <p:nvPr>
            <p:ph type="title"/>
          </p:nvPr>
        </p:nvSpPr>
        <p:spPr/>
        <p:txBody>
          <a:bodyPr/>
          <a:lstStyle/>
          <a:p>
            <a:r>
              <a:rPr lang="en-GB" dirty="0" smtClean="0"/>
              <a:t>Incidence</a:t>
            </a:r>
            <a:endParaRPr lang="en-GB" dirty="0"/>
          </a:p>
        </p:txBody>
      </p:sp>
    </p:spTree>
    <p:extLst>
      <p:ext uri="{BB962C8B-B14F-4D97-AF65-F5344CB8AC3E}">
        <p14:creationId xmlns:p14="http://schemas.microsoft.com/office/powerpoint/2010/main" val="36633621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pPr>
              <a:buFont typeface="Wingdings" pitchFamily="2" charset="2"/>
              <a:buChar char="n"/>
              <a:defRPr/>
            </a:pPr>
            <a:r>
              <a:rPr lang="en-GB" dirty="0"/>
              <a:t>Occasional not persistent and do not seriously interfere with </a:t>
            </a:r>
            <a:r>
              <a:rPr lang="en-GB" dirty="0" smtClean="0"/>
              <a:t>learning.</a:t>
            </a:r>
          </a:p>
          <a:p>
            <a:pPr marL="0" indent="0">
              <a:buNone/>
              <a:defRPr/>
            </a:pPr>
            <a:endParaRPr lang="en-GB" dirty="0" smtClean="0"/>
          </a:p>
          <a:p>
            <a:pPr>
              <a:buFont typeface="Wingdings" pitchFamily="2" charset="2"/>
              <a:buChar char="n"/>
              <a:defRPr/>
            </a:pPr>
            <a:r>
              <a:rPr lang="en-GB" dirty="0" smtClean="0"/>
              <a:t>Results </a:t>
            </a:r>
            <a:r>
              <a:rPr lang="en-GB" dirty="0"/>
              <a:t>from stress or challenge</a:t>
            </a:r>
            <a:r>
              <a:rPr lang="en-GB" dirty="0" smtClean="0"/>
              <a:t>.</a:t>
            </a:r>
          </a:p>
          <a:p>
            <a:pPr marL="0" indent="0">
              <a:buNone/>
              <a:defRPr/>
            </a:pPr>
            <a:endParaRPr lang="en-GB" dirty="0"/>
          </a:p>
          <a:p>
            <a:pPr>
              <a:buFont typeface="Wingdings" pitchFamily="2" charset="2"/>
              <a:buChar char="n"/>
              <a:defRPr/>
            </a:pPr>
            <a:r>
              <a:rPr lang="en-GB" dirty="0"/>
              <a:t>All children ( and even some adults !) will behave like this at some time</a:t>
            </a:r>
            <a:r>
              <a:rPr lang="en-GB" dirty="0" smtClean="0"/>
              <a:t>.</a:t>
            </a:r>
          </a:p>
          <a:p>
            <a:pPr marL="0" indent="0">
              <a:buNone/>
              <a:defRPr/>
            </a:pPr>
            <a:endParaRPr lang="en-GB" dirty="0"/>
          </a:p>
          <a:p>
            <a:pPr>
              <a:buFont typeface="Wingdings" pitchFamily="2" charset="2"/>
              <a:buChar char="n"/>
              <a:defRPr/>
            </a:pPr>
            <a:r>
              <a:rPr lang="en-GB" dirty="0"/>
              <a:t> Quite easily learn to manage behaviour differently in future.</a:t>
            </a:r>
          </a:p>
          <a:p>
            <a:endParaRPr lang="en-GB" dirty="0"/>
          </a:p>
        </p:txBody>
      </p:sp>
      <p:sp>
        <p:nvSpPr>
          <p:cNvPr id="3" name="Title 2"/>
          <p:cNvSpPr>
            <a:spLocks noGrp="1"/>
          </p:cNvSpPr>
          <p:nvPr>
            <p:ph type="title"/>
          </p:nvPr>
        </p:nvSpPr>
        <p:spPr/>
        <p:txBody>
          <a:bodyPr/>
          <a:lstStyle/>
          <a:p>
            <a:r>
              <a:rPr lang="en-GB" dirty="0" smtClean="0"/>
              <a:t>Behaviour classed as ‘naughty’</a:t>
            </a:r>
            <a:endParaRPr lang="en-GB" dirty="0"/>
          </a:p>
        </p:txBody>
      </p:sp>
    </p:spTree>
    <p:extLst>
      <p:ext uri="{BB962C8B-B14F-4D97-AF65-F5344CB8AC3E}">
        <p14:creationId xmlns:p14="http://schemas.microsoft.com/office/powerpoint/2010/main" val="7176787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pPr>
              <a:lnSpc>
                <a:spcPct val="90000"/>
              </a:lnSpc>
              <a:buFont typeface="Arial" pitchFamily="34" charset="0"/>
              <a:buChar char="•"/>
              <a:defRPr/>
            </a:pPr>
            <a:r>
              <a:rPr lang="en-GB" dirty="0"/>
              <a:t>Subjective but can be informed by</a:t>
            </a:r>
            <a:r>
              <a:rPr lang="en-GB" dirty="0" smtClean="0"/>
              <a:t>;</a:t>
            </a:r>
          </a:p>
          <a:p>
            <a:pPr marL="0" indent="0">
              <a:lnSpc>
                <a:spcPct val="90000"/>
              </a:lnSpc>
              <a:buNone/>
              <a:defRPr/>
            </a:pPr>
            <a:endParaRPr lang="en-GB" dirty="0"/>
          </a:p>
          <a:p>
            <a:pPr>
              <a:lnSpc>
                <a:spcPct val="90000"/>
              </a:lnSpc>
              <a:buClr>
                <a:schemeClr val="tx1"/>
              </a:buClr>
              <a:buFont typeface="Wingdings" pitchFamily="2" charset="2"/>
              <a:buChar char="Ø"/>
              <a:defRPr/>
            </a:pPr>
            <a:r>
              <a:rPr lang="en-GB" dirty="0"/>
              <a:t>School rules and guidelines ( which may vary from one school to another</a:t>
            </a:r>
            <a:r>
              <a:rPr lang="en-GB" dirty="0" smtClean="0"/>
              <a:t>).</a:t>
            </a:r>
          </a:p>
          <a:p>
            <a:pPr marL="0" indent="0">
              <a:lnSpc>
                <a:spcPct val="90000"/>
              </a:lnSpc>
              <a:buClr>
                <a:schemeClr val="tx1"/>
              </a:buClr>
              <a:buNone/>
              <a:defRPr/>
            </a:pPr>
            <a:endParaRPr lang="en-GB" dirty="0"/>
          </a:p>
          <a:p>
            <a:pPr>
              <a:lnSpc>
                <a:spcPct val="90000"/>
              </a:lnSpc>
              <a:buClr>
                <a:schemeClr val="tx1"/>
              </a:buClr>
              <a:buFont typeface="Wingdings" pitchFamily="2" charset="2"/>
              <a:buChar char="Ø"/>
              <a:defRPr/>
            </a:pPr>
            <a:r>
              <a:rPr lang="en-GB" dirty="0"/>
              <a:t>Checklists and other observation tools</a:t>
            </a:r>
            <a:r>
              <a:rPr lang="en-GB" dirty="0" smtClean="0"/>
              <a:t>.</a:t>
            </a:r>
          </a:p>
          <a:p>
            <a:pPr marL="0" indent="0">
              <a:lnSpc>
                <a:spcPct val="90000"/>
              </a:lnSpc>
              <a:buClr>
                <a:schemeClr val="tx1"/>
              </a:buClr>
              <a:buNone/>
              <a:defRPr/>
            </a:pPr>
            <a:endParaRPr lang="en-GB" dirty="0"/>
          </a:p>
          <a:p>
            <a:pPr>
              <a:lnSpc>
                <a:spcPct val="90000"/>
              </a:lnSpc>
              <a:buClr>
                <a:schemeClr val="tx1"/>
              </a:buClr>
              <a:buFont typeface="Wingdings" pitchFamily="2" charset="2"/>
              <a:buChar char="Ø"/>
              <a:defRPr/>
            </a:pPr>
            <a:r>
              <a:rPr lang="en-GB" dirty="0"/>
              <a:t>Assessment tests and inventories</a:t>
            </a:r>
            <a:r>
              <a:rPr lang="en-GB" dirty="0" smtClean="0"/>
              <a:t>.</a:t>
            </a:r>
          </a:p>
          <a:p>
            <a:pPr marL="0" indent="0">
              <a:lnSpc>
                <a:spcPct val="90000"/>
              </a:lnSpc>
              <a:buClr>
                <a:schemeClr val="tx1"/>
              </a:buClr>
              <a:buNone/>
              <a:defRPr/>
            </a:pPr>
            <a:endParaRPr lang="en-GB" dirty="0"/>
          </a:p>
          <a:p>
            <a:pPr>
              <a:lnSpc>
                <a:spcPct val="90000"/>
              </a:lnSpc>
              <a:buClr>
                <a:schemeClr val="tx1"/>
              </a:buClr>
              <a:buFont typeface="Wingdings" pitchFamily="2" charset="2"/>
              <a:buChar char="Ø"/>
              <a:defRPr/>
            </a:pPr>
            <a:r>
              <a:rPr lang="en-GB" dirty="0"/>
              <a:t>Should we also be looking at environmental factors?</a:t>
            </a:r>
          </a:p>
          <a:p>
            <a:endParaRPr lang="en-GB" dirty="0"/>
          </a:p>
        </p:txBody>
      </p:sp>
      <p:sp>
        <p:nvSpPr>
          <p:cNvPr id="3" name="Title 2"/>
          <p:cNvSpPr>
            <a:spLocks noGrp="1"/>
          </p:cNvSpPr>
          <p:nvPr>
            <p:ph type="title"/>
          </p:nvPr>
        </p:nvSpPr>
        <p:spPr/>
        <p:txBody>
          <a:bodyPr/>
          <a:lstStyle/>
          <a:p>
            <a:r>
              <a:rPr lang="en-GB" dirty="0"/>
              <a:t>Identification</a:t>
            </a:r>
          </a:p>
        </p:txBody>
      </p:sp>
    </p:spTree>
    <p:extLst>
      <p:ext uri="{BB962C8B-B14F-4D97-AF65-F5344CB8AC3E}">
        <p14:creationId xmlns:p14="http://schemas.microsoft.com/office/powerpoint/2010/main" val="19553838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pPr marL="273050" indent="-273050">
              <a:buFont typeface="Arial" pitchFamily="34" charset="0"/>
              <a:buChar char="•"/>
              <a:defRPr/>
            </a:pPr>
            <a:r>
              <a:rPr lang="en-GB" dirty="0"/>
              <a:t>Detailed assessment of need which may lead to additional </a:t>
            </a:r>
            <a:r>
              <a:rPr lang="en-GB" dirty="0" smtClean="0"/>
              <a:t>support</a:t>
            </a:r>
          </a:p>
          <a:p>
            <a:pPr marL="0" indent="0">
              <a:buNone/>
              <a:defRPr/>
            </a:pPr>
            <a:endParaRPr lang="en-GB" dirty="0"/>
          </a:p>
          <a:p>
            <a:pPr marL="273050" indent="-273050">
              <a:buFont typeface="Arial" pitchFamily="34" charset="0"/>
              <a:buChar char="•"/>
              <a:defRPr/>
            </a:pPr>
            <a:r>
              <a:rPr lang="en-GB" dirty="0"/>
              <a:t>Part time placement at a specialist teaching facility </a:t>
            </a:r>
            <a:endParaRPr lang="en-GB" dirty="0" smtClean="0"/>
          </a:p>
          <a:p>
            <a:pPr marL="0" indent="0">
              <a:buNone/>
              <a:defRPr/>
            </a:pPr>
            <a:endParaRPr lang="en-GB" dirty="0"/>
          </a:p>
          <a:p>
            <a:pPr marL="273050" indent="-273050">
              <a:buFont typeface="Arial" pitchFamily="34" charset="0"/>
              <a:buChar char="•"/>
              <a:defRPr/>
            </a:pPr>
            <a:r>
              <a:rPr lang="en-GB" dirty="0"/>
              <a:t>Temporary </a:t>
            </a:r>
            <a:r>
              <a:rPr lang="en-GB" dirty="0" smtClean="0"/>
              <a:t>exclusion</a:t>
            </a:r>
          </a:p>
          <a:p>
            <a:pPr marL="0" indent="0">
              <a:buNone/>
              <a:defRPr/>
            </a:pPr>
            <a:endParaRPr lang="en-GB" dirty="0"/>
          </a:p>
          <a:p>
            <a:pPr marL="273050" indent="-273050">
              <a:buFont typeface="Arial" pitchFamily="34" charset="0"/>
              <a:buChar char="•"/>
              <a:defRPr/>
            </a:pPr>
            <a:r>
              <a:rPr lang="en-GB" dirty="0"/>
              <a:t>Special schools</a:t>
            </a:r>
          </a:p>
          <a:p>
            <a:endParaRPr lang="en-GB" dirty="0"/>
          </a:p>
        </p:txBody>
      </p:sp>
      <p:sp>
        <p:nvSpPr>
          <p:cNvPr id="3" name="Title 2"/>
          <p:cNvSpPr>
            <a:spLocks noGrp="1"/>
          </p:cNvSpPr>
          <p:nvPr>
            <p:ph type="title"/>
          </p:nvPr>
        </p:nvSpPr>
        <p:spPr/>
        <p:txBody>
          <a:bodyPr/>
          <a:lstStyle/>
          <a:p>
            <a:r>
              <a:rPr lang="en-GB" dirty="0"/>
              <a:t>Severe and persistent behaviour</a:t>
            </a:r>
          </a:p>
        </p:txBody>
      </p:sp>
    </p:spTree>
    <p:extLst>
      <p:ext uri="{BB962C8B-B14F-4D97-AF65-F5344CB8AC3E}">
        <p14:creationId xmlns:p14="http://schemas.microsoft.com/office/powerpoint/2010/main" val="35573326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a:buFont typeface="Arial" pitchFamily="34" charset="0"/>
              <a:buChar char="•"/>
              <a:defRPr/>
            </a:pPr>
            <a:r>
              <a:rPr lang="en-GB" dirty="0"/>
              <a:t>Not always ‘acting out’ behaviour</a:t>
            </a:r>
            <a:r>
              <a:rPr lang="en-GB" dirty="0" smtClean="0"/>
              <a:t>.</a:t>
            </a:r>
          </a:p>
          <a:p>
            <a:pPr marL="0" indent="0">
              <a:buNone/>
              <a:defRPr/>
            </a:pPr>
            <a:endParaRPr lang="en-GB" dirty="0"/>
          </a:p>
          <a:p>
            <a:pPr>
              <a:buFont typeface="Arial" pitchFamily="34" charset="0"/>
              <a:buChar char="•"/>
              <a:defRPr/>
            </a:pPr>
            <a:r>
              <a:rPr lang="en-GB" dirty="0"/>
              <a:t>Withdrawn behaviour , child is easily upset, timid and may fail to make friends</a:t>
            </a:r>
            <a:r>
              <a:rPr lang="en-GB" dirty="0" smtClean="0"/>
              <a:t>.</a:t>
            </a:r>
          </a:p>
          <a:p>
            <a:pPr marL="0" indent="0">
              <a:buNone/>
              <a:defRPr/>
            </a:pPr>
            <a:endParaRPr lang="en-GB" dirty="0"/>
          </a:p>
          <a:p>
            <a:pPr>
              <a:buFont typeface="Arial" pitchFamily="34" charset="0"/>
              <a:buChar char="•"/>
              <a:defRPr/>
            </a:pPr>
            <a:r>
              <a:rPr lang="en-GB" dirty="0"/>
              <a:t>Can lead to school phobia.</a:t>
            </a:r>
          </a:p>
          <a:p>
            <a:endParaRPr lang="en-GB" dirty="0"/>
          </a:p>
        </p:txBody>
      </p:sp>
      <p:sp>
        <p:nvSpPr>
          <p:cNvPr id="3" name="Title 2"/>
          <p:cNvSpPr>
            <a:spLocks noGrp="1"/>
          </p:cNvSpPr>
          <p:nvPr>
            <p:ph type="title"/>
          </p:nvPr>
        </p:nvSpPr>
        <p:spPr/>
        <p:txBody>
          <a:bodyPr/>
          <a:lstStyle/>
          <a:p>
            <a:r>
              <a:rPr lang="en-GB" dirty="0"/>
              <a:t>Emotional Difficulties </a:t>
            </a:r>
          </a:p>
        </p:txBody>
      </p:sp>
    </p:spTree>
    <p:extLst>
      <p:ext uri="{BB962C8B-B14F-4D97-AF65-F5344CB8AC3E}">
        <p14:creationId xmlns:p14="http://schemas.microsoft.com/office/powerpoint/2010/main" val="27198869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pPr>
              <a:lnSpc>
                <a:spcPct val="90000"/>
              </a:lnSpc>
              <a:buFont typeface="Wingdings" pitchFamily="2" charset="2"/>
              <a:buChar char="n"/>
              <a:defRPr/>
            </a:pPr>
            <a:r>
              <a:rPr lang="en-GB" dirty="0"/>
              <a:t>Medically diagnosed</a:t>
            </a:r>
            <a:r>
              <a:rPr lang="en-GB" dirty="0" smtClean="0"/>
              <a:t>.</a:t>
            </a:r>
          </a:p>
          <a:p>
            <a:pPr marL="0" indent="0">
              <a:lnSpc>
                <a:spcPct val="90000"/>
              </a:lnSpc>
              <a:buNone/>
              <a:defRPr/>
            </a:pPr>
            <a:endParaRPr lang="en-GB" dirty="0"/>
          </a:p>
          <a:p>
            <a:pPr>
              <a:lnSpc>
                <a:spcPct val="90000"/>
              </a:lnSpc>
              <a:buFont typeface="Wingdings" pitchFamily="2" charset="2"/>
              <a:buChar char="n"/>
              <a:defRPr/>
            </a:pPr>
            <a:r>
              <a:rPr lang="en-GB" dirty="0"/>
              <a:t>Behaviour difficulties can be diagnosed as a conduct disorder or oppositional defiant disorder</a:t>
            </a:r>
            <a:r>
              <a:rPr lang="en-GB" dirty="0" smtClean="0"/>
              <a:t>.</a:t>
            </a:r>
          </a:p>
          <a:p>
            <a:pPr marL="0" indent="0">
              <a:lnSpc>
                <a:spcPct val="90000"/>
              </a:lnSpc>
              <a:buNone/>
              <a:defRPr/>
            </a:pPr>
            <a:endParaRPr lang="en-GB" dirty="0"/>
          </a:p>
          <a:p>
            <a:pPr>
              <a:lnSpc>
                <a:spcPct val="90000"/>
              </a:lnSpc>
              <a:buFont typeface="Wingdings" pitchFamily="2" charset="2"/>
              <a:buChar char="n"/>
              <a:defRPr/>
            </a:pPr>
            <a:r>
              <a:rPr lang="en-GB" dirty="0"/>
              <a:t> Anxiety and depression (neuroses</a:t>
            </a:r>
            <a:r>
              <a:rPr lang="en-GB" dirty="0" smtClean="0"/>
              <a:t>).</a:t>
            </a:r>
          </a:p>
          <a:p>
            <a:pPr marL="0" indent="0">
              <a:lnSpc>
                <a:spcPct val="90000"/>
              </a:lnSpc>
              <a:buNone/>
              <a:defRPr/>
            </a:pPr>
            <a:endParaRPr lang="en-GB" dirty="0"/>
          </a:p>
          <a:p>
            <a:pPr>
              <a:lnSpc>
                <a:spcPct val="90000"/>
              </a:lnSpc>
              <a:buFont typeface="Wingdings" pitchFamily="2" charset="2"/>
              <a:buChar char="n"/>
              <a:defRPr/>
            </a:pPr>
            <a:r>
              <a:rPr lang="en-GB" dirty="0"/>
              <a:t>Obsessive and phobic disorders  e.g. obsessive/compulsive </a:t>
            </a:r>
            <a:r>
              <a:rPr lang="en-GB" dirty="0" smtClean="0"/>
              <a:t>disorder.</a:t>
            </a:r>
          </a:p>
          <a:p>
            <a:pPr>
              <a:lnSpc>
                <a:spcPct val="90000"/>
              </a:lnSpc>
              <a:buFont typeface="Wingdings" pitchFamily="2" charset="2"/>
              <a:buChar char="n"/>
              <a:defRPr/>
            </a:pPr>
            <a:endParaRPr lang="en-GB" dirty="0"/>
          </a:p>
          <a:p>
            <a:pPr>
              <a:lnSpc>
                <a:spcPct val="90000"/>
              </a:lnSpc>
              <a:buFont typeface="Wingdings" pitchFamily="2" charset="2"/>
              <a:buChar char="n"/>
              <a:defRPr/>
            </a:pPr>
            <a:r>
              <a:rPr lang="en-GB" dirty="0" smtClean="0"/>
              <a:t>Psychotic </a:t>
            </a:r>
            <a:r>
              <a:rPr lang="en-GB" dirty="0"/>
              <a:t>illnesses e.g. </a:t>
            </a:r>
            <a:r>
              <a:rPr lang="en-GB" dirty="0" err="1"/>
              <a:t>schizoprenia</a:t>
            </a:r>
            <a:r>
              <a:rPr lang="en-GB" dirty="0"/>
              <a:t>.</a:t>
            </a:r>
          </a:p>
        </p:txBody>
      </p:sp>
      <p:sp>
        <p:nvSpPr>
          <p:cNvPr id="3" name="Title 2"/>
          <p:cNvSpPr>
            <a:spLocks noGrp="1"/>
          </p:cNvSpPr>
          <p:nvPr>
            <p:ph type="title"/>
          </p:nvPr>
        </p:nvSpPr>
        <p:spPr/>
        <p:txBody>
          <a:bodyPr/>
          <a:lstStyle/>
          <a:p>
            <a:r>
              <a:rPr lang="en-GB" dirty="0" smtClean="0"/>
              <a:t>Mental Disorders and Illnesses</a:t>
            </a:r>
            <a:endParaRPr lang="en-GB" dirty="0"/>
          </a:p>
        </p:txBody>
      </p:sp>
    </p:spTree>
    <p:extLst>
      <p:ext uri="{BB962C8B-B14F-4D97-AF65-F5344CB8AC3E}">
        <p14:creationId xmlns:p14="http://schemas.microsoft.com/office/powerpoint/2010/main" val="16536167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20000"/>
          </a:bodyPr>
          <a:lstStyle/>
          <a:p>
            <a:pPr>
              <a:buFont typeface="Wingdings" pitchFamily="2" charset="2"/>
              <a:buChar char="n"/>
              <a:defRPr/>
            </a:pPr>
            <a:r>
              <a:rPr lang="en-GB" dirty="0"/>
              <a:t>Child and Adolescent Psychiatry </a:t>
            </a:r>
            <a:r>
              <a:rPr lang="en-GB" dirty="0" smtClean="0"/>
              <a:t>Team</a:t>
            </a:r>
          </a:p>
          <a:p>
            <a:pPr marL="0" indent="0">
              <a:buNone/>
              <a:defRPr/>
            </a:pPr>
            <a:endParaRPr lang="en-GB" dirty="0"/>
          </a:p>
          <a:p>
            <a:pPr>
              <a:buFont typeface="Wingdings" pitchFamily="2" charset="2"/>
              <a:buChar char="n"/>
              <a:defRPr/>
            </a:pPr>
            <a:r>
              <a:rPr lang="en-GB" dirty="0"/>
              <a:t>Hospital/clinic </a:t>
            </a:r>
            <a:r>
              <a:rPr lang="en-GB" dirty="0" smtClean="0"/>
              <a:t>based</a:t>
            </a:r>
          </a:p>
          <a:p>
            <a:pPr marL="0" indent="0">
              <a:buNone/>
              <a:defRPr/>
            </a:pPr>
            <a:endParaRPr lang="en-GB" dirty="0"/>
          </a:p>
          <a:p>
            <a:pPr>
              <a:buFont typeface="Wingdings" pitchFamily="2" charset="2"/>
              <a:buChar char="n"/>
              <a:defRPr/>
            </a:pPr>
            <a:r>
              <a:rPr lang="en-GB" dirty="0"/>
              <a:t>Child </a:t>
            </a:r>
            <a:r>
              <a:rPr lang="en-GB" dirty="0" smtClean="0"/>
              <a:t>Psychiatrist</a:t>
            </a:r>
          </a:p>
          <a:p>
            <a:pPr marL="0" indent="0">
              <a:buNone/>
              <a:defRPr/>
            </a:pPr>
            <a:endParaRPr lang="en-GB" dirty="0"/>
          </a:p>
          <a:p>
            <a:pPr>
              <a:buFont typeface="Wingdings" pitchFamily="2" charset="2"/>
              <a:buChar char="n"/>
              <a:defRPr/>
            </a:pPr>
            <a:r>
              <a:rPr lang="en-GB" dirty="0"/>
              <a:t>Clinical </a:t>
            </a:r>
            <a:r>
              <a:rPr lang="en-GB" dirty="0" smtClean="0"/>
              <a:t>Psychologist</a:t>
            </a:r>
          </a:p>
          <a:p>
            <a:pPr marL="0" indent="0">
              <a:buNone/>
              <a:defRPr/>
            </a:pPr>
            <a:endParaRPr lang="en-GB" dirty="0"/>
          </a:p>
          <a:p>
            <a:pPr>
              <a:buFont typeface="Wingdings" pitchFamily="2" charset="2"/>
              <a:buChar char="n"/>
              <a:defRPr/>
            </a:pPr>
            <a:r>
              <a:rPr lang="en-GB" dirty="0"/>
              <a:t>Talking </a:t>
            </a:r>
            <a:r>
              <a:rPr lang="en-GB" dirty="0" smtClean="0"/>
              <a:t>therapies</a:t>
            </a:r>
          </a:p>
          <a:p>
            <a:pPr marL="0" indent="0">
              <a:buNone/>
              <a:defRPr/>
            </a:pPr>
            <a:endParaRPr lang="en-GB" dirty="0"/>
          </a:p>
          <a:p>
            <a:pPr>
              <a:buFont typeface="Wingdings" pitchFamily="2" charset="2"/>
              <a:buChar char="n"/>
              <a:defRPr/>
            </a:pPr>
            <a:r>
              <a:rPr lang="en-GB" dirty="0"/>
              <a:t>Drug treatments</a:t>
            </a:r>
          </a:p>
          <a:p>
            <a:endParaRPr lang="en-GB" dirty="0"/>
          </a:p>
        </p:txBody>
      </p:sp>
      <p:sp>
        <p:nvSpPr>
          <p:cNvPr id="3" name="Title 2"/>
          <p:cNvSpPr>
            <a:spLocks noGrp="1"/>
          </p:cNvSpPr>
          <p:nvPr>
            <p:ph type="title"/>
          </p:nvPr>
        </p:nvSpPr>
        <p:spPr/>
        <p:txBody>
          <a:bodyPr/>
          <a:lstStyle/>
          <a:p>
            <a:r>
              <a:rPr lang="en-GB" dirty="0" smtClean="0"/>
              <a:t>Treatment</a:t>
            </a:r>
            <a:endParaRPr lang="en-GB" dirty="0"/>
          </a:p>
        </p:txBody>
      </p:sp>
    </p:spTree>
    <p:extLst>
      <p:ext uri="{BB962C8B-B14F-4D97-AF65-F5344CB8AC3E}">
        <p14:creationId xmlns:p14="http://schemas.microsoft.com/office/powerpoint/2010/main" val="13917743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pPr marL="0" indent="0">
              <a:lnSpc>
                <a:spcPct val="90000"/>
              </a:lnSpc>
              <a:buNone/>
              <a:defRPr/>
            </a:pPr>
            <a:r>
              <a:rPr lang="en-GB" dirty="0"/>
              <a:t>Characterised by serious and persistent difficulties in</a:t>
            </a:r>
            <a:r>
              <a:rPr lang="en-GB" dirty="0" smtClean="0"/>
              <a:t>:</a:t>
            </a:r>
          </a:p>
          <a:p>
            <a:pPr marL="0" indent="0">
              <a:lnSpc>
                <a:spcPct val="90000"/>
              </a:lnSpc>
              <a:buNone/>
              <a:defRPr/>
            </a:pPr>
            <a:endParaRPr lang="en-GB" dirty="0"/>
          </a:p>
          <a:p>
            <a:pPr>
              <a:lnSpc>
                <a:spcPct val="90000"/>
              </a:lnSpc>
              <a:buClr>
                <a:schemeClr val="tx1"/>
              </a:buClr>
              <a:buFont typeface="Wingdings" pitchFamily="2" charset="2"/>
              <a:buChar char="Ø"/>
              <a:defRPr/>
            </a:pPr>
            <a:r>
              <a:rPr lang="en-GB" dirty="0"/>
              <a:t>Inattention</a:t>
            </a:r>
          </a:p>
          <a:p>
            <a:pPr>
              <a:lnSpc>
                <a:spcPct val="90000"/>
              </a:lnSpc>
              <a:buClr>
                <a:schemeClr val="tx1"/>
              </a:buClr>
              <a:buFont typeface="Wingdings" pitchFamily="2" charset="2"/>
              <a:buChar char="Ø"/>
              <a:defRPr/>
            </a:pPr>
            <a:r>
              <a:rPr lang="en-GB" dirty="0"/>
              <a:t>Impulsivity</a:t>
            </a:r>
          </a:p>
          <a:p>
            <a:pPr>
              <a:lnSpc>
                <a:spcPct val="90000"/>
              </a:lnSpc>
              <a:buClr>
                <a:schemeClr val="tx1"/>
              </a:buClr>
              <a:buFont typeface="Wingdings" pitchFamily="2" charset="2"/>
              <a:buChar char="Ø"/>
              <a:defRPr/>
            </a:pPr>
            <a:r>
              <a:rPr lang="en-GB" dirty="0"/>
              <a:t>Hyperactivity </a:t>
            </a:r>
            <a:endParaRPr lang="en-GB" dirty="0" smtClean="0"/>
          </a:p>
          <a:p>
            <a:pPr marL="0" indent="0">
              <a:lnSpc>
                <a:spcPct val="90000"/>
              </a:lnSpc>
              <a:buClr>
                <a:schemeClr val="tx1"/>
              </a:buClr>
              <a:buNone/>
              <a:defRPr/>
            </a:pPr>
            <a:endParaRPr lang="en-GB" dirty="0"/>
          </a:p>
          <a:p>
            <a:pPr>
              <a:lnSpc>
                <a:spcPct val="90000"/>
              </a:lnSpc>
              <a:buClr>
                <a:schemeClr val="tx1"/>
              </a:buClr>
              <a:buFont typeface="Arial" pitchFamily="34" charset="0"/>
              <a:buChar char="•"/>
              <a:defRPr/>
            </a:pPr>
            <a:r>
              <a:rPr lang="en-GB" dirty="0"/>
              <a:t>Can have attention difficulties only and this is known as ADD</a:t>
            </a:r>
            <a:r>
              <a:rPr lang="en-GB" dirty="0" smtClean="0"/>
              <a:t>.</a:t>
            </a:r>
          </a:p>
          <a:p>
            <a:pPr marL="0" indent="0">
              <a:lnSpc>
                <a:spcPct val="90000"/>
              </a:lnSpc>
              <a:buClr>
                <a:schemeClr val="tx1"/>
              </a:buClr>
              <a:buNone/>
              <a:defRPr/>
            </a:pPr>
            <a:endParaRPr lang="en-GB" dirty="0"/>
          </a:p>
          <a:p>
            <a:pPr>
              <a:lnSpc>
                <a:spcPct val="90000"/>
              </a:lnSpc>
              <a:buClr>
                <a:schemeClr val="tx1"/>
              </a:buClr>
              <a:buFont typeface="Arial" pitchFamily="34" charset="0"/>
              <a:buChar char="•"/>
              <a:defRPr/>
            </a:pPr>
            <a:r>
              <a:rPr lang="en-GB" dirty="0"/>
              <a:t>Must be present in more than one setting for the diagnosis to be made.</a:t>
            </a:r>
          </a:p>
          <a:p>
            <a:endParaRPr lang="en-GB" dirty="0"/>
          </a:p>
        </p:txBody>
      </p:sp>
      <p:sp>
        <p:nvSpPr>
          <p:cNvPr id="3" name="Title 2"/>
          <p:cNvSpPr>
            <a:spLocks noGrp="1"/>
          </p:cNvSpPr>
          <p:nvPr>
            <p:ph type="title"/>
          </p:nvPr>
        </p:nvSpPr>
        <p:spPr/>
        <p:txBody>
          <a:bodyPr>
            <a:normAutofit fontScale="90000"/>
          </a:bodyPr>
          <a:lstStyle/>
          <a:p>
            <a:r>
              <a:rPr lang="en-GB" dirty="0"/>
              <a:t>Attention Deficit and Hyperactivity Disorder (ADHD)</a:t>
            </a:r>
          </a:p>
        </p:txBody>
      </p:sp>
    </p:spTree>
    <p:extLst>
      <p:ext uri="{BB962C8B-B14F-4D97-AF65-F5344CB8AC3E}">
        <p14:creationId xmlns:p14="http://schemas.microsoft.com/office/powerpoint/2010/main" val="37509756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a:buFont typeface="Arial" pitchFamily="34" charset="0"/>
              <a:buChar char="•"/>
              <a:defRPr/>
            </a:pPr>
            <a:r>
              <a:rPr lang="en-GB" dirty="0"/>
              <a:t>Short attention span</a:t>
            </a:r>
            <a:r>
              <a:rPr lang="en-GB" dirty="0" smtClean="0"/>
              <a:t>;</a:t>
            </a:r>
          </a:p>
          <a:p>
            <a:pPr marL="0" indent="0">
              <a:buNone/>
              <a:defRPr/>
            </a:pPr>
            <a:endParaRPr lang="en-GB" dirty="0"/>
          </a:p>
          <a:p>
            <a:pPr>
              <a:buFont typeface="Arial" pitchFamily="34" charset="0"/>
              <a:buChar char="•"/>
              <a:defRPr/>
            </a:pPr>
            <a:r>
              <a:rPr lang="en-GB" dirty="0"/>
              <a:t>Misses details or is careless</a:t>
            </a:r>
            <a:r>
              <a:rPr lang="en-GB" dirty="0" smtClean="0"/>
              <a:t>;</a:t>
            </a:r>
          </a:p>
          <a:p>
            <a:pPr marL="0" indent="0">
              <a:buNone/>
              <a:defRPr/>
            </a:pPr>
            <a:endParaRPr lang="en-GB" dirty="0"/>
          </a:p>
          <a:p>
            <a:pPr>
              <a:buFont typeface="Arial" pitchFamily="34" charset="0"/>
              <a:buChar char="•"/>
              <a:defRPr/>
            </a:pPr>
            <a:r>
              <a:rPr lang="en-GB" dirty="0"/>
              <a:t>Doesn’t seem to listen</a:t>
            </a:r>
            <a:r>
              <a:rPr lang="en-GB" dirty="0" smtClean="0"/>
              <a:t>;</a:t>
            </a:r>
          </a:p>
          <a:p>
            <a:pPr marL="0" indent="0">
              <a:buNone/>
              <a:defRPr/>
            </a:pPr>
            <a:endParaRPr lang="en-GB" dirty="0"/>
          </a:p>
          <a:p>
            <a:pPr>
              <a:buFont typeface="Arial" pitchFamily="34" charset="0"/>
              <a:buChar char="•"/>
              <a:defRPr/>
            </a:pPr>
            <a:r>
              <a:rPr lang="en-GB" dirty="0"/>
              <a:t>Forgets instructions.</a:t>
            </a:r>
          </a:p>
          <a:p>
            <a:pPr marL="0" indent="0">
              <a:buNone/>
            </a:pPr>
            <a:endParaRPr lang="en-GB" dirty="0"/>
          </a:p>
        </p:txBody>
      </p:sp>
      <p:sp>
        <p:nvSpPr>
          <p:cNvPr id="3" name="Title 2"/>
          <p:cNvSpPr>
            <a:spLocks noGrp="1"/>
          </p:cNvSpPr>
          <p:nvPr>
            <p:ph type="title"/>
          </p:nvPr>
        </p:nvSpPr>
        <p:spPr/>
        <p:txBody>
          <a:bodyPr/>
          <a:lstStyle/>
          <a:p>
            <a:r>
              <a:rPr lang="en-GB" dirty="0" smtClean="0"/>
              <a:t>Inattention</a:t>
            </a:r>
            <a:endParaRPr lang="en-GB" dirty="0"/>
          </a:p>
        </p:txBody>
      </p:sp>
    </p:spTree>
    <p:extLst>
      <p:ext uri="{BB962C8B-B14F-4D97-AF65-F5344CB8AC3E}">
        <p14:creationId xmlns:p14="http://schemas.microsoft.com/office/powerpoint/2010/main" val="411126411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a:buFont typeface="Arial" pitchFamily="34" charset="0"/>
              <a:buChar char="•"/>
              <a:defRPr/>
            </a:pPr>
            <a:r>
              <a:rPr lang="en-GB" dirty="0"/>
              <a:t>Often blurts out answers before question completed</a:t>
            </a:r>
            <a:r>
              <a:rPr lang="en-GB" dirty="0" smtClean="0"/>
              <a:t>;</a:t>
            </a:r>
          </a:p>
          <a:p>
            <a:pPr marL="0" indent="0">
              <a:buNone/>
              <a:defRPr/>
            </a:pPr>
            <a:endParaRPr lang="en-GB" dirty="0"/>
          </a:p>
          <a:p>
            <a:pPr>
              <a:buFont typeface="Arial" pitchFamily="34" charset="0"/>
              <a:buChar char="•"/>
              <a:defRPr/>
            </a:pPr>
            <a:r>
              <a:rPr lang="en-GB" dirty="0"/>
              <a:t>Often has difficulty awaiting turn</a:t>
            </a:r>
            <a:r>
              <a:rPr lang="en-GB" dirty="0" smtClean="0"/>
              <a:t>;</a:t>
            </a:r>
          </a:p>
          <a:p>
            <a:pPr marL="0" indent="0">
              <a:buNone/>
              <a:defRPr/>
            </a:pPr>
            <a:endParaRPr lang="en-GB" dirty="0"/>
          </a:p>
          <a:p>
            <a:pPr>
              <a:buFont typeface="Arial" pitchFamily="34" charset="0"/>
              <a:buChar char="•"/>
              <a:defRPr/>
            </a:pPr>
            <a:r>
              <a:rPr lang="en-GB" dirty="0"/>
              <a:t>Often interrupts and intrudes on others.</a:t>
            </a:r>
          </a:p>
        </p:txBody>
      </p:sp>
      <p:sp>
        <p:nvSpPr>
          <p:cNvPr id="3" name="Title 2"/>
          <p:cNvSpPr>
            <a:spLocks noGrp="1"/>
          </p:cNvSpPr>
          <p:nvPr>
            <p:ph type="title"/>
          </p:nvPr>
        </p:nvSpPr>
        <p:spPr/>
        <p:txBody>
          <a:bodyPr/>
          <a:lstStyle/>
          <a:p>
            <a:r>
              <a:rPr lang="en-GB" dirty="0" smtClean="0"/>
              <a:t>Impulsivity </a:t>
            </a:r>
            <a:endParaRPr lang="en-GB" dirty="0"/>
          </a:p>
        </p:txBody>
      </p:sp>
    </p:spTree>
    <p:extLst>
      <p:ext uri="{BB962C8B-B14F-4D97-AF65-F5344CB8AC3E}">
        <p14:creationId xmlns:p14="http://schemas.microsoft.com/office/powerpoint/2010/main" val="81847756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pPr>
              <a:buFont typeface="Arial" pitchFamily="34" charset="0"/>
              <a:buChar char="•"/>
              <a:defRPr/>
            </a:pPr>
            <a:r>
              <a:rPr lang="en-GB" dirty="0"/>
              <a:t>Fidgeting with hands or feet; moving around on the chair</a:t>
            </a:r>
            <a:r>
              <a:rPr lang="en-GB" dirty="0" smtClean="0"/>
              <a:t>.</a:t>
            </a:r>
          </a:p>
          <a:p>
            <a:pPr marL="0" indent="0">
              <a:buNone/>
              <a:defRPr/>
            </a:pPr>
            <a:endParaRPr lang="en-GB" dirty="0"/>
          </a:p>
          <a:p>
            <a:pPr>
              <a:buFont typeface="Arial" pitchFamily="34" charset="0"/>
              <a:buChar char="•"/>
              <a:defRPr/>
            </a:pPr>
            <a:r>
              <a:rPr lang="en-GB" dirty="0"/>
              <a:t>Often leaves seat and wanders around</a:t>
            </a:r>
            <a:r>
              <a:rPr lang="en-GB" dirty="0" smtClean="0"/>
              <a:t>.</a:t>
            </a:r>
          </a:p>
          <a:p>
            <a:pPr marL="0" indent="0">
              <a:buNone/>
              <a:defRPr/>
            </a:pPr>
            <a:endParaRPr lang="en-GB" dirty="0"/>
          </a:p>
          <a:p>
            <a:pPr>
              <a:buFont typeface="Arial" pitchFamily="34" charset="0"/>
              <a:buChar char="•"/>
              <a:defRPr/>
            </a:pPr>
            <a:r>
              <a:rPr lang="en-GB" dirty="0"/>
              <a:t>Difficulty playing quietly</a:t>
            </a:r>
            <a:r>
              <a:rPr lang="en-GB" dirty="0" smtClean="0"/>
              <a:t>.</a:t>
            </a:r>
          </a:p>
          <a:p>
            <a:pPr marL="0" indent="0">
              <a:buNone/>
              <a:defRPr/>
            </a:pPr>
            <a:endParaRPr lang="en-GB" dirty="0"/>
          </a:p>
          <a:p>
            <a:pPr>
              <a:buFont typeface="Arial" pitchFamily="34" charset="0"/>
              <a:buChar char="•"/>
              <a:defRPr/>
            </a:pPr>
            <a:r>
              <a:rPr lang="en-GB" dirty="0"/>
              <a:t>Talks excitedly and excessively</a:t>
            </a:r>
            <a:r>
              <a:rPr lang="en-GB" dirty="0" smtClean="0"/>
              <a:t>.</a:t>
            </a:r>
          </a:p>
          <a:p>
            <a:pPr marL="0" indent="0">
              <a:buNone/>
              <a:defRPr/>
            </a:pPr>
            <a:endParaRPr lang="en-GB" dirty="0"/>
          </a:p>
          <a:p>
            <a:pPr>
              <a:buFont typeface="Arial" pitchFamily="34" charset="0"/>
              <a:buChar char="•"/>
              <a:defRPr/>
            </a:pPr>
            <a:r>
              <a:rPr lang="en-GB" dirty="0"/>
              <a:t>Finds it hard to stop, always ‘on the go’.  </a:t>
            </a:r>
          </a:p>
          <a:p>
            <a:endParaRPr lang="en-GB" dirty="0"/>
          </a:p>
        </p:txBody>
      </p:sp>
      <p:sp>
        <p:nvSpPr>
          <p:cNvPr id="3" name="Title 2"/>
          <p:cNvSpPr>
            <a:spLocks noGrp="1"/>
          </p:cNvSpPr>
          <p:nvPr>
            <p:ph type="title"/>
          </p:nvPr>
        </p:nvSpPr>
        <p:spPr/>
        <p:txBody>
          <a:bodyPr/>
          <a:lstStyle/>
          <a:p>
            <a:r>
              <a:rPr lang="en-GB" dirty="0" smtClean="0"/>
              <a:t>Hyperactivity</a:t>
            </a:r>
            <a:endParaRPr lang="en-GB" dirty="0"/>
          </a:p>
        </p:txBody>
      </p:sp>
    </p:spTree>
    <p:extLst>
      <p:ext uri="{BB962C8B-B14F-4D97-AF65-F5344CB8AC3E}">
        <p14:creationId xmlns:p14="http://schemas.microsoft.com/office/powerpoint/2010/main" val="151170257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77500" lnSpcReduction="20000"/>
          </a:bodyPr>
          <a:lstStyle/>
          <a:p>
            <a:pPr>
              <a:lnSpc>
                <a:spcPct val="90000"/>
              </a:lnSpc>
              <a:buFont typeface="Wingdings" pitchFamily="2" charset="2"/>
              <a:buChar char="n"/>
              <a:defRPr/>
            </a:pPr>
            <a:r>
              <a:rPr lang="en-GB" dirty="0"/>
              <a:t>Cause: chemical imbalance in the brain but exact nature not understood</a:t>
            </a:r>
            <a:r>
              <a:rPr lang="en-GB" dirty="0" smtClean="0"/>
              <a:t>.</a:t>
            </a:r>
          </a:p>
          <a:p>
            <a:pPr marL="0" indent="0">
              <a:lnSpc>
                <a:spcPct val="90000"/>
              </a:lnSpc>
              <a:buNone/>
              <a:defRPr/>
            </a:pPr>
            <a:endParaRPr lang="en-GB" dirty="0"/>
          </a:p>
          <a:p>
            <a:pPr>
              <a:lnSpc>
                <a:spcPct val="90000"/>
              </a:lnSpc>
              <a:buFont typeface="Wingdings" pitchFamily="2" charset="2"/>
              <a:buChar char="n"/>
              <a:defRPr/>
            </a:pPr>
            <a:r>
              <a:rPr lang="en-GB" dirty="0"/>
              <a:t>Identification: completion of checklists by home and school</a:t>
            </a:r>
            <a:r>
              <a:rPr lang="en-GB" dirty="0" smtClean="0"/>
              <a:t>.</a:t>
            </a:r>
          </a:p>
          <a:p>
            <a:pPr marL="0" indent="0">
              <a:lnSpc>
                <a:spcPct val="90000"/>
              </a:lnSpc>
              <a:buNone/>
              <a:defRPr/>
            </a:pPr>
            <a:endParaRPr lang="en-GB" dirty="0"/>
          </a:p>
          <a:p>
            <a:pPr>
              <a:lnSpc>
                <a:spcPct val="90000"/>
              </a:lnSpc>
              <a:buFont typeface="Wingdings" pitchFamily="2" charset="2"/>
              <a:buChar char="n"/>
              <a:defRPr/>
            </a:pPr>
            <a:r>
              <a:rPr lang="en-GB" dirty="0"/>
              <a:t>Treatment </a:t>
            </a:r>
            <a:r>
              <a:rPr lang="en-GB" dirty="0" smtClean="0"/>
              <a:t>:</a:t>
            </a:r>
          </a:p>
          <a:p>
            <a:pPr marL="0" indent="0">
              <a:lnSpc>
                <a:spcPct val="90000"/>
              </a:lnSpc>
              <a:buNone/>
              <a:defRPr/>
            </a:pPr>
            <a:endParaRPr lang="en-GB" dirty="0"/>
          </a:p>
          <a:p>
            <a:pPr>
              <a:lnSpc>
                <a:spcPct val="90000"/>
              </a:lnSpc>
              <a:buClr>
                <a:schemeClr val="tx1"/>
              </a:buClr>
              <a:buFont typeface="Wingdings" pitchFamily="2" charset="2"/>
              <a:buChar char="Ø"/>
              <a:defRPr/>
            </a:pPr>
            <a:r>
              <a:rPr lang="en-GB" dirty="0"/>
              <a:t>By drugs e.g. </a:t>
            </a:r>
            <a:r>
              <a:rPr lang="en-GB" dirty="0" smtClean="0"/>
              <a:t>Ritalin</a:t>
            </a:r>
          </a:p>
          <a:p>
            <a:pPr marL="0" indent="0">
              <a:lnSpc>
                <a:spcPct val="90000"/>
              </a:lnSpc>
              <a:buClr>
                <a:schemeClr val="tx1"/>
              </a:buClr>
              <a:buNone/>
              <a:defRPr/>
            </a:pPr>
            <a:endParaRPr lang="en-GB" dirty="0"/>
          </a:p>
          <a:p>
            <a:pPr>
              <a:lnSpc>
                <a:spcPct val="90000"/>
              </a:lnSpc>
              <a:buClr>
                <a:schemeClr val="tx1"/>
              </a:buClr>
              <a:buFont typeface="Wingdings" pitchFamily="2" charset="2"/>
              <a:buChar char="Ø"/>
              <a:defRPr/>
            </a:pPr>
            <a:r>
              <a:rPr lang="en-GB" dirty="0"/>
              <a:t>By behaviour management and other therapeutic programmes.</a:t>
            </a:r>
          </a:p>
          <a:p>
            <a:pPr marL="273050" indent="-273050">
              <a:buFont typeface="Arial" pitchFamily="34" charset="0"/>
              <a:buChar char="•"/>
              <a:defRPr/>
            </a:pPr>
            <a:r>
              <a:rPr lang="en-GB" dirty="0"/>
              <a:t>Young people can be placed in positions of passivity during diagnosis and subsequent prescription of medication. (Davies,2009)</a:t>
            </a:r>
          </a:p>
        </p:txBody>
      </p:sp>
      <p:sp>
        <p:nvSpPr>
          <p:cNvPr id="3" name="Title 2"/>
          <p:cNvSpPr>
            <a:spLocks noGrp="1"/>
          </p:cNvSpPr>
          <p:nvPr>
            <p:ph type="title"/>
          </p:nvPr>
        </p:nvSpPr>
        <p:spPr/>
        <p:txBody>
          <a:bodyPr/>
          <a:lstStyle/>
          <a:p>
            <a:r>
              <a:rPr lang="en-GB" dirty="0" smtClean="0"/>
              <a:t>ADHD</a:t>
            </a:r>
            <a:endParaRPr lang="en-GB" dirty="0"/>
          </a:p>
        </p:txBody>
      </p:sp>
    </p:spTree>
    <p:extLst>
      <p:ext uri="{BB962C8B-B14F-4D97-AF65-F5344CB8AC3E}">
        <p14:creationId xmlns:p14="http://schemas.microsoft.com/office/powerpoint/2010/main" val="23183111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62500" lnSpcReduction="20000"/>
          </a:bodyPr>
          <a:lstStyle/>
          <a:p>
            <a:r>
              <a:rPr lang="en-GB" dirty="0">
                <a:solidFill>
                  <a:schemeClr val="bg1">
                    <a:lumMod val="50000"/>
                  </a:schemeClr>
                </a:solidFill>
              </a:rPr>
              <a:t>Georgia is 10 and lives with her mum, Emma, her dad, Nick and her younger brother Sam, aged 7. Emma is a teaching assistant at the local first school and Nick is an accountant.  Georgia attends the local junior school and will be moving up to high school within the next year. At a recent parents evening, Emma and Nick were concerned to hear that Georgia has been struggling with her schoolwork and has fallen significantly behind in some subjects. There have also been some difficulties in friendship groups and Georgia is often involved in arguments in the playground. On a positive note, her teacher is pleased to report that she is doing exceptionally well at sport. Emma and Nick have noticed that Georgia has become more and more disorganized over the past 18 months. She has lost many items of school equipment and is often late leaving the house for school and for social events, as it takes her so long to get ready. Georgia is often restless and finds it difficult to concentrate, even on things that she finds enjoyable; for example, it is unusual for her to be able to sit and watch a fi lm through to its conclusion. Emma remembers that she was a lot like this when she was a child, and has not been particularly worried until now. Both she and Nick are concerned about the fact that Georgia is struggling academically but are more worried about the fact that she appears to be having problems making and keeping friends.</a:t>
            </a:r>
          </a:p>
          <a:p>
            <a:endParaRPr lang="en-GB" dirty="0"/>
          </a:p>
        </p:txBody>
      </p:sp>
      <p:sp>
        <p:nvSpPr>
          <p:cNvPr id="3" name="Title 2"/>
          <p:cNvSpPr>
            <a:spLocks noGrp="1"/>
          </p:cNvSpPr>
          <p:nvPr>
            <p:ph type="title"/>
          </p:nvPr>
        </p:nvSpPr>
        <p:spPr/>
        <p:txBody>
          <a:bodyPr/>
          <a:lstStyle/>
          <a:p>
            <a:endParaRPr lang="en-GB"/>
          </a:p>
        </p:txBody>
      </p:sp>
    </p:spTree>
    <p:extLst>
      <p:ext uri="{BB962C8B-B14F-4D97-AF65-F5344CB8AC3E}">
        <p14:creationId xmlns:p14="http://schemas.microsoft.com/office/powerpoint/2010/main" val="10749845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55000" lnSpcReduction="20000"/>
          </a:bodyPr>
          <a:lstStyle/>
          <a:p>
            <a:r>
              <a:rPr lang="en-GB" dirty="0">
                <a:solidFill>
                  <a:schemeClr val="bg1">
                    <a:lumMod val="50000"/>
                  </a:schemeClr>
                </a:solidFill>
              </a:rPr>
              <a:t>Are Georgia’s experiences unusual for a child of this age?</a:t>
            </a:r>
          </a:p>
          <a:p>
            <a:pPr marL="0" indent="0">
              <a:buNone/>
            </a:pPr>
            <a:endParaRPr lang="en-GB" dirty="0">
              <a:solidFill>
                <a:schemeClr val="bg1">
                  <a:lumMod val="50000"/>
                </a:schemeClr>
              </a:solidFill>
            </a:endParaRPr>
          </a:p>
          <a:p>
            <a:r>
              <a:rPr lang="en-GB" dirty="0">
                <a:solidFill>
                  <a:schemeClr val="bg1">
                    <a:lumMod val="50000"/>
                  </a:schemeClr>
                </a:solidFill>
              </a:rPr>
              <a:t>Why would the GP refer Georgia to a paediatrician rather than a mental health service?</a:t>
            </a:r>
          </a:p>
          <a:p>
            <a:pPr marL="0" indent="0">
              <a:buNone/>
            </a:pPr>
            <a:endParaRPr lang="en-GB" dirty="0">
              <a:solidFill>
                <a:schemeClr val="bg1">
                  <a:lumMod val="50000"/>
                </a:schemeClr>
              </a:solidFill>
            </a:endParaRPr>
          </a:p>
          <a:p>
            <a:r>
              <a:rPr lang="en-GB" dirty="0">
                <a:solidFill>
                  <a:schemeClr val="bg1">
                    <a:lumMod val="50000"/>
                  </a:schemeClr>
                </a:solidFill>
              </a:rPr>
              <a:t>How would the paediatrician assess Georgia?</a:t>
            </a:r>
          </a:p>
          <a:p>
            <a:pPr marL="0" indent="0">
              <a:buNone/>
            </a:pPr>
            <a:endParaRPr lang="en-GB" dirty="0">
              <a:solidFill>
                <a:schemeClr val="bg1">
                  <a:lumMod val="50000"/>
                </a:schemeClr>
              </a:solidFill>
            </a:endParaRPr>
          </a:p>
          <a:p>
            <a:r>
              <a:rPr lang="en-GB" dirty="0">
                <a:solidFill>
                  <a:schemeClr val="bg1">
                    <a:lumMod val="50000"/>
                  </a:schemeClr>
                </a:solidFill>
              </a:rPr>
              <a:t>What is the purpose of ADHD rating scales</a:t>
            </a:r>
            <a:r>
              <a:rPr lang="en-GB" dirty="0" smtClean="0">
                <a:solidFill>
                  <a:schemeClr val="bg1">
                    <a:lumMod val="50000"/>
                  </a:schemeClr>
                </a:solidFill>
              </a:rPr>
              <a:t>? – use internet to help you.</a:t>
            </a:r>
            <a:endParaRPr lang="en-GB" dirty="0">
              <a:solidFill>
                <a:schemeClr val="bg1">
                  <a:lumMod val="50000"/>
                </a:schemeClr>
              </a:solidFill>
            </a:endParaRPr>
          </a:p>
          <a:p>
            <a:pPr marL="0" indent="0">
              <a:buNone/>
            </a:pPr>
            <a:endParaRPr lang="en-GB" dirty="0">
              <a:solidFill>
                <a:schemeClr val="bg1">
                  <a:lumMod val="50000"/>
                </a:schemeClr>
              </a:solidFill>
            </a:endParaRPr>
          </a:p>
          <a:p>
            <a:r>
              <a:rPr lang="en-GB" dirty="0">
                <a:solidFill>
                  <a:schemeClr val="bg1">
                    <a:lumMod val="50000"/>
                  </a:schemeClr>
                </a:solidFill>
              </a:rPr>
              <a:t>Are rating scales a reliable way to diagnose problems such as ADHD?</a:t>
            </a:r>
          </a:p>
          <a:p>
            <a:pPr marL="0" indent="0">
              <a:buNone/>
            </a:pPr>
            <a:endParaRPr lang="en-GB" dirty="0">
              <a:solidFill>
                <a:schemeClr val="bg1">
                  <a:lumMod val="50000"/>
                </a:schemeClr>
              </a:solidFill>
            </a:endParaRPr>
          </a:p>
          <a:p>
            <a:r>
              <a:rPr lang="en-GB" dirty="0">
                <a:solidFill>
                  <a:schemeClr val="bg1">
                    <a:lumMod val="50000"/>
                  </a:schemeClr>
                </a:solidFill>
              </a:rPr>
              <a:t>Is there strong evidence that ADHD exists?</a:t>
            </a:r>
          </a:p>
          <a:p>
            <a:pPr marL="0" indent="0">
              <a:buNone/>
            </a:pPr>
            <a:endParaRPr lang="en-GB" dirty="0">
              <a:solidFill>
                <a:schemeClr val="bg1">
                  <a:lumMod val="50000"/>
                </a:schemeClr>
              </a:solidFill>
            </a:endParaRPr>
          </a:p>
          <a:p>
            <a:r>
              <a:rPr lang="en-GB" dirty="0">
                <a:solidFill>
                  <a:schemeClr val="bg1">
                    <a:lumMod val="50000"/>
                  </a:schemeClr>
                </a:solidFill>
              </a:rPr>
              <a:t>Are ADHD symptoms inherited? Is Sam also likely to be affected?</a:t>
            </a:r>
          </a:p>
          <a:p>
            <a:pPr marL="0" indent="0">
              <a:buNone/>
            </a:pPr>
            <a:endParaRPr lang="en-GB" dirty="0">
              <a:solidFill>
                <a:schemeClr val="bg1">
                  <a:lumMod val="50000"/>
                </a:schemeClr>
              </a:solidFill>
            </a:endParaRPr>
          </a:p>
          <a:p>
            <a:r>
              <a:rPr lang="en-GB" dirty="0">
                <a:solidFill>
                  <a:schemeClr val="bg1">
                    <a:lumMod val="50000"/>
                  </a:schemeClr>
                </a:solidFill>
              </a:rPr>
              <a:t>Does ADHD carry on into adulthood?</a:t>
            </a:r>
          </a:p>
          <a:p>
            <a:endParaRPr lang="en-GB" dirty="0"/>
          </a:p>
        </p:txBody>
      </p:sp>
      <p:sp>
        <p:nvSpPr>
          <p:cNvPr id="3" name="Title 2"/>
          <p:cNvSpPr>
            <a:spLocks noGrp="1"/>
          </p:cNvSpPr>
          <p:nvPr>
            <p:ph type="title"/>
          </p:nvPr>
        </p:nvSpPr>
        <p:spPr/>
        <p:txBody>
          <a:bodyPr/>
          <a:lstStyle/>
          <a:p>
            <a:endParaRPr lang="en-GB"/>
          </a:p>
        </p:txBody>
      </p:sp>
    </p:spTree>
    <p:extLst>
      <p:ext uri="{BB962C8B-B14F-4D97-AF65-F5344CB8AC3E}">
        <p14:creationId xmlns:p14="http://schemas.microsoft.com/office/powerpoint/2010/main" val="410082331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pPr marL="273050" indent="-273050">
              <a:buNone/>
              <a:defRPr/>
            </a:pPr>
            <a:r>
              <a:rPr lang="en-GB" dirty="0"/>
              <a:t>Davies, H (2009) </a:t>
            </a:r>
            <a:r>
              <a:rPr lang="en-GB" i="1" dirty="0"/>
              <a:t>‘</a:t>
            </a:r>
            <a:r>
              <a:rPr lang="en-GB" dirty="0"/>
              <a:t>You could hear the real side of me…’ Understanding the experiences and perceptions of young people with ADHD. Doctoral thesis. University of Bristol. Available at </a:t>
            </a:r>
            <a:r>
              <a:rPr lang="en-GB" dirty="0">
                <a:hlinkClick r:id="rId3"/>
              </a:rPr>
              <a:t>http://www.bristol.ac.uk/norahfry/teaching-learning/dedpsy/helendavies.pdf</a:t>
            </a:r>
            <a:r>
              <a:rPr lang="en-GB" dirty="0"/>
              <a:t>. Accessed </a:t>
            </a:r>
            <a:r>
              <a:rPr lang="en-GB" dirty="0" smtClean="0"/>
              <a:t>16/4/12</a:t>
            </a:r>
          </a:p>
          <a:p>
            <a:pPr marL="273050" indent="-273050">
              <a:buNone/>
              <a:defRPr/>
            </a:pPr>
            <a:endParaRPr lang="en-GB" dirty="0"/>
          </a:p>
          <a:p>
            <a:pPr marL="273050" indent="-273050">
              <a:buNone/>
              <a:defRPr/>
            </a:pPr>
            <a:r>
              <a:rPr lang="en-GB" dirty="0"/>
              <a:t>Department for Education </a:t>
            </a:r>
            <a:r>
              <a:rPr lang="en-GB" i="1" dirty="0"/>
              <a:t>The Education  of Children with Emotional and Behavioural Difficulties</a:t>
            </a:r>
            <a:r>
              <a:rPr lang="en-GB" dirty="0"/>
              <a:t> (Circular 9/94), London: HMSO, 1994</a:t>
            </a:r>
            <a:r>
              <a:rPr lang="en-GB" dirty="0" smtClean="0"/>
              <a:t>.</a:t>
            </a:r>
            <a:endParaRPr lang="en-GB" dirty="0"/>
          </a:p>
          <a:p>
            <a:pPr marL="273050" indent="-273050">
              <a:buNone/>
              <a:defRPr/>
            </a:pPr>
            <a:r>
              <a:rPr lang="en-GB" dirty="0" err="1"/>
              <a:t>Tizard,B</a:t>
            </a:r>
            <a:r>
              <a:rPr lang="en-GB" dirty="0"/>
              <a:t> et al. </a:t>
            </a:r>
            <a:r>
              <a:rPr lang="en-GB" i="1" dirty="0"/>
              <a:t>Young Children at School in the Inner City,</a:t>
            </a:r>
            <a:r>
              <a:rPr lang="en-GB" dirty="0"/>
              <a:t> </a:t>
            </a:r>
            <a:r>
              <a:rPr lang="en-GB" dirty="0" err="1"/>
              <a:t>London,Fontana</a:t>
            </a:r>
            <a:r>
              <a:rPr lang="en-GB" dirty="0"/>
              <a:t>: 1988.</a:t>
            </a:r>
          </a:p>
          <a:p>
            <a:endParaRPr lang="en-GB" dirty="0"/>
          </a:p>
        </p:txBody>
      </p:sp>
      <p:sp>
        <p:nvSpPr>
          <p:cNvPr id="3" name="Title 2"/>
          <p:cNvSpPr>
            <a:spLocks noGrp="1"/>
          </p:cNvSpPr>
          <p:nvPr>
            <p:ph type="title"/>
          </p:nvPr>
        </p:nvSpPr>
        <p:spPr/>
        <p:txBody>
          <a:bodyPr/>
          <a:lstStyle/>
          <a:p>
            <a:r>
              <a:rPr lang="en-GB" dirty="0" smtClean="0"/>
              <a:t>References</a:t>
            </a:r>
            <a:endParaRPr lang="en-GB" dirty="0"/>
          </a:p>
        </p:txBody>
      </p:sp>
    </p:spTree>
    <p:extLst>
      <p:ext uri="{BB962C8B-B14F-4D97-AF65-F5344CB8AC3E}">
        <p14:creationId xmlns:p14="http://schemas.microsoft.com/office/powerpoint/2010/main" val="393227879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hlinkClick r:id="rId3"/>
              </a:rPr>
              <a:t>https://www.youtube.com/watch?v=Gwu9IN5SoZA</a:t>
            </a:r>
            <a:endParaRPr lang="en-GB" dirty="0" smtClean="0"/>
          </a:p>
          <a:p>
            <a:endParaRPr lang="en-GB" dirty="0"/>
          </a:p>
          <a:p>
            <a:pPr marL="0" indent="0">
              <a:buNone/>
            </a:pPr>
            <a:endParaRPr lang="en-GB" dirty="0"/>
          </a:p>
        </p:txBody>
      </p:sp>
      <p:sp>
        <p:nvSpPr>
          <p:cNvPr id="2" name="Title 1"/>
          <p:cNvSpPr>
            <a:spLocks noGrp="1"/>
          </p:cNvSpPr>
          <p:nvPr>
            <p:ph type="title"/>
          </p:nvPr>
        </p:nvSpPr>
        <p:spPr/>
        <p:txBody>
          <a:bodyPr/>
          <a:lstStyle/>
          <a:p>
            <a:r>
              <a:rPr lang="en-GB" dirty="0" smtClean="0"/>
              <a:t>ESBD</a:t>
            </a:r>
            <a:endParaRPr lang="en-GB" dirty="0"/>
          </a:p>
        </p:txBody>
      </p:sp>
    </p:spTree>
    <p:extLst>
      <p:ext uri="{BB962C8B-B14F-4D97-AF65-F5344CB8AC3E}">
        <p14:creationId xmlns:p14="http://schemas.microsoft.com/office/powerpoint/2010/main" val="263225900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aveform">
  <a:themeElements>
    <a:clrScheme name="Horizon">
      <a:dk1>
        <a:srgbClr val="000000"/>
      </a:dk1>
      <a:lt1>
        <a:srgbClr val="FFFFFF"/>
      </a:lt1>
      <a:dk2>
        <a:srgbClr val="1F2123"/>
      </a:dk2>
      <a:lt2>
        <a:srgbClr val="DC9E1F"/>
      </a:lt2>
      <a:accent1>
        <a:srgbClr val="7E97AD"/>
      </a:accent1>
      <a:accent2>
        <a:srgbClr val="CC8E60"/>
      </a:accent2>
      <a:accent3>
        <a:srgbClr val="7A6A60"/>
      </a:accent3>
      <a:accent4>
        <a:srgbClr val="B4936D"/>
      </a:accent4>
      <a:accent5>
        <a:srgbClr val="67787B"/>
      </a:accent5>
      <a:accent6>
        <a:srgbClr val="9D936F"/>
      </a:accent6>
      <a:hlink>
        <a:srgbClr val="646464"/>
      </a:hlink>
      <a:folHlink>
        <a:srgbClr val="969696"/>
      </a:folHlink>
    </a:clrScheme>
    <a:fontScheme name="Waveform">
      <a:majorFont>
        <a:latin typeface="Candara"/>
        <a:ea typeface=""/>
        <a:cs typeface=""/>
        <a:font script="Jpan" typeface="HGP明朝E"/>
        <a:font script="Hang" typeface="HY그래픽M"/>
        <a:font script="Hans" typeface="华文新魏"/>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HGP明朝E"/>
        <a:font script="Hang" typeface="HY그래픽M"/>
        <a:font script="Hans" typeface="华文楷体"/>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aveform">
      <a:fillStyleLst>
        <a:solidFill>
          <a:schemeClr val="phClr"/>
        </a:solidFill>
        <a:gradFill rotWithShape="1">
          <a:gsLst>
            <a:gs pos="0">
              <a:schemeClr val="phClr">
                <a:tint val="0"/>
              </a:schemeClr>
            </a:gs>
            <a:gs pos="44000">
              <a:schemeClr val="phClr">
                <a:tint val="60000"/>
                <a:satMod val="120000"/>
              </a:schemeClr>
            </a:gs>
            <a:gs pos="100000">
              <a:schemeClr val="phClr">
                <a:tint val="90000"/>
                <a:alpha val="100000"/>
                <a:lumMod val="90000"/>
              </a:schemeClr>
            </a:gs>
          </a:gsLst>
          <a:lin ang="5400000" scaled="0"/>
        </a:gradFill>
        <a:gradFill rotWithShape="1">
          <a:gsLst>
            <a:gs pos="0">
              <a:schemeClr val="phClr">
                <a:tint val="96000"/>
                <a:satMod val="120000"/>
                <a:lumMod val="120000"/>
              </a:schemeClr>
            </a:gs>
            <a:gs pos="100000">
              <a:schemeClr val="phClr">
                <a:shade val="89000"/>
                <a:lumMod val="90000"/>
              </a:schemeClr>
            </a:gs>
          </a:gsLst>
          <a:lin ang="5400000" scaled="0"/>
        </a:gradFill>
      </a:fillStyleLst>
      <a:lnStyleLst>
        <a:ln w="9525" cap="flat" cmpd="sng" algn="ctr">
          <a:solidFill>
            <a:schemeClr val="phClr"/>
          </a:solidFill>
          <a:prstDash val="solid"/>
        </a:ln>
        <a:ln w="15875" cap="flat" cmpd="sng" algn="ctr">
          <a:solidFill>
            <a:schemeClr val="phClr">
              <a:shade val="75000"/>
              <a:lumMod val="80000"/>
            </a:schemeClr>
          </a:solidFill>
          <a:prstDash val="solid"/>
        </a:ln>
        <a:ln w="25400" cap="flat" cmpd="sng" algn="ctr">
          <a:solidFill>
            <a:schemeClr val="phClr"/>
          </a:solidFill>
          <a:prstDash val="solid"/>
        </a:ln>
      </a:lnStyleLst>
      <a:effectStyleLst>
        <a:effectStyle>
          <a:effectLst/>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prstMaterial="flat">
            <a:bevelT w="12700" h="12700"/>
          </a:sp3d>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contourW="19050" prstMaterial="flat">
            <a:bevelT w="63500" h="63500"/>
            <a:contourClr>
              <a:schemeClr val="phClr">
                <a:shade val="25000"/>
                <a:satMod val="180000"/>
              </a:schemeClr>
            </a:contourClr>
          </a:sp3d>
        </a:effectStyle>
      </a:effectStyleLst>
      <a:bgFillStyleLst>
        <a:solidFill>
          <a:schemeClr val="phClr"/>
        </a:solidFill>
        <a:gradFill rotWithShape="1">
          <a:gsLst>
            <a:gs pos="40000">
              <a:schemeClr val="phClr">
                <a:tint val="94000"/>
                <a:shade val="94000"/>
                <a:alpha val="100000"/>
                <a:satMod val="114000"/>
                <a:lumMod val="114000"/>
              </a:schemeClr>
            </a:gs>
            <a:gs pos="74000">
              <a:schemeClr val="phClr">
                <a:tint val="94000"/>
                <a:shade val="94000"/>
                <a:satMod val="128000"/>
                <a:lumMod val="100000"/>
              </a:schemeClr>
            </a:gs>
            <a:gs pos="100000">
              <a:schemeClr val="phClr">
                <a:tint val="98000"/>
                <a:shade val="100000"/>
                <a:hueMod val="98000"/>
                <a:satMod val="100000"/>
                <a:lumMod val="74000"/>
              </a:schemeClr>
            </a:gs>
          </a:gsLst>
          <a:path path="circle">
            <a:fillToRect l="20000" t="-40000" r="20000" b="140000"/>
          </a:path>
        </a:gradFill>
        <a:blipFill rotWithShape="1">
          <a:blip xmlns:r="http://schemas.openxmlformats.org/officeDocument/2006/relationships" r:embed="rId1">
            <a:duotone>
              <a:schemeClr val="phClr">
                <a:tint val="96000"/>
                <a:satMod val="130000"/>
                <a:lumMod val="50000"/>
              </a:schemeClr>
              <a:schemeClr val="phClr">
                <a:tint val="96000"/>
                <a:satMod val="114000"/>
                <a:lumMod val="114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Waveform</Template>
  <TotalTime>1549</TotalTime>
  <Words>1329</Words>
  <Application>Microsoft Office PowerPoint</Application>
  <PresentationFormat>On-screen Show (4:3)</PresentationFormat>
  <Paragraphs>203</Paragraphs>
  <Slides>22</Slides>
  <Notes>20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Arial</vt:lpstr>
      <vt:lpstr>Calibri</vt:lpstr>
      <vt:lpstr>Candara</vt:lpstr>
      <vt:lpstr>Symbol</vt:lpstr>
      <vt:lpstr>Wingdings</vt:lpstr>
      <vt:lpstr>Waveform</vt:lpstr>
      <vt:lpstr>Emotional, Social and Behavioural Needs</vt:lpstr>
      <vt:lpstr>What is ESBD?</vt:lpstr>
      <vt:lpstr>What type of learning difficulties does the Code of Practice identify?</vt:lpstr>
      <vt:lpstr>Definition</vt:lpstr>
      <vt:lpstr>Personal / Emotional Development</vt:lpstr>
      <vt:lpstr>Difficulties with personal and emotional development can result in:</vt:lpstr>
      <vt:lpstr>Incidence</vt:lpstr>
      <vt:lpstr>Behaviour classed as ‘naughty’</vt:lpstr>
      <vt:lpstr>Identification</vt:lpstr>
      <vt:lpstr>Severe and persistent behaviour</vt:lpstr>
      <vt:lpstr>Emotional Difficulties </vt:lpstr>
      <vt:lpstr>Mental Disorders and Illnesses</vt:lpstr>
      <vt:lpstr>Treatment</vt:lpstr>
      <vt:lpstr>Attention Deficit and Hyperactivity Disorder (ADHD)</vt:lpstr>
      <vt:lpstr>Inattention</vt:lpstr>
      <vt:lpstr>Impulsivity </vt:lpstr>
      <vt:lpstr>Hyperactivity</vt:lpstr>
      <vt:lpstr>ADHD</vt:lpstr>
      <vt:lpstr>PowerPoint Presentation</vt:lpstr>
      <vt:lpstr>PowerPoint Presentation</vt:lpstr>
      <vt:lpstr>References</vt:lpstr>
      <vt:lpstr>ESBD</vt:lpstr>
    </vt:vector>
  </TitlesOfParts>
  <Company>SMU</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Emotional, Social and Behavioural Needs</dc:title>
  <dc:creator>Phillips, Laura</dc:creator>
  <cp:lastModifiedBy>Laura Hutchings</cp:lastModifiedBy>
  <cp:revision>10</cp:revision>
  <cp:lastPrinted>2015-11-24T11:16:43Z</cp:lastPrinted>
  <dcterms:created xsi:type="dcterms:W3CDTF">2015-03-16T10:10:46Z</dcterms:created>
  <dcterms:modified xsi:type="dcterms:W3CDTF">2018-11-13T11:50:05Z</dcterms:modified>
</cp:coreProperties>
</file>