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0" r:id="rId1"/>
  </p:sldMasterIdLst>
  <p:notesMasterIdLst>
    <p:notesMasterId r:id="rId3"/>
  </p:notesMasterIdLst>
  <p:sldIdLst>
    <p:sldId id="256" r:id="rId2"/>
  </p:sldIdLst>
  <p:sldSz cx="6858000" cy="9906000" type="A4"/>
  <p:notesSz cx="32918400" cy="21945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3284C"/>
    <a:srgbClr val="6C3FA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4871634-0438-4751-A0F2-BFD31E7A02B9}" v="17" dt="2026-07-27T23:40:38.45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p:scale>
          <a:sx n="100" d="100"/>
          <a:sy n="100" d="100"/>
        </p:scale>
        <p:origin x="58" y="-8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orin Qureshi" userId="8ca9e4461c38742d" providerId="LiveId" clId="{56829215-E0D8-4F4C-AF9D-6AF2A5CBAAFD}"/>
    <pc:docChg chg="undo custSel addSld delSld modSld">
      <pc:chgData name="Norin Qureshi" userId="8ca9e4461c38742d" providerId="LiveId" clId="{56829215-E0D8-4F4C-AF9D-6AF2A5CBAAFD}" dt="2026-07-27T23:41:31.009" v="606" actId="20577"/>
      <pc:docMkLst>
        <pc:docMk/>
      </pc:docMkLst>
      <pc:sldChg chg="delSp modSp mod">
        <pc:chgData name="Norin Qureshi" userId="8ca9e4461c38742d" providerId="LiveId" clId="{56829215-E0D8-4F4C-AF9D-6AF2A5CBAAFD}" dt="2026-07-27T23:41:31.009" v="606" actId="20577"/>
        <pc:sldMkLst>
          <pc:docMk/>
          <pc:sldMk cId="0" sldId="256"/>
        </pc:sldMkLst>
        <pc:spChg chg="mod">
          <ac:chgData name="Norin Qureshi" userId="8ca9e4461c38742d" providerId="LiveId" clId="{56829215-E0D8-4F4C-AF9D-6AF2A5CBAAFD}" dt="2026-07-27T23:40:52.226" v="544" actId="1076"/>
          <ac:spMkLst>
            <pc:docMk/>
            <pc:sldMk cId="0" sldId="256"/>
            <ac:spMk id="12" creationId="{00000000-0000-0000-0000-000000000000}"/>
          </ac:spMkLst>
        </pc:spChg>
        <pc:spChg chg="mod">
          <ac:chgData name="Norin Qureshi" userId="8ca9e4461c38742d" providerId="LiveId" clId="{56829215-E0D8-4F4C-AF9D-6AF2A5CBAAFD}" dt="2026-07-27T23:41:31.009" v="606" actId="20577"/>
          <ac:spMkLst>
            <pc:docMk/>
            <pc:sldMk cId="0" sldId="256"/>
            <ac:spMk id="13" creationId="{00000000-0000-0000-0000-000000000000}"/>
          </ac:spMkLst>
        </pc:spChg>
        <pc:spChg chg="del mod">
          <ac:chgData name="Norin Qureshi" userId="8ca9e4461c38742d" providerId="LiveId" clId="{56829215-E0D8-4F4C-AF9D-6AF2A5CBAAFD}" dt="2026-07-27T23:40:26.540" v="537" actId="478"/>
          <ac:spMkLst>
            <pc:docMk/>
            <pc:sldMk cId="0" sldId="256"/>
            <ac:spMk id="14" creationId="{00000000-0000-0000-0000-000000000000}"/>
          </ac:spMkLst>
        </pc:spChg>
        <pc:spChg chg="mod">
          <ac:chgData name="Norin Qureshi" userId="8ca9e4461c38742d" providerId="LiveId" clId="{56829215-E0D8-4F4C-AF9D-6AF2A5CBAAFD}" dt="2026-07-27T08:59:22.897" v="420" actId="20577"/>
          <ac:spMkLst>
            <pc:docMk/>
            <pc:sldMk cId="0" sldId="256"/>
            <ac:spMk id="17" creationId="{00000000-0000-0000-0000-000000000000}"/>
          </ac:spMkLst>
        </pc:spChg>
        <pc:spChg chg="mod">
          <ac:chgData name="Norin Qureshi" userId="8ca9e4461c38742d" providerId="LiveId" clId="{56829215-E0D8-4F4C-AF9D-6AF2A5CBAAFD}" dt="2026-07-26T17:46:06.611" v="120" actId="2711"/>
          <ac:spMkLst>
            <pc:docMk/>
            <pc:sldMk cId="0" sldId="256"/>
            <ac:spMk id="19" creationId="{00000000-0000-0000-0000-000000000000}"/>
          </ac:spMkLst>
        </pc:spChg>
        <pc:spChg chg="mod">
          <ac:chgData name="Norin Qureshi" userId="8ca9e4461c38742d" providerId="LiveId" clId="{56829215-E0D8-4F4C-AF9D-6AF2A5CBAAFD}" dt="2026-07-27T09:04:13.019" v="529" actId="20577"/>
          <ac:spMkLst>
            <pc:docMk/>
            <pc:sldMk cId="0" sldId="256"/>
            <ac:spMk id="27" creationId="{00000000-0000-0000-0000-000000000000}"/>
          </ac:spMkLst>
        </pc:spChg>
        <pc:spChg chg="mod">
          <ac:chgData name="Norin Qureshi" userId="8ca9e4461c38742d" providerId="LiveId" clId="{56829215-E0D8-4F4C-AF9D-6AF2A5CBAAFD}" dt="2026-07-27T08:56:45.827" v="385" actId="20577"/>
          <ac:spMkLst>
            <pc:docMk/>
            <pc:sldMk cId="0" sldId="256"/>
            <ac:spMk id="57" creationId="{00000000-0000-0000-0000-000000000000}"/>
          </ac:spMkLst>
        </pc:spChg>
        <pc:spChg chg="mod">
          <ac:chgData name="Norin Qureshi" userId="8ca9e4461c38742d" providerId="LiveId" clId="{56829215-E0D8-4F4C-AF9D-6AF2A5CBAAFD}" dt="2026-07-26T17:44:15.071" v="117" actId="20577"/>
          <ac:spMkLst>
            <pc:docMk/>
            <pc:sldMk cId="0" sldId="256"/>
            <ac:spMk id="61" creationId="{00000000-0000-0000-0000-000000000000}"/>
          </ac:spMkLst>
        </pc:spChg>
        <pc:spChg chg="mod">
          <ac:chgData name="Norin Qureshi" userId="8ca9e4461c38742d" providerId="LiveId" clId="{56829215-E0D8-4F4C-AF9D-6AF2A5CBAAFD}" dt="2026-07-27T08:59:33.672" v="432" actId="20577"/>
          <ac:spMkLst>
            <pc:docMk/>
            <pc:sldMk cId="0" sldId="256"/>
            <ac:spMk id="64" creationId="{00000000-0000-0000-0000-000000000000}"/>
          </ac:spMkLst>
        </pc:spChg>
        <pc:spChg chg="mod">
          <ac:chgData name="Norin Qureshi" userId="8ca9e4461c38742d" providerId="LiveId" clId="{56829215-E0D8-4F4C-AF9D-6AF2A5CBAAFD}" dt="2026-07-26T17:52:03.280" v="127" actId="14100"/>
          <ac:spMkLst>
            <pc:docMk/>
            <pc:sldMk cId="0" sldId="256"/>
            <ac:spMk id="66" creationId="{00000000-0000-0000-0000-000000000000}"/>
          </ac:spMkLst>
        </pc:spChg>
        <pc:spChg chg="mod">
          <ac:chgData name="Norin Qureshi" userId="8ca9e4461c38742d" providerId="LiveId" clId="{56829215-E0D8-4F4C-AF9D-6AF2A5CBAAFD}" dt="2026-07-27T08:59:47.706" v="444" actId="20577"/>
          <ac:spMkLst>
            <pc:docMk/>
            <pc:sldMk cId="0" sldId="256"/>
            <ac:spMk id="71" creationId="{00000000-0000-0000-0000-000000000000}"/>
          </ac:spMkLst>
        </pc:spChg>
        <pc:spChg chg="mod">
          <ac:chgData name="Norin Qureshi" userId="8ca9e4461c38742d" providerId="LiveId" clId="{56829215-E0D8-4F4C-AF9D-6AF2A5CBAAFD}" dt="2026-07-26T17:57:38.608" v="221" actId="1076"/>
          <ac:spMkLst>
            <pc:docMk/>
            <pc:sldMk cId="0" sldId="256"/>
            <ac:spMk id="73" creationId="{00000000-0000-0000-0000-000000000000}"/>
          </ac:spMkLst>
        </pc:spChg>
        <pc:spChg chg="mod">
          <ac:chgData name="Norin Qureshi" userId="8ca9e4461c38742d" providerId="LiveId" clId="{56829215-E0D8-4F4C-AF9D-6AF2A5CBAAFD}" dt="2026-07-27T08:59:53.785" v="445" actId="20577"/>
          <ac:spMkLst>
            <pc:docMk/>
            <pc:sldMk cId="0" sldId="256"/>
            <ac:spMk id="76" creationId="{00000000-0000-0000-0000-000000000000}"/>
          </ac:spMkLst>
        </pc:spChg>
        <pc:spChg chg="mod">
          <ac:chgData name="Norin Qureshi" userId="8ca9e4461c38742d" providerId="LiveId" clId="{56829215-E0D8-4F4C-AF9D-6AF2A5CBAAFD}" dt="2026-07-27T08:59:57.562" v="446" actId="20577"/>
          <ac:spMkLst>
            <pc:docMk/>
            <pc:sldMk cId="0" sldId="256"/>
            <ac:spMk id="79" creationId="{00000000-0000-0000-0000-000000000000}"/>
          </ac:spMkLst>
        </pc:spChg>
        <pc:spChg chg="mod">
          <ac:chgData name="Norin Qureshi" userId="8ca9e4461c38742d" providerId="LiveId" clId="{56829215-E0D8-4F4C-AF9D-6AF2A5CBAAFD}" dt="2026-07-26T17:58:11.648" v="226" actId="1076"/>
          <ac:spMkLst>
            <pc:docMk/>
            <pc:sldMk cId="0" sldId="256"/>
            <ac:spMk id="85" creationId="{00000000-0000-0000-0000-000000000000}"/>
          </ac:spMkLst>
        </pc:spChg>
        <pc:spChg chg="mod">
          <ac:chgData name="Norin Qureshi" userId="8ca9e4461c38742d" providerId="LiveId" clId="{56829215-E0D8-4F4C-AF9D-6AF2A5CBAAFD}" dt="2026-07-27T08:57:49.566" v="414" actId="20577"/>
          <ac:spMkLst>
            <pc:docMk/>
            <pc:sldMk cId="0" sldId="256"/>
            <ac:spMk id="105" creationId="{00000000-0000-0000-0000-000000000000}"/>
          </ac:spMkLst>
        </pc:spChg>
        <pc:spChg chg="mod">
          <ac:chgData name="Norin Qureshi" userId="8ca9e4461c38742d" providerId="LiveId" clId="{56829215-E0D8-4F4C-AF9D-6AF2A5CBAAFD}" dt="2026-07-27T08:35:50.593" v="263" actId="20577"/>
          <ac:spMkLst>
            <pc:docMk/>
            <pc:sldMk cId="0" sldId="256"/>
            <ac:spMk id="107" creationId="{00000000-0000-0000-0000-000000000000}"/>
          </ac:spMkLst>
        </pc:spChg>
        <pc:spChg chg="mod">
          <ac:chgData name="Norin Qureshi" userId="8ca9e4461c38742d" providerId="LiveId" clId="{56829215-E0D8-4F4C-AF9D-6AF2A5CBAAFD}" dt="2026-07-27T08:57:40.856" v="403" actId="20577"/>
          <ac:spMkLst>
            <pc:docMk/>
            <pc:sldMk cId="0" sldId="256"/>
            <ac:spMk id="126" creationId="{00000000-0000-0000-0000-000000000000}"/>
          </ac:spMkLst>
        </pc:spChg>
        <pc:spChg chg="mod">
          <ac:chgData name="Norin Qureshi" userId="8ca9e4461c38742d" providerId="LiveId" clId="{56829215-E0D8-4F4C-AF9D-6AF2A5CBAAFD}" dt="2026-07-27T08:45:18.396" v="333" actId="20577"/>
          <ac:spMkLst>
            <pc:docMk/>
            <pc:sldMk cId="0" sldId="256"/>
            <ac:spMk id="144" creationId="{00000000-0000-0000-0000-000000000000}"/>
          </ac:spMkLst>
        </pc:spChg>
        <pc:spChg chg="mod">
          <ac:chgData name="Norin Qureshi" userId="8ca9e4461c38742d" providerId="LiveId" clId="{56829215-E0D8-4F4C-AF9D-6AF2A5CBAAFD}" dt="2026-07-27T08:44:50.195" v="321" actId="20577"/>
          <ac:spMkLst>
            <pc:docMk/>
            <pc:sldMk cId="0" sldId="256"/>
            <ac:spMk id="145" creationId="{00000000-0000-0000-0000-000000000000}"/>
          </ac:spMkLst>
        </pc:spChg>
        <pc:spChg chg="mod">
          <ac:chgData name="Norin Qureshi" userId="8ca9e4461c38742d" providerId="LiveId" clId="{56829215-E0D8-4F4C-AF9D-6AF2A5CBAAFD}" dt="2026-07-27T08:47:14.867" v="369" actId="14100"/>
          <ac:spMkLst>
            <pc:docMk/>
            <pc:sldMk cId="0" sldId="256"/>
            <ac:spMk id="146" creationId="{00000000-0000-0000-0000-000000000000}"/>
          </ac:spMkLst>
        </pc:spChg>
        <pc:spChg chg="del mod">
          <ac:chgData name="Norin Qureshi" userId="8ca9e4461c38742d" providerId="LiveId" clId="{56829215-E0D8-4F4C-AF9D-6AF2A5CBAAFD}" dt="2026-07-27T08:44:20.215" v="304" actId="478"/>
          <ac:spMkLst>
            <pc:docMk/>
            <pc:sldMk cId="0" sldId="256"/>
            <ac:spMk id="148" creationId="{00000000-0000-0000-0000-000000000000}"/>
          </ac:spMkLst>
        </pc:spChg>
        <pc:spChg chg="mod">
          <ac:chgData name="Norin Qureshi" userId="8ca9e4461c38742d" providerId="LiveId" clId="{56829215-E0D8-4F4C-AF9D-6AF2A5CBAAFD}" dt="2026-07-26T17:41:13.829" v="21" actId="1076"/>
          <ac:spMkLst>
            <pc:docMk/>
            <pc:sldMk cId="0" sldId="256"/>
            <ac:spMk id="184" creationId="{D012D983-65B8-DB75-AAD7-9C4B91FA32AD}"/>
          </ac:spMkLst>
        </pc:spChg>
        <pc:graphicFrameChg chg="mod modGraphic">
          <ac:chgData name="Norin Qureshi" userId="8ca9e4461c38742d" providerId="LiveId" clId="{56829215-E0D8-4F4C-AF9D-6AF2A5CBAAFD}" dt="2026-07-26T17:53:49.719" v="206" actId="20577"/>
          <ac:graphicFrameMkLst>
            <pc:docMk/>
            <pc:sldMk cId="0" sldId="256"/>
            <ac:graphicFrameMk id="68" creationId="{00000000-0000-0000-0000-000000000000}"/>
          </ac:graphicFrameMkLst>
        </pc:graphicFrameChg>
        <pc:picChg chg="mod">
          <ac:chgData name="Norin Qureshi" userId="8ca9e4461c38742d" providerId="LiveId" clId="{56829215-E0D8-4F4C-AF9D-6AF2A5CBAAFD}" dt="2026-07-26T17:41:16.731" v="22" actId="1076"/>
          <ac:picMkLst>
            <pc:docMk/>
            <pc:sldMk cId="0" sldId="256"/>
            <ac:picMk id="152" creationId="{AB209C88-79BC-0165-3B8E-24CAA2495BD4}"/>
          </ac:picMkLst>
        </pc:picChg>
      </pc:sldChg>
      <pc:sldChg chg="modSp new del mod">
        <pc:chgData name="Norin Qureshi" userId="8ca9e4461c38742d" providerId="LiveId" clId="{56829215-E0D8-4F4C-AF9D-6AF2A5CBAAFD}" dt="2026-07-27T23:37:31.491" v="530" actId="2696"/>
        <pc:sldMkLst>
          <pc:docMk/>
          <pc:sldMk cId="3621724708" sldId="257"/>
        </pc:sldMkLst>
        <pc:spChg chg="mod">
          <ac:chgData name="Norin Qureshi" userId="8ca9e4461c38742d" providerId="LiveId" clId="{56829215-E0D8-4F4C-AF9D-6AF2A5CBAAFD}" dt="2026-07-27T08:47:34.918" v="370" actId="14100"/>
          <ac:spMkLst>
            <pc:docMk/>
            <pc:sldMk cId="3621724708" sldId="257"/>
            <ac:spMk id="2" creationId="{AA4A0A3B-C4FA-8AAC-5A7B-911F553A9D0E}"/>
          </ac:spMkLst>
        </pc:spChg>
      </pc:sldChg>
      <pc:sldChg chg="new del">
        <pc:chgData name="Norin Qureshi" userId="8ca9e4461c38742d" providerId="LiveId" clId="{56829215-E0D8-4F4C-AF9D-6AF2A5CBAAFD}" dt="2026-07-27T08:20:43.450" v="229" actId="2696"/>
        <pc:sldMkLst>
          <pc:docMk/>
          <pc:sldMk cId="835017865" sldId="258"/>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07510462"/>
      </p:ext>
    </p:extLst>
  </p:cSld>
  <p:clrMap bg1="lt1" tx1="dk1" bg2="lt2" tx2="dk2" accent1="accent1" accent2="accent2" accent3="accent3" accent4="accent4" accent5="accent5" accent6="accent6" hlink="hlink" folHlink="folHlink"/>
  <p:notesStyle>
    <a:lvl1pPr marL="0" algn="l" defTabSz="279349" rtl="0" eaLnBrk="1" latinLnBrk="0" hangingPunct="1">
      <a:defRPr sz="367" kern="1200">
        <a:solidFill>
          <a:schemeClr val="tx1"/>
        </a:solidFill>
        <a:latin typeface="+mn-lt"/>
        <a:ea typeface="+mn-ea"/>
        <a:cs typeface="+mn-cs"/>
      </a:defRPr>
    </a:lvl1pPr>
    <a:lvl2pPr marL="139675" algn="l" defTabSz="279349" rtl="0" eaLnBrk="1" latinLnBrk="0" hangingPunct="1">
      <a:defRPr sz="367" kern="1200">
        <a:solidFill>
          <a:schemeClr val="tx1"/>
        </a:solidFill>
        <a:latin typeface="+mn-lt"/>
        <a:ea typeface="+mn-ea"/>
        <a:cs typeface="+mn-cs"/>
      </a:defRPr>
    </a:lvl2pPr>
    <a:lvl3pPr marL="279349" algn="l" defTabSz="279349" rtl="0" eaLnBrk="1" latinLnBrk="0" hangingPunct="1">
      <a:defRPr sz="367" kern="1200">
        <a:solidFill>
          <a:schemeClr val="tx1"/>
        </a:solidFill>
        <a:latin typeface="+mn-lt"/>
        <a:ea typeface="+mn-ea"/>
        <a:cs typeface="+mn-cs"/>
      </a:defRPr>
    </a:lvl3pPr>
    <a:lvl4pPr marL="419024" algn="l" defTabSz="279349" rtl="0" eaLnBrk="1" latinLnBrk="0" hangingPunct="1">
      <a:defRPr sz="367" kern="1200">
        <a:solidFill>
          <a:schemeClr val="tx1"/>
        </a:solidFill>
        <a:latin typeface="+mn-lt"/>
        <a:ea typeface="+mn-ea"/>
        <a:cs typeface="+mn-cs"/>
      </a:defRPr>
    </a:lvl4pPr>
    <a:lvl5pPr marL="558698" algn="l" defTabSz="279349" rtl="0" eaLnBrk="1" latinLnBrk="0" hangingPunct="1">
      <a:defRPr sz="367" kern="1200">
        <a:solidFill>
          <a:schemeClr val="tx1"/>
        </a:solidFill>
        <a:latin typeface="+mn-lt"/>
        <a:ea typeface="+mn-ea"/>
        <a:cs typeface="+mn-cs"/>
      </a:defRPr>
    </a:lvl5pPr>
    <a:lvl6pPr marL="698373" algn="l" defTabSz="279349" rtl="0" eaLnBrk="1" latinLnBrk="0" hangingPunct="1">
      <a:defRPr sz="367" kern="1200">
        <a:solidFill>
          <a:schemeClr val="tx1"/>
        </a:solidFill>
        <a:latin typeface="+mn-lt"/>
        <a:ea typeface="+mn-ea"/>
        <a:cs typeface="+mn-cs"/>
      </a:defRPr>
    </a:lvl6pPr>
    <a:lvl7pPr marL="838048" algn="l" defTabSz="279349" rtl="0" eaLnBrk="1" latinLnBrk="0" hangingPunct="1">
      <a:defRPr sz="367" kern="1200">
        <a:solidFill>
          <a:schemeClr val="tx1"/>
        </a:solidFill>
        <a:latin typeface="+mn-lt"/>
        <a:ea typeface="+mn-ea"/>
        <a:cs typeface="+mn-cs"/>
      </a:defRPr>
    </a:lvl7pPr>
    <a:lvl8pPr marL="977722" algn="l" defTabSz="279349" rtl="0" eaLnBrk="1" latinLnBrk="0" hangingPunct="1">
      <a:defRPr sz="367" kern="1200">
        <a:solidFill>
          <a:schemeClr val="tx1"/>
        </a:solidFill>
        <a:latin typeface="+mn-lt"/>
        <a:ea typeface="+mn-ea"/>
        <a:cs typeface="+mn-cs"/>
      </a:defRPr>
    </a:lvl8pPr>
    <a:lvl9pPr marL="1117397" algn="l" defTabSz="279349" rtl="0" eaLnBrk="1" latinLnBrk="0" hangingPunct="1">
      <a:defRPr sz="367"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14350" y="1621191"/>
            <a:ext cx="5829300" cy="3448756"/>
          </a:xfrm>
        </p:spPr>
        <p:txBody>
          <a:bodyPr anchor="b"/>
          <a:lstStyle>
            <a:lvl1pPr algn="ctr">
              <a:defRPr sz="4500"/>
            </a:lvl1pPr>
          </a:lstStyle>
          <a:p>
            <a:r>
              <a:rPr lang="en-US"/>
              <a:t>Click to edit Master title style</a:t>
            </a:r>
            <a:endParaRPr lang="en-US" dirty="0"/>
          </a:p>
        </p:txBody>
      </p:sp>
      <p:sp>
        <p:nvSpPr>
          <p:cNvPr id="3" name="Subtitle 2"/>
          <p:cNvSpPr>
            <a:spLocks noGrp="1"/>
          </p:cNvSpPr>
          <p:nvPr>
            <p:ph type="subTitle" idx="1"/>
          </p:nvPr>
        </p:nvSpPr>
        <p:spPr>
          <a:xfrm>
            <a:off x="857250" y="5202944"/>
            <a:ext cx="5143500" cy="2391656"/>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7/28/2026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106538741"/>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7/28/2026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66397724"/>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67916" y="2469624"/>
            <a:ext cx="5915025" cy="4120620"/>
          </a:xfrm>
        </p:spPr>
        <p:txBody>
          <a:bodyPr anchor="b"/>
          <a:lstStyle>
            <a:lvl1pPr>
              <a:defRPr sz="4500"/>
            </a:lvl1pPr>
          </a:lstStyle>
          <a:p>
            <a:r>
              <a:rPr lang="en-US"/>
              <a:t>Click to edit Master title style</a:t>
            </a:r>
            <a:endParaRPr lang="en-US" dirty="0"/>
          </a:p>
        </p:txBody>
      </p:sp>
      <p:sp>
        <p:nvSpPr>
          <p:cNvPr id="3" name="Text Placeholder 2"/>
          <p:cNvSpPr>
            <a:spLocks noGrp="1"/>
          </p:cNvSpPr>
          <p:nvPr>
            <p:ph type="body" idx="1"/>
          </p:nvPr>
        </p:nvSpPr>
        <p:spPr>
          <a:xfrm>
            <a:off x="467916" y="6629226"/>
            <a:ext cx="5915025" cy="2166937"/>
          </a:xfrm>
        </p:spPr>
        <p:txBody>
          <a:bodyPr/>
          <a:lstStyle>
            <a:lvl1pPr marL="0" indent="0">
              <a:buNone/>
              <a:defRPr sz="18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7/28/2026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87977118"/>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471488" y="2637014"/>
            <a:ext cx="2914650" cy="628526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471863" y="2637014"/>
            <a:ext cx="2914650" cy="628526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dirty="0"/>
              <a:t>7/28/2026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660161410"/>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72381" y="527405"/>
            <a:ext cx="5915025" cy="1914702"/>
          </a:xfrm>
        </p:spPr>
        <p:txBody>
          <a:bodyPr/>
          <a:lstStyle/>
          <a:p>
            <a:r>
              <a:rPr lang="en-US"/>
              <a:t>Click to edit Master title style</a:t>
            </a:r>
            <a:endParaRPr lang="en-US" dirty="0"/>
          </a:p>
        </p:txBody>
      </p:sp>
      <p:sp>
        <p:nvSpPr>
          <p:cNvPr id="3" name="Text Placeholder 2"/>
          <p:cNvSpPr>
            <a:spLocks noGrp="1"/>
          </p:cNvSpPr>
          <p:nvPr>
            <p:ph type="body" idx="1"/>
          </p:nvPr>
        </p:nvSpPr>
        <p:spPr>
          <a:xfrm>
            <a:off x="472381" y="2428347"/>
            <a:ext cx="2901255" cy="1190095"/>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72381" y="3618442"/>
            <a:ext cx="2901255" cy="53221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471863" y="2428347"/>
            <a:ext cx="2915543" cy="1190095"/>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3471863" y="3618442"/>
            <a:ext cx="2915543" cy="53221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dirty="0"/>
              <a:t>7/28/2026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624266133"/>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dirty="0"/>
              <a:t>7/28/2026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697195057"/>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7/28/2026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613877053"/>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660400"/>
            <a:ext cx="2211884" cy="2311400"/>
          </a:xfrm>
        </p:spPr>
        <p:txBody>
          <a:bodyPr anchor="b"/>
          <a:lstStyle>
            <a:lvl1pPr>
              <a:defRPr sz="2400"/>
            </a:lvl1pPr>
          </a:lstStyle>
          <a:p>
            <a:r>
              <a:rPr lang="en-US"/>
              <a:t>Click to edit Master title style</a:t>
            </a:r>
            <a:endParaRPr lang="en-US" dirty="0"/>
          </a:p>
        </p:txBody>
      </p:sp>
      <p:sp>
        <p:nvSpPr>
          <p:cNvPr id="3" name="Content Placeholder 2"/>
          <p:cNvSpPr>
            <a:spLocks noGrp="1"/>
          </p:cNvSpPr>
          <p:nvPr>
            <p:ph idx="1"/>
          </p:nvPr>
        </p:nvSpPr>
        <p:spPr>
          <a:xfrm>
            <a:off x="2915543" y="1426283"/>
            <a:ext cx="3471863" cy="7039681"/>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72381" y="2971800"/>
            <a:ext cx="2211884" cy="5505627"/>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7/28/2026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865265175"/>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660400"/>
            <a:ext cx="2211884" cy="2311400"/>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2915543" y="1426283"/>
            <a:ext cx="3471863" cy="7039681"/>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472381" y="2971800"/>
            <a:ext cx="2211884" cy="5505627"/>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7/28/2026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1594705"/>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7/28/2026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0313431"/>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907757" y="527403"/>
            <a:ext cx="1478756" cy="8394877"/>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471488" y="527403"/>
            <a:ext cx="4350544" cy="839487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7/28/2026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101983832"/>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0243263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71488" y="527405"/>
            <a:ext cx="5915025" cy="1914702"/>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71488" y="2637014"/>
            <a:ext cx="5915025" cy="628526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71488" y="9181397"/>
            <a:ext cx="1543050" cy="527403"/>
          </a:xfrm>
          <a:prstGeom prst="rect">
            <a:avLst/>
          </a:prstGeom>
        </p:spPr>
        <p:txBody>
          <a:bodyPr vert="horz" lIns="91440" tIns="45720" rIns="91440" bIns="45720" rtlCol="0" anchor="ctr"/>
          <a:lstStyle>
            <a:lvl1pPr algn="l">
              <a:defRPr sz="900">
                <a:solidFill>
                  <a:schemeClr val="tx1">
                    <a:tint val="75000"/>
                  </a:schemeClr>
                </a:solidFill>
              </a:defRPr>
            </a:lvl1pPr>
          </a:lstStyle>
          <a:p>
            <a:fld id="{C764DE79-268F-4C1A-8933-263129D2AF90}" type="datetimeFigureOut">
              <a:rPr lang="en-US" dirty="0"/>
              <a:t>7/28/2026</a:t>
            </a:fld>
            <a:endParaRPr lang="en-US" dirty="0"/>
          </a:p>
        </p:txBody>
      </p:sp>
      <p:sp>
        <p:nvSpPr>
          <p:cNvPr id="5" name="Footer Placeholder 4"/>
          <p:cNvSpPr>
            <a:spLocks noGrp="1"/>
          </p:cNvSpPr>
          <p:nvPr>
            <p:ph type="ftr" sz="quarter" idx="3"/>
          </p:nvPr>
        </p:nvSpPr>
        <p:spPr>
          <a:xfrm>
            <a:off x="2271713" y="9181397"/>
            <a:ext cx="2314575" cy="527403"/>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43463" y="9181397"/>
            <a:ext cx="1543050" cy="527403"/>
          </a:xfrm>
          <a:prstGeom prst="rect">
            <a:avLst/>
          </a:prstGeom>
        </p:spPr>
        <p:txBody>
          <a:bodyPr vert="horz" lIns="91440" tIns="45720" rIns="91440" bIns="45720" rtlCol="0" anchor="ctr"/>
          <a:lstStyle>
            <a:lvl1pPr algn="r">
              <a:defRPr sz="9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4172326239"/>
      </p:ext>
    </p:extLst>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 id="2147483656" r:id="rId6"/>
    <p:sldLayoutId id="2147483657" r:id="rId7"/>
    <p:sldLayoutId id="2147483658" r:id="rId8"/>
    <p:sldLayoutId id="2147483659" r:id="rId9"/>
    <p:sldLayoutId id="2147483660" r:id="rId10"/>
    <p:sldLayoutId id="2147483661" r:id="rId11"/>
    <p:sldLayoutId id="2147483662" r:id="rId12"/>
  </p:sldLayoutIdLst>
  <p:hf sldNum="0" hdr="0" ft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2.png"/><Relationship Id="rId13" Type="http://schemas.openxmlformats.org/officeDocument/2006/relationships/image" Target="../media/image7.svg"/><Relationship Id="rId3" Type="http://schemas.openxmlformats.org/officeDocument/2006/relationships/image" Target="../media/image1.png"/><Relationship Id="rId7" Type="http://schemas.openxmlformats.org/officeDocument/2006/relationships/hyperlink" Target="https://doi.org/10.2196/86262" TargetMode="External"/><Relationship Id="rId12" Type="http://schemas.openxmlformats.org/officeDocument/2006/relationships/image" Target="../media/image6.svg"/><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openxmlformats.org/officeDocument/2006/relationships/hyperlink" Target="https://doi.org/10.1016/S0140-6736(24)01296-0" TargetMode="External"/><Relationship Id="rId11" Type="http://schemas.openxmlformats.org/officeDocument/2006/relationships/image" Target="../media/image5.svg"/><Relationship Id="rId5" Type="http://schemas.openxmlformats.org/officeDocument/2006/relationships/hyperlink" Target="https://doi.org/10.3390/s22093336" TargetMode="External"/><Relationship Id="rId15" Type="http://schemas.openxmlformats.org/officeDocument/2006/relationships/image" Target="../media/image9.svg"/><Relationship Id="rId10" Type="http://schemas.openxmlformats.org/officeDocument/2006/relationships/image" Target="../media/image4.png"/><Relationship Id="rId4" Type="http://schemas.openxmlformats.org/officeDocument/2006/relationships/hyperlink" Target="https://doi.org/10.2196/65385" TargetMode="External"/><Relationship Id="rId9" Type="http://schemas.openxmlformats.org/officeDocument/2006/relationships/image" Target="../media/image3.png"/><Relationship Id="rId14" Type="http://schemas.openxmlformats.org/officeDocument/2006/relationships/image" Target="../media/image8.svg"/></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a:effectLst/>
      </p:bgPr>
    </p:bg>
    <p:spTree>
      <p:nvGrpSpPr>
        <p:cNvPr id="1" name=""/>
        <p:cNvGrpSpPr/>
        <p:nvPr/>
      </p:nvGrpSpPr>
      <p:grpSpPr>
        <a:xfrm>
          <a:off x="0" y="0"/>
          <a:ext cx="0" cy="0"/>
          <a:chOff x="0" y="0"/>
          <a:chExt cx="0" cy="0"/>
        </a:xfrm>
      </p:grpSpPr>
      <p:pic>
        <p:nvPicPr>
          <p:cNvPr id="153" name="Picture 152">
            <a:extLst>
              <a:ext uri="{FF2B5EF4-FFF2-40B4-BE49-F238E27FC236}">
                <a16:creationId xmlns:a16="http://schemas.microsoft.com/office/drawing/2014/main" id="{6456011B-BEEF-FEA7-6F3F-70F6A6D6B2ED}"/>
              </a:ext>
            </a:extLst>
          </p:cNvPr>
          <p:cNvPicPr>
            <a:picLocks noChangeAspect="1"/>
          </p:cNvPicPr>
          <p:nvPr/>
        </p:nvPicPr>
        <p:blipFill>
          <a:blip r:embed="rId3"/>
          <a:srcRect/>
          <a:stretch>
            <a:fillRect/>
          </a:stretch>
        </p:blipFill>
        <p:spPr bwMode="auto">
          <a:xfrm>
            <a:off x="243266" y="2122170"/>
            <a:ext cx="2035629" cy="1097279"/>
          </a:xfrm>
          <a:prstGeom prst="rect">
            <a:avLst/>
          </a:prstGeom>
        </p:spPr>
      </p:pic>
      <p:sp>
        <p:nvSpPr>
          <p:cNvPr id="2" name="Shape 0"/>
          <p:cNvSpPr/>
          <p:nvPr/>
        </p:nvSpPr>
        <p:spPr>
          <a:xfrm>
            <a:off x="127000" y="0"/>
            <a:ext cx="6604000" cy="687917"/>
          </a:xfrm>
          <a:prstGeom prst="rect">
            <a:avLst/>
          </a:prstGeom>
          <a:solidFill>
            <a:srgbClr val="13284C"/>
          </a:solidFill>
          <a:ln/>
        </p:spPr>
      </p:sp>
      <p:sp>
        <p:nvSpPr>
          <p:cNvPr id="4" name="Text 2"/>
          <p:cNvSpPr/>
          <p:nvPr/>
        </p:nvSpPr>
        <p:spPr>
          <a:xfrm>
            <a:off x="264583" y="96308"/>
            <a:ext cx="247650" cy="247650"/>
          </a:xfrm>
          <a:prstGeom prst="rect">
            <a:avLst/>
          </a:prstGeom>
          <a:noFill/>
          <a:ln/>
        </p:spPr>
        <p:txBody>
          <a:bodyPr wrap="square" rtlCol="0" anchor="ctr"/>
          <a:lstStyle/>
          <a:p>
            <a:pPr algn="ctr"/>
            <a:r>
              <a:rPr lang="en-US" sz="450" b="1" dirty="0">
                <a:solidFill>
                  <a:srgbClr val="13284C"/>
                </a:solidFill>
                <a:latin typeface="Arial" pitchFamily="34" charset="0"/>
                <a:ea typeface="Arial" pitchFamily="34" charset="-122"/>
                <a:cs typeface="Arial" pitchFamily="34" charset="-120"/>
              </a:rPr>
              <a:t>PC</a:t>
            </a:r>
            <a:endParaRPr lang="en-US" sz="450" dirty="0"/>
          </a:p>
        </p:txBody>
      </p:sp>
      <p:sp>
        <p:nvSpPr>
          <p:cNvPr id="6" name="Text 4"/>
          <p:cNvSpPr/>
          <p:nvPr/>
        </p:nvSpPr>
        <p:spPr>
          <a:xfrm>
            <a:off x="1502834" y="77047"/>
            <a:ext cx="3852333" cy="233892"/>
          </a:xfrm>
          <a:prstGeom prst="rect">
            <a:avLst/>
          </a:prstGeom>
          <a:noFill/>
          <a:ln/>
        </p:spPr>
        <p:txBody>
          <a:bodyPr wrap="square" rtlCol="0" anchor="ctr"/>
          <a:lstStyle/>
          <a:p>
            <a:pPr algn="ctr"/>
            <a:r>
              <a:rPr lang="en-US" sz="1000" b="1" dirty="0">
                <a:solidFill>
                  <a:srgbClr val="FFFFFF"/>
                </a:solidFill>
                <a:latin typeface="Arial" pitchFamily="34" charset="0"/>
                <a:ea typeface="Arial" pitchFamily="34" charset="-122"/>
                <a:cs typeface="Arial" pitchFamily="34" charset="-120"/>
              </a:rPr>
              <a:t>NEUROBAND </a:t>
            </a:r>
            <a:r>
              <a:rPr lang="en-US" sz="1000" b="1" dirty="0">
                <a:solidFill>
                  <a:srgbClr val="F2A900"/>
                </a:solidFill>
                <a:latin typeface="Arial" pitchFamily="34" charset="0"/>
                <a:ea typeface="Arial" pitchFamily="34" charset="-122"/>
                <a:cs typeface="Arial" pitchFamily="34" charset="-120"/>
              </a:rPr>
              <a:t>AI:</a:t>
            </a:r>
            <a:endParaRPr lang="en-US" sz="1000" dirty="0"/>
          </a:p>
        </p:txBody>
      </p:sp>
      <p:sp>
        <p:nvSpPr>
          <p:cNvPr id="7" name="Text 5"/>
          <p:cNvSpPr/>
          <p:nvPr/>
        </p:nvSpPr>
        <p:spPr>
          <a:xfrm>
            <a:off x="116417" y="231775"/>
            <a:ext cx="6680200" cy="302683"/>
          </a:xfrm>
          <a:prstGeom prst="rect">
            <a:avLst/>
          </a:prstGeom>
          <a:noFill/>
          <a:ln/>
        </p:spPr>
        <p:txBody>
          <a:bodyPr wrap="square" rtlCol="0" anchor="t"/>
          <a:lstStyle/>
          <a:p>
            <a:pPr algn="ctr">
              <a:lnSpc>
                <a:spcPct val="115000"/>
              </a:lnSpc>
            </a:pPr>
            <a:r>
              <a:rPr lang="en-US" sz="900" b="1" dirty="0">
                <a:solidFill>
                  <a:srgbClr val="FFFFFF"/>
                </a:solidFill>
                <a:latin typeface="Arial" pitchFamily="34" charset="0"/>
                <a:ea typeface="Arial" pitchFamily="34" charset="-122"/>
                <a:cs typeface="Arial" pitchFamily="34" charset="-120"/>
              </a:rPr>
              <a:t>An Intelligent AI-Powered Wearable Ecosystem for Promoting Health and Independent Living in People with Dementia</a:t>
            </a:r>
            <a:endParaRPr lang="en-US" sz="900" dirty="0"/>
          </a:p>
        </p:txBody>
      </p:sp>
      <p:sp>
        <p:nvSpPr>
          <p:cNvPr id="12" name="Shape 10"/>
          <p:cNvSpPr/>
          <p:nvPr/>
        </p:nvSpPr>
        <p:spPr>
          <a:xfrm>
            <a:off x="154517" y="717539"/>
            <a:ext cx="6604000" cy="198120"/>
          </a:xfrm>
          <a:prstGeom prst="rect">
            <a:avLst/>
          </a:prstGeom>
          <a:solidFill>
            <a:srgbClr val="EAF1FB"/>
          </a:solidFill>
          <a:ln/>
        </p:spPr>
      </p:sp>
      <p:sp>
        <p:nvSpPr>
          <p:cNvPr id="13" name="Text 11"/>
          <p:cNvSpPr/>
          <p:nvPr/>
        </p:nvSpPr>
        <p:spPr>
          <a:xfrm>
            <a:off x="223521" y="751204"/>
            <a:ext cx="6473512" cy="90807"/>
          </a:xfrm>
          <a:prstGeom prst="rect">
            <a:avLst/>
          </a:prstGeom>
          <a:noFill/>
          <a:ln/>
        </p:spPr>
        <p:txBody>
          <a:bodyPr wrap="square" rtlCol="0" anchor="ctr"/>
          <a:lstStyle/>
          <a:p>
            <a:r>
              <a:rPr lang="en-US" sz="500" b="1">
                <a:solidFill>
                  <a:srgbClr val="13284C"/>
                </a:solidFill>
                <a:latin typeface="Arial" panose="020B0604020202020204" pitchFamily="34" charset="0"/>
                <a:ea typeface="Arial" pitchFamily="34" charset="-122"/>
                <a:cs typeface="Arial" panose="020B0604020202020204" pitchFamily="34" charset="0"/>
              </a:rPr>
              <a:t>                                         Student</a:t>
            </a:r>
            <a:r>
              <a:rPr lang="en-US" sz="500" b="1" dirty="0">
                <a:solidFill>
                  <a:srgbClr val="13284C"/>
                </a:solidFill>
                <a:latin typeface="Arial" panose="020B0604020202020204" pitchFamily="34" charset="0"/>
                <a:ea typeface="Arial" pitchFamily="34" charset="-122"/>
                <a:cs typeface="Arial" panose="020B0604020202020204" pitchFamily="34" charset="0"/>
              </a:rPr>
              <a:t>: </a:t>
            </a:r>
            <a:r>
              <a:rPr lang="en-US" sz="500" dirty="0">
                <a:solidFill>
                  <a:srgbClr val="444444"/>
                </a:solidFill>
                <a:latin typeface="Arial" panose="020B0604020202020204" pitchFamily="34" charset="0"/>
                <a:ea typeface="Arial" pitchFamily="34" charset="-122"/>
                <a:cs typeface="Arial" panose="020B0604020202020204" pitchFamily="34" charset="0"/>
              </a:rPr>
              <a:t>Norin MohamadMunafkhan Qureshi</a:t>
            </a:r>
            <a:r>
              <a:rPr lang="en-US" sz="500" b="1" dirty="0">
                <a:solidFill>
                  <a:srgbClr val="13284C"/>
                </a:solidFill>
                <a:latin typeface="Arial" panose="020B0604020202020204" pitchFamily="34" charset="0"/>
                <a:ea typeface="Arial" pitchFamily="34" charset="-122"/>
                <a:cs typeface="Arial" panose="020B0604020202020204" pitchFamily="34" charset="0"/>
              </a:rPr>
              <a:t>        Module: </a:t>
            </a:r>
            <a:r>
              <a:rPr lang="en-US" sz="500" dirty="0">
                <a:solidFill>
                  <a:srgbClr val="444444"/>
                </a:solidFill>
                <a:latin typeface="Arial" panose="020B0604020202020204" pitchFamily="34" charset="0"/>
                <a:ea typeface="Arial" pitchFamily="34" charset="-122"/>
                <a:cs typeface="Arial" panose="020B0604020202020204" pitchFamily="34" charset="0"/>
              </a:rPr>
              <a:t>LCHS7009 — Population Health and Digital Health Promotion</a:t>
            </a:r>
            <a:r>
              <a:rPr lang="en-US" sz="500" b="1" dirty="0">
                <a:solidFill>
                  <a:srgbClr val="13284C"/>
                </a:solidFill>
                <a:latin typeface="Arial" panose="020B0604020202020204" pitchFamily="34" charset="0"/>
                <a:ea typeface="Arial" pitchFamily="34" charset="-122"/>
                <a:cs typeface="Arial" panose="020B0604020202020204" pitchFamily="34" charset="0"/>
              </a:rPr>
              <a:t>        Lecturer: </a:t>
            </a:r>
            <a:r>
              <a:rPr lang="en-US" sz="500" dirty="0">
                <a:solidFill>
                  <a:srgbClr val="444444"/>
                </a:solidFill>
                <a:latin typeface="Arial" panose="020B0604020202020204" pitchFamily="34" charset="0"/>
                <a:ea typeface="Arial" pitchFamily="34" charset="-122"/>
                <a:cs typeface="Arial" panose="020B0604020202020204" pitchFamily="34" charset="0"/>
              </a:rPr>
              <a:t>Diola </a:t>
            </a:r>
            <a:r>
              <a:rPr lang="en-US" sz="500" dirty="0" err="1">
                <a:solidFill>
                  <a:srgbClr val="444444"/>
                </a:solidFill>
                <a:latin typeface="Arial" panose="020B0604020202020204" pitchFamily="34" charset="0"/>
                <a:ea typeface="Arial" pitchFamily="34" charset="-122"/>
                <a:cs typeface="Arial" panose="020B0604020202020204" pitchFamily="34" charset="0"/>
              </a:rPr>
              <a:t>Bijlhout</a:t>
            </a:r>
            <a:r>
              <a:rPr lang="en-US" sz="500" dirty="0">
                <a:solidFill>
                  <a:srgbClr val="444444"/>
                </a:solidFill>
                <a:latin typeface="Arial" panose="020B0604020202020204" pitchFamily="34" charset="0"/>
                <a:ea typeface="Arial" pitchFamily="34" charset="-122"/>
                <a:cs typeface="Arial" panose="020B0604020202020204" pitchFamily="34" charset="0"/>
              </a:rPr>
              <a:t>   </a:t>
            </a:r>
            <a:r>
              <a:rPr lang="en-US" sz="500" b="1" dirty="0">
                <a:solidFill>
                  <a:srgbClr val="13284C"/>
                </a:solidFill>
                <a:latin typeface="Arial" panose="020B0604020202020204" pitchFamily="34" charset="0"/>
                <a:ea typeface="Arial" pitchFamily="34" charset="-122"/>
                <a:cs typeface="Arial" panose="020B0604020202020204" pitchFamily="34" charset="0"/>
              </a:rPr>
              <a:t>Student ID: 2528087</a:t>
            </a:r>
            <a:endParaRPr lang="en-US" sz="500" dirty="0">
              <a:latin typeface="Arial" panose="020B0604020202020204" pitchFamily="34" charset="0"/>
              <a:cs typeface="Arial" panose="020B0604020202020204" pitchFamily="34" charset="0"/>
            </a:endParaRPr>
          </a:p>
          <a:p>
            <a:endParaRPr lang="en-US" sz="450" dirty="0">
              <a:solidFill>
                <a:srgbClr val="444444"/>
              </a:solidFill>
              <a:latin typeface="Arial" pitchFamily="34" charset="0"/>
              <a:ea typeface="Arial" pitchFamily="34" charset="-122"/>
              <a:cs typeface="Arial" pitchFamily="34" charset="-120"/>
            </a:endParaRPr>
          </a:p>
        </p:txBody>
      </p:sp>
      <p:sp>
        <p:nvSpPr>
          <p:cNvPr id="15" name="Shape 13"/>
          <p:cNvSpPr/>
          <p:nvPr/>
        </p:nvSpPr>
        <p:spPr>
          <a:xfrm>
            <a:off x="264583" y="976842"/>
            <a:ext cx="115570" cy="115570"/>
          </a:xfrm>
          <a:prstGeom prst="roundRect">
            <a:avLst>
              <a:gd name="adj" fmla="val 19048"/>
            </a:avLst>
          </a:prstGeom>
          <a:solidFill>
            <a:srgbClr val="13284C"/>
          </a:solidFill>
          <a:ln/>
        </p:spPr>
      </p:sp>
      <p:sp>
        <p:nvSpPr>
          <p:cNvPr id="16" name="Text 14"/>
          <p:cNvSpPr/>
          <p:nvPr/>
        </p:nvSpPr>
        <p:spPr>
          <a:xfrm>
            <a:off x="264583" y="976842"/>
            <a:ext cx="115570" cy="115570"/>
          </a:xfrm>
          <a:prstGeom prst="rect">
            <a:avLst/>
          </a:prstGeom>
          <a:noFill/>
          <a:ln/>
        </p:spPr>
        <p:txBody>
          <a:bodyPr wrap="square" rtlCol="0" anchor="ctr"/>
          <a:lstStyle/>
          <a:p>
            <a:pPr algn="ctr"/>
            <a:r>
              <a:rPr lang="en-US" sz="450" b="1" dirty="0">
                <a:solidFill>
                  <a:srgbClr val="FFFFFF"/>
                </a:solidFill>
                <a:latin typeface="Arial" pitchFamily="34" charset="0"/>
                <a:ea typeface="Arial" pitchFamily="34" charset="-122"/>
                <a:cs typeface="Arial" pitchFamily="34" charset="-120"/>
              </a:rPr>
              <a:t>1</a:t>
            </a:r>
            <a:endParaRPr lang="en-US" sz="450" dirty="0"/>
          </a:p>
        </p:txBody>
      </p:sp>
      <p:sp>
        <p:nvSpPr>
          <p:cNvPr id="17" name="Text 15"/>
          <p:cNvSpPr/>
          <p:nvPr/>
        </p:nvSpPr>
        <p:spPr>
          <a:xfrm>
            <a:off x="415925" y="968587"/>
            <a:ext cx="1903236" cy="137583"/>
          </a:xfrm>
          <a:prstGeom prst="rect">
            <a:avLst/>
          </a:prstGeom>
          <a:solidFill>
            <a:srgbClr val="13284C"/>
          </a:solidFill>
          <a:ln/>
        </p:spPr>
        <p:txBody>
          <a:bodyPr wrap="square" rtlCol="0" anchor="ctr"/>
          <a:lstStyle/>
          <a:p>
            <a:r>
              <a:rPr lang="en-US" sz="450" b="1" kern="0" spc="6" dirty="0">
                <a:solidFill>
                  <a:schemeClr val="bg1"/>
                </a:solidFill>
                <a:latin typeface="Arial" pitchFamily="34" charset="0"/>
                <a:ea typeface="Arial" pitchFamily="34" charset="-122"/>
                <a:cs typeface="Arial" pitchFamily="34" charset="-120"/>
              </a:rPr>
              <a:t>BACKGROUND </a:t>
            </a:r>
            <a:endParaRPr lang="en-US" sz="450" dirty="0">
              <a:solidFill>
                <a:schemeClr val="bg1"/>
              </a:solidFill>
            </a:endParaRPr>
          </a:p>
        </p:txBody>
      </p:sp>
      <p:sp>
        <p:nvSpPr>
          <p:cNvPr id="18" name="Shape 16"/>
          <p:cNvSpPr/>
          <p:nvPr/>
        </p:nvSpPr>
        <p:spPr>
          <a:xfrm>
            <a:off x="264583" y="1119928"/>
            <a:ext cx="2054578" cy="0"/>
          </a:xfrm>
          <a:prstGeom prst="line">
            <a:avLst/>
          </a:prstGeom>
          <a:noFill/>
          <a:ln w="12700">
            <a:solidFill>
              <a:srgbClr val="CCCCCC"/>
            </a:solidFill>
            <a:prstDash val="solid"/>
          </a:ln>
        </p:spPr>
      </p:sp>
      <p:sp>
        <p:nvSpPr>
          <p:cNvPr id="19" name="Text 17"/>
          <p:cNvSpPr/>
          <p:nvPr/>
        </p:nvSpPr>
        <p:spPr>
          <a:xfrm>
            <a:off x="264582" y="1155699"/>
            <a:ext cx="2095641" cy="809626"/>
          </a:xfrm>
          <a:prstGeom prst="rect">
            <a:avLst/>
          </a:prstGeom>
          <a:noFill/>
          <a:ln/>
        </p:spPr>
        <p:txBody>
          <a:bodyPr wrap="square" rtlCol="0" anchor="t"/>
          <a:lstStyle/>
          <a:p>
            <a:pPr>
              <a:lnSpc>
                <a:spcPct val="112000"/>
              </a:lnSpc>
            </a:pPr>
            <a:r>
              <a:rPr lang="en-IN" sz="450" dirty="0">
                <a:latin typeface="Arial" panose="020B0604020202020204" pitchFamily="34" charset="0"/>
                <a:cs typeface="Arial" panose="020B0604020202020204" pitchFamily="34" charset="0"/>
              </a:rPr>
              <a:t>Dementia is one of the fastest-growing public health challenges in the UK, affecting approximately </a:t>
            </a:r>
            <a:r>
              <a:rPr lang="en-IN" sz="450" b="1" dirty="0">
                <a:latin typeface="Arial" panose="020B0604020202020204" pitchFamily="34" charset="0"/>
                <a:cs typeface="Arial" panose="020B0604020202020204" pitchFamily="34" charset="0"/>
              </a:rPr>
              <a:t>982,000 people</a:t>
            </a:r>
            <a:r>
              <a:rPr lang="en-IN" sz="450" dirty="0">
                <a:latin typeface="Arial" panose="020B0604020202020204" pitchFamily="34" charset="0"/>
                <a:cs typeface="Arial" panose="020B0604020202020204" pitchFamily="34" charset="0"/>
              </a:rPr>
              <a:t>, with cases projected to reach </a:t>
            </a:r>
            <a:r>
              <a:rPr lang="en-IN" sz="450" b="1" dirty="0">
                <a:latin typeface="Arial" panose="020B0604020202020204" pitchFamily="34" charset="0"/>
                <a:cs typeface="Arial" panose="020B0604020202020204" pitchFamily="34" charset="0"/>
              </a:rPr>
              <a:t>1.4 million by 2040</a:t>
            </a:r>
            <a:r>
              <a:rPr lang="en-IN" sz="450" dirty="0">
                <a:latin typeface="Arial" panose="020B0604020202020204" pitchFamily="34" charset="0"/>
                <a:cs typeface="Arial" panose="020B0604020202020204" pitchFamily="34" charset="0"/>
              </a:rPr>
              <a:t> (Alzheimer's Society, 2024). Existing interventions, including medication, memory clinics, GPS trackers and wearable devices, improve safety but remain largely reactive and provide limited support for early risk prediction (NICE, 2018; Ehn et al., 2021). </a:t>
            </a:r>
            <a:r>
              <a:rPr lang="en-IN" sz="450" dirty="0" err="1">
                <a:latin typeface="Arial" panose="020B0604020202020204" pitchFamily="34" charset="0"/>
                <a:cs typeface="Arial" panose="020B0604020202020204" pitchFamily="34" charset="0"/>
              </a:rPr>
              <a:t>NeuroBand</a:t>
            </a:r>
            <a:r>
              <a:rPr lang="en-IN" sz="450" dirty="0">
                <a:latin typeface="Arial" panose="020B0604020202020204" pitchFamily="34" charset="0"/>
                <a:cs typeface="Arial" panose="020B0604020202020204" pitchFamily="34" charset="0"/>
              </a:rPr>
              <a:t> AI is an AI-powered wearable ecosystem that continuously monitors health, detects behavioural changes and provides timely alerts, supporting preventive care, independent living and improved communication between people with dementia, carers and healthcare professionals.</a:t>
            </a:r>
            <a:endParaRPr lang="en-US" sz="450" dirty="0">
              <a:latin typeface="Arial" panose="020B0604020202020204" pitchFamily="34" charset="0"/>
              <a:cs typeface="Arial" panose="020B0604020202020204" pitchFamily="34" charset="0"/>
            </a:endParaRPr>
          </a:p>
        </p:txBody>
      </p:sp>
      <p:sp>
        <p:nvSpPr>
          <p:cNvPr id="20" name="Text 18"/>
          <p:cNvSpPr/>
          <p:nvPr/>
        </p:nvSpPr>
        <p:spPr>
          <a:xfrm>
            <a:off x="264583" y="1967442"/>
            <a:ext cx="2054578" cy="110067"/>
          </a:xfrm>
          <a:prstGeom prst="rect">
            <a:avLst/>
          </a:prstGeom>
          <a:noFill/>
          <a:ln/>
        </p:spPr>
        <p:txBody>
          <a:bodyPr wrap="square" rtlCol="0" anchor="ctr"/>
          <a:lstStyle/>
          <a:p>
            <a:pPr algn="ctr"/>
            <a:r>
              <a:rPr lang="en-US" sz="450" b="1" i="1" dirty="0">
                <a:solidFill>
                  <a:srgbClr val="13284C"/>
                </a:solidFill>
                <a:latin typeface="Arial" pitchFamily="34" charset="0"/>
                <a:ea typeface="Arial" pitchFamily="34" charset="-122"/>
                <a:cs typeface="Arial" pitchFamily="34" charset="-120"/>
              </a:rPr>
              <a:t>Figure 1. Projected Economic Cost of Dementia in the UK</a:t>
            </a:r>
            <a:endParaRPr lang="en-US" sz="450" dirty="0"/>
          </a:p>
        </p:txBody>
      </p:sp>
      <p:sp>
        <p:nvSpPr>
          <p:cNvPr id="22" name="Text 19"/>
          <p:cNvSpPr/>
          <p:nvPr/>
        </p:nvSpPr>
        <p:spPr>
          <a:xfrm>
            <a:off x="264583" y="3376294"/>
            <a:ext cx="2054578" cy="82550"/>
          </a:xfrm>
          <a:prstGeom prst="rect">
            <a:avLst/>
          </a:prstGeom>
          <a:noFill/>
          <a:ln/>
        </p:spPr>
        <p:txBody>
          <a:bodyPr wrap="square" rtlCol="0" anchor="ctr"/>
          <a:lstStyle/>
          <a:p>
            <a:pPr algn="ctr"/>
            <a:r>
              <a:rPr lang="en-US" sz="450" i="1" dirty="0">
                <a:solidFill>
                  <a:srgbClr val="888888"/>
                </a:solidFill>
                <a:latin typeface="Arial" pitchFamily="34" charset="0"/>
                <a:ea typeface="Arial" pitchFamily="34" charset="-122"/>
                <a:cs typeface="Arial" pitchFamily="34" charset="-120"/>
              </a:rPr>
              <a:t>Source: Alzheimer's Society, 2024</a:t>
            </a:r>
            <a:endParaRPr lang="en-US" sz="450" dirty="0"/>
          </a:p>
        </p:txBody>
      </p:sp>
      <p:sp>
        <p:nvSpPr>
          <p:cNvPr id="23" name="Shape 20"/>
          <p:cNvSpPr/>
          <p:nvPr/>
        </p:nvSpPr>
        <p:spPr>
          <a:xfrm>
            <a:off x="2401711" y="976842"/>
            <a:ext cx="115570" cy="115570"/>
          </a:xfrm>
          <a:prstGeom prst="roundRect">
            <a:avLst>
              <a:gd name="adj" fmla="val 19048"/>
            </a:avLst>
          </a:prstGeom>
          <a:solidFill>
            <a:srgbClr val="13284C"/>
          </a:solidFill>
          <a:ln/>
        </p:spPr>
      </p:sp>
      <p:sp>
        <p:nvSpPr>
          <p:cNvPr id="24" name="Text 21"/>
          <p:cNvSpPr/>
          <p:nvPr/>
        </p:nvSpPr>
        <p:spPr>
          <a:xfrm>
            <a:off x="2401711" y="976842"/>
            <a:ext cx="115570" cy="115570"/>
          </a:xfrm>
          <a:prstGeom prst="rect">
            <a:avLst/>
          </a:prstGeom>
          <a:noFill/>
          <a:ln/>
        </p:spPr>
        <p:txBody>
          <a:bodyPr wrap="square" rtlCol="0" anchor="ctr"/>
          <a:lstStyle/>
          <a:p>
            <a:pPr algn="ctr"/>
            <a:r>
              <a:rPr lang="en-US" sz="450" b="1" dirty="0">
                <a:solidFill>
                  <a:srgbClr val="FFFFFF"/>
                </a:solidFill>
                <a:latin typeface="Arial" pitchFamily="34" charset="0"/>
                <a:ea typeface="Arial" pitchFamily="34" charset="-122"/>
                <a:cs typeface="Arial" pitchFamily="34" charset="-120"/>
              </a:rPr>
              <a:t>2</a:t>
            </a:r>
            <a:endParaRPr lang="en-US" sz="450" dirty="0"/>
          </a:p>
        </p:txBody>
      </p:sp>
      <p:sp>
        <p:nvSpPr>
          <p:cNvPr id="25" name="Text 22"/>
          <p:cNvSpPr/>
          <p:nvPr/>
        </p:nvSpPr>
        <p:spPr>
          <a:xfrm>
            <a:off x="2553053" y="968587"/>
            <a:ext cx="1903236" cy="137583"/>
          </a:xfrm>
          <a:prstGeom prst="rect">
            <a:avLst/>
          </a:prstGeom>
          <a:solidFill>
            <a:srgbClr val="13284C"/>
          </a:solidFill>
          <a:ln/>
        </p:spPr>
        <p:txBody>
          <a:bodyPr wrap="square" rtlCol="0" anchor="ctr"/>
          <a:lstStyle/>
          <a:p>
            <a:r>
              <a:rPr lang="en-US" sz="450" b="1" kern="0" spc="6" dirty="0">
                <a:solidFill>
                  <a:schemeClr val="bg1"/>
                </a:solidFill>
                <a:latin typeface="Arial" pitchFamily="34" charset="0"/>
                <a:ea typeface="Arial" pitchFamily="34" charset="-122"/>
                <a:cs typeface="Arial" pitchFamily="34" charset="-120"/>
              </a:rPr>
              <a:t>WHAT IS NEUROBAND AI?</a:t>
            </a:r>
            <a:endParaRPr lang="en-US" sz="450" dirty="0">
              <a:solidFill>
                <a:schemeClr val="bg1"/>
              </a:solidFill>
            </a:endParaRPr>
          </a:p>
        </p:txBody>
      </p:sp>
      <p:sp>
        <p:nvSpPr>
          <p:cNvPr id="26" name="Shape 23"/>
          <p:cNvSpPr/>
          <p:nvPr/>
        </p:nvSpPr>
        <p:spPr>
          <a:xfrm>
            <a:off x="2401711" y="1119928"/>
            <a:ext cx="2054578" cy="0"/>
          </a:xfrm>
          <a:prstGeom prst="line">
            <a:avLst/>
          </a:prstGeom>
          <a:noFill/>
          <a:ln w="12700">
            <a:solidFill>
              <a:srgbClr val="CCCCCC"/>
            </a:solidFill>
            <a:prstDash val="solid"/>
          </a:ln>
        </p:spPr>
      </p:sp>
      <p:sp>
        <p:nvSpPr>
          <p:cNvPr id="27" name="Text 24"/>
          <p:cNvSpPr/>
          <p:nvPr/>
        </p:nvSpPr>
        <p:spPr>
          <a:xfrm>
            <a:off x="2401711" y="1155700"/>
            <a:ext cx="2054578" cy="316442"/>
          </a:xfrm>
          <a:prstGeom prst="rect">
            <a:avLst/>
          </a:prstGeom>
          <a:noFill/>
          <a:ln/>
        </p:spPr>
        <p:txBody>
          <a:bodyPr wrap="square" rtlCol="0" anchor="t"/>
          <a:lstStyle/>
          <a:p>
            <a:pPr>
              <a:lnSpc>
                <a:spcPct val="112000"/>
              </a:lnSpc>
            </a:pPr>
            <a:r>
              <a:rPr lang="en-IN" sz="400" dirty="0" err="1">
                <a:latin typeface="Arial" panose="020B0604020202020204" pitchFamily="34" charset="0"/>
                <a:cs typeface="Arial" panose="020B0604020202020204" pitchFamily="34" charset="0"/>
              </a:rPr>
              <a:t>NeuroBand</a:t>
            </a:r>
            <a:r>
              <a:rPr lang="en-IN" sz="400" dirty="0">
                <a:latin typeface="Arial" panose="020B0604020202020204" pitchFamily="34" charset="0"/>
                <a:cs typeface="Arial" panose="020B0604020202020204" pitchFamily="34" charset="0"/>
              </a:rPr>
              <a:t> AI is an AI-powered wearable ecosystem designed to support people living with dementia through continuous health monitoring and intelligent decision support. The system combines biosensors, artificial intelligence, cloud-based analytics and secure caregiver communication to monitor vital signs, detect behavioural changes and provide timely alerts. By enabling early identification of potential health risks, </a:t>
            </a:r>
            <a:r>
              <a:rPr lang="en-IN" sz="400" dirty="0" err="1">
                <a:latin typeface="Arial" panose="020B0604020202020204" pitchFamily="34" charset="0"/>
                <a:cs typeface="Arial" panose="020B0604020202020204" pitchFamily="34" charset="0"/>
              </a:rPr>
              <a:t>NeuroBand</a:t>
            </a:r>
            <a:r>
              <a:rPr lang="en-IN" sz="400" dirty="0">
                <a:latin typeface="Arial" panose="020B0604020202020204" pitchFamily="34" charset="0"/>
                <a:cs typeface="Arial" panose="020B0604020202020204" pitchFamily="34" charset="0"/>
              </a:rPr>
              <a:t> AI supports preventive care, promotes independent living and strengthens collaboration between individuals, carers and healthcare professionals (Cornelius et al., 2025</a:t>
            </a:r>
            <a:r>
              <a:rPr lang="en-IN" sz="400">
                <a:latin typeface="Arial" panose="020B0604020202020204" pitchFamily="34" charset="0"/>
                <a:cs typeface="Arial" panose="020B0604020202020204" pitchFamily="34" charset="0"/>
              </a:rPr>
              <a:t>; Shaik et al., 2023).</a:t>
            </a:r>
            <a:endParaRPr lang="en-US" sz="400" dirty="0">
              <a:latin typeface="Arial" panose="020B0604020202020204" pitchFamily="34" charset="0"/>
              <a:cs typeface="Arial" panose="020B0604020202020204" pitchFamily="34" charset="0"/>
            </a:endParaRPr>
          </a:p>
        </p:txBody>
      </p:sp>
      <p:sp>
        <p:nvSpPr>
          <p:cNvPr id="36" name="Shape 33"/>
          <p:cNvSpPr/>
          <p:nvPr/>
        </p:nvSpPr>
        <p:spPr>
          <a:xfrm>
            <a:off x="2401711" y="2779183"/>
            <a:ext cx="2054578" cy="0"/>
          </a:xfrm>
          <a:prstGeom prst="line">
            <a:avLst/>
          </a:prstGeom>
          <a:noFill/>
          <a:ln w="9525">
            <a:solidFill>
              <a:srgbClr val="DDDDDD"/>
            </a:solidFill>
            <a:prstDash val="solid"/>
          </a:ln>
        </p:spPr>
      </p:sp>
      <p:sp>
        <p:nvSpPr>
          <p:cNvPr id="53" name="Shape 50"/>
          <p:cNvSpPr/>
          <p:nvPr/>
        </p:nvSpPr>
        <p:spPr>
          <a:xfrm>
            <a:off x="4538839" y="976842"/>
            <a:ext cx="115570" cy="115570"/>
          </a:xfrm>
          <a:prstGeom prst="roundRect">
            <a:avLst>
              <a:gd name="adj" fmla="val 19048"/>
            </a:avLst>
          </a:prstGeom>
          <a:solidFill>
            <a:srgbClr val="13284C"/>
          </a:solidFill>
          <a:ln/>
        </p:spPr>
      </p:sp>
      <p:sp>
        <p:nvSpPr>
          <p:cNvPr id="54" name="Text 51"/>
          <p:cNvSpPr/>
          <p:nvPr/>
        </p:nvSpPr>
        <p:spPr>
          <a:xfrm>
            <a:off x="4538839" y="976842"/>
            <a:ext cx="115570" cy="115570"/>
          </a:xfrm>
          <a:prstGeom prst="rect">
            <a:avLst/>
          </a:prstGeom>
          <a:noFill/>
          <a:ln/>
        </p:spPr>
        <p:txBody>
          <a:bodyPr wrap="square" rtlCol="0" anchor="ctr"/>
          <a:lstStyle/>
          <a:p>
            <a:pPr algn="ctr"/>
            <a:r>
              <a:rPr lang="en-US" sz="450" b="1" dirty="0">
                <a:solidFill>
                  <a:srgbClr val="FFFFFF"/>
                </a:solidFill>
                <a:latin typeface="Arial" pitchFamily="34" charset="0"/>
                <a:ea typeface="Arial" pitchFamily="34" charset="-122"/>
                <a:cs typeface="Arial" pitchFamily="34" charset="-120"/>
              </a:rPr>
              <a:t>3</a:t>
            </a:r>
            <a:endParaRPr lang="en-US" sz="450" dirty="0"/>
          </a:p>
        </p:txBody>
      </p:sp>
      <p:sp>
        <p:nvSpPr>
          <p:cNvPr id="55" name="Text 52"/>
          <p:cNvSpPr/>
          <p:nvPr/>
        </p:nvSpPr>
        <p:spPr>
          <a:xfrm>
            <a:off x="4690181" y="968587"/>
            <a:ext cx="1903236" cy="137583"/>
          </a:xfrm>
          <a:prstGeom prst="rect">
            <a:avLst/>
          </a:prstGeom>
          <a:solidFill>
            <a:srgbClr val="13284C"/>
          </a:solidFill>
          <a:ln/>
        </p:spPr>
        <p:txBody>
          <a:bodyPr wrap="square" rtlCol="0" anchor="ctr"/>
          <a:lstStyle/>
          <a:p>
            <a:r>
              <a:rPr lang="en-US" sz="450" b="1" kern="0" spc="6" dirty="0">
                <a:solidFill>
                  <a:schemeClr val="bg1"/>
                </a:solidFill>
                <a:latin typeface="Arial" pitchFamily="34" charset="0"/>
                <a:ea typeface="Arial" pitchFamily="34" charset="-122"/>
                <a:cs typeface="Arial" pitchFamily="34" charset="-120"/>
              </a:rPr>
              <a:t>APPLICATIONS IN HEALTH PROMOTION</a:t>
            </a:r>
            <a:endParaRPr lang="en-US" sz="450" dirty="0">
              <a:solidFill>
                <a:schemeClr val="bg1"/>
              </a:solidFill>
            </a:endParaRPr>
          </a:p>
        </p:txBody>
      </p:sp>
      <p:sp>
        <p:nvSpPr>
          <p:cNvPr id="56" name="Shape 53"/>
          <p:cNvSpPr/>
          <p:nvPr/>
        </p:nvSpPr>
        <p:spPr>
          <a:xfrm>
            <a:off x="4538839" y="1119928"/>
            <a:ext cx="2054578" cy="0"/>
          </a:xfrm>
          <a:prstGeom prst="line">
            <a:avLst/>
          </a:prstGeom>
          <a:noFill/>
          <a:ln w="12700">
            <a:solidFill>
              <a:srgbClr val="CCCCCC"/>
            </a:solidFill>
            <a:prstDash val="solid"/>
          </a:ln>
        </p:spPr>
      </p:sp>
      <p:sp>
        <p:nvSpPr>
          <p:cNvPr id="57" name="Text 54"/>
          <p:cNvSpPr/>
          <p:nvPr/>
        </p:nvSpPr>
        <p:spPr>
          <a:xfrm>
            <a:off x="4511040" y="1169458"/>
            <a:ext cx="2178683" cy="990600"/>
          </a:xfrm>
          <a:prstGeom prst="rect">
            <a:avLst/>
          </a:prstGeom>
          <a:noFill/>
          <a:ln/>
        </p:spPr>
        <p:txBody>
          <a:bodyPr wrap="square" rtlCol="0" anchor="t"/>
          <a:lstStyle/>
          <a:p>
            <a:pPr marL="171450" indent="-171450">
              <a:buFont typeface="Arial" panose="020B0604020202020204" pitchFamily="34" charset="0"/>
              <a:buChar char="•"/>
            </a:pPr>
            <a:r>
              <a:rPr lang="en-IN" sz="480" dirty="0">
                <a:latin typeface="Arial" panose="020B0604020202020204" pitchFamily="34" charset="0"/>
                <a:cs typeface="Arial" panose="020B0604020202020204" pitchFamily="34" charset="0"/>
              </a:rPr>
              <a:t>Early risk detection: Detects abnormal behaviour or changes to vital signs to aid early intervention.(Ehn et al., 2021)</a:t>
            </a:r>
          </a:p>
          <a:p>
            <a:pPr marL="171450" indent="-171450">
              <a:buFont typeface="Arial" panose="020B0604020202020204" pitchFamily="34" charset="0"/>
              <a:buChar char="•"/>
            </a:pPr>
            <a:r>
              <a:rPr lang="en-IN" sz="480" dirty="0">
                <a:latin typeface="Arial" panose="020B0604020202020204" pitchFamily="34" charset="0"/>
                <a:cs typeface="Arial" panose="020B0604020202020204" pitchFamily="34" charset="0"/>
              </a:rPr>
              <a:t>Facilitates Independence: Means that persons with dementia can remain in their own homes for longer.(NICE,2018)</a:t>
            </a:r>
          </a:p>
          <a:p>
            <a:pPr marL="171450" indent="-171450">
              <a:buFont typeface="Arial" panose="020B0604020202020204" pitchFamily="34" charset="0"/>
              <a:buChar char="•"/>
            </a:pPr>
            <a:r>
              <a:rPr lang="en-IN" sz="480" dirty="0">
                <a:latin typeface="Arial" panose="020B0604020202020204" pitchFamily="34" charset="0"/>
                <a:cs typeface="Arial" panose="020B0604020202020204" pitchFamily="34" charset="0"/>
              </a:rPr>
              <a:t>Carer Support: Provides instant information and assistance, eases stress, and enhances carers’ confidence.(Gitlin et al,2018)</a:t>
            </a:r>
          </a:p>
          <a:p>
            <a:pPr marL="171450" indent="-171450">
              <a:buFont typeface="Arial" panose="020B0604020202020204" pitchFamily="34" charset="0"/>
              <a:buChar char="•"/>
            </a:pPr>
            <a:r>
              <a:rPr lang="en-IN" sz="480" dirty="0">
                <a:latin typeface="Arial" panose="020B0604020202020204" pitchFamily="34" charset="0"/>
                <a:cs typeface="Arial" panose="020B0604020202020204" pitchFamily="34" charset="0"/>
              </a:rPr>
              <a:t>adherence to medication: More reliable reminders ensure medication is taken properly, preventing increased complications.(NICE,2018)</a:t>
            </a:r>
          </a:p>
          <a:p>
            <a:pPr marL="171450" indent="-171450">
              <a:buFont typeface="Arial" panose="020B0604020202020204" pitchFamily="34" charset="0"/>
              <a:buChar char="•"/>
            </a:pPr>
            <a:r>
              <a:rPr lang="en-IN" sz="480" dirty="0">
                <a:latin typeface="Arial" panose="020B0604020202020204" pitchFamily="34" charset="0"/>
                <a:cs typeface="Arial" panose="020B0604020202020204" pitchFamily="34" charset="0"/>
              </a:rPr>
              <a:t> Better Health Outcomes: Monitoring continuously, prevents avoidable admissions to hospital is an ideal. (Livingston et al.,2020)</a:t>
            </a:r>
          </a:p>
        </p:txBody>
      </p:sp>
      <p:sp>
        <p:nvSpPr>
          <p:cNvPr id="61" name="Text 57"/>
          <p:cNvSpPr/>
          <p:nvPr/>
        </p:nvSpPr>
        <p:spPr>
          <a:xfrm>
            <a:off x="4580114" y="3219450"/>
            <a:ext cx="1972028" cy="82550"/>
          </a:xfrm>
          <a:prstGeom prst="rect">
            <a:avLst/>
          </a:prstGeom>
          <a:noFill/>
          <a:ln/>
        </p:spPr>
        <p:txBody>
          <a:bodyPr wrap="square" rtlCol="0" anchor="ctr"/>
          <a:lstStyle/>
          <a:p>
            <a:pPr algn="ctr"/>
            <a:r>
              <a:rPr lang="en-US" sz="450" i="1" dirty="0">
                <a:solidFill>
                  <a:srgbClr val="888888"/>
                </a:solidFill>
                <a:latin typeface="Arial" pitchFamily="34" charset="0"/>
                <a:ea typeface="Arial" pitchFamily="34" charset="-122"/>
                <a:cs typeface="Arial" pitchFamily="34" charset="-120"/>
              </a:rPr>
              <a:t>Source: Alzheimer's Society, (2024)</a:t>
            </a:r>
            <a:endParaRPr lang="en-US" sz="450" dirty="0"/>
          </a:p>
        </p:txBody>
      </p:sp>
      <p:sp>
        <p:nvSpPr>
          <p:cNvPr id="62" name="Shape 58"/>
          <p:cNvSpPr/>
          <p:nvPr/>
        </p:nvSpPr>
        <p:spPr>
          <a:xfrm>
            <a:off x="264583" y="3522133"/>
            <a:ext cx="115570" cy="115570"/>
          </a:xfrm>
          <a:prstGeom prst="roundRect">
            <a:avLst>
              <a:gd name="adj" fmla="val 19048"/>
            </a:avLst>
          </a:prstGeom>
          <a:solidFill>
            <a:srgbClr val="13284C"/>
          </a:solidFill>
          <a:ln/>
        </p:spPr>
      </p:sp>
      <p:sp>
        <p:nvSpPr>
          <p:cNvPr id="63" name="Text 59"/>
          <p:cNvSpPr/>
          <p:nvPr/>
        </p:nvSpPr>
        <p:spPr>
          <a:xfrm>
            <a:off x="264583" y="3522133"/>
            <a:ext cx="115570" cy="115570"/>
          </a:xfrm>
          <a:prstGeom prst="rect">
            <a:avLst/>
          </a:prstGeom>
          <a:noFill/>
          <a:ln/>
        </p:spPr>
        <p:txBody>
          <a:bodyPr wrap="square" rtlCol="0" anchor="ctr"/>
          <a:lstStyle/>
          <a:p>
            <a:pPr algn="ctr"/>
            <a:r>
              <a:rPr lang="en-US" sz="450" b="1" dirty="0">
                <a:solidFill>
                  <a:srgbClr val="FFFFFF"/>
                </a:solidFill>
                <a:latin typeface="Arial" pitchFamily="34" charset="0"/>
                <a:ea typeface="Arial" pitchFamily="34" charset="-122"/>
                <a:cs typeface="Arial" pitchFamily="34" charset="-120"/>
              </a:rPr>
              <a:t>4</a:t>
            </a:r>
            <a:endParaRPr lang="en-US" sz="450" dirty="0"/>
          </a:p>
        </p:txBody>
      </p:sp>
      <p:sp>
        <p:nvSpPr>
          <p:cNvPr id="64" name="Text 60"/>
          <p:cNvSpPr/>
          <p:nvPr/>
        </p:nvSpPr>
        <p:spPr>
          <a:xfrm>
            <a:off x="381529" y="3513879"/>
            <a:ext cx="1903236" cy="137583"/>
          </a:xfrm>
          <a:prstGeom prst="rect">
            <a:avLst/>
          </a:prstGeom>
          <a:solidFill>
            <a:srgbClr val="13284C"/>
          </a:solidFill>
          <a:ln/>
        </p:spPr>
        <p:txBody>
          <a:bodyPr wrap="square" rtlCol="0" anchor="ctr"/>
          <a:lstStyle/>
          <a:p>
            <a:r>
              <a:rPr lang="en-US" sz="450" b="1" kern="0" spc="6" dirty="0">
                <a:solidFill>
                  <a:schemeClr val="bg1"/>
                </a:solidFill>
                <a:latin typeface="Arial" pitchFamily="34" charset="0"/>
                <a:ea typeface="Arial" pitchFamily="34" charset="-122"/>
                <a:cs typeface="Arial" pitchFamily="34" charset="-120"/>
              </a:rPr>
              <a:t>HEALTH PROMOTION VALUES &amp; PRINCIPLES </a:t>
            </a:r>
            <a:endParaRPr lang="en-US" sz="450" dirty="0">
              <a:solidFill>
                <a:schemeClr val="bg1"/>
              </a:solidFill>
            </a:endParaRPr>
          </a:p>
        </p:txBody>
      </p:sp>
      <p:sp>
        <p:nvSpPr>
          <p:cNvPr id="65" name="Shape 61"/>
          <p:cNvSpPr/>
          <p:nvPr/>
        </p:nvSpPr>
        <p:spPr>
          <a:xfrm>
            <a:off x="264583" y="3665220"/>
            <a:ext cx="2054578" cy="0"/>
          </a:xfrm>
          <a:prstGeom prst="line">
            <a:avLst/>
          </a:prstGeom>
          <a:noFill/>
          <a:ln w="12700">
            <a:solidFill>
              <a:srgbClr val="CCCCCC"/>
            </a:solidFill>
            <a:prstDash val="solid"/>
          </a:ln>
        </p:spPr>
      </p:sp>
      <p:sp>
        <p:nvSpPr>
          <p:cNvPr id="66" name="Text 62"/>
          <p:cNvSpPr/>
          <p:nvPr/>
        </p:nvSpPr>
        <p:spPr>
          <a:xfrm>
            <a:off x="223520" y="3700992"/>
            <a:ext cx="2084389" cy="839258"/>
          </a:xfrm>
          <a:prstGeom prst="rect">
            <a:avLst/>
          </a:prstGeom>
          <a:noFill/>
          <a:ln/>
        </p:spPr>
        <p:txBody>
          <a:bodyPr wrap="square" rtlCol="0" anchor="t"/>
          <a:lstStyle/>
          <a:p>
            <a:pPr>
              <a:lnSpc>
                <a:spcPct val="112000"/>
              </a:lnSpc>
            </a:pPr>
            <a:r>
              <a:rPr lang="en-IN" sz="450" dirty="0" err="1">
                <a:latin typeface="Arial" panose="020B0604020202020204" pitchFamily="34" charset="0"/>
                <a:cs typeface="Arial" panose="020B0604020202020204" pitchFamily="34" charset="0"/>
              </a:rPr>
              <a:t>NeuroBand</a:t>
            </a:r>
            <a:r>
              <a:rPr lang="en-IN" sz="450" dirty="0">
                <a:latin typeface="Arial" panose="020B0604020202020204" pitchFamily="34" charset="0"/>
                <a:cs typeface="Arial" panose="020B0604020202020204" pitchFamily="34" charset="0"/>
              </a:rPr>
              <a:t> AI reflects key health promotion values by empowering people with dementia to take a more active role in managing their health while supporting safe and independent living. The intervention promotes equity by improving access to continuous monitoring and timely support, regardless of location. It also encourages participation through stronger collaboration between individuals, carers and healthcare professionals. By delivering personalised, preventive and person-centred care, </a:t>
            </a:r>
            <a:r>
              <a:rPr lang="en-IN" sz="450" dirty="0" err="1">
                <a:latin typeface="Arial" panose="020B0604020202020204" pitchFamily="34" charset="0"/>
                <a:cs typeface="Arial" panose="020B0604020202020204" pitchFamily="34" charset="0"/>
              </a:rPr>
              <a:t>NeuroBand</a:t>
            </a:r>
            <a:r>
              <a:rPr lang="en-IN" sz="450" dirty="0">
                <a:latin typeface="Arial" panose="020B0604020202020204" pitchFamily="34" charset="0"/>
                <a:cs typeface="Arial" panose="020B0604020202020204" pitchFamily="34" charset="0"/>
              </a:rPr>
              <a:t> AI aligns with the principles of empowerment, equity, autonomy and community support outlined in the Ottawa Charter for Health Promotion (WHO, 1986; NICE, 2018).</a:t>
            </a:r>
            <a:endParaRPr lang="en-US" sz="450" dirty="0">
              <a:latin typeface="Arial" panose="020B0604020202020204" pitchFamily="34" charset="0"/>
              <a:cs typeface="Arial" panose="020B0604020202020204" pitchFamily="34" charset="0"/>
            </a:endParaRPr>
          </a:p>
        </p:txBody>
      </p:sp>
      <p:sp>
        <p:nvSpPr>
          <p:cNvPr id="67" name="Text 63"/>
          <p:cNvSpPr/>
          <p:nvPr/>
        </p:nvSpPr>
        <p:spPr>
          <a:xfrm>
            <a:off x="264583" y="4567767"/>
            <a:ext cx="2054578" cy="96308"/>
          </a:xfrm>
          <a:prstGeom prst="rect">
            <a:avLst/>
          </a:prstGeom>
          <a:noFill/>
          <a:ln/>
        </p:spPr>
        <p:txBody>
          <a:bodyPr wrap="square" rtlCol="0" anchor="ctr"/>
          <a:lstStyle/>
          <a:p>
            <a:r>
              <a:rPr lang="en-US" sz="450" b="1" dirty="0">
                <a:solidFill>
                  <a:srgbClr val="13284C"/>
                </a:solidFill>
                <a:latin typeface="Arial" pitchFamily="34" charset="0"/>
                <a:ea typeface="Arial" pitchFamily="34" charset="-122"/>
                <a:cs typeface="Arial" pitchFamily="34" charset="-120"/>
              </a:rPr>
              <a:t>Health Promotion Principles in Action</a:t>
            </a:r>
            <a:endParaRPr lang="en-US" sz="450" dirty="0"/>
          </a:p>
        </p:txBody>
      </p:sp>
      <p:graphicFrame>
        <p:nvGraphicFramePr>
          <p:cNvPr id="68" name="Table 0"/>
          <p:cNvGraphicFramePr>
            <a:graphicFrameLocks noGrp="1"/>
          </p:cNvGraphicFramePr>
          <p:nvPr>
            <p:extLst>
              <p:ext uri="{D42A27DB-BD31-4B8C-83A1-F6EECF244321}">
                <p14:modId xmlns:p14="http://schemas.microsoft.com/office/powerpoint/2010/main" val="1568952578"/>
              </p:ext>
            </p:extLst>
          </p:nvPr>
        </p:nvGraphicFramePr>
        <p:xfrm>
          <a:off x="259997" y="4721438"/>
          <a:ext cx="2054578" cy="1047748"/>
        </p:xfrm>
        <a:graphic>
          <a:graphicData uri="http://schemas.openxmlformats.org/drawingml/2006/table">
            <a:tbl>
              <a:tblPr/>
              <a:tblGrid>
                <a:gridCol w="522817">
                  <a:extLst>
                    <a:ext uri="{9D8B030D-6E8A-4147-A177-3AD203B41FA5}">
                      <a16:colId xmlns:a16="http://schemas.microsoft.com/office/drawing/2014/main" val="20000"/>
                    </a:ext>
                  </a:extLst>
                </a:gridCol>
                <a:gridCol w="1531761">
                  <a:extLst>
                    <a:ext uri="{9D8B030D-6E8A-4147-A177-3AD203B41FA5}">
                      <a16:colId xmlns:a16="http://schemas.microsoft.com/office/drawing/2014/main" val="20001"/>
                    </a:ext>
                  </a:extLst>
                </a:gridCol>
              </a:tblGrid>
              <a:tr h="194745">
                <a:tc>
                  <a:txBody>
                    <a:bodyPr/>
                    <a:lstStyle/>
                    <a:p>
                      <a:pPr marL="0" indent="0">
                        <a:buNone/>
                      </a:pPr>
                      <a:r>
                        <a:rPr lang="en-US" sz="450" b="1" dirty="0">
                          <a:solidFill>
                            <a:srgbClr val="1B9E96"/>
                          </a:solidFill>
                          <a:latin typeface="Arial" pitchFamily="34" charset="0"/>
                          <a:ea typeface="Arial" pitchFamily="34" charset="-122"/>
                          <a:cs typeface="Arial" pitchFamily="34" charset="-120"/>
                        </a:rPr>
                        <a:t>Empowerment</a:t>
                      </a:r>
                      <a:endParaRPr lang="en-US" sz="450" dirty="0">
                        <a:latin typeface="Arial" charset="0"/>
                        <a:ea typeface="Arial" charset="0"/>
                        <a:cs typeface="Arial" charset="0"/>
                      </a:endParaRPr>
                    </a:p>
                  </a:txBody>
                  <a:tcPr marL="27517" marR="27517" marT="13758" marB="13758" anchor="ctr">
                    <a:lnL w="9525" cap="flat" cmpd="sng" algn="ctr">
                      <a:solidFill>
                        <a:srgbClr val="E2E2E2"/>
                      </a:solidFill>
                      <a:prstDash val="solid"/>
                      <a:round/>
                      <a:headEnd type="none" w="med" len="med"/>
                      <a:tailEnd type="none" w="med" len="med"/>
                    </a:lnL>
                    <a:lnR w="9525" cap="flat" cmpd="sng" algn="ctr">
                      <a:solidFill>
                        <a:srgbClr val="E2E2E2"/>
                      </a:solidFill>
                      <a:prstDash val="solid"/>
                      <a:round/>
                      <a:headEnd type="none" w="med" len="med"/>
                      <a:tailEnd type="none" w="med" len="med"/>
                    </a:lnR>
                    <a:lnT w="9525" cap="flat" cmpd="sng" algn="ctr">
                      <a:solidFill>
                        <a:srgbClr val="E2E2E2"/>
                      </a:solidFill>
                      <a:prstDash val="solid"/>
                      <a:round/>
                      <a:headEnd type="none" w="med" len="med"/>
                      <a:tailEnd type="none" w="med" len="med"/>
                    </a:lnT>
                    <a:lnB w="9525" cap="flat" cmpd="sng" algn="ctr">
                      <a:solidFill>
                        <a:srgbClr val="E2E2E2"/>
                      </a:solidFill>
                      <a:prstDash val="solid"/>
                      <a:round/>
                      <a:headEnd type="none" w="med" len="med"/>
                      <a:tailEnd type="none" w="med" len="med"/>
                    </a:lnB>
                  </a:tcPr>
                </a:tc>
                <a:tc>
                  <a:txBody>
                    <a:bodyPr/>
                    <a:lstStyle/>
                    <a:p>
                      <a:pPr marL="0" indent="0">
                        <a:buNone/>
                      </a:pPr>
                      <a:r>
                        <a:rPr lang="en-US" sz="450" dirty="0">
                          <a:solidFill>
                            <a:srgbClr val="444444"/>
                          </a:solidFill>
                          <a:latin typeface="Arial" pitchFamily="34" charset="0"/>
                          <a:ea typeface="Arial" pitchFamily="34" charset="-122"/>
                          <a:cs typeface="Arial" pitchFamily="34" charset="-120"/>
                        </a:rPr>
                        <a:t>Users and carers have real-time data to make informed decisions.(WHO,1986)</a:t>
                      </a:r>
                      <a:endParaRPr lang="en-US" sz="450" dirty="0">
                        <a:latin typeface="Arial" charset="0"/>
                        <a:ea typeface="Arial" charset="0"/>
                        <a:cs typeface="Arial" charset="0"/>
                      </a:endParaRPr>
                    </a:p>
                  </a:txBody>
                  <a:tcPr marL="27517" marR="27517" marT="13758" marB="13758" anchor="ctr">
                    <a:lnL w="9525" cap="flat" cmpd="sng" algn="ctr">
                      <a:solidFill>
                        <a:srgbClr val="E2E2E2"/>
                      </a:solidFill>
                      <a:prstDash val="solid"/>
                      <a:round/>
                      <a:headEnd type="none" w="med" len="med"/>
                      <a:tailEnd type="none" w="med" len="med"/>
                    </a:lnL>
                    <a:lnR w="9525" cap="flat" cmpd="sng" algn="ctr">
                      <a:solidFill>
                        <a:srgbClr val="E2E2E2"/>
                      </a:solidFill>
                      <a:prstDash val="solid"/>
                      <a:round/>
                      <a:headEnd type="none" w="med" len="med"/>
                      <a:tailEnd type="none" w="med" len="med"/>
                    </a:lnR>
                    <a:lnT w="9525" cap="flat" cmpd="sng" algn="ctr">
                      <a:solidFill>
                        <a:srgbClr val="E2E2E2"/>
                      </a:solidFill>
                      <a:prstDash val="solid"/>
                      <a:round/>
                      <a:headEnd type="none" w="med" len="med"/>
                      <a:tailEnd type="none" w="med" len="med"/>
                    </a:lnT>
                    <a:lnB w="9525" cap="flat" cmpd="sng" algn="ctr">
                      <a:solidFill>
                        <a:srgbClr val="E2E2E2"/>
                      </a:solidFill>
                      <a:prstDash val="solid"/>
                      <a:round/>
                      <a:headEnd type="none" w="med" len="med"/>
                      <a:tailEnd type="none" w="med" len="med"/>
                    </a:lnB>
                  </a:tcPr>
                </a:tc>
                <a:extLst>
                  <a:ext uri="{0D108BD9-81ED-4DB2-BD59-A6C34878D82A}">
                    <a16:rowId xmlns:a16="http://schemas.microsoft.com/office/drawing/2014/main" val="10000"/>
                  </a:ext>
                </a:extLst>
              </a:tr>
              <a:tr h="194745">
                <a:tc>
                  <a:txBody>
                    <a:bodyPr/>
                    <a:lstStyle/>
                    <a:p>
                      <a:pPr marL="0" indent="0">
                        <a:buNone/>
                      </a:pPr>
                      <a:r>
                        <a:rPr lang="en-US" sz="450" b="1" dirty="0">
                          <a:solidFill>
                            <a:srgbClr val="1B9E96"/>
                          </a:solidFill>
                          <a:latin typeface="Arial" pitchFamily="34" charset="0"/>
                          <a:ea typeface="Arial" pitchFamily="34" charset="-122"/>
                          <a:cs typeface="Arial" pitchFamily="34" charset="-120"/>
                        </a:rPr>
                        <a:t>Equity</a:t>
                      </a:r>
                      <a:endParaRPr lang="en-US" sz="450" dirty="0">
                        <a:latin typeface="Arial" charset="0"/>
                        <a:ea typeface="Arial" charset="0"/>
                        <a:cs typeface="Arial" charset="0"/>
                      </a:endParaRPr>
                    </a:p>
                  </a:txBody>
                  <a:tcPr marL="27517" marR="27517" marT="13758" marB="13758" anchor="ctr">
                    <a:lnL w="9525" cap="flat" cmpd="sng" algn="ctr">
                      <a:solidFill>
                        <a:srgbClr val="E2E2E2"/>
                      </a:solidFill>
                      <a:prstDash val="solid"/>
                      <a:round/>
                      <a:headEnd type="none" w="med" len="med"/>
                      <a:tailEnd type="none" w="med" len="med"/>
                    </a:lnL>
                    <a:lnR w="9525" cap="flat" cmpd="sng" algn="ctr">
                      <a:solidFill>
                        <a:srgbClr val="E2E2E2"/>
                      </a:solidFill>
                      <a:prstDash val="solid"/>
                      <a:round/>
                      <a:headEnd type="none" w="med" len="med"/>
                      <a:tailEnd type="none" w="med" len="med"/>
                    </a:lnR>
                    <a:lnT w="9525" cap="flat" cmpd="sng" algn="ctr">
                      <a:solidFill>
                        <a:srgbClr val="E2E2E2"/>
                      </a:solidFill>
                      <a:prstDash val="solid"/>
                      <a:round/>
                      <a:headEnd type="none" w="med" len="med"/>
                      <a:tailEnd type="none" w="med" len="med"/>
                    </a:lnT>
                    <a:lnB w="9525" cap="flat" cmpd="sng" algn="ctr">
                      <a:solidFill>
                        <a:srgbClr val="E2E2E2"/>
                      </a:solidFill>
                      <a:prstDash val="solid"/>
                      <a:round/>
                      <a:headEnd type="none" w="med" len="med"/>
                      <a:tailEnd type="none" w="med" len="med"/>
                    </a:lnB>
                  </a:tcPr>
                </a:tc>
                <a:tc>
                  <a:txBody>
                    <a:bodyPr/>
                    <a:lstStyle/>
                    <a:p>
                      <a:pPr marL="0" indent="0">
                        <a:buNone/>
                      </a:pPr>
                      <a:r>
                        <a:rPr lang="en-US" sz="450" dirty="0">
                          <a:solidFill>
                            <a:srgbClr val="444444"/>
                          </a:solidFill>
                          <a:latin typeface="Arial" pitchFamily="34" charset="0"/>
                          <a:ea typeface="Arial" pitchFamily="34" charset="-122"/>
                          <a:cs typeface="Arial" pitchFamily="34" charset="-120"/>
                        </a:rPr>
                        <a:t>Accessible technology that can reduce inequalities in dementia care.(NICE,2018)</a:t>
                      </a:r>
                      <a:endParaRPr lang="en-US" sz="450" dirty="0">
                        <a:latin typeface="Arial" charset="0"/>
                        <a:ea typeface="Arial" charset="0"/>
                        <a:cs typeface="Arial" charset="0"/>
                      </a:endParaRPr>
                    </a:p>
                  </a:txBody>
                  <a:tcPr marL="27517" marR="27517" marT="13758" marB="13758" anchor="ctr">
                    <a:lnL w="9525" cap="flat" cmpd="sng" algn="ctr">
                      <a:solidFill>
                        <a:srgbClr val="E2E2E2"/>
                      </a:solidFill>
                      <a:prstDash val="solid"/>
                      <a:round/>
                      <a:headEnd type="none" w="med" len="med"/>
                      <a:tailEnd type="none" w="med" len="med"/>
                    </a:lnL>
                    <a:lnR w="9525" cap="flat" cmpd="sng" algn="ctr">
                      <a:solidFill>
                        <a:srgbClr val="E2E2E2"/>
                      </a:solidFill>
                      <a:prstDash val="solid"/>
                      <a:round/>
                      <a:headEnd type="none" w="med" len="med"/>
                      <a:tailEnd type="none" w="med" len="med"/>
                    </a:lnR>
                    <a:lnT w="9525" cap="flat" cmpd="sng" algn="ctr">
                      <a:solidFill>
                        <a:srgbClr val="E2E2E2"/>
                      </a:solidFill>
                      <a:prstDash val="solid"/>
                      <a:round/>
                      <a:headEnd type="none" w="med" len="med"/>
                      <a:tailEnd type="none" w="med" len="med"/>
                    </a:lnT>
                    <a:lnB w="9525" cap="flat" cmpd="sng" algn="ctr">
                      <a:solidFill>
                        <a:srgbClr val="E2E2E2"/>
                      </a:solidFill>
                      <a:prstDash val="solid"/>
                      <a:round/>
                      <a:headEnd type="none" w="med" len="med"/>
                      <a:tailEnd type="none" w="med" len="med"/>
                    </a:lnB>
                  </a:tcPr>
                </a:tc>
                <a:extLst>
                  <a:ext uri="{0D108BD9-81ED-4DB2-BD59-A6C34878D82A}">
                    <a16:rowId xmlns:a16="http://schemas.microsoft.com/office/drawing/2014/main" val="10001"/>
                  </a:ext>
                </a:extLst>
              </a:tr>
              <a:tr h="194745">
                <a:tc>
                  <a:txBody>
                    <a:bodyPr/>
                    <a:lstStyle/>
                    <a:p>
                      <a:pPr marL="0" indent="0">
                        <a:buNone/>
                      </a:pPr>
                      <a:r>
                        <a:rPr lang="en-US" sz="450" b="1" dirty="0">
                          <a:solidFill>
                            <a:srgbClr val="1B9E96"/>
                          </a:solidFill>
                          <a:latin typeface="Arial" pitchFamily="34" charset="0"/>
                          <a:ea typeface="Arial" pitchFamily="34" charset="-122"/>
                          <a:cs typeface="Arial" pitchFamily="34" charset="-120"/>
                        </a:rPr>
                        <a:t>Participation</a:t>
                      </a:r>
                      <a:endParaRPr lang="en-US" sz="450" dirty="0">
                        <a:latin typeface="Arial" charset="0"/>
                        <a:ea typeface="Arial" charset="0"/>
                        <a:cs typeface="Arial" charset="0"/>
                      </a:endParaRPr>
                    </a:p>
                  </a:txBody>
                  <a:tcPr marL="27517" marR="27517" marT="13758" marB="13758" anchor="ctr">
                    <a:lnL w="9525" cap="flat" cmpd="sng" algn="ctr">
                      <a:solidFill>
                        <a:srgbClr val="E2E2E2"/>
                      </a:solidFill>
                      <a:prstDash val="solid"/>
                      <a:round/>
                      <a:headEnd type="none" w="med" len="med"/>
                      <a:tailEnd type="none" w="med" len="med"/>
                    </a:lnL>
                    <a:lnR w="9525" cap="flat" cmpd="sng" algn="ctr">
                      <a:solidFill>
                        <a:srgbClr val="E2E2E2"/>
                      </a:solidFill>
                      <a:prstDash val="solid"/>
                      <a:round/>
                      <a:headEnd type="none" w="med" len="med"/>
                      <a:tailEnd type="none" w="med" len="med"/>
                    </a:lnR>
                    <a:lnT w="9525" cap="flat" cmpd="sng" algn="ctr">
                      <a:solidFill>
                        <a:srgbClr val="E2E2E2"/>
                      </a:solidFill>
                      <a:prstDash val="solid"/>
                      <a:round/>
                      <a:headEnd type="none" w="med" len="med"/>
                      <a:tailEnd type="none" w="med" len="med"/>
                    </a:lnT>
                    <a:lnB w="9525" cap="flat" cmpd="sng" algn="ctr">
                      <a:solidFill>
                        <a:srgbClr val="E2E2E2"/>
                      </a:solidFill>
                      <a:prstDash val="solid"/>
                      <a:round/>
                      <a:headEnd type="none" w="med" len="med"/>
                      <a:tailEnd type="none" w="med" len="med"/>
                    </a:lnB>
                  </a:tcPr>
                </a:tc>
                <a:tc>
                  <a:txBody>
                    <a:bodyPr/>
                    <a:lstStyle/>
                    <a:p>
                      <a:pPr marL="0" indent="0">
                        <a:buNone/>
                      </a:pPr>
                      <a:r>
                        <a:rPr lang="en-US" sz="450" dirty="0">
                          <a:solidFill>
                            <a:srgbClr val="444444"/>
                          </a:solidFill>
                          <a:latin typeface="Arial" pitchFamily="34" charset="0"/>
                          <a:ea typeface="Arial" pitchFamily="34" charset="-122"/>
                          <a:cs typeface="Arial" pitchFamily="34" charset="-120"/>
                        </a:rPr>
                        <a:t>Co-designed with people with dementia and their carers.(Gitlin et al., 2018)</a:t>
                      </a:r>
                      <a:endParaRPr lang="en-US" sz="450" dirty="0">
                        <a:latin typeface="Arial" charset="0"/>
                        <a:ea typeface="Arial" charset="0"/>
                        <a:cs typeface="Arial" charset="0"/>
                      </a:endParaRPr>
                    </a:p>
                  </a:txBody>
                  <a:tcPr marL="27517" marR="27517" marT="13758" marB="13758" anchor="ctr">
                    <a:lnL w="9525" cap="flat" cmpd="sng" algn="ctr">
                      <a:solidFill>
                        <a:srgbClr val="E2E2E2"/>
                      </a:solidFill>
                      <a:prstDash val="solid"/>
                      <a:round/>
                      <a:headEnd type="none" w="med" len="med"/>
                      <a:tailEnd type="none" w="med" len="med"/>
                    </a:lnL>
                    <a:lnR w="9525" cap="flat" cmpd="sng" algn="ctr">
                      <a:solidFill>
                        <a:srgbClr val="E2E2E2"/>
                      </a:solidFill>
                      <a:prstDash val="solid"/>
                      <a:round/>
                      <a:headEnd type="none" w="med" len="med"/>
                      <a:tailEnd type="none" w="med" len="med"/>
                    </a:lnR>
                    <a:lnT w="9525" cap="flat" cmpd="sng" algn="ctr">
                      <a:solidFill>
                        <a:srgbClr val="E2E2E2"/>
                      </a:solidFill>
                      <a:prstDash val="solid"/>
                      <a:round/>
                      <a:headEnd type="none" w="med" len="med"/>
                      <a:tailEnd type="none" w="med" len="med"/>
                    </a:lnT>
                    <a:lnB w="9525" cap="flat" cmpd="sng" algn="ctr">
                      <a:solidFill>
                        <a:srgbClr val="E2E2E2"/>
                      </a:solidFill>
                      <a:prstDash val="solid"/>
                      <a:round/>
                      <a:headEnd type="none" w="med" len="med"/>
                      <a:tailEnd type="none" w="med" len="med"/>
                    </a:lnB>
                  </a:tcPr>
                </a:tc>
                <a:extLst>
                  <a:ext uri="{0D108BD9-81ED-4DB2-BD59-A6C34878D82A}">
                    <a16:rowId xmlns:a16="http://schemas.microsoft.com/office/drawing/2014/main" val="10002"/>
                  </a:ext>
                </a:extLst>
              </a:tr>
              <a:tr h="194745">
                <a:tc>
                  <a:txBody>
                    <a:bodyPr/>
                    <a:lstStyle/>
                    <a:p>
                      <a:pPr marL="0" indent="0">
                        <a:buNone/>
                      </a:pPr>
                      <a:r>
                        <a:rPr lang="en-US" sz="450" b="1" dirty="0">
                          <a:solidFill>
                            <a:srgbClr val="1B9E96"/>
                          </a:solidFill>
                          <a:latin typeface="Arial" pitchFamily="34" charset="0"/>
                          <a:ea typeface="Arial" pitchFamily="34" charset="-122"/>
                          <a:cs typeface="Arial" pitchFamily="34" charset="-120"/>
                        </a:rPr>
                        <a:t>Autonomy</a:t>
                      </a:r>
                      <a:endParaRPr lang="en-US" sz="450" dirty="0">
                        <a:latin typeface="Arial" charset="0"/>
                        <a:ea typeface="Arial" charset="0"/>
                        <a:cs typeface="Arial" charset="0"/>
                      </a:endParaRPr>
                    </a:p>
                  </a:txBody>
                  <a:tcPr marL="27517" marR="27517" marT="13758" marB="13758" anchor="ctr">
                    <a:lnL w="9525" cap="flat" cmpd="sng" algn="ctr">
                      <a:solidFill>
                        <a:srgbClr val="E2E2E2"/>
                      </a:solidFill>
                      <a:prstDash val="solid"/>
                      <a:round/>
                      <a:headEnd type="none" w="med" len="med"/>
                      <a:tailEnd type="none" w="med" len="med"/>
                    </a:lnL>
                    <a:lnR w="9525" cap="flat" cmpd="sng" algn="ctr">
                      <a:solidFill>
                        <a:srgbClr val="E2E2E2"/>
                      </a:solidFill>
                      <a:prstDash val="solid"/>
                      <a:round/>
                      <a:headEnd type="none" w="med" len="med"/>
                      <a:tailEnd type="none" w="med" len="med"/>
                    </a:lnR>
                    <a:lnT w="9525" cap="flat" cmpd="sng" algn="ctr">
                      <a:solidFill>
                        <a:srgbClr val="E2E2E2"/>
                      </a:solidFill>
                      <a:prstDash val="solid"/>
                      <a:round/>
                      <a:headEnd type="none" w="med" len="med"/>
                      <a:tailEnd type="none" w="med" len="med"/>
                    </a:lnT>
                    <a:lnB w="9525" cap="flat" cmpd="sng" algn="ctr">
                      <a:solidFill>
                        <a:srgbClr val="E2E2E2"/>
                      </a:solidFill>
                      <a:prstDash val="solid"/>
                      <a:round/>
                      <a:headEnd type="none" w="med" len="med"/>
                      <a:tailEnd type="none" w="med" len="med"/>
                    </a:lnB>
                  </a:tcPr>
                </a:tc>
                <a:tc>
                  <a:txBody>
                    <a:bodyPr/>
                    <a:lstStyle/>
                    <a:p>
                      <a:pPr marL="0" indent="0">
                        <a:buNone/>
                      </a:pPr>
                      <a:r>
                        <a:rPr lang="en-US" sz="450" dirty="0">
                          <a:solidFill>
                            <a:srgbClr val="444444"/>
                          </a:solidFill>
                          <a:latin typeface="Arial" pitchFamily="34" charset="0"/>
                          <a:ea typeface="Arial" pitchFamily="34" charset="-122"/>
                          <a:cs typeface="Arial" pitchFamily="34" charset="-120"/>
                        </a:rPr>
                        <a:t>Supports independence and choice in daily living.(</a:t>
                      </a:r>
                      <a:r>
                        <a:rPr lang="en-IN" sz="450" dirty="0">
                          <a:solidFill>
                            <a:srgbClr val="444444"/>
                          </a:solidFill>
                          <a:latin typeface="Arial" pitchFamily="34" charset="0"/>
                          <a:ea typeface="Arial" pitchFamily="34" charset="-122"/>
                          <a:cs typeface="Arial" pitchFamily="34" charset="-120"/>
                        </a:rPr>
                        <a:t>Alzheimer’s Society,2024)</a:t>
                      </a:r>
                      <a:endParaRPr lang="en-US" sz="450" dirty="0">
                        <a:latin typeface="Arial" charset="0"/>
                        <a:ea typeface="Arial" charset="0"/>
                        <a:cs typeface="Arial" charset="0"/>
                      </a:endParaRPr>
                    </a:p>
                  </a:txBody>
                  <a:tcPr marL="27517" marR="27517" marT="13758" marB="13758" anchor="ctr">
                    <a:lnL w="9525" cap="flat" cmpd="sng" algn="ctr">
                      <a:solidFill>
                        <a:srgbClr val="E2E2E2"/>
                      </a:solidFill>
                      <a:prstDash val="solid"/>
                      <a:round/>
                      <a:headEnd type="none" w="med" len="med"/>
                      <a:tailEnd type="none" w="med" len="med"/>
                    </a:lnL>
                    <a:lnR w="9525" cap="flat" cmpd="sng" algn="ctr">
                      <a:solidFill>
                        <a:srgbClr val="E2E2E2"/>
                      </a:solidFill>
                      <a:prstDash val="solid"/>
                      <a:round/>
                      <a:headEnd type="none" w="med" len="med"/>
                      <a:tailEnd type="none" w="med" len="med"/>
                    </a:lnR>
                    <a:lnT w="9525" cap="flat" cmpd="sng" algn="ctr">
                      <a:solidFill>
                        <a:srgbClr val="E2E2E2"/>
                      </a:solidFill>
                      <a:prstDash val="solid"/>
                      <a:round/>
                      <a:headEnd type="none" w="med" len="med"/>
                      <a:tailEnd type="none" w="med" len="med"/>
                    </a:lnT>
                    <a:lnB w="9525" cap="flat" cmpd="sng" algn="ctr">
                      <a:solidFill>
                        <a:srgbClr val="E2E2E2"/>
                      </a:solidFill>
                      <a:prstDash val="solid"/>
                      <a:round/>
                      <a:headEnd type="none" w="med" len="med"/>
                      <a:tailEnd type="none" w="med" len="med"/>
                    </a:lnB>
                  </a:tcPr>
                </a:tc>
                <a:extLst>
                  <a:ext uri="{0D108BD9-81ED-4DB2-BD59-A6C34878D82A}">
                    <a16:rowId xmlns:a16="http://schemas.microsoft.com/office/drawing/2014/main" val="10003"/>
                  </a:ext>
                </a:extLst>
              </a:tr>
              <a:tr h="268768">
                <a:tc>
                  <a:txBody>
                    <a:bodyPr/>
                    <a:lstStyle/>
                    <a:p>
                      <a:pPr marL="0" indent="0">
                        <a:buNone/>
                      </a:pPr>
                      <a:r>
                        <a:rPr lang="en-US" sz="450" b="1" dirty="0">
                          <a:solidFill>
                            <a:srgbClr val="1B9E96"/>
                          </a:solidFill>
                          <a:latin typeface="Arial" pitchFamily="34" charset="0"/>
                          <a:ea typeface="Arial" pitchFamily="34" charset="-122"/>
                          <a:cs typeface="Arial" pitchFamily="34" charset="-120"/>
                        </a:rPr>
                        <a:t>Social Justice</a:t>
                      </a:r>
                      <a:endParaRPr lang="en-US" sz="450" dirty="0">
                        <a:latin typeface="Arial" charset="0"/>
                        <a:ea typeface="Arial" charset="0"/>
                        <a:cs typeface="Arial" charset="0"/>
                      </a:endParaRPr>
                    </a:p>
                  </a:txBody>
                  <a:tcPr marL="27517" marR="27517" marT="13758" marB="13758" anchor="ctr">
                    <a:lnL w="9525" cap="flat" cmpd="sng" algn="ctr">
                      <a:solidFill>
                        <a:srgbClr val="E2E2E2"/>
                      </a:solidFill>
                      <a:prstDash val="solid"/>
                      <a:round/>
                      <a:headEnd type="none" w="med" len="med"/>
                      <a:tailEnd type="none" w="med" len="med"/>
                    </a:lnL>
                    <a:lnR w="9525" cap="flat" cmpd="sng" algn="ctr">
                      <a:solidFill>
                        <a:srgbClr val="E2E2E2"/>
                      </a:solidFill>
                      <a:prstDash val="solid"/>
                      <a:round/>
                      <a:headEnd type="none" w="med" len="med"/>
                      <a:tailEnd type="none" w="med" len="med"/>
                    </a:lnR>
                    <a:lnT w="9525" cap="flat" cmpd="sng" algn="ctr">
                      <a:solidFill>
                        <a:srgbClr val="E2E2E2"/>
                      </a:solidFill>
                      <a:prstDash val="solid"/>
                      <a:round/>
                      <a:headEnd type="none" w="med" len="med"/>
                      <a:tailEnd type="none" w="med" len="med"/>
                    </a:lnT>
                    <a:lnB w="9525" cap="flat" cmpd="sng" algn="ctr">
                      <a:solidFill>
                        <a:srgbClr val="E2E2E2"/>
                      </a:solidFill>
                      <a:prstDash val="solid"/>
                      <a:round/>
                      <a:headEnd type="none" w="med" len="med"/>
                      <a:tailEnd type="none" w="med" len="med"/>
                    </a:lnB>
                  </a:tcPr>
                </a:tc>
                <a:tc>
                  <a:txBody>
                    <a:bodyPr/>
                    <a:lstStyle/>
                    <a:p>
                      <a:pPr marL="0" indent="0">
                        <a:buNone/>
                      </a:pPr>
                      <a:r>
                        <a:rPr lang="en-US" sz="450" dirty="0">
                          <a:solidFill>
                            <a:srgbClr val="444444"/>
                          </a:solidFill>
                          <a:latin typeface="Arial" pitchFamily="34" charset="0"/>
                          <a:ea typeface="Arial" pitchFamily="34" charset="-122"/>
                          <a:cs typeface="Arial" pitchFamily="34" charset="-120"/>
                        </a:rPr>
                        <a:t>Reduces avoidable hospital admissions and care costs.(WHO,1986)</a:t>
                      </a:r>
                      <a:endParaRPr lang="en-US" sz="450" dirty="0">
                        <a:latin typeface="Arial" charset="0"/>
                        <a:ea typeface="Arial" charset="0"/>
                        <a:cs typeface="Arial" charset="0"/>
                      </a:endParaRPr>
                    </a:p>
                  </a:txBody>
                  <a:tcPr marL="27517" marR="27517" marT="13758" marB="13758" anchor="ctr">
                    <a:lnL w="9525" cap="flat" cmpd="sng" algn="ctr">
                      <a:solidFill>
                        <a:srgbClr val="E2E2E2"/>
                      </a:solidFill>
                      <a:prstDash val="solid"/>
                      <a:round/>
                      <a:headEnd type="none" w="med" len="med"/>
                      <a:tailEnd type="none" w="med" len="med"/>
                    </a:lnL>
                    <a:lnR w="9525" cap="flat" cmpd="sng" algn="ctr">
                      <a:solidFill>
                        <a:srgbClr val="E2E2E2"/>
                      </a:solidFill>
                      <a:prstDash val="solid"/>
                      <a:round/>
                      <a:headEnd type="none" w="med" len="med"/>
                      <a:tailEnd type="none" w="med" len="med"/>
                    </a:lnR>
                    <a:lnT w="9525" cap="flat" cmpd="sng" algn="ctr">
                      <a:solidFill>
                        <a:srgbClr val="E2E2E2"/>
                      </a:solidFill>
                      <a:prstDash val="solid"/>
                      <a:round/>
                      <a:headEnd type="none" w="med" len="med"/>
                      <a:tailEnd type="none" w="med" len="med"/>
                    </a:lnT>
                    <a:lnB w="9525" cap="flat" cmpd="sng" algn="ctr">
                      <a:solidFill>
                        <a:srgbClr val="E2E2E2"/>
                      </a:solidFill>
                      <a:prstDash val="solid"/>
                      <a:round/>
                      <a:headEnd type="none" w="med" len="med"/>
                      <a:tailEnd type="none" w="med" len="med"/>
                    </a:lnB>
                  </a:tcPr>
                </a:tc>
                <a:extLst>
                  <a:ext uri="{0D108BD9-81ED-4DB2-BD59-A6C34878D82A}">
                    <a16:rowId xmlns:a16="http://schemas.microsoft.com/office/drawing/2014/main" val="10004"/>
                  </a:ext>
                </a:extLst>
              </a:tr>
            </a:tbl>
          </a:graphicData>
        </a:graphic>
      </p:graphicFrame>
      <p:sp>
        <p:nvSpPr>
          <p:cNvPr id="69" name="Shape 64"/>
          <p:cNvSpPr/>
          <p:nvPr/>
        </p:nvSpPr>
        <p:spPr>
          <a:xfrm>
            <a:off x="2401711" y="3522133"/>
            <a:ext cx="115570" cy="115570"/>
          </a:xfrm>
          <a:prstGeom prst="roundRect">
            <a:avLst>
              <a:gd name="adj" fmla="val 19048"/>
            </a:avLst>
          </a:prstGeom>
          <a:solidFill>
            <a:srgbClr val="13284C"/>
          </a:solidFill>
          <a:ln/>
        </p:spPr>
      </p:sp>
      <p:sp>
        <p:nvSpPr>
          <p:cNvPr id="70" name="Text 65"/>
          <p:cNvSpPr/>
          <p:nvPr/>
        </p:nvSpPr>
        <p:spPr>
          <a:xfrm>
            <a:off x="2401711" y="3522133"/>
            <a:ext cx="115570" cy="115570"/>
          </a:xfrm>
          <a:prstGeom prst="rect">
            <a:avLst/>
          </a:prstGeom>
          <a:noFill/>
          <a:ln/>
        </p:spPr>
        <p:txBody>
          <a:bodyPr wrap="square" rtlCol="0" anchor="ctr"/>
          <a:lstStyle/>
          <a:p>
            <a:pPr algn="ctr"/>
            <a:r>
              <a:rPr lang="en-US" sz="450" b="1" dirty="0">
                <a:solidFill>
                  <a:srgbClr val="FFFFFF"/>
                </a:solidFill>
                <a:latin typeface="Arial" pitchFamily="34" charset="0"/>
                <a:ea typeface="Arial" pitchFamily="34" charset="-122"/>
                <a:cs typeface="Arial" pitchFamily="34" charset="-120"/>
              </a:rPr>
              <a:t>5</a:t>
            </a:r>
            <a:endParaRPr lang="en-US" sz="450" dirty="0"/>
          </a:p>
        </p:txBody>
      </p:sp>
      <p:sp>
        <p:nvSpPr>
          <p:cNvPr id="71" name="Text 66"/>
          <p:cNvSpPr/>
          <p:nvPr/>
        </p:nvSpPr>
        <p:spPr>
          <a:xfrm>
            <a:off x="2553053" y="3513879"/>
            <a:ext cx="1903236" cy="137583"/>
          </a:xfrm>
          <a:prstGeom prst="rect">
            <a:avLst/>
          </a:prstGeom>
          <a:solidFill>
            <a:srgbClr val="13284C"/>
          </a:solidFill>
          <a:ln/>
        </p:spPr>
        <p:txBody>
          <a:bodyPr wrap="square" rtlCol="0" anchor="ctr"/>
          <a:lstStyle/>
          <a:p>
            <a:r>
              <a:rPr lang="en-US" sz="450" b="1" kern="0" spc="6" dirty="0">
                <a:solidFill>
                  <a:schemeClr val="bg1"/>
                </a:solidFill>
                <a:latin typeface="Arial" pitchFamily="34" charset="0"/>
                <a:ea typeface="Arial" pitchFamily="34" charset="-122"/>
                <a:cs typeface="Arial" pitchFamily="34" charset="-120"/>
              </a:rPr>
              <a:t>BEHAVIOURAL CHANGE THEORY – COM-B MODEL </a:t>
            </a:r>
            <a:endParaRPr lang="en-US" sz="450" dirty="0">
              <a:solidFill>
                <a:schemeClr val="bg1"/>
              </a:solidFill>
            </a:endParaRPr>
          </a:p>
        </p:txBody>
      </p:sp>
      <p:sp>
        <p:nvSpPr>
          <p:cNvPr id="72" name="Shape 67"/>
          <p:cNvSpPr/>
          <p:nvPr/>
        </p:nvSpPr>
        <p:spPr>
          <a:xfrm>
            <a:off x="2401711" y="3665220"/>
            <a:ext cx="2054578" cy="0"/>
          </a:xfrm>
          <a:prstGeom prst="line">
            <a:avLst/>
          </a:prstGeom>
          <a:noFill/>
          <a:ln w="12700">
            <a:solidFill>
              <a:srgbClr val="CCCCCC"/>
            </a:solidFill>
            <a:prstDash val="solid"/>
          </a:ln>
        </p:spPr>
      </p:sp>
      <p:sp>
        <p:nvSpPr>
          <p:cNvPr id="73" name="Text 68"/>
          <p:cNvSpPr/>
          <p:nvPr/>
        </p:nvSpPr>
        <p:spPr>
          <a:xfrm>
            <a:off x="2319161" y="3639736"/>
            <a:ext cx="2280039" cy="275167"/>
          </a:xfrm>
          <a:prstGeom prst="rect">
            <a:avLst/>
          </a:prstGeom>
          <a:noFill/>
          <a:ln/>
        </p:spPr>
        <p:txBody>
          <a:bodyPr wrap="square" rtlCol="0" anchor="t"/>
          <a:lstStyle/>
          <a:p>
            <a:pPr>
              <a:lnSpc>
                <a:spcPct val="112000"/>
              </a:lnSpc>
            </a:pPr>
            <a:r>
              <a:rPr lang="en-IN" sz="340" dirty="0">
                <a:latin typeface="Arial" panose="020B0604020202020204" pitchFamily="34" charset="0"/>
                <a:cs typeface="Arial" panose="020B0604020202020204" pitchFamily="34" charset="0"/>
              </a:rPr>
              <a:t>The COM-B model explains how behaviour change occurs through </a:t>
            </a:r>
            <a:r>
              <a:rPr lang="en-IN" sz="340" b="1" dirty="0">
                <a:latin typeface="Arial" panose="020B0604020202020204" pitchFamily="34" charset="0"/>
                <a:cs typeface="Arial" panose="020B0604020202020204" pitchFamily="34" charset="0"/>
              </a:rPr>
              <a:t>Capability, Opportunity and Motivation</a:t>
            </a:r>
            <a:r>
              <a:rPr lang="en-IN" sz="340" dirty="0">
                <a:latin typeface="Arial" panose="020B0604020202020204" pitchFamily="34" charset="0"/>
                <a:cs typeface="Arial" panose="020B0604020202020204" pitchFamily="34" charset="0"/>
              </a:rPr>
              <a:t> (Michie et al., 2011). </a:t>
            </a:r>
            <a:r>
              <a:rPr lang="en-IN" sz="340" dirty="0" err="1">
                <a:latin typeface="Arial" panose="020B0604020202020204" pitchFamily="34" charset="0"/>
                <a:cs typeface="Arial" panose="020B0604020202020204" pitchFamily="34" charset="0"/>
              </a:rPr>
              <a:t>NeuroBand</a:t>
            </a:r>
            <a:r>
              <a:rPr lang="en-IN" sz="340" dirty="0">
                <a:latin typeface="Arial" panose="020B0604020202020204" pitchFamily="34" charset="0"/>
                <a:cs typeface="Arial" panose="020B0604020202020204" pitchFamily="34" charset="0"/>
              </a:rPr>
              <a:t> AI enhances </a:t>
            </a:r>
            <a:r>
              <a:rPr lang="en-IN" sz="340" b="1" dirty="0">
                <a:latin typeface="Arial" panose="020B0604020202020204" pitchFamily="34" charset="0"/>
                <a:cs typeface="Arial" panose="020B0604020202020204" pitchFamily="34" charset="0"/>
              </a:rPr>
              <a:t>psychological capability</a:t>
            </a:r>
            <a:r>
              <a:rPr lang="en-IN" sz="340" dirty="0">
                <a:latin typeface="Arial" panose="020B0604020202020204" pitchFamily="34" charset="0"/>
                <a:cs typeface="Arial" panose="020B0604020202020204" pitchFamily="34" charset="0"/>
              </a:rPr>
              <a:t> by providing medication reminders, health information and personalised feedback that help users better manage their condition. </a:t>
            </a:r>
            <a:r>
              <a:rPr lang="en-IN" sz="340" b="1" dirty="0">
                <a:latin typeface="Arial" panose="020B0604020202020204" pitchFamily="34" charset="0"/>
                <a:cs typeface="Arial" panose="020B0604020202020204" pitchFamily="34" charset="0"/>
              </a:rPr>
              <a:t>Physical and social opportunities</a:t>
            </a:r>
            <a:r>
              <a:rPr lang="en-IN" sz="340" dirty="0">
                <a:latin typeface="Arial" panose="020B0604020202020204" pitchFamily="34" charset="0"/>
                <a:cs typeface="Arial" panose="020B0604020202020204" pitchFamily="34" charset="0"/>
              </a:rPr>
              <a:t> are strengthened through continuous monitoring, caregiver support and real-time communication with healthcare professionals, creating a safer environment for independent living.</a:t>
            </a:r>
            <a:endParaRPr lang="en-US" sz="340" dirty="0">
              <a:latin typeface="Arial" panose="020B0604020202020204" pitchFamily="34" charset="0"/>
              <a:cs typeface="Arial" panose="020B0604020202020204" pitchFamily="34" charset="0"/>
            </a:endParaRPr>
          </a:p>
        </p:txBody>
      </p:sp>
      <p:sp>
        <p:nvSpPr>
          <p:cNvPr id="74" name="Shape 69"/>
          <p:cNvSpPr/>
          <p:nvPr/>
        </p:nvSpPr>
        <p:spPr>
          <a:xfrm>
            <a:off x="2401710" y="4031192"/>
            <a:ext cx="1027289" cy="577849"/>
          </a:xfrm>
          <a:prstGeom prst="roundRect">
            <a:avLst>
              <a:gd name="adj" fmla="val 4211"/>
            </a:avLst>
          </a:prstGeom>
          <a:solidFill>
            <a:srgbClr val="EAF1FB"/>
          </a:solidFill>
          <a:ln w="9525">
            <a:solidFill>
              <a:srgbClr val="DDDDDD"/>
            </a:solidFill>
            <a:prstDash val="solid"/>
          </a:ln>
        </p:spPr>
      </p:sp>
      <p:sp>
        <p:nvSpPr>
          <p:cNvPr id="75" name="Text 70"/>
          <p:cNvSpPr/>
          <p:nvPr/>
        </p:nvSpPr>
        <p:spPr>
          <a:xfrm>
            <a:off x="2429228" y="4053205"/>
            <a:ext cx="944739" cy="82550"/>
          </a:xfrm>
          <a:prstGeom prst="rect">
            <a:avLst/>
          </a:prstGeom>
          <a:noFill/>
          <a:ln/>
        </p:spPr>
        <p:txBody>
          <a:bodyPr wrap="square" rtlCol="0" anchor="ctr"/>
          <a:lstStyle/>
          <a:p>
            <a:r>
              <a:rPr lang="en-US" sz="450" b="1" dirty="0">
                <a:solidFill>
                  <a:srgbClr val="13284C"/>
                </a:solidFill>
                <a:latin typeface="Arial" pitchFamily="34" charset="0"/>
                <a:ea typeface="Arial" pitchFamily="34" charset="-122"/>
                <a:cs typeface="Arial" pitchFamily="34" charset="-120"/>
              </a:rPr>
              <a:t>Capability</a:t>
            </a:r>
            <a:endParaRPr lang="en-US" sz="450" dirty="0"/>
          </a:p>
        </p:txBody>
      </p:sp>
      <p:sp>
        <p:nvSpPr>
          <p:cNvPr id="76" name="Text 71"/>
          <p:cNvSpPr/>
          <p:nvPr/>
        </p:nvSpPr>
        <p:spPr>
          <a:xfrm>
            <a:off x="2346677" y="4121912"/>
            <a:ext cx="1248415" cy="487129"/>
          </a:xfrm>
          <a:prstGeom prst="rect">
            <a:avLst/>
          </a:prstGeom>
          <a:noFill/>
          <a:ln/>
        </p:spPr>
        <p:txBody>
          <a:bodyPr wrap="square" rtlCol="0" anchor="t"/>
          <a:lstStyle/>
          <a:p>
            <a:pPr marL="171450" indent="-171450">
              <a:buFont typeface="Arial" panose="020B0604020202020204" pitchFamily="34" charset="0"/>
              <a:buChar char="•"/>
            </a:pPr>
            <a:r>
              <a:rPr lang="en-IN" sz="450" dirty="0"/>
              <a:t>Physical: Reasonably practical and comfortable to wear, lightweight design</a:t>
            </a:r>
          </a:p>
          <a:p>
            <a:pPr marL="171450" indent="-171450">
              <a:buFont typeface="Arial" panose="020B0604020202020204" pitchFamily="34" charset="0"/>
              <a:buChar char="•"/>
            </a:pPr>
            <a:r>
              <a:rPr lang="en-IN" sz="450" dirty="0"/>
              <a:t>Psychological: the use of AI helps improve understanding and boost confidence</a:t>
            </a:r>
          </a:p>
        </p:txBody>
      </p:sp>
      <p:sp>
        <p:nvSpPr>
          <p:cNvPr id="77" name="Shape 72"/>
          <p:cNvSpPr/>
          <p:nvPr/>
        </p:nvSpPr>
        <p:spPr>
          <a:xfrm>
            <a:off x="3456517" y="4031192"/>
            <a:ext cx="999772" cy="569596"/>
          </a:xfrm>
          <a:prstGeom prst="roundRect">
            <a:avLst>
              <a:gd name="adj" fmla="val 4211"/>
            </a:avLst>
          </a:prstGeom>
          <a:solidFill>
            <a:srgbClr val="E5F5F3"/>
          </a:solidFill>
          <a:ln w="9525">
            <a:solidFill>
              <a:srgbClr val="DDDDDD"/>
            </a:solidFill>
            <a:prstDash val="solid"/>
          </a:ln>
        </p:spPr>
      </p:sp>
      <p:sp>
        <p:nvSpPr>
          <p:cNvPr id="78" name="Text 73"/>
          <p:cNvSpPr/>
          <p:nvPr/>
        </p:nvSpPr>
        <p:spPr>
          <a:xfrm>
            <a:off x="3484033" y="4053205"/>
            <a:ext cx="944739" cy="82550"/>
          </a:xfrm>
          <a:prstGeom prst="rect">
            <a:avLst/>
          </a:prstGeom>
          <a:noFill/>
          <a:ln/>
        </p:spPr>
        <p:txBody>
          <a:bodyPr wrap="square" rtlCol="0" anchor="ctr"/>
          <a:lstStyle/>
          <a:p>
            <a:r>
              <a:rPr lang="en-US" sz="450" b="1" dirty="0">
                <a:solidFill>
                  <a:srgbClr val="13284C"/>
                </a:solidFill>
                <a:latin typeface="Arial" pitchFamily="34" charset="0"/>
                <a:ea typeface="Arial" pitchFamily="34" charset="-122"/>
                <a:cs typeface="Arial" pitchFamily="34" charset="-120"/>
              </a:rPr>
              <a:t>Opportunity</a:t>
            </a:r>
            <a:endParaRPr lang="en-US" sz="450" dirty="0"/>
          </a:p>
        </p:txBody>
      </p:sp>
      <p:sp>
        <p:nvSpPr>
          <p:cNvPr id="79" name="Text 74"/>
          <p:cNvSpPr/>
          <p:nvPr/>
        </p:nvSpPr>
        <p:spPr>
          <a:xfrm>
            <a:off x="3426248" y="4153558"/>
            <a:ext cx="1170376" cy="385233"/>
          </a:xfrm>
          <a:prstGeom prst="rect">
            <a:avLst/>
          </a:prstGeom>
          <a:noFill/>
          <a:ln/>
        </p:spPr>
        <p:txBody>
          <a:bodyPr wrap="square" rtlCol="0" anchor="t"/>
          <a:lstStyle/>
          <a:p>
            <a:pPr marL="171450" indent="-171450">
              <a:buFont typeface="Arial" panose="020B0604020202020204" pitchFamily="34" charset="0"/>
              <a:buChar char="•"/>
            </a:pPr>
            <a:r>
              <a:rPr lang="en-IN" sz="450" dirty="0">
                <a:latin typeface="Arial" panose="020B0604020202020204" pitchFamily="34" charset="0"/>
                <a:cs typeface="Arial" panose="020B0604020202020204" pitchFamily="34" charset="0"/>
              </a:rPr>
              <a:t>Physical: Instant notification everywhere anytime!</a:t>
            </a:r>
          </a:p>
          <a:p>
            <a:pPr marL="171450" indent="-171450">
              <a:buFont typeface="Arial" panose="020B0604020202020204" pitchFamily="34" charset="0"/>
              <a:buChar char="•"/>
            </a:pPr>
            <a:r>
              <a:rPr lang="en-IN" sz="450">
                <a:latin typeface="Arial" panose="020B0604020202020204" pitchFamily="34" charset="0"/>
                <a:cs typeface="Arial" panose="020B0604020202020204" pitchFamily="34" charset="0"/>
              </a:rPr>
              <a:t>social</a:t>
            </a:r>
            <a:r>
              <a:rPr lang="en-IN" sz="450" dirty="0">
                <a:latin typeface="Arial" panose="020B0604020202020204" pitchFamily="34" charset="0"/>
                <a:cs typeface="Arial" panose="020B0604020202020204" pitchFamily="34" charset="0"/>
              </a:rPr>
              <a:t>: Support for carers, integration of healthcare with dashboard</a:t>
            </a:r>
          </a:p>
        </p:txBody>
      </p:sp>
      <p:sp>
        <p:nvSpPr>
          <p:cNvPr id="80" name="Shape 75"/>
          <p:cNvSpPr/>
          <p:nvPr/>
        </p:nvSpPr>
        <p:spPr>
          <a:xfrm>
            <a:off x="3112559" y="4595283"/>
            <a:ext cx="632883" cy="316442"/>
          </a:xfrm>
          <a:prstGeom prst="ellipse">
            <a:avLst/>
          </a:prstGeom>
          <a:solidFill>
            <a:srgbClr val="13284C"/>
          </a:solidFill>
          <a:ln/>
        </p:spPr>
      </p:sp>
      <p:sp>
        <p:nvSpPr>
          <p:cNvPr id="81" name="Text 76"/>
          <p:cNvSpPr/>
          <p:nvPr/>
        </p:nvSpPr>
        <p:spPr>
          <a:xfrm>
            <a:off x="3112559" y="4595283"/>
            <a:ext cx="632883" cy="316442"/>
          </a:xfrm>
          <a:prstGeom prst="rect">
            <a:avLst/>
          </a:prstGeom>
          <a:noFill/>
          <a:ln/>
        </p:spPr>
        <p:txBody>
          <a:bodyPr wrap="square" rtlCol="0" anchor="ctr"/>
          <a:lstStyle/>
          <a:p>
            <a:pPr algn="ctr"/>
            <a:r>
              <a:rPr lang="en-US" sz="450" b="1" dirty="0">
                <a:solidFill>
                  <a:srgbClr val="FFFFFF"/>
                </a:solidFill>
                <a:latin typeface="Arial" pitchFamily="34" charset="0"/>
                <a:ea typeface="Arial" pitchFamily="34" charset="-122"/>
                <a:cs typeface="Arial" pitchFamily="34" charset="-120"/>
              </a:rPr>
              <a:t>Behaviour</a:t>
            </a:r>
            <a:endParaRPr lang="en-US" sz="450" dirty="0"/>
          </a:p>
          <a:p>
            <a:pPr algn="ctr"/>
            <a:r>
              <a:rPr lang="en-US" sz="450" b="1" dirty="0">
                <a:solidFill>
                  <a:srgbClr val="FFFFFF"/>
                </a:solidFill>
                <a:latin typeface="Arial" pitchFamily="34" charset="0"/>
                <a:ea typeface="Arial" pitchFamily="34" charset="-122"/>
                <a:cs typeface="Arial" pitchFamily="34" charset="-120"/>
              </a:rPr>
              <a:t>(Use of NeuroBand AI)</a:t>
            </a:r>
            <a:endParaRPr lang="en-US" sz="450" dirty="0"/>
          </a:p>
        </p:txBody>
      </p:sp>
      <p:sp>
        <p:nvSpPr>
          <p:cNvPr id="82" name="Shape 77"/>
          <p:cNvSpPr/>
          <p:nvPr/>
        </p:nvSpPr>
        <p:spPr>
          <a:xfrm>
            <a:off x="2890520" y="4966758"/>
            <a:ext cx="1138343" cy="522817"/>
          </a:xfrm>
          <a:prstGeom prst="roundRect">
            <a:avLst>
              <a:gd name="adj" fmla="val 4211"/>
            </a:avLst>
          </a:prstGeom>
          <a:solidFill>
            <a:srgbClr val="F1E9F8"/>
          </a:solidFill>
          <a:ln w="9525">
            <a:solidFill>
              <a:srgbClr val="DDDDDD"/>
            </a:solidFill>
            <a:prstDash val="solid"/>
          </a:ln>
        </p:spPr>
      </p:sp>
      <p:sp>
        <p:nvSpPr>
          <p:cNvPr id="83" name="Text 78"/>
          <p:cNvSpPr/>
          <p:nvPr/>
        </p:nvSpPr>
        <p:spPr>
          <a:xfrm>
            <a:off x="2988734" y="4988772"/>
            <a:ext cx="880533" cy="82550"/>
          </a:xfrm>
          <a:prstGeom prst="rect">
            <a:avLst/>
          </a:prstGeom>
          <a:noFill/>
          <a:ln/>
        </p:spPr>
        <p:txBody>
          <a:bodyPr wrap="square" rtlCol="0" anchor="ctr"/>
          <a:lstStyle/>
          <a:p>
            <a:r>
              <a:rPr lang="en-US" sz="450" b="1" dirty="0">
                <a:solidFill>
                  <a:srgbClr val="13284C"/>
                </a:solidFill>
                <a:latin typeface="Arial" pitchFamily="34" charset="0"/>
                <a:ea typeface="Arial" pitchFamily="34" charset="-122"/>
                <a:cs typeface="Arial" pitchFamily="34" charset="-120"/>
              </a:rPr>
              <a:t>Motivation</a:t>
            </a:r>
            <a:endParaRPr lang="en-US" sz="450" dirty="0"/>
          </a:p>
        </p:txBody>
      </p:sp>
      <p:sp>
        <p:nvSpPr>
          <p:cNvPr id="84" name="Text 79"/>
          <p:cNvSpPr/>
          <p:nvPr/>
        </p:nvSpPr>
        <p:spPr>
          <a:xfrm>
            <a:off x="2887698" y="5090584"/>
            <a:ext cx="1076682" cy="385233"/>
          </a:xfrm>
          <a:prstGeom prst="rect">
            <a:avLst/>
          </a:prstGeom>
          <a:noFill/>
          <a:ln/>
        </p:spPr>
        <p:txBody>
          <a:bodyPr wrap="square" rtlCol="0" anchor="t"/>
          <a:lstStyle/>
          <a:p>
            <a:pPr marL="171450" indent="-171450">
              <a:buFont typeface="Arial" panose="020B0604020202020204" pitchFamily="34" charset="0"/>
              <a:buChar char="•"/>
            </a:pPr>
            <a:r>
              <a:rPr lang="en-IN" sz="450" dirty="0"/>
              <a:t>Reflective: understands and willing to continue using.</a:t>
            </a:r>
          </a:p>
          <a:p>
            <a:pPr marL="171450" indent="-171450">
              <a:buFont typeface="Arial" panose="020B0604020202020204" pitchFamily="34" charset="0"/>
              <a:buChar char="•"/>
            </a:pPr>
            <a:r>
              <a:rPr lang="en-IN" sz="450" dirty="0"/>
              <a:t>Automatic: Feeling much relaxed and rather safe</a:t>
            </a:r>
          </a:p>
        </p:txBody>
      </p:sp>
      <p:sp>
        <p:nvSpPr>
          <p:cNvPr id="85" name="Text 80"/>
          <p:cNvSpPr/>
          <p:nvPr/>
        </p:nvSpPr>
        <p:spPr>
          <a:xfrm>
            <a:off x="2401710" y="5482379"/>
            <a:ext cx="2137127" cy="302683"/>
          </a:xfrm>
          <a:prstGeom prst="rect">
            <a:avLst/>
          </a:prstGeom>
          <a:noFill/>
          <a:ln/>
        </p:spPr>
        <p:txBody>
          <a:bodyPr wrap="square" rtlCol="0" anchor="t"/>
          <a:lstStyle/>
          <a:p>
            <a:pPr>
              <a:lnSpc>
                <a:spcPct val="112000"/>
              </a:lnSpc>
            </a:pPr>
            <a:r>
              <a:rPr lang="en-IN" sz="400" b="1" dirty="0">
                <a:latin typeface="Arial" panose="020B0604020202020204" pitchFamily="34" charset="0"/>
                <a:cs typeface="Arial" panose="020B0604020202020204" pitchFamily="34" charset="0"/>
              </a:rPr>
              <a:t>Reflective and automatic motivation</a:t>
            </a:r>
            <a:r>
              <a:rPr lang="en-IN" sz="400" dirty="0">
                <a:latin typeface="Arial" panose="020B0604020202020204" pitchFamily="34" charset="0"/>
                <a:cs typeface="Arial" panose="020B0604020202020204" pitchFamily="34" charset="0"/>
              </a:rPr>
              <a:t> are encouraged through personalised alerts, progress monitoring and timely interventions, helping users maintain healthy behaviours and improving confidence in daily self-management. Overall, the intervention supports sustainable behaviour change by combining digital technology with person-centred care.</a:t>
            </a:r>
            <a:endParaRPr lang="en-US" sz="400" dirty="0">
              <a:latin typeface="Arial" panose="020B0604020202020204" pitchFamily="34" charset="0"/>
              <a:cs typeface="Arial" panose="020B0604020202020204" pitchFamily="34" charset="0"/>
            </a:endParaRPr>
          </a:p>
        </p:txBody>
      </p:sp>
      <p:sp>
        <p:nvSpPr>
          <p:cNvPr id="86" name="Shape 81"/>
          <p:cNvSpPr/>
          <p:nvPr/>
        </p:nvSpPr>
        <p:spPr>
          <a:xfrm>
            <a:off x="4538839" y="3522133"/>
            <a:ext cx="115570" cy="115570"/>
          </a:xfrm>
          <a:prstGeom prst="roundRect">
            <a:avLst>
              <a:gd name="adj" fmla="val 19048"/>
            </a:avLst>
          </a:prstGeom>
          <a:solidFill>
            <a:srgbClr val="13284C"/>
          </a:solidFill>
          <a:ln/>
        </p:spPr>
      </p:sp>
      <p:sp>
        <p:nvSpPr>
          <p:cNvPr id="87" name="Text 82"/>
          <p:cNvSpPr/>
          <p:nvPr/>
        </p:nvSpPr>
        <p:spPr>
          <a:xfrm>
            <a:off x="4538839" y="3522133"/>
            <a:ext cx="115570" cy="115570"/>
          </a:xfrm>
          <a:prstGeom prst="rect">
            <a:avLst/>
          </a:prstGeom>
          <a:noFill/>
          <a:ln/>
        </p:spPr>
        <p:txBody>
          <a:bodyPr wrap="square" rtlCol="0" anchor="ctr"/>
          <a:lstStyle/>
          <a:p>
            <a:pPr algn="ctr"/>
            <a:r>
              <a:rPr lang="en-US" sz="450" b="1" dirty="0">
                <a:solidFill>
                  <a:srgbClr val="FFFFFF"/>
                </a:solidFill>
                <a:latin typeface="Arial" pitchFamily="34" charset="0"/>
                <a:ea typeface="Arial" pitchFamily="34" charset="-122"/>
                <a:cs typeface="Arial" pitchFamily="34" charset="-120"/>
              </a:rPr>
              <a:t>6</a:t>
            </a:r>
            <a:endParaRPr lang="en-US" sz="450" dirty="0"/>
          </a:p>
        </p:txBody>
      </p:sp>
      <p:sp>
        <p:nvSpPr>
          <p:cNvPr id="88" name="Text 83"/>
          <p:cNvSpPr/>
          <p:nvPr/>
        </p:nvSpPr>
        <p:spPr>
          <a:xfrm>
            <a:off x="4690181" y="3513879"/>
            <a:ext cx="1903236" cy="137583"/>
          </a:xfrm>
          <a:prstGeom prst="rect">
            <a:avLst/>
          </a:prstGeom>
          <a:solidFill>
            <a:srgbClr val="13284C"/>
          </a:solidFill>
          <a:ln/>
        </p:spPr>
        <p:txBody>
          <a:bodyPr wrap="square" rtlCol="0" anchor="ctr"/>
          <a:lstStyle/>
          <a:p>
            <a:r>
              <a:rPr lang="en-US" sz="450" b="1" kern="0" spc="6" dirty="0">
                <a:solidFill>
                  <a:schemeClr val="bg1"/>
                </a:solidFill>
                <a:latin typeface="Arial" pitchFamily="34" charset="0"/>
                <a:ea typeface="Arial" pitchFamily="34" charset="-122"/>
                <a:cs typeface="Arial" pitchFamily="34" charset="-120"/>
              </a:rPr>
              <a:t>IMPACT ANALYSIS (DATA-DRIVEN)</a:t>
            </a:r>
            <a:endParaRPr lang="en-US" sz="450" dirty="0">
              <a:solidFill>
                <a:schemeClr val="bg1"/>
              </a:solidFill>
            </a:endParaRPr>
          </a:p>
        </p:txBody>
      </p:sp>
      <p:sp>
        <p:nvSpPr>
          <p:cNvPr id="89" name="Shape 84"/>
          <p:cNvSpPr/>
          <p:nvPr/>
        </p:nvSpPr>
        <p:spPr>
          <a:xfrm>
            <a:off x="4538839" y="3665220"/>
            <a:ext cx="2054578" cy="0"/>
          </a:xfrm>
          <a:prstGeom prst="line">
            <a:avLst/>
          </a:prstGeom>
          <a:noFill/>
          <a:ln w="12700">
            <a:solidFill>
              <a:srgbClr val="CCCCCC"/>
            </a:solidFill>
            <a:prstDash val="solid"/>
          </a:ln>
        </p:spPr>
      </p:sp>
      <p:sp>
        <p:nvSpPr>
          <p:cNvPr id="90" name="Text 85"/>
          <p:cNvSpPr/>
          <p:nvPr/>
        </p:nvSpPr>
        <p:spPr>
          <a:xfrm>
            <a:off x="4538839" y="3692737"/>
            <a:ext cx="2054578" cy="82550"/>
          </a:xfrm>
          <a:prstGeom prst="rect">
            <a:avLst/>
          </a:prstGeom>
          <a:noFill/>
          <a:ln/>
        </p:spPr>
        <p:txBody>
          <a:bodyPr wrap="square" rtlCol="0" anchor="ctr"/>
          <a:lstStyle/>
          <a:p>
            <a:pPr algn="ctr"/>
            <a:r>
              <a:rPr lang="en-US" sz="450" b="1" i="1" dirty="0">
                <a:solidFill>
                  <a:srgbClr val="13284C"/>
                </a:solidFill>
                <a:latin typeface="Arial" pitchFamily="34" charset="0"/>
                <a:ea typeface="Arial" pitchFamily="34" charset="-122"/>
                <a:cs typeface="Arial" pitchFamily="34" charset="-120"/>
              </a:rPr>
              <a:t>Potential Impact of NeuroBand AI</a:t>
            </a:r>
            <a:endParaRPr lang="en-US" sz="450" dirty="0"/>
          </a:p>
        </p:txBody>
      </p:sp>
      <p:graphicFrame>
        <p:nvGraphicFramePr>
          <p:cNvPr id="91" name="Table 1"/>
          <p:cNvGraphicFramePr>
            <a:graphicFrameLocks noGrp="1"/>
          </p:cNvGraphicFramePr>
          <p:nvPr>
            <p:extLst>
              <p:ext uri="{D42A27DB-BD31-4B8C-83A1-F6EECF244321}">
                <p14:modId xmlns:p14="http://schemas.microsoft.com/office/powerpoint/2010/main" val="4177817356"/>
              </p:ext>
            </p:extLst>
          </p:nvPr>
        </p:nvGraphicFramePr>
        <p:xfrm>
          <a:off x="4538839" y="3791797"/>
          <a:ext cx="2055495" cy="797984"/>
        </p:xfrm>
        <a:graphic>
          <a:graphicData uri="http://schemas.openxmlformats.org/drawingml/2006/table">
            <a:tbl>
              <a:tblPr/>
              <a:tblGrid>
                <a:gridCol w="412750">
                  <a:extLst>
                    <a:ext uri="{9D8B030D-6E8A-4147-A177-3AD203B41FA5}">
                      <a16:colId xmlns:a16="http://schemas.microsoft.com/office/drawing/2014/main" val="20000"/>
                    </a:ext>
                  </a:extLst>
                </a:gridCol>
                <a:gridCol w="509058">
                  <a:extLst>
                    <a:ext uri="{9D8B030D-6E8A-4147-A177-3AD203B41FA5}">
                      <a16:colId xmlns:a16="http://schemas.microsoft.com/office/drawing/2014/main" val="20001"/>
                    </a:ext>
                  </a:extLst>
                </a:gridCol>
                <a:gridCol w="646642">
                  <a:extLst>
                    <a:ext uri="{9D8B030D-6E8A-4147-A177-3AD203B41FA5}">
                      <a16:colId xmlns:a16="http://schemas.microsoft.com/office/drawing/2014/main" val="20002"/>
                    </a:ext>
                  </a:extLst>
                </a:gridCol>
                <a:gridCol w="487045">
                  <a:extLst>
                    <a:ext uri="{9D8B030D-6E8A-4147-A177-3AD203B41FA5}">
                      <a16:colId xmlns:a16="http://schemas.microsoft.com/office/drawing/2014/main" val="20003"/>
                    </a:ext>
                  </a:extLst>
                </a:gridCol>
              </a:tblGrid>
              <a:tr h="115570">
                <a:tc>
                  <a:txBody>
                    <a:bodyPr/>
                    <a:lstStyle/>
                    <a:p>
                      <a:pPr marL="0" indent="0" algn="ctr">
                        <a:buNone/>
                      </a:pPr>
                      <a:r>
                        <a:rPr lang="en-US" sz="300" b="1" dirty="0">
                          <a:solidFill>
                            <a:srgbClr val="FFFFFF"/>
                          </a:solidFill>
                          <a:latin typeface="Arial" pitchFamily="34" charset="0"/>
                          <a:ea typeface="Arial" pitchFamily="34" charset="-122"/>
                          <a:cs typeface="Arial" pitchFamily="34" charset="-120"/>
                        </a:rPr>
                        <a:t>Outcome</a:t>
                      </a:r>
                      <a:endParaRPr lang="en-US" sz="300" dirty="0">
                        <a:latin typeface="Arial" charset="0"/>
                        <a:ea typeface="Arial" charset="0"/>
                        <a:cs typeface="Arial" charset="0"/>
                      </a:endParaRPr>
                    </a:p>
                  </a:txBody>
                  <a:tcPr marL="27517" marR="27517" marT="13758" marB="13758" anchor="ctr">
                    <a:lnL w="6350" cap="flat" cmpd="sng" algn="ctr">
                      <a:solidFill>
                        <a:srgbClr val="E2E2E2"/>
                      </a:solidFill>
                      <a:prstDash val="solid"/>
                      <a:round/>
                      <a:headEnd type="none" w="med" len="med"/>
                      <a:tailEnd type="none" w="med" len="med"/>
                    </a:lnL>
                    <a:lnR w="6350" cap="flat" cmpd="sng" algn="ctr">
                      <a:solidFill>
                        <a:srgbClr val="E2E2E2"/>
                      </a:solidFill>
                      <a:prstDash val="solid"/>
                      <a:round/>
                      <a:headEnd type="none" w="med" len="med"/>
                      <a:tailEnd type="none" w="med" len="med"/>
                    </a:lnR>
                    <a:lnT w="6350" cap="flat" cmpd="sng" algn="ctr">
                      <a:solidFill>
                        <a:srgbClr val="E2E2E2"/>
                      </a:solidFill>
                      <a:prstDash val="solid"/>
                      <a:round/>
                      <a:headEnd type="none" w="med" len="med"/>
                      <a:tailEnd type="none" w="med" len="med"/>
                    </a:lnT>
                    <a:lnB w="6350" cap="flat" cmpd="sng" algn="ctr">
                      <a:solidFill>
                        <a:srgbClr val="E2E2E2"/>
                      </a:solidFill>
                      <a:prstDash val="solid"/>
                      <a:round/>
                      <a:headEnd type="none" w="med" len="med"/>
                      <a:tailEnd type="none" w="med" len="med"/>
                    </a:lnB>
                    <a:solidFill>
                      <a:srgbClr val="13284C"/>
                    </a:solidFill>
                  </a:tcPr>
                </a:tc>
                <a:tc>
                  <a:txBody>
                    <a:bodyPr/>
                    <a:lstStyle/>
                    <a:p>
                      <a:pPr marL="0" indent="0" algn="ctr">
                        <a:buNone/>
                      </a:pPr>
                      <a:r>
                        <a:rPr lang="en-US" sz="300" b="1" dirty="0">
                          <a:solidFill>
                            <a:srgbClr val="FFFFFF"/>
                          </a:solidFill>
                          <a:latin typeface="Arial" pitchFamily="34" charset="0"/>
                          <a:ea typeface="Arial" pitchFamily="34" charset="-122"/>
                          <a:cs typeface="Arial" pitchFamily="34" charset="-120"/>
                        </a:rPr>
                        <a:t>Current Challenge</a:t>
                      </a:r>
                      <a:endParaRPr lang="en-US" sz="300" dirty="0">
                        <a:latin typeface="Arial" charset="0"/>
                        <a:ea typeface="Arial" charset="0"/>
                        <a:cs typeface="Arial" charset="0"/>
                      </a:endParaRPr>
                    </a:p>
                  </a:txBody>
                  <a:tcPr marL="27517" marR="27517" marT="13758" marB="13758" anchor="ctr">
                    <a:lnL w="6350" cap="flat" cmpd="sng" algn="ctr">
                      <a:solidFill>
                        <a:srgbClr val="E2E2E2"/>
                      </a:solidFill>
                      <a:prstDash val="solid"/>
                      <a:round/>
                      <a:headEnd type="none" w="med" len="med"/>
                      <a:tailEnd type="none" w="med" len="med"/>
                    </a:lnL>
                    <a:lnR w="6350" cap="flat" cmpd="sng" algn="ctr">
                      <a:solidFill>
                        <a:srgbClr val="E2E2E2"/>
                      </a:solidFill>
                      <a:prstDash val="solid"/>
                      <a:round/>
                      <a:headEnd type="none" w="med" len="med"/>
                      <a:tailEnd type="none" w="med" len="med"/>
                    </a:lnR>
                    <a:lnT w="6350" cap="flat" cmpd="sng" algn="ctr">
                      <a:solidFill>
                        <a:srgbClr val="E2E2E2"/>
                      </a:solidFill>
                      <a:prstDash val="solid"/>
                      <a:round/>
                      <a:headEnd type="none" w="med" len="med"/>
                      <a:tailEnd type="none" w="med" len="med"/>
                    </a:lnT>
                    <a:lnB w="6350" cap="flat" cmpd="sng" algn="ctr">
                      <a:solidFill>
                        <a:srgbClr val="E2E2E2"/>
                      </a:solidFill>
                      <a:prstDash val="solid"/>
                      <a:round/>
                      <a:headEnd type="none" w="med" len="med"/>
                      <a:tailEnd type="none" w="med" len="med"/>
                    </a:lnB>
                    <a:solidFill>
                      <a:srgbClr val="13284C"/>
                    </a:solidFill>
                  </a:tcPr>
                </a:tc>
                <a:tc>
                  <a:txBody>
                    <a:bodyPr/>
                    <a:lstStyle/>
                    <a:p>
                      <a:pPr marL="0" indent="0" algn="ctr">
                        <a:buNone/>
                      </a:pPr>
                      <a:r>
                        <a:rPr lang="en-US" sz="300" b="1" dirty="0">
                          <a:solidFill>
                            <a:srgbClr val="FFFFFF"/>
                          </a:solidFill>
                          <a:latin typeface="Arial" pitchFamily="34" charset="0"/>
                          <a:ea typeface="Arial" pitchFamily="34" charset="-122"/>
                          <a:cs typeface="Arial" pitchFamily="34" charset="-120"/>
                        </a:rPr>
                        <a:t>With NeuroBand AI</a:t>
                      </a:r>
                      <a:endParaRPr lang="en-US" sz="300" dirty="0">
                        <a:latin typeface="Arial" charset="0"/>
                        <a:ea typeface="Arial" charset="0"/>
                        <a:cs typeface="Arial" charset="0"/>
                      </a:endParaRPr>
                    </a:p>
                  </a:txBody>
                  <a:tcPr marL="27517" marR="27517" marT="13758" marB="13758" anchor="ctr">
                    <a:lnL w="6350" cap="flat" cmpd="sng" algn="ctr">
                      <a:solidFill>
                        <a:srgbClr val="E2E2E2"/>
                      </a:solidFill>
                      <a:prstDash val="solid"/>
                      <a:round/>
                      <a:headEnd type="none" w="med" len="med"/>
                      <a:tailEnd type="none" w="med" len="med"/>
                    </a:lnL>
                    <a:lnR w="6350" cap="flat" cmpd="sng" algn="ctr">
                      <a:solidFill>
                        <a:srgbClr val="E2E2E2"/>
                      </a:solidFill>
                      <a:prstDash val="solid"/>
                      <a:round/>
                      <a:headEnd type="none" w="med" len="med"/>
                      <a:tailEnd type="none" w="med" len="med"/>
                    </a:lnR>
                    <a:lnT w="6350" cap="flat" cmpd="sng" algn="ctr">
                      <a:solidFill>
                        <a:srgbClr val="E2E2E2"/>
                      </a:solidFill>
                      <a:prstDash val="solid"/>
                      <a:round/>
                      <a:headEnd type="none" w="med" len="med"/>
                      <a:tailEnd type="none" w="med" len="med"/>
                    </a:lnT>
                    <a:lnB w="6350" cap="flat" cmpd="sng" algn="ctr">
                      <a:solidFill>
                        <a:srgbClr val="E2E2E2"/>
                      </a:solidFill>
                      <a:prstDash val="solid"/>
                      <a:round/>
                      <a:headEnd type="none" w="med" len="med"/>
                      <a:tailEnd type="none" w="med" len="med"/>
                    </a:lnB>
                    <a:solidFill>
                      <a:srgbClr val="13284C"/>
                    </a:solidFill>
                  </a:tcPr>
                </a:tc>
                <a:tc>
                  <a:txBody>
                    <a:bodyPr/>
                    <a:lstStyle/>
                    <a:p>
                      <a:pPr marL="0" indent="0" algn="ctr">
                        <a:buNone/>
                      </a:pPr>
                      <a:r>
                        <a:rPr lang="en-US" sz="300" b="1" dirty="0">
                          <a:solidFill>
                            <a:srgbClr val="FFFFFF"/>
                          </a:solidFill>
                          <a:latin typeface="Arial" pitchFamily="34" charset="0"/>
                          <a:ea typeface="Arial" pitchFamily="34" charset="-122"/>
                          <a:cs typeface="Arial" pitchFamily="34" charset="-120"/>
                        </a:rPr>
                        <a:t>Evidence/Source</a:t>
                      </a:r>
                      <a:endParaRPr lang="en-US" sz="300" dirty="0">
                        <a:latin typeface="Arial" charset="0"/>
                        <a:ea typeface="Arial" charset="0"/>
                        <a:cs typeface="Arial" charset="0"/>
                      </a:endParaRPr>
                    </a:p>
                  </a:txBody>
                  <a:tcPr marL="27517" marR="27517" marT="13758" marB="13758" anchor="ctr">
                    <a:lnL w="6350" cap="flat" cmpd="sng" algn="ctr">
                      <a:solidFill>
                        <a:srgbClr val="E2E2E2"/>
                      </a:solidFill>
                      <a:prstDash val="solid"/>
                      <a:round/>
                      <a:headEnd type="none" w="med" len="med"/>
                      <a:tailEnd type="none" w="med" len="med"/>
                    </a:lnL>
                    <a:lnR w="6350" cap="flat" cmpd="sng" algn="ctr">
                      <a:solidFill>
                        <a:srgbClr val="E2E2E2"/>
                      </a:solidFill>
                      <a:prstDash val="solid"/>
                      <a:round/>
                      <a:headEnd type="none" w="med" len="med"/>
                      <a:tailEnd type="none" w="med" len="med"/>
                    </a:lnR>
                    <a:lnT w="6350" cap="flat" cmpd="sng" algn="ctr">
                      <a:solidFill>
                        <a:srgbClr val="E2E2E2"/>
                      </a:solidFill>
                      <a:prstDash val="solid"/>
                      <a:round/>
                      <a:headEnd type="none" w="med" len="med"/>
                      <a:tailEnd type="none" w="med" len="med"/>
                    </a:lnT>
                    <a:lnB w="6350" cap="flat" cmpd="sng" algn="ctr">
                      <a:solidFill>
                        <a:srgbClr val="E2E2E2"/>
                      </a:solidFill>
                      <a:prstDash val="solid"/>
                      <a:round/>
                      <a:headEnd type="none" w="med" len="med"/>
                      <a:tailEnd type="none" w="med" len="med"/>
                    </a:lnB>
                    <a:solidFill>
                      <a:srgbClr val="13284C"/>
                    </a:solidFill>
                  </a:tcPr>
                </a:tc>
                <a:extLst>
                  <a:ext uri="{0D108BD9-81ED-4DB2-BD59-A6C34878D82A}">
                    <a16:rowId xmlns:a16="http://schemas.microsoft.com/office/drawing/2014/main" val="10000"/>
                  </a:ext>
                </a:extLst>
              </a:tr>
              <a:tr h="187113">
                <a:tc>
                  <a:txBody>
                    <a:bodyPr/>
                    <a:lstStyle/>
                    <a:p>
                      <a:pPr marL="0" indent="0">
                        <a:buNone/>
                      </a:pPr>
                      <a:r>
                        <a:rPr lang="en-US" sz="300" dirty="0">
                          <a:solidFill>
                            <a:srgbClr val="444444"/>
                          </a:solidFill>
                          <a:latin typeface="Arial" pitchFamily="34" charset="0"/>
                          <a:ea typeface="Arial" pitchFamily="34" charset="-122"/>
                          <a:cs typeface="Arial" pitchFamily="34" charset="-120"/>
                        </a:rPr>
                        <a:t>Safety (Wandering Incidents)</a:t>
                      </a:r>
                      <a:endParaRPr lang="en-US" sz="300" dirty="0">
                        <a:latin typeface="Arial" charset="0"/>
                        <a:ea typeface="Arial" charset="0"/>
                        <a:cs typeface="Arial" charset="0"/>
                      </a:endParaRPr>
                    </a:p>
                  </a:txBody>
                  <a:tcPr marL="27517" marR="27517" marT="13758" marB="13758" anchor="ctr">
                    <a:lnL w="6350" cap="flat" cmpd="sng" algn="ctr">
                      <a:solidFill>
                        <a:srgbClr val="E2E2E2"/>
                      </a:solidFill>
                      <a:prstDash val="solid"/>
                      <a:round/>
                      <a:headEnd type="none" w="med" len="med"/>
                      <a:tailEnd type="none" w="med" len="med"/>
                    </a:lnL>
                    <a:lnR w="6350" cap="flat" cmpd="sng" algn="ctr">
                      <a:solidFill>
                        <a:srgbClr val="E2E2E2"/>
                      </a:solidFill>
                      <a:prstDash val="solid"/>
                      <a:round/>
                      <a:headEnd type="none" w="med" len="med"/>
                      <a:tailEnd type="none" w="med" len="med"/>
                    </a:lnR>
                    <a:lnT w="6350" cap="flat" cmpd="sng" algn="ctr">
                      <a:solidFill>
                        <a:srgbClr val="E2E2E2"/>
                      </a:solidFill>
                      <a:prstDash val="solid"/>
                      <a:round/>
                      <a:headEnd type="none" w="med" len="med"/>
                      <a:tailEnd type="none" w="med" len="med"/>
                    </a:lnT>
                    <a:lnB w="6350" cap="flat" cmpd="sng" algn="ctr">
                      <a:solidFill>
                        <a:srgbClr val="E2E2E2"/>
                      </a:solidFill>
                      <a:prstDash val="solid"/>
                      <a:round/>
                      <a:headEnd type="none" w="med" len="med"/>
                      <a:tailEnd type="none" w="med" len="med"/>
                    </a:lnB>
                    <a:solidFill>
                      <a:srgbClr val="FFFFFF"/>
                    </a:solidFill>
                  </a:tcPr>
                </a:tc>
                <a:tc>
                  <a:txBody>
                    <a:bodyPr/>
                    <a:lstStyle/>
                    <a:p>
                      <a:pPr marL="0" indent="0">
                        <a:buNone/>
                      </a:pPr>
                      <a:r>
                        <a:rPr lang="en-US" sz="300" dirty="0">
                          <a:solidFill>
                            <a:srgbClr val="444444"/>
                          </a:solidFill>
                          <a:latin typeface="Arial" pitchFamily="34" charset="0"/>
                          <a:ea typeface="Arial" pitchFamily="34" charset="-122"/>
                          <a:cs typeface="Arial" pitchFamily="34" charset="-120"/>
                        </a:rPr>
                        <a:t>High risk of wandering and getting lost</a:t>
                      </a:r>
                      <a:endParaRPr lang="en-US" sz="300" dirty="0">
                        <a:latin typeface="Arial" charset="0"/>
                        <a:ea typeface="Arial" charset="0"/>
                        <a:cs typeface="Arial" charset="0"/>
                      </a:endParaRPr>
                    </a:p>
                  </a:txBody>
                  <a:tcPr marL="27517" marR="27517" marT="13758" marB="13758" anchor="ctr">
                    <a:lnL w="6350" cap="flat" cmpd="sng" algn="ctr">
                      <a:solidFill>
                        <a:srgbClr val="E2E2E2"/>
                      </a:solidFill>
                      <a:prstDash val="solid"/>
                      <a:round/>
                      <a:headEnd type="none" w="med" len="med"/>
                      <a:tailEnd type="none" w="med" len="med"/>
                    </a:lnL>
                    <a:lnR w="6350" cap="flat" cmpd="sng" algn="ctr">
                      <a:solidFill>
                        <a:srgbClr val="E2E2E2"/>
                      </a:solidFill>
                      <a:prstDash val="solid"/>
                      <a:round/>
                      <a:headEnd type="none" w="med" len="med"/>
                      <a:tailEnd type="none" w="med" len="med"/>
                    </a:lnR>
                    <a:lnT w="6350" cap="flat" cmpd="sng" algn="ctr">
                      <a:solidFill>
                        <a:srgbClr val="E2E2E2"/>
                      </a:solidFill>
                      <a:prstDash val="solid"/>
                      <a:round/>
                      <a:headEnd type="none" w="med" len="med"/>
                      <a:tailEnd type="none" w="med" len="med"/>
                    </a:lnT>
                    <a:lnB w="6350" cap="flat" cmpd="sng" algn="ctr">
                      <a:solidFill>
                        <a:srgbClr val="E2E2E2"/>
                      </a:solidFill>
                      <a:prstDash val="solid"/>
                      <a:round/>
                      <a:headEnd type="none" w="med" len="med"/>
                      <a:tailEnd type="none" w="med" len="med"/>
                    </a:lnB>
                    <a:solidFill>
                      <a:srgbClr val="FFFFFF"/>
                    </a:solidFill>
                  </a:tcPr>
                </a:tc>
                <a:tc>
                  <a:txBody>
                    <a:bodyPr/>
                    <a:lstStyle/>
                    <a:p>
                      <a:pPr marL="0" indent="0">
                        <a:buNone/>
                      </a:pPr>
                      <a:r>
                        <a:rPr lang="en-US" sz="300" dirty="0">
                          <a:solidFill>
                            <a:srgbClr val="444444"/>
                          </a:solidFill>
                          <a:latin typeface="Arial" pitchFamily="34" charset="0"/>
                          <a:ea typeface="Arial" pitchFamily="34" charset="-122"/>
                          <a:cs typeface="Arial" pitchFamily="34" charset="-120"/>
                        </a:rPr>
                        <a:t>Up to 60% reduction in wandering incidents*</a:t>
                      </a:r>
                      <a:endParaRPr lang="en-US" sz="300" dirty="0">
                        <a:latin typeface="Arial" charset="0"/>
                        <a:ea typeface="Arial" charset="0"/>
                        <a:cs typeface="Arial" charset="0"/>
                      </a:endParaRPr>
                    </a:p>
                  </a:txBody>
                  <a:tcPr marL="27517" marR="27517" marT="13758" marB="13758" anchor="ctr">
                    <a:lnL w="6350" cap="flat" cmpd="sng" algn="ctr">
                      <a:solidFill>
                        <a:srgbClr val="E2E2E2"/>
                      </a:solidFill>
                      <a:prstDash val="solid"/>
                      <a:round/>
                      <a:headEnd type="none" w="med" len="med"/>
                      <a:tailEnd type="none" w="med" len="med"/>
                    </a:lnL>
                    <a:lnR w="6350" cap="flat" cmpd="sng" algn="ctr">
                      <a:solidFill>
                        <a:srgbClr val="E2E2E2"/>
                      </a:solidFill>
                      <a:prstDash val="solid"/>
                      <a:round/>
                      <a:headEnd type="none" w="med" len="med"/>
                      <a:tailEnd type="none" w="med" len="med"/>
                    </a:lnR>
                    <a:lnT w="6350" cap="flat" cmpd="sng" algn="ctr">
                      <a:solidFill>
                        <a:srgbClr val="E2E2E2"/>
                      </a:solidFill>
                      <a:prstDash val="solid"/>
                      <a:round/>
                      <a:headEnd type="none" w="med" len="med"/>
                      <a:tailEnd type="none" w="med" len="med"/>
                    </a:lnT>
                    <a:lnB w="6350" cap="flat" cmpd="sng" algn="ctr">
                      <a:solidFill>
                        <a:srgbClr val="E2E2E2"/>
                      </a:solidFill>
                      <a:prstDash val="solid"/>
                      <a:round/>
                      <a:headEnd type="none" w="med" len="med"/>
                      <a:tailEnd type="none" w="med" len="med"/>
                    </a:lnB>
                    <a:solidFill>
                      <a:srgbClr val="FFFFFF"/>
                    </a:solidFill>
                  </a:tcPr>
                </a:tc>
                <a:tc>
                  <a:txBody>
                    <a:bodyPr/>
                    <a:lstStyle/>
                    <a:p>
                      <a:pPr marL="0" indent="0">
                        <a:buNone/>
                      </a:pPr>
                      <a:r>
                        <a:rPr lang="en-US" sz="300" dirty="0">
                          <a:solidFill>
                            <a:srgbClr val="444444"/>
                          </a:solidFill>
                          <a:latin typeface="Arial" pitchFamily="34" charset="0"/>
                          <a:ea typeface="Arial" pitchFamily="34" charset="-122"/>
                          <a:cs typeface="Arial" pitchFamily="34" charset="-120"/>
                        </a:rPr>
                        <a:t>GPS tracker studies (Doyle et al., 2024)</a:t>
                      </a:r>
                      <a:endParaRPr lang="en-US" sz="300" dirty="0">
                        <a:latin typeface="Arial" charset="0"/>
                        <a:ea typeface="Arial" charset="0"/>
                        <a:cs typeface="Arial" charset="0"/>
                      </a:endParaRPr>
                    </a:p>
                  </a:txBody>
                  <a:tcPr marL="27517" marR="27517" marT="13758" marB="13758" anchor="ctr">
                    <a:lnL w="6350" cap="flat" cmpd="sng" algn="ctr">
                      <a:solidFill>
                        <a:srgbClr val="E2E2E2"/>
                      </a:solidFill>
                      <a:prstDash val="solid"/>
                      <a:round/>
                      <a:headEnd type="none" w="med" len="med"/>
                      <a:tailEnd type="none" w="med" len="med"/>
                    </a:lnL>
                    <a:lnR w="6350" cap="flat" cmpd="sng" algn="ctr">
                      <a:solidFill>
                        <a:srgbClr val="E2E2E2"/>
                      </a:solidFill>
                      <a:prstDash val="solid"/>
                      <a:round/>
                      <a:headEnd type="none" w="med" len="med"/>
                      <a:tailEnd type="none" w="med" len="med"/>
                    </a:lnR>
                    <a:lnT w="6350" cap="flat" cmpd="sng" algn="ctr">
                      <a:solidFill>
                        <a:srgbClr val="E2E2E2"/>
                      </a:solidFill>
                      <a:prstDash val="solid"/>
                      <a:round/>
                      <a:headEnd type="none" w="med" len="med"/>
                      <a:tailEnd type="none" w="med" len="med"/>
                    </a:lnT>
                    <a:lnB w="6350" cap="flat" cmpd="sng" algn="ctr">
                      <a:solidFill>
                        <a:srgbClr val="E2E2E2"/>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151342">
                <a:tc>
                  <a:txBody>
                    <a:bodyPr/>
                    <a:lstStyle/>
                    <a:p>
                      <a:pPr marL="0" indent="0">
                        <a:buNone/>
                      </a:pPr>
                      <a:r>
                        <a:rPr lang="en-US" sz="300" dirty="0">
                          <a:solidFill>
                            <a:srgbClr val="444444"/>
                          </a:solidFill>
                          <a:latin typeface="Arial" pitchFamily="34" charset="0"/>
                          <a:ea typeface="Arial" pitchFamily="34" charset="-122"/>
                          <a:cs typeface="Arial" pitchFamily="34" charset="-120"/>
                        </a:rPr>
                        <a:t>Hospital Admissions</a:t>
                      </a:r>
                      <a:endParaRPr lang="en-US" sz="300" dirty="0">
                        <a:latin typeface="Arial" charset="0"/>
                        <a:ea typeface="Arial" charset="0"/>
                        <a:cs typeface="Arial" charset="0"/>
                      </a:endParaRPr>
                    </a:p>
                  </a:txBody>
                  <a:tcPr marL="27517" marR="27517" marT="13758" marB="13758" anchor="ctr">
                    <a:lnL w="6350" cap="flat" cmpd="sng" algn="ctr">
                      <a:solidFill>
                        <a:srgbClr val="E2E2E2"/>
                      </a:solidFill>
                      <a:prstDash val="solid"/>
                      <a:round/>
                      <a:headEnd type="none" w="med" len="med"/>
                      <a:tailEnd type="none" w="med" len="med"/>
                    </a:lnL>
                    <a:lnR w="6350" cap="flat" cmpd="sng" algn="ctr">
                      <a:solidFill>
                        <a:srgbClr val="E2E2E2"/>
                      </a:solidFill>
                      <a:prstDash val="solid"/>
                      <a:round/>
                      <a:headEnd type="none" w="med" len="med"/>
                      <a:tailEnd type="none" w="med" len="med"/>
                    </a:lnR>
                    <a:lnT w="6350" cap="flat" cmpd="sng" algn="ctr">
                      <a:solidFill>
                        <a:srgbClr val="E2E2E2"/>
                      </a:solidFill>
                      <a:prstDash val="solid"/>
                      <a:round/>
                      <a:headEnd type="none" w="med" len="med"/>
                      <a:tailEnd type="none" w="med" len="med"/>
                    </a:lnT>
                    <a:lnB w="6350" cap="flat" cmpd="sng" algn="ctr">
                      <a:solidFill>
                        <a:srgbClr val="E2E2E2"/>
                      </a:solidFill>
                      <a:prstDash val="solid"/>
                      <a:round/>
                      <a:headEnd type="none" w="med" len="med"/>
                      <a:tailEnd type="none" w="med" len="med"/>
                    </a:lnB>
                    <a:solidFill>
                      <a:srgbClr val="F7F7F7"/>
                    </a:solidFill>
                  </a:tcPr>
                </a:tc>
                <a:tc>
                  <a:txBody>
                    <a:bodyPr/>
                    <a:lstStyle/>
                    <a:p>
                      <a:pPr marL="0" indent="0">
                        <a:buNone/>
                      </a:pPr>
                      <a:r>
                        <a:rPr lang="en-US" sz="300" dirty="0">
                          <a:solidFill>
                            <a:srgbClr val="444444"/>
                          </a:solidFill>
                          <a:latin typeface="Arial" pitchFamily="34" charset="0"/>
                          <a:ea typeface="Arial" pitchFamily="34" charset="-122"/>
                          <a:cs typeface="Arial" pitchFamily="34" charset="-120"/>
                        </a:rPr>
                        <a:t>Unplanned admissions common</a:t>
                      </a:r>
                      <a:endParaRPr lang="en-US" sz="300" dirty="0">
                        <a:latin typeface="Arial" charset="0"/>
                        <a:ea typeface="Arial" charset="0"/>
                        <a:cs typeface="Arial" charset="0"/>
                      </a:endParaRPr>
                    </a:p>
                  </a:txBody>
                  <a:tcPr marL="27517" marR="27517" marT="13758" marB="13758" anchor="ctr">
                    <a:lnL w="6350" cap="flat" cmpd="sng" algn="ctr">
                      <a:solidFill>
                        <a:srgbClr val="E2E2E2"/>
                      </a:solidFill>
                      <a:prstDash val="solid"/>
                      <a:round/>
                      <a:headEnd type="none" w="med" len="med"/>
                      <a:tailEnd type="none" w="med" len="med"/>
                    </a:lnL>
                    <a:lnR w="6350" cap="flat" cmpd="sng" algn="ctr">
                      <a:solidFill>
                        <a:srgbClr val="E2E2E2"/>
                      </a:solidFill>
                      <a:prstDash val="solid"/>
                      <a:round/>
                      <a:headEnd type="none" w="med" len="med"/>
                      <a:tailEnd type="none" w="med" len="med"/>
                    </a:lnR>
                    <a:lnT w="6350" cap="flat" cmpd="sng" algn="ctr">
                      <a:solidFill>
                        <a:srgbClr val="E2E2E2"/>
                      </a:solidFill>
                      <a:prstDash val="solid"/>
                      <a:round/>
                      <a:headEnd type="none" w="med" len="med"/>
                      <a:tailEnd type="none" w="med" len="med"/>
                    </a:lnT>
                    <a:lnB w="6350" cap="flat" cmpd="sng" algn="ctr">
                      <a:solidFill>
                        <a:srgbClr val="E2E2E2"/>
                      </a:solidFill>
                      <a:prstDash val="solid"/>
                      <a:round/>
                      <a:headEnd type="none" w="med" len="med"/>
                      <a:tailEnd type="none" w="med" len="med"/>
                    </a:lnB>
                    <a:solidFill>
                      <a:srgbClr val="F7F7F7"/>
                    </a:solidFill>
                  </a:tcPr>
                </a:tc>
                <a:tc>
                  <a:txBody>
                    <a:bodyPr/>
                    <a:lstStyle/>
                    <a:p>
                      <a:pPr marL="0" indent="0">
                        <a:buNone/>
                      </a:pPr>
                      <a:r>
                        <a:rPr lang="en-US" sz="300" dirty="0">
                          <a:solidFill>
                            <a:srgbClr val="444444"/>
                          </a:solidFill>
                          <a:latin typeface="Arial" pitchFamily="34" charset="0"/>
                          <a:ea typeface="Arial" pitchFamily="34" charset="-122"/>
                          <a:cs typeface="Arial" pitchFamily="34" charset="-120"/>
                        </a:rPr>
                        <a:t>15–25% reduction in emergency admissions*</a:t>
                      </a:r>
                      <a:endParaRPr lang="en-US" sz="300" dirty="0">
                        <a:latin typeface="Arial" charset="0"/>
                        <a:ea typeface="Arial" charset="0"/>
                        <a:cs typeface="Arial" charset="0"/>
                      </a:endParaRPr>
                    </a:p>
                  </a:txBody>
                  <a:tcPr marL="27517" marR="27517" marT="13758" marB="13758" anchor="ctr">
                    <a:lnL w="6350" cap="flat" cmpd="sng" algn="ctr">
                      <a:solidFill>
                        <a:srgbClr val="E2E2E2"/>
                      </a:solidFill>
                      <a:prstDash val="solid"/>
                      <a:round/>
                      <a:headEnd type="none" w="med" len="med"/>
                      <a:tailEnd type="none" w="med" len="med"/>
                    </a:lnL>
                    <a:lnR w="6350" cap="flat" cmpd="sng" algn="ctr">
                      <a:solidFill>
                        <a:srgbClr val="E2E2E2"/>
                      </a:solidFill>
                      <a:prstDash val="solid"/>
                      <a:round/>
                      <a:headEnd type="none" w="med" len="med"/>
                      <a:tailEnd type="none" w="med" len="med"/>
                    </a:lnR>
                    <a:lnT w="6350" cap="flat" cmpd="sng" algn="ctr">
                      <a:solidFill>
                        <a:srgbClr val="E2E2E2"/>
                      </a:solidFill>
                      <a:prstDash val="solid"/>
                      <a:round/>
                      <a:headEnd type="none" w="med" len="med"/>
                      <a:tailEnd type="none" w="med" len="med"/>
                    </a:lnT>
                    <a:lnB w="6350" cap="flat" cmpd="sng" algn="ctr">
                      <a:solidFill>
                        <a:srgbClr val="E2E2E2"/>
                      </a:solidFill>
                      <a:prstDash val="solid"/>
                      <a:round/>
                      <a:headEnd type="none" w="med" len="med"/>
                      <a:tailEnd type="none" w="med" len="med"/>
                    </a:lnB>
                    <a:solidFill>
                      <a:srgbClr val="F7F7F7"/>
                    </a:solidFill>
                  </a:tcPr>
                </a:tc>
                <a:tc>
                  <a:txBody>
                    <a:bodyPr/>
                    <a:lstStyle/>
                    <a:p>
                      <a:pPr marL="0" indent="0">
                        <a:buNone/>
                      </a:pPr>
                      <a:r>
                        <a:rPr lang="en-US" sz="300" dirty="0">
                          <a:solidFill>
                            <a:srgbClr val="444444"/>
                          </a:solidFill>
                          <a:latin typeface="Arial" pitchFamily="34" charset="0"/>
                          <a:ea typeface="Arial" pitchFamily="34" charset="-122"/>
                          <a:cs typeface="Arial" pitchFamily="34" charset="-120"/>
                        </a:rPr>
                        <a:t>Wearable monitoring reviews (Ehn et al., 2021)</a:t>
                      </a:r>
                      <a:endParaRPr lang="en-US" sz="300" dirty="0">
                        <a:latin typeface="Arial" charset="0"/>
                        <a:ea typeface="Arial" charset="0"/>
                        <a:cs typeface="Arial" charset="0"/>
                      </a:endParaRPr>
                    </a:p>
                  </a:txBody>
                  <a:tcPr marL="27517" marR="27517" marT="13758" marB="13758" anchor="ctr">
                    <a:lnL w="6350" cap="flat" cmpd="sng" algn="ctr">
                      <a:solidFill>
                        <a:srgbClr val="E2E2E2"/>
                      </a:solidFill>
                      <a:prstDash val="solid"/>
                      <a:round/>
                      <a:headEnd type="none" w="med" len="med"/>
                      <a:tailEnd type="none" w="med" len="med"/>
                    </a:lnL>
                    <a:lnR w="6350" cap="flat" cmpd="sng" algn="ctr">
                      <a:solidFill>
                        <a:srgbClr val="E2E2E2"/>
                      </a:solidFill>
                      <a:prstDash val="solid"/>
                      <a:round/>
                      <a:headEnd type="none" w="med" len="med"/>
                      <a:tailEnd type="none" w="med" len="med"/>
                    </a:lnR>
                    <a:lnT w="6350" cap="flat" cmpd="sng" algn="ctr">
                      <a:solidFill>
                        <a:srgbClr val="E2E2E2"/>
                      </a:solidFill>
                      <a:prstDash val="solid"/>
                      <a:round/>
                      <a:headEnd type="none" w="med" len="med"/>
                      <a:tailEnd type="none" w="med" len="med"/>
                    </a:lnT>
                    <a:lnB w="6350" cap="flat" cmpd="sng" algn="ctr">
                      <a:solidFill>
                        <a:srgbClr val="E2E2E2"/>
                      </a:solidFill>
                      <a:prstDash val="solid"/>
                      <a:round/>
                      <a:headEnd type="none" w="med" len="med"/>
                      <a:tailEnd type="none" w="med" len="med"/>
                    </a:lnB>
                    <a:solidFill>
                      <a:srgbClr val="F7F7F7"/>
                    </a:solidFill>
                  </a:tcPr>
                </a:tc>
                <a:extLst>
                  <a:ext uri="{0D108BD9-81ED-4DB2-BD59-A6C34878D82A}">
                    <a16:rowId xmlns:a16="http://schemas.microsoft.com/office/drawing/2014/main" val="10002"/>
                  </a:ext>
                </a:extLst>
              </a:tr>
              <a:tr h="192617">
                <a:tc>
                  <a:txBody>
                    <a:bodyPr/>
                    <a:lstStyle/>
                    <a:p>
                      <a:pPr marL="0" indent="0">
                        <a:buNone/>
                      </a:pPr>
                      <a:r>
                        <a:rPr lang="en-US" sz="300" dirty="0">
                          <a:solidFill>
                            <a:srgbClr val="444444"/>
                          </a:solidFill>
                          <a:latin typeface="Arial" pitchFamily="34" charset="0"/>
                          <a:ea typeface="Arial" pitchFamily="34" charset="-122"/>
                          <a:cs typeface="Arial" pitchFamily="34" charset="-120"/>
                        </a:rPr>
                        <a:t>Carer Stress</a:t>
                      </a:r>
                      <a:endParaRPr lang="en-US" sz="300" dirty="0">
                        <a:latin typeface="Arial" charset="0"/>
                        <a:ea typeface="Arial" charset="0"/>
                        <a:cs typeface="Arial" charset="0"/>
                      </a:endParaRPr>
                    </a:p>
                  </a:txBody>
                  <a:tcPr marL="27517" marR="27517" marT="13758" marB="13758" anchor="ctr">
                    <a:lnL w="6350" cap="flat" cmpd="sng" algn="ctr">
                      <a:solidFill>
                        <a:srgbClr val="E2E2E2"/>
                      </a:solidFill>
                      <a:prstDash val="solid"/>
                      <a:round/>
                      <a:headEnd type="none" w="med" len="med"/>
                      <a:tailEnd type="none" w="med" len="med"/>
                    </a:lnL>
                    <a:lnR w="6350" cap="flat" cmpd="sng" algn="ctr">
                      <a:solidFill>
                        <a:srgbClr val="E2E2E2"/>
                      </a:solidFill>
                      <a:prstDash val="solid"/>
                      <a:round/>
                      <a:headEnd type="none" w="med" len="med"/>
                      <a:tailEnd type="none" w="med" len="med"/>
                    </a:lnR>
                    <a:lnT w="6350" cap="flat" cmpd="sng" algn="ctr">
                      <a:solidFill>
                        <a:srgbClr val="E2E2E2"/>
                      </a:solidFill>
                      <a:prstDash val="solid"/>
                      <a:round/>
                      <a:headEnd type="none" w="med" len="med"/>
                      <a:tailEnd type="none" w="med" len="med"/>
                    </a:lnT>
                    <a:lnB w="6350" cap="flat" cmpd="sng" algn="ctr">
                      <a:solidFill>
                        <a:srgbClr val="E2E2E2"/>
                      </a:solidFill>
                      <a:prstDash val="solid"/>
                      <a:round/>
                      <a:headEnd type="none" w="med" len="med"/>
                      <a:tailEnd type="none" w="med" len="med"/>
                    </a:lnB>
                    <a:solidFill>
                      <a:srgbClr val="FFFFFF"/>
                    </a:solidFill>
                  </a:tcPr>
                </a:tc>
                <a:tc>
                  <a:txBody>
                    <a:bodyPr/>
                    <a:lstStyle/>
                    <a:p>
                      <a:pPr marL="0" indent="0">
                        <a:buNone/>
                      </a:pPr>
                      <a:r>
                        <a:rPr lang="en-US" sz="300" dirty="0">
                          <a:solidFill>
                            <a:srgbClr val="444444"/>
                          </a:solidFill>
                          <a:latin typeface="Arial" pitchFamily="34" charset="0"/>
                          <a:ea typeface="Arial" pitchFamily="34" charset="-122"/>
                          <a:cs typeface="Arial" pitchFamily="34" charset="-120"/>
                        </a:rPr>
                        <a:t>High stress and caregiver burden</a:t>
                      </a:r>
                      <a:endParaRPr lang="en-US" sz="300" dirty="0">
                        <a:latin typeface="Arial" charset="0"/>
                        <a:ea typeface="Arial" charset="0"/>
                        <a:cs typeface="Arial" charset="0"/>
                      </a:endParaRPr>
                    </a:p>
                  </a:txBody>
                  <a:tcPr marL="27517" marR="27517" marT="13758" marB="13758" anchor="ctr">
                    <a:lnL w="6350" cap="flat" cmpd="sng" algn="ctr">
                      <a:solidFill>
                        <a:srgbClr val="E2E2E2"/>
                      </a:solidFill>
                      <a:prstDash val="solid"/>
                      <a:round/>
                      <a:headEnd type="none" w="med" len="med"/>
                      <a:tailEnd type="none" w="med" len="med"/>
                    </a:lnL>
                    <a:lnR w="6350" cap="flat" cmpd="sng" algn="ctr">
                      <a:solidFill>
                        <a:srgbClr val="E2E2E2"/>
                      </a:solidFill>
                      <a:prstDash val="solid"/>
                      <a:round/>
                      <a:headEnd type="none" w="med" len="med"/>
                      <a:tailEnd type="none" w="med" len="med"/>
                    </a:lnR>
                    <a:lnT w="6350" cap="flat" cmpd="sng" algn="ctr">
                      <a:solidFill>
                        <a:srgbClr val="E2E2E2"/>
                      </a:solidFill>
                      <a:prstDash val="solid"/>
                      <a:round/>
                      <a:headEnd type="none" w="med" len="med"/>
                      <a:tailEnd type="none" w="med" len="med"/>
                    </a:lnT>
                    <a:lnB w="6350" cap="flat" cmpd="sng" algn="ctr">
                      <a:solidFill>
                        <a:srgbClr val="E2E2E2"/>
                      </a:solidFill>
                      <a:prstDash val="solid"/>
                      <a:round/>
                      <a:headEnd type="none" w="med" len="med"/>
                      <a:tailEnd type="none" w="med" len="med"/>
                    </a:lnB>
                    <a:solidFill>
                      <a:srgbClr val="FFFFFF"/>
                    </a:solidFill>
                  </a:tcPr>
                </a:tc>
                <a:tc>
                  <a:txBody>
                    <a:bodyPr/>
                    <a:lstStyle/>
                    <a:p>
                      <a:pPr marL="0" indent="0">
                        <a:buNone/>
                      </a:pPr>
                      <a:r>
                        <a:rPr lang="en-US" sz="300" dirty="0">
                          <a:solidFill>
                            <a:srgbClr val="444444"/>
                          </a:solidFill>
                          <a:latin typeface="Arial" pitchFamily="34" charset="0"/>
                          <a:ea typeface="Arial" pitchFamily="34" charset="-122"/>
                          <a:cs typeface="Arial" pitchFamily="34" charset="-120"/>
                        </a:rPr>
                        <a:t>30–40% improvement in carer confidence and wellbeing*</a:t>
                      </a:r>
                      <a:endParaRPr lang="en-US" sz="300" dirty="0">
                        <a:latin typeface="Arial" charset="0"/>
                        <a:ea typeface="Arial" charset="0"/>
                        <a:cs typeface="Arial" charset="0"/>
                      </a:endParaRPr>
                    </a:p>
                  </a:txBody>
                  <a:tcPr marL="27517" marR="27517" marT="13758" marB="13758" anchor="ctr">
                    <a:lnL w="6350" cap="flat" cmpd="sng" algn="ctr">
                      <a:solidFill>
                        <a:srgbClr val="E2E2E2"/>
                      </a:solidFill>
                      <a:prstDash val="solid"/>
                      <a:round/>
                      <a:headEnd type="none" w="med" len="med"/>
                      <a:tailEnd type="none" w="med" len="med"/>
                    </a:lnL>
                    <a:lnR w="6350" cap="flat" cmpd="sng" algn="ctr">
                      <a:solidFill>
                        <a:srgbClr val="E2E2E2"/>
                      </a:solidFill>
                      <a:prstDash val="solid"/>
                      <a:round/>
                      <a:headEnd type="none" w="med" len="med"/>
                      <a:tailEnd type="none" w="med" len="med"/>
                    </a:lnR>
                    <a:lnT w="6350" cap="flat" cmpd="sng" algn="ctr">
                      <a:solidFill>
                        <a:srgbClr val="E2E2E2"/>
                      </a:solidFill>
                      <a:prstDash val="solid"/>
                      <a:round/>
                      <a:headEnd type="none" w="med" len="med"/>
                      <a:tailEnd type="none" w="med" len="med"/>
                    </a:lnT>
                    <a:lnB w="6350" cap="flat" cmpd="sng" algn="ctr">
                      <a:solidFill>
                        <a:srgbClr val="E2E2E2"/>
                      </a:solidFill>
                      <a:prstDash val="solid"/>
                      <a:round/>
                      <a:headEnd type="none" w="med" len="med"/>
                      <a:tailEnd type="none" w="med" len="med"/>
                    </a:lnB>
                    <a:solidFill>
                      <a:srgbClr val="FFFFFF"/>
                    </a:solidFill>
                  </a:tcPr>
                </a:tc>
                <a:tc>
                  <a:txBody>
                    <a:bodyPr/>
                    <a:lstStyle/>
                    <a:p>
                      <a:pPr marL="0" indent="0">
                        <a:buNone/>
                      </a:pPr>
                      <a:r>
                        <a:rPr lang="en-US" sz="300" dirty="0">
                          <a:solidFill>
                            <a:srgbClr val="444444"/>
                          </a:solidFill>
                          <a:latin typeface="Arial" pitchFamily="34" charset="0"/>
                          <a:ea typeface="Arial" pitchFamily="34" charset="-122"/>
                          <a:cs typeface="Arial" pitchFamily="34" charset="-120"/>
                        </a:rPr>
                        <a:t>Digital health intervention studies</a:t>
                      </a:r>
                      <a:endParaRPr lang="en-US" sz="300" dirty="0">
                        <a:latin typeface="Arial" charset="0"/>
                        <a:ea typeface="Arial" charset="0"/>
                        <a:cs typeface="Arial" charset="0"/>
                      </a:endParaRPr>
                    </a:p>
                  </a:txBody>
                  <a:tcPr marL="27517" marR="27517" marT="13758" marB="13758" anchor="ctr">
                    <a:lnL w="6350" cap="flat" cmpd="sng" algn="ctr">
                      <a:solidFill>
                        <a:srgbClr val="E2E2E2"/>
                      </a:solidFill>
                      <a:prstDash val="solid"/>
                      <a:round/>
                      <a:headEnd type="none" w="med" len="med"/>
                      <a:tailEnd type="none" w="med" len="med"/>
                    </a:lnL>
                    <a:lnR w="6350" cap="flat" cmpd="sng" algn="ctr">
                      <a:solidFill>
                        <a:srgbClr val="E2E2E2"/>
                      </a:solidFill>
                      <a:prstDash val="solid"/>
                      <a:round/>
                      <a:headEnd type="none" w="med" len="med"/>
                      <a:tailEnd type="none" w="med" len="med"/>
                    </a:lnR>
                    <a:lnT w="6350" cap="flat" cmpd="sng" algn="ctr">
                      <a:solidFill>
                        <a:srgbClr val="E2E2E2"/>
                      </a:solidFill>
                      <a:prstDash val="solid"/>
                      <a:round/>
                      <a:headEnd type="none" w="med" len="med"/>
                      <a:tailEnd type="none" w="med" len="med"/>
                    </a:lnT>
                    <a:lnB w="6350" cap="flat" cmpd="sng" algn="ctr">
                      <a:solidFill>
                        <a:srgbClr val="E2E2E2"/>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151342">
                <a:tc>
                  <a:txBody>
                    <a:bodyPr/>
                    <a:lstStyle/>
                    <a:p>
                      <a:pPr marL="0" indent="0">
                        <a:buNone/>
                      </a:pPr>
                      <a:r>
                        <a:rPr lang="en-US" sz="300" dirty="0">
                          <a:solidFill>
                            <a:srgbClr val="444444"/>
                          </a:solidFill>
                          <a:latin typeface="Arial" pitchFamily="34" charset="0"/>
                          <a:ea typeface="Arial" pitchFamily="34" charset="-122"/>
                          <a:cs typeface="Arial" pitchFamily="34" charset="-120"/>
                        </a:rPr>
                        <a:t>Cost of Care (Annual)</a:t>
                      </a:r>
                      <a:endParaRPr lang="en-US" sz="300" dirty="0">
                        <a:latin typeface="Arial" charset="0"/>
                        <a:ea typeface="Arial" charset="0"/>
                        <a:cs typeface="Arial" charset="0"/>
                      </a:endParaRPr>
                    </a:p>
                  </a:txBody>
                  <a:tcPr marL="27517" marR="27517" marT="13758" marB="13758" anchor="ctr">
                    <a:lnL w="6350" cap="flat" cmpd="sng" algn="ctr">
                      <a:solidFill>
                        <a:srgbClr val="E2E2E2"/>
                      </a:solidFill>
                      <a:prstDash val="solid"/>
                      <a:round/>
                      <a:headEnd type="none" w="med" len="med"/>
                      <a:tailEnd type="none" w="med" len="med"/>
                    </a:lnL>
                    <a:lnR w="6350" cap="flat" cmpd="sng" algn="ctr">
                      <a:solidFill>
                        <a:srgbClr val="E2E2E2"/>
                      </a:solidFill>
                      <a:prstDash val="solid"/>
                      <a:round/>
                      <a:headEnd type="none" w="med" len="med"/>
                      <a:tailEnd type="none" w="med" len="med"/>
                    </a:lnR>
                    <a:lnT w="6350" cap="flat" cmpd="sng" algn="ctr">
                      <a:solidFill>
                        <a:srgbClr val="E2E2E2"/>
                      </a:solidFill>
                      <a:prstDash val="solid"/>
                      <a:round/>
                      <a:headEnd type="none" w="med" len="med"/>
                      <a:tailEnd type="none" w="med" len="med"/>
                    </a:lnT>
                    <a:lnB w="6350" cap="flat" cmpd="sng" algn="ctr">
                      <a:solidFill>
                        <a:srgbClr val="E2E2E2"/>
                      </a:solidFill>
                      <a:prstDash val="solid"/>
                      <a:round/>
                      <a:headEnd type="none" w="med" len="med"/>
                      <a:tailEnd type="none" w="med" len="med"/>
                    </a:lnB>
                    <a:solidFill>
                      <a:srgbClr val="F7F7F7"/>
                    </a:solidFill>
                  </a:tcPr>
                </a:tc>
                <a:tc>
                  <a:txBody>
                    <a:bodyPr/>
                    <a:lstStyle/>
                    <a:p>
                      <a:pPr marL="0" indent="0">
                        <a:buNone/>
                      </a:pPr>
                      <a:r>
                        <a:rPr lang="en-US" sz="300" dirty="0">
                          <a:solidFill>
                            <a:srgbClr val="444444"/>
                          </a:solidFill>
                          <a:latin typeface="Arial" pitchFamily="34" charset="0"/>
                          <a:ea typeface="Arial" pitchFamily="34" charset="-122"/>
                          <a:cs typeface="Arial" pitchFamily="34" charset="-120"/>
                        </a:rPr>
                        <a:t>£42 billion (2024)</a:t>
                      </a:r>
                      <a:endParaRPr lang="en-US" sz="300" dirty="0">
                        <a:latin typeface="Arial" charset="0"/>
                        <a:ea typeface="Arial" charset="0"/>
                        <a:cs typeface="Arial" charset="0"/>
                      </a:endParaRPr>
                    </a:p>
                  </a:txBody>
                  <a:tcPr marL="27517" marR="27517" marT="13758" marB="13758" anchor="ctr">
                    <a:lnL w="6350" cap="flat" cmpd="sng" algn="ctr">
                      <a:solidFill>
                        <a:srgbClr val="E2E2E2"/>
                      </a:solidFill>
                      <a:prstDash val="solid"/>
                      <a:round/>
                      <a:headEnd type="none" w="med" len="med"/>
                      <a:tailEnd type="none" w="med" len="med"/>
                    </a:lnL>
                    <a:lnR w="6350" cap="flat" cmpd="sng" algn="ctr">
                      <a:solidFill>
                        <a:srgbClr val="E2E2E2"/>
                      </a:solidFill>
                      <a:prstDash val="solid"/>
                      <a:round/>
                      <a:headEnd type="none" w="med" len="med"/>
                      <a:tailEnd type="none" w="med" len="med"/>
                    </a:lnR>
                    <a:lnT w="6350" cap="flat" cmpd="sng" algn="ctr">
                      <a:solidFill>
                        <a:srgbClr val="E2E2E2"/>
                      </a:solidFill>
                      <a:prstDash val="solid"/>
                      <a:round/>
                      <a:headEnd type="none" w="med" len="med"/>
                      <a:tailEnd type="none" w="med" len="med"/>
                    </a:lnT>
                    <a:lnB w="6350" cap="flat" cmpd="sng" algn="ctr">
                      <a:solidFill>
                        <a:srgbClr val="E2E2E2"/>
                      </a:solidFill>
                      <a:prstDash val="solid"/>
                      <a:round/>
                      <a:headEnd type="none" w="med" len="med"/>
                      <a:tailEnd type="none" w="med" len="med"/>
                    </a:lnB>
                    <a:solidFill>
                      <a:srgbClr val="F7F7F7"/>
                    </a:solidFill>
                  </a:tcPr>
                </a:tc>
                <a:tc>
                  <a:txBody>
                    <a:bodyPr/>
                    <a:lstStyle/>
                    <a:p>
                      <a:pPr marL="0" indent="0">
                        <a:buNone/>
                      </a:pPr>
                      <a:r>
                        <a:rPr lang="en-US" sz="300" dirty="0">
                          <a:solidFill>
                            <a:srgbClr val="444444"/>
                          </a:solidFill>
                          <a:latin typeface="Arial" pitchFamily="34" charset="0"/>
                          <a:ea typeface="Arial" pitchFamily="34" charset="-122"/>
                          <a:cs typeface="Arial" pitchFamily="34" charset="-120"/>
                        </a:rPr>
                        <a:t>Potential saving of £2–5 billion/year through prevention*</a:t>
                      </a:r>
                      <a:endParaRPr lang="en-US" sz="300" dirty="0">
                        <a:latin typeface="Arial" charset="0"/>
                        <a:ea typeface="Arial" charset="0"/>
                        <a:cs typeface="Arial" charset="0"/>
                      </a:endParaRPr>
                    </a:p>
                  </a:txBody>
                  <a:tcPr marL="27517" marR="27517" marT="13758" marB="13758" anchor="ctr">
                    <a:lnL w="6350" cap="flat" cmpd="sng" algn="ctr">
                      <a:solidFill>
                        <a:srgbClr val="E2E2E2"/>
                      </a:solidFill>
                      <a:prstDash val="solid"/>
                      <a:round/>
                      <a:headEnd type="none" w="med" len="med"/>
                      <a:tailEnd type="none" w="med" len="med"/>
                    </a:lnL>
                    <a:lnR w="6350" cap="flat" cmpd="sng" algn="ctr">
                      <a:solidFill>
                        <a:srgbClr val="E2E2E2"/>
                      </a:solidFill>
                      <a:prstDash val="solid"/>
                      <a:round/>
                      <a:headEnd type="none" w="med" len="med"/>
                      <a:tailEnd type="none" w="med" len="med"/>
                    </a:lnR>
                    <a:lnT w="6350" cap="flat" cmpd="sng" algn="ctr">
                      <a:solidFill>
                        <a:srgbClr val="E2E2E2"/>
                      </a:solidFill>
                      <a:prstDash val="solid"/>
                      <a:round/>
                      <a:headEnd type="none" w="med" len="med"/>
                      <a:tailEnd type="none" w="med" len="med"/>
                    </a:lnT>
                    <a:lnB w="6350" cap="flat" cmpd="sng" algn="ctr">
                      <a:solidFill>
                        <a:srgbClr val="E2E2E2"/>
                      </a:solidFill>
                      <a:prstDash val="solid"/>
                      <a:round/>
                      <a:headEnd type="none" w="med" len="med"/>
                      <a:tailEnd type="none" w="med" len="med"/>
                    </a:lnB>
                    <a:solidFill>
                      <a:srgbClr val="F7F7F7"/>
                    </a:solidFill>
                  </a:tcPr>
                </a:tc>
                <a:tc>
                  <a:txBody>
                    <a:bodyPr/>
                    <a:lstStyle/>
                    <a:p>
                      <a:pPr marL="0" indent="0">
                        <a:buNone/>
                      </a:pPr>
                      <a:r>
                        <a:rPr lang="en-US" sz="300" dirty="0">
                          <a:solidFill>
                            <a:srgbClr val="444444"/>
                          </a:solidFill>
                          <a:latin typeface="Arial" pitchFamily="34" charset="0"/>
                          <a:ea typeface="Arial" pitchFamily="34" charset="-122"/>
                          <a:cs typeface="Arial" pitchFamily="34" charset="-120"/>
                        </a:rPr>
                        <a:t>Alzheimer's Society, 2024</a:t>
                      </a:r>
                      <a:endParaRPr lang="en-US" sz="300" dirty="0">
                        <a:latin typeface="Arial" charset="0"/>
                        <a:ea typeface="Arial" charset="0"/>
                        <a:cs typeface="Arial" charset="0"/>
                      </a:endParaRPr>
                    </a:p>
                  </a:txBody>
                  <a:tcPr marL="27517" marR="27517" marT="13758" marB="13758" anchor="ctr">
                    <a:lnL w="6350" cap="flat" cmpd="sng" algn="ctr">
                      <a:solidFill>
                        <a:srgbClr val="E2E2E2"/>
                      </a:solidFill>
                      <a:prstDash val="solid"/>
                      <a:round/>
                      <a:headEnd type="none" w="med" len="med"/>
                      <a:tailEnd type="none" w="med" len="med"/>
                    </a:lnL>
                    <a:lnR w="6350" cap="flat" cmpd="sng" algn="ctr">
                      <a:solidFill>
                        <a:srgbClr val="E2E2E2"/>
                      </a:solidFill>
                      <a:prstDash val="solid"/>
                      <a:round/>
                      <a:headEnd type="none" w="med" len="med"/>
                      <a:tailEnd type="none" w="med" len="med"/>
                    </a:lnR>
                    <a:lnT w="6350" cap="flat" cmpd="sng" algn="ctr">
                      <a:solidFill>
                        <a:srgbClr val="E2E2E2"/>
                      </a:solidFill>
                      <a:prstDash val="solid"/>
                      <a:round/>
                      <a:headEnd type="none" w="med" len="med"/>
                      <a:tailEnd type="none" w="med" len="med"/>
                    </a:lnT>
                    <a:lnB w="6350" cap="flat" cmpd="sng" algn="ctr">
                      <a:solidFill>
                        <a:srgbClr val="E2E2E2"/>
                      </a:solidFill>
                      <a:prstDash val="solid"/>
                      <a:round/>
                      <a:headEnd type="none" w="med" len="med"/>
                      <a:tailEnd type="none" w="med" len="med"/>
                    </a:lnB>
                    <a:solidFill>
                      <a:srgbClr val="F7F7F7"/>
                    </a:solidFill>
                  </a:tcPr>
                </a:tc>
                <a:extLst>
                  <a:ext uri="{0D108BD9-81ED-4DB2-BD59-A6C34878D82A}">
                    <a16:rowId xmlns:a16="http://schemas.microsoft.com/office/drawing/2014/main" val="10004"/>
                  </a:ext>
                </a:extLst>
              </a:tr>
            </a:tbl>
          </a:graphicData>
        </a:graphic>
      </p:graphicFrame>
      <p:sp>
        <p:nvSpPr>
          <p:cNvPr id="92" name="Text 86"/>
          <p:cNvSpPr/>
          <p:nvPr/>
        </p:nvSpPr>
        <p:spPr>
          <a:xfrm>
            <a:off x="4497564" y="4617297"/>
            <a:ext cx="2192160" cy="96293"/>
          </a:xfrm>
          <a:prstGeom prst="rect">
            <a:avLst/>
          </a:prstGeom>
          <a:noFill/>
          <a:ln/>
        </p:spPr>
        <p:txBody>
          <a:bodyPr wrap="square" rtlCol="0" anchor="ctr"/>
          <a:lstStyle/>
          <a:p>
            <a:r>
              <a:rPr lang="en-US" sz="450" i="1" dirty="0">
                <a:solidFill>
                  <a:srgbClr val="888888"/>
                </a:solidFill>
                <a:latin typeface="Arial" pitchFamily="34" charset="0"/>
                <a:ea typeface="Arial" pitchFamily="34" charset="-122"/>
                <a:cs typeface="Arial" pitchFamily="34" charset="-120"/>
              </a:rPr>
              <a:t>*Estimated impact based on evidence from similar digital health interventions.</a:t>
            </a:r>
            <a:endParaRPr lang="en-US" sz="450" dirty="0"/>
          </a:p>
        </p:txBody>
      </p:sp>
      <p:sp>
        <p:nvSpPr>
          <p:cNvPr id="93" name="Shape 87"/>
          <p:cNvSpPr/>
          <p:nvPr/>
        </p:nvSpPr>
        <p:spPr>
          <a:xfrm>
            <a:off x="4538839" y="4732867"/>
            <a:ext cx="115570" cy="115570"/>
          </a:xfrm>
          <a:prstGeom prst="roundRect">
            <a:avLst>
              <a:gd name="adj" fmla="val 19048"/>
            </a:avLst>
          </a:prstGeom>
          <a:solidFill>
            <a:srgbClr val="13284C"/>
          </a:solidFill>
          <a:ln/>
        </p:spPr>
      </p:sp>
      <p:sp>
        <p:nvSpPr>
          <p:cNvPr id="94" name="Text 88"/>
          <p:cNvSpPr/>
          <p:nvPr/>
        </p:nvSpPr>
        <p:spPr>
          <a:xfrm>
            <a:off x="4538839" y="4732867"/>
            <a:ext cx="115570" cy="115570"/>
          </a:xfrm>
          <a:prstGeom prst="rect">
            <a:avLst/>
          </a:prstGeom>
          <a:noFill/>
          <a:ln/>
        </p:spPr>
        <p:txBody>
          <a:bodyPr wrap="square" rtlCol="0" anchor="ctr"/>
          <a:lstStyle/>
          <a:p>
            <a:pPr algn="ctr"/>
            <a:r>
              <a:rPr lang="en-US" sz="450" b="1" dirty="0">
                <a:solidFill>
                  <a:srgbClr val="FFFFFF"/>
                </a:solidFill>
                <a:latin typeface="Arial" pitchFamily="34" charset="0"/>
                <a:ea typeface="Arial" pitchFamily="34" charset="-122"/>
                <a:cs typeface="Arial" pitchFamily="34" charset="-120"/>
              </a:rPr>
              <a:t>7</a:t>
            </a:r>
            <a:endParaRPr lang="en-US" sz="450" dirty="0"/>
          </a:p>
        </p:txBody>
      </p:sp>
      <p:sp>
        <p:nvSpPr>
          <p:cNvPr id="95" name="Text 89"/>
          <p:cNvSpPr/>
          <p:nvPr/>
        </p:nvSpPr>
        <p:spPr>
          <a:xfrm>
            <a:off x="4690181" y="4724612"/>
            <a:ext cx="1903236" cy="137583"/>
          </a:xfrm>
          <a:prstGeom prst="rect">
            <a:avLst/>
          </a:prstGeom>
          <a:solidFill>
            <a:srgbClr val="13284C"/>
          </a:solidFill>
          <a:ln/>
        </p:spPr>
        <p:txBody>
          <a:bodyPr wrap="square" rtlCol="0" anchor="ctr"/>
          <a:lstStyle/>
          <a:p>
            <a:r>
              <a:rPr lang="en-US" sz="450" b="1" kern="0" spc="6" dirty="0">
                <a:solidFill>
                  <a:schemeClr val="bg1"/>
                </a:solidFill>
                <a:latin typeface="Arial" pitchFamily="34" charset="0"/>
                <a:ea typeface="Arial" pitchFamily="34" charset="-122"/>
                <a:cs typeface="Arial" pitchFamily="34" charset="-120"/>
              </a:rPr>
              <a:t>TRUST QUESTIONS: HOW CAN WE KNOW?</a:t>
            </a:r>
            <a:endParaRPr lang="en-US" sz="450" dirty="0">
              <a:solidFill>
                <a:schemeClr val="bg1"/>
              </a:solidFill>
            </a:endParaRPr>
          </a:p>
        </p:txBody>
      </p:sp>
      <p:sp>
        <p:nvSpPr>
          <p:cNvPr id="96" name="Shape 90"/>
          <p:cNvSpPr/>
          <p:nvPr/>
        </p:nvSpPr>
        <p:spPr>
          <a:xfrm>
            <a:off x="4538839" y="4875953"/>
            <a:ext cx="2054578" cy="0"/>
          </a:xfrm>
          <a:prstGeom prst="line">
            <a:avLst/>
          </a:prstGeom>
          <a:noFill/>
          <a:ln w="12700">
            <a:solidFill>
              <a:srgbClr val="CCCCCC"/>
            </a:solidFill>
            <a:prstDash val="solid"/>
          </a:ln>
        </p:spPr>
      </p:sp>
      <p:sp>
        <p:nvSpPr>
          <p:cNvPr id="97" name="Text 91"/>
          <p:cNvSpPr/>
          <p:nvPr/>
        </p:nvSpPr>
        <p:spPr>
          <a:xfrm>
            <a:off x="4538838" y="4911725"/>
            <a:ext cx="2319162" cy="853017"/>
          </a:xfrm>
          <a:prstGeom prst="rect">
            <a:avLst/>
          </a:prstGeom>
          <a:noFill/>
          <a:ln/>
        </p:spPr>
        <p:txBody>
          <a:bodyPr wrap="square" rtlCol="0" anchor="t"/>
          <a:lstStyle/>
          <a:p>
            <a:pPr marL="171450" indent="-171450">
              <a:buFont typeface="Arial" panose="020B0604020202020204" pitchFamily="34" charset="0"/>
              <a:buChar char="•"/>
            </a:pPr>
            <a:r>
              <a:rPr lang="en-IN" sz="500" dirty="0">
                <a:latin typeface="Arial" panose="020B0604020202020204" pitchFamily="34" charset="0"/>
                <a:cs typeface="Arial" panose="020B0604020202020204" pitchFamily="34" charset="0"/>
              </a:rPr>
              <a:t>Security and adherence to the General Data Protection Regulation (GDPR). </a:t>
            </a:r>
            <a:r>
              <a:rPr lang="en-IN" sz="500" b="1" dirty="0">
                <a:latin typeface="Arial" panose="020B0604020202020204" pitchFamily="34" charset="0"/>
                <a:cs typeface="Arial" panose="020B0604020202020204" pitchFamily="34" charset="0"/>
              </a:rPr>
              <a:t>Yes – </a:t>
            </a:r>
            <a:r>
              <a:rPr lang="en-IN" sz="500" dirty="0">
                <a:latin typeface="Arial" panose="020B0604020202020204" pitchFamily="34" charset="0"/>
                <a:cs typeface="Arial" panose="020B0604020202020204" pitchFamily="34" charset="0"/>
              </a:rPr>
              <a:t>end </a:t>
            </a:r>
            <a:r>
              <a:rPr lang="en-IN" sz="500" b="1" dirty="0">
                <a:latin typeface="Arial" panose="020B0604020202020204" pitchFamily="34" charset="0"/>
                <a:cs typeface="Arial" panose="020B0604020202020204" pitchFamily="34" charset="0"/>
              </a:rPr>
              <a:t>to</a:t>
            </a:r>
            <a:r>
              <a:rPr lang="en-IN" sz="500" dirty="0">
                <a:latin typeface="Arial" panose="020B0604020202020204" pitchFamily="34" charset="0"/>
                <a:cs typeface="Arial" panose="020B0604020202020204" pitchFamily="34" charset="0"/>
              </a:rPr>
              <a:t> </a:t>
            </a:r>
            <a:r>
              <a:rPr lang="en-IN" sz="500" b="1" dirty="0">
                <a:latin typeface="Arial" panose="020B0604020202020204" pitchFamily="34" charset="0"/>
                <a:cs typeface="Arial" panose="020B0604020202020204" pitchFamily="34" charset="0"/>
              </a:rPr>
              <a:t>end encryption</a:t>
            </a:r>
            <a:endParaRPr lang="en-IN" sz="5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IN" sz="500" dirty="0">
                <a:latin typeface="Arial" panose="020B0604020202020204" pitchFamily="34" charset="0"/>
                <a:cs typeface="Arial" panose="020B0604020202020204" pitchFamily="34" charset="0"/>
              </a:rPr>
              <a:t>Does the technology work? </a:t>
            </a:r>
            <a:r>
              <a:rPr lang="en-IN" sz="500" b="1" dirty="0">
                <a:latin typeface="Arial" panose="020B0604020202020204" pitchFamily="34" charset="0"/>
                <a:cs typeface="Arial" panose="020B0604020202020204" pitchFamily="34" charset="0"/>
              </a:rPr>
              <a:t>Validated sensors &amp; AI algorithms</a:t>
            </a:r>
            <a:endParaRPr lang="en-IN" sz="5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IN" sz="500" dirty="0">
                <a:latin typeface="Arial" panose="020B0604020202020204" pitchFamily="34" charset="0"/>
                <a:cs typeface="Arial" panose="020B0604020202020204" pitchFamily="34" charset="0"/>
              </a:rPr>
              <a:t>Is it accepted and trusted by users and carers? </a:t>
            </a:r>
            <a:r>
              <a:rPr lang="en-IN" sz="500" b="1" dirty="0">
                <a:latin typeface="Arial" panose="020B0604020202020204" pitchFamily="34" charset="0"/>
                <a:cs typeface="Arial" panose="020B0604020202020204" pitchFamily="34" charset="0"/>
              </a:rPr>
              <a:t>✓ Co-</a:t>
            </a:r>
            <a:r>
              <a:rPr lang="en-IN" sz="500" dirty="0">
                <a:latin typeface="Arial" panose="020B0604020202020204" pitchFamily="34" charset="0"/>
                <a:cs typeface="Arial" panose="020B0604020202020204" pitchFamily="34" charset="0"/>
              </a:rPr>
              <a:t>developed</a:t>
            </a:r>
            <a:r>
              <a:rPr lang="en-IN" sz="500" b="1" dirty="0">
                <a:latin typeface="Arial" panose="020B0604020202020204" pitchFamily="34" charset="0"/>
                <a:cs typeface="Arial" panose="020B0604020202020204" pitchFamily="34" charset="0"/>
              </a:rPr>
              <a:t> &amp; user </a:t>
            </a:r>
            <a:r>
              <a:rPr lang="en-IN" sz="500" dirty="0">
                <a:latin typeface="Arial" panose="020B0604020202020204" pitchFamily="34" charset="0"/>
                <a:cs typeface="Arial" panose="020B0604020202020204" pitchFamily="34" charset="0"/>
              </a:rPr>
              <a:t>validated</a:t>
            </a:r>
          </a:p>
          <a:p>
            <a:pPr marL="171450" indent="-171450">
              <a:buFont typeface="Arial" panose="020B0604020202020204" pitchFamily="34" charset="0"/>
              <a:buChar char="•"/>
            </a:pPr>
            <a:r>
              <a:rPr lang="en-IN" sz="500" dirty="0">
                <a:latin typeface="Arial" panose="020B0604020202020204" pitchFamily="34" charset="0"/>
                <a:cs typeface="Arial" panose="020B0604020202020204" pitchFamily="34" charset="0"/>
              </a:rPr>
              <a:t>Are there any safeguards? :</a:t>
            </a:r>
            <a:r>
              <a:rPr lang="en-IN" sz="500" b="1" dirty="0">
                <a:latin typeface="Arial" panose="020B0604020202020204" pitchFamily="34" charset="0"/>
                <a:cs typeface="Arial" panose="020B0604020202020204" pitchFamily="34" charset="0"/>
              </a:rPr>
              <a:t> </a:t>
            </a:r>
            <a:r>
              <a:rPr lang="en-IN" sz="500" dirty="0">
                <a:latin typeface="Arial" panose="020B0604020202020204" pitchFamily="34" charset="0"/>
                <a:cs typeface="Arial" panose="020B0604020202020204" pitchFamily="34" charset="0"/>
              </a:rPr>
              <a:t>Patients’ consent and clear information for saving</a:t>
            </a:r>
            <a:r>
              <a:rPr lang="en-IN" sz="500" b="1" dirty="0">
                <a:latin typeface="Arial" panose="020B0604020202020204" pitchFamily="34" charset="0"/>
                <a:cs typeface="Arial" panose="020B0604020202020204" pitchFamily="34" charset="0"/>
              </a:rPr>
              <a:t>, </a:t>
            </a:r>
            <a:r>
              <a:rPr lang="en-IN" sz="500" dirty="0">
                <a:latin typeface="Arial" panose="020B0604020202020204" pitchFamily="34" charset="0"/>
                <a:cs typeface="Arial" panose="020B0604020202020204" pitchFamily="34" charset="0"/>
              </a:rPr>
              <a:t>and self-determination16.</a:t>
            </a:r>
          </a:p>
          <a:p>
            <a:pPr marL="171450" indent="-171450">
              <a:buFont typeface="Arial" panose="020B0604020202020204" pitchFamily="34" charset="0"/>
              <a:buChar char="•"/>
            </a:pPr>
            <a:r>
              <a:rPr lang="en-IN" sz="500" dirty="0">
                <a:latin typeface="Arial" panose="020B0604020202020204" pitchFamily="34" charset="0"/>
                <a:cs typeface="Arial" panose="020B0604020202020204" pitchFamily="34" charset="0"/>
              </a:rPr>
              <a:t>Clinically and cost effective?   </a:t>
            </a:r>
            <a:r>
              <a:rPr lang="en-IN" sz="500" b="1" dirty="0">
                <a:latin typeface="Arial" panose="020B0604020202020204" pitchFamily="34" charset="0"/>
                <a:cs typeface="Arial" panose="020B0604020202020204" pitchFamily="34" charset="0"/>
              </a:rPr>
              <a:t>✓ </a:t>
            </a:r>
            <a:r>
              <a:rPr lang="en-IN" sz="500" dirty="0">
                <a:latin typeface="Arial" panose="020B0604020202020204" pitchFamily="34" charset="0"/>
                <a:cs typeface="Arial" panose="020B0604020202020204" pitchFamily="34" charset="0"/>
              </a:rPr>
              <a:t>Increasing</a:t>
            </a:r>
            <a:r>
              <a:rPr lang="en-IN" sz="500" b="1" dirty="0">
                <a:latin typeface="Arial" panose="020B0604020202020204" pitchFamily="34" charset="0"/>
                <a:cs typeface="Arial" panose="020B0604020202020204" pitchFamily="34" charset="0"/>
              </a:rPr>
              <a:t> </a:t>
            </a:r>
            <a:r>
              <a:rPr lang="en-IN" sz="500" dirty="0">
                <a:latin typeface="Arial" panose="020B0604020202020204" pitchFamily="34" charset="0"/>
                <a:cs typeface="Arial" panose="020B0604020202020204" pitchFamily="34" charset="0"/>
              </a:rPr>
              <a:t>evidence</a:t>
            </a:r>
            <a:r>
              <a:rPr lang="en-IN" sz="500" b="1" dirty="0">
                <a:latin typeface="Arial" panose="020B0604020202020204" pitchFamily="34" charset="0"/>
                <a:cs typeface="Arial" panose="020B0604020202020204" pitchFamily="34" charset="0"/>
              </a:rPr>
              <a:t> </a:t>
            </a:r>
            <a:r>
              <a:rPr lang="en-IN" sz="500" dirty="0">
                <a:latin typeface="Arial" panose="020B0604020202020204" pitchFamily="34" charset="0"/>
                <a:cs typeface="Arial" panose="020B0604020202020204" pitchFamily="34" charset="0"/>
              </a:rPr>
              <a:t>coming </a:t>
            </a:r>
            <a:r>
              <a:rPr lang="en-IN" sz="500" b="1" dirty="0">
                <a:latin typeface="Arial" panose="020B0604020202020204" pitchFamily="34" charset="0"/>
                <a:cs typeface="Arial" panose="020B0604020202020204" pitchFamily="34" charset="0"/>
              </a:rPr>
              <a:t>from pilots and studies</a:t>
            </a:r>
            <a:endParaRPr lang="en-IN" sz="500" dirty="0">
              <a:latin typeface="Arial" panose="020B0604020202020204" pitchFamily="34" charset="0"/>
              <a:cs typeface="Arial" panose="020B0604020202020204" pitchFamily="34" charset="0"/>
            </a:endParaRPr>
          </a:p>
          <a:p>
            <a:pPr>
              <a:lnSpc>
                <a:spcPct val="125000"/>
              </a:lnSpc>
            </a:pPr>
            <a:r>
              <a:rPr lang="en-US" sz="450" b="1" dirty="0">
                <a:solidFill>
                  <a:srgbClr val="1B9E96"/>
                </a:solidFill>
                <a:latin typeface="Arial" pitchFamily="34" charset="0"/>
                <a:ea typeface="Arial" pitchFamily="34" charset="-122"/>
                <a:cs typeface="Arial" pitchFamily="34" charset="-120"/>
              </a:rPr>
              <a:t>
</a:t>
            </a:r>
            <a:endParaRPr lang="en-US" sz="450" dirty="0"/>
          </a:p>
        </p:txBody>
      </p:sp>
      <p:sp>
        <p:nvSpPr>
          <p:cNvPr id="98" name="Shape 92"/>
          <p:cNvSpPr/>
          <p:nvPr/>
        </p:nvSpPr>
        <p:spPr>
          <a:xfrm>
            <a:off x="264583" y="5888567"/>
            <a:ext cx="115570" cy="115570"/>
          </a:xfrm>
          <a:prstGeom prst="roundRect">
            <a:avLst>
              <a:gd name="adj" fmla="val 19048"/>
            </a:avLst>
          </a:prstGeom>
          <a:solidFill>
            <a:srgbClr val="13284C"/>
          </a:solidFill>
          <a:ln/>
        </p:spPr>
      </p:sp>
      <p:sp>
        <p:nvSpPr>
          <p:cNvPr id="99" name="Text 93"/>
          <p:cNvSpPr/>
          <p:nvPr/>
        </p:nvSpPr>
        <p:spPr>
          <a:xfrm>
            <a:off x="264583" y="5888567"/>
            <a:ext cx="115570" cy="115570"/>
          </a:xfrm>
          <a:prstGeom prst="rect">
            <a:avLst/>
          </a:prstGeom>
          <a:noFill/>
          <a:ln/>
        </p:spPr>
        <p:txBody>
          <a:bodyPr wrap="square" rtlCol="0" anchor="ctr"/>
          <a:lstStyle/>
          <a:p>
            <a:pPr algn="ctr"/>
            <a:r>
              <a:rPr lang="en-US" sz="450" b="1" dirty="0">
                <a:solidFill>
                  <a:srgbClr val="FFFFFF"/>
                </a:solidFill>
                <a:latin typeface="Arial" pitchFamily="34" charset="0"/>
                <a:ea typeface="Arial" pitchFamily="34" charset="-122"/>
                <a:cs typeface="Arial" pitchFamily="34" charset="-120"/>
              </a:rPr>
              <a:t>8</a:t>
            </a:r>
            <a:endParaRPr lang="en-US" sz="450" dirty="0"/>
          </a:p>
        </p:txBody>
      </p:sp>
      <p:sp>
        <p:nvSpPr>
          <p:cNvPr id="100" name="Text 94"/>
          <p:cNvSpPr/>
          <p:nvPr/>
        </p:nvSpPr>
        <p:spPr>
          <a:xfrm>
            <a:off x="415925" y="5880312"/>
            <a:ext cx="1903236" cy="137583"/>
          </a:xfrm>
          <a:prstGeom prst="rect">
            <a:avLst/>
          </a:prstGeom>
          <a:solidFill>
            <a:srgbClr val="13284C"/>
          </a:solidFill>
          <a:ln/>
        </p:spPr>
        <p:txBody>
          <a:bodyPr wrap="square" rtlCol="0" anchor="ctr"/>
          <a:lstStyle/>
          <a:p>
            <a:r>
              <a:rPr lang="en-US" sz="450" b="1" kern="0" spc="6" dirty="0">
                <a:solidFill>
                  <a:schemeClr val="bg1"/>
                </a:solidFill>
                <a:latin typeface="Arial" pitchFamily="34" charset="0"/>
                <a:ea typeface="Arial" pitchFamily="34" charset="-122"/>
                <a:cs typeface="Arial" pitchFamily="34" charset="-120"/>
              </a:rPr>
              <a:t>ADDRESSING THE SHORTFALLS</a:t>
            </a:r>
            <a:endParaRPr lang="en-US" sz="450" dirty="0">
              <a:solidFill>
                <a:schemeClr val="bg1"/>
              </a:solidFill>
            </a:endParaRPr>
          </a:p>
        </p:txBody>
      </p:sp>
      <p:sp>
        <p:nvSpPr>
          <p:cNvPr id="101" name="Shape 95"/>
          <p:cNvSpPr/>
          <p:nvPr/>
        </p:nvSpPr>
        <p:spPr>
          <a:xfrm>
            <a:off x="264583" y="6031653"/>
            <a:ext cx="2054578" cy="0"/>
          </a:xfrm>
          <a:prstGeom prst="line">
            <a:avLst/>
          </a:prstGeom>
          <a:noFill/>
          <a:ln w="12700">
            <a:solidFill>
              <a:srgbClr val="CCCCCC"/>
            </a:solidFill>
            <a:prstDash val="solid"/>
          </a:ln>
        </p:spPr>
      </p:sp>
      <p:graphicFrame>
        <p:nvGraphicFramePr>
          <p:cNvPr id="102" name="Table 2"/>
          <p:cNvGraphicFramePr>
            <a:graphicFrameLocks noGrp="1"/>
          </p:cNvGraphicFramePr>
          <p:nvPr>
            <p:extLst>
              <p:ext uri="{D42A27DB-BD31-4B8C-83A1-F6EECF244321}">
                <p14:modId xmlns:p14="http://schemas.microsoft.com/office/powerpoint/2010/main" val="500148758"/>
              </p:ext>
            </p:extLst>
          </p:nvPr>
        </p:nvGraphicFramePr>
        <p:xfrm>
          <a:off x="230187" y="6108277"/>
          <a:ext cx="2084388" cy="1246505"/>
        </p:xfrm>
        <a:graphic>
          <a:graphicData uri="http://schemas.openxmlformats.org/drawingml/2006/table">
            <a:tbl>
              <a:tblPr/>
              <a:tblGrid>
                <a:gridCol w="833755">
                  <a:extLst>
                    <a:ext uri="{9D8B030D-6E8A-4147-A177-3AD203B41FA5}">
                      <a16:colId xmlns:a16="http://schemas.microsoft.com/office/drawing/2014/main" val="20000"/>
                    </a:ext>
                  </a:extLst>
                </a:gridCol>
                <a:gridCol w="1250633">
                  <a:extLst>
                    <a:ext uri="{9D8B030D-6E8A-4147-A177-3AD203B41FA5}">
                      <a16:colId xmlns:a16="http://schemas.microsoft.com/office/drawing/2014/main" val="20001"/>
                    </a:ext>
                  </a:extLst>
                </a:gridCol>
              </a:tblGrid>
              <a:tr h="128632">
                <a:tc>
                  <a:txBody>
                    <a:bodyPr/>
                    <a:lstStyle/>
                    <a:p>
                      <a:pPr marL="0" indent="0" algn="ctr">
                        <a:buNone/>
                      </a:pPr>
                      <a:r>
                        <a:rPr lang="en-US" sz="450" b="1" dirty="0">
                          <a:solidFill>
                            <a:srgbClr val="FFFFFF"/>
                          </a:solidFill>
                          <a:latin typeface="Arial" pitchFamily="34" charset="0"/>
                          <a:ea typeface="Arial" pitchFamily="34" charset="-122"/>
                          <a:cs typeface="Arial" pitchFamily="34" charset="-120"/>
                        </a:rPr>
                        <a:t>Identified Shortfalls</a:t>
                      </a:r>
                      <a:endParaRPr lang="en-US" sz="450" dirty="0">
                        <a:latin typeface="Arial" charset="0"/>
                        <a:ea typeface="Arial" charset="0"/>
                        <a:cs typeface="Arial" charset="0"/>
                      </a:endParaRPr>
                    </a:p>
                  </a:txBody>
                  <a:tcPr marL="27517" marR="27517" marT="13758" marB="13758" anchor="ctr">
                    <a:lnL w="6350" cap="flat" cmpd="sng" algn="ctr">
                      <a:solidFill>
                        <a:srgbClr val="E2E2E2"/>
                      </a:solidFill>
                      <a:prstDash val="solid"/>
                      <a:round/>
                      <a:headEnd type="none" w="med" len="med"/>
                      <a:tailEnd type="none" w="med" len="med"/>
                    </a:lnL>
                    <a:lnR w="6350" cap="flat" cmpd="sng" algn="ctr">
                      <a:solidFill>
                        <a:srgbClr val="E2E2E2"/>
                      </a:solidFill>
                      <a:prstDash val="solid"/>
                      <a:round/>
                      <a:headEnd type="none" w="med" len="med"/>
                      <a:tailEnd type="none" w="med" len="med"/>
                    </a:lnR>
                    <a:lnT w="6350" cap="flat" cmpd="sng" algn="ctr">
                      <a:solidFill>
                        <a:srgbClr val="E2E2E2"/>
                      </a:solidFill>
                      <a:prstDash val="solid"/>
                      <a:round/>
                      <a:headEnd type="none" w="med" len="med"/>
                      <a:tailEnd type="none" w="med" len="med"/>
                    </a:lnT>
                    <a:lnB w="6350" cap="flat" cmpd="sng" algn="ctr">
                      <a:solidFill>
                        <a:srgbClr val="E2E2E2"/>
                      </a:solidFill>
                      <a:prstDash val="solid"/>
                      <a:round/>
                      <a:headEnd type="none" w="med" len="med"/>
                      <a:tailEnd type="none" w="med" len="med"/>
                    </a:lnB>
                    <a:solidFill>
                      <a:srgbClr val="1B9E96"/>
                    </a:solidFill>
                  </a:tcPr>
                </a:tc>
                <a:tc>
                  <a:txBody>
                    <a:bodyPr/>
                    <a:lstStyle/>
                    <a:p>
                      <a:pPr marL="0" indent="0" algn="ctr">
                        <a:buNone/>
                      </a:pPr>
                      <a:r>
                        <a:rPr lang="en-US" sz="450" b="1" dirty="0">
                          <a:solidFill>
                            <a:srgbClr val="FFFFFF"/>
                          </a:solidFill>
                          <a:latin typeface="Arial" pitchFamily="34" charset="0"/>
                          <a:ea typeface="Arial" pitchFamily="34" charset="-122"/>
                          <a:cs typeface="Arial" pitchFamily="34" charset="-120"/>
                        </a:rPr>
                        <a:t>How NeuroBand AI Addresses Them</a:t>
                      </a:r>
                      <a:endParaRPr lang="en-US" sz="450" dirty="0">
                        <a:latin typeface="Arial" charset="0"/>
                        <a:ea typeface="Arial" charset="0"/>
                        <a:cs typeface="Arial" charset="0"/>
                      </a:endParaRPr>
                    </a:p>
                  </a:txBody>
                  <a:tcPr marL="27517" marR="27517" marT="13758" marB="13758" anchor="ctr">
                    <a:lnL w="6350" cap="flat" cmpd="sng" algn="ctr">
                      <a:solidFill>
                        <a:srgbClr val="E2E2E2"/>
                      </a:solidFill>
                      <a:prstDash val="solid"/>
                      <a:round/>
                      <a:headEnd type="none" w="med" len="med"/>
                      <a:tailEnd type="none" w="med" len="med"/>
                    </a:lnL>
                    <a:lnR w="6350" cap="flat" cmpd="sng" algn="ctr">
                      <a:solidFill>
                        <a:srgbClr val="E2E2E2"/>
                      </a:solidFill>
                      <a:prstDash val="solid"/>
                      <a:round/>
                      <a:headEnd type="none" w="med" len="med"/>
                      <a:tailEnd type="none" w="med" len="med"/>
                    </a:lnR>
                    <a:lnT w="6350" cap="flat" cmpd="sng" algn="ctr">
                      <a:solidFill>
                        <a:srgbClr val="E2E2E2"/>
                      </a:solidFill>
                      <a:prstDash val="solid"/>
                      <a:round/>
                      <a:headEnd type="none" w="med" len="med"/>
                      <a:tailEnd type="none" w="med" len="med"/>
                    </a:lnT>
                    <a:lnB w="6350" cap="flat" cmpd="sng" algn="ctr">
                      <a:solidFill>
                        <a:srgbClr val="E2E2E2"/>
                      </a:solidFill>
                      <a:prstDash val="solid"/>
                      <a:round/>
                      <a:headEnd type="none" w="med" len="med"/>
                      <a:tailEnd type="none" w="med" len="med"/>
                    </a:lnB>
                    <a:solidFill>
                      <a:srgbClr val="1B9E96"/>
                    </a:solidFill>
                  </a:tcPr>
                </a:tc>
                <a:extLst>
                  <a:ext uri="{0D108BD9-81ED-4DB2-BD59-A6C34878D82A}">
                    <a16:rowId xmlns:a16="http://schemas.microsoft.com/office/drawing/2014/main" val="10000"/>
                  </a:ext>
                </a:extLst>
              </a:tr>
              <a:tr h="229700">
                <a:tc>
                  <a:txBody>
                    <a:bodyPr/>
                    <a:lstStyle/>
                    <a:p>
                      <a:pPr marL="0" indent="0">
                        <a:buNone/>
                      </a:pPr>
                      <a:r>
                        <a:rPr lang="en-US" sz="450" b="1" dirty="0">
                          <a:solidFill>
                            <a:srgbClr val="13284C"/>
                          </a:solidFill>
                          <a:latin typeface="Arial" pitchFamily="34" charset="0"/>
                          <a:ea typeface="Arial" pitchFamily="34" charset="-122"/>
                          <a:cs typeface="Arial" pitchFamily="34" charset="-120"/>
                        </a:rPr>
                        <a:t>Limited internet access</a:t>
                      </a:r>
                      <a:endParaRPr lang="en-US" sz="450" dirty="0">
                        <a:latin typeface="Arial" charset="0"/>
                        <a:ea typeface="Arial" charset="0"/>
                        <a:cs typeface="Arial" charset="0"/>
                      </a:endParaRPr>
                    </a:p>
                  </a:txBody>
                  <a:tcPr marL="27517" marR="27517" marT="13758" marB="13758" anchor="ctr">
                    <a:lnL w="6350" cap="flat" cmpd="sng" algn="ctr">
                      <a:solidFill>
                        <a:srgbClr val="E2E2E2"/>
                      </a:solidFill>
                      <a:prstDash val="solid"/>
                      <a:round/>
                      <a:headEnd type="none" w="med" len="med"/>
                      <a:tailEnd type="none" w="med" len="med"/>
                    </a:lnL>
                    <a:lnR w="6350" cap="flat" cmpd="sng" algn="ctr">
                      <a:solidFill>
                        <a:srgbClr val="E2E2E2"/>
                      </a:solidFill>
                      <a:prstDash val="solid"/>
                      <a:round/>
                      <a:headEnd type="none" w="med" len="med"/>
                      <a:tailEnd type="none" w="med" len="med"/>
                    </a:lnR>
                    <a:lnT w="6350" cap="flat" cmpd="sng" algn="ctr">
                      <a:solidFill>
                        <a:srgbClr val="E2E2E2"/>
                      </a:solidFill>
                      <a:prstDash val="solid"/>
                      <a:round/>
                      <a:headEnd type="none" w="med" len="med"/>
                      <a:tailEnd type="none" w="med" len="med"/>
                    </a:lnT>
                    <a:lnB w="6350" cap="flat" cmpd="sng" algn="ctr">
                      <a:solidFill>
                        <a:srgbClr val="E2E2E2"/>
                      </a:solidFill>
                      <a:prstDash val="solid"/>
                      <a:round/>
                      <a:headEnd type="none" w="med" len="med"/>
                      <a:tailEnd type="none" w="med" len="med"/>
                    </a:lnB>
                    <a:solidFill>
                      <a:srgbClr val="FFFFFF"/>
                    </a:solidFill>
                  </a:tcPr>
                </a:tc>
                <a:tc>
                  <a:txBody>
                    <a:bodyPr/>
                    <a:lstStyle/>
                    <a:p>
                      <a:pPr marL="0" indent="0">
                        <a:buNone/>
                      </a:pPr>
                      <a:r>
                        <a:rPr lang="en-US" sz="450" dirty="0">
                          <a:solidFill>
                            <a:srgbClr val="444444"/>
                          </a:solidFill>
                          <a:latin typeface="Arial" pitchFamily="34" charset="0"/>
                          <a:ea typeface="Arial" pitchFamily="34" charset="-122"/>
                          <a:cs typeface="Arial" pitchFamily="34" charset="-120"/>
                        </a:rPr>
                        <a:t>Offline data storage with sync when connected; low-bandwidth design</a:t>
                      </a:r>
                      <a:endParaRPr lang="en-US" sz="450" dirty="0">
                        <a:latin typeface="Arial" charset="0"/>
                        <a:ea typeface="Arial" charset="0"/>
                        <a:cs typeface="Arial" charset="0"/>
                      </a:endParaRPr>
                    </a:p>
                  </a:txBody>
                  <a:tcPr marL="27517" marR="27517" marT="13758" marB="13758" anchor="ctr">
                    <a:lnL w="6350" cap="flat" cmpd="sng" algn="ctr">
                      <a:solidFill>
                        <a:srgbClr val="E2E2E2"/>
                      </a:solidFill>
                      <a:prstDash val="solid"/>
                      <a:round/>
                      <a:headEnd type="none" w="med" len="med"/>
                      <a:tailEnd type="none" w="med" len="med"/>
                    </a:lnL>
                    <a:lnR w="6350" cap="flat" cmpd="sng" algn="ctr">
                      <a:solidFill>
                        <a:srgbClr val="E2E2E2"/>
                      </a:solidFill>
                      <a:prstDash val="solid"/>
                      <a:round/>
                      <a:headEnd type="none" w="med" len="med"/>
                      <a:tailEnd type="none" w="med" len="med"/>
                    </a:lnR>
                    <a:lnT w="6350" cap="flat" cmpd="sng" algn="ctr">
                      <a:solidFill>
                        <a:srgbClr val="E2E2E2"/>
                      </a:solidFill>
                      <a:prstDash val="solid"/>
                      <a:round/>
                      <a:headEnd type="none" w="med" len="med"/>
                      <a:tailEnd type="none" w="med" len="med"/>
                    </a:lnT>
                    <a:lnB w="6350" cap="flat" cmpd="sng" algn="ctr">
                      <a:solidFill>
                        <a:srgbClr val="E2E2E2"/>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199073">
                <a:tc>
                  <a:txBody>
                    <a:bodyPr/>
                    <a:lstStyle/>
                    <a:p>
                      <a:pPr marL="0" indent="0">
                        <a:buNone/>
                      </a:pPr>
                      <a:r>
                        <a:rPr lang="en-US" sz="450" b="1" dirty="0">
                          <a:solidFill>
                            <a:srgbClr val="13284C"/>
                          </a:solidFill>
                          <a:latin typeface="Arial" pitchFamily="34" charset="0"/>
                          <a:ea typeface="Arial" pitchFamily="34" charset="-122"/>
                          <a:cs typeface="Arial" pitchFamily="34" charset="-120"/>
                        </a:rPr>
                        <a:t>Low digital literacy</a:t>
                      </a:r>
                      <a:endParaRPr lang="en-US" sz="450" dirty="0">
                        <a:latin typeface="Arial" charset="0"/>
                        <a:ea typeface="Arial" charset="0"/>
                        <a:cs typeface="Arial" charset="0"/>
                      </a:endParaRPr>
                    </a:p>
                  </a:txBody>
                  <a:tcPr marL="27517" marR="27517" marT="13758" marB="13758" anchor="ctr">
                    <a:lnL w="6350" cap="flat" cmpd="sng" algn="ctr">
                      <a:solidFill>
                        <a:srgbClr val="E2E2E2"/>
                      </a:solidFill>
                      <a:prstDash val="solid"/>
                      <a:round/>
                      <a:headEnd type="none" w="med" len="med"/>
                      <a:tailEnd type="none" w="med" len="med"/>
                    </a:lnL>
                    <a:lnR w="6350" cap="flat" cmpd="sng" algn="ctr">
                      <a:solidFill>
                        <a:srgbClr val="E2E2E2"/>
                      </a:solidFill>
                      <a:prstDash val="solid"/>
                      <a:round/>
                      <a:headEnd type="none" w="med" len="med"/>
                      <a:tailEnd type="none" w="med" len="med"/>
                    </a:lnR>
                    <a:lnT w="6350" cap="flat" cmpd="sng" algn="ctr">
                      <a:solidFill>
                        <a:srgbClr val="E2E2E2"/>
                      </a:solidFill>
                      <a:prstDash val="solid"/>
                      <a:round/>
                      <a:headEnd type="none" w="med" len="med"/>
                      <a:tailEnd type="none" w="med" len="med"/>
                    </a:lnT>
                    <a:lnB w="6350" cap="flat" cmpd="sng" algn="ctr">
                      <a:solidFill>
                        <a:srgbClr val="E2E2E2"/>
                      </a:solidFill>
                      <a:prstDash val="solid"/>
                      <a:round/>
                      <a:headEnd type="none" w="med" len="med"/>
                      <a:tailEnd type="none" w="med" len="med"/>
                    </a:lnB>
                    <a:solidFill>
                      <a:srgbClr val="F7F7F7"/>
                    </a:solidFill>
                  </a:tcPr>
                </a:tc>
                <a:tc>
                  <a:txBody>
                    <a:bodyPr/>
                    <a:lstStyle/>
                    <a:p>
                      <a:pPr marL="0" indent="0">
                        <a:buNone/>
                      </a:pPr>
                      <a:r>
                        <a:rPr lang="en-US" sz="450" dirty="0">
                          <a:solidFill>
                            <a:srgbClr val="444444"/>
                          </a:solidFill>
                          <a:latin typeface="Arial" pitchFamily="34" charset="0"/>
                          <a:ea typeface="Arial" pitchFamily="34" charset="-122"/>
                          <a:cs typeface="Arial" pitchFamily="34" charset="-120"/>
                        </a:rPr>
                        <a:t>Simple user interface; carer training and NHS support</a:t>
                      </a:r>
                      <a:endParaRPr lang="en-US" sz="450" dirty="0">
                        <a:latin typeface="Arial" charset="0"/>
                        <a:ea typeface="Arial" charset="0"/>
                        <a:cs typeface="Arial" charset="0"/>
                      </a:endParaRPr>
                    </a:p>
                  </a:txBody>
                  <a:tcPr marL="27517" marR="27517" marT="13758" marB="13758" anchor="ctr">
                    <a:lnL w="6350" cap="flat" cmpd="sng" algn="ctr">
                      <a:solidFill>
                        <a:srgbClr val="E2E2E2"/>
                      </a:solidFill>
                      <a:prstDash val="solid"/>
                      <a:round/>
                      <a:headEnd type="none" w="med" len="med"/>
                      <a:tailEnd type="none" w="med" len="med"/>
                    </a:lnL>
                    <a:lnR w="6350" cap="flat" cmpd="sng" algn="ctr">
                      <a:solidFill>
                        <a:srgbClr val="E2E2E2"/>
                      </a:solidFill>
                      <a:prstDash val="solid"/>
                      <a:round/>
                      <a:headEnd type="none" w="med" len="med"/>
                      <a:tailEnd type="none" w="med" len="med"/>
                    </a:lnR>
                    <a:lnT w="6350" cap="flat" cmpd="sng" algn="ctr">
                      <a:solidFill>
                        <a:srgbClr val="E2E2E2"/>
                      </a:solidFill>
                      <a:prstDash val="solid"/>
                      <a:round/>
                      <a:headEnd type="none" w="med" len="med"/>
                      <a:tailEnd type="none" w="med" len="med"/>
                    </a:lnT>
                    <a:lnB w="6350" cap="flat" cmpd="sng" algn="ctr">
                      <a:solidFill>
                        <a:srgbClr val="E2E2E2"/>
                      </a:solidFill>
                      <a:prstDash val="solid"/>
                      <a:round/>
                      <a:headEnd type="none" w="med" len="med"/>
                      <a:tailEnd type="none" w="med" len="med"/>
                    </a:lnB>
                    <a:solidFill>
                      <a:srgbClr val="F7F7F7"/>
                    </a:solidFill>
                  </a:tcPr>
                </a:tc>
                <a:extLst>
                  <a:ext uri="{0D108BD9-81ED-4DB2-BD59-A6C34878D82A}">
                    <a16:rowId xmlns:a16="http://schemas.microsoft.com/office/drawing/2014/main" val="10002"/>
                  </a:ext>
                </a:extLst>
              </a:tr>
              <a:tr h="229700">
                <a:tc>
                  <a:txBody>
                    <a:bodyPr/>
                    <a:lstStyle/>
                    <a:p>
                      <a:pPr marL="0" indent="0">
                        <a:buNone/>
                      </a:pPr>
                      <a:r>
                        <a:rPr lang="en-US" sz="450" b="1" dirty="0">
                          <a:solidFill>
                            <a:srgbClr val="13284C"/>
                          </a:solidFill>
                          <a:latin typeface="Arial" pitchFamily="34" charset="0"/>
                          <a:ea typeface="Arial" pitchFamily="34" charset="-122"/>
                          <a:cs typeface="Arial" pitchFamily="34" charset="-120"/>
                        </a:rPr>
                        <a:t>Ethical concerns &amp; privacy</a:t>
                      </a:r>
                      <a:endParaRPr lang="en-US" sz="450" dirty="0">
                        <a:latin typeface="Arial" charset="0"/>
                        <a:ea typeface="Arial" charset="0"/>
                        <a:cs typeface="Arial" charset="0"/>
                      </a:endParaRPr>
                    </a:p>
                  </a:txBody>
                  <a:tcPr marL="27517" marR="27517" marT="13758" marB="13758" anchor="ctr">
                    <a:lnL w="6350" cap="flat" cmpd="sng" algn="ctr">
                      <a:solidFill>
                        <a:srgbClr val="E2E2E2"/>
                      </a:solidFill>
                      <a:prstDash val="solid"/>
                      <a:round/>
                      <a:headEnd type="none" w="med" len="med"/>
                      <a:tailEnd type="none" w="med" len="med"/>
                    </a:lnL>
                    <a:lnR w="6350" cap="flat" cmpd="sng" algn="ctr">
                      <a:solidFill>
                        <a:srgbClr val="E2E2E2"/>
                      </a:solidFill>
                      <a:prstDash val="solid"/>
                      <a:round/>
                      <a:headEnd type="none" w="med" len="med"/>
                      <a:tailEnd type="none" w="med" len="med"/>
                    </a:lnR>
                    <a:lnT w="6350" cap="flat" cmpd="sng" algn="ctr">
                      <a:solidFill>
                        <a:srgbClr val="E2E2E2"/>
                      </a:solidFill>
                      <a:prstDash val="solid"/>
                      <a:round/>
                      <a:headEnd type="none" w="med" len="med"/>
                      <a:tailEnd type="none" w="med" len="med"/>
                    </a:lnT>
                    <a:lnB w="6350" cap="flat" cmpd="sng" algn="ctr">
                      <a:solidFill>
                        <a:srgbClr val="E2E2E2"/>
                      </a:solidFill>
                      <a:prstDash val="solid"/>
                      <a:round/>
                      <a:headEnd type="none" w="med" len="med"/>
                      <a:tailEnd type="none" w="med" len="med"/>
                    </a:lnB>
                    <a:solidFill>
                      <a:srgbClr val="FFFFFF"/>
                    </a:solidFill>
                  </a:tcPr>
                </a:tc>
                <a:tc>
                  <a:txBody>
                    <a:bodyPr/>
                    <a:lstStyle/>
                    <a:p>
                      <a:pPr marL="0" indent="0">
                        <a:buNone/>
                      </a:pPr>
                      <a:r>
                        <a:rPr lang="en-US" sz="450" dirty="0">
                          <a:solidFill>
                            <a:srgbClr val="444444"/>
                          </a:solidFill>
                          <a:latin typeface="Arial" pitchFamily="34" charset="0"/>
                          <a:ea typeface="Arial" pitchFamily="34" charset="-122"/>
                          <a:cs typeface="Arial" pitchFamily="34" charset="-120"/>
                        </a:rPr>
                        <a:t>GDPR compliance, informed consent, user control over data</a:t>
                      </a:r>
                      <a:endParaRPr lang="en-US" sz="450" dirty="0">
                        <a:latin typeface="Arial" charset="0"/>
                        <a:ea typeface="Arial" charset="0"/>
                        <a:cs typeface="Arial" charset="0"/>
                      </a:endParaRPr>
                    </a:p>
                  </a:txBody>
                  <a:tcPr marL="27517" marR="27517" marT="13758" marB="13758" anchor="ctr">
                    <a:lnL w="6350" cap="flat" cmpd="sng" algn="ctr">
                      <a:solidFill>
                        <a:srgbClr val="E2E2E2"/>
                      </a:solidFill>
                      <a:prstDash val="solid"/>
                      <a:round/>
                      <a:headEnd type="none" w="med" len="med"/>
                      <a:tailEnd type="none" w="med" len="med"/>
                    </a:lnL>
                    <a:lnR w="6350" cap="flat" cmpd="sng" algn="ctr">
                      <a:solidFill>
                        <a:srgbClr val="E2E2E2"/>
                      </a:solidFill>
                      <a:prstDash val="solid"/>
                      <a:round/>
                      <a:headEnd type="none" w="med" len="med"/>
                      <a:tailEnd type="none" w="med" len="med"/>
                    </a:lnR>
                    <a:lnT w="6350" cap="flat" cmpd="sng" algn="ctr">
                      <a:solidFill>
                        <a:srgbClr val="E2E2E2"/>
                      </a:solidFill>
                      <a:prstDash val="solid"/>
                      <a:round/>
                      <a:headEnd type="none" w="med" len="med"/>
                      <a:tailEnd type="none" w="med" len="med"/>
                    </a:lnT>
                    <a:lnB w="6350" cap="flat" cmpd="sng" algn="ctr">
                      <a:solidFill>
                        <a:srgbClr val="E2E2E2"/>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260327">
                <a:tc>
                  <a:txBody>
                    <a:bodyPr/>
                    <a:lstStyle/>
                    <a:p>
                      <a:pPr marL="0" indent="0">
                        <a:buNone/>
                      </a:pPr>
                      <a:r>
                        <a:rPr lang="en-US" sz="450" b="1" dirty="0">
                          <a:solidFill>
                            <a:srgbClr val="13284C"/>
                          </a:solidFill>
                          <a:latin typeface="Arial" pitchFamily="34" charset="0"/>
                          <a:ea typeface="Arial" pitchFamily="34" charset="-122"/>
                          <a:cs typeface="Arial" pitchFamily="34" charset="-120"/>
                        </a:rPr>
                        <a:t>Limited long-term evidence</a:t>
                      </a:r>
                      <a:endParaRPr lang="en-US" sz="450" dirty="0">
                        <a:latin typeface="Arial" charset="0"/>
                        <a:ea typeface="Arial" charset="0"/>
                        <a:cs typeface="Arial" charset="0"/>
                      </a:endParaRPr>
                    </a:p>
                  </a:txBody>
                  <a:tcPr marL="27517" marR="27517" marT="13758" marB="13758" anchor="ctr">
                    <a:lnL w="6350" cap="flat" cmpd="sng" algn="ctr">
                      <a:solidFill>
                        <a:srgbClr val="E2E2E2"/>
                      </a:solidFill>
                      <a:prstDash val="solid"/>
                      <a:round/>
                      <a:headEnd type="none" w="med" len="med"/>
                      <a:tailEnd type="none" w="med" len="med"/>
                    </a:lnL>
                    <a:lnR w="6350" cap="flat" cmpd="sng" algn="ctr">
                      <a:solidFill>
                        <a:srgbClr val="E2E2E2"/>
                      </a:solidFill>
                      <a:prstDash val="solid"/>
                      <a:round/>
                      <a:headEnd type="none" w="med" len="med"/>
                      <a:tailEnd type="none" w="med" len="med"/>
                    </a:lnR>
                    <a:lnT w="6350" cap="flat" cmpd="sng" algn="ctr">
                      <a:solidFill>
                        <a:srgbClr val="E2E2E2"/>
                      </a:solidFill>
                      <a:prstDash val="solid"/>
                      <a:round/>
                      <a:headEnd type="none" w="med" len="med"/>
                      <a:tailEnd type="none" w="med" len="med"/>
                    </a:lnT>
                    <a:lnB w="6350" cap="flat" cmpd="sng" algn="ctr">
                      <a:solidFill>
                        <a:srgbClr val="E2E2E2"/>
                      </a:solidFill>
                      <a:prstDash val="solid"/>
                      <a:round/>
                      <a:headEnd type="none" w="med" len="med"/>
                      <a:tailEnd type="none" w="med" len="med"/>
                    </a:lnB>
                    <a:solidFill>
                      <a:srgbClr val="F7F7F7"/>
                    </a:solidFill>
                  </a:tcPr>
                </a:tc>
                <a:tc>
                  <a:txBody>
                    <a:bodyPr/>
                    <a:lstStyle/>
                    <a:p>
                      <a:pPr marL="0" indent="0">
                        <a:buNone/>
                      </a:pPr>
                      <a:r>
                        <a:rPr lang="en-US" sz="450" dirty="0">
                          <a:solidFill>
                            <a:srgbClr val="444444"/>
                          </a:solidFill>
                          <a:latin typeface="Arial" pitchFamily="34" charset="0"/>
                          <a:ea typeface="Arial" pitchFamily="34" charset="-122"/>
                          <a:cs typeface="Arial" pitchFamily="34" charset="-120"/>
                        </a:rPr>
                        <a:t>Pilot studies + RCTs planned to measure clinical and economic outcomes</a:t>
                      </a:r>
                      <a:endParaRPr lang="en-US" sz="450" dirty="0">
                        <a:latin typeface="Arial" charset="0"/>
                        <a:ea typeface="Arial" charset="0"/>
                        <a:cs typeface="Arial" charset="0"/>
                      </a:endParaRPr>
                    </a:p>
                  </a:txBody>
                  <a:tcPr marL="27517" marR="27517" marT="13758" marB="13758" anchor="ctr">
                    <a:lnL w="6350" cap="flat" cmpd="sng" algn="ctr">
                      <a:solidFill>
                        <a:srgbClr val="E2E2E2"/>
                      </a:solidFill>
                      <a:prstDash val="solid"/>
                      <a:round/>
                      <a:headEnd type="none" w="med" len="med"/>
                      <a:tailEnd type="none" w="med" len="med"/>
                    </a:lnL>
                    <a:lnR w="6350" cap="flat" cmpd="sng" algn="ctr">
                      <a:solidFill>
                        <a:srgbClr val="E2E2E2"/>
                      </a:solidFill>
                      <a:prstDash val="solid"/>
                      <a:round/>
                      <a:headEnd type="none" w="med" len="med"/>
                      <a:tailEnd type="none" w="med" len="med"/>
                    </a:lnR>
                    <a:lnT w="6350" cap="flat" cmpd="sng" algn="ctr">
                      <a:solidFill>
                        <a:srgbClr val="E2E2E2"/>
                      </a:solidFill>
                      <a:prstDash val="solid"/>
                      <a:round/>
                      <a:headEnd type="none" w="med" len="med"/>
                      <a:tailEnd type="none" w="med" len="med"/>
                    </a:lnT>
                    <a:lnB w="6350" cap="flat" cmpd="sng" algn="ctr">
                      <a:solidFill>
                        <a:srgbClr val="E2E2E2"/>
                      </a:solidFill>
                      <a:prstDash val="solid"/>
                      <a:round/>
                      <a:headEnd type="none" w="med" len="med"/>
                      <a:tailEnd type="none" w="med" len="med"/>
                    </a:lnB>
                    <a:solidFill>
                      <a:srgbClr val="F7F7F7"/>
                    </a:solidFill>
                  </a:tcPr>
                </a:tc>
                <a:extLst>
                  <a:ext uri="{0D108BD9-81ED-4DB2-BD59-A6C34878D82A}">
                    <a16:rowId xmlns:a16="http://schemas.microsoft.com/office/drawing/2014/main" val="10004"/>
                  </a:ext>
                </a:extLst>
              </a:tr>
              <a:tr h="199073">
                <a:tc>
                  <a:txBody>
                    <a:bodyPr/>
                    <a:lstStyle/>
                    <a:p>
                      <a:pPr marL="0" indent="0">
                        <a:buNone/>
                      </a:pPr>
                      <a:r>
                        <a:rPr lang="en-US" sz="450" b="1" dirty="0">
                          <a:solidFill>
                            <a:srgbClr val="13284C"/>
                          </a:solidFill>
                          <a:latin typeface="Arial" pitchFamily="34" charset="0"/>
                          <a:ea typeface="Arial" pitchFamily="34" charset="-122"/>
                          <a:cs typeface="Arial" pitchFamily="34" charset="-120"/>
                        </a:rPr>
                        <a:t>Adoption barriers</a:t>
                      </a:r>
                      <a:endParaRPr lang="en-US" sz="450" dirty="0">
                        <a:latin typeface="Arial" charset="0"/>
                        <a:ea typeface="Arial" charset="0"/>
                        <a:cs typeface="Arial" charset="0"/>
                      </a:endParaRPr>
                    </a:p>
                  </a:txBody>
                  <a:tcPr marL="27517" marR="27517" marT="13758" marB="13758" anchor="ctr">
                    <a:lnL w="6350" cap="flat" cmpd="sng" algn="ctr">
                      <a:solidFill>
                        <a:srgbClr val="E2E2E2"/>
                      </a:solidFill>
                      <a:prstDash val="solid"/>
                      <a:round/>
                      <a:headEnd type="none" w="med" len="med"/>
                      <a:tailEnd type="none" w="med" len="med"/>
                    </a:lnL>
                    <a:lnR w="6350" cap="flat" cmpd="sng" algn="ctr">
                      <a:solidFill>
                        <a:srgbClr val="E2E2E2"/>
                      </a:solidFill>
                      <a:prstDash val="solid"/>
                      <a:round/>
                      <a:headEnd type="none" w="med" len="med"/>
                      <a:tailEnd type="none" w="med" len="med"/>
                    </a:lnR>
                    <a:lnT w="6350" cap="flat" cmpd="sng" algn="ctr">
                      <a:solidFill>
                        <a:srgbClr val="E2E2E2"/>
                      </a:solidFill>
                      <a:prstDash val="solid"/>
                      <a:round/>
                      <a:headEnd type="none" w="med" len="med"/>
                      <a:tailEnd type="none" w="med" len="med"/>
                    </a:lnT>
                    <a:lnB w="6350" cap="flat" cmpd="sng" algn="ctr">
                      <a:solidFill>
                        <a:srgbClr val="E2E2E2"/>
                      </a:solidFill>
                      <a:prstDash val="solid"/>
                      <a:round/>
                      <a:headEnd type="none" w="med" len="med"/>
                      <a:tailEnd type="none" w="med" len="med"/>
                    </a:lnB>
                    <a:solidFill>
                      <a:srgbClr val="FFFFFF"/>
                    </a:solidFill>
                  </a:tcPr>
                </a:tc>
                <a:tc>
                  <a:txBody>
                    <a:bodyPr/>
                    <a:lstStyle/>
                    <a:p>
                      <a:pPr marL="0" indent="0">
                        <a:buNone/>
                      </a:pPr>
                      <a:r>
                        <a:rPr lang="en-US" sz="450" dirty="0">
                          <a:solidFill>
                            <a:srgbClr val="444444"/>
                          </a:solidFill>
                          <a:latin typeface="Arial" pitchFamily="34" charset="0"/>
                          <a:ea typeface="Arial" pitchFamily="34" charset="-122"/>
                          <a:cs typeface="Arial" pitchFamily="34" charset="-120"/>
                        </a:rPr>
                        <a:t>Co-design, affordability, NHS integration, and awareness campaigns</a:t>
                      </a:r>
                      <a:endParaRPr lang="en-US" sz="450" dirty="0">
                        <a:latin typeface="Arial" charset="0"/>
                        <a:ea typeface="Arial" charset="0"/>
                        <a:cs typeface="Arial" charset="0"/>
                      </a:endParaRPr>
                    </a:p>
                  </a:txBody>
                  <a:tcPr marL="27517" marR="27517" marT="13758" marB="13758" anchor="ctr">
                    <a:lnL w="6350" cap="flat" cmpd="sng" algn="ctr">
                      <a:solidFill>
                        <a:srgbClr val="E2E2E2"/>
                      </a:solidFill>
                      <a:prstDash val="solid"/>
                      <a:round/>
                      <a:headEnd type="none" w="med" len="med"/>
                      <a:tailEnd type="none" w="med" len="med"/>
                    </a:lnL>
                    <a:lnR w="6350" cap="flat" cmpd="sng" algn="ctr">
                      <a:solidFill>
                        <a:srgbClr val="E2E2E2"/>
                      </a:solidFill>
                      <a:prstDash val="solid"/>
                      <a:round/>
                      <a:headEnd type="none" w="med" len="med"/>
                      <a:tailEnd type="none" w="med" len="med"/>
                    </a:lnR>
                    <a:lnT w="6350" cap="flat" cmpd="sng" algn="ctr">
                      <a:solidFill>
                        <a:srgbClr val="E2E2E2"/>
                      </a:solidFill>
                      <a:prstDash val="solid"/>
                      <a:round/>
                      <a:headEnd type="none" w="med" len="med"/>
                      <a:tailEnd type="none" w="med" len="med"/>
                    </a:lnT>
                    <a:lnB w="6350" cap="flat" cmpd="sng" algn="ctr">
                      <a:solidFill>
                        <a:srgbClr val="E2E2E2"/>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bl>
          </a:graphicData>
        </a:graphic>
      </p:graphicFrame>
      <p:sp>
        <p:nvSpPr>
          <p:cNvPr id="103" name="Shape 96"/>
          <p:cNvSpPr/>
          <p:nvPr/>
        </p:nvSpPr>
        <p:spPr>
          <a:xfrm>
            <a:off x="2401711" y="5888567"/>
            <a:ext cx="115570" cy="115570"/>
          </a:xfrm>
          <a:prstGeom prst="roundRect">
            <a:avLst>
              <a:gd name="adj" fmla="val 19048"/>
            </a:avLst>
          </a:prstGeom>
          <a:solidFill>
            <a:srgbClr val="13284C"/>
          </a:solidFill>
          <a:ln/>
        </p:spPr>
      </p:sp>
      <p:sp>
        <p:nvSpPr>
          <p:cNvPr id="104" name="Text 97"/>
          <p:cNvSpPr/>
          <p:nvPr/>
        </p:nvSpPr>
        <p:spPr>
          <a:xfrm>
            <a:off x="2401711" y="5888567"/>
            <a:ext cx="115570" cy="115570"/>
          </a:xfrm>
          <a:prstGeom prst="rect">
            <a:avLst/>
          </a:prstGeom>
          <a:noFill/>
          <a:ln/>
        </p:spPr>
        <p:txBody>
          <a:bodyPr wrap="square" rtlCol="0" anchor="ctr"/>
          <a:lstStyle/>
          <a:p>
            <a:pPr algn="ctr"/>
            <a:r>
              <a:rPr lang="en-US" sz="450" b="1" dirty="0">
                <a:solidFill>
                  <a:srgbClr val="FFFFFF"/>
                </a:solidFill>
                <a:latin typeface="Arial" pitchFamily="34" charset="0"/>
                <a:ea typeface="Arial" pitchFamily="34" charset="-122"/>
                <a:cs typeface="Arial" pitchFamily="34" charset="-120"/>
              </a:rPr>
              <a:t>9</a:t>
            </a:r>
            <a:endParaRPr lang="en-US" sz="450" dirty="0"/>
          </a:p>
        </p:txBody>
      </p:sp>
      <p:sp>
        <p:nvSpPr>
          <p:cNvPr id="105" name="Text 98"/>
          <p:cNvSpPr/>
          <p:nvPr/>
        </p:nvSpPr>
        <p:spPr>
          <a:xfrm>
            <a:off x="2553053" y="5880312"/>
            <a:ext cx="1903236" cy="137583"/>
          </a:xfrm>
          <a:prstGeom prst="rect">
            <a:avLst/>
          </a:prstGeom>
          <a:solidFill>
            <a:srgbClr val="13284C"/>
          </a:solidFill>
          <a:ln/>
        </p:spPr>
        <p:txBody>
          <a:bodyPr wrap="square" rtlCol="0" anchor="ctr"/>
          <a:lstStyle/>
          <a:p>
            <a:r>
              <a:rPr lang="en-US" sz="450" b="1" kern="0" spc="6" dirty="0">
                <a:solidFill>
                  <a:schemeClr val="bg1"/>
                </a:solidFill>
                <a:latin typeface="Arial" pitchFamily="34" charset="0"/>
                <a:ea typeface="Arial" pitchFamily="34" charset="-122"/>
                <a:cs typeface="Arial" pitchFamily="34" charset="-120"/>
              </a:rPr>
              <a:t>EXPECTED OUTCOMES </a:t>
            </a:r>
            <a:endParaRPr lang="en-US" sz="450" dirty="0">
              <a:solidFill>
                <a:schemeClr val="bg1"/>
              </a:solidFill>
            </a:endParaRPr>
          </a:p>
        </p:txBody>
      </p:sp>
      <p:sp>
        <p:nvSpPr>
          <p:cNvPr id="106" name="Shape 99"/>
          <p:cNvSpPr/>
          <p:nvPr/>
        </p:nvSpPr>
        <p:spPr>
          <a:xfrm>
            <a:off x="2401711" y="6031653"/>
            <a:ext cx="2054578" cy="0"/>
          </a:xfrm>
          <a:prstGeom prst="line">
            <a:avLst/>
          </a:prstGeom>
          <a:noFill/>
          <a:ln w="12700">
            <a:solidFill>
              <a:srgbClr val="CCCCCC"/>
            </a:solidFill>
            <a:prstDash val="solid"/>
          </a:ln>
        </p:spPr>
      </p:sp>
      <p:sp>
        <p:nvSpPr>
          <p:cNvPr id="107" name="Text 100"/>
          <p:cNvSpPr/>
          <p:nvPr/>
        </p:nvSpPr>
        <p:spPr>
          <a:xfrm>
            <a:off x="2401711" y="6067425"/>
            <a:ext cx="2054578" cy="715433"/>
          </a:xfrm>
          <a:prstGeom prst="rect">
            <a:avLst/>
          </a:prstGeom>
          <a:noFill/>
          <a:ln/>
        </p:spPr>
        <p:txBody>
          <a:bodyPr wrap="square" rtlCol="0" anchor="t"/>
          <a:lstStyle/>
          <a:p>
            <a:pPr>
              <a:lnSpc>
                <a:spcPct val="112000"/>
              </a:lnSpc>
            </a:pPr>
            <a:r>
              <a:rPr lang="en-IN" sz="450" dirty="0">
                <a:latin typeface="Arial" panose="020B0604020202020204" pitchFamily="34" charset="0"/>
                <a:cs typeface="Arial" panose="020B0604020202020204" pitchFamily="34" charset="0"/>
              </a:rPr>
              <a:t>It is anticipated that </a:t>
            </a:r>
            <a:r>
              <a:rPr lang="en-IN" sz="450" dirty="0" err="1">
                <a:latin typeface="Arial" panose="020B0604020202020204" pitchFamily="34" charset="0"/>
                <a:cs typeface="Arial" panose="020B0604020202020204" pitchFamily="34" charset="0"/>
              </a:rPr>
              <a:t>NeuroBand</a:t>
            </a:r>
            <a:r>
              <a:rPr lang="en-IN" sz="450" dirty="0">
                <a:latin typeface="Arial" panose="020B0604020202020204" pitchFamily="34" charset="0"/>
                <a:cs typeface="Arial" panose="020B0604020202020204" pitchFamily="34" charset="0"/>
              </a:rPr>
              <a:t> AI will have a positive impact on safety, early indicators of health and social needs, medication management and subjective quality of life. It will improve prevention by preventing unnecessary hospital admissions and by prolonging the period of time prior to requiring residential care, resulting in cost savings to the NHS and the social care sector. Carers will experience less stress and develop more confidence. Perhaps most importantly, individuals with dementia will be supported to maintain independence for longer, with an improved quality of life. </a:t>
            </a:r>
            <a:r>
              <a:rPr lang="en-IN" sz="450">
                <a:latin typeface="Arial" panose="020B0604020202020204" pitchFamily="34" charset="0"/>
                <a:cs typeface="Arial" panose="020B0604020202020204" pitchFamily="34" charset="0"/>
              </a:rPr>
              <a:t>(Michie et al., 2011; WHO, 2021).</a:t>
            </a:r>
            <a:endParaRPr lang="en-US" sz="450" dirty="0">
              <a:latin typeface="Arial" panose="020B0604020202020204" pitchFamily="34" charset="0"/>
              <a:cs typeface="Arial" panose="020B0604020202020204" pitchFamily="34" charset="0"/>
            </a:endParaRPr>
          </a:p>
        </p:txBody>
      </p:sp>
      <p:sp>
        <p:nvSpPr>
          <p:cNvPr id="108" name="Text 101"/>
          <p:cNvSpPr/>
          <p:nvPr/>
        </p:nvSpPr>
        <p:spPr>
          <a:xfrm>
            <a:off x="2401711" y="6810375"/>
            <a:ext cx="2054578" cy="96308"/>
          </a:xfrm>
          <a:prstGeom prst="rect">
            <a:avLst/>
          </a:prstGeom>
          <a:noFill/>
          <a:ln/>
        </p:spPr>
        <p:txBody>
          <a:bodyPr wrap="square" rtlCol="0" anchor="ctr"/>
          <a:lstStyle/>
          <a:p>
            <a:pPr algn="ctr"/>
            <a:r>
              <a:rPr lang="en-US" sz="450" b="1" dirty="0">
                <a:solidFill>
                  <a:srgbClr val="13284C"/>
                </a:solidFill>
                <a:latin typeface="Arial" pitchFamily="34" charset="0"/>
                <a:ea typeface="Arial" pitchFamily="34" charset="-122"/>
                <a:cs typeface="Arial" pitchFamily="34" charset="-120"/>
              </a:rPr>
              <a:t>Expected Benefits</a:t>
            </a:r>
            <a:endParaRPr lang="en-US" sz="450" dirty="0"/>
          </a:p>
        </p:txBody>
      </p:sp>
      <p:sp>
        <p:nvSpPr>
          <p:cNvPr id="111" name="Text 104"/>
          <p:cNvSpPr/>
          <p:nvPr/>
        </p:nvSpPr>
        <p:spPr>
          <a:xfrm>
            <a:off x="2429228" y="7126817"/>
            <a:ext cx="461292" cy="192617"/>
          </a:xfrm>
          <a:prstGeom prst="rect">
            <a:avLst/>
          </a:prstGeom>
          <a:noFill/>
          <a:ln/>
        </p:spPr>
        <p:txBody>
          <a:bodyPr wrap="square" rtlCol="0" anchor="t"/>
          <a:lstStyle/>
          <a:p>
            <a:pPr algn="ctr"/>
            <a:r>
              <a:rPr lang="en-US" sz="450" dirty="0">
                <a:solidFill>
                  <a:srgbClr val="444444"/>
                </a:solidFill>
                <a:latin typeface="Arial" pitchFamily="34" charset="0"/>
                <a:ea typeface="Arial" pitchFamily="34" charset="-122"/>
                <a:cs typeface="Arial" pitchFamily="34" charset="-120"/>
              </a:rPr>
              <a:t>Improved</a:t>
            </a:r>
            <a:endParaRPr lang="en-US" sz="450" dirty="0"/>
          </a:p>
          <a:p>
            <a:pPr algn="ctr"/>
            <a:r>
              <a:rPr lang="en-US" sz="450" dirty="0">
                <a:solidFill>
                  <a:srgbClr val="444444"/>
                </a:solidFill>
                <a:latin typeface="Arial" pitchFamily="34" charset="0"/>
                <a:ea typeface="Arial" pitchFamily="34" charset="-122"/>
                <a:cs typeface="Arial" pitchFamily="34" charset="-120"/>
              </a:rPr>
              <a:t>Safety</a:t>
            </a:r>
            <a:endParaRPr lang="en-US" sz="450" dirty="0"/>
          </a:p>
        </p:txBody>
      </p:sp>
      <p:sp>
        <p:nvSpPr>
          <p:cNvPr id="114" name="Text 107"/>
          <p:cNvSpPr/>
          <p:nvPr/>
        </p:nvSpPr>
        <p:spPr>
          <a:xfrm>
            <a:off x="2829137" y="7126817"/>
            <a:ext cx="511810" cy="192617"/>
          </a:xfrm>
          <a:prstGeom prst="rect">
            <a:avLst/>
          </a:prstGeom>
          <a:noFill/>
          <a:ln/>
        </p:spPr>
        <p:txBody>
          <a:bodyPr wrap="square" rtlCol="0" anchor="t"/>
          <a:lstStyle/>
          <a:p>
            <a:pPr algn="ctr"/>
            <a:r>
              <a:rPr lang="en-US" sz="450" dirty="0">
                <a:solidFill>
                  <a:srgbClr val="444444"/>
                </a:solidFill>
                <a:latin typeface="Arial" pitchFamily="34" charset="0"/>
                <a:ea typeface="Arial" pitchFamily="34" charset="-122"/>
                <a:cs typeface="Arial" pitchFamily="34" charset="-120"/>
              </a:rPr>
              <a:t>Better Health</a:t>
            </a:r>
            <a:endParaRPr lang="en-US" sz="450" dirty="0"/>
          </a:p>
          <a:p>
            <a:pPr algn="ctr"/>
            <a:r>
              <a:rPr lang="en-US" sz="450" dirty="0">
                <a:solidFill>
                  <a:srgbClr val="444444"/>
                </a:solidFill>
                <a:latin typeface="Arial" pitchFamily="34" charset="0"/>
                <a:ea typeface="Arial" pitchFamily="34" charset="-122"/>
                <a:cs typeface="Arial" pitchFamily="34" charset="-120"/>
              </a:rPr>
              <a:t>Outcomes</a:t>
            </a:r>
            <a:endParaRPr lang="en-US" sz="450" dirty="0"/>
          </a:p>
        </p:txBody>
      </p:sp>
      <p:sp>
        <p:nvSpPr>
          <p:cNvPr id="117" name="Text 110"/>
          <p:cNvSpPr/>
          <p:nvPr/>
        </p:nvSpPr>
        <p:spPr>
          <a:xfrm>
            <a:off x="3229046" y="7126817"/>
            <a:ext cx="511809" cy="192617"/>
          </a:xfrm>
          <a:prstGeom prst="rect">
            <a:avLst/>
          </a:prstGeom>
          <a:noFill/>
          <a:ln/>
        </p:spPr>
        <p:txBody>
          <a:bodyPr wrap="square" rtlCol="0" anchor="t"/>
          <a:lstStyle/>
          <a:p>
            <a:pPr algn="ctr"/>
            <a:r>
              <a:rPr lang="en-US" sz="450" dirty="0">
                <a:solidFill>
                  <a:srgbClr val="444444"/>
                </a:solidFill>
                <a:latin typeface="Arial" pitchFamily="34" charset="0"/>
                <a:ea typeface="Arial" pitchFamily="34" charset="-122"/>
                <a:cs typeface="Arial" pitchFamily="34" charset="-120"/>
              </a:rPr>
              <a:t>Independent</a:t>
            </a:r>
            <a:endParaRPr lang="en-US" sz="450" dirty="0"/>
          </a:p>
          <a:p>
            <a:pPr algn="ctr"/>
            <a:r>
              <a:rPr lang="en-US" sz="450" dirty="0">
                <a:solidFill>
                  <a:srgbClr val="444444"/>
                </a:solidFill>
                <a:latin typeface="Arial" pitchFamily="34" charset="0"/>
                <a:ea typeface="Arial" pitchFamily="34" charset="-122"/>
                <a:cs typeface="Arial" pitchFamily="34" charset="-120"/>
              </a:rPr>
              <a:t>Living for Longer</a:t>
            </a:r>
            <a:endParaRPr lang="en-US" sz="450" dirty="0"/>
          </a:p>
        </p:txBody>
      </p:sp>
      <p:sp>
        <p:nvSpPr>
          <p:cNvPr id="120" name="Text 113"/>
          <p:cNvSpPr/>
          <p:nvPr/>
        </p:nvSpPr>
        <p:spPr>
          <a:xfrm>
            <a:off x="3677643" y="7140121"/>
            <a:ext cx="399909" cy="192617"/>
          </a:xfrm>
          <a:prstGeom prst="rect">
            <a:avLst/>
          </a:prstGeom>
          <a:noFill/>
          <a:ln/>
        </p:spPr>
        <p:txBody>
          <a:bodyPr wrap="square" rtlCol="0" anchor="t"/>
          <a:lstStyle/>
          <a:p>
            <a:pPr algn="ctr"/>
            <a:r>
              <a:rPr lang="en-US" sz="450" dirty="0">
                <a:solidFill>
                  <a:srgbClr val="444444"/>
                </a:solidFill>
                <a:latin typeface="Arial" pitchFamily="34" charset="0"/>
                <a:ea typeface="Arial" pitchFamily="34" charset="-122"/>
                <a:cs typeface="Arial" pitchFamily="34" charset="-120"/>
              </a:rPr>
              <a:t>Cost</a:t>
            </a:r>
            <a:endParaRPr lang="en-US" sz="450" dirty="0"/>
          </a:p>
          <a:p>
            <a:pPr algn="ctr"/>
            <a:r>
              <a:rPr lang="en-US" sz="450" dirty="0">
                <a:solidFill>
                  <a:srgbClr val="444444"/>
                </a:solidFill>
                <a:latin typeface="Arial" pitchFamily="34" charset="0"/>
                <a:ea typeface="Arial" pitchFamily="34" charset="-122"/>
                <a:cs typeface="Arial" pitchFamily="34" charset="-120"/>
              </a:rPr>
              <a:t>Savings</a:t>
            </a:r>
            <a:endParaRPr lang="en-US" sz="450" dirty="0"/>
          </a:p>
        </p:txBody>
      </p:sp>
      <p:sp>
        <p:nvSpPr>
          <p:cNvPr id="123" name="Text 116"/>
          <p:cNvSpPr/>
          <p:nvPr/>
        </p:nvSpPr>
        <p:spPr>
          <a:xfrm>
            <a:off x="4028863" y="7126817"/>
            <a:ext cx="461292" cy="192617"/>
          </a:xfrm>
          <a:prstGeom prst="rect">
            <a:avLst/>
          </a:prstGeom>
          <a:noFill/>
          <a:ln/>
        </p:spPr>
        <p:txBody>
          <a:bodyPr wrap="square" rtlCol="0" anchor="t"/>
          <a:lstStyle/>
          <a:p>
            <a:pPr algn="ctr"/>
            <a:r>
              <a:rPr lang="en-US" sz="450" dirty="0">
                <a:solidFill>
                  <a:srgbClr val="444444"/>
                </a:solidFill>
                <a:latin typeface="Arial" pitchFamily="34" charset="0"/>
                <a:ea typeface="Arial" pitchFamily="34" charset="-122"/>
                <a:cs typeface="Arial" pitchFamily="34" charset="-120"/>
              </a:rPr>
              <a:t>Reduced Carer</a:t>
            </a:r>
            <a:endParaRPr lang="en-US" sz="450" dirty="0"/>
          </a:p>
          <a:p>
            <a:pPr algn="ctr"/>
            <a:r>
              <a:rPr lang="en-US" sz="450" dirty="0">
                <a:solidFill>
                  <a:srgbClr val="444444"/>
                </a:solidFill>
                <a:latin typeface="Arial" pitchFamily="34" charset="0"/>
                <a:ea typeface="Arial" pitchFamily="34" charset="-122"/>
                <a:cs typeface="Arial" pitchFamily="34" charset="-120"/>
              </a:rPr>
              <a:t>Burden</a:t>
            </a:r>
            <a:endParaRPr lang="en-US" sz="450" dirty="0"/>
          </a:p>
        </p:txBody>
      </p:sp>
      <p:sp>
        <p:nvSpPr>
          <p:cNvPr id="124" name="Shape 117"/>
          <p:cNvSpPr/>
          <p:nvPr/>
        </p:nvSpPr>
        <p:spPr>
          <a:xfrm>
            <a:off x="4538839" y="5888567"/>
            <a:ext cx="115570" cy="115570"/>
          </a:xfrm>
          <a:prstGeom prst="roundRect">
            <a:avLst>
              <a:gd name="adj" fmla="val 19048"/>
            </a:avLst>
          </a:prstGeom>
          <a:solidFill>
            <a:srgbClr val="13284C"/>
          </a:solidFill>
          <a:ln/>
        </p:spPr>
      </p:sp>
      <p:sp>
        <p:nvSpPr>
          <p:cNvPr id="125" name="Text 118"/>
          <p:cNvSpPr/>
          <p:nvPr/>
        </p:nvSpPr>
        <p:spPr>
          <a:xfrm>
            <a:off x="4538839" y="5888567"/>
            <a:ext cx="115570" cy="115570"/>
          </a:xfrm>
          <a:prstGeom prst="rect">
            <a:avLst/>
          </a:prstGeom>
          <a:noFill/>
          <a:ln/>
        </p:spPr>
        <p:txBody>
          <a:bodyPr wrap="square" rtlCol="0" anchor="ctr"/>
          <a:lstStyle/>
          <a:p>
            <a:pPr algn="ctr"/>
            <a:r>
              <a:rPr lang="en-US" sz="450" b="1" dirty="0">
                <a:solidFill>
                  <a:srgbClr val="FFFFFF"/>
                </a:solidFill>
                <a:latin typeface="Arial" pitchFamily="34" charset="0"/>
                <a:ea typeface="Arial" pitchFamily="34" charset="-122"/>
                <a:cs typeface="Arial" pitchFamily="34" charset="-120"/>
              </a:rPr>
              <a:t>10</a:t>
            </a:r>
            <a:endParaRPr lang="en-US" sz="450" dirty="0"/>
          </a:p>
        </p:txBody>
      </p:sp>
      <p:sp>
        <p:nvSpPr>
          <p:cNvPr id="126" name="Text 119"/>
          <p:cNvSpPr/>
          <p:nvPr/>
        </p:nvSpPr>
        <p:spPr>
          <a:xfrm>
            <a:off x="4690181" y="5880312"/>
            <a:ext cx="1903236" cy="137583"/>
          </a:xfrm>
          <a:prstGeom prst="rect">
            <a:avLst/>
          </a:prstGeom>
          <a:solidFill>
            <a:srgbClr val="13284C"/>
          </a:solidFill>
          <a:ln/>
        </p:spPr>
        <p:txBody>
          <a:bodyPr wrap="square" rtlCol="0" anchor="ctr"/>
          <a:lstStyle/>
          <a:p>
            <a:r>
              <a:rPr lang="en-US" sz="450" b="1" kern="0" spc="6" dirty="0">
                <a:solidFill>
                  <a:schemeClr val="bg1"/>
                </a:solidFill>
                <a:latin typeface="Arial" pitchFamily="34" charset="0"/>
                <a:ea typeface="Arial" pitchFamily="34" charset="-122"/>
                <a:cs typeface="Arial" pitchFamily="34" charset="-120"/>
              </a:rPr>
              <a:t>CONCLUSION </a:t>
            </a:r>
            <a:endParaRPr lang="en-US" sz="450" dirty="0">
              <a:solidFill>
                <a:schemeClr val="bg1"/>
              </a:solidFill>
            </a:endParaRPr>
          </a:p>
        </p:txBody>
      </p:sp>
      <p:sp>
        <p:nvSpPr>
          <p:cNvPr id="127" name="Shape 120"/>
          <p:cNvSpPr/>
          <p:nvPr/>
        </p:nvSpPr>
        <p:spPr>
          <a:xfrm>
            <a:off x="4538839" y="6031653"/>
            <a:ext cx="2054578" cy="0"/>
          </a:xfrm>
          <a:prstGeom prst="line">
            <a:avLst/>
          </a:prstGeom>
          <a:noFill/>
          <a:ln w="12700">
            <a:solidFill>
              <a:srgbClr val="CCCCCC"/>
            </a:solidFill>
            <a:prstDash val="solid"/>
          </a:ln>
        </p:spPr>
      </p:sp>
      <p:sp>
        <p:nvSpPr>
          <p:cNvPr id="128" name="Text 121"/>
          <p:cNvSpPr/>
          <p:nvPr/>
        </p:nvSpPr>
        <p:spPr>
          <a:xfrm>
            <a:off x="4538839" y="6067425"/>
            <a:ext cx="2054578" cy="853017"/>
          </a:xfrm>
          <a:prstGeom prst="rect">
            <a:avLst/>
          </a:prstGeom>
          <a:noFill/>
          <a:ln/>
        </p:spPr>
        <p:txBody>
          <a:bodyPr wrap="square" rtlCol="0" anchor="t"/>
          <a:lstStyle/>
          <a:p>
            <a:pPr>
              <a:lnSpc>
                <a:spcPct val="112000"/>
              </a:lnSpc>
            </a:pPr>
            <a:r>
              <a:rPr lang="en-IN" sz="500" dirty="0" err="1">
                <a:latin typeface="Arial" panose="020B0604020202020204" pitchFamily="34" charset="0"/>
                <a:cs typeface="Arial" panose="020B0604020202020204" pitchFamily="34" charset="0"/>
              </a:rPr>
              <a:t>NeuroBand</a:t>
            </a:r>
            <a:r>
              <a:rPr lang="en-IN" sz="500" dirty="0">
                <a:latin typeface="Arial" panose="020B0604020202020204" pitchFamily="34" charset="0"/>
                <a:cs typeface="Arial" panose="020B0604020202020204" pitchFamily="34" charset="0"/>
              </a:rPr>
              <a:t> AI is a pioneering AI-enabled Wearables Ecosystem designed to deliver significant benefits for people with dementia and aligned to health promotion and behaviour change concepts. Using a convergence of real-time data collection, analytics and carer support it can promote safety, autonomy and improved health and wellbeing, minimising the financial impact to the UK. Having robust ethical approval processes and proven evidence supported delivery </a:t>
            </a:r>
            <a:r>
              <a:rPr lang="en-IN" sz="500" dirty="0" err="1">
                <a:latin typeface="Arial" panose="020B0604020202020204" pitchFamily="34" charset="0"/>
                <a:cs typeface="Arial" panose="020B0604020202020204" pitchFamily="34" charset="0"/>
              </a:rPr>
              <a:t>NeuroBand</a:t>
            </a:r>
            <a:r>
              <a:rPr lang="en-IN" sz="500" dirty="0">
                <a:latin typeface="Arial" panose="020B0604020202020204" pitchFamily="34" charset="0"/>
                <a:cs typeface="Arial" panose="020B0604020202020204" pitchFamily="34" charset="0"/>
              </a:rPr>
              <a:t> AI can significantly influence dementia healthcare and health promotion.</a:t>
            </a:r>
            <a:endParaRPr lang="en-US" sz="500" dirty="0">
              <a:latin typeface="Arial" panose="020B0604020202020204" pitchFamily="34" charset="0"/>
              <a:cs typeface="Arial" panose="020B0604020202020204" pitchFamily="34" charset="0"/>
            </a:endParaRPr>
          </a:p>
        </p:txBody>
      </p:sp>
      <p:sp>
        <p:nvSpPr>
          <p:cNvPr id="140" name="Shape 133"/>
          <p:cNvSpPr/>
          <p:nvPr/>
        </p:nvSpPr>
        <p:spPr>
          <a:xfrm>
            <a:off x="264583" y="7401983"/>
            <a:ext cx="115570" cy="115570"/>
          </a:xfrm>
          <a:prstGeom prst="roundRect">
            <a:avLst>
              <a:gd name="adj" fmla="val 19048"/>
            </a:avLst>
          </a:prstGeom>
          <a:solidFill>
            <a:srgbClr val="13284C"/>
          </a:solidFill>
          <a:ln/>
        </p:spPr>
      </p:sp>
      <p:sp>
        <p:nvSpPr>
          <p:cNvPr id="141" name="Text 134"/>
          <p:cNvSpPr/>
          <p:nvPr/>
        </p:nvSpPr>
        <p:spPr>
          <a:xfrm>
            <a:off x="264583" y="7401983"/>
            <a:ext cx="115570" cy="115570"/>
          </a:xfrm>
          <a:prstGeom prst="rect">
            <a:avLst/>
          </a:prstGeom>
          <a:noFill/>
          <a:ln/>
        </p:spPr>
        <p:txBody>
          <a:bodyPr wrap="square" rtlCol="0" anchor="ctr"/>
          <a:lstStyle/>
          <a:p>
            <a:pPr algn="ctr"/>
            <a:r>
              <a:rPr lang="en-US" sz="450" b="1" dirty="0">
                <a:solidFill>
                  <a:srgbClr val="FFFFFF"/>
                </a:solidFill>
                <a:latin typeface="Arial" pitchFamily="34" charset="0"/>
                <a:ea typeface="Arial" pitchFamily="34" charset="-122"/>
                <a:cs typeface="Arial" pitchFamily="34" charset="-120"/>
              </a:rPr>
              <a:t>📚</a:t>
            </a:r>
            <a:endParaRPr lang="en-US" sz="450" dirty="0"/>
          </a:p>
        </p:txBody>
      </p:sp>
      <p:sp>
        <p:nvSpPr>
          <p:cNvPr id="142" name="Text 135"/>
          <p:cNvSpPr/>
          <p:nvPr/>
        </p:nvSpPr>
        <p:spPr>
          <a:xfrm>
            <a:off x="415925" y="7393729"/>
            <a:ext cx="6177492" cy="137583"/>
          </a:xfrm>
          <a:prstGeom prst="rect">
            <a:avLst/>
          </a:prstGeom>
          <a:noFill/>
          <a:ln/>
        </p:spPr>
        <p:txBody>
          <a:bodyPr wrap="square" rtlCol="0" anchor="ctr"/>
          <a:lstStyle/>
          <a:p>
            <a:r>
              <a:rPr lang="en-US" sz="450" b="1" kern="0" spc="6" dirty="0">
                <a:solidFill>
                  <a:srgbClr val="13284C"/>
                </a:solidFill>
                <a:latin typeface="Arial" pitchFamily="34" charset="0"/>
                <a:ea typeface="Arial" pitchFamily="34" charset="-122"/>
                <a:cs typeface="Arial" pitchFamily="34" charset="-120"/>
              </a:rPr>
              <a:t>REFERENCES</a:t>
            </a:r>
            <a:endParaRPr lang="en-US" sz="450" dirty="0"/>
          </a:p>
        </p:txBody>
      </p:sp>
      <p:sp>
        <p:nvSpPr>
          <p:cNvPr id="143" name="Shape 136"/>
          <p:cNvSpPr/>
          <p:nvPr/>
        </p:nvSpPr>
        <p:spPr>
          <a:xfrm>
            <a:off x="264584" y="7545070"/>
            <a:ext cx="6328833" cy="0"/>
          </a:xfrm>
          <a:prstGeom prst="line">
            <a:avLst/>
          </a:prstGeom>
          <a:noFill/>
          <a:ln w="12700">
            <a:solidFill>
              <a:srgbClr val="CCCCCC"/>
            </a:solidFill>
            <a:prstDash val="solid"/>
          </a:ln>
        </p:spPr>
      </p:sp>
      <p:sp>
        <p:nvSpPr>
          <p:cNvPr id="144" name="Text 137"/>
          <p:cNvSpPr/>
          <p:nvPr/>
        </p:nvSpPr>
        <p:spPr>
          <a:xfrm>
            <a:off x="264583" y="7567082"/>
            <a:ext cx="2252698" cy="1698835"/>
          </a:xfrm>
          <a:prstGeom prst="rect">
            <a:avLst/>
          </a:prstGeom>
          <a:noFill/>
          <a:ln/>
        </p:spPr>
        <p:txBody>
          <a:bodyPr wrap="square" rtlCol="0" anchor="t"/>
          <a:lstStyle/>
          <a:p>
            <a:pPr marL="171450" indent="-171450">
              <a:buFont typeface="Arial" panose="020B0604020202020204" pitchFamily="34" charset="0"/>
              <a:buChar char="•"/>
            </a:pPr>
            <a:r>
              <a:rPr lang="en-IN" sz="500" dirty="0">
                <a:latin typeface="Arial" panose="020B0604020202020204" pitchFamily="34" charset="0"/>
                <a:cs typeface="Arial" panose="020B0604020202020204" pitchFamily="34" charset="0"/>
              </a:rPr>
              <a:t>Alzheimer's Society. (2024). </a:t>
            </a:r>
            <a:r>
              <a:rPr lang="en-IN" sz="500" i="1" dirty="0">
                <a:latin typeface="Arial" panose="020B0604020202020204" pitchFamily="34" charset="0"/>
                <a:cs typeface="Arial" panose="020B0604020202020204" pitchFamily="34" charset="0"/>
              </a:rPr>
              <a:t>The economic impact of dementia</a:t>
            </a:r>
            <a:r>
              <a:rPr lang="en-IN" sz="500" dirty="0">
                <a:latin typeface="Arial" panose="020B0604020202020204" pitchFamily="34" charset="0"/>
                <a:cs typeface="Arial" panose="020B0604020202020204" pitchFamily="34" charset="0"/>
              </a:rPr>
              <a:t>. Alzheimer's Society.</a:t>
            </a:r>
          </a:p>
          <a:p>
            <a:endParaRPr lang="en-IN" sz="5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IN" sz="500" dirty="0">
                <a:latin typeface="Arial" panose="020B0604020202020204" pitchFamily="34" charset="0"/>
                <a:cs typeface="Arial" panose="020B0604020202020204" pitchFamily="34" charset="0"/>
              </a:rPr>
              <a:t> Alzheimer's Society. (2025). </a:t>
            </a:r>
            <a:r>
              <a:rPr lang="en-IN" sz="500" i="1" dirty="0">
                <a:latin typeface="Arial" panose="020B0604020202020204" pitchFamily="34" charset="0"/>
                <a:cs typeface="Arial" panose="020B0604020202020204" pitchFamily="34" charset="0"/>
              </a:rPr>
              <a:t>Technology and innovation in dementia care</a:t>
            </a:r>
            <a:r>
              <a:rPr lang="en-IN" sz="500" dirty="0">
                <a:latin typeface="Arial" panose="020B0604020202020204" pitchFamily="34" charset="0"/>
                <a:cs typeface="Arial" panose="020B0604020202020204" pitchFamily="34" charset="0"/>
              </a:rPr>
              <a:t>. Alzheimer's Society.</a:t>
            </a:r>
          </a:p>
          <a:p>
            <a:endParaRPr lang="en-IN" sz="5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IN" sz="500" dirty="0">
                <a:latin typeface="Arial" panose="020B0604020202020204" pitchFamily="34" charset="0"/>
                <a:cs typeface="Arial" panose="020B0604020202020204" pitchFamily="34" charset="0"/>
              </a:rPr>
              <a:t>Cornelius, G., Hodgson, W. and Maguire, R. (2025). </a:t>
            </a:r>
            <a:r>
              <a:rPr lang="en-IN" sz="500" i="1" dirty="0">
                <a:latin typeface="Arial" panose="020B0604020202020204" pitchFamily="34" charset="0"/>
                <a:cs typeface="Arial" panose="020B0604020202020204" pitchFamily="34" charset="0"/>
              </a:rPr>
              <a:t>Wearable Technology, Smart Home Systems, and Mobile Apps for the Self-Management of Patient Outcomes in Dementia Care: Systematic Review</a:t>
            </a:r>
            <a:r>
              <a:rPr lang="en-IN" sz="500" dirty="0">
                <a:latin typeface="Arial" panose="020B0604020202020204" pitchFamily="34" charset="0"/>
                <a:cs typeface="Arial" panose="020B0604020202020204" pitchFamily="34" charset="0"/>
              </a:rPr>
              <a:t>. </a:t>
            </a:r>
            <a:r>
              <a:rPr lang="en-IN" sz="500" i="1" dirty="0">
                <a:latin typeface="Arial" panose="020B0604020202020204" pitchFamily="34" charset="0"/>
                <a:cs typeface="Arial" panose="020B0604020202020204" pitchFamily="34" charset="0"/>
              </a:rPr>
              <a:t>Journal of Medical Internet Research, 27</a:t>
            </a:r>
            <a:r>
              <a:rPr lang="en-IN" sz="500" dirty="0">
                <a:latin typeface="Arial" panose="020B0604020202020204" pitchFamily="34" charset="0"/>
                <a:cs typeface="Arial" panose="020B0604020202020204" pitchFamily="34" charset="0"/>
              </a:rPr>
              <a:t>, e65385. </a:t>
            </a:r>
            <a:r>
              <a:rPr lang="en-IN" sz="500" dirty="0">
                <a:latin typeface="Arial" panose="020B0604020202020204" pitchFamily="34" charset="0"/>
                <a:cs typeface="Arial" panose="020B0604020202020204" pitchFamily="34" charset="0"/>
                <a:hlinkClick r:id="rId4"/>
              </a:rPr>
              <a:t>https://doi.org/10.2196/65385</a:t>
            </a:r>
            <a:r>
              <a:rPr lang="en-IN" sz="500" dirty="0">
                <a:latin typeface="Arial" panose="020B0604020202020204" pitchFamily="34" charset="0"/>
                <a:cs typeface="Arial" panose="020B0604020202020204" pitchFamily="34" charset="0"/>
              </a:rPr>
              <a:t> </a:t>
            </a:r>
          </a:p>
          <a:p>
            <a:endParaRPr lang="en-IN" sz="5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IN" sz="500" dirty="0">
                <a:latin typeface="Arial" panose="020B0604020202020204" pitchFamily="34" charset="0"/>
                <a:cs typeface="Arial" panose="020B0604020202020204" pitchFamily="34" charset="0"/>
              </a:rPr>
              <a:t>Cullen, A., Mazhar, M.K.A., Smith, M.D., Lithander, F.E., Ó </a:t>
            </a:r>
            <a:r>
              <a:rPr lang="en-IN" sz="500" dirty="0" err="1">
                <a:latin typeface="Arial" panose="020B0604020202020204" pitchFamily="34" charset="0"/>
                <a:cs typeface="Arial" panose="020B0604020202020204" pitchFamily="34" charset="0"/>
              </a:rPr>
              <a:t>Breasail</a:t>
            </a:r>
            <a:r>
              <a:rPr lang="en-IN" sz="500" dirty="0">
                <a:latin typeface="Arial" panose="020B0604020202020204" pitchFamily="34" charset="0"/>
                <a:cs typeface="Arial" panose="020B0604020202020204" pitchFamily="34" charset="0"/>
              </a:rPr>
              <a:t>, M. and Henderson, E.J. (2022). </a:t>
            </a:r>
            <a:r>
              <a:rPr lang="en-IN" sz="500" i="1" dirty="0">
                <a:latin typeface="Arial" panose="020B0604020202020204" pitchFamily="34" charset="0"/>
                <a:cs typeface="Arial" panose="020B0604020202020204" pitchFamily="34" charset="0"/>
              </a:rPr>
              <a:t>Wearable and Portable GPS Solutions for Monitoring Mobility in Dementia: A Systematic Review</a:t>
            </a:r>
            <a:r>
              <a:rPr lang="en-IN" sz="500" dirty="0">
                <a:latin typeface="Arial" panose="020B0604020202020204" pitchFamily="34" charset="0"/>
                <a:cs typeface="Arial" panose="020B0604020202020204" pitchFamily="34" charset="0"/>
              </a:rPr>
              <a:t>. </a:t>
            </a:r>
            <a:r>
              <a:rPr lang="en-IN" sz="500" i="1" dirty="0">
                <a:latin typeface="Arial" panose="020B0604020202020204" pitchFamily="34" charset="0"/>
                <a:cs typeface="Arial" panose="020B0604020202020204" pitchFamily="34" charset="0"/>
              </a:rPr>
              <a:t>Sensors, 22</a:t>
            </a:r>
            <a:r>
              <a:rPr lang="en-IN" sz="500" dirty="0">
                <a:latin typeface="Arial" panose="020B0604020202020204" pitchFamily="34" charset="0"/>
                <a:cs typeface="Arial" panose="020B0604020202020204" pitchFamily="34" charset="0"/>
              </a:rPr>
              <a:t>(9), 3336. </a:t>
            </a:r>
            <a:r>
              <a:rPr lang="en-IN" sz="500" dirty="0">
                <a:latin typeface="Arial" panose="020B0604020202020204" pitchFamily="34" charset="0"/>
                <a:cs typeface="Arial" panose="020B0604020202020204" pitchFamily="34" charset="0"/>
                <a:hlinkClick r:id="rId5"/>
              </a:rPr>
              <a:t>https://doi.org/10.3390/s22093336</a:t>
            </a:r>
            <a:r>
              <a:rPr lang="en-IN" sz="500" dirty="0">
                <a:latin typeface="Arial" panose="020B0604020202020204" pitchFamily="34" charset="0"/>
                <a:cs typeface="Arial" panose="020B0604020202020204" pitchFamily="34" charset="0"/>
              </a:rPr>
              <a:t> </a:t>
            </a:r>
          </a:p>
          <a:p>
            <a:endParaRPr lang="en-IN" sz="5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IN" sz="500" dirty="0">
                <a:latin typeface="Arial" panose="020B0604020202020204" pitchFamily="34" charset="0"/>
                <a:cs typeface="Arial" panose="020B0604020202020204" pitchFamily="34" charset="0"/>
              </a:rPr>
              <a:t>Gitlin, L.N., Marx, K., Stanley, I.H. and Hodgson, N. (2018). </a:t>
            </a:r>
            <a:r>
              <a:rPr lang="en-IN" sz="500" i="1" dirty="0">
                <a:latin typeface="Arial" panose="020B0604020202020204" pitchFamily="34" charset="0"/>
                <a:cs typeface="Arial" panose="020B0604020202020204" pitchFamily="34" charset="0"/>
              </a:rPr>
              <a:t>Translating evidence-based dementia caregiving interventions into practice</a:t>
            </a:r>
            <a:r>
              <a:rPr lang="en-IN" sz="500" dirty="0">
                <a:latin typeface="Arial" panose="020B0604020202020204" pitchFamily="34" charset="0"/>
                <a:cs typeface="Arial" panose="020B0604020202020204" pitchFamily="34" charset="0"/>
              </a:rPr>
              <a:t>. </a:t>
            </a:r>
            <a:r>
              <a:rPr lang="en-IN" sz="500" i="1" dirty="0">
                <a:latin typeface="Arial" panose="020B0604020202020204" pitchFamily="34" charset="0"/>
                <a:cs typeface="Arial" panose="020B0604020202020204" pitchFamily="34" charset="0"/>
              </a:rPr>
              <a:t>The Gerontologist, 58</a:t>
            </a:r>
            <a:r>
              <a:rPr lang="en-IN" sz="500" dirty="0">
                <a:latin typeface="Arial" panose="020B0604020202020204" pitchFamily="34" charset="0"/>
                <a:cs typeface="Arial" panose="020B0604020202020204" pitchFamily="34" charset="0"/>
              </a:rPr>
              <a:t>(Suppl. 1), pp.S99–S111. </a:t>
            </a:r>
          </a:p>
        </p:txBody>
      </p:sp>
      <p:sp>
        <p:nvSpPr>
          <p:cNvPr id="145" name="Text 138"/>
          <p:cNvSpPr/>
          <p:nvPr/>
        </p:nvSpPr>
        <p:spPr>
          <a:xfrm>
            <a:off x="2401711" y="7567082"/>
            <a:ext cx="2137128" cy="1568447"/>
          </a:xfrm>
          <a:prstGeom prst="rect">
            <a:avLst/>
          </a:prstGeom>
          <a:noFill/>
          <a:ln/>
        </p:spPr>
        <p:txBody>
          <a:bodyPr wrap="square" rtlCol="0" anchor="t"/>
          <a:lstStyle/>
          <a:p>
            <a:pPr marL="171450" indent="-171450">
              <a:buFont typeface="Arial" panose="020B0604020202020204" pitchFamily="34" charset="0"/>
              <a:buChar char="•"/>
            </a:pPr>
            <a:r>
              <a:rPr lang="en-IN" sz="500" dirty="0">
                <a:latin typeface="Arial" panose="020B0604020202020204" pitchFamily="34" charset="0"/>
                <a:cs typeface="Arial" panose="020B0604020202020204" pitchFamily="34" charset="0"/>
              </a:rPr>
              <a:t>Livingston, G., Huntley, J., </a:t>
            </a:r>
            <a:r>
              <a:rPr lang="en-IN" sz="500" dirty="0" err="1">
                <a:latin typeface="Arial" panose="020B0604020202020204" pitchFamily="34" charset="0"/>
                <a:cs typeface="Arial" panose="020B0604020202020204" pitchFamily="34" charset="0"/>
              </a:rPr>
              <a:t>Sommerlad</a:t>
            </a:r>
            <a:r>
              <a:rPr lang="en-IN" sz="500" dirty="0">
                <a:latin typeface="Arial" panose="020B0604020202020204" pitchFamily="34" charset="0"/>
                <a:cs typeface="Arial" panose="020B0604020202020204" pitchFamily="34" charset="0"/>
              </a:rPr>
              <a:t>, A., </a:t>
            </a:r>
            <a:r>
              <a:rPr lang="en-IN" sz="500" i="1" dirty="0">
                <a:latin typeface="Arial" panose="020B0604020202020204" pitchFamily="34" charset="0"/>
                <a:cs typeface="Arial" panose="020B0604020202020204" pitchFamily="34" charset="0"/>
              </a:rPr>
              <a:t>et al.</a:t>
            </a:r>
            <a:r>
              <a:rPr lang="en-IN" sz="500" dirty="0">
                <a:latin typeface="Arial" panose="020B0604020202020204" pitchFamily="34" charset="0"/>
                <a:cs typeface="Arial" panose="020B0604020202020204" pitchFamily="34" charset="0"/>
              </a:rPr>
              <a:t> (2020). </a:t>
            </a:r>
            <a:r>
              <a:rPr lang="en-IN" sz="500" i="1" dirty="0">
                <a:latin typeface="Arial" panose="020B0604020202020204" pitchFamily="34" charset="0"/>
                <a:cs typeface="Arial" panose="020B0604020202020204" pitchFamily="34" charset="0"/>
              </a:rPr>
              <a:t>Dementia prevention, intervention, and care: 2020 report of the Lancet Commission</a:t>
            </a:r>
            <a:r>
              <a:rPr lang="en-IN" sz="500" dirty="0">
                <a:latin typeface="Arial" panose="020B0604020202020204" pitchFamily="34" charset="0"/>
                <a:cs typeface="Arial" panose="020B0604020202020204" pitchFamily="34" charset="0"/>
              </a:rPr>
              <a:t>. </a:t>
            </a:r>
            <a:r>
              <a:rPr lang="en-IN" sz="500" i="1" dirty="0">
                <a:latin typeface="Arial" panose="020B0604020202020204" pitchFamily="34" charset="0"/>
                <a:cs typeface="Arial" panose="020B0604020202020204" pitchFamily="34" charset="0"/>
              </a:rPr>
              <a:t>The Lancet, 396</a:t>
            </a:r>
            <a:r>
              <a:rPr lang="en-IN" sz="500" dirty="0">
                <a:latin typeface="Arial" panose="020B0604020202020204" pitchFamily="34" charset="0"/>
                <a:cs typeface="Arial" panose="020B0604020202020204" pitchFamily="34" charset="0"/>
              </a:rPr>
              <a:t>(10248), pp.413–446. </a:t>
            </a:r>
          </a:p>
          <a:p>
            <a:endParaRPr lang="en-IN" sz="5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IN" sz="500" dirty="0">
                <a:latin typeface="Arial" panose="020B0604020202020204" pitchFamily="34" charset="0"/>
                <a:cs typeface="Arial" panose="020B0604020202020204" pitchFamily="34" charset="0"/>
              </a:rPr>
              <a:t> Livingston, G., Huntley, J., Liu, K.Y., </a:t>
            </a:r>
            <a:r>
              <a:rPr lang="en-IN" sz="500" i="1" dirty="0">
                <a:latin typeface="Arial" panose="020B0604020202020204" pitchFamily="34" charset="0"/>
                <a:cs typeface="Arial" panose="020B0604020202020204" pitchFamily="34" charset="0"/>
              </a:rPr>
              <a:t>et al.</a:t>
            </a:r>
            <a:r>
              <a:rPr lang="en-IN" sz="500" dirty="0">
                <a:latin typeface="Arial" panose="020B0604020202020204" pitchFamily="34" charset="0"/>
                <a:cs typeface="Arial" panose="020B0604020202020204" pitchFamily="34" charset="0"/>
              </a:rPr>
              <a:t> (2024). </a:t>
            </a:r>
            <a:r>
              <a:rPr lang="en-IN" sz="500" i="1" dirty="0">
                <a:latin typeface="Arial" panose="020B0604020202020204" pitchFamily="34" charset="0"/>
                <a:cs typeface="Arial" panose="020B0604020202020204" pitchFamily="34" charset="0"/>
              </a:rPr>
              <a:t>Dementia prevention, intervention, and care: 2024 report of the Lancet Standing Commission</a:t>
            </a:r>
            <a:r>
              <a:rPr lang="en-IN" sz="500" dirty="0">
                <a:latin typeface="Arial" panose="020B0604020202020204" pitchFamily="34" charset="0"/>
                <a:cs typeface="Arial" panose="020B0604020202020204" pitchFamily="34" charset="0"/>
              </a:rPr>
              <a:t>. </a:t>
            </a:r>
            <a:r>
              <a:rPr lang="en-IN" sz="500" i="1" dirty="0">
                <a:latin typeface="Arial" panose="020B0604020202020204" pitchFamily="34" charset="0"/>
                <a:cs typeface="Arial" panose="020B0604020202020204" pitchFamily="34" charset="0"/>
              </a:rPr>
              <a:t>The Lancet, 404</a:t>
            </a:r>
            <a:r>
              <a:rPr lang="en-IN" sz="500" dirty="0">
                <a:latin typeface="Arial" panose="020B0604020202020204" pitchFamily="34" charset="0"/>
                <a:cs typeface="Arial" panose="020B0604020202020204" pitchFamily="34" charset="0"/>
              </a:rPr>
              <a:t>(10452), pp.572–628. </a:t>
            </a:r>
            <a:r>
              <a:rPr lang="en-IN" sz="500" dirty="0">
                <a:latin typeface="Arial" panose="020B0604020202020204" pitchFamily="34" charset="0"/>
                <a:cs typeface="Arial" panose="020B0604020202020204" pitchFamily="34" charset="0"/>
                <a:hlinkClick r:id="rId6"/>
              </a:rPr>
              <a:t>https://doi.org/10.1016/S0140-6736(24)01296-0</a:t>
            </a:r>
            <a:r>
              <a:rPr lang="en-IN" sz="500" dirty="0">
                <a:latin typeface="Arial" panose="020B0604020202020204" pitchFamily="34" charset="0"/>
                <a:cs typeface="Arial" panose="020B0604020202020204" pitchFamily="34" charset="0"/>
              </a:rPr>
              <a:t> </a:t>
            </a:r>
          </a:p>
          <a:p>
            <a:endParaRPr lang="en-IN" sz="5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IN" sz="500" dirty="0">
                <a:latin typeface="Arial" panose="020B0604020202020204" pitchFamily="34" charset="0"/>
                <a:cs typeface="Arial" panose="020B0604020202020204" pitchFamily="34" charset="0"/>
              </a:rPr>
              <a:t>Michie, S., van Stralen, M.M. and West, R. (2011). </a:t>
            </a:r>
            <a:r>
              <a:rPr lang="en-IN" sz="500" i="1" dirty="0">
                <a:latin typeface="Arial" panose="020B0604020202020204" pitchFamily="34" charset="0"/>
                <a:cs typeface="Arial" panose="020B0604020202020204" pitchFamily="34" charset="0"/>
              </a:rPr>
              <a:t>The Behaviour Change Wheel: A new method for characterising and designing behaviour change interventions</a:t>
            </a:r>
            <a:r>
              <a:rPr lang="en-IN" sz="500" dirty="0">
                <a:latin typeface="Arial" panose="020B0604020202020204" pitchFamily="34" charset="0"/>
                <a:cs typeface="Arial" panose="020B0604020202020204" pitchFamily="34" charset="0"/>
              </a:rPr>
              <a:t>. </a:t>
            </a:r>
            <a:r>
              <a:rPr lang="en-IN" sz="500" i="1" dirty="0">
                <a:latin typeface="Arial" panose="020B0604020202020204" pitchFamily="34" charset="0"/>
                <a:cs typeface="Arial" panose="020B0604020202020204" pitchFamily="34" charset="0"/>
              </a:rPr>
              <a:t>Implementation Science, 6</a:t>
            </a:r>
            <a:r>
              <a:rPr lang="en-IN" sz="500" dirty="0">
                <a:latin typeface="Arial" panose="020B0604020202020204" pitchFamily="34" charset="0"/>
                <a:cs typeface="Arial" panose="020B0604020202020204" pitchFamily="34" charset="0"/>
              </a:rPr>
              <a:t>(42).</a:t>
            </a:r>
          </a:p>
          <a:p>
            <a:endParaRPr lang="en-IN" sz="5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IN" sz="500" dirty="0">
                <a:latin typeface="Arial" panose="020B0604020202020204" pitchFamily="34" charset="0"/>
                <a:cs typeface="Arial" panose="020B0604020202020204" pitchFamily="34" charset="0"/>
              </a:rPr>
              <a:t> National Institute for Health and Care Excellence (NICE). (2018). </a:t>
            </a:r>
            <a:r>
              <a:rPr lang="en-IN" sz="500" i="1" dirty="0">
                <a:latin typeface="Arial" panose="020B0604020202020204" pitchFamily="34" charset="0"/>
                <a:cs typeface="Arial" panose="020B0604020202020204" pitchFamily="34" charset="0"/>
              </a:rPr>
              <a:t>Dementia: Assessment, management and support for people living with dementia and their carers (NG97). </a:t>
            </a:r>
          </a:p>
          <a:p>
            <a:endParaRPr lang="en-IN" sz="5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IN" sz="500" dirty="0">
                <a:latin typeface="Arial" panose="020B0604020202020204" pitchFamily="34" charset="0"/>
                <a:cs typeface="Arial" panose="020B0604020202020204" pitchFamily="34" charset="0"/>
              </a:rPr>
              <a:t>NHS England. (2024). </a:t>
            </a:r>
            <a:r>
              <a:rPr lang="en-IN" sz="500" i="1" dirty="0">
                <a:latin typeface="Arial" panose="020B0604020202020204" pitchFamily="34" charset="0"/>
                <a:cs typeface="Arial" panose="020B0604020202020204" pitchFamily="34" charset="0"/>
              </a:rPr>
              <a:t>Dementia</a:t>
            </a:r>
            <a:r>
              <a:rPr lang="en-IN" sz="500" dirty="0">
                <a:latin typeface="Arial" panose="020B0604020202020204" pitchFamily="34" charset="0"/>
                <a:cs typeface="Arial" panose="020B0604020202020204" pitchFamily="34" charset="0"/>
              </a:rPr>
              <a:t>. NHS England.</a:t>
            </a:r>
          </a:p>
        </p:txBody>
      </p:sp>
      <p:sp>
        <p:nvSpPr>
          <p:cNvPr id="146" name="Text 139"/>
          <p:cNvSpPr/>
          <p:nvPr/>
        </p:nvSpPr>
        <p:spPr>
          <a:xfrm>
            <a:off x="4538838" y="7567081"/>
            <a:ext cx="2192161" cy="1568447"/>
          </a:xfrm>
          <a:prstGeom prst="rect">
            <a:avLst/>
          </a:prstGeom>
          <a:noFill/>
          <a:ln/>
        </p:spPr>
        <p:txBody>
          <a:bodyPr wrap="square" rtlCol="0" anchor="t"/>
          <a:lstStyle/>
          <a:p>
            <a:pPr marL="171450" indent="-171450">
              <a:buFont typeface="Arial" panose="020B0604020202020204" pitchFamily="34" charset="0"/>
              <a:buChar char="•"/>
            </a:pPr>
            <a:r>
              <a:rPr lang="en-IN" sz="500" dirty="0">
                <a:latin typeface="Arial" panose="020B0604020202020204" pitchFamily="34" charset="0"/>
                <a:cs typeface="Arial" panose="020B0604020202020204" pitchFamily="34" charset="0"/>
              </a:rPr>
              <a:t>World Health Organization (WHO). (1986). </a:t>
            </a:r>
            <a:r>
              <a:rPr lang="en-IN" sz="500" i="1" dirty="0">
                <a:latin typeface="Arial" panose="020B0604020202020204" pitchFamily="34" charset="0"/>
                <a:cs typeface="Arial" panose="020B0604020202020204" pitchFamily="34" charset="0"/>
              </a:rPr>
              <a:t>Ottawa Charter for Health Promotion</a:t>
            </a:r>
            <a:r>
              <a:rPr lang="en-IN" sz="500" dirty="0">
                <a:latin typeface="Arial" panose="020B0604020202020204" pitchFamily="34" charset="0"/>
                <a:cs typeface="Arial" panose="020B0604020202020204" pitchFamily="34" charset="0"/>
              </a:rPr>
              <a:t>. Geneva: World Health Organization.</a:t>
            </a:r>
          </a:p>
          <a:p>
            <a:pPr marL="171450" indent="-171450">
              <a:buFont typeface="Arial" panose="020B0604020202020204" pitchFamily="34" charset="0"/>
              <a:buChar char="•"/>
            </a:pPr>
            <a:endParaRPr lang="en-IN" sz="5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IN" sz="500" dirty="0">
                <a:latin typeface="Arial" panose="020B0604020202020204" pitchFamily="34" charset="0"/>
                <a:cs typeface="Arial" panose="020B0604020202020204" pitchFamily="34" charset="0"/>
              </a:rPr>
              <a:t>World Health Organization (WHO). (2021). </a:t>
            </a:r>
            <a:r>
              <a:rPr lang="en-IN" sz="500" i="1" dirty="0">
                <a:latin typeface="Arial" panose="020B0604020202020204" pitchFamily="34" charset="0"/>
                <a:cs typeface="Arial" panose="020B0604020202020204" pitchFamily="34" charset="0"/>
              </a:rPr>
              <a:t>Global Strategy on Digital Health 2020–2025</a:t>
            </a:r>
            <a:r>
              <a:rPr lang="en-IN" sz="500" dirty="0">
                <a:latin typeface="Arial" panose="020B0604020202020204" pitchFamily="34" charset="0"/>
                <a:cs typeface="Arial" panose="020B0604020202020204" pitchFamily="34" charset="0"/>
              </a:rPr>
              <a:t>. Geneva: World Health Organization.</a:t>
            </a:r>
          </a:p>
          <a:p>
            <a:endParaRPr lang="en-IN" sz="5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IN" sz="500" dirty="0">
                <a:latin typeface="Arial" panose="020B0604020202020204" pitchFamily="34" charset="0"/>
                <a:cs typeface="Arial" panose="020B0604020202020204" pitchFamily="34" charset="0"/>
              </a:rPr>
              <a:t>World Health Organization (WHO). (2022). </a:t>
            </a:r>
            <a:r>
              <a:rPr lang="en-IN" sz="500" i="1" dirty="0">
                <a:latin typeface="Arial" panose="020B0604020202020204" pitchFamily="34" charset="0"/>
                <a:cs typeface="Arial" panose="020B0604020202020204" pitchFamily="34" charset="0"/>
              </a:rPr>
              <a:t>Global Status Report on the Public Health Response to Dementia</a:t>
            </a:r>
            <a:r>
              <a:rPr lang="en-IN" sz="500" dirty="0">
                <a:latin typeface="Arial" panose="020B0604020202020204" pitchFamily="34" charset="0"/>
                <a:cs typeface="Arial" panose="020B0604020202020204" pitchFamily="34" charset="0"/>
              </a:rPr>
              <a:t>. Geneva: World Health Organization.</a:t>
            </a:r>
          </a:p>
          <a:p>
            <a:endParaRPr lang="en-IN" sz="5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IN" sz="500" dirty="0">
                <a:latin typeface="Arial" panose="020B0604020202020204" pitchFamily="34" charset="0"/>
                <a:cs typeface="Arial" panose="020B0604020202020204" pitchFamily="34" charset="0"/>
              </a:rPr>
              <a:t>Shaik, T., Tao, X., Higgins, N., Li, L., Gururajan, R., Zhou, X. and Acharya, U.R. (2023). </a:t>
            </a:r>
            <a:r>
              <a:rPr lang="en-IN" sz="500" i="1" dirty="0">
                <a:latin typeface="Arial" panose="020B0604020202020204" pitchFamily="34" charset="0"/>
                <a:cs typeface="Arial" panose="020B0604020202020204" pitchFamily="34" charset="0"/>
              </a:rPr>
              <a:t>Remote patient monitoring using artificial intelligence: Current state, applications, and challenges</a:t>
            </a:r>
            <a:r>
              <a:rPr lang="en-IN" sz="500" dirty="0">
                <a:latin typeface="Arial" panose="020B0604020202020204" pitchFamily="34" charset="0"/>
                <a:cs typeface="Arial" panose="020B0604020202020204" pitchFamily="34" charset="0"/>
              </a:rPr>
              <a:t>. </a:t>
            </a:r>
            <a:r>
              <a:rPr lang="en-IN" sz="500" i="1" dirty="0">
                <a:latin typeface="Arial" panose="020B0604020202020204" pitchFamily="34" charset="0"/>
                <a:cs typeface="Arial" panose="020B0604020202020204" pitchFamily="34" charset="0"/>
              </a:rPr>
              <a:t>Artificial Intelligence Review</a:t>
            </a:r>
            <a:r>
              <a:rPr lang="en-IN" sz="500" dirty="0">
                <a:latin typeface="Arial" panose="020B0604020202020204" pitchFamily="34" charset="0"/>
                <a:cs typeface="Arial" panose="020B0604020202020204" pitchFamily="34" charset="0"/>
              </a:rPr>
              <a:t>. </a:t>
            </a:r>
          </a:p>
          <a:p>
            <a:endParaRPr lang="en-IN" sz="5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IN" sz="500" dirty="0">
                <a:latin typeface="Arial" panose="020B0604020202020204" pitchFamily="34" charset="0"/>
                <a:cs typeface="Arial" panose="020B0604020202020204" pitchFamily="34" charset="0"/>
              </a:rPr>
              <a:t>Cejudo, A., Arrojo, M., Martín, C. and Almeida, A. (2026). </a:t>
            </a:r>
            <a:r>
              <a:rPr lang="en-IN" sz="500" i="1" dirty="0">
                <a:latin typeface="Arial" panose="020B0604020202020204" pitchFamily="34" charset="0"/>
                <a:cs typeface="Arial" panose="020B0604020202020204" pitchFamily="34" charset="0"/>
              </a:rPr>
              <a:t>AI and Wearables for Early Detection of Cognitive Impairment and Dementia: Systematic Review</a:t>
            </a:r>
            <a:r>
              <a:rPr lang="en-IN" sz="500" dirty="0">
                <a:latin typeface="Arial" panose="020B0604020202020204" pitchFamily="34" charset="0"/>
                <a:cs typeface="Arial" panose="020B0604020202020204" pitchFamily="34" charset="0"/>
              </a:rPr>
              <a:t>. </a:t>
            </a:r>
            <a:r>
              <a:rPr lang="en-IN" sz="500" i="1" dirty="0">
                <a:latin typeface="Arial" panose="020B0604020202020204" pitchFamily="34" charset="0"/>
                <a:cs typeface="Arial" panose="020B0604020202020204" pitchFamily="34" charset="0"/>
              </a:rPr>
              <a:t>Journal of Medical Internet Research, 28</a:t>
            </a:r>
            <a:r>
              <a:rPr lang="en-IN" sz="500" dirty="0">
                <a:latin typeface="Arial" panose="020B0604020202020204" pitchFamily="34" charset="0"/>
                <a:cs typeface="Arial" panose="020B0604020202020204" pitchFamily="34" charset="0"/>
              </a:rPr>
              <a:t>, e86262. </a:t>
            </a:r>
            <a:r>
              <a:rPr lang="en-IN" sz="500" dirty="0">
                <a:latin typeface="Arial" panose="020B0604020202020204" pitchFamily="34" charset="0"/>
                <a:cs typeface="Arial" panose="020B0604020202020204" pitchFamily="34" charset="0"/>
                <a:hlinkClick r:id="rId7"/>
              </a:rPr>
              <a:t>https://doi.org/10.2196/86262</a:t>
            </a:r>
            <a:r>
              <a:rPr lang="en-IN" sz="500" dirty="0">
                <a:latin typeface="Arial" panose="020B0604020202020204" pitchFamily="34" charset="0"/>
                <a:cs typeface="Arial" panose="020B0604020202020204" pitchFamily="34" charset="0"/>
              </a:rPr>
              <a:t> </a:t>
            </a:r>
          </a:p>
        </p:txBody>
      </p:sp>
      <p:pic>
        <p:nvPicPr>
          <p:cNvPr id="152" name="Picture 151">
            <a:extLst>
              <a:ext uri="{FF2B5EF4-FFF2-40B4-BE49-F238E27FC236}">
                <a16:creationId xmlns:a16="http://schemas.microsoft.com/office/drawing/2014/main" id="{AB209C88-79BC-0165-3B8E-24CAA2495BD4}"/>
              </a:ext>
            </a:extLst>
          </p:cNvPr>
          <p:cNvPicPr>
            <a:picLocks noChangeAspect="1"/>
          </p:cNvPicPr>
          <p:nvPr/>
        </p:nvPicPr>
        <p:blipFill>
          <a:blip r:embed="rId8"/>
          <a:stretch>
            <a:fillRect/>
          </a:stretch>
        </p:blipFill>
        <p:spPr>
          <a:xfrm>
            <a:off x="2348441" y="1777407"/>
            <a:ext cx="2141714" cy="1528549"/>
          </a:xfrm>
          <a:prstGeom prst="rect">
            <a:avLst/>
          </a:prstGeom>
        </p:spPr>
      </p:pic>
      <p:pic>
        <p:nvPicPr>
          <p:cNvPr id="154" name="Picture 153">
            <a:extLst>
              <a:ext uri="{FF2B5EF4-FFF2-40B4-BE49-F238E27FC236}">
                <a16:creationId xmlns:a16="http://schemas.microsoft.com/office/drawing/2014/main" id="{60C046E4-6B1B-F67F-B381-C37074DF9982}"/>
              </a:ext>
            </a:extLst>
          </p:cNvPr>
          <p:cNvPicPr>
            <a:picLocks noChangeAspect="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4502976" y="2075922"/>
            <a:ext cx="2091358" cy="1097280"/>
          </a:xfrm>
          <a:prstGeom prst="rect">
            <a:avLst/>
          </a:prstGeom>
        </p:spPr>
      </p:pic>
      <p:cxnSp>
        <p:nvCxnSpPr>
          <p:cNvPr id="157" name="Straight Connector 156">
            <a:extLst>
              <a:ext uri="{FF2B5EF4-FFF2-40B4-BE49-F238E27FC236}">
                <a16:creationId xmlns:a16="http://schemas.microsoft.com/office/drawing/2014/main" id="{EF0EE958-AB81-36E8-0825-79E8B9EEAA9B}"/>
              </a:ext>
            </a:extLst>
          </p:cNvPr>
          <p:cNvCxnSpPr>
            <a:cxnSpLocks/>
          </p:cNvCxnSpPr>
          <p:nvPr/>
        </p:nvCxnSpPr>
        <p:spPr>
          <a:xfrm>
            <a:off x="2355850" y="904611"/>
            <a:ext cx="0" cy="6612942"/>
          </a:xfrm>
          <a:prstGeom prst="line">
            <a:avLst/>
          </a:prstGeom>
          <a:ln>
            <a:solidFill>
              <a:schemeClr val="accent5">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158" name="Straight Connector 157">
            <a:extLst>
              <a:ext uri="{FF2B5EF4-FFF2-40B4-BE49-F238E27FC236}">
                <a16:creationId xmlns:a16="http://schemas.microsoft.com/office/drawing/2014/main" id="{7FC3F95E-F9A3-48DE-E76A-C8C58FF96822}"/>
              </a:ext>
            </a:extLst>
          </p:cNvPr>
          <p:cNvCxnSpPr>
            <a:cxnSpLocks/>
          </p:cNvCxnSpPr>
          <p:nvPr/>
        </p:nvCxnSpPr>
        <p:spPr>
          <a:xfrm flipH="1">
            <a:off x="4497564" y="993564"/>
            <a:ext cx="13476" cy="6537748"/>
          </a:xfrm>
          <a:prstGeom prst="line">
            <a:avLst/>
          </a:prstGeom>
          <a:ln>
            <a:solidFill>
              <a:schemeClr val="accent5">
                <a:lumMod val="20000"/>
                <a:lumOff val="80000"/>
              </a:schemeClr>
            </a:solidFill>
          </a:ln>
        </p:spPr>
        <p:style>
          <a:lnRef idx="1">
            <a:schemeClr val="accent1"/>
          </a:lnRef>
          <a:fillRef idx="0">
            <a:schemeClr val="accent1"/>
          </a:fillRef>
          <a:effectRef idx="0">
            <a:schemeClr val="accent1"/>
          </a:effectRef>
          <a:fontRef idx="minor">
            <a:schemeClr val="tx1"/>
          </a:fontRef>
        </p:style>
      </p:cxnSp>
      <p:pic>
        <p:nvPicPr>
          <p:cNvPr id="172" name="Picture 171">
            <a:extLst>
              <a:ext uri="{FF2B5EF4-FFF2-40B4-BE49-F238E27FC236}">
                <a16:creationId xmlns:a16="http://schemas.microsoft.com/office/drawing/2014/main" id="{9C2B1F97-D060-D0EF-27D4-0692B326CAAE}"/>
              </a:ext>
            </a:extLst>
          </p:cNvPr>
          <p:cNvPicPr>
            <a:picLocks noChangeAspect="1"/>
          </p:cNvPicPr>
          <p:nvPr/>
        </p:nvPicPr>
        <p:blipFill>
          <a:blip r:embed="rId10"/>
          <a:srcRect l="65463" t="83262" r="1103" b="10987"/>
          <a:stretch>
            <a:fillRect/>
          </a:stretch>
        </p:blipFill>
        <p:spPr>
          <a:xfrm>
            <a:off x="4614510" y="6930434"/>
            <a:ext cx="2054578" cy="476037"/>
          </a:xfrm>
          <a:prstGeom prst="rect">
            <a:avLst/>
          </a:prstGeom>
        </p:spPr>
      </p:pic>
      <p:pic>
        <p:nvPicPr>
          <p:cNvPr id="174" name="Graphic 173" descr="Users with solid fill">
            <a:extLst>
              <a:ext uri="{FF2B5EF4-FFF2-40B4-BE49-F238E27FC236}">
                <a16:creationId xmlns:a16="http://schemas.microsoft.com/office/drawing/2014/main" id="{249BACF0-3CBA-7A48-DE95-49D23C4EE427}"/>
              </a:ext>
            </a:extLst>
          </p:cNvPr>
          <p:cNvPicPr>
            <a:picLocks noChangeAspect="1"/>
          </p:cNvPicPr>
          <p:nvPr/>
        </p:nvPicPr>
        <p:blipFill>
          <a:blip>
            <a:extLst>
              <a:ext uri="{96DAC541-7B7A-43D3-8B79-37D633B846F1}">
                <asvg:svgBlip xmlns:asvg="http://schemas.microsoft.com/office/drawing/2016/SVG/main" r:embed="rId11"/>
              </a:ext>
            </a:extLst>
          </a:blip>
          <a:stretch>
            <a:fillRect/>
          </a:stretch>
        </p:blipFill>
        <p:spPr>
          <a:xfrm>
            <a:off x="4167434" y="6943831"/>
            <a:ext cx="196290" cy="196290"/>
          </a:xfrm>
          <a:prstGeom prst="rect">
            <a:avLst/>
          </a:prstGeom>
        </p:spPr>
      </p:pic>
      <p:pic>
        <p:nvPicPr>
          <p:cNvPr id="176" name="Graphic 175" descr="Coins with solid fill">
            <a:extLst>
              <a:ext uri="{FF2B5EF4-FFF2-40B4-BE49-F238E27FC236}">
                <a16:creationId xmlns:a16="http://schemas.microsoft.com/office/drawing/2014/main" id="{000C3718-F413-12F9-F2E0-FEBEC4F3D985}"/>
              </a:ext>
            </a:extLst>
          </p:cNvPr>
          <p:cNvPicPr>
            <a:picLocks noChangeAspect="1"/>
          </p:cNvPicPr>
          <p:nvPr/>
        </p:nvPicPr>
        <p:blipFill>
          <a:blip>
            <a:extLst>
              <a:ext uri="{96DAC541-7B7A-43D3-8B79-37D633B846F1}">
                <asvg:svgBlip xmlns:asvg="http://schemas.microsoft.com/office/drawing/2016/SVG/main" r:embed="rId12"/>
              </a:ext>
            </a:extLst>
          </a:blip>
          <a:stretch>
            <a:fillRect/>
          </a:stretch>
        </p:blipFill>
        <p:spPr>
          <a:xfrm>
            <a:off x="3768090" y="6943831"/>
            <a:ext cx="196290" cy="196290"/>
          </a:xfrm>
          <a:prstGeom prst="rect">
            <a:avLst/>
          </a:prstGeom>
        </p:spPr>
      </p:pic>
      <p:pic>
        <p:nvPicPr>
          <p:cNvPr id="178" name="Graphic 177" descr="Home with solid fill">
            <a:extLst>
              <a:ext uri="{FF2B5EF4-FFF2-40B4-BE49-F238E27FC236}">
                <a16:creationId xmlns:a16="http://schemas.microsoft.com/office/drawing/2014/main" id="{AF657A44-A919-417D-518B-E0E1194DD129}"/>
              </a:ext>
            </a:extLst>
          </p:cNvPr>
          <p:cNvPicPr>
            <a:picLocks noChangeAspect="1"/>
          </p:cNvPicPr>
          <p:nvPr/>
        </p:nvPicPr>
        <p:blipFill>
          <a:blip>
            <a:extLst>
              <a:ext uri="{96DAC541-7B7A-43D3-8B79-37D633B846F1}">
                <asvg:svgBlip xmlns:asvg="http://schemas.microsoft.com/office/drawing/2016/SVG/main" r:embed="rId13"/>
              </a:ext>
            </a:extLst>
          </a:blip>
          <a:stretch>
            <a:fillRect/>
          </a:stretch>
        </p:blipFill>
        <p:spPr>
          <a:xfrm>
            <a:off x="3385888" y="6943831"/>
            <a:ext cx="196290" cy="196290"/>
          </a:xfrm>
          <a:prstGeom prst="rect">
            <a:avLst/>
          </a:prstGeom>
        </p:spPr>
      </p:pic>
      <p:pic>
        <p:nvPicPr>
          <p:cNvPr id="180" name="Graphic 179" descr="Heart with pulse with solid fill">
            <a:extLst>
              <a:ext uri="{FF2B5EF4-FFF2-40B4-BE49-F238E27FC236}">
                <a16:creationId xmlns:a16="http://schemas.microsoft.com/office/drawing/2014/main" id="{2C4CA14E-86C7-F5BC-D2BD-9F642ABB6831}"/>
              </a:ext>
            </a:extLst>
          </p:cNvPr>
          <p:cNvPicPr>
            <a:picLocks noChangeAspect="1"/>
          </p:cNvPicPr>
          <p:nvPr/>
        </p:nvPicPr>
        <p:blipFill>
          <a:blip>
            <a:extLst>
              <a:ext uri="{96DAC541-7B7A-43D3-8B79-37D633B846F1}">
                <asvg:svgBlip xmlns:asvg="http://schemas.microsoft.com/office/drawing/2016/SVG/main" r:embed="rId14"/>
              </a:ext>
            </a:extLst>
          </a:blip>
          <a:stretch>
            <a:fillRect/>
          </a:stretch>
        </p:blipFill>
        <p:spPr>
          <a:xfrm>
            <a:off x="2986897" y="6943831"/>
            <a:ext cx="196290" cy="196290"/>
          </a:xfrm>
          <a:prstGeom prst="rect">
            <a:avLst/>
          </a:prstGeom>
        </p:spPr>
      </p:pic>
      <p:pic>
        <p:nvPicPr>
          <p:cNvPr id="182" name="Graphic 181" descr="Lock with solid fill">
            <a:extLst>
              <a:ext uri="{FF2B5EF4-FFF2-40B4-BE49-F238E27FC236}">
                <a16:creationId xmlns:a16="http://schemas.microsoft.com/office/drawing/2014/main" id="{D2673401-2B40-D05A-9E75-49861D1F9BBD}"/>
              </a:ext>
            </a:extLst>
          </p:cNvPr>
          <p:cNvPicPr>
            <a:picLocks noChangeAspect="1"/>
          </p:cNvPicPr>
          <p:nvPr/>
        </p:nvPicPr>
        <p:blipFill>
          <a:blip>
            <a:extLst>
              <a:ext uri="{96DAC541-7B7A-43D3-8B79-37D633B846F1}">
                <asvg:svgBlip xmlns:asvg="http://schemas.microsoft.com/office/drawing/2016/SVG/main" r:embed="rId15"/>
              </a:ext>
            </a:extLst>
          </a:blip>
          <a:stretch>
            <a:fillRect/>
          </a:stretch>
        </p:blipFill>
        <p:spPr>
          <a:xfrm>
            <a:off x="2554956" y="6943831"/>
            <a:ext cx="196290" cy="196290"/>
          </a:xfrm>
          <a:prstGeom prst="rect">
            <a:avLst/>
          </a:prstGeom>
        </p:spPr>
      </p:pic>
      <p:sp>
        <p:nvSpPr>
          <p:cNvPr id="184" name="Text 57">
            <a:extLst>
              <a:ext uri="{FF2B5EF4-FFF2-40B4-BE49-F238E27FC236}">
                <a16:creationId xmlns:a16="http://schemas.microsoft.com/office/drawing/2014/main" id="{D012D983-65B8-DB75-AAD7-9C4B91FA32AD}"/>
              </a:ext>
            </a:extLst>
          </p:cNvPr>
          <p:cNvSpPr/>
          <p:nvPr/>
        </p:nvSpPr>
        <p:spPr>
          <a:xfrm>
            <a:off x="2421023" y="3339349"/>
            <a:ext cx="1972028" cy="82550"/>
          </a:xfrm>
          <a:prstGeom prst="rect">
            <a:avLst/>
          </a:prstGeom>
          <a:noFill/>
          <a:ln/>
        </p:spPr>
        <p:txBody>
          <a:bodyPr wrap="square" rtlCol="0" anchor="ctr"/>
          <a:lstStyle/>
          <a:p>
            <a:pPr algn="ctr"/>
            <a:r>
              <a:rPr lang="en-US" sz="450" i="1" dirty="0">
                <a:solidFill>
                  <a:srgbClr val="888888"/>
                </a:solidFill>
                <a:latin typeface="Arial" pitchFamily="34" charset="0"/>
                <a:cs typeface="Arial" pitchFamily="34" charset="-120"/>
              </a:rPr>
              <a:t>Figure: 2. What is </a:t>
            </a:r>
            <a:r>
              <a:rPr lang="en-US" sz="450" i="1" dirty="0" err="1">
                <a:solidFill>
                  <a:srgbClr val="888888"/>
                </a:solidFill>
                <a:latin typeface="Arial" pitchFamily="34" charset="0"/>
                <a:cs typeface="Arial" pitchFamily="34" charset="-120"/>
              </a:rPr>
              <a:t>Neuroband</a:t>
            </a:r>
            <a:r>
              <a:rPr lang="en-US" sz="450" i="1" dirty="0">
                <a:solidFill>
                  <a:srgbClr val="888888"/>
                </a:solidFill>
                <a:latin typeface="Arial" pitchFamily="34" charset="0"/>
                <a:cs typeface="Arial" pitchFamily="34" charset="-120"/>
              </a:rPr>
              <a:t> AI?</a:t>
            </a:r>
            <a:endParaRPr lang="en-US" sz="450" dirty="0"/>
          </a:p>
        </p:txBody>
      </p:sp>
    </p:spTree>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2013 - 2022 Theme</Template>
  <TotalTime>134</TotalTime>
  <Words>1848</Words>
  <Application>Microsoft Office PowerPoint</Application>
  <PresentationFormat>A4 Paper (210x297 mm)</PresentationFormat>
  <Paragraphs>143</Paragraphs>
  <Slides>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2013 - 2022 Theme</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Norin Qureshi</cp:lastModifiedBy>
  <cp:revision>2</cp:revision>
  <dcterms:created xsi:type="dcterms:W3CDTF">2026-07-26T15:53:43Z</dcterms:created>
  <dcterms:modified xsi:type="dcterms:W3CDTF">2026-07-27T23:41:32Z</dcterms:modified>
</cp:coreProperties>
</file>