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18"/>
  </p:notesMasterIdLst>
  <p:handoutMasterIdLst>
    <p:handoutMasterId r:id="rId19"/>
  </p:handoutMasterIdLst>
  <p:sldIdLst>
    <p:sldId id="276" r:id="rId4"/>
    <p:sldId id="306" r:id="rId5"/>
    <p:sldId id="333" r:id="rId6"/>
    <p:sldId id="304" r:id="rId7"/>
    <p:sldId id="335" r:id="rId8"/>
    <p:sldId id="334" r:id="rId9"/>
    <p:sldId id="336" r:id="rId10"/>
    <p:sldId id="337" r:id="rId11"/>
    <p:sldId id="338" r:id="rId12"/>
    <p:sldId id="339" r:id="rId13"/>
    <p:sldId id="341" r:id="rId14"/>
    <p:sldId id="340" r:id="rId15"/>
    <p:sldId id="330" r:id="rId16"/>
    <p:sldId id="342" r:id="rId17"/>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xfrm>
            <a:off x="687388" y="4751388"/>
            <a:ext cx="5502275" cy="4500562"/>
          </a:xfrm>
        </p:spPr>
        <p:txBody>
          <a:bodyPr/>
          <a:lstStyle/>
          <a:p>
            <a:endParaRPr lang="en-US">
              <a:latin typeface="Times New Roman" charset="0"/>
            </a:endParaRPr>
          </a:p>
        </p:txBody>
      </p:sp>
      <p:sp>
        <p:nvSpPr>
          <p:cNvPr id="4" name="Slide Number Placeholder 3"/>
          <p:cNvSpPr txBox="1">
            <a:spLocks noGrp="1"/>
          </p:cNvSpPr>
          <p:nvPr/>
        </p:nvSpPr>
        <p:spPr bwMode="auto">
          <a:xfrm>
            <a:off x="3895725" y="9499600"/>
            <a:ext cx="2979738" cy="5000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6442" tIns="48221" rIns="96442" bIns="48221" anchor="b"/>
          <a:lstStyle>
            <a:lvl1pPr defTabSz="965200" eaLnBrk="0" hangingPunct="0">
              <a:defRPr sz="2400">
                <a:solidFill>
                  <a:schemeClr val="tx1"/>
                </a:solidFill>
                <a:latin typeface="Times New Roman" charset="0"/>
                <a:ea typeface="ＭＳ Ｐゴシック" charset="0"/>
              </a:defRPr>
            </a:lvl1pPr>
            <a:lvl2pPr marL="784225" indent="-301625" defTabSz="965200" eaLnBrk="0" hangingPunct="0">
              <a:defRPr sz="2400">
                <a:solidFill>
                  <a:schemeClr val="tx1"/>
                </a:solidFill>
                <a:latin typeface="Times New Roman" charset="0"/>
                <a:ea typeface="ＭＳ Ｐゴシック" charset="0"/>
              </a:defRPr>
            </a:lvl2pPr>
            <a:lvl3pPr marL="1204913" indent="-239713" defTabSz="965200" eaLnBrk="0" hangingPunct="0">
              <a:defRPr sz="2400">
                <a:solidFill>
                  <a:schemeClr val="tx1"/>
                </a:solidFill>
                <a:latin typeface="Times New Roman" charset="0"/>
                <a:ea typeface="ＭＳ Ｐゴシック" charset="0"/>
              </a:defRPr>
            </a:lvl3pPr>
            <a:lvl4pPr marL="1687513" indent="-241300" defTabSz="965200" eaLnBrk="0" hangingPunct="0">
              <a:defRPr sz="2400">
                <a:solidFill>
                  <a:schemeClr val="tx1"/>
                </a:solidFill>
                <a:latin typeface="Times New Roman" charset="0"/>
                <a:ea typeface="ＭＳ Ｐゴシック" charset="0"/>
              </a:defRPr>
            </a:lvl4pPr>
            <a:lvl5pPr marL="2170113" indent="-241300" defTabSz="965200" eaLnBrk="0" hangingPunct="0">
              <a:defRPr sz="2400">
                <a:solidFill>
                  <a:schemeClr val="tx1"/>
                </a:solidFill>
                <a:latin typeface="Times New Roman" charset="0"/>
                <a:ea typeface="ＭＳ Ｐゴシック" charset="0"/>
              </a:defRPr>
            </a:lvl5pPr>
            <a:lvl6pPr marL="2627313" indent="-241300" defTabSz="965200" eaLnBrk="0" fontAlgn="base" hangingPunct="0">
              <a:spcBef>
                <a:spcPct val="0"/>
              </a:spcBef>
              <a:spcAft>
                <a:spcPct val="0"/>
              </a:spcAft>
              <a:defRPr sz="2400">
                <a:solidFill>
                  <a:schemeClr val="tx1"/>
                </a:solidFill>
                <a:latin typeface="Times New Roman" charset="0"/>
                <a:ea typeface="ＭＳ Ｐゴシック" charset="0"/>
              </a:defRPr>
            </a:lvl6pPr>
            <a:lvl7pPr marL="3084513" indent="-241300" defTabSz="965200" eaLnBrk="0" fontAlgn="base" hangingPunct="0">
              <a:spcBef>
                <a:spcPct val="0"/>
              </a:spcBef>
              <a:spcAft>
                <a:spcPct val="0"/>
              </a:spcAft>
              <a:defRPr sz="2400">
                <a:solidFill>
                  <a:schemeClr val="tx1"/>
                </a:solidFill>
                <a:latin typeface="Times New Roman" charset="0"/>
                <a:ea typeface="ＭＳ Ｐゴシック" charset="0"/>
              </a:defRPr>
            </a:lvl7pPr>
            <a:lvl8pPr marL="3541713" indent="-241300" defTabSz="965200" eaLnBrk="0" fontAlgn="base" hangingPunct="0">
              <a:spcBef>
                <a:spcPct val="0"/>
              </a:spcBef>
              <a:spcAft>
                <a:spcPct val="0"/>
              </a:spcAft>
              <a:defRPr sz="2400">
                <a:solidFill>
                  <a:schemeClr val="tx1"/>
                </a:solidFill>
                <a:latin typeface="Times New Roman" charset="0"/>
                <a:ea typeface="ＭＳ Ｐゴシック" charset="0"/>
              </a:defRPr>
            </a:lvl8pPr>
            <a:lvl9pPr marL="3998913" indent="-241300" defTabSz="9652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BACEFE92-213E-9541-9434-8F7E3246848F}" type="slidenum">
              <a:rPr lang="en-GB" sz="1300">
                <a:latin typeface="Calibri" charset="0"/>
                <a:cs typeface="Arial" charset="0"/>
              </a:rPr>
              <a:pPr algn="r" eaLnBrk="1" hangingPunct="1"/>
              <a:t>4</a:t>
            </a:fld>
            <a:endParaRPr lang="en-GB" sz="1300">
              <a:latin typeface="Calibri" charset="0"/>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Shape 332"/>
          <p:cNvSpPr>
            <a:spLocks noGrp="1" noRot="1" noChangeAspect="1"/>
          </p:cNvSpPr>
          <p:nvPr>
            <p:ph type="sldImg" idx="2"/>
          </p:nvPr>
        </p:nvSpPr>
        <p:spPr>
          <a:xfrm>
            <a:off x="939800" y="750888"/>
            <a:ext cx="4997450" cy="3749675"/>
          </a:xfrm>
          <a:custGeom>
            <a:avLst/>
            <a:gdLst/>
            <a:ahLst/>
            <a:cxnLst/>
            <a:rect l="0" t="0" r="0" b="0"/>
            <a:pathLst>
              <a:path w="120000" h="120000" extrusionOk="0">
                <a:moveTo>
                  <a:pt x="0" y="0"/>
                </a:moveTo>
                <a:lnTo>
                  <a:pt x="120000" y="0"/>
                </a:lnTo>
                <a:lnTo>
                  <a:pt x="120000" y="120000"/>
                </a:lnTo>
                <a:lnTo>
                  <a:pt x="0" y="120000"/>
                </a:lnTo>
                <a:close/>
              </a:path>
            </a:pathLst>
          </a:custGeom>
          <a:noFill/>
          <a:ln>
            <a:noFill/>
          </a:ln>
        </p:spPr>
      </p:sp>
      <p:sp>
        <p:nvSpPr>
          <p:cNvPr id="333" name="Shape 333"/>
          <p:cNvSpPr txBox="1">
            <a:spLocks noGrp="1"/>
          </p:cNvSpPr>
          <p:nvPr>
            <p:ph type="body" idx="1"/>
          </p:nvPr>
        </p:nvSpPr>
        <p:spPr>
          <a:xfrm>
            <a:off x="687706" y="4750594"/>
            <a:ext cx="5501639" cy="4500563"/>
          </a:xfrm>
          <a:prstGeom prst="rect">
            <a:avLst/>
          </a:prstGeom>
          <a:noFill/>
          <a:ln>
            <a:noFill/>
          </a:ln>
        </p:spPr>
        <p:txBody>
          <a:bodyPr lIns="96426" tIns="48200" rIns="96426" bIns="48200" anchor="t" anchorCtr="0">
            <a:noAutofit/>
          </a:bodyPr>
          <a:lstStyle/>
          <a:p>
            <a:pPr>
              <a:spcBef>
                <a:spcPts val="0"/>
              </a:spcBef>
              <a:buSzPct val="25000"/>
            </a:pPr>
            <a:endParaRPr sz="1900"/>
          </a:p>
        </p:txBody>
      </p:sp>
      <p:sp>
        <p:nvSpPr>
          <p:cNvPr id="334" name="Shape 334"/>
          <p:cNvSpPr txBox="1"/>
          <p:nvPr/>
        </p:nvSpPr>
        <p:spPr>
          <a:xfrm>
            <a:off x="3895403" y="9499449"/>
            <a:ext cx="2980054" cy="500063"/>
          </a:xfrm>
          <a:prstGeom prst="rect">
            <a:avLst/>
          </a:prstGeom>
          <a:noFill/>
          <a:ln>
            <a:noFill/>
          </a:ln>
        </p:spPr>
        <p:txBody>
          <a:bodyPr lIns="96426" tIns="48200" rIns="96426" bIns="48200" anchor="b" anchorCtr="0">
            <a:noAutofit/>
          </a:bodyPr>
          <a:lstStyle/>
          <a:p>
            <a:pPr algn="r">
              <a:spcBef>
                <a:spcPts val="0"/>
              </a:spcBef>
              <a:spcAft>
                <a:spcPts val="0"/>
              </a:spcAft>
              <a:buClr>
                <a:srgbClr val="000000"/>
              </a:buClr>
              <a:buSzPct val="25000"/>
            </a:pPr>
            <a:fld id="{00000000-1234-1234-1234-123412341234}" type="slidenum">
              <a:rPr lang="en-US" sz="1300">
                <a:solidFill>
                  <a:srgbClr val="000000"/>
                </a:solidFill>
                <a:latin typeface="Calibri"/>
                <a:ea typeface="Calibri"/>
                <a:cs typeface="Calibri"/>
                <a:sym typeface="Calibri"/>
              </a:rPr>
              <a:pPr algn="r">
                <a:spcBef>
                  <a:spcPts val="0"/>
                </a:spcBef>
                <a:spcAft>
                  <a:spcPts val="0"/>
                </a:spcAft>
                <a:buClr>
                  <a:srgbClr val="000000"/>
                </a:buClr>
                <a:buSzPct val="25000"/>
              </a:pPr>
              <a:t>13</a:t>
            </a:fld>
            <a:endParaRPr lang="en-US" sz="1300">
              <a:solidFill>
                <a:srgbClr val="000000"/>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26/11/2017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26/11/2017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26/11/2017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26/11/2017</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26/11/2017</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26/11/2017</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26/11/2017</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26/11/2017</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26/11/2017</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26/11/2017</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26/11/2017</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26/11/2017</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26/11/2017</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26/11/2017</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26/11/2017</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26/11/2017</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26/11/2017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26/11/2017</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26/11/2017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26/11/2017</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26/11/2017</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26/11/2017</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k_6nQVCnI88" TargetMode="External"/><Relationship Id="rId2" Type="http://schemas.openxmlformats.org/officeDocument/2006/relationships/hyperlink" Target="https://www.youtube.com/watch?v=OBfTvWTzl68" TargetMode="Externa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A5131B5-44FB-454F-8380-CABAED76AAF3}" type="datetime1">
              <a:rPr lang="en-GB"/>
              <a:pPr/>
              <a:t>26/11/2017</a:t>
            </a:fld>
            <a:endParaRPr lang="en-GB"/>
          </a:p>
        </p:txBody>
      </p:sp>
      <p:sp>
        <p:nvSpPr>
          <p:cNvPr id="5" name="Slide Number Placeholder 4"/>
          <p:cNvSpPr>
            <a:spLocks noGrp="1"/>
          </p:cNvSpPr>
          <p:nvPr>
            <p:ph type="sldNum" sz="quarter" idx="11"/>
          </p:nvPr>
        </p:nvSpPr>
        <p:spPr/>
        <p:txBody>
          <a:bodyPr/>
          <a:lstStyle/>
          <a:p>
            <a:fld id="{B9CC9495-B8C0-EA40-BD2B-630086D0EFC6}" type="slidenum">
              <a:rPr lang="en-GB"/>
              <a:pPr/>
              <a:t>1</a:t>
            </a:fld>
            <a:endParaRPr lang="en-GB"/>
          </a:p>
        </p:txBody>
      </p:sp>
      <p:sp>
        <p:nvSpPr>
          <p:cNvPr id="43010" name="Rectangle 2"/>
          <p:cNvSpPr>
            <a:spLocks noGrp="1"/>
          </p:cNvSpPr>
          <p:nvPr>
            <p:ph type="ctrTitle"/>
          </p:nvPr>
        </p:nvSpPr>
        <p:spPr>
          <a:xfrm>
            <a:off x="685800" y="1556793"/>
            <a:ext cx="7772400" cy="2043658"/>
          </a:xfrm>
        </p:spPr>
        <p:txBody>
          <a:bodyPr/>
          <a:lstStyle/>
          <a:p>
            <a:r>
              <a:rPr lang="en-GB" sz="4000" b="1" dirty="0"/>
              <a:t>EMPL4009	</a:t>
            </a:r>
            <a:br>
              <a:rPr lang="en-GB" sz="4000" b="1" dirty="0"/>
            </a:br>
            <a:r>
              <a:rPr lang="en-GB" sz="4000" b="1" dirty="0"/>
              <a:t>Project Planning</a:t>
            </a:r>
            <a:br>
              <a:rPr lang="en-GB" sz="4000" b="1" dirty="0"/>
            </a:br>
            <a:r>
              <a:rPr lang="en-GB" sz="4000" b="1" dirty="0"/>
              <a:t>Week 7</a:t>
            </a:r>
            <a:r>
              <a:rPr lang="en-GB" sz="4000" dirty="0"/>
              <a:t> </a:t>
            </a:r>
          </a:p>
        </p:txBody>
      </p:sp>
      <p:sp>
        <p:nvSpPr>
          <p:cNvPr id="43011" name="Rectangle 3"/>
          <p:cNvSpPr>
            <a:spLocks noGrp="1"/>
          </p:cNvSpPr>
          <p:nvPr>
            <p:ph type="subTitle" idx="1"/>
          </p:nvPr>
        </p:nvSpPr>
        <p:spPr/>
        <p:txBody>
          <a:bodyPr/>
          <a:lstStyle/>
          <a:p>
            <a:r>
              <a:rPr lang="en-GB" sz="2400" dirty="0"/>
              <a:t>Sustainability in Project Management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494386-8C99-C645-94ED-08550FD96E75}" type="datetime1">
              <a:rPr lang="en-GB"/>
              <a:pPr/>
              <a:t>26/11/2017</a:t>
            </a:fld>
            <a:endParaRPr lang="en-GB"/>
          </a:p>
        </p:txBody>
      </p:sp>
      <p:sp>
        <p:nvSpPr>
          <p:cNvPr id="5" name="Slide Number Placeholder 4"/>
          <p:cNvSpPr>
            <a:spLocks noGrp="1"/>
          </p:cNvSpPr>
          <p:nvPr>
            <p:ph type="sldNum" sz="quarter" idx="11"/>
          </p:nvPr>
        </p:nvSpPr>
        <p:spPr/>
        <p:txBody>
          <a:bodyPr/>
          <a:lstStyle/>
          <a:p>
            <a:fld id="{610CE74C-37FB-A243-B620-B6ACF7561653}" type="slidenum">
              <a:rPr lang="en-GB"/>
              <a:pPr/>
              <a:t>2</a:t>
            </a:fld>
            <a:endParaRPr lang="en-GB" dirty="0"/>
          </a:p>
        </p:txBody>
      </p:sp>
      <p:sp>
        <p:nvSpPr>
          <p:cNvPr id="106498" name="Rectangle 2"/>
          <p:cNvSpPr>
            <a:spLocks noGrp="1"/>
          </p:cNvSpPr>
          <p:nvPr>
            <p:ph type="title"/>
          </p:nvPr>
        </p:nvSpPr>
        <p:spPr/>
        <p:txBody>
          <a:bodyPr/>
          <a:lstStyle/>
          <a:p>
            <a:r>
              <a:rPr lang="en-GB"/>
              <a:t>Learning Outcomes</a:t>
            </a:r>
          </a:p>
        </p:txBody>
      </p:sp>
      <p:sp>
        <p:nvSpPr>
          <p:cNvPr id="106499" name="Rectangle 3"/>
          <p:cNvSpPr>
            <a:spLocks noGrp="1"/>
          </p:cNvSpPr>
          <p:nvPr>
            <p:ph type="body" idx="1"/>
          </p:nvPr>
        </p:nvSpPr>
        <p:spPr/>
        <p:txBody>
          <a:bodyPr/>
          <a:lstStyle/>
          <a:p>
            <a:r>
              <a:rPr lang="en-GB" dirty="0"/>
              <a:t>By the end of the session you should know:</a:t>
            </a:r>
          </a:p>
          <a:p>
            <a:r>
              <a:rPr lang="en-GB" dirty="0"/>
              <a:t>Key terms about Environmental Sustainability</a:t>
            </a:r>
          </a:p>
          <a:p>
            <a:r>
              <a:rPr lang="en-GB" dirty="0"/>
              <a:t>Relationships between sustainability and project management</a:t>
            </a:r>
          </a:p>
          <a:p>
            <a:r>
              <a:rPr lang="en-GB" dirty="0"/>
              <a:t>Need for sustainability considerations  in projects.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BA9B71-1B7C-44F4-9F81-2C60DC6BF54B}"/>
              </a:ext>
            </a:extLst>
          </p:cNvPr>
          <p:cNvSpPr>
            <a:spLocks noGrp="1"/>
          </p:cNvSpPr>
          <p:nvPr>
            <p:ph type="title"/>
          </p:nvPr>
        </p:nvSpPr>
        <p:spPr/>
        <p:txBody>
          <a:bodyPr/>
          <a:lstStyle/>
          <a:p>
            <a:r>
              <a:rPr lang="en-GB" dirty="0"/>
              <a:t>Discussion Videos</a:t>
            </a:r>
          </a:p>
        </p:txBody>
      </p:sp>
      <p:sp>
        <p:nvSpPr>
          <p:cNvPr id="5" name="Content Placeholder 4">
            <a:extLst>
              <a:ext uri="{FF2B5EF4-FFF2-40B4-BE49-F238E27FC236}">
                <a16:creationId xmlns:a16="http://schemas.microsoft.com/office/drawing/2014/main" id="{352B18D2-183C-4E21-A340-83345EE4E9C8}"/>
              </a:ext>
            </a:extLst>
          </p:cNvPr>
          <p:cNvSpPr>
            <a:spLocks noGrp="1"/>
          </p:cNvSpPr>
          <p:nvPr>
            <p:ph idx="1"/>
          </p:nvPr>
        </p:nvSpPr>
        <p:spPr/>
        <p:txBody>
          <a:bodyPr/>
          <a:lstStyle/>
          <a:p>
            <a:r>
              <a:rPr lang="en-GB" dirty="0">
                <a:hlinkClick r:id="rId2"/>
              </a:rPr>
              <a:t>https://www.youtube.com/watch?v=OBfTvWTzl68</a:t>
            </a:r>
            <a:r>
              <a:rPr lang="en-GB" dirty="0"/>
              <a:t>  Building a sustainable railway</a:t>
            </a:r>
          </a:p>
          <a:p>
            <a:pPr marL="0" indent="0">
              <a:buNone/>
            </a:pPr>
            <a:endParaRPr lang="en-GB" dirty="0"/>
          </a:p>
          <a:p>
            <a:endParaRPr lang="en-GB" dirty="0"/>
          </a:p>
          <a:p>
            <a:r>
              <a:rPr lang="en-GB" dirty="0">
                <a:hlinkClick r:id="rId3"/>
              </a:rPr>
              <a:t>https://www.youtube.com/watch?v=k_6nQVCnI88</a:t>
            </a:r>
            <a:r>
              <a:rPr lang="en-GB" dirty="0"/>
              <a:t>  The journey of London clay</a:t>
            </a:r>
          </a:p>
          <a:p>
            <a:endParaRPr lang="en-GB" dirty="0"/>
          </a:p>
          <a:p>
            <a:endParaRPr lang="en-GB" dirty="0"/>
          </a:p>
        </p:txBody>
      </p:sp>
      <p:sp>
        <p:nvSpPr>
          <p:cNvPr id="2" name="Date Placeholder 1"/>
          <p:cNvSpPr>
            <a:spLocks noGrp="1"/>
          </p:cNvSpPr>
          <p:nvPr>
            <p:ph type="dt" sz="half" idx="10"/>
          </p:nvPr>
        </p:nvSpPr>
        <p:spPr/>
        <p:txBody>
          <a:bodyPr/>
          <a:lstStyle/>
          <a:p>
            <a:fld id="{4E83D40F-E050-4B47-8759-C238A9BB2545}" type="datetime1">
              <a:rPr lang="en-GB" smtClean="0"/>
              <a:pPr/>
              <a:t>26/11/2017</a:t>
            </a:fld>
            <a:endParaRPr lang="en-GB"/>
          </a:p>
        </p:txBody>
      </p:sp>
      <p:sp>
        <p:nvSpPr>
          <p:cNvPr id="3" name="Slide Number Placeholder 2"/>
          <p:cNvSpPr>
            <a:spLocks noGrp="1"/>
          </p:cNvSpPr>
          <p:nvPr>
            <p:ph type="sldNum" sz="quarter" idx="11"/>
          </p:nvPr>
        </p:nvSpPr>
        <p:spPr/>
        <p:txBody>
          <a:bodyPr/>
          <a:lstStyle/>
          <a:p>
            <a:fld id="{88FF5033-A546-5C4C-871F-669D40A8A67E}" type="slidenum">
              <a:rPr lang="en-GB" smtClean="0"/>
              <a:pPr/>
              <a:t>3</a:t>
            </a:fld>
            <a:endParaRPr lang="en-GB"/>
          </a:p>
        </p:txBody>
      </p:sp>
    </p:spTree>
    <p:extLst>
      <p:ext uri="{BB962C8B-B14F-4D97-AF65-F5344CB8AC3E}">
        <p14:creationId xmlns:p14="http://schemas.microsoft.com/office/powerpoint/2010/main" val="4283416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half" idx="10"/>
          </p:nvPr>
        </p:nvSpPr>
        <p:spPr/>
        <p:txBody>
          <a:bodyPr/>
          <a:lstStyle/>
          <a:p>
            <a:fld id="{552EB562-747B-1343-999F-007F181DC690}" type="datetime1">
              <a:rPr lang="en-GB"/>
              <a:pPr/>
              <a:t>26/11/2017</a:t>
            </a:fld>
            <a:endParaRPr lang="en-GB"/>
          </a:p>
        </p:txBody>
      </p:sp>
      <p:sp>
        <p:nvSpPr>
          <p:cNvPr id="7" name="Slide Number Placeholder 2"/>
          <p:cNvSpPr>
            <a:spLocks noGrp="1"/>
          </p:cNvSpPr>
          <p:nvPr>
            <p:ph type="sldNum" sz="quarter" idx="11"/>
          </p:nvPr>
        </p:nvSpPr>
        <p:spPr/>
        <p:txBody>
          <a:bodyPr/>
          <a:lstStyle/>
          <a:p>
            <a:fld id="{BC954875-47B0-7E4B-B642-2B15061A6590}" type="slidenum">
              <a:rPr lang="en-GB"/>
              <a:pPr/>
              <a:t>4</a:t>
            </a:fld>
            <a:endParaRPr lang="en-GB"/>
          </a:p>
        </p:txBody>
      </p:sp>
      <p:sp>
        <p:nvSpPr>
          <p:cNvPr id="2" name="Title 1"/>
          <p:cNvSpPr>
            <a:spLocks noGrp="1"/>
          </p:cNvSpPr>
          <p:nvPr>
            <p:ph type="title" idx="4294967295"/>
          </p:nvPr>
        </p:nvSpPr>
        <p:spPr/>
        <p:txBody>
          <a:bodyPr/>
          <a:lstStyle/>
          <a:p>
            <a:r>
              <a:rPr lang="en-GB" b="1" i="1" dirty="0">
                <a:solidFill>
                  <a:srgbClr val="72BFC5"/>
                </a:solidFill>
                <a:effectLst>
                  <a:outerShdw blurRad="38100" dist="38100" dir="2700000" algn="tl">
                    <a:srgbClr val="DDDDDD"/>
                  </a:outerShdw>
                </a:effectLst>
              </a:rPr>
              <a:t>Discussion Tasks</a:t>
            </a:r>
          </a:p>
        </p:txBody>
      </p:sp>
      <p:sp>
        <p:nvSpPr>
          <p:cNvPr id="101379" name="Content Placeholder 2"/>
          <p:cNvSpPr>
            <a:spLocks noGrp="1"/>
          </p:cNvSpPr>
          <p:nvPr>
            <p:ph idx="4294967295"/>
          </p:nvPr>
        </p:nvSpPr>
        <p:spPr>
          <a:xfrm>
            <a:off x="457200" y="1844824"/>
            <a:ext cx="8229600" cy="3672408"/>
          </a:xfrm>
        </p:spPr>
        <p:txBody>
          <a:bodyPr/>
          <a:lstStyle/>
          <a:p>
            <a:r>
              <a:rPr lang="en-GB" dirty="0"/>
              <a:t>Working in small groups allocated (15-20 minutes) discuss from the videos watched what you understand by the following;</a:t>
            </a:r>
          </a:p>
          <a:p>
            <a:r>
              <a:rPr lang="en-GB" dirty="0"/>
              <a:t>What do you understand by Sustainability? </a:t>
            </a:r>
          </a:p>
          <a:p>
            <a:r>
              <a:rPr lang="en-GB" dirty="0"/>
              <a:t>Why were the important issues Crossrail had to consider? </a:t>
            </a:r>
          </a:p>
        </p:txBody>
      </p:sp>
      <p:sp>
        <p:nvSpPr>
          <p:cNvPr id="4" name="Slide Number Placeholder 3"/>
          <p:cNvSpPr txBox="1">
            <a:spLocks noGrp="1"/>
          </p:cNvSpPr>
          <p:nvPr/>
        </p:nvSpPr>
        <p:spPr>
          <a:xfrm>
            <a:off x="6553200" y="6356350"/>
            <a:ext cx="2133600" cy="365125"/>
          </a:xfrm>
          <a:prstGeom prst="rect">
            <a:avLst/>
          </a:prstGeom>
          <a:noFill/>
        </p:spPr>
        <p:txBody>
          <a:bodyPr anchor="ct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fld id="{407D527D-A4F7-9544-9BB5-0A1322EF99F1}" type="slidenum">
              <a:rPr lang="en-GB" sz="1200">
                <a:solidFill>
                  <a:srgbClr val="898989"/>
                </a:solidFill>
                <a:latin typeface="Calibri" charset="0"/>
                <a:cs typeface="Arial" charset="0"/>
              </a:rPr>
              <a:pPr algn="r" eaLnBrk="1" hangingPunct="1"/>
              <a:t>4</a:t>
            </a:fld>
            <a:endParaRPr lang="en-GB" sz="1200">
              <a:solidFill>
                <a:srgbClr val="898989"/>
              </a:solidFill>
              <a:latin typeface="Calibri" charset="0"/>
              <a:cs typeface="Arial"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3D0D38-F2B9-48AA-AF10-55D97F0A3D69}"/>
              </a:ext>
            </a:extLst>
          </p:cNvPr>
          <p:cNvSpPr>
            <a:spLocks noGrp="1"/>
          </p:cNvSpPr>
          <p:nvPr>
            <p:ph type="title"/>
          </p:nvPr>
        </p:nvSpPr>
        <p:spPr/>
        <p:txBody>
          <a:bodyPr/>
          <a:lstStyle/>
          <a:p>
            <a:r>
              <a:rPr lang="en-GB" b="1" i="1" dirty="0">
                <a:solidFill>
                  <a:srgbClr val="72BFC5"/>
                </a:solidFill>
                <a:effectLst>
                  <a:outerShdw blurRad="38100" dist="38100" dir="2700000" algn="tl">
                    <a:srgbClr val="DDDDDD"/>
                  </a:outerShdw>
                </a:effectLst>
              </a:rPr>
              <a:t>Discussion Tasks</a:t>
            </a:r>
            <a:endParaRPr lang="en-GB" dirty="0"/>
          </a:p>
        </p:txBody>
      </p:sp>
      <p:sp>
        <p:nvSpPr>
          <p:cNvPr id="5" name="Content Placeholder 4">
            <a:extLst>
              <a:ext uri="{FF2B5EF4-FFF2-40B4-BE49-F238E27FC236}">
                <a16:creationId xmlns:a16="http://schemas.microsoft.com/office/drawing/2014/main" id="{20AE646E-7648-4788-AE86-28A9C33B4C67}"/>
              </a:ext>
            </a:extLst>
          </p:cNvPr>
          <p:cNvSpPr>
            <a:spLocks noGrp="1"/>
          </p:cNvSpPr>
          <p:nvPr>
            <p:ph idx="1"/>
          </p:nvPr>
        </p:nvSpPr>
        <p:spPr/>
        <p:txBody>
          <a:bodyPr/>
          <a:lstStyle/>
          <a:p>
            <a:r>
              <a:rPr lang="en-GB" dirty="0"/>
              <a:t>Share your views with the class.</a:t>
            </a:r>
            <a:endParaRPr lang="en-GB" sz="800" dirty="0"/>
          </a:p>
          <a:p>
            <a:r>
              <a:rPr lang="en-GB" dirty="0"/>
              <a:t>Did we have similar or different views?</a:t>
            </a:r>
          </a:p>
          <a:p>
            <a:r>
              <a:rPr lang="en-GB" dirty="0"/>
              <a:t>What were the agreed features?</a:t>
            </a:r>
          </a:p>
          <a:p>
            <a:endParaRPr lang="en-GB" dirty="0"/>
          </a:p>
          <a:p>
            <a:endParaRPr lang="en-GB" dirty="0"/>
          </a:p>
        </p:txBody>
      </p:sp>
      <p:sp>
        <p:nvSpPr>
          <p:cNvPr id="2" name="Date Placeholder 1">
            <a:extLst>
              <a:ext uri="{FF2B5EF4-FFF2-40B4-BE49-F238E27FC236}">
                <a16:creationId xmlns:a16="http://schemas.microsoft.com/office/drawing/2014/main" id="{A334AC38-815B-43C6-A79A-E65DCD23D929}"/>
              </a:ext>
            </a:extLst>
          </p:cNvPr>
          <p:cNvSpPr>
            <a:spLocks noGrp="1"/>
          </p:cNvSpPr>
          <p:nvPr>
            <p:ph type="dt" sz="half" idx="10"/>
          </p:nvPr>
        </p:nvSpPr>
        <p:spPr/>
        <p:txBody>
          <a:bodyPr/>
          <a:lstStyle/>
          <a:p>
            <a:fld id="{4E83D40F-E050-4B47-8759-C238A9BB2545}" type="datetime1">
              <a:rPr lang="en-GB" smtClean="0"/>
              <a:pPr/>
              <a:t>26/11/2017</a:t>
            </a:fld>
            <a:endParaRPr lang="en-GB"/>
          </a:p>
        </p:txBody>
      </p:sp>
      <p:sp>
        <p:nvSpPr>
          <p:cNvPr id="3" name="Slide Number Placeholder 2">
            <a:extLst>
              <a:ext uri="{FF2B5EF4-FFF2-40B4-BE49-F238E27FC236}">
                <a16:creationId xmlns:a16="http://schemas.microsoft.com/office/drawing/2014/main" id="{DFA52E45-2068-4C5C-A935-14A3FB50A8AD}"/>
              </a:ext>
            </a:extLst>
          </p:cNvPr>
          <p:cNvSpPr>
            <a:spLocks noGrp="1"/>
          </p:cNvSpPr>
          <p:nvPr>
            <p:ph type="sldNum" sz="quarter" idx="11"/>
          </p:nvPr>
        </p:nvSpPr>
        <p:spPr/>
        <p:txBody>
          <a:bodyPr/>
          <a:lstStyle/>
          <a:p>
            <a:fld id="{88FF5033-A546-5C4C-871F-669D40A8A67E}" type="slidenum">
              <a:rPr lang="en-GB" smtClean="0"/>
              <a:pPr/>
              <a:t>5</a:t>
            </a:fld>
            <a:endParaRPr lang="en-GB"/>
          </a:p>
        </p:txBody>
      </p:sp>
    </p:spTree>
    <p:extLst>
      <p:ext uri="{BB962C8B-B14F-4D97-AF65-F5344CB8AC3E}">
        <p14:creationId xmlns:p14="http://schemas.microsoft.com/office/powerpoint/2010/main" val="227869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F8BD33-E889-4943-9CDF-5CD74950F14E}"/>
              </a:ext>
            </a:extLst>
          </p:cNvPr>
          <p:cNvSpPr>
            <a:spLocks noGrp="1"/>
          </p:cNvSpPr>
          <p:nvPr>
            <p:ph type="title"/>
          </p:nvPr>
        </p:nvSpPr>
        <p:spPr>
          <a:xfrm>
            <a:off x="250825" y="274638"/>
            <a:ext cx="8435975" cy="1143000"/>
          </a:xfrm>
        </p:spPr>
        <p:txBody>
          <a:bodyPr/>
          <a:lstStyle/>
          <a:p>
            <a:r>
              <a:rPr lang="en-GB" b="1" i="1" dirty="0">
                <a:solidFill>
                  <a:schemeClr val="accent1"/>
                </a:solidFill>
              </a:rPr>
              <a:t>Sustainability in project management</a:t>
            </a:r>
            <a:endParaRPr lang="en-GB" i="1" dirty="0">
              <a:solidFill>
                <a:schemeClr val="accent1"/>
              </a:solidFill>
            </a:endParaRPr>
          </a:p>
        </p:txBody>
      </p:sp>
      <p:sp>
        <p:nvSpPr>
          <p:cNvPr id="5" name="Content Placeholder 4">
            <a:extLst>
              <a:ext uri="{FF2B5EF4-FFF2-40B4-BE49-F238E27FC236}">
                <a16:creationId xmlns:a16="http://schemas.microsoft.com/office/drawing/2014/main" id="{FEF37D25-DD29-4583-93D2-94DEFDF33F12}"/>
              </a:ext>
            </a:extLst>
          </p:cNvPr>
          <p:cNvSpPr>
            <a:spLocks noGrp="1"/>
          </p:cNvSpPr>
          <p:nvPr>
            <p:ph idx="1"/>
          </p:nvPr>
        </p:nvSpPr>
        <p:spPr/>
        <p:txBody>
          <a:bodyPr/>
          <a:lstStyle/>
          <a:p>
            <a:r>
              <a:rPr lang="en-GB" dirty="0"/>
              <a:t>Sustainability in project management is about integrating economic, environmental and social aspects in the content and management of projects.</a:t>
            </a:r>
          </a:p>
          <a:p>
            <a:r>
              <a:rPr lang="en-GB" dirty="0"/>
              <a:t>The concerns about sustainability indicate that the current way of producing, organising, consuming, living, etc. may have negative effects on the future. </a:t>
            </a:r>
          </a:p>
        </p:txBody>
      </p:sp>
      <p:sp>
        <p:nvSpPr>
          <p:cNvPr id="2" name="Date Placeholder 1">
            <a:extLst>
              <a:ext uri="{FF2B5EF4-FFF2-40B4-BE49-F238E27FC236}">
                <a16:creationId xmlns:a16="http://schemas.microsoft.com/office/drawing/2014/main" id="{B3C4F4B2-C680-42E1-A8E1-1D9F111CDDD7}"/>
              </a:ext>
            </a:extLst>
          </p:cNvPr>
          <p:cNvSpPr>
            <a:spLocks noGrp="1"/>
          </p:cNvSpPr>
          <p:nvPr>
            <p:ph type="dt" sz="half" idx="10"/>
          </p:nvPr>
        </p:nvSpPr>
        <p:spPr/>
        <p:txBody>
          <a:bodyPr/>
          <a:lstStyle/>
          <a:p>
            <a:fld id="{4E83D40F-E050-4B47-8759-C238A9BB2545}" type="datetime1">
              <a:rPr lang="en-GB" smtClean="0"/>
              <a:pPr/>
              <a:t>26/11/2017</a:t>
            </a:fld>
            <a:endParaRPr lang="en-GB"/>
          </a:p>
        </p:txBody>
      </p:sp>
      <p:sp>
        <p:nvSpPr>
          <p:cNvPr id="3" name="Slide Number Placeholder 2">
            <a:extLst>
              <a:ext uri="{FF2B5EF4-FFF2-40B4-BE49-F238E27FC236}">
                <a16:creationId xmlns:a16="http://schemas.microsoft.com/office/drawing/2014/main" id="{24872755-6D28-4EE2-9CD6-E6EEEC2D6770}"/>
              </a:ext>
            </a:extLst>
          </p:cNvPr>
          <p:cNvSpPr>
            <a:spLocks noGrp="1"/>
          </p:cNvSpPr>
          <p:nvPr>
            <p:ph type="sldNum" sz="quarter" idx="11"/>
          </p:nvPr>
        </p:nvSpPr>
        <p:spPr/>
        <p:txBody>
          <a:bodyPr/>
          <a:lstStyle/>
          <a:p>
            <a:fld id="{88FF5033-A546-5C4C-871F-669D40A8A67E}" type="slidenum">
              <a:rPr lang="en-GB" smtClean="0"/>
              <a:pPr/>
              <a:t>6</a:t>
            </a:fld>
            <a:endParaRPr lang="en-GB"/>
          </a:p>
        </p:txBody>
      </p:sp>
    </p:spTree>
    <p:extLst>
      <p:ext uri="{BB962C8B-B14F-4D97-AF65-F5344CB8AC3E}">
        <p14:creationId xmlns:p14="http://schemas.microsoft.com/office/powerpoint/2010/main" val="42827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47851-DDB9-483B-A794-C33579D3E832}"/>
              </a:ext>
            </a:extLst>
          </p:cNvPr>
          <p:cNvSpPr>
            <a:spLocks noGrp="1"/>
          </p:cNvSpPr>
          <p:nvPr>
            <p:ph type="title"/>
          </p:nvPr>
        </p:nvSpPr>
        <p:spPr>
          <a:xfrm>
            <a:off x="457200" y="274638"/>
            <a:ext cx="8229600" cy="778098"/>
          </a:xfrm>
        </p:spPr>
        <p:txBody>
          <a:bodyPr/>
          <a:lstStyle/>
          <a:p>
            <a:endParaRPr lang="en-GB" dirty="0"/>
          </a:p>
        </p:txBody>
      </p:sp>
      <p:sp>
        <p:nvSpPr>
          <p:cNvPr id="3" name="Content Placeholder 2">
            <a:extLst>
              <a:ext uri="{FF2B5EF4-FFF2-40B4-BE49-F238E27FC236}">
                <a16:creationId xmlns:a16="http://schemas.microsoft.com/office/drawing/2014/main" id="{B3AD3128-313F-4C48-B28A-176C417F8755}"/>
              </a:ext>
            </a:extLst>
          </p:cNvPr>
          <p:cNvSpPr>
            <a:spLocks noGrp="1"/>
          </p:cNvSpPr>
          <p:nvPr>
            <p:ph idx="1"/>
          </p:nvPr>
        </p:nvSpPr>
        <p:spPr>
          <a:xfrm>
            <a:off x="457200" y="1052736"/>
            <a:ext cx="8229600" cy="4463827"/>
          </a:xfrm>
        </p:spPr>
        <p:txBody>
          <a:bodyPr/>
          <a:lstStyle/>
          <a:p>
            <a:r>
              <a:rPr lang="en-GB" dirty="0"/>
              <a:t>In short, our current way of ‘doing things’ is not sustainable. Therefore, some ‘things’ have to change. </a:t>
            </a:r>
          </a:p>
          <a:p>
            <a:r>
              <a:rPr lang="en-GB" dirty="0"/>
              <a:t>Whether it is a new production plant, a new product or a new business process, as in many cases organised as projects, it can be argued that a (more) sustainable society requires projects in a sustainable way.</a:t>
            </a:r>
          </a:p>
        </p:txBody>
      </p:sp>
      <p:sp>
        <p:nvSpPr>
          <p:cNvPr id="4" name="Date Placeholder 3">
            <a:extLst>
              <a:ext uri="{FF2B5EF4-FFF2-40B4-BE49-F238E27FC236}">
                <a16:creationId xmlns:a16="http://schemas.microsoft.com/office/drawing/2014/main" id="{6658953E-80B3-4630-A938-F5E444DF8304}"/>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2C433541-A809-4B37-ABCA-B1BC13F1338D}"/>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825623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A9238-1784-4B93-BE2E-257F0D4916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775516B-A84B-413F-B7CF-5A79C70AA1FB}"/>
              </a:ext>
            </a:extLst>
          </p:cNvPr>
          <p:cNvSpPr>
            <a:spLocks noGrp="1"/>
          </p:cNvSpPr>
          <p:nvPr>
            <p:ph idx="1"/>
          </p:nvPr>
        </p:nvSpPr>
        <p:spPr/>
        <p:txBody>
          <a:bodyPr/>
          <a:lstStyle/>
          <a:p>
            <a:r>
              <a:rPr lang="en-GB" dirty="0"/>
              <a:t>This connection between sustainability and projects was already established by the World Commission on Environment and Development (1987).</a:t>
            </a:r>
          </a:p>
        </p:txBody>
      </p:sp>
      <p:sp>
        <p:nvSpPr>
          <p:cNvPr id="4" name="Date Placeholder 3">
            <a:extLst>
              <a:ext uri="{FF2B5EF4-FFF2-40B4-BE49-F238E27FC236}">
                <a16:creationId xmlns:a16="http://schemas.microsoft.com/office/drawing/2014/main" id="{273C1720-9886-4B3F-8C5F-BDE3A9EBA4F3}"/>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CCB2DFDD-1A91-4E14-854B-A329579D0FC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18732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1481-7D97-4BF8-92A4-296715E8A102}"/>
              </a:ext>
            </a:extLst>
          </p:cNvPr>
          <p:cNvSpPr>
            <a:spLocks noGrp="1"/>
          </p:cNvSpPr>
          <p:nvPr>
            <p:ph type="title"/>
          </p:nvPr>
        </p:nvSpPr>
        <p:spPr/>
        <p:txBody>
          <a:bodyPr/>
          <a:lstStyle/>
          <a:p>
            <a:br>
              <a:rPr lang="en-GB" b="1" dirty="0"/>
            </a:br>
            <a:r>
              <a:rPr lang="en-GB" sz="3600" b="1" i="1" dirty="0">
                <a:solidFill>
                  <a:schemeClr val="accent1"/>
                </a:solidFill>
              </a:rPr>
              <a:t>The impact and Challenges of  sustainability on project management</a:t>
            </a:r>
            <a:br>
              <a:rPr lang="en-GB" dirty="0"/>
            </a:br>
            <a:endParaRPr lang="en-GB" dirty="0"/>
          </a:p>
        </p:txBody>
      </p:sp>
      <p:sp>
        <p:nvSpPr>
          <p:cNvPr id="3" name="Content Placeholder 2">
            <a:extLst>
              <a:ext uri="{FF2B5EF4-FFF2-40B4-BE49-F238E27FC236}">
                <a16:creationId xmlns:a16="http://schemas.microsoft.com/office/drawing/2014/main" id="{5A90A95A-774B-4585-9F8D-F204BDC81297}"/>
              </a:ext>
            </a:extLst>
          </p:cNvPr>
          <p:cNvSpPr>
            <a:spLocks noGrp="1"/>
          </p:cNvSpPr>
          <p:nvPr>
            <p:ph idx="1"/>
          </p:nvPr>
        </p:nvSpPr>
        <p:spPr/>
        <p:txBody>
          <a:bodyPr/>
          <a:lstStyle/>
          <a:p>
            <a:r>
              <a:rPr lang="en-GB" dirty="0"/>
              <a:t>Sustainability stakeholders groups such as environmental protection pressure groups, human rights groups have their concerns taken into consideration.</a:t>
            </a:r>
          </a:p>
          <a:p>
            <a:r>
              <a:rPr lang="en-GB" dirty="0"/>
              <a:t>It also adds to the risks of projects as the Project manager should be able to ‘balance the competing demands of scope, time, cost, quality, resources, risk’  and sustainability.</a:t>
            </a:r>
          </a:p>
        </p:txBody>
      </p:sp>
      <p:sp>
        <p:nvSpPr>
          <p:cNvPr id="4" name="Date Placeholder 3">
            <a:extLst>
              <a:ext uri="{FF2B5EF4-FFF2-40B4-BE49-F238E27FC236}">
                <a16:creationId xmlns:a16="http://schemas.microsoft.com/office/drawing/2014/main" id="{CB976854-7216-45C7-A347-7FE668F8E27D}"/>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586E40C2-5441-41DE-AABF-D641498550EC}"/>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3625820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AAE0C-0C49-4B7C-A9CA-01F8F094480C}"/>
              </a:ext>
            </a:extLst>
          </p:cNvPr>
          <p:cNvSpPr>
            <a:spLocks noGrp="1"/>
          </p:cNvSpPr>
          <p:nvPr>
            <p:ph type="title"/>
          </p:nvPr>
        </p:nvSpPr>
        <p:spPr/>
        <p:txBody>
          <a:bodyPr/>
          <a:lstStyle/>
          <a:p>
            <a:r>
              <a:rPr lang="en-GB" sz="3600" b="1" i="1" dirty="0">
                <a:solidFill>
                  <a:schemeClr val="accent1"/>
                </a:solidFill>
              </a:rPr>
              <a:t>The impact and Challenges of  sustainability on project management</a:t>
            </a:r>
            <a:endParaRPr lang="en-GB" sz="3600" dirty="0"/>
          </a:p>
        </p:txBody>
      </p:sp>
      <p:sp>
        <p:nvSpPr>
          <p:cNvPr id="3" name="Content Placeholder 2">
            <a:extLst>
              <a:ext uri="{FF2B5EF4-FFF2-40B4-BE49-F238E27FC236}">
                <a16:creationId xmlns:a16="http://schemas.microsoft.com/office/drawing/2014/main" id="{7EA1FA16-8E11-412A-8D8D-44A3594CBFF7}"/>
              </a:ext>
            </a:extLst>
          </p:cNvPr>
          <p:cNvSpPr>
            <a:spLocks noGrp="1"/>
          </p:cNvSpPr>
          <p:nvPr>
            <p:ph idx="1"/>
          </p:nvPr>
        </p:nvSpPr>
        <p:spPr>
          <a:xfrm>
            <a:off x="457200" y="1600200"/>
            <a:ext cx="8229600" cy="4205064"/>
          </a:xfrm>
        </p:spPr>
        <p:txBody>
          <a:bodyPr/>
          <a:lstStyle/>
          <a:p>
            <a:r>
              <a:rPr lang="en-GB" dirty="0"/>
              <a:t> Sustainability measuring and reporting on projects is hard to measure using concrete indicators.</a:t>
            </a:r>
          </a:p>
          <a:p>
            <a:r>
              <a:rPr lang="en-GB" dirty="0"/>
              <a:t> It should therefore be expected that the concepts of sustainability are reflected in projects and project management.</a:t>
            </a:r>
          </a:p>
        </p:txBody>
      </p:sp>
      <p:sp>
        <p:nvSpPr>
          <p:cNvPr id="4" name="Date Placeholder 3">
            <a:extLst>
              <a:ext uri="{FF2B5EF4-FFF2-40B4-BE49-F238E27FC236}">
                <a16:creationId xmlns:a16="http://schemas.microsoft.com/office/drawing/2014/main" id="{09739406-8B7E-4E6D-9808-257444AC1F59}"/>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94410F83-59AD-4565-AD13-E06C88AE28D5}"/>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123371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E7562-9E8C-4F46-AF71-F133DB9333BC}"/>
              </a:ext>
            </a:extLst>
          </p:cNvPr>
          <p:cNvSpPr>
            <a:spLocks noGrp="1"/>
          </p:cNvSpPr>
          <p:nvPr>
            <p:ph type="title"/>
          </p:nvPr>
        </p:nvSpPr>
        <p:spPr/>
        <p:txBody>
          <a:bodyPr/>
          <a:lstStyle/>
          <a:p>
            <a:br>
              <a:rPr lang="en-GB" dirty="0"/>
            </a:br>
            <a:r>
              <a:rPr lang="en-GB" sz="4000" b="1" i="1" dirty="0">
                <a:solidFill>
                  <a:schemeClr val="accent1"/>
                </a:solidFill>
              </a:rPr>
              <a:t>Think about your project task, have you thought about it? </a:t>
            </a:r>
            <a:br>
              <a:rPr lang="en-GB" dirty="0"/>
            </a:br>
            <a:endParaRPr lang="en-GB" dirty="0"/>
          </a:p>
        </p:txBody>
      </p:sp>
      <p:sp>
        <p:nvSpPr>
          <p:cNvPr id="3" name="Content Placeholder 2">
            <a:extLst>
              <a:ext uri="{FF2B5EF4-FFF2-40B4-BE49-F238E27FC236}">
                <a16:creationId xmlns:a16="http://schemas.microsoft.com/office/drawing/2014/main" id="{7254D3A9-CECA-4072-A477-B62F8E4AF8C9}"/>
              </a:ext>
            </a:extLst>
          </p:cNvPr>
          <p:cNvSpPr>
            <a:spLocks noGrp="1"/>
          </p:cNvSpPr>
          <p:nvPr>
            <p:ph idx="1"/>
          </p:nvPr>
        </p:nvSpPr>
        <p:spPr/>
        <p:txBody>
          <a:bodyPr/>
          <a:lstStyle/>
          <a:p>
            <a:r>
              <a:rPr lang="en-GB" dirty="0"/>
              <a:t>Sustainability is one of the most important challenges of our time. </a:t>
            </a:r>
          </a:p>
          <a:p>
            <a:r>
              <a:rPr lang="en-GB" dirty="0"/>
              <a:t>How can we develop prosperity without compromising the life of future generations?</a:t>
            </a:r>
          </a:p>
        </p:txBody>
      </p:sp>
      <p:sp>
        <p:nvSpPr>
          <p:cNvPr id="4" name="Date Placeholder 3">
            <a:extLst>
              <a:ext uri="{FF2B5EF4-FFF2-40B4-BE49-F238E27FC236}">
                <a16:creationId xmlns:a16="http://schemas.microsoft.com/office/drawing/2014/main" id="{54AACB35-A297-40E6-89F3-15BE7FC8C6CD}"/>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C52B9534-EEC6-4C48-9655-AC0381767F85}"/>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1520290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52D27-825A-40B0-8E05-ED3C11932416}"/>
              </a:ext>
            </a:extLst>
          </p:cNvPr>
          <p:cNvSpPr>
            <a:spLocks noGrp="1"/>
          </p:cNvSpPr>
          <p:nvPr>
            <p:ph type="title"/>
          </p:nvPr>
        </p:nvSpPr>
        <p:spPr/>
        <p:txBody>
          <a:bodyPr/>
          <a:lstStyle/>
          <a:p>
            <a:r>
              <a:rPr lang="en-GB" b="1" i="1" dirty="0">
                <a:solidFill>
                  <a:schemeClr val="accent1"/>
                </a:solidFill>
              </a:rPr>
              <a:t>Conclusion</a:t>
            </a:r>
          </a:p>
        </p:txBody>
      </p:sp>
      <p:sp>
        <p:nvSpPr>
          <p:cNvPr id="3" name="Content Placeholder 2">
            <a:extLst>
              <a:ext uri="{FF2B5EF4-FFF2-40B4-BE49-F238E27FC236}">
                <a16:creationId xmlns:a16="http://schemas.microsoft.com/office/drawing/2014/main" id="{CB6F6AE9-984C-435D-8399-F66C167B5FA6}"/>
              </a:ext>
            </a:extLst>
          </p:cNvPr>
          <p:cNvSpPr>
            <a:spLocks noGrp="1"/>
          </p:cNvSpPr>
          <p:nvPr>
            <p:ph idx="1"/>
          </p:nvPr>
        </p:nvSpPr>
        <p:spPr/>
        <p:txBody>
          <a:bodyPr/>
          <a:lstStyle/>
          <a:p>
            <a:r>
              <a:rPr lang="en-GB" dirty="0"/>
              <a:t>Sustainable Project Management is the management of project-organised change in policies, assets or organisations, with consideration of the economic, social and environmental impact of the project, its result and its effect, for now and future generations. Silvius et al., (2012) </a:t>
            </a:r>
          </a:p>
        </p:txBody>
      </p:sp>
      <p:sp>
        <p:nvSpPr>
          <p:cNvPr id="4" name="Date Placeholder 3">
            <a:extLst>
              <a:ext uri="{FF2B5EF4-FFF2-40B4-BE49-F238E27FC236}">
                <a16:creationId xmlns:a16="http://schemas.microsoft.com/office/drawing/2014/main" id="{9D22692F-F7B0-47AD-806F-3E4B6E4D40D4}"/>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79E91B92-3CC7-4309-A89B-15959C152C05}"/>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2361574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Shape 336"/>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lnSpc>
                <a:spcPct val="100000"/>
              </a:lnSpc>
              <a:spcBef>
                <a:spcPts val="0"/>
              </a:spcBef>
              <a:spcAft>
                <a:spcPts val="0"/>
              </a:spcAft>
              <a:buClr>
                <a:srgbClr val="347FD8"/>
              </a:buClr>
              <a:buSzPct val="25000"/>
              <a:buFont typeface="Calibri"/>
              <a:buNone/>
            </a:pPr>
            <a:r>
              <a:rPr lang="en-US" sz="4400" b="0" i="0" u="none" strike="noStrike" cap="none">
                <a:solidFill>
                  <a:srgbClr val="347FD8"/>
                </a:solidFill>
                <a:latin typeface="Calibri"/>
                <a:ea typeface="Calibri"/>
                <a:cs typeface="Calibri"/>
                <a:sym typeface="Calibri"/>
              </a:rPr>
              <a:t>Session Recap</a:t>
            </a:r>
          </a:p>
        </p:txBody>
      </p:sp>
      <p:sp>
        <p:nvSpPr>
          <p:cNvPr id="337" name="Shape 337"/>
          <p:cNvSpPr txBox="1">
            <a:spLocks noGrp="1"/>
          </p:cNvSpPr>
          <p:nvPr>
            <p:ph type="body" idx="1"/>
          </p:nvPr>
        </p:nvSpPr>
        <p:spPr>
          <a:xfrm>
            <a:off x="457200" y="1600200"/>
            <a:ext cx="8229600" cy="4525961"/>
          </a:xfrm>
          <a:prstGeom prst="rect">
            <a:avLst/>
          </a:prstGeom>
          <a:noFill/>
          <a:ln>
            <a:noFill/>
          </a:ln>
        </p:spPr>
        <p:txBody>
          <a:bodyPr lIns="91425" tIns="45700" rIns="91425" bIns="45700" anchor="t" anchorCtr="0">
            <a:noAutofit/>
          </a:bodyPr>
          <a:lstStyle/>
          <a:p>
            <a:pPr marL="342900" marR="0" lvl="0" indent="-342900" algn="l" rtl="0">
              <a:lnSpc>
                <a:spcPct val="100000"/>
              </a:lnSpc>
              <a:spcBef>
                <a:spcPts val="0"/>
              </a:spcBef>
              <a:spcAft>
                <a:spcPts val="0"/>
              </a:spcAft>
              <a:buClr>
                <a:schemeClr val="dk1"/>
              </a:buClr>
              <a:buSzPct val="100000"/>
              <a:buFont typeface="Arial"/>
              <a:buChar char="•"/>
            </a:pPr>
            <a:r>
              <a:rPr lang="en-US" sz="3200" b="0" i="0" u="none" dirty="0">
                <a:solidFill>
                  <a:schemeClr val="dk1"/>
                </a:solidFill>
                <a:latin typeface="Calibri"/>
                <a:ea typeface="Calibri"/>
                <a:cs typeface="Calibri"/>
                <a:sym typeface="Calibri"/>
              </a:rPr>
              <a:t> </a:t>
            </a:r>
            <a:r>
              <a:rPr lang="en-US" sz="2800" b="0" i="0" u="none" dirty="0">
                <a:solidFill>
                  <a:schemeClr val="dk1"/>
                </a:solidFill>
                <a:latin typeface="Calibri"/>
                <a:ea typeface="Calibri"/>
                <a:cs typeface="Calibri"/>
                <a:sym typeface="Calibri"/>
              </a:rPr>
              <a:t>You are now able to;</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Define key Sustainability terms</a:t>
            </a:r>
          </a:p>
          <a:p>
            <a:pPr marL="742950" marR="0" lvl="1" indent="-285750" algn="l" rtl="0">
              <a:lnSpc>
                <a:spcPct val="100000"/>
              </a:lnSpc>
              <a:spcBef>
                <a:spcPts val="480"/>
              </a:spcBef>
              <a:spcAft>
                <a:spcPts val="0"/>
              </a:spcAft>
              <a:buClr>
                <a:schemeClr val="dk1"/>
              </a:buClr>
              <a:buSzPct val="100000"/>
              <a:buFont typeface="Arial"/>
              <a:buChar char="–"/>
            </a:pPr>
            <a:r>
              <a:rPr lang="en-US" sz="2400" b="0" i="0" u="none" strike="noStrike" cap="none" dirty="0">
                <a:solidFill>
                  <a:schemeClr val="dk1"/>
                </a:solidFill>
                <a:latin typeface="Calibri"/>
                <a:ea typeface="Calibri"/>
                <a:cs typeface="Calibri"/>
                <a:sym typeface="Calibri"/>
              </a:rPr>
              <a:t>Identify key </a:t>
            </a:r>
            <a:r>
              <a:rPr lang="en-US" sz="2400" dirty="0">
                <a:solidFill>
                  <a:schemeClr val="dk1"/>
                </a:solidFill>
                <a:latin typeface="Calibri"/>
                <a:ea typeface="Calibri"/>
                <a:cs typeface="Calibri"/>
                <a:sym typeface="Calibri"/>
              </a:rPr>
              <a:t>considerations of</a:t>
            </a:r>
            <a:r>
              <a:rPr lang="en-US" sz="2400" b="0" i="0" u="none" strike="noStrike" cap="none" dirty="0">
                <a:solidFill>
                  <a:schemeClr val="dk1"/>
                </a:solidFill>
                <a:latin typeface="Calibri"/>
                <a:ea typeface="Calibri"/>
                <a:cs typeface="Calibri"/>
                <a:sym typeface="Calibri"/>
              </a:rPr>
              <a:t> sustainability in projects</a:t>
            </a:r>
          </a:p>
          <a:p>
            <a:pPr lvl="1">
              <a:spcBef>
                <a:spcPts val="480"/>
              </a:spcBef>
              <a:spcAft>
                <a:spcPts val="0"/>
              </a:spcAft>
              <a:buClr>
                <a:schemeClr val="dk1"/>
              </a:buClr>
              <a:buSzPct val="100000"/>
              <a:buFont typeface="Arial"/>
              <a:buChar char="–"/>
            </a:pPr>
            <a:r>
              <a:rPr lang="en-GB" sz="2400" dirty="0">
                <a:solidFill>
                  <a:schemeClr val="dk1"/>
                </a:solidFill>
                <a:latin typeface="Calibri"/>
                <a:ea typeface="Calibri"/>
                <a:cs typeface="Calibri"/>
                <a:sym typeface="Calibri"/>
              </a:rPr>
              <a:t>Understand the relationships between sustainability and project management</a:t>
            </a:r>
          </a:p>
          <a:p>
            <a:pPr lvl="1">
              <a:spcBef>
                <a:spcPts val="480"/>
              </a:spcBef>
              <a:spcAft>
                <a:spcPts val="0"/>
              </a:spcAft>
              <a:buClr>
                <a:schemeClr val="dk1"/>
              </a:buClr>
              <a:buSzPct val="100000"/>
              <a:buFont typeface="Arial"/>
              <a:buChar char="–"/>
            </a:pPr>
            <a:r>
              <a:rPr lang="en-GB" sz="2400">
                <a:solidFill>
                  <a:schemeClr val="dk1"/>
                </a:solidFill>
                <a:latin typeface="Calibri"/>
                <a:ea typeface="Calibri"/>
                <a:cs typeface="Calibri"/>
                <a:sym typeface="Calibri"/>
              </a:rPr>
              <a:t>The need </a:t>
            </a:r>
            <a:r>
              <a:rPr lang="en-GB" sz="2400" dirty="0">
                <a:solidFill>
                  <a:schemeClr val="dk1"/>
                </a:solidFill>
                <a:latin typeface="Calibri"/>
                <a:ea typeface="Calibri"/>
                <a:cs typeface="Calibri"/>
                <a:sym typeface="Calibri"/>
              </a:rPr>
              <a:t>for sustainability considerations  in projects.</a:t>
            </a:r>
          </a:p>
          <a:p>
            <a:pPr marL="457200" marR="0" lvl="1" indent="0" algn="l" rtl="0">
              <a:lnSpc>
                <a:spcPct val="100000"/>
              </a:lnSpc>
              <a:spcBef>
                <a:spcPts val="480"/>
              </a:spcBef>
              <a:spcAft>
                <a:spcPts val="0"/>
              </a:spcAft>
              <a:buClr>
                <a:schemeClr val="dk1"/>
              </a:buClr>
              <a:buSzPct val="100000"/>
              <a:buNone/>
            </a:pPr>
            <a:endParaRPr lang="en-US" sz="2400" b="0" i="0" u="none" strike="noStrike" cap="none" dirty="0">
              <a:solidFill>
                <a:schemeClr val="dk1"/>
              </a:solidFill>
              <a:latin typeface="Calibri"/>
              <a:ea typeface="Calibri"/>
              <a:cs typeface="Calibri"/>
              <a:sym typeface="Calibri"/>
            </a:endParaRPr>
          </a:p>
          <a:p>
            <a:pPr marL="457200" marR="0" lvl="1" indent="0" algn="l" rtl="0">
              <a:lnSpc>
                <a:spcPct val="100000"/>
              </a:lnSpc>
              <a:spcBef>
                <a:spcPts val="480"/>
              </a:spcBef>
              <a:spcAft>
                <a:spcPts val="0"/>
              </a:spcAft>
              <a:buClr>
                <a:schemeClr val="dk1"/>
              </a:buClr>
              <a:buSzPct val="100000"/>
              <a:buNone/>
            </a:pPr>
            <a:endParaRPr lang="en-US" sz="2400" b="0" i="0" u="none" strike="noStrike" cap="none" dirty="0">
              <a:solidFill>
                <a:schemeClr val="dk1"/>
              </a:solidFill>
              <a:latin typeface="Calibri"/>
              <a:ea typeface="Calibri"/>
              <a:cs typeface="Calibri"/>
              <a:sym typeface="Calibri"/>
            </a:endParaRPr>
          </a:p>
        </p:txBody>
      </p:sp>
      <p:sp>
        <p:nvSpPr>
          <p:cNvPr id="338" name="Shape 338"/>
          <p:cNvSpPr txBox="1">
            <a:spLocks noGrp="1"/>
          </p:cNvSpPr>
          <p:nvPr>
            <p:ph type="sldNum" idx="4294967295"/>
          </p:nvPr>
        </p:nvSpPr>
        <p:spPr>
          <a:xfrm>
            <a:off x="6553200" y="6356350"/>
            <a:ext cx="2133600" cy="365100"/>
          </a:xfrm>
          <a:prstGeom prst="rect">
            <a:avLst/>
          </a:prstGeom>
        </p:spPr>
        <p:txBody>
          <a:bodyPr lIns="91425" tIns="45700" rIns="91425" bIns="45700" anchor="ctr" anchorCtr="0">
            <a:noAutofit/>
          </a:bodyPr>
          <a:lstStyle/>
          <a:p>
            <a:pPr lvl="0">
              <a:spcBef>
                <a:spcPts val="0"/>
              </a:spcBef>
              <a:buClr>
                <a:srgbClr val="898989"/>
              </a:buClr>
              <a:buSzPct val="25000"/>
              <a:buFont typeface="Calibri"/>
              <a:buNone/>
            </a:pPr>
            <a:fld id="{00000000-1234-1234-1234-123412341234}" type="slidenum">
              <a:rPr lang="en-US"/>
              <a:t>13</a:t>
            </a:fld>
            <a:endParaRPr lang="en-US"/>
          </a:p>
        </p:txBody>
      </p:sp>
    </p:spTree>
    <p:extLst>
      <p:ext uri="{BB962C8B-B14F-4D97-AF65-F5344CB8AC3E}">
        <p14:creationId xmlns:p14="http://schemas.microsoft.com/office/powerpoint/2010/main" val="474102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91EB-B522-4D40-9E15-321DC5A42DFB}"/>
              </a:ext>
            </a:extLst>
          </p:cNvPr>
          <p:cNvSpPr>
            <a:spLocks noGrp="1"/>
          </p:cNvSpPr>
          <p:nvPr>
            <p:ph type="title"/>
          </p:nvPr>
        </p:nvSpPr>
        <p:spPr/>
        <p:txBody>
          <a:bodyPr/>
          <a:lstStyle/>
          <a:p>
            <a:r>
              <a:rPr lang="en-GB" b="1" i="1" dirty="0">
                <a:solidFill>
                  <a:schemeClr val="accent1"/>
                </a:solidFill>
              </a:rPr>
              <a:t>Questions</a:t>
            </a:r>
          </a:p>
        </p:txBody>
      </p:sp>
      <p:sp>
        <p:nvSpPr>
          <p:cNvPr id="3" name="Content Placeholder 2">
            <a:extLst>
              <a:ext uri="{FF2B5EF4-FFF2-40B4-BE49-F238E27FC236}">
                <a16:creationId xmlns:a16="http://schemas.microsoft.com/office/drawing/2014/main" id="{3054A119-7ED8-46D5-BA4D-F3815E670403}"/>
              </a:ext>
            </a:extLst>
          </p:cNvPr>
          <p:cNvSpPr>
            <a:spLocks noGrp="1"/>
          </p:cNvSpPr>
          <p:nvPr>
            <p:ph idx="1"/>
          </p:nvPr>
        </p:nvSpPr>
        <p:spPr/>
        <p:txBody>
          <a:bodyPr/>
          <a:lstStyle/>
          <a:p>
            <a:endParaRPr lang="en-GB" dirty="0"/>
          </a:p>
        </p:txBody>
      </p:sp>
      <p:sp>
        <p:nvSpPr>
          <p:cNvPr id="4" name="Date Placeholder 3">
            <a:extLst>
              <a:ext uri="{FF2B5EF4-FFF2-40B4-BE49-F238E27FC236}">
                <a16:creationId xmlns:a16="http://schemas.microsoft.com/office/drawing/2014/main" id="{462EF502-9C9B-4CCD-8AC8-27AC7DB98AE6}"/>
              </a:ext>
            </a:extLst>
          </p:cNvPr>
          <p:cNvSpPr>
            <a:spLocks noGrp="1"/>
          </p:cNvSpPr>
          <p:nvPr>
            <p:ph type="dt" sz="half" idx="10"/>
          </p:nvPr>
        </p:nvSpPr>
        <p:spPr/>
        <p:txBody>
          <a:bodyPr/>
          <a:lstStyle/>
          <a:p>
            <a:fld id="{4E8F4DB4-367E-1D45-A1A3-E1BA67443780}" type="datetime1">
              <a:rPr lang="en-GB" smtClean="0"/>
              <a:pPr/>
              <a:t>26/11/2017</a:t>
            </a:fld>
            <a:endParaRPr lang="en-GB"/>
          </a:p>
        </p:txBody>
      </p:sp>
      <p:sp>
        <p:nvSpPr>
          <p:cNvPr id="5" name="Slide Number Placeholder 4">
            <a:extLst>
              <a:ext uri="{FF2B5EF4-FFF2-40B4-BE49-F238E27FC236}">
                <a16:creationId xmlns:a16="http://schemas.microsoft.com/office/drawing/2014/main" id="{BB45552A-8B92-4CFA-8BEC-4CC9D01427A4}"/>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224401274"/>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2061</TotalTime>
  <Words>440</Words>
  <Application>Microsoft Office PowerPoint</Application>
  <PresentationFormat>On-screen Show (4:3)</PresentationFormat>
  <Paragraphs>74</Paragraphs>
  <Slides>14</Slides>
  <Notes>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14</vt:i4>
      </vt:variant>
    </vt:vector>
  </HeadingPairs>
  <TitlesOfParts>
    <vt:vector size="22" baseType="lpstr">
      <vt:lpstr>ＭＳ Ｐゴシック</vt:lpstr>
      <vt:lpstr>Arial</vt:lpstr>
      <vt:lpstr>Calibri</vt:lpstr>
      <vt:lpstr>Myriad Pro</vt:lpstr>
      <vt:lpstr>Times New Roman</vt:lpstr>
      <vt:lpstr>20140311PresentationUWTSDTemplate</vt:lpstr>
      <vt:lpstr>1_20140311PresentationUWTSDTemplate</vt:lpstr>
      <vt:lpstr>2_20140311PresentationUWTSDTemplate</vt:lpstr>
      <vt:lpstr>EMPL4009  Project Planning Week 7 </vt:lpstr>
      <vt:lpstr>Learning Outcomes</vt:lpstr>
      <vt:lpstr>Discussion Videos</vt:lpstr>
      <vt:lpstr>Discussion Tasks</vt:lpstr>
      <vt:lpstr>Discussion Tasks</vt:lpstr>
      <vt:lpstr>Sustainability in project management</vt:lpstr>
      <vt:lpstr>PowerPoint Presentation</vt:lpstr>
      <vt:lpstr>PowerPoint Presentation</vt:lpstr>
      <vt:lpstr> The impact and Challenges of  sustainability on project management </vt:lpstr>
      <vt:lpstr>The impact and Challenges of  sustainability on project management</vt:lpstr>
      <vt:lpstr> Think about your project task, have you thought about it?  </vt:lpstr>
      <vt:lpstr>Conclusion</vt:lpstr>
      <vt:lpstr>Session Recap</vt:lpstr>
      <vt:lpstr>Questions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John-Paul Okeke</cp:lastModifiedBy>
  <cp:revision>40</cp:revision>
  <dcterms:created xsi:type="dcterms:W3CDTF">2000-07-11T10:51:26Z</dcterms:created>
  <dcterms:modified xsi:type="dcterms:W3CDTF">2017-11-26T09:09:29Z</dcterms:modified>
</cp:coreProperties>
</file>