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4" r:id="rId2"/>
    <p:sldMasterId id="2147483696" r:id="rId3"/>
    <p:sldMasterId id="2147483708" r:id="rId4"/>
    <p:sldMasterId id="2147483720" r:id="rId5"/>
  </p:sldMasterIdLst>
  <p:notesMasterIdLst>
    <p:notesMasterId r:id="rId47"/>
  </p:notesMasterIdLst>
  <p:handoutMasterIdLst>
    <p:handoutMasterId r:id="rId48"/>
  </p:handoutMasterIdLst>
  <p:sldIdLst>
    <p:sldId id="257" r:id="rId6"/>
    <p:sldId id="259" r:id="rId7"/>
    <p:sldId id="260" r:id="rId8"/>
    <p:sldId id="288" r:id="rId9"/>
    <p:sldId id="292" r:id="rId10"/>
    <p:sldId id="293" r:id="rId11"/>
    <p:sldId id="261" r:id="rId12"/>
    <p:sldId id="280" r:id="rId13"/>
    <p:sldId id="262" r:id="rId14"/>
    <p:sldId id="279" r:id="rId15"/>
    <p:sldId id="267" r:id="rId16"/>
    <p:sldId id="272" r:id="rId17"/>
    <p:sldId id="270" r:id="rId18"/>
    <p:sldId id="271" r:id="rId19"/>
    <p:sldId id="269" r:id="rId20"/>
    <p:sldId id="283" r:id="rId21"/>
    <p:sldId id="281" r:id="rId22"/>
    <p:sldId id="274" r:id="rId23"/>
    <p:sldId id="275" r:id="rId24"/>
    <p:sldId id="276" r:id="rId25"/>
    <p:sldId id="277" r:id="rId26"/>
    <p:sldId id="265" r:id="rId27"/>
    <p:sldId id="282" r:id="rId28"/>
    <p:sldId id="273" r:id="rId29"/>
    <p:sldId id="289" r:id="rId30"/>
    <p:sldId id="290" r:id="rId31"/>
    <p:sldId id="285" r:id="rId32"/>
    <p:sldId id="291" r:id="rId33"/>
    <p:sldId id="308" r:id="rId34"/>
    <p:sldId id="309" r:id="rId35"/>
    <p:sldId id="296" r:id="rId36"/>
    <p:sldId id="297" r:id="rId37"/>
    <p:sldId id="298" r:id="rId38"/>
    <p:sldId id="299" r:id="rId39"/>
    <p:sldId id="311" r:id="rId40"/>
    <p:sldId id="312" r:id="rId41"/>
    <p:sldId id="303" r:id="rId42"/>
    <p:sldId id="313" r:id="rId43"/>
    <p:sldId id="305" r:id="rId44"/>
    <p:sldId id="306" r:id="rId45"/>
    <p:sldId id="310" r:id="rId4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66"/>
    <a:srgbClr val="FF9933"/>
    <a:srgbClr val="808080"/>
    <a:srgbClr val="9696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aximized">
    <p:restoredLeft sz="13049" autoAdjust="0"/>
    <p:restoredTop sz="94660"/>
  </p:normalViewPr>
  <p:slideViewPr>
    <p:cSldViewPr>
      <p:cViewPr>
        <p:scale>
          <a:sx n="100" d="100"/>
          <a:sy n="100" d="100"/>
        </p:scale>
        <p:origin x="-802" y="518"/>
      </p:cViewPr>
      <p:guideLst>
        <p:guide orient="horz" pos="2160"/>
        <p:guide pos="2880"/>
      </p:guideLst>
    </p:cSldViewPr>
  </p:slideViewPr>
  <p:notesTextViewPr>
    <p:cViewPr>
      <p:scale>
        <a:sx n="1" d="1"/>
        <a:sy n="1" d="1"/>
      </p:scale>
      <p:origin x="0" y="0"/>
    </p:cViewPr>
  </p:notesTextViewPr>
  <p:sorterViewPr>
    <p:cViewPr>
      <p:scale>
        <a:sx n="130" d="100"/>
        <a:sy n="130" d="100"/>
      </p:scale>
      <p:origin x="0" y="973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slideMaster" Target="slideMasters/slideMaster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6800973-A94B-444F-BCF0-692A3E7DD5CB}" type="datetimeFigureOut">
              <a:rPr lang="en-GB" smtClean="0"/>
              <a:t>14/01/2020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F51B932F-057C-420A-AF79-8B572BB53C52}" type="slidenum">
              <a:rPr lang="en-GB" smtClean="0"/>
              <a:t>‹#›</a:t>
            </a:fld>
            <a:endParaRPr lang="en-GB"/>
          </a:p>
        </p:txBody>
      </p:sp>
    </p:spTree>
    <p:extLst>
      <p:ext uri="{BB962C8B-B14F-4D97-AF65-F5344CB8AC3E}">
        <p14:creationId xmlns:p14="http://schemas.microsoft.com/office/powerpoint/2010/main" val="32929082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340B789-1B99-4805-9823-49BCE5CD960D}" type="datetimeFigureOut">
              <a:rPr lang="en-GB" smtClean="0"/>
              <a:t>14/01/2020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FC5F1B-0D04-4708-8622-BBB908CAB7A6}" type="slidenum">
              <a:rPr lang="en-GB" smtClean="0"/>
              <a:t>‹#›</a:t>
            </a:fld>
            <a:endParaRPr lang="en-GB"/>
          </a:p>
        </p:txBody>
      </p:sp>
    </p:spTree>
    <p:extLst>
      <p:ext uri="{BB962C8B-B14F-4D97-AF65-F5344CB8AC3E}">
        <p14:creationId xmlns:p14="http://schemas.microsoft.com/office/powerpoint/2010/main" val="378717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FC5F1B-0D04-4708-8622-BBB908CAB7A6}" type="slidenum">
              <a:rPr lang="en-GB" smtClean="0"/>
              <a:t>13</a:t>
            </a:fld>
            <a:endParaRPr lang="en-GB"/>
          </a:p>
        </p:txBody>
      </p:sp>
    </p:spTree>
    <p:extLst>
      <p:ext uri="{BB962C8B-B14F-4D97-AF65-F5344CB8AC3E}">
        <p14:creationId xmlns:p14="http://schemas.microsoft.com/office/powerpoint/2010/main" val="1614348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FC5F1B-0D04-4708-8622-BBB908CAB7A6}" type="slidenum">
              <a:rPr lang="en-GB" smtClean="0"/>
              <a:t>14</a:t>
            </a:fld>
            <a:endParaRPr lang="en-GB"/>
          </a:p>
        </p:txBody>
      </p:sp>
    </p:spTree>
    <p:extLst>
      <p:ext uri="{BB962C8B-B14F-4D97-AF65-F5344CB8AC3E}">
        <p14:creationId xmlns:p14="http://schemas.microsoft.com/office/powerpoint/2010/main" val="16143486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Ruskin Air Management PPT Slides [Naco].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5" name="Date Placeholder 3"/>
          <p:cNvSpPr>
            <a:spLocks noGrp="1"/>
          </p:cNvSpPr>
          <p:nvPr>
            <p:ph type="dt" sz="half" idx="10"/>
          </p:nvPr>
        </p:nvSpPr>
        <p:spPr/>
        <p:txBody>
          <a:bodyPr/>
          <a:lstStyle>
            <a:lvl1pPr>
              <a:defRPr/>
            </a:lvl1pPr>
          </a:lstStyle>
          <a:p>
            <a:pPr>
              <a:defRPr/>
            </a:pPr>
            <a:fld id="{52B4322B-1BBC-40D8-AF30-335F8A1DAA06}" type="datetimeFigureOut">
              <a:rPr lang="en-US"/>
              <a:pPr>
                <a:defRPr/>
              </a:pPr>
              <a:t>1/14/2020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1A0B12C-6222-4AEE-A2B4-45076D9F9B47}" type="slidenum">
              <a:rPr lang="en-US"/>
              <a:pPr>
                <a:defRPr/>
              </a:pPr>
              <a:t>‹#›</a:t>
            </a:fld>
            <a:endParaRPr lang="en-US"/>
          </a:p>
        </p:txBody>
      </p:sp>
    </p:spTree>
    <p:extLst>
      <p:ext uri="{BB962C8B-B14F-4D97-AF65-F5344CB8AC3E}">
        <p14:creationId xmlns:p14="http://schemas.microsoft.com/office/powerpoint/2010/main" val="1667458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8596" y="1714496"/>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idx="1"/>
          </p:nvPr>
        </p:nvSpPr>
        <p:spPr>
          <a:xfrm>
            <a:off x="457200" y="2714620"/>
            <a:ext cx="8229600" cy="3571900"/>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EA076496-612F-45F6-9613-4C25AE768CA2}" type="datetimeFigureOut">
              <a:rPr lang="en-US"/>
              <a:pPr>
                <a:defRPr/>
              </a:pPr>
              <a:t>1/14/2020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B8D017A-D531-4F02-A299-52A2DDD2B5E2}" type="slidenum">
              <a:rPr lang="en-US"/>
              <a:pPr>
                <a:defRPr/>
              </a:pPr>
              <a:t>‹#›</a:t>
            </a:fld>
            <a:endParaRPr lang="en-US"/>
          </a:p>
        </p:txBody>
      </p:sp>
    </p:spTree>
    <p:extLst>
      <p:ext uri="{BB962C8B-B14F-4D97-AF65-F5344CB8AC3E}">
        <p14:creationId xmlns:p14="http://schemas.microsoft.com/office/powerpoint/2010/main" val="3551482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atin typeface="Arial" pitchFamily="34" charset="0"/>
                <a:cs typeface="Arial" pitchFamily="34" charset="0"/>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latin typeface="Arial" pitchFamily="34" charset="0"/>
                <a:cs typeface="Arial"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028D1B31-E366-4D9B-8C45-56AC8D35F31A}" type="datetimeFigureOut">
              <a:rPr lang="en-US"/>
              <a:pPr>
                <a:defRPr/>
              </a:pPr>
              <a:t>1/14/2020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8E123B4-C245-407A-B971-13F919AB7ECB}" type="slidenum">
              <a:rPr lang="en-US"/>
              <a:pPr>
                <a:defRPr/>
              </a:pPr>
              <a:t>‹#›</a:t>
            </a:fld>
            <a:endParaRPr lang="en-US"/>
          </a:p>
        </p:txBody>
      </p:sp>
    </p:spTree>
    <p:extLst>
      <p:ext uri="{BB962C8B-B14F-4D97-AF65-F5344CB8AC3E}">
        <p14:creationId xmlns:p14="http://schemas.microsoft.com/office/powerpoint/2010/main" val="33179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00034" y="1857364"/>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sz="half" idx="1"/>
          </p:nvPr>
        </p:nvSpPr>
        <p:spPr>
          <a:xfrm>
            <a:off x="457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75623A43-35CC-4150-8A3C-1C61B5B4468D}" type="datetimeFigureOut">
              <a:rPr lang="en-US"/>
              <a:pPr>
                <a:defRPr/>
              </a:pPr>
              <a:t>1/14/2020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931A03D-0DF7-4C2E-9D53-43C33297312B}" type="slidenum">
              <a:rPr lang="en-US"/>
              <a:pPr>
                <a:defRPr/>
              </a:pPr>
              <a:t>‹#›</a:t>
            </a:fld>
            <a:endParaRPr lang="en-US"/>
          </a:p>
        </p:txBody>
      </p:sp>
    </p:spTree>
    <p:extLst>
      <p:ext uri="{BB962C8B-B14F-4D97-AF65-F5344CB8AC3E}">
        <p14:creationId xmlns:p14="http://schemas.microsoft.com/office/powerpoint/2010/main" val="3963285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0034" y="1643050"/>
            <a:ext cx="8229600" cy="1000132"/>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Text Placeholder 2"/>
          <p:cNvSpPr>
            <a:spLocks noGrp="1"/>
          </p:cNvSpPr>
          <p:nvPr>
            <p:ph type="body" idx="1"/>
          </p:nvPr>
        </p:nvSpPr>
        <p:spPr>
          <a:xfrm>
            <a:off x="500034" y="2617773"/>
            <a:ext cx="4040188"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3357562"/>
            <a:ext cx="4040188"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87859" y="2617773"/>
            <a:ext cx="4041775"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357562"/>
            <a:ext cx="4041775"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6CA36DE5-B24E-4EB2-9E42-03781F783B5A}" type="datetimeFigureOut">
              <a:rPr lang="en-US"/>
              <a:pPr>
                <a:defRPr/>
              </a:pPr>
              <a:t>1/14/2020</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8BFEB94-8C9E-407F-80C0-48D267DE6531}" type="slidenum">
              <a:rPr lang="en-US"/>
              <a:pPr>
                <a:defRPr/>
              </a:pPr>
              <a:t>‹#›</a:t>
            </a:fld>
            <a:endParaRPr lang="en-US"/>
          </a:p>
        </p:txBody>
      </p:sp>
    </p:spTree>
    <p:extLst>
      <p:ext uri="{BB962C8B-B14F-4D97-AF65-F5344CB8AC3E}">
        <p14:creationId xmlns:p14="http://schemas.microsoft.com/office/powerpoint/2010/main" val="736787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28596" y="1785926"/>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274F89D7-6EAA-49C7-BD29-869A2947A3EE}" type="datetimeFigureOut">
              <a:rPr lang="en-US"/>
              <a:pPr>
                <a:defRPr/>
              </a:pPr>
              <a:t>1/14/2020</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EBED30F6-0CBB-4D5F-893F-04BBA9323766}" type="slidenum">
              <a:rPr lang="en-US"/>
              <a:pPr>
                <a:defRPr/>
              </a:pPr>
              <a:t>‹#›</a:t>
            </a:fld>
            <a:endParaRPr lang="en-US"/>
          </a:p>
        </p:txBody>
      </p:sp>
    </p:spTree>
    <p:extLst>
      <p:ext uri="{BB962C8B-B14F-4D97-AF65-F5344CB8AC3E}">
        <p14:creationId xmlns:p14="http://schemas.microsoft.com/office/powerpoint/2010/main" val="1876808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2FAF1DC-E889-4C93-8243-911E332685D0}" type="datetimeFigureOut">
              <a:rPr lang="en-US"/>
              <a:pPr>
                <a:defRPr/>
              </a:pPr>
              <a:t>1/14/2020</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E5E5291E-8581-418E-9DA8-E6E36AB19D35}" type="slidenum">
              <a:rPr lang="en-US"/>
              <a:pPr>
                <a:defRPr/>
              </a:pPr>
              <a:t>‹#›</a:t>
            </a:fld>
            <a:endParaRPr lang="en-US"/>
          </a:p>
        </p:txBody>
      </p:sp>
    </p:spTree>
    <p:extLst>
      <p:ext uri="{BB962C8B-B14F-4D97-AF65-F5344CB8AC3E}">
        <p14:creationId xmlns:p14="http://schemas.microsoft.com/office/powerpoint/2010/main" val="413399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2117" y="1785926"/>
            <a:ext cx="3008313" cy="1162050"/>
          </a:xfrm>
        </p:spPr>
        <p:txBody>
          <a:bodyPr anchor="b"/>
          <a:lstStyle>
            <a:lvl1pPr algn="l">
              <a:defRPr sz="2000" b="1">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idx="1"/>
          </p:nvPr>
        </p:nvSpPr>
        <p:spPr>
          <a:xfrm>
            <a:off x="3575050" y="1785926"/>
            <a:ext cx="5111750" cy="4340237"/>
          </a:xfrm>
        </p:spPr>
        <p:txBody>
          <a:bodyPr/>
          <a:lstStyle>
            <a:lvl1pPr>
              <a:defRPr sz="3200">
                <a:latin typeface="Arial" pitchFamily="34" charset="0"/>
                <a:cs typeface="Arial" pitchFamily="34" charset="0"/>
              </a:defRPr>
            </a:lvl1pPr>
            <a:lvl2pPr>
              <a:defRPr sz="2800">
                <a:latin typeface="Arial" pitchFamily="34" charset="0"/>
                <a:cs typeface="Arial" pitchFamily="34" charset="0"/>
              </a:defRPr>
            </a:lvl2pPr>
            <a:lvl3pPr>
              <a:defRPr sz="24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3071810"/>
            <a:ext cx="3008313" cy="3054353"/>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AE52E60-1167-418D-AB01-CB32775FEB72}" type="datetimeFigureOut">
              <a:rPr lang="en-US"/>
              <a:pPr>
                <a:defRPr/>
              </a:pPr>
              <a:t>1/14/2020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F170EC5-4667-4F1A-8F5D-EAAF5CE2D629}" type="slidenum">
              <a:rPr lang="en-US"/>
              <a:pPr>
                <a:defRPr/>
              </a:pPr>
              <a:t>‹#›</a:t>
            </a:fld>
            <a:endParaRPr lang="en-US"/>
          </a:p>
        </p:txBody>
      </p:sp>
    </p:spTree>
    <p:extLst>
      <p:ext uri="{BB962C8B-B14F-4D97-AF65-F5344CB8AC3E}">
        <p14:creationId xmlns:p14="http://schemas.microsoft.com/office/powerpoint/2010/main" val="3491341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atin typeface="Arial" pitchFamily="34" charset="0"/>
                <a:cs typeface="Arial" pitchFamily="34" charset="0"/>
              </a:defRPr>
            </a:lvl1pPr>
          </a:lstStyle>
          <a:p>
            <a:r>
              <a:rPr lang="en-US" smtClean="0"/>
              <a:t>Click to edit Master title style</a:t>
            </a:r>
            <a:endParaRPr lang="en-US" dirty="0"/>
          </a:p>
        </p:txBody>
      </p:sp>
      <p:sp>
        <p:nvSpPr>
          <p:cNvPr id="3" name="Picture Placeholder 2"/>
          <p:cNvSpPr>
            <a:spLocks noGrp="1"/>
          </p:cNvSpPr>
          <p:nvPr>
            <p:ph type="pic" idx="1"/>
          </p:nvPr>
        </p:nvSpPr>
        <p:spPr>
          <a:xfrm>
            <a:off x="1785918" y="1785926"/>
            <a:ext cx="5486400" cy="2900354"/>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F842FA3-C49A-4F16-9912-171F959668A1}" type="datetimeFigureOut">
              <a:rPr lang="en-US"/>
              <a:pPr>
                <a:defRPr/>
              </a:pPr>
              <a:t>1/14/2020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A20F65E-0620-420A-8CB8-A46012BAD912}" type="slidenum">
              <a:rPr lang="en-US"/>
              <a:pPr>
                <a:defRPr/>
              </a:pPr>
              <a:t>‹#›</a:t>
            </a:fld>
            <a:endParaRPr lang="en-US"/>
          </a:p>
        </p:txBody>
      </p:sp>
    </p:spTree>
    <p:extLst>
      <p:ext uri="{BB962C8B-B14F-4D97-AF65-F5344CB8AC3E}">
        <p14:creationId xmlns:p14="http://schemas.microsoft.com/office/powerpoint/2010/main" val="4268921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28596" y="1500174"/>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643182"/>
            <a:ext cx="8229600" cy="3482981"/>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5D75FF1E-2EF0-458C-A7FE-25748001A6D8}" type="datetimeFigureOut">
              <a:rPr lang="en-US"/>
              <a:pPr>
                <a:defRPr/>
              </a:pPr>
              <a:t>1/14/2020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612005D-777B-4D14-8E61-77EF148D67DC}" type="slidenum">
              <a:rPr lang="en-US"/>
              <a:pPr>
                <a:defRPr/>
              </a:pPr>
              <a:t>‹#›</a:t>
            </a:fld>
            <a:endParaRPr lang="en-US"/>
          </a:p>
        </p:txBody>
      </p:sp>
    </p:spTree>
    <p:extLst>
      <p:ext uri="{BB962C8B-B14F-4D97-AF65-F5344CB8AC3E}">
        <p14:creationId xmlns:p14="http://schemas.microsoft.com/office/powerpoint/2010/main" val="3395895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714488"/>
            <a:ext cx="2057400" cy="4411675"/>
          </a:xfrm>
        </p:spPr>
        <p:txBody>
          <a:bodyPr vert="eaVert"/>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28596" y="1714488"/>
            <a:ext cx="6019800" cy="4422765"/>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D8199028-EDA4-4006-A8FE-63E048C02D7C}" type="datetimeFigureOut">
              <a:rPr lang="en-US"/>
              <a:pPr>
                <a:defRPr/>
              </a:pPr>
              <a:t>1/14/2020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44C71A4-E192-4CEC-A057-1A8CE34AD392}" type="slidenum">
              <a:rPr lang="en-US"/>
              <a:pPr>
                <a:defRPr/>
              </a:pPr>
              <a:t>‹#›</a:t>
            </a:fld>
            <a:endParaRPr lang="en-US"/>
          </a:p>
        </p:txBody>
      </p:sp>
    </p:spTree>
    <p:extLst>
      <p:ext uri="{BB962C8B-B14F-4D97-AF65-F5344CB8AC3E}">
        <p14:creationId xmlns:p14="http://schemas.microsoft.com/office/powerpoint/2010/main" val="34732376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EA5E4B9-A62C-4DEF-88E8-3116BC77A784}"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1055461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0D383EA-75C7-48CF-A79F-9420A52EBDB0}"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3921164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3B99889-433A-41AE-B85F-286BCE5453D3}"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13381274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59DBDECF-6084-4992-AC1A-79C0E3832305}"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4070220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0A5A9E66-A026-4670-809D-F939B07107BA}"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8369578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D19420A4-2636-411D-B800-FCE50573FEA6}"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39835121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02A4D951-A1F1-44E9-B33A-FE58DF846C18}"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40821702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53ABEC73-17B4-414B-B7D8-1D66EF270438}"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40727766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C2B99EC-3A2E-4EFD-957C-6691B4860F5B}"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26051972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A090F4BA-123A-478E-AAF3-C3D792932CE7}"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36813770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solidFill>
                <a:srgbClr val="FFFF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solidFill>
                <a:srgbClr val="FFFF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1A4EF7C-C4C1-42C3-9A90-B7B258A7D3FB}" type="slidenum">
              <a:rPr lang="en-US" altLang="en-US">
                <a:solidFill>
                  <a:srgbClr val="FFFF00"/>
                </a:solidFill>
              </a:rPr>
              <a:pPr>
                <a:defRPr/>
              </a:pPr>
              <a:t>‹#›</a:t>
            </a:fld>
            <a:endParaRPr lang="en-US" altLang="en-US">
              <a:solidFill>
                <a:srgbClr val="FFFF00"/>
              </a:solidFill>
            </a:endParaRPr>
          </a:p>
        </p:txBody>
      </p:sp>
    </p:spTree>
    <p:extLst>
      <p:ext uri="{BB962C8B-B14F-4D97-AF65-F5344CB8AC3E}">
        <p14:creationId xmlns:p14="http://schemas.microsoft.com/office/powerpoint/2010/main" val="28153415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Ruskin Air Management PPT Slides [Naco].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5" name="Date Placeholder 3"/>
          <p:cNvSpPr>
            <a:spLocks noGrp="1"/>
          </p:cNvSpPr>
          <p:nvPr>
            <p:ph type="dt" sz="half" idx="10"/>
          </p:nvPr>
        </p:nvSpPr>
        <p:spPr/>
        <p:txBody>
          <a:bodyPr/>
          <a:lstStyle>
            <a:lvl1pPr>
              <a:defRPr/>
            </a:lvl1pPr>
          </a:lstStyle>
          <a:p>
            <a:pPr>
              <a:defRPr/>
            </a:pPr>
            <a:fld id="{52B4322B-1BBC-40D8-AF30-335F8A1DAA06}"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1A0B12C-6222-4AEE-A2B4-45076D9F9B4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469006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8596" y="1714496"/>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idx="1"/>
          </p:nvPr>
        </p:nvSpPr>
        <p:spPr>
          <a:xfrm>
            <a:off x="457200" y="2714620"/>
            <a:ext cx="8229600" cy="3571900"/>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EA076496-612F-45F6-9613-4C25AE768CA2}"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B8D017A-D531-4F02-A299-52A2DDD2B5E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6484891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atin typeface="Arial" pitchFamily="34" charset="0"/>
                <a:cs typeface="Arial" pitchFamily="34" charset="0"/>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latin typeface="Arial" pitchFamily="34" charset="0"/>
                <a:cs typeface="Arial"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028D1B31-E366-4D9B-8C45-56AC8D35F31A}"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48E123B4-C245-407A-B971-13F919AB7EC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6809283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00034" y="1857364"/>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sz="half" idx="1"/>
          </p:nvPr>
        </p:nvSpPr>
        <p:spPr>
          <a:xfrm>
            <a:off x="457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75623A43-35CC-4150-8A3C-1C61B5B4468D}"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931A03D-0DF7-4C2E-9D53-43C33297312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012831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0034" y="1643050"/>
            <a:ext cx="8229600" cy="1000132"/>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Text Placeholder 2"/>
          <p:cNvSpPr>
            <a:spLocks noGrp="1"/>
          </p:cNvSpPr>
          <p:nvPr>
            <p:ph type="body" idx="1"/>
          </p:nvPr>
        </p:nvSpPr>
        <p:spPr>
          <a:xfrm>
            <a:off x="500034" y="2617773"/>
            <a:ext cx="4040188"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3357562"/>
            <a:ext cx="4040188"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87859" y="2617773"/>
            <a:ext cx="4041775"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357562"/>
            <a:ext cx="4041775"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6CA36DE5-B24E-4EB2-9E42-03781F783B5A}" type="datetimeFigureOut">
              <a:rPr lang="en-US">
                <a:solidFill>
                  <a:prstClr val="black">
                    <a:tint val="75000"/>
                  </a:prstClr>
                </a:solidFill>
              </a:rPr>
              <a:pPr>
                <a:defRPr/>
              </a:pPr>
              <a:t>1/14/2020</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98BFEB94-8C9E-407F-80C0-48D267DE6531}"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1175914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28596" y="1785926"/>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274F89D7-6EAA-49C7-BD29-869A2947A3EE}" type="datetimeFigureOut">
              <a:rPr lang="en-US">
                <a:solidFill>
                  <a:prstClr val="black">
                    <a:tint val="75000"/>
                  </a:prstClr>
                </a:solidFill>
              </a:rPr>
              <a:pPr>
                <a:defRPr/>
              </a:pPr>
              <a:t>1/14/2020</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BED30F6-0CBB-4D5F-893F-04BBA932376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2569381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2FAF1DC-E889-4C93-8243-911E332685D0}" type="datetimeFigureOut">
              <a:rPr lang="en-US">
                <a:solidFill>
                  <a:prstClr val="black">
                    <a:tint val="75000"/>
                  </a:prstClr>
                </a:solidFill>
              </a:rPr>
              <a:pPr>
                <a:defRPr/>
              </a:pPr>
              <a:t>1/14/2020</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E5E5291E-8581-418E-9DA8-E6E36AB19D3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9303683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2117" y="1785926"/>
            <a:ext cx="3008313" cy="1162050"/>
          </a:xfrm>
        </p:spPr>
        <p:txBody>
          <a:bodyPr anchor="b"/>
          <a:lstStyle>
            <a:lvl1pPr algn="l">
              <a:defRPr sz="2000" b="1">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idx="1"/>
          </p:nvPr>
        </p:nvSpPr>
        <p:spPr>
          <a:xfrm>
            <a:off x="3575050" y="1785926"/>
            <a:ext cx="5111750" cy="4340237"/>
          </a:xfrm>
        </p:spPr>
        <p:txBody>
          <a:bodyPr/>
          <a:lstStyle>
            <a:lvl1pPr>
              <a:defRPr sz="3200">
                <a:latin typeface="Arial" pitchFamily="34" charset="0"/>
                <a:cs typeface="Arial" pitchFamily="34" charset="0"/>
              </a:defRPr>
            </a:lvl1pPr>
            <a:lvl2pPr>
              <a:defRPr sz="2800">
                <a:latin typeface="Arial" pitchFamily="34" charset="0"/>
                <a:cs typeface="Arial" pitchFamily="34" charset="0"/>
              </a:defRPr>
            </a:lvl2pPr>
            <a:lvl3pPr>
              <a:defRPr sz="24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3071810"/>
            <a:ext cx="3008313" cy="3054353"/>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AE52E60-1167-418D-AB01-CB32775FEB72}"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F170EC5-4667-4F1A-8F5D-EAAF5CE2D629}"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6854122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atin typeface="Arial" pitchFamily="34" charset="0"/>
                <a:cs typeface="Arial" pitchFamily="34" charset="0"/>
              </a:defRPr>
            </a:lvl1pPr>
          </a:lstStyle>
          <a:p>
            <a:r>
              <a:rPr lang="en-US" smtClean="0"/>
              <a:t>Click to edit Master title style</a:t>
            </a:r>
            <a:endParaRPr lang="en-US" dirty="0"/>
          </a:p>
        </p:txBody>
      </p:sp>
      <p:sp>
        <p:nvSpPr>
          <p:cNvPr id="3" name="Picture Placeholder 2"/>
          <p:cNvSpPr>
            <a:spLocks noGrp="1"/>
          </p:cNvSpPr>
          <p:nvPr>
            <p:ph type="pic" idx="1"/>
          </p:nvPr>
        </p:nvSpPr>
        <p:spPr>
          <a:xfrm>
            <a:off x="1785918" y="1785926"/>
            <a:ext cx="5486400" cy="2900354"/>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F842FA3-C49A-4F16-9912-171F959668A1}"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A20F65E-0620-420A-8CB8-A46012BAD91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0431403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28596" y="1500174"/>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643182"/>
            <a:ext cx="8229600" cy="3482981"/>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5D75FF1E-2EF0-458C-A7FE-25748001A6D8}"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612005D-777B-4D14-8E61-77EF148D67D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796598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714488"/>
            <a:ext cx="2057400" cy="4411675"/>
          </a:xfrm>
        </p:spPr>
        <p:txBody>
          <a:bodyPr vert="eaVert"/>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28596" y="1714488"/>
            <a:ext cx="6019800" cy="4422765"/>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D8199028-EDA4-4006-A8FE-63E048C02D7C}"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44C71A4-E192-4CEC-A057-1A8CE34AD39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899480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Ruskin Air Management PPT Slides [Naco].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5" name="Date Placeholder 3"/>
          <p:cNvSpPr>
            <a:spLocks noGrp="1"/>
          </p:cNvSpPr>
          <p:nvPr>
            <p:ph type="dt" sz="half" idx="10"/>
          </p:nvPr>
        </p:nvSpPr>
        <p:spPr/>
        <p:txBody>
          <a:bodyPr/>
          <a:lstStyle>
            <a:lvl1pPr>
              <a:defRPr/>
            </a:lvl1pPr>
          </a:lstStyle>
          <a:p>
            <a:pPr>
              <a:defRPr/>
            </a:pPr>
            <a:fld id="{52B4322B-1BBC-40D8-AF30-335F8A1DAA06}"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1A0B12C-6222-4AEE-A2B4-45076D9F9B4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1340183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8596" y="1714496"/>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idx="1"/>
          </p:nvPr>
        </p:nvSpPr>
        <p:spPr>
          <a:xfrm>
            <a:off x="457200" y="2714620"/>
            <a:ext cx="8229600" cy="3571900"/>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EA076496-612F-45F6-9613-4C25AE768CA2}"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B8D017A-D531-4F02-A299-52A2DDD2B5E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09387511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atin typeface="Arial" pitchFamily="34" charset="0"/>
                <a:cs typeface="Arial" pitchFamily="34" charset="0"/>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latin typeface="Arial" pitchFamily="34" charset="0"/>
                <a:cs typeface="Arial"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028D1B31-E366-4D9B-8C45-56AC8D35F31A}"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48E123B4-C245-407A-B971-13F919AB7EC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2002231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00034" y="1857364"/>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sz="half" idx="1"/>
          </p:nvPr>
        </p:nvSpPr>
        <p:spPr>
          <a:xfrm>
            <a:off x="457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75623A43-35CC-4150-8A3C-1C61B5B4468D}"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931A03D-0DF7-4C2E-9D53-43C33297312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426449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0034" y="1643050"/>
            <a:ext cx="8229600" cy="1000132"/>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Text Placeholder 2"/>
          <p:cNvSpPr>
            <a:spLocks noGrp="1"/>
          </p:cNvSpPr>
          <p:nvPr>
            <p:ph type="body" idx="1"/>
          </p:nvPr>
        </p:nvSpPr>
        <p:spPr>
          <a:xfrm>
            <a:off x="500034" y="2617773"/>
            <a:ext cx="4040188"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3357562"/>
            <a:ext cx="4040188"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87859" y="2617773"/>
            <a:ext cx="4041775"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357562"/>
            <a:ext cx="4041775"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6CA36DE5-B24E-4EB2-9E42-03781F783B5A}" type="datetimeFigureOut">
              <a:rPr lang="en-US">
                <a:solidFill>
                  <a:prstClr val="black">
                    <a:tint val="75000"/>
                  </a:prstClr>
                </a:solidFill>
              </a:rPr>
              <a:pPr>
                <a:defRPr/>
              </a:pPr>
              <a:t>1/14/2020</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98BFEB94-8C9E-407F-80C0-48D267DE6531}"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8773827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28596" y="1785926"/>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274F89D7-6EAA-49C7-BD29-869A2947A3EE}" type="datetimeFigureOut">
              <a:rPr lang="en-US">
                <a:solidFill>
                  <a:prstClr val="black">
                    <a:tint val="75000"/>
                  </a:prstClr>
                </a:solidFill>
              </a:rPr>
              <a:pPr>
                <a:defRPr/>
              </a:pPr>
              <a:t>1/14/2020</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BED30F6-0CBB-4D5F-893F-04BBA932376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7672479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2FAF1DC-E889-4C93-8243-911E332685D0}" type="datetimeFigureOut">
              <a:rPr lang="en-US">
                <a:solidFill>
                  <a:prstClr val="black">
                    <a:tint val="75000"/>
                  </a:prstClr>
                </a:solidFill>
              </a:rPr>
              <a:pPr>
                <a:defRPr/>
              </a:pPr>
              <a:t>1/14/2020</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E5E5291E-8581-418E-9DA8-E6E36AB19D3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7670282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2117" y="1785926"/>
            <a:ext cx="3008313" cy="1162050"/>
          </a:xfrm>
        </p:spPr>
        <p:txBody>
          <a:bodyPr anchor="b"/>
          <a:lstStyle>
            <a:lvl1pPr algn="l">
              <a:defRPr sz="2000" b="1">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idx="1"/>
          </p:nvPr>
        </p:nvSpPr>
        <p:spPr>
          <a:xfrm>
            <a:off x="3575050" y="1785926"/>
            <a:ext cx="5111750" cy="4340237"/>
          </a:xfrm>
        </p:spPr>
        <p:txBody>
          <a:bodyPr/>
          <a:lstStyle>
            <a:lvl1pPr>
              <a:defRPr sz="3200">
                <a:latin typeface="Arial" pitchFamily="34" charset="0"/>
                <a:cs typeface="Arial" pitchFamily="34" charset="0"/>
              </a:defRPr>
            </a:lvl1pPr>
            <a:lvl2pPr>
              <a:defRPr sz="2800">
                <a:latin typeface="Arial" pitchFamily="34" charset="0"/>
                <a:cs typeface="Arial" pitchFamily="34" charset="0"/>
              </a:defRPr>
            </a:lvl2pPr>
            <a:lvl3pPr>
              <a:defRPr sz="24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3071810"/>
            <a:ext cx="3008313" cy="3054353"/>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AE52E60-1167-418D-AB01-CB32775FEB72}"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F170EC5-4667-4F1A-8F5D-EAAF5CE2D629}"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3350635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atin typeface="Arial" pitchFamily="34" charset="0"/>
                <a:cs typeface="Arial" pitchFamily="34" charset="0"/>
              </a:defRPr>
            </a:lvl1pPr>
          </a:lstStyle>
          <a:p>
            <a:r>
              <a:rPr lang="en-US" smtClean="0"/>
              <a:t>Click to edit Master title style</a:t>
            </a:r>
            <a:endParaRPr lang="en-US" dirty="0"/>
          </a:p>
        </p:txBody>
      </p:sp>
      <p:sp>
        <p:nvSpPr>
          <p:cNvPr id="3" name="Picture Placeholder 2"/>
          <p:cNvSpPr>
            <a:spLocks noGrp="1"/>
          </p:cNvSpPr>
          <p:nvPr>
            <p:ph type="pic" idx="1"/>
          </p:nvPr>
        </p:nvSpPr>
        <p:spPr>
          <a:xfrm>
            <a:off x="1785918" y="1785926"/>
            <a:ext cx="5486400" cy="2900354"/>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F842FA3-C49A-4F16-9912-171F959668A1}"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A20F65E-0620-420A-8CB8-A46012BAD91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8778331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28596" y="1500174"/>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643182"/>
            <a:ext cx="8229600" cy="3482981"/>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5D75FF1E-2EF0-458C-A7FE-25748001A6D8}"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612005D-777B-4D14-8E61-77EF148D67D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3612713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714488"/>
            <a:ext cx="2057400" cy="4411675"/>
          </a:xfrm>
        </p:spPr>
        <p:txBody>
          <a:bodyPr vert="eaVert"/>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28596" y="1714488"/>
            <a:ext cx="6019800" cy="4422765"/>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D8199028-EDA4-4006-A8FE-63E048C02D7C}"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44C71A4-E192-4CEC-A057-1A8CE34AD39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9256298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Ruskin Air Management PPT Slides [Naco].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5" name="Date Placeholder 3"/>
          <p:cNvSpPr>
            <a:spLocks noGrp="1"/>
          </p:cNvSpPr>
          <p:nvPr>
            <p:ph type="dt" sz="half" idx="10"/>
          </p:nvPr>
        </p:nvSpPr>
        <p:spPr/>
        <p:txBody>
          <a:bodyPr/>
          <a:lstStyle>
            <a:lvl1pPr>
              <a:defRPr/>
            </a:lvl1pPr>
          </a:lstStyle>
          <a:p>
            <a:pPr>
              <a:defRPr/>
            </a:pPr>
            <a:fld id="{52B4322B-1BBC-40D8-AF30-335F8A1DAA06}"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1A0B12C-6222-4AEE-A2B4-45076D9F9B4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692510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8596" y="1714496"/>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idx="1"/>
          </p:nvPr>
        </p:nvSpPr>
        <p:spPr>
          <a:xfrm>
            <a:off x="457200" y="2714620"/>
            <a:ext cx="8229600" cy="3571900"/>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EA076496-612F-45F6-9613-4C25AE768CA2}"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B8D017A-D531-4F02-A299-52A2DDD2B5E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203541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atin typeface="Arial" pitchFamily="34" charset="0"/>
                <a:cs typeface="Arial" pitchFamily="34" charset="0"/>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latin typeface="Arial" pitchFamily="34" charset="0"/>
                <a:cs typeface="Arial"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028D1B31-E366-4D9B-8C45-56AC8D35F31A}"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48E123B4-C245-407A-B971-13F919AB7EC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54612584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00034" y="1857364"/>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sz="half" idx="1"/>
          </p:nvPr>
        </p:nvSpPr>
        <p:spPr>
          <a:xfrm>
            <a:off x="457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3214686"/>
            <a:ext cx="4038600" cy="2911477"/>
          </a:xfrm>
        </p:spPr>
        <p:txBody>
          <a:bodyPr/>
          <a:lstStyle>
            <a:lvl1pPr>
              <a:defRPr sz="2800">
                <a:latin typeface="Arial" pitchFamily="34" charset="0"/>
                <a:cs typeface="Arial" pitchFamily="34" charset="0"/>
              </a:defRPr>
            </a:lvl1pPr>
            <a:lvl2pPr>
              <a:defRPr sz="2400">
                <a:latin typeface="Arial" pitchFamily="34" charset="0"/>
                <a:cs typeface="Arial" pitchFamily="34" charset="0"/>
              </a:defRPr>
            </a:lvl2pPr>
            <a:lvl3pPr>
              <a:defRPr sz="2000">
                <a:latin typeface="Arial" pitchFamily="34" charset="0"/>
                <a:cs typeface="Arial" pitchFamily="34" charset="0"/>
              </a:defRPr>
            </a:lvl3pPr>
            <a:lvl4pPr>
              <a:defRPr sz="1800">
                <a:latin typeface="Arial" pitchFamily="34" charset="0"/>
                <a:cs typeface="Arial" pitchFamily="34" charset="0"/>
              </a:defRPr>
            </a:lvl4pPr>
            <a:lvl5pPr>
              <a:defRPr sz="1800">
                <a:latin typeface="Arial" pitchFamily="34" charset="0"/>
                <a:cs typeface="Arial" pitchFamily="34"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75623A43-35CC-4150-8A3C-1C61B5B4468D}"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931A03D-0DF7-4C2E-9D53-43C33297312B}"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4709000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0034" y="1643050"/>
            <a:ext cx="8229600" cy="1000132"/>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Text Placeholder 2"/>
          <p:cNvSpPr>
            <a:spLocks noGrp="1"/>
          </p:cNvSpPr>
          <p:nvPr>
            <p:ph type="body" idx="1"/>
          </p:nvPr>
        </p:nvSpPr>
        <p:spPr>
          <a:xfrm>
            <a:off x="500034" y="2617773"/>
            <a:ext cx="4040188"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3357562"/>
            <a:ext cx="4040188"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87859" y="2617773"/>
            <a:ext cx="4041775" cy="639762"/>
          </a:xfrm>
        </p:spPr>
        <p:txBody>
          <a:bodyPr anchor="b">
            <a:normAutofit/>
          </a:bodyPr>
          <a:lstStyle>
            <a:lvl1pPr marL="0" indent="0">
              <a:buNone/>
              <a:defRPr sz="2000" b="1">
                <a:latin typeface="Arial" pitchFamily="34" charset="0"/>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357562"/>
            <a:ext cx="4041775" cy="2768600"/>
          </a:xfrm>
        </p:spPr>
        <p:txBody>
          <a:bodyPr>
            <a:normAutofit/>
          </a:bodyPr>
          <a:lstStyle>
            <a:lvl1pPr>
              <a:defRPr sz="2000">
                <a:latin typeface="Arial" pitchFamily="34" charset="0"/>
                <a:cs typeface="Arial" pitchFamily="34" charset="0"/>
              </a:defRPr>
            </a:lvl1pPr>
            <a:lvl2pPr>
              <a:defRPr sz="2000">
                <a:latin typeface="Arial" pitchFamily="34" charset="0"/>
                <a:cs typeface="Arial" pitchFamily="34" charset="0"/>
              </a:defRPr>
            </a:lvl2pPr>
            <a:lvl3pPr>
              <a:defRPr sz="20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6CA36DE5-B24E-4EB2-9E42-03781F783B5A}" type="datetimeFigureOut">
              <a:rPr lang="en-US">
                <a:solidFill>
                  <a:prstClr val="black">
                    <a:tint val="75000"/>
                  </a:prstClr>
                </a:solidFill>
              </a:rPr>
              <a:pPr>
                <a:defRPr/>
              </a:pPr>
              <a:t>1/14/2020</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98BFEB94-8C9E-407F-80C0-48D267DE6531}"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398728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28596" y="1785926"/>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274F89D7-6EAA-49C7-BD29-869A2947A3EE}" type="datetimeFigureOut">
              <a:rPr lang="en-US">
                <a:solidFill>
                  <a:prstClr val="black">
                    <a:tint val="75000"/>
                  </a:prstClr>
                </a:solidFill>
              </a:rPr>
              <a:pPr>
                <a:defRPr/>
              </a:pPr>
              <a:t>1/14/2020</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BED30F6-0CBB-4D5F-893F-04BBA9323766}"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4155792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2FAF1DC-E889-4C93-8243-911E332685D0}" type="datetimeFigureOut">
              <a:rPr lang="en-US">
                <a:solidFill>
                  <a:prstClr val="black">
                    <a:tint val="75000"/>
                  </a:prstClr>
                </a:solidFill>
              </a:rPr>
              <a:pPr>
                <a:defRPr/>
              </a:pPr>
              <a:t>1/14/2020</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E5E5291E-8581-418E-9DA8-E6E36AB19D3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5810796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2117" y="1785926"/>
            <a:ext cx="3008313" cy="1162050"/>
          </a:xfrm>
        </p:spPr>
        <p:txBody>
          <a:bodyPr anchor="b"/>
          <a:lstStyle>
            <a:lvl1pPr algn="l">
              <a:defRPr sz="2000" b="1">
                <a:latin typeface="Arial" pitchFamily="34" charset="0"/>
                <a:cs typeface="Arial" pitchFamily="34" charset="0"/>
              </a:defRPr>
            </a:lvl1pPr>
          </a:lstStyle>
          <a:p>
            <a:r>
              <a:rPr lang="en-US" smtClean="0"/>
              <a:t>Click to edit Master title style</a:t>
            </a:r>
            <a:endParaRPr lang="en-US" dirty="0"/>
          </a:p>
        </p:txBody>
      </p:sp>
      <p:sp>
        <p:nvSpPr>
          <p:cNvPr id="3" name="Content Placeholder 2"/>
          <p:cNvSpPr>
            <a:spLocks noGrp="1"/>
          </p:cNvSpPr>
          <p:nvPr>
            <p:ph idx="1"/>
          </p:nvPr>
        </p:nvSpPr>
        <p:spPr>
          <a:xfrm>
            <a:off x="3575050" y="1785926"/>
            <a:ext cx="5111750" cy="4340237"/>
          </a:xfrm>
        </p:spPr>
        <p:txBody>
          <a:bodyPr/>
          <a:lstStyle>
            <a:lvl1pPr>
              <a:defRPr sz="3200">
                <a:latin typeface="Arial" pitchFamily="34" charset="0"/>
                <a:cs typeface="Arial" pitchFamily="34" charset="0"/>
              </a:defRPr>
            </a:lvl1pPr>
            <a:lvl2pPr>
              <a:defRPr sz="2800">
                <a:latin typeface="Arial" pitchFamily="34" charset="0"/>
                <a:cs typeface="Arial" pitchFamily="34" charset="0"/>
              </a:defRPr>
            </a:lvl2pPr>
            <a:lvl3pPr>
              <a:defRPr sz="2400">
                <a:latin typeface="Arial" pitchFamily="34" charset="0"/>
                <a:cs typeface="Arial" pitchFamily="34" charset="0"/>
              </a:defRPr>
            </a:lvl3pPr>
            <a:lvl4pPr>
              <a:defRPr sz="2000">
                <a:latin typeface="Arial" pitchFamily="34" charset="0"/>
                <a:cs typeface="Arial" pitchFamily="34" charset="0"/>
              </a:defRPr>
            </a:lvl4pPr>
            <a:lvl5pPr>
              <a:defRPr sz="2000">
                <a:latin typeface="Arial" pitchFamily="34" charset="0"/>
                <a:cs typeface="Arial" pitchFamily="34" charset="0"/>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3071810"/>
            <a:ext cx="3008313" cy="3054353"/>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AE52E60-1167-418D-AB01-CB32775FEB72}"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7F170EC5-4667-4F1A-8F5D-EAAF5CE2D629}"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92474467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atin typeface="Arial" pitchFamily="34" charset="0"/>
                <a:cs typeface="Arial" pitchFamily="34" charset="0"/>
              </a:defRPr>
            </a:lvl1pPr>
          </a:lstStyle>
          <a:p>
            <a:r>
              <a:rPr lang="en-US" smtClean="0"/>
              <a:t>Click to edit Master title style</a:t>
            </a:r>
            <a:endParaRPr lang="en-US" dirty="0"/>
          </a:p>
        </p:txBody>
      </p:sp>
      <p:sp>
        <p:nvSpPr>
          <p:cNvPr id="3" name="Picture Placeholder 2"/>
          <p:cNvSpPr>
            <a:spLocks noGrp="1"/>
          </p:cNvSpPr>
          <p:nvPr>
            <p:ph type="pic" idx="1"/>
          </p:nvPr>
        </p:nvSpPr>
        <p:spPr>
          <a:xfrm>
            <a:off x="1785918" y="1785926"/>
            <a:ext cx="5486400" cy="2900354"/>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atin typeface="Arial" pitchFamily="34" charset="0"/>
                <a:cs typeface="Arial"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F842FA3-C49A-4F16-9912-171F959668A1}" type="datetimeFigureOut">
              <a:rPr lang="en-US">
                <a:solidFill>
                  <a:prstClr val="black">
                    <a:tint val="75000"/>
                  </a:prstClr>
                </a:solidFill>
              </a:rPr>
              <a:pPr>
                <a:defRPr/>
              </a:pPr>
              <a:t>1/14/2020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A20F65E-0620-420A-8CB8-A46012BAD91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386094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28596" y="1500174"/>
            <a:ext cx="8229600" cy="1143000"/>
          </a:xfrm>
        </p:spPr>
        <p:txBody>
          <a:bodyPr/>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643182"/>
            <a:ext cx="8229600" cy="3482981"/>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5D75FF1E-2EF0-458C-A7FE-25748001A6D8}"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612005D-777B-4D14-8E61-77EF148D67D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0099274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714488"/>
            <a:ext cx="2057400" cy="4411675"/>
          </a:xfrm>
        </p:spPr>
        <p:txBody>
          <a:bodyPr vert="eaVert"/>
          <a:lstStyle>
            <a:lvl1pPr>
              <a:defRPr>
                <a:latin typeface="Arial" pitchFamily="34" charset="0"/>
                <a:cs typeface="Arial" pitchFamily="34" charset="0"/>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28596" y="1714488"/>
            <a:ext cx="6019800" cy="4422765"/>
          </a:xfrm>
        </p:spPr>
        <p:txBody>
          <a:bodyPr vert="eaVert"/>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D8199028-EDA4-4006-A8FE-63E048C02D7C}"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44C71A4-E192-4CEC-A057-1A8CE34AD392}"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09398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e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537630F4-2EC5-435B-B4B3-A4686D7D75E4}" type="datetimeFigureOut">
              <a:rPr lang="en-US"/>
              <a:pPr>
                <a:defRPr/>
              </a:pPr>
              <a:t>1/14/2020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0D0DD761-E40C-491D-BBAB-04394FAB049F}" type="slidenum">
              <a:rPr lang="en-US"/>
              <a:pPr>
                <a:defRPr/>
              </a:pPr>
              <a:t>‹#›</a:t>
            </a:fld>
            <a:endParaRPr lang="en-US"/>
          </a:p>
        </p:txBody>
      </p:sp>
      <p:pic>
        <p:nvPicPr>
          <p:cNvPr id="1031" name="Picture 6" descr="Ruskin Air Management PPT Slides [Naco].jpg"/>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000125" y="5500688"/>
            <a:ext cx="7643813" cy="1071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cSld>
  <p:clrMap bg1="lt1" tx1="dk1" bg2="lt2" tx2="dk2" accent1="accent1" accent2="accent2" accent3="accent3" accent4="accent4" accent5="accent5" accent6="accent6" hlink="hlink" folHlink="folHlink"/>
  <p:sldLayoutIdLst>
    <p:sldLayoutId id="2147483683"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vl1pPr>
          </a:lstStyle>
          <a:p>
            <a:pPr eaLnBrk="0" hangingPunct="0">
              <a:defRPr/>
            </a:pPr>
            <a:endParaRPr lang="en-US" altLang="en-US">
              <a:solidFill>
                <a:srgbClr val="FFFF00"/>
              </a:solidFill>
              <a:latin typeface="Times New Roman" pitchFamily="18" charset="0"/>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vl1pPr>
          </a:lstStyle>
          <a:p>
            <a:pPr eaLnBrk="0" hangingPunct="0">
              <a:defRPr/>
            </a:pPr>
            <a:endParaRPr lang="en-US" altLang="en-US">
              <a:solidFill>
                <a:srgbClr val="FFFF00"/>
              </a:solidFill>
              <a:latin typeface="Times New Roman" pitchFamily="18" charset="0"/>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smtClean="0"/>
            </a:lvl1pPr>
          </a:lstStyle>
          <a:p>
            <a:pPr eaLnBrk="0" hangingPunct="0">
              <a:defRPr/>
            </a:pPr>
            <a:fld id="{2D0FEFAA-AA3D-4B42-B9DE-40A0F76A8BE8}" type="slidenum">
              <a:rPr lang="en-US" altLang="en-US">
                <a:solidFill>
                  <a:srgbClr val="FFFF00"/>
                </a:solidFill>
                <a:latin typeface="Times New Roman" pitchFamily="18" charset="0"/>
              </a:rPr>
              <a:pPr eaLnBrk="0" hangingPunct="0">
                <a:defRPr/>
              </a:pPr>
              <a:t>‹#›</a:t>
            </a:fld>
            <a:endParaRPr lang="en-US" altLang="en-US">
              <a:solidFill>
                <a:srgbClr val="FFFF00"/>
              </a:solidFill>
              <a:latin typeface="Times New Roman" pitchFamily="18" charset="0"/>
            </a:endParaRPr>
          </a:p>
        </p:txBody>
      </p:sp>
    </p:spTree>
    <p:extLst>
      <p:ext uri="{BB962C8B-B14F-4D97-AF65-F5344CB8AC3E}">
        <p14:creationId xmlns:p14="http://schemas.microsoft.com/office/powerpoint/2010/main" val="21042149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537630F4-2EC5-435B-B4B3-A4686D7D75E4}"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0D0DD761-E40C-491D-BBAB-04394FAB049F}" type="slidenum">
              <a:rPr lang="en-US">
                <a:solidFill>
                  <a:prstClr val="black">
                    <a:tint val="75000"/>
                  </a:prstClr>
                </a:solidFill>
              </a:rPr>
              <a:pPr>
                <a:defRPr/>
              </a:pPr>
              <a:t>‹#›</a:t>
            </a:fld>
            <a:endParaRPr lang="en-US">
              <a:solidFill>
                <a:prstClr val="black">
                  <a:tint val="75000"/>
                </a:prstClr>
              </a:solidFill>
            </a:endParaRPr>
          </a:p>
        </p:txBody>
      </p:sp>
      <p:pic>
        <p:nvPicPr>
          <p:cNvPr id="1031" name="Picture 6" descr="Ruskin Air Management PPT Slides [Naco].jpg"/>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000125" y="5500688"/>
            <a:ext cx="7643813" cy="1071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Tree>
    <p:extLst>
      <p:ext uri="{BB962C8B-B14F-4D97-AF65-F5344CB8AC3E}">
        <p14:creationId xmlns:p14="http://schemas.microsoft.com/office/powerpoint/2010/main" val="329032707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537630F4-2EC5-435B-B4B3-A4686D7D75E4}"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0D0DD761-E40C-491D-BBAB-04394FAB049F}" type="slidenum">
              <a:rPr lang="en-US">
                <a:solidFill>
                  <a:prstClr val="black">
                    <a:tint val="75000"/>
                  </a:prstClr>
                </a:solidFill>
              </a:rPr>
              <a:pPr>
                <a:defRPr/>
              </a:pPr>
              <a:t>‹#›</a:t>
            </a:fld>
            <a:endParaRPr lang="en-US">
              <a:solidFill>
                <a:prstClr val="black">
                  <a:tint val="75000"/>
                </a:prstClr>
              </a:solidFill>
            </a:endParaRPr>
          </a:p>
        </p:txBody>
      </p:sp>
      <p:pic>
        <p:nvPicPr>
          <p:cNvPr id="1031" name="Picture 6" descr="Ruskin Air Management PPT Slides [Naco].jpg"/>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000125" y="5500688"/>
            <a:ext cx="7643813" cy="1071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Tree>
    <p:extLst>
      <p:ext uri="{BB962C8B-B14F-4D97-AF65-F5344CB8AC3E}">
        <p14:creationId xmlns:p14="http://schemas.microsoft.com/office/powerpoint/2010/main" val="305305679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537630F4-2EC5-435B-B4B3-A4686D7D75E4}" type="datetimeFigureOut">
              <a:rPr lang="en-US">
                <a:solidFill>
                  <a:prstClr val="black">
                    <a:tint val="75000"/>
                  </a:prstClr>
                </a:solidFill>
              </a:rPr>
              <a:pPr>
                <a:defRPr/>
              </a:pPr>
              <a:t>1/14/2020</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0D0DD761-E40C-491D-BBAB-04394FAB049F}" type="slidenum">
              <a:rPr lang="en-US">
                <a:solidFill>
                  <a:prstClr val="black">
                    <a:tint val="75000"/>
                  </a:prstClr>
                </a:solidFill>
              </a:rPr>
              <a:pPr>
                <a:defRPr/>
              </a:pPr>
              <a:t>‹#›</a:t>
            </a:fld>
            <a:endParaRPr lang="en-US">
              <a:solidFill>
                <a:prstClr val="black">
                  <a:tint val="75000"/>
                </a:prstClr>
              </a:solidFill>
            </a:endParaRPr>
          </a:p>
        </p:txBody>
      </p:sp>
      <p:pic>
        <p:nvPicPr>
          <p:cNvPr id="1031" name="Picture 6" descr="Ruskin Air Management PPT Slides [Naco].jpg"/>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0" y="0"/>
            <a:ext cx="9147175"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000125" y="5500688"/>
            <a:ext cx="7643813" cy="1071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endParaRPr>
          </a:p>
        </p:txBody>
      </p:sp>
    </p:spTree>
    <p:extLst>
      <p:ext uri="{BB962C8B-B14F-4D97-AF65-F5344CB8AC3E}">
        <p14:creationId xmlns:p14="http://schemas.microsoft.com/office/powerpoint/2010/main" val="417512033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13" Type="http://schemas.microsoft.com/office/2007/relationships/hdphoto" Target="../media/hdphoto5.wdp"/><Relationship Id="rId3" Type="http://schemas.openxmlformats.org/officeDocument/2006/relationships/image" Target="../media/image2.gif"/><Relationship Id="rId7" Type="http://schemas.microsoft.com/office/2007/relationships/hdphoto" Target="../media/hdphoto2.wdp"/><Relationship Id="rId12" Type="http://schemas.openxmlformats.org/officeDocument/2006/relationships/image" Target="../media/image7.png"/><Relationship Id="rId2" Type="http://schemas.openxmlformats.org/officeDocument/2006/relationships/hyperlink" Target="#Download"/><Relationship Id="rId1" Type="http://schemas.openxmlformats.org/officeDocument/2006/relationships/slideLayout" Target="../slideLayouts/slideLayout2.xml"/><Relationship Id="rId6" Type="http://schemas.openxmlformats.org/officeDocument/2006/relationships/image" Target="../media/image4.png"/><Relationship Id="rId11" Type="http://schemas.microsoft.com/office/2007/relationships/hdphoto" Target="../media/hdphoto4.wdp"/><Relationship Id="rId5" Type="http://schemas.microsoft.com/office/2007/relationships/hdphoto" Target="../media/hdphoto1.wdp"/><Relationship Id="rId10" Type="http://schemas.openxmlformats.org/officeDocument/2006/relationships/image" Target="../media/image6.png"/><Relationship Id="rId4" Type="http://schemas.openxmlformats.org/officeDocument/2006/relationships/image" Target="../media/image3.png"/><Relationship Id="rId9" Type="http://schemas.microsoft.com/office/2007/relationships/hdphoto" Target="../media/hdphoto3.wdp"/></Relationships>
</file>

<file path=ppt/slides/_rels/slide4.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Download"/><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Download"/><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Download"/><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 Id="rId4" Type="http://schemas.microsoft.com/office/2007/relationships/hdphoto" Target="../media/hdphoto7.wdp"/></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26.wmf"/><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27.wmf"/><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25" y="1714500"/>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What is ventilation?</a:t>
            </a:r>
          </a:p>
        </p:txBody>
      </p:sp>
      <p:sp>
        <p:nvSpPr>
          <p:cNvPr id="4099" name="Content Placeholder 2"/>
          <p:cNvSpPr>
            <a:spLocks noGrp="1"/>
          </p:cNvSpPr>
          <p:nvPr>
            <p:ph idx="1"/>
          </p:nvPr>
        </p:nvSpPr>
        <p:spPr>
          <a:xfrm>
            <a:off x="457200" y="2714625"/>
            <a:ext cx="8075240" cy="3571875"/>
          </a:xfrm>
        </p:spPr>
        <p:txBody>
          <a:bodyPr/>
          <a:lstStyle/>
          <a:p>
            <a:pPr algn="just"/>
            <a:r>
              <a:rPr lang="en-US" sz="2000" dirty="0" smtClean="0">
                <a:solidFill>
                  <a:schemeClr val="bg1">
                    <a:lumMod val="50000"/>
                  </a:schemeClr>
                </a:solidFill>
                <a:latin typeface="Vrinda" pitchFamily="34" charset="0"/>
                <a:cs typeface="Vrinda" pitchFamily="34" charset="0"/>
              </a:rPr>
              <a:t>Ventilation is the </a:t>
            </a:r>
            <a:r>
              <a:rPr lang="en-US" sz="2000" dirty="0">
                <a:solidFill>
                  <a:schemeClr val="bg1">
                    <a:lumMod val="50000"/>
                  </a:schemeClr>
                </a:solidFill>
                <a:latin typeface="Vrinda" pitchFamily="34" charset="0"/>
                <a:cs typeface="Vrinda" pitchFamily="34" charset="0"/>
              </a:rPr>
              <a:t>intentional provision of fresh air </a:t>
            </a:r>
            <a:r>
              <a:rPr lang="en-US" sz="2000" dirty="0" smtClean="0">
                <a:solidFill>
                  <a:schemeClr val="bg1">
                    <a:lumMod val="50000"/>
                  </a:schemeClr>
                </a:solidFill>
                <a:latin typeface="Vrinda" pitchFamily="34" charset="0"/>
                <a:cs typeface="Vrinda" pitchFamily="34" charset="0"/>
              </a:rPr>
              <a:t>and the removal of stale air.</a:t>
            </a:r>
          </a:p>
          <a:p>
            <a:pPr algn="just"/>
            <a:endParaRPr lang="en-US" sz="1000" dirty="0">
              <a:solidFill>
                <a:schemeClr val="bg1">
                  <a:lumMod val="50000"/>
                </a:schemeClr>
              </a:solidFill>
              <a:latin typeface="Vrinda" pitchFamily="34" charset="0"/>
              <a:cs typeface="Vrinda" pitchFamily="34" charset="0"/>
            </a:endParaRPr>
          </a:p>
          <a:p>
            <a:pPr algn="just" eaLnBrk="1" hangingPunct="1"/>
            <a:r>
              <a:rPr lang="en-US" sz="2000" dirty="0" smtClean="0">
                <a:solidFill>
                  <a:schemeClr val="bg1">
                    <a:lumMod val="50000"/>
                  </a:schemeClr>
                </a:solidFill>
                <a:latin typeface="Vrinda" pitchFamily="34" charset="0"/>
                <a:cs typeface="Vrinda" pitchFamily="34" charset="0"/>
              </a:rPr>
              <a:t>Ventilation is </a:t>
            </a:r>
            <a:r>
              <a:rPr lang="en-US" sz="2000" u="sng" dirty="0" smtClean="0">
                <a:solidFill>
                  <a:schemeClr val="bg1">
                    <a:lumMod val="50000"/>
                  </a:schemeClr>
                </a:solidFill>
                <a:latin typeface="Vrinda" pitchFamily="34" charset="0"/>
                <a:cs typeface="Vrinda" pitchFamily="34" charset="0"/>
              </a:rPr>
              <a:t>not</a:t>
            </a:r>
            <a:r>
              <a:rPr lang="en-US" sz="2000" dirty="0" smtClean="0">
                <a:solidFill>
                  <a:schemeClr val="bg1">
                    <a:lumMod val="50000"/>
                  </a:schemeClr>
                </a:solidFill>
                <a:latin typeface="Vrinda" pitchFamily="34" charset="0"/>
                <a:cs typeface="Vrinda" pitchFamily="34" charset="0"/>
              </a:rPr>
              <a:t> the incidental leakage of air through the building fabric known as infiltration.</a:t>
            </a:r>
          </a:p>
          <a:p>
            <a:pPr marL="0" indent="0" algn="just" eaLnBrk="1" hangingPunct="1">
              <a:buNone/>
            </a:pPr>
            <a:endParaRPr lang="en-US" sz="1000" dirty="0" smtClean="0">
              <a:solidFill>
                <a:schemeClr val="bg1">
                  <a:lumMod val="50000"/>
                </a:schemeClr>
              </a:solidFill>
              <a:latin typeface="Vrinda" pitchFamily="34" charset="0"/>
              <a:cs typeface="Vrinda" pitchFamily="34" charset="0"/>
            </a:endParaRPr>
          </a:p>
          <a:p>
            <a:pPr marL="0" indent="0" algn="just" eaLnBrk="1" hangingPunct="1">
              <a:buNone/>
            </a:pPr>
            <a:r>
              <a:rPr lang="en-US" sz="2000" dirty="0" smtClean="0">
                <a:solidFill>
                  <a:schemeClr val="bg1">
                    <a:lumMod val="50000"/>
                  </a:schemeClr>
                </a:solidFill>
                <a:latin typeface="Vrinda" pitchFamily="34" charset="0"/>
                <a:cs typeface="Vrinda" pitchFamily="34" charset="0"/>
              </a:rPr>
              <a:t>As we strive to reduce infiltration to improve energy efficiency, good ventilation design becomes more critical.</a:t>
            </a:r>
          </a:p>
          <a:p>
            <a:pPr marL="0" indent="0" algn="just" eaLnBrk="1" hangingPunct="1">
              <a:buNone/>
            </a:pPr>
            <a:endParaRPr lang="en-US" sz="1000" dirty="0" smtClean="0">
              <a:solidFill>
                <a:schemeClr val="bg1">
                  <a:lumMod val="50000"/>
                </a:schemeClr>
              </a:solidFill>
              <a:latin typeface="Vrinda" pitchFamily="34" charset="0"/>
              <a:cs typeface="Vrinda" pitchFamily="34" charset="0"/>
            </a:endParaRPr>
          </a:p>
          <a:p>
            <a:pPr marL="0" indent="0" algn="just" eaLnBrk="1" hangingPunct="1">
              <a:buNone/>
            </a:pPr>
            <a:r>
              <a:rPr lang="en-US" sz="2000" dirty="0" smtClean="0">
                <a:solidFill>
                  <a:schemeClr val="bg1">
                    <a:lumMod val="50000"/>
                  </a:schemeClr>
                </a:solidFill>
                <a:latin typeface="Vrinda" pitchFamily="34" charset="0"/>
                <a:cs typeface="Vrinda" pitchFamily="34" charset="0"/>
              </a:rPr>
              <a:t>Effective ventilation is also critical in helping to </a:t>
            </a:r>
            <a:r>
              <a:rPr lang="en-US" sz="2000" dirty="0" err="1" smtClean="0">
                <a:solidFill>
                  <a:schemeClr val="bg1">
                    <a:lumMod val="50000"/>
                  </a:schemeClr>
                </a:solidFill>
                <a:latin typeface="Vrinda" pitchFamily="34" charset="0"/>
                <a:cs typeface="Vrinda" pitchFamily="34" charset="0"/>
              </a:rPr>
              <a:t>minimise</a:t>
            </a:r>
            <a:r>
              <a:rPr lang="en-US" sz="2000" dirty="0" smtClean="0">
                <a:solidFill>
                  <a:schemeClr val="bg1">
                    <a:lumMod val="50000"/>
                  </a:schemeClr>
                </a:solidFill>
                <a:latin typeface="Vrinda" pitchFamily="34" charset="0"/>
                <a:cs typeface="Vrinda" pitchFamily="34" charset="0"/>
              </a:rPr>
              <a:t> overheating during summertime.    </a:t>
            </a:r>
            <a:r>
              <a:rPr lang="en-US" sz="2000" dirty="0" smtClean="0">
                <a:solidFill>
                  <a:srgbClr val="000066"/>
                </a:solidFill>
                <a:latin typeface="Vrinda" pitchFamily="34" charset="0"/>
                <a:cs typeface="Vrinda"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24" y="1714500"/>
            <a:ext cx="8535863"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Why is good ventilation so important?</a:t>
            </a:r>
          </a:p>
        </p:txBody>
      </p:sp>
      <p:sp>
        <p:nvSpPr>
          <p:cNvPr id="4099" name="Content Placeholder 2"/>
          <p:cNvSpPr>
            <a:spLocks noGrp="1"/>
          </p:cNvSpPr>
          <p:nvPr>
            <p:ph idx="1"/>
          </p:nvPr>
        </p:nvSpPr>
        <p:spPr>
          <a:xfrm>
            <a:off x="457200" y="2852936"/>
            <a:ext cx="8229600" cy="3433564"/>
          </a:xfrm>
        </p:spPr>
        <p:txBody>
          <a:bodyPr/>
          <a:lstStyle/>
          <a:p>
            <a:pPr marL="0" indent="0">
              <a:buNone/>
            </a:pPr>
            <a:r>
              <a:rPr lang="en-GB" sz="2000" i="1" dirty="0" smtClean="0">
                <a:solidFill>
                  <a:schemeClr val="bg1">
                    <a:lumMod val="50000"/>
                  </a:schemeClr>
                </a:solidFill>
                <a:latin typeface="Vrinda" pitchFamily="34" charset="0"/>
                <a:cs typeface="Vrinda" pitchFamily="34" charset="0"/>
              </a:rPr>
              <a:t>‘</a:t>
            </a:r>
            <a:r>
              <a:rPr lang="en-GB" sz="2000" dirty="0" smtClean="0">
                <a:solidFill>
                  <a:schemeClr val="bg1">
                    <a:lumMod val="50000"/>
                  </a:schemeClr>
                </a:solidFill>
                <a:latin typeface="Vrinda" pitchFamily="34" charset="0"/>
                <a:cs typeface="Vrinda" pitchFamily="34" charset="0"/>
              </a:rPr>
              <a:t>A </a:t>
            </a:r>
            <a:r>
              <a:rPr lang="en-GB" sz="2000" dirty="0">
                <a:solidFill>
                  <a:schemeClr val="bg1">
                    <a:lumMod val="50000"/>
                  </a:schemeClr>
                </a:solidFill>
                <a:latin typeface="Vrinda" pitchFamily="34" charset="0"/>
                <a:cs typeface="Vrinda" pitchFamily="34" charset="0"/>
              </a:rPr>
              <a:t>lack of ventilation can </a:t>
            </a:r>
            <a:r>
              <a:rPr lang="en-GB" sz="2000" dirty="0" smtClean="0">
                <a:solidFill>
                  <a:schemeClr val="bg1">
                    <a:lumMod val="50000"/>
                  </a:schemeClr>
                </a:solidFill>
                <a:latin typeface="Vrinda" pitchFamily="34" charset="0"/>
                <a:cs typeface="Vrinda" pitchFamily="34" charset="0"/>
              </a:rPr>
              <a:t>reduce productivity </a:t>
            </a:r>
            <a:r>
              <a:rPr lang="en-GB" sz="2000" dirty="0">
                <a:solidFill>
                  <a:schemeClr val="bg1">
                    <a:lumMod val="50000"/>
                  </a:schemeClr>
                </a:solidFill>
                <a:latin typeface="Vrinda" pitchFamily="34" charset="0"/>
                <a:cs typeface="Vrinda" pitchFamily="34" charset="0"/>
              </a:rPr>
              <a:t>by at least 15% due to</a:t>
            </a:r>
          </a:p>
          <a:p>
            <a:pPr marL="0" indent="0">
              <a:buNone/>
            </a:pPr>
            <a:r>
              <a:rPr lang="en-GB" sz="2000" dirty="0">
                <a:solidFill>
                  <a:schemeClr val="bg1">
                    <a:lumMod val="50000"/>
                  </a:schemeClr>
                </a:solidFill>
                <a:latin typeface="Vrinda" pitchFamily="34" charset="0"/>
                <a:cs typeface="Vrinda" pitchFamily="34" charset="0"/>
              </a:rPr>
              <a:t>building related symptoms </a:t>
            </a:r>
            <a:r>
              <a:rPr lang="en-GB" sz="2000" dirty="0" smtClean="0">
                <a:solidFill>
                  <a:schemeClr val="bg1">
                    <a:lumMod val="50000"/>
                  </a:schemeClr>
                </a:solidFill>
                <a:latin typeface="Vrinda" pitchFamily="34" charset="0"/>
                <a:cs typeface="Vrinda" pitchFamily="34" charset="0"/>
              </a:rPr>
              <a:t>such as </a:t>
            </a:r>
            <a:r>
              <a:rPr lang="en-GB" sz="2000" dirty="0">
                <a:solidFill>
                  <a:schemeClr val="bg1">
                    <a:lumMod val="50000"/>
                  </a:schemeClr>
                </a:solidFill>
                <a:latin typeface="Vrinda" pitchFamily="34" charset="0"/>
                <a:cs typeface="Vrinda" pitchFamily="34" charset="0"/>
              </a:rPr>
              <a:t>headaches, fatigue, </a:t>
            </a:r>
            <a:r>
              <a:rPr lang="en-GB" sz="2000" dirty="0" smtClean="0">
                <a:solidFill>
                  <a:schemeClr val="bg1">
                    <a:lumMod val="50000"/>
                  </a:schemeClr>
                </a:solidFill>
                <a:latin typeface="Vrinda" pitchFamily="34" charset="0"/>
                <a:cs typeface="Vrinda" pitchFamily="34" charset="0"/>
              </a:rPr>
              <a:t>irritated eyes</a:t>
            </a:r>
          </a:p>
          <a:p>
            <a:pPr marL="0" indent="0">
              <a:buNone/>
            </a:pPr>
            <a:r>
              <a:rPr lang="en-GB" sz="2000" dirty="0" smtClean="0">
                <a:solidFill>
                  <a:schemeClr val="bg1">
                    <a:lumMod val="50000"/>
                  </a:schemeClr>
                </a:solidFill>
                <a:latin typeface="Vrinda" pitchFamily="34" charset="0"/>
                <a:cs typeface="Vrinda" pitchFamily="34" charset="0"/>
              </a:rPr>
              <a:t>and </a:t>
            </a:r>
            <a:r>
              <a:rPr lang="en-GB" sz="2000" dirty="0">
                <a:solidFill>
                  <a:schemeClr val="bg1">
                    <a:lumMod val="50000"/>
                  </a:schemeClr>
                </a:solidFill>
                <a:latin typeface="Vrinda" pitchFamily="34" charset="0"/>
                <a:cs typeface="Vrinda" pitchFamily="34" charset="0"/>
              </a:rPr>
              <a:t>difficulty </a:t>
            </a:r>
            <a:r>
              <a:rPr lang="en-GB" sz="2000" dirty="0" smtClean="0">
                <a:solidFill>
                  <a:schemeClr val="bg1">
                    <a:lumMod val="50000"/>
                  </a:schemeClr>
                </a:solidFill>
                <a:latin typeface="Vrinda" pitchFamily="34" charset="0"/>
                <a:cs typeface="Vrinda" pitchFamily="34" charset="0"/>
              </a:rPr>
              <a:t>in concentrating.’ </a:t>
            </a:r>
          </a:p>
          <a:p>
            <a:pPr marL="0" indent="0">
              <a:buNone/>
            </a:pPr>
            <a:endParaRPr lang="en-GB" sz="1000" i="1" dirty="0" smtClean="0">
              <a:solidFill>
                <a:schemeClr val="bg1">
                  <a:lumMod val="50000"/>
                </a:schemeClr>
              </a:solidFill>
              <a:latin typeface="Vrinda" pitchFamily="34" charset="0"/>
              <a:cs typeface="Vrinda" pitchFamily="34" charset="0"/>
            </a:endParaRPr>
          </a:p>
          <a:p>
            <a:pPr marL="0" indent="0">
              <a:buNone/>
            </a:pPr>
            <a:endParaRPr lang="en-GB" sz="1000" i="1" dirty="0" smtClean="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smtClean="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smtClean="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smtClean="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smtClean="0">
              <a:solidFill>
                <a:schemeClr val="bg1">
                  <a:lumMod val="50000"/>
                </a:schemeClr>
              </a:solidFill>
              <a:latin typeface="Vrinda" pitchFamily="34" charset="0"/>
              <a:cs typeface="Vrinda" pitchFamily="34" charset="0"/>
            </a:endParaRPr>
          </a:p>
          <a:p>
            <a:pPr marL="0" indent="0">
              <a:buNone/>
            </a:pPr>
            <a:endParaRPr lang="en-GB" sz="1000" i="1" dirty="0">
              <a:solidFill>
                <a:schemeClr val="bg1">
                  <a:lumMod val="50000"/>
                </a:schemeClr>
              </a:solidFill>
              <a:latin typeface="Vrinda" pitchFamily="34" charset="0"/>
              <a:cs typeface="Vrinda" pitchFamily="34" charset="0"/>
            </a:endParaRPr>
          </a:p>
          <a:p>
            <a:pPr marL="0" indent="0">
              <a:buNone/>
            </a:pPr>
            <a:endParaRPr lang="en-GB" sz="1000" i="1" dirty="0" smtClean="0">
              <a:solidFill>
                <a:schemeClr val="bg1">
                  <a:lumMod val="50000"/>
                </a:schemeClr>
              </a:solidFill>
              <a:latin typeface="Vrinda" pitchFamily="34" charset="0"/>
              <a:cs typeface="Vrinda" pitchFamily="34" charset="0"/>
            </a:endParaRPr>
          </a:p>
          <a:p>
            <a:pPr marL="0" indent="0" algn="r">
              <a:buNone/>
            </a:pPr>
            <a:r>
              <a:rPr lang="en-GB" sz="1000" i="1" dirty="0" smtClean="0">
                <a:solidFill>
                  <a:schemeClr val="bg1">
                    <a:lumMod val="50000"/>
                  </a:schemeClr>
                </a:solidFill>
                <a:latin typeface="Vrinda" pitchFamily="34" charset="0"/>
                <a:cs typeface="Vrinda" pitchFamily="34" charset="0"/>
              </a:rPr>
              <a:t>Source: David </a:t>
            </a:r>
            <a:r>
              <a:rPr lang="en-GB" sz="1000" i="1" dirty="0">
                <a:solidFill>
                  <a:schemeClr val="bg1">
                    <a:lumMod val="50000"/>
                  </a:schemeClr>
                </a:solidFill>
                <a:latin typeface="Vrinda" pitchFamily="34" charset="0"/>
                <a:cs typeface="Vrinda" pitchFamily="34" charset="0"/>
              </a:rPr>
              <a:t>P. </a:t>
            </a:r>
            <a:r>
              <a:rPr lang="en-GB" sz="1000" i="1" dirty="0" err="1">
                <a:solidFill>
                  <a:schemeClr val="bg1">
                    <a:lumMod val="50000"/>
                  </a:schemeClr>
                </a:solidFill>
                <a:latin typeface="Vrinda" pitchFamily="34" charset="0"/>
                <a:cs typeface="Vrinda" pitchFamily="34" charset="0"/>
              </a:rPr>
              <a:t>Wyon</a:t>
            </a:r>
            <a:r>
              <a:rPr lang="en-GB" sz="1000" i="1" dirty="0">
                <a:solidFill>
                  <a:schemeClr val="bg1">
                    <a:lumMod val="50000"/>
                  </a:schemeClr>
                </a:solidFill>
                <a:latin typeface="Vrinda" pitchFamily="34" charset="0"/>
                <a:cs typeface="Vrinda" pitchFamily="34" charset="0"/>
              </a:rPr>
              <a:t>, 1996: "Indoor environmental effects </a:t>
            </a:r>
            <a:r>
              <a:rPr lang="en-GB" sz="1000" i="1" dirty="0" smtClean="0">
                <a:solidFill>
                  <a:schemeClr val="bg1">
                    <a:lumMod val="50000"/>
                  </a:schemeClr>
                </a:solidFill>
                <a:latin typeface="Vrinda" pitchFamily="34" charset="0"/>
                <a:cs typeface="Vrinda" pitchFamily="34" charset="0"/>
              </a:rPr>
              <a:t>on productivity</a:t>
            </a:r>
            <a:r>
              <a:rPr lang="en-GB" sz="1000" i="1" dirty="0">
                <a:solidFill>
                  <a:schemeClr val="bg1">
                    <a:lumMod val="50000"/>
                  </a:schemeClr>
                </a:solidFill>
                <a:latin typeface="Vrinda" pitchFamily="34" charset="0"/>
                <a:cs typeface="Vrinda" pitchFamily="34" charset="0"/>
              </a:rPr>
              <a:t>", Proceedings of Indoor Air Quality (IAQ)</a:t>
            </a:r>
            <a:r>
              <a:rPr lang="en-GB" sz="1000" i="1" dirty="0" smtClean="0">
                <a:solidFill>
                  <a:schemeClr val="bg1">
                    <a:lumMod val="50000"/>
                  </a:schemeClr>
                </a:solidFill>
                <a:latin typeface="Vrinda" pitchFamily="34" charset="0"/>
                <a:cs typeface="Vrinda" pitchFamily="34" charset="0"/>
              </a:rPr>
              <a:t>'96</a:t>
            </a:r>
            <a:endParaRPr lang="en-US" sz="1000" dirty="0">
              <a:solidFill>
                <a:schemeClr val="bg1">
                  <a:lumMod val="50000"/>
                </a:schemeClr>
              </a:solidFill>
              <a:latin typeface="Vrinda" pitchFamily="34" charset="0"/>
              <a:cs typeface="Vrinda" pitchFamily="34" charset="0"/>
            </a:endParaRPr>
          </a:p>
        </p:txBody>
      </p:sp>
    </p:spTree>
    <p:extLst>
      <p:ext uri="{BB962C8B-B14F-4D97-AF65-F5344CB8AC3E}">
        <p14:creationId xmlns:p14="http://schemas.microsoft.com/office/powerpoint/2010/main" val="33717489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25" y="1714500"/>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Guidance </a:t>
            </a:r>
          </a:p>
        </p:txBody>
      </p:sp>
      <p:sp>
        <p:nvSpPr>
          <p:cNvPr id="4099" name="Content Placeholder 2"/>
          <p:cNvSpPr>
            <a:spLocks noGrp="1"/>
          </p:cNvSpPr>
          <p:nvPr>
            <p:ph idx="1"/>
          </p:nvPr>
        </p:nvSpPr>
        <p:spPr>
          <a:xfrm>
            <a:off x="457200" y="2714625"/>
            <a:ext cx="6417487" cy="3571875"/>
          </a:xfrm>
        </p:spPr>
        <p:txBody>
          <a:bodyPr/>
          <a:lstStyle/>
          <a:p>
            <a:pPr eaLnBrk="1" hangingPunct="1">
              <a:lnSpc>
                <a:spcPct val="150000"/>
              </a:lnSpc>
            </a:pPr>
            <a:r>
              <a:rPr lang="en-US" sz="2000" dirty="0" smtClean="0">
                <a:solidFill>
                  <a:schemeClr val="bg1">
                    <a:lumMod val="50000"/>
                  </a:schemeClr>
                </a:solidFill>
                <a:latin typeface="Vrinda" pitchFamily="34" charset="0"/>
                <a:cs typeface="Vrinda" pitchFamily="34" charset="0"/>
              </a:rPr>
              <a:t>Approved Document F Means of Ventilation</a:t>
            </a:r>
          </a:p>
          <a:p>
            <a:pPr eaLnBrk="1" hangingPunct="1">
              <a:lnSpc>
                <a:spcPct val="150000"/>
              </a:lnSpc>
            </a:pPr>
            <a:r>
              <a:rPr lang="en-US" sz="2000" dirty="0" smtClean="0">
                <a:solidFill>
                  <a:schemeClr val="bg1">
                    <a:lumMod val="50000"/>
                  </a:schemeClr>
                </a:solidFill>
                <a:latin typeface="Vrinda" pitchFamily="34" charset="0"/>
                <a:cs typeface="Vrinda" pitchFamily="34" charset="0"/>
              </a:rPr>
              <a:t>Building Bulletin 101 Ventilation of School Buildings  </a:t>
            </a:r>
          </a:p>
          <a:p>
            <a:pPr eaLnBrk="1" hangingPunct="1">
              <a:lnSpc>
                <a:spcPct val="150000"/>
              </a:lnSpc>
            </a:pPr>
            <a:r>
              <a:rPr lang="en-US" sz="2000" dirty="0" smtClean="0">
                <a:solidFill>
                  <a:schemeClr val="bg1">
                    <a:lumMod val="50000"/>
                  </a:schemeClr>
                </a:solidFill>
                <a:latin typeface="Vrinda" pitchFamily="34" charset="0"/>
                <a:cs typeface="Vrinda" pitchFamily="34" charset="0"/>
              </a:rPr>
              <a:t>CIBSE KS17 Indoor Air Quality and Ventilation</a:t>
            </a:r>
          </a:p>
          <a:p>
            <a:pPr eaLnBrk="1" hangingPunct="1">
              <a:lnSpc>
                <a:spcPct val="150000"/>
              </a:lnSpc>
            </a:pPr>
            <a:r>
              <a:rPr lang="en-US" sz="2000" dirty="0" smtClean="0">
                <a:solidFill>
                  <a:schemeClr val="bg1">
                    <a:lumMod val="50000"/>
                  </a:schemeClr>
                </a:solidFill>
                <a:latin typeface="Vrinda" pitchFamily="34" charset="0"/>
                <a:cs typeface="Vrinda" pitchFamily="34" charset="0"/>
              </a:rPr>
              <a:t>CIBSE TM52 The Limits of Thermal Comfort</a:t>
            </a:r>
          </a:p>
          <a:p>
            <a:pPr>
              <a:lnSpc>
                <a:spcPct val="150000"/>
              </a:lnSpc>
            </a:pPr>
            <a:r>
              <a:rPr lang="en-US" sz="2000" dirty="0">
                <a:solidFill>
                  <a:schemeClr val="bg1">
                    <a:lumMod val="50000"/>
                  </a:schemeClr>
                </a:solidFill>
                <a:latin typeface="Vrinda" pitchFamily="34" charset="0"/>
                <a:cs typeface="Vrinda" pitchFamily="34" charset="0"/>
              </a:rPr>
              <a:t>CIBSE AM10 Natural Ventilation</a:t>
            </a:r>
          </a:p>
          <a:p>
            <a:pPr eaLnBrk="1" hangingPunct="1"/>
            <a:endParaRPr lang="en-US" sz="2000" dirty="0" smtClean="0">
              <a:solidFill>
                <a:schemeClr val="bg1">
                  <a:lumMod val="50000"/>
                </a:schemeClr>
              </a:solidFill>
              <a:latin typeface="Vrinda" pitchFamily="34" charset="0"/>
              <a:cs typeface="Vrinda" pitchFamily="34" charset="0"/>
            </a:endParaRPr>
          </a:p>
          <a:p>
            <a:pPr eaLnBrk="1" hangingPunct="1"/>
            <a:endParaRPr lang="en-US" sz="2000" dirty="0" smtClean="0">
              <a:solidFill>
                <a:schemeClr val="bg1">
                  <a:lumMod val="50000"/>
                </a:schemeClr>
              </a:solidFill>
              <a:latin typeface="Vrinda" pitchFamily="34" charset="0"/>
              <a:cs typeface="Vrinda" pitchFamily="34" charset="0"/>
            </a:endParaRPr>
          </a:p>
        </p:txBody>
      </p:sp>
      <p:sp>
        <p:nvSpPr>
          <p:cNvPr id="2" name="Rectangle 1"/>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51" name="Picture 3" descr="Approved Document F - Ventilation (2010 edition)">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20863" y="-26008013"/>
            <a:ext cx="1143000" cy="162877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30000"/>
                    </a14:imgEffect>
                  </a14:imgLayer>
                </a14:imgProps>
              </a:ext>
              <a:ext uri="{28A0092B-C50C-407E-A947-70E740481C1C}">
                <a14:useLocalDpi xmlns:a14="http://schemas.microsoft.com/office/drawing/2010/main" val="0"/>
              </a:ext>
            </a:extLst>
          </a:blip>
          <a:srcRect/>
          <a:stretch>
            <a:fillRect/>
          </a:stretch>
        </p:blipFill>
        <p:spPr bwMode="auto">
          <a:xfrm>
            <a:off x="7377849" y="2447456"/>
            <a:ext cx="1273988" cy="1800200"/>
          </a:xfrm>
          <a:prstGeom prst="rect">
            <a:avLst/>
          </a:prstGeom>
          <a:noFill/>
          <a:ln w="9525">
            <a:solidFill>
              <a:schemeClr val="bg1">
                <a:lumMod val="75000"/>
              </a:schemeClr>
            </a:solidFill>
            <a:miter lim="800000"/>
            <a:headEnd/>
            <a:tailEnd/>
          </a:ln>
          <a:effectLst>
            <a:outerShdw blurRad="50800" dist="38100" algn="l" rotWithShape="0">
              <a:schemeClr val="bg1">
                <a:lumMod val="75000"/>
                <a:alpha val="40000"/>
              </a:schemeClr>
            </a:outerShdw>
          </a:effectLst>
          <a:extLst>
            <a:ext uri="{909E8E84-426E-40DD-AFC4-6F175D3DCCD1}">
              <a14:hiddenFill xmlns:a14="http://schemas.microsoft.com/office/drawing/2010/main">
                <a:solidFill>
                  <a:schemeClr val="accent1"/>
                </a:solidFill>
              </a14:hiddenFill>
            </a:ext>
          </a:extLst>
        </p:spPr>
      </p:pic>
      <p:pic>
        <p:nvPicPr>
          <p:cNvPr id="1027" name="Picture 3"/>
          <p:cNvPicPr>
            <a:picLocks noChangeAspect="1" noChangeArrowheads="1"/>
          </p:cNvPicPr>
          <p:nvPr/>
        </p:nvPicPr>
        <p:blipFill>
          <a:blip r:embed="rId6" cstate="print">
            <a:extLst>
              <a:ext uri="{BEBA8EAE-BF5A-486C-A8C5-ECC9F3942E4B}">
                <a14:imgProps xmlns:a14="http://schemas.microsoft.com/office/drawing/2010/main">
                  <a14:imgLayer r:embed="rId7">
                    <a14:imgEffect>
                      <a14:sharpenSoften amount="30000"/>
                    </a14:imgEffect>
                  </a14:imgLayer>
                </a14:imgProps>
              </a:ext>
              <a:ext uri="{28A0092B-C50C-407E-A947-70E740481C1C}">
                <a14:useLocalDpi xmlns:a14="http://schemas.microsoft.com/office/drawing/2010/main" val="0"/>
              </a:ext>
            </a:extLst>
          </a:blip>
          <a:srcRect/>
          <a:stretch>
            <a:fillRect/>
          </a:stretch>
        </p:blipFill>
        <p:spPr bwMode="auto">
          <a:xfrm>
            <a:off x="7150626" y="2996952"/>
            <a:ext cx="1295609" cy="1671754"/>
          </a:xfrm>
          <a:prstGeom prst="rect">
            <a:avLst/>
          </a:prstGeom>
          <a:noFill/>
          <a:ln w="9525">
            <a:solidFill>
              <a:schemeClr val="bg1">
                <a:lumMod val="75000"/>
              </a:schemeClr>
            </a:solidFill>
            <a:miter lim="800000"/>
            <a:headEnd/>
            <a:tailEnd/>
          </a:ln>
          <a:effectLst>
            <a:outerShdw blurRad="50800" dist="38100" dir="2700000" algn="tl" rotWithShape="0">
              <a:schemeClr val="bg1">
                <a:lumMod val="75000"/>
                <a:alpha val="40000"/>
              </a:schemeClr>
            </a:outerShdw>
          </a:effectLst>
          <a:extLst>
            <a:ext uri="{909E8E84-426E-40DD-AFC4-6F175D3DCCD1}">
              <a14:hiddenFill xmlns:a14="http://schemas.microsoft.com/office/drawing/2010/main">
                <a:solidFill>
                  <a:schemeClr val="accent1"/>
                </a:solidFill>
              </a14:hiddenFill>
            </a:ext>
          </a:extLst>
        </p:spPr>
      </p:pic>
      <p:pic>
        <p:nvPicPr>
          <p:cNvPr id="1028" name="Picture 4"/>
          <p:cNvPicPr>
            <a:picLocks noChangeAspect="1" noChangeArrowheads="1"/>
          </p:cNvPicPr>
          <p:nvPr/>
        </p:nvPicPr>
        <p:blipFill>
          <a:blip r:embed="rId8">
            <a:extLst>
              <a:ext uri="{BEBA8EAE-BF5A-486C-A8C5-ECC9F3942E4B}">
                <a14:imgProps xmlns:a14="http://schemas.microsoft.com/office/drawing/2010/main">
                  <a14:imgLayer r:embed="rId9">
                    <a14:imgEffect>
                      <a14:sharpenSoften amount="30000"/>
                    </a14:imgEffect>
                  </a14:imgLayer>
                </a14:imgProps>
              </a:ext>
              <a:ext uri="{28A0092B-C50C-407E-A947-70E740481C1C}">
                <a14:useLocalDpi xmlns:a14="http://schemas.microsoft.com/office/drawing/2010/main" val="0"/>
              </a:ext>
            </a:extLst>
          </a:blip>
          <a:srcRect/>
          <a:stretch>
            <a:fillRect/>
          </a:stretch>
        </p:blipFill>
        <p:spPr bwMode="auto">
          <a:xfrm>
            <a:off x="6873927" y="3501008"/>
            <a:ext cx="1323514" cy="1876823"/>
          </a:xfrm>
          <a:prstGeom prst="rect">
            <a:avLst/>
          </a:prstGeom>
          <a:noFill/>
          <a:ln w="9525">
            <a:solidFill>
              <a:schemeClr val="bg1">
                <a:lumMod val="75000"/>
              </a:schemeClr>
            </a:solidFill>
            <a:miter lim="800000"/>
            <a:headEnd/>
            <a:tailEnd/>
          </a:ln>
          <a:effectLst>
            <a:outerShdw blurRad="50800" dist="38100" dir="2700000" algn="tl" rotWithShape="0">
              <a:schemeClr val="bg1">
                <a:lumMod val="75000"/>
                <a:alpha val="40000"/>
              </a:schemeClr>
            </a:outerShdw>
          </a:effectLst>
          <a:extLst>
            <a:ext uri="{909E8E84-426E-40DD-AFC4-6F175D3DCCD1}">
              <a14:hiddenFill xmlns:a14="http://schemas.microsoft.com/office/drawing/2010/main">
                <a:solidFill>
                  <a:schemeClr val="accent1"/>
                </a:solidFill>
              </a14:hiddenFill>
            </a:ext>
          </a:extLst>
        </p:spPr>
      </p:pic>
      <p:pic>
        <p:nvPicPr>
          <p:cNvPr id="1029" name="Picture 5"/>
          <p:cNvPicPr>
            <a:picLocks noChangeAspect="1" noChangeArrowheads="1"/>
          </p:cNvPicPr>
          <p:nvPr/>
        </p:nvPicPr>
        <p:blipFill>
          <a:blip r:embed="rId10">
            <a:extLst>
              <a:ext uri="{BEBA8EAE-BF5A-486C-A8C5-ECC9F3942E4B}">
                <a14:imgProps xmlns:a14="http://schemas.microsoft.com/office/drawing/2010/main">
                  <a14:imgLayer r:embed="rId11">
                    <a14:imgEffect>
                      <a14:sharpenSoften amount="30000"/>
                    </a14:imgEffect>
                  </a14:imgLayer>
                </a14:imgProps>
              </a:ext>
              <a:ext uri="{28A0092B-C50C-407E-A947-70E740481C1C}">
                <a14:useLocalDpi xmlns:a14="http://schemas.microsoft.com/office/drawing/2010/main" val="0"/>
              </a:ext>
            </a:extLst>
          </a:blip>
          <a:srcRect/>
          <a:stretch>
            <a:fillRect/>
          </a:stretch>
        </p:blipFill>
        <p:spPr bwMode="auto">
          <a:xfrm>
            <a:off x="6664878" y="4115502"/>
            <a:ext cx="1280517" cy="1808039"/>
          </a:xfrm>
          <a:prstGeom prst="rect">
            <a:avLst/>
          </a:prstGeom>
          <a:noFill/>
          <a:ln w="9525">
            <a:solidFill>
              <a:schemeClr val="bg1">
                <a:lumMod val="75000"/>
              </a:schemeClr>
            </a:solidFill>
            <a:miter lim="800000"/>
            <a:headEnd/>
            <a:tailEnd/>
          </a:ln>
          <a:effectLst>
            <a:outerShdw blurRad="50800" dist="38100" dir="2700000" algn="tl" rotWithShape="0">
              <a:schemeClr val="bg1">
                <a:lumMod val="75000"/>
                <a:alpha val="40000"/>
              </a:schemeClr>
            </a:outerShdw>
          </a:effectLst>
          <a:extLst>
            <a:ext uri="{909E8E84-426E-40DD-AFC4-6F175D3DCCD1}">
              <a14:hiddenFill xmlns:a14="http://schemas.microsoft.com/office/drawing/2010/main">
                <a:solidFill>
                  <a:schemeClr val="accent1"/>
                </a:solidFill>
              </a14:hiddenFill>
            </a:ext>
          </a:extLst>
        </p:spPr>
      </p:pic>
      <p:pic>
        <p:nvPicPr>
          <p:cNvPr id="1026" name="Picture 2"/>
          <p:cNvPicPr>
            <a:picLocks noChangeAspect="1" noChangeArrowheads="1"/>
          </p:cNvPicPr>
          <p:nvPr/>
        </p:nvPicPr>
        <p:blipFill>
          <a:blip r:embed="rId12" cstate="print">
            <a:extLst>
              <a:ext uri="{BEBA8EAE-BF5A-486C-A8C5-ECC9F3942E4B}">
                <a14:imgProps xmlns:a14="http://schemas.microsoft.com/office/drawing/2010/main">
                  <a14:imgLayer r:embed="rId13">
                    <a14:imgEffect>
                      <a14:sharpenSoften amount="30000"/>
                    </a14:imgEffect>
                  </a14:imgLayer>
                </a14:imgProps>
              </a:ext>
              <a:ext uri="{28A0092B-C50C-407E-A947-70E740481C1C}">
                <a14:useLocalDpi xmlns:a14="http://schemas.microsoft.com/office/drawing/2010/main" val="0"/>
              </a:ext>
            </a:extLst>
          </a:blip>
          <a:srcRect/>
          <a:stretch>
            <a:fillRect/>
          </a:stretch>
        </p:blipFill>
        <p:spPr bwMode="auto">
          <a:xfrm>
            <a:off x="6235805" y="4578080"/>
            <a:ext cx="1276245" cy="1831383"/>
          </a:xfrm>
          <a:prstGeom prst="rect">
            <a:avLst/>
          </a:prstGeom>
          <a:noFill/>
          <a:ln w="9525">
            <a:solidFill>
              <a:schemeClr val="bg1">
                <a:lumMod val="75000"/>
              </a:schemeClr>
            </a:solidFill>
            <a:miter lim="800000"/>
            <a:headEnd/>
            <a:tailEnd/>
          </a:ln>
          <a:effectLst>
            <a:outerShdw blurRad="50800" dist="38100" algn="l" rotWithShape="0">
              <a:schemeClr val="bg1">
                <a:lumMod val="75000"/>
                <a:alpha val="40000"/>
              </a:scheme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6172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2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02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2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25" y="1714500"/>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How much ventilation do we need?</a:t>
            </a:r>
          </a:p>
        </p:txBody>
      </p:sp>
      <p:sp>
        <p:nvSpPr>
          <p:cNvPr id="4099" name="Content Placeholder 2"/>
          <p:cNvSpPr>
            <a:spLocks noGrp="1"/>
          </p:cNvSpPr>
          <p:nvPr>
            <p:ph idx="1"/>
          </p:nvPr>
        </p:nvSpPr>
        <p:spPr>
          <a:xfrm>
            <a:off x="457200" y="2924944"/>
            <a:ext cx="8229600" cy="3571875"/>
          </a:xfrm>
        </p:spPr>
        <p:txBody>
          <a:bodyPr/>
          <a:lstStyle/>
          <a:p>
            <a:pPr marL="0" indent="0">
              <a:buNone/>
            </a:pPr>
            <a:r>
              <a:rPr lang="en-US" sz="2000" dirty="0" smtClean="0">
                <a:solidFill>
                  <a:schemeClr val="bg1">
                    <a:lumMod val="50000"/>
                  </a:schemeClr>
                </a:solidFill>
                <a:latin typeface="Vrinda" pitchFamily="34" charset="0"/>
                <a:cs typeface="Vrinda" pitchFamily="34" charset="0"/>
              </a:rPr>
              <a:t>Subject to statutory requirements</a:t>
            </a:r>
            <a:r>
              <a:rPr lang="en-US" sz="2000" dirty="0">
                <a:solidFill>
                  <a:schemeClr val="bg1">
                    <a:lumMod val="50000"/>
                  </a:schemeClr>
                </a:solidFill>
                <a:latin typeface="Vrinda" pitchFamily="34" charset="0"/>
                <a:cs typeface="Vrinda" pitchFamily="34" charset="0"/>
              </a:rPr>
              <a:t>, </a:t>
            </a:r>
            <a:r>
              <a:rPr lang="en-US" sz="2000" dirty="0" smtClean="0">
                <a:solidFill>
                  <a:schemeClr val="bg1">
                    <a:lumMod val="50000"/>
                  </a:schemeClr>
                </a:solidFill>
                <a:latin typeface="Vrinda" pitchFamily="34" charset="0"/>
                <a:cs typeface="Vrinda" pitchFamily="34" charset="0"/>
              </a:rPr>
              <a:t>for maximum </a:t>
            </a:r>
            <a:r>
              <a:rPr lang="en-US" sz="2000" dirty="0">
                <a:solidFill>
                  <a:schemeClr val="bg1">
                    <a:lumMod val="50000"/>
                  </a:schemeClr>
                </a:solidFill>
                <a:latin typeface="Vrinda" pitchFamily="34" charset="0"/>
                <a:cs typeface="Vrinda" pitchFamily="34" charset="0"/>
              </a:rPr>
              <a:t>energy efficiency </a:t>
            </a:r>
            <a:r>
              <a:rPr lang="en-US" sz="2000" dirty="0" smtClean="0">
                <a:solidFill>
                  <a:schemeClr val="bg1">
                    <a:lumMod val="50000"/>
                  </a:schemeClr>
                </a:solidFill>
                <a:latin typeface="Vrinda" pitchFamily="34" charset="0"/>
                <a:cs typeface="Vrinda" pitchFamily="34" charset="0"/>
              </a:rPr>
              <a:t>we should aim to provide the minimum level of ventilation needed to:</a:t>
            </a:r>
          </a:p>
          <a:p>
            <a:pPr marL="0" indent="0" eaLnBrk="1" hangingPunct="1">
              <a:buNone/>
            </a:pPr>
            <a:endParaRPr lang="en-US" sz="2000" dirty="0" smtClean="0">
              <a:solidFill>
                <a:schemeClr val="bg1">
                  <a:lumMod val="50000"/>
                </a:schemeClr>
              </a:solidFill>
              <a:latin typeface="Vrinda" pitchFamily="34" charset="0"/>
              <a:cs typeface="Vrinda" pitchFamily="34" charset="0"/>
            </a:endParaRPr>
          </a:p>
          <a:p>
            <a:pPr eaLnBrk="1" hangingPunct="1"/>
            <a:r>
              <a:rPr lang="en-US" sz="2000" dirty="0" smtClean="0">
                <a:solidFill>
                  <a:schemeClr val="bg1">
                    <a:lumMod val="50000"/>
                  </a:schemeClr>
                </a:solidFill>
                <a:latin typeface="Vrinda" pitchFamily="34" charset="0"/>
                <a:cs typeface="Vrinda" pitchFamily="34" charset="0"/>
              </a:rPr>
              <a:t>Maintain indoor air quality (IAQ</a:t>
            </a:r>
            <a:r>
              <a:rPr lang="en-US" sz="2000" dirty="0" smtClean="0">
                <a:solidFill>
                  <a:schemeClr val="bg1">
                    <a:lumMod val="50000"/>
                  </a:schemeClr>
                </a:solidFill>
                <a:latin typeface="Vrinda" pitchFamily="34" charset="0"/>
                <a:cs typeface="Vrinda" pitchFamily="34" charset="0"/>
              </a:rPr>
              <a:t>) whilst </a:t>
            </a:r>
            <a:r>
              <a:rPr lang="en-US" sz="2000" dirty="0" smtClean="0">
                <a:solidFill>
                  <a:schemeClr val="bg1">
                    <a:lumMod val="50000"/>
                  </a:schemeClr>
                </a:solidFill>
                <a:latin typeface="Vrinda" pitchFamily="34" charset="0"/>
                <a:cs typeface="Vrinda" pitchFamily="34" charset="0"/>
              </a:rPr>
              <a:t>avoiding cold draughts in winter.</a:t>
            </a:r>
          </a:p>
          <a:p>
            <a:pPr eaLnBrk="1" hangingPunct="1"/>
            <a:endParaRPr lang="en-US" sz="2000" dirty="0" smtClean="0">
              <a:solidFill>
                <a:schemeClr val="bg1">
                  <a:lumMod val="50000"/>
                </a:schemeClr>
              </a:solidFill>
              <a:latin typeface="Vrinda" pitchFamily="34" charset="0"/>
              <a:cs typeface="Vrinda" pitchFamily="34" charset="0"/>
            </a:endParaRPr>
          </a:p>
          <a:p>
            <a:r>
              <a:rPr lang="en-US" sz="2000" dirty="0" err="1" smtClean="0">
                <a:solidFill>
                  <a:schemeClr val="bg1">
                    <a:lumMod val="50000"/>
                  </a:schemeClr>
                </a:solidFill>
                <a:latin typeface="Vrinda" pitchFamily="34" charset="0"/>
                <a:cs typeface="Vrinda" pitchFamily="34" charset="0"/>
              </a:rPr>
              <a:t>Minimise</a:t>
            </a:r>
            <a:r>
              <a:rPr lang="en-US" sz="2000" dirty="0" smtClean="0">
                <a:solidFill>
                  <a:schemeClr val="bg1">
                    <a:lumMod val="50000"/>
                  </a:schemeClr>
                </a:solidFill>
                <a:latin typeface="Vrinda" pitchFamily="34" charset="0"/>
                <a:cs typeface="Vrinda" pitchFamily="34" charset="0"/>
              </a:rPr>
              <a:t> the risk of overheating without the need for air-conditioning in summer. </a:t>
            </a:r>
          </a:p>
        </p:txBody>
      </p:sp>
      <p:sp>
        <p:nvSpPr>
          <p:cNvPr id="2" name="Rectangle 1"/>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solidFill>
                <a:prstClr val="black"/>
              </a:solidFill>
            </a:endParaRPr>
          </a:p>
        </p:txBody>
      </p:sp>
      <p:pic>
        <p:nvPicPr>
          <p:cNvPr id="2051" name="Picture 3" descr="Approved Document F - Ventilation (2010 edition)">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20863" y="-26008013"/>
            <a:ext cx="1143000"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437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76659" y="1412776"/>
            <a:ext cx="8190681"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Indoor Air Quality</a:t>
            </a:r>
          </a:p>
        </p:txBody>
      </p:sp>
      <p:sp>
        <p:nvSpPr>
          <p:cNvPr id="4099" name="Content Placeholder 2"/>
          <p:cNvSpPr>
            <a:spLocks noGrp="1"/>
          </p:cNvSpPr>
          <p:nvPr>
            <p:ph idx="1"/>
          </p:nvPr>
        </p:nvSpPr>
        <p:spPr>
          <a:xfrm>
            <a:off x="467544" y="2564904"/>
            <a:ext cx="8157592" cy="3888432"/>
          </a:xfrm>
        </p:spPr>
        <p:txBody>
          <a:bodyPr/>
          <a:lstStyle/>
          <a:p>
            <a:pPr marL="0" indent="0" eaLnBrk="1" hangingPunct="1">
              <a:buNone/>
            </a:pPr>
            <a:r>
              <a:rPr lang="en-US" sz="2000" dirty="0" smtClean="0">
                <a:solidFill>
                  <a:schemeClr val="bg1">
                    <a:lumMod val="50000"/>
                  </a:schemeClr>
                </a:solidFill>
                <a:latin typeface="Vrinda" pitchFamily="34" charset="0"/>
                <a:cs typeface="Vrinda" pitchFamily="34" charset="0"/>
              </a:rPr>
              <a:t>Many pollutants can be present in a building but in the absence of major contaminants, carbon dioxide (CO</a:t>
            </a:r>
            <a:r>
              <a:rPr lang="en-US" sz="2000" baseline="-25000" dirty="0" smtClean="0">
                <a:solidFill>
                  <a:schemeClr val="bg1">
                    <a:lumMod val="50000"/>
                  </a:schemeClr>
                </a:solidFill>
                <a:latin typeface="Vrinda" pitchFamily="34" charset="0"/>
                <a:cs typeface="Vrinda" pitchFamily="34" charset="0"/>
              </a:rPr>
              <a:t>2</a:t>
            </a:r>
            <a:r>
              <a:rPr lang="en-US" sz="2000" dirty="0" smtClean="0">
                <a:solidFill>
                  <a:schemeClr val="bg1">
                    <a:lumMod val="50000"/>
                  </a:schemeClr>
                </a:solidFill>
                <a:latin typeface="Vrinda" pitchFamily="34" charset="0"/>
                <a:cs typeface="Vrinda" pitchFamily="34" charset="0"/>
              </a:rPr>
              <a:t>) levels are generally </a:t>
            </a:r>
            <a:r>
              <a:rPr lang="en-US" sz="2000" dirty="0" err="1" smtClean="0">
                <a:solidFill>
                  <a:schemeClr val="bg1">
                    <a:lumMod val="50000"/>
                  </a:schemeClr>
                </a:solidFill>
                <a:latin typeface="Vrinda" pitchFamily="34" charset="0"/>
                <a:cs typeface="Vrinda" pitchFamily="34" charset="0"/>
              </a:rPr>
              <a:t>recognised</a:t>
            </a:r>
            <a:r>
              <a:rPr lang="en-US" sz="2000" dirty="0" smtClean="0">
                <a:solidFill>
                  <a:schemeClr val="bg1">
                    <a:lumMod val="50000"/>
                  </a:schemeClr>
                </a:solidFill>
                <a:latin typeface="Vrinda" pitchFamily="34" charset="0"/>
                <a:cs typeface="Vrinda" pitchFamily="34" charset="0"/>
              </a:rPr>
              <a:t> as a key indicator of indoor air quality.</a:t>
            </a:r>
          </a:p>
          <a:p>
            <a:pPr marL="0" indent="0">
              <a:buNone/>
            </a:pPr>
            <a:endParaRPr lang="en-US" sz="1000" dirty="0" smtClean="0">
              <a:solidFill>
                <a:schemeClr val="bg1">
                  <a:lumMod val="50000"/>
                </a:schemeClr>
              </a:solidFill>
              <a:latin typeface="Vrinda" pitchFamily="34" charset="0"/>
              <a:cs typeface="Vrinda" pitchFamily="34" charset="0"/>
            </a:endParaRPr>
          </a:p>
          <a:p>
            <a:pPr marL="0" indent="0">
              <a:buNone/>
            </a:pPr>
            <a:r>
              <a:rPr lang="en-US" sz="2000" dirty="0" smtClean="0">
                <a:solidFill>
                  <a:schemeClr val="bg1">
                    <a:lumMod val="50000"/>
                  </a:schemeClr>
                </a:solidFill>
                <a:latin typeface="Vrinda" pitchFamily="34" charset="0"/>
                <a:cs typeface="Vrinda" pitchFamily="34" charset="0"/>
              </a:rPr>
              <a:t>Atmospheric </a:t>
            </a:r>
            <a:r>
              <a:rPr lang="en-US" sz="2000" dirty="0">
                <a:solidFill>
                  <a:schemeClr val="bg1">
                    <a:lumMod val="50000"/>
                  </a:schemeClr>
                </a:solidFill>
                <a:latin typeface="Vrinda" pitchFamily="34" charset="0"/>
                <a:cs typeface="Vrinda" pitchFamily="34" charset="0"/>
              </a:rPr>
              <a:t>(CO</a:t>
            </a:r>
            <a:r>
              <a:rPr lang="en-US" sz="2000" baseline="-25000" dirty="0">
                <a:solidFill>
                  <a:schemeClr val="bg1">
                    <a:lumMod val="50000"/>
                  </a:schemeClr>
                </a:solidFill>
                <a:latin typeface="Vrinda" pitchFamily="34" charset="0"/>
                <a:cs typeface="Vrinda" pitchFamily="34" charset="0"/>
              </a:rPr>
              <a:t>2</a:t>
            </a:r>
            <a:r>
              <a:rPr lang="en-US" sz="2000" dirty="0">
                <a:solidFill>
                  <a:schemeClr val="bg1">
                    <a:lumMod val="50000"/>
                  </a:schemeClr>
                </a:solidFill>
                <a:latin typeface="Vrinda" pitchFamily="34" charset="0"/>
                <a:cs typeface="Vrinda" pitchFamily="34" charset="0"/>
              </a:rPr>
              <a:t>) </a:t>
            </a:r>
            <a:r>
              <a:rPr lang="en-US" sz="2000" dirty="0" smtClean="0">
                <a:solidFill>
                  <a:schemeClr val="bg1">
                    <a:lumMod val="50000"/>
                  </a:schemeClr>
                </a:solidFill>
                <a:latin typeface="Vrinda" pitchFamily="34" charset="0"/>
                <a:cs typeface="Vrinda" pitchFamily="34" charset="0"/>
              </a:rPr>
              <a:t>levels are typically up to 0.04% or 400ppm.</a:t>
            </a:r>
          </a:p>
          <a:p>
            <a:pPr marL="0" indent="0">
              <a:buNone/>
            </a:pPr>
            <a:endParaRPr lang="en-US" sz="1000" dirty="0" smtClean="0">
              <a:solidFill>
                <a:schemeClr val="bg1">
                  <a:lumMod val="50000"/>
                </a:schemeClr>
              </a:solidFill>
              <a:latin typeface="Vrinda" pitchFamily="34" charset="0"/>
              <a:cs typeface="Vrinda" pitchFamily="34" charset="0"/>
            </a:endParaRPr>
          </a:p>
          <a:p>
            <a:pPr marL="0" indent="0">
              <a:buNone/>
            </a:pPr>
            <a:r>
              <a:rPr lang="en-US" sz="2000" dirty="0" smtClean="0">
                <a:solidFill>
                  <a:schemeClr val="bg1">
                    <a:lumMod val="50000"/>
                  </a:schemeClr>
                </a:solidFill>
                <a:latin typeface="Vrinda" pitchFamily="34" charset="0"/>
                <a:cs typeface="Vrinda" pitchFamily="34" charset="0"/>
              </a:rPr>
              <a:t>Guidance on indoor levels vary, for example:</a:t>
            </a:r>
          </a:p>
          <a:p>
            <a:r>
              <a:rPr lang="en-US" sz="2000" dirty="0" smtClean="0">
                <a:solidFill>
                  <a:schemeClr val="bg1">
                    <a:lumMod val="50000"/>
                  </a:schemeClr>
                </a:solidFill>
                <a:latin typeface="Vrinda" pitchFamily="34" charset="0"/>
                <a:cs typeface="Vrinda" pitchFamily="34" charset="0"/>
              </a:rPr>
              <a:t>BB101 requires a daily average of &lt;1500ppm in teaching and learning spaces. </a:t>
            </a:r>
          </a:p>
          <a:p>
            <a:r>
              <a:rPr lang="en-US" sz="2000" dirty="0" smtClean="0">
                <a:solidFill>
                  <a:schemeClr val="bg1">
                    <a:lumMod val="50000"/>
                  </a:schemeClr>
                </a:solidFill>
                <a:latin typeface="Vrinda" pitchFamily="34" charset="0"/>
                <a:cs typeface="Vrinda" pitchFamily="34" charset="0"/>
              </a:rPr>
              <a:t>CIBSE recommend &lt;900ppm based not on the impact of </a:t>
            </a:r>
            <a:r>
              <a:rPr lang="en-US" sz="2000" dirty="0">
                <a:solidFill>
                  <a:schemeClr val="bg1">
                    <a:lumMod val="50000"/>
                  </a:schemeClr>
                </a:solidFill>
                <a:latin typeface="Vrinda" pitchFamily="34" charset="0"/>
                <a:cs typeface="Vrinda" pitchFamily="34" charset="0"/>
              </a:rPr>
              <a:t>CO</a:t>
            </a:r>
            <a:r>
              <a:rPr lang="en-US" sz="2000" baseline="-25000" dirty="0">
                <a:solidFill>
                  <a:schemeClr val="bg1">
                    <a:lumMod val="50000"/>
                  </a:schemeClr>
                </a:solidFill>
                <a:latin typeface="Vrinda" pitchFamily="34" charset="0"/>
                <a:cs typeface="Vrinda" pitchFamily="34" charset="0"/>
              </a:rPr>
              <a:t>2 </a:t>
            </a:r>
            <a:r>
              <a:rPr lang="en-US" sz="2000" dirty="0" smtClean="0">
                <a:solidFill>
                  <a:schemeClr val="bg1">
                    <a:lumMod val="50000"/>
                  </a:schemeClr>
                </a:solidFill>
                <a:latin typeface="Vrinda" pitchFamily="34" charset="0"/>
                <a:cs typeface="Vrinda" pitchFamily="34" charset="0"/>
              </a:rPr>
              <a:t>on health or comfort but on the associated unacceptable levels of body </a:t>
            </a:r>
            <a:r>
              <a:rPr lang="en-US" sz="2000" dirty="0" err="1" smtClean="0">
                <a:solidFill>
                  <a:schemeClr val="bg1">
                    <a:lumMod val="50000"/>
                  </a:schemeClr>
                </a:solidFill>
                <a:latin typeface="Vrinda" pitchFamily="34" charset="0"/>
                <a:cs typeface="Vrinda" pitchFamily="34" charset="0"/>
              </a:rPr>
              <a:t>odour</a:t>
            </a:r>
            <a:r>
              <a:rPr lang="en-US" sz="2000" dirty="0" smtClean="0">
                <a:solidFill>
                  <a:schemeClr val="bg1">
                    <a:lumMod val="50000"/>
                  </a:schemeClr>
                </a:solidFill>
                <a:latin typeface="Vrinda" pitchFamily="34" charset="0"/>
                <a:cs typeface="Vrinda" pitchFamily="34" charset="0"/>
              </a:rPr>
              <a:t>.  </a:t>
            </a:r>
            <a:endParaRPr lang="en-US" sz="2000" dirty="0">
              <a:solidFill>
                <a:schemeClr val="bg1">
                  <a:lumMod val="50000"/>
                </a:schemeClr>
              </a:solidFill>
              <a:latin typeface="Vrinda" pitchFamily="34" charset="0"/>
              <a:cs typeface="Vrinda" pitchFamily="34" charset="0"/>
            </a:endParaRPr>
          </a:p>
          <a:p>
            <a:pPr eaLnBrk="1" hangingPunct="1"/>
            <a:endParaRPr lang="en-US" sz="2000" dirty="0" smtClean="0">
              <a:solidFill>
                <a:schemeClr val="bg1">
                  <a:lumMod val="50000"/>
                </a:schemeClr>
              </a:solidFill>
              <a:latin typeface="Vrinda" pitchFamily="34" charset="0"/>
              <a:cs typeface="Vrinda" pitchFamily="34" charset="0"/>
            </a:endParaRPr>
          </a:p>
        </p:txBody>
      </p:sp>
      <p:sp>
        <p:nvSpPr>
          <p:cNvPr id="2" name="Rectangle 1"/>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solidFill>
                <a:prstClr val="black"/>
              </a:solidFill>
            </a:endParaRPr>
          </a:p>
        </p:txBody>
      </p:sp>
      <p:pic>
        <p:nvPicPr>
          <p:cNvPr id="2051" name="Picture 3" descr="Approved Document F - Ventilation (2010 edition)">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20863" y="-26008013"/>
            <a:ext cx="1143000"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1474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Overheating</a:t>
            </a:r>
          </a:p>
        </p:txBody>
      </p:sp>
      <p:sp>
        <p:nvSpPr>
          <p:cNvPr id="4099" name="Content Placeholder 2"/>
          <p:cNvSpPr>
            <a:spLocks noGrp="1"/>
          </p:cNvSpPr>
          <p:nvPr>
            <p:ph idx="1"/>
          </p:nvPr>
        </p:nvSpPr>
        <p:spPr>
          <a:xfrm>
            <a:off x="457200" y="2564904"/>
            <a:ext cx="8291264" cy="3571875"/>
          </a:xfrm>
        </p:spPr>
        <p:txBody>
          <a:bodyPr/>
          <a:lstStyle/>
          <a:p>
            <a:pPr marL="0" indent="0">
              <a:buNone/>
            </a:pPr>
            <a:r>
              <a:rPr lang="en-US" sz="2000" dirty="0" smtClean="0">
                <a:solidFill>
                  <a:schemeClr val="bg1">
                    <a:lumMod val="50000"/>
                  </a:schemeClr>
                </a:solidFill>
                <a:latin typeface="Vrinda" pitchFamily="34" charset="0"/>
                <a:cs typeface="Vrinda" pitchFamily="34" charset="0"/>
              </a:rPr>
              <a:t>Guidelines on </a:t>
            </a:r>
            <a:r>
              <a:rPr lang="en-US" sz="2000" dirty="0">
                <a:solidFill>
                  <a:schemeClr val="bg1">
                    <a:lumMod val="50000"/>
                  </a:schemeClr>
                </a:solidFill>
                <a:latin typeface="Vrinda" pitchFamily="34" charset="0"/>
                <a:cs typeface="Vrinda" pitchFamily="34" charset="0"/>
              </a:rPr>
              <a:t>overheating </a:t>
            </a:r>
            <a:r>
              <a:rPr lang="en-US" sz="2000" dirty="0" smtClean="0">
                <a:solidFill>
                  <a:schemeClr val="bg1">
                    <a:lumMod val="50000"/>
                  </a:schemeClr>
                </a:solidFill>
                <a:latin typeface="Vrinda" pitchFamily="34" charset="0"/>
                <a:cs typeface="Vrinda" pitchFamily="34" charset="0"/>
              </a:rPr>
              <a:t>also vary, </a:t>
            </a:r>
            <a:r>
              <a:rPr lang="en-US" sz="2000" dirty="0">
                <a:solidFill>
                  <a:schemeClr val="bg1">
                    <a:lumMod val="50000"/>
                  </a:schemeClr>
                </a:solidFill>
                <a:latin typeface="Vrinda" pitchFamily="34" charset="0"/>
                <a:cs typeface="Vrinda" pitchFamily="34" charset="0"/>
              </a:rPr>
              <a:t>for example:</a:t>
            </a:r>
          </a:p>
          <a:p>
            <a:r>
              <a:rPr lang="en-US" sz="2000" dirty="0">
                <a:solidFill>
                  <a:schemeClr val="bg1">
                    <a:lumMod val="50000"/>
                  </a:schemeClr>
                </a:solidFill>
                <a:latin typeface="Vrinda" pitchFamily="34" charset="0"/>
                <a:cs typeface="Vrinda" pitchFamily="34" charset="0"/>
              </a:rPr>
              <a:t>Building Regulations </a:t>
            </a:r>
            <a:r>
              <a:rPr lang="en-US" sz="2000" dirty="0" smtClean="0">
                <a:solidFill>
                  <a:schemeClr val="bg1">
                    <a:lumMod val="50000"/>
                  </a:schemeClr>
                </a:solidFill>
                <a:latin typeface="Vrinda" pitchFamily="34" charset="0"/>
                <a:cs typeface="Vrinda" pitchFamily="34" charset="0"/>
              </a:rPr>
              <a:t>requires that </a:t>
            </a:r>
            <a:r>
              <a:rPr lang="en-US" sz="2000" dirty="0">
                <a:solidFill>
                  <a:schemeClr val="bg1">
                    <a:lumMod val="50000"/>
                  </a:schemeClr>
                </a:solidFill>
                <a:latin typeface="Vrinda" pitchFamily="34" charset="0"/>
                <a:cs typeface="Vrinda" pitchFamily="34" charset="0"/>
              </a:rPr>
              <a:t>a classroom should not exceed 28</a:t>
            </a:r>
            <a:r>
              <a:rPr lang="en-US" sz="2000" baseline="30000" dirty="0">
                <a:solidFill>
                  <a:schemeClr val="bg1">
                    <a:lumMod val="50000"/>
                  </a:schemeClr>
                </a:solidFill>
                <a:latin typeface="Vrinda" pitchFamily="34" charset="0"/>
                <a:cs typeface="Vrinda" pitchFamily="34" charset="0"/>
              </a:rPr>
              <a:t>o</a:t>
            </a:r>
            <a:r>
              <a:rPr lang="en-US" sz="2000" dirty="0">
                <a:solidFill>
                  <a:schemeClr val="bg1">
                    <a:lumMod val="50000"/>
                  </a:schemeClr>
                </a:solidFill>
                <a:latin typeface="Vrinda" pitchFamily="34" charset="0"/>
                <a:cs typeface="Vrinda" pitchFamily="34" charset="0"/>
              </a:rPr>
              <a:t>C for more than 120 </a:t>
            </a:r>
            <a:r>
              <a:rPr lang="en-US" sz="2000" dirty="0" smtClean="0">
                <a:solidFill>
                  <a:schemeClr val="bg1">
                    <a:lumMod val="50000"/>
                  </a:schemeClr>
                </a:solidFill>
                <a:latin typeface="Vrinda" pitchFamily="34" charset="0"/>
                <a:cs typeface="Vrinda" pitchFamily="34" charset="0"/>
              </a:rPr>
              <a:t>hours.</a:t>
            </a:r>
            <a:endParaRPr lang="en-US" sz="2000" dirty="0">
              <a:solidFill>
                <a:schemeClr val="bg1">
                  <a:lumMod val="50000"/>
                </a:schemeClr>
              </a:solidFill>
              <a:latin typeface="Vrinda" pitchFamily="34" charset="0"/>
              <a:cs typeface="Vrinda" pitchFamily="34" charset="0"/>
            </a:endParaRPr>
          </a:p>
          <a:p>
            <a:r>
              <a:rPr lang="en-US" sz="2000" dirty="0">
                <a:solidFill>
                  <a:schemeClr val="bg1">
                    <a:lumMod val="50000"/>
                  </a:schemeClr>
                </a:solidFill>
                <a:latin typeface="Vrinda" pitchFamily="34" charset="0"/>
                <a:cs typeface="Vrinda" pitchFamily="34" charset="0"/>
              </a:rPr>
              <a:t>CIBSE TM 52, “performance in use” criteria </a:t>
            </a:r>
            <a:r>
              <a:rPr lang="en-US" sz="2000" dirty="0" smtClean="0">
                <a:solidFill>
                  <a:schemeClr val="bg1">
                    <a:lumMod val="50000"/>
                  </a:schemeClr>
                </a:solidFill>
                <a:latin typeface="Vrinda" pitchFamily="34" charset="0"/>
                <a:cs typeface="Vrinda" pitchFamily="34" charset="0"/>
              </a:rPr>
              <a:t>suggests the </a:t>
            </a:r>
            <a:r>
              <a:rPr lang="en-US" sz="2000" dirty="0">
                <a:solidFill>
                  <a:schemeClr val="bg1">
                    <a:lumMod val="50000"/>
                  </a:schemeClr>
                </a:solidFill>
                <a:latin typeface="Vrinda" pitchFamily="34" charset="0"/>
                <a:cs typeface="Vrinda" pitchFamily="34" charset="0"/>
              </a:rPr>
              <a:t>average internal to external temperature </a:t>
            </a:r>
            <a:r>
              <a:rPr lang="en-US" sz="2000" dirty="0" smtClean="0">
                <a:solidFill>
                  <a:schemeClr val="bg1">
                    <a:lumMod val="50000"/>
                  </a:schemeClr>
                </a:solidFill>
                <a:latin typeface="Vrinda" pitchFamily="34" charset="0"/>
                <a:cs typeface="Vrinda" pitchFamily="34" charset="0"/>
              </a:rPr>
              <a:t>difference should </a:t>
            </a:r>
            <a:r>
              <a:rPr lang="en-US" sz="2000" dirty="0">
                <a:solidFill>
                  <a:schemeClr val="bg1">
                    <a:lumMod val="50000"/>
                  </a:schemeClr>
                </a:solidFill>
                <a:latin typeface="Vrinda" pitchFamily="34" charset="0"/>
                <a:cs typeface="Vrinda" pitchFamily="34" charset="0"/>
              </a:rPr>
              <a:t>not exceed </a:t>
            </a:r>
            <a:r>
              <a:rPr lang="en-US" sz="2000" dirty="0" smtClean="0">
                <a:solidFill>
                  <a:schemeClr val="bg1">
                    <a:lumMod val="50000"/>
                  </a:schemeClr>
                </a:solidFill>
                <a:latin typeface="Vrinda" pitchFamily="34" charset="0"/>
                <a:cs typeface="Vrinda" pitchFamily="34" charset="0"/>
              </a:rPr>
              <a:t>5</a:t>
            </a:r>
            <a:r>
              <a:rPr lang="en-US" sz="2000" baseline="30000" dirty="0" smtClean="0">
                <a:solidFill>
                  <a:schemeClr val="bg1">
                    <a:lumMod val="50000"/>
                  </a:schemeClr>
                </a:solidFill>
                <a:latin typeface="Vrinda" pitchFamily="34" charset="0"/>
                <a:cs typeface="Vrinda" pitchFamily="34" charset="0"/>
              </a:rPr>
              <a:t>o</a:t>
            </a:r>
            <a:r>
              <a:rPr lang="en-US" sz="2000" dirty="0" smtClean="0">
                <a:solidFill>
                  <a:schemeClr val="bg1">
                    <a:lumMod val="50000"/>
                  </a:schemeClr>
                </a:solidFill>
                <a:latin typeface="Vrinda" pitchFamily="34" charset="0"/>
                <a:cs typeface="Vrinda" pitchFamily="34" charset="0"/>
              </a:rPr>
              <a:t>C.</a:t>
            </a:r>
          </a:p>
          <a:p>
            <a:endParaRPr lang="en-US" sz="1000" dirty="0">
              <a:solidFill>
                <a:schemeClr val="bg1">
                  <a:lumMod val="50000"/>
                </a:schemeClr>
              </a:solidFill>
              <a:latin typeface="Vrinda" pitchFamily="34" charset="0"/>
              <a:cs typeface="Vrinda" pitchFamily="34" charset="0"/>
            </a:endParaRPr>
          </a:p>
          <a:p>
            <a:pPr marL="0" indent="0" eaLnBrk="1" hangingPunct="1">
              <a:buNone/>
            </a:pPr>
            <a:r>
              <a:rPr lang="en-US" sz="2000" dirty="0" smtClean="0">
                <a:solidFill>
                  <a:schemeClr val="bg1">
                    <a:lumMod val="50000"/>
                  </a:schemeClr>
                </a:solidFill>
                <a:latin typeface="Vrinda" pitchFamily="34" charset="0"/>
                <a:cs typeface="Vrinda" pitchFamily="34" charset="0"/>
              </a:rPr>
              <a:t>The risk of a building overheating depends on a range of factors including:</a:t>
            </a:r>
          </a:p>
          <a:p>
            <a:r>
              <a:rPr lang="en-US" sz="2000" dirty="0" smtClean="0">
                <a:solidFill>
                  <a:schemeClr val="bg1">
                    <a:lumMod val="50000"/>
                  </a:schemeClr>
                </a:solidFill>
                <a:latin typeface="Vrinda" pitchFamily="34" charset="0"/>
                <a:cs typeface="Vrinda" pitchFamily="34" charset="0"/>
              </a:rPr>
              <a:t>Heat gains </a:t>
            </a:r>
          </a:p>
          <a:p>
            <a:r>
              <a:rPr lang="en-US" sz="2000" dirty="0" smtClean="0">
                <a:solidFill>
                  <a:schemeClr val="bg1">
                    <a:lumMod val="50000"/>
                  </a:schemeClr>
                </a:solidFill>
                <a:latin typeface="Vrinda" pitchFamily="34" charset="0"/>
                <a:cs typeface="Vrinda" pitchFamily="34" charset="0"/>
              </a:rPr>
              <a:t>The thermal properties of the building</a:t>
            </a:r>
          </a:p>
          <a:p>
            <a:r>
              <a:rPr lang="en-US" sz="2000" dirty="0" smtClean="0">
                <a:solidFill>
                  <a:schemeClr val="bg1">
                    <a:lumMod val="50000"/>
                  </a:schemeClr>
                </a:solidFill>
                <a:latin typeface="Vrinda" pitchFamily="34" charset="0"/>
                <a:cs typeface="Vrinda" pitchFamily="34" charset="0"/>
              </a:rPr>
              <a:t>Occupancy patterns</a:t>
            </a:r>
          </a:p>
          <a:p>
            <a:pPr marL="0" indent="0">
              <a:buNone/>
            </a:pPr>
            <a:endParaRPr lang="en-US" sz="1000" dirty="0" smtClean="0">
              <a:solidFill>
                <a:schemeClr val="bg1">
                  <a:lumMod val="50000"/>
                </a:schemeClr>
              </a:solidFill>
              <a:latin typeface="Vrinda" pitchFamily="34" charset="0"/>
              <a:cs typeface="Vrinda" pitchFamily="34" charset="0"/>
            </a:endParaRPr>
          </a:p>
          <a:p>
            <a:pPr marL="0" indent="0">
              <a:buNone/>
            </a:pPr>
            <a:endParaRPr lang="en-US" sz="2000" dirty="0" smtClean="0">
              <a:solidFill>
                <a:schemeClr val="bg1">
                  <a:lumMod val="50000"/>
                </a:schemeClr>
              </a:solidFill>
              <a:latin typeface="Vrinda" pitchFamily="34" charset="0"/>
              <a:cs typeface="Vrinda" pitchFamily="34" charset="0"/>
            </a:endParaRPr>
          </a:p>
        </p:txBody>
      </p:sp>
      <p:sp>
        <p:nvSpPr>
          <p:cNvPr id="2" name="Rectangle 1"/>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solidFill>
                <a:prstClr val="black"/>
              </a:solidFill>
            </a:endParaRPr>
          </a:p>
        </p:txBody>
      </p:sp>
      <p:pic>
        <p:nvPicPr>
          <p:cNvPr id="2051" name="Picture 3" descr="Approved Document F - Ventilation (2010 edition)">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20863" y="-26008013"/>
            <a:ext cx="1143000"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27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9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9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9">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0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556792"/>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What are the ventilation options?</a:t>
            </a:r>
          </a:p>
        </p:txBody>
      </p:sp>
      <p:sp>
        <p:nvSpPr>
          <p:cNvPr id="4099" name="Content Placeholder 2"/>
          <p:cNvSpPr>
            <a:spLocks noGrp="1"/>
          </p:cNvSpPr>
          <p:nvPr>
            <p:ph idx="1"/>
          </p:nvPr>
        </p:nvSpPr>
        <p:spPr>
          <a:xfrm>
            <a:off x="457200" y="2714625"/>
            <a:ext cx="8229600" cy="3571875"/>
          </a:xfrm>
        </p:spPr>
        <p:txBody>
          <a:bodyPr/>
          <a:lstStyle/>
          <a:p>
            <a:pPr eaLnBrk="1" hangingPunct="1"/>
            <a:r>
              <a:rPr lang="en-US" sz="2000" dirty="0" smtClean="0">
                <a:solidFill>
                  <a:schemeClr val="bg1">
                    <a:lumMod val="50000"/>
                  </a:schemeClr>
                </a:solidFill>
                <a:latin typeface="Vrinda" pitchFamily="34" charset="0"/>
                <a:cs typeface="Vrinda" pitchFamily="34" charset="0"/>
              </a:rPr>
              <a:t>Natural </a:t>
            </a:r>
          </a:p>
          <a:p>
            <a:pPr eaLnBrk="1" hangingPunct="1"/>
            <a:endParaRPr lang="en-US" sz="2000" dirty="0" smtClean="0">
              <a:solidFill>
                <a:schemeClr val="bg1">
                  <a:lumMod val="50000"/>
                </a:schemeClr>
              </a:solidFill>
              <a:latin typeface="Vrinda" pitchFamily="34" charset="0"/>
              <a:cs typeface="Vrinda" pitchFamily="34" charset="0"/>
            </a:endParaRPr>
          </a:p>
          <a:p>
            <a:pPr eaLnBrk="1" hangingPunct="1"/>
            <a:r>
              <a:rPr lang="en-US" sz="2000" dirty="0" smtClean="0">
                <a:solidFill>
                  <a:schemeClr val="bg1">
                    <a:lumMod val="50000"/>
                  </a:schemeClr>
                </a:solidFill>
                <a:latin typeface="Vrinda" pitchFamily="34" charset="0"/>
                <a:cs typeface="Vrinda" pitchFamily="34" charset="0"/>
              </a:rPr>
              <a:t>Mechanical </a:t>
            </a:r>
          </a:p>
          <a:p>
            <a:pPr eaLnBrk="1" hangingPunct="1"/>
            <a:endParaRPr lang="en-US" sz="2000" dirty="0" smtClean="0">
              <a:solidFill>
                <a:schemeClr val="bg1">
                  <a:lumMod val="50000"/>
                </a:schemeClr>
              </a:solidFill>
              <a:latin typeface="Vrinda" pitchFamily="34" charset="0"/>
              <a:cs typeface="Vrinda" pitchFamily="34" charset="0"/>
            </a:endParaRPr>
          </a:p>
          <a:p>
            <a:pPr eaLnBrk="1" hangingPunct="1"/>
            <a:r>
              <a:rPr lang="en-US" sz="2000" dirty="0" smtClean="0">
                <a:solidFill>
                  <a:schemeClr val="bg1">
                    <a:lumMod val="50000"/>
                  </a:schemeClr>
                </a:solidFill>
                <a:latin typeface="Vrinda" pitchFamily="34" charset="0"/>
                <a:cs typeface="Vrinda" pitchFamily="34" charset="0"/>
              </a:rPr>
              <a:t>Hybrid or mixed mode</a:t>
            </a:r>
          </a:p>
        </p:txBody>
      </p:sp>
    </p:spTree>
    <p:extLst>
      <p:ext uri="{BB962C8B-B14F-4D97-AF65-F5344CB8AC3E}">
        <p14:creationId xmlns:p14="http://schemas.microsoft.com/office/powerpoint/2010/main" val="31978593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84784"/>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Why natural ventilation?</a:t>
            </a:r>
          </a:p>
        </p:txBody>
      </p:sp>
      <p:sp>
        <p:nvSpPr>
          <p:cNvPr id="4099" name="Content Placeholder 2"/>
          <p:cNvSpPr>
            <a:spLocks noGrp="1"/>
          </p:cNvSpPr>
          <p:nvPr>
            <p:ph idx="1"/>
          </p:nvPr>
        </p:nvSpPr>
        <p:spPr>
          <a:xfrm>
            <a:off x="457200" y="2714625"/>
            <a:ext cx="8229600" cy="3571875"/>
          </a:xfrm>
        </p:spPr>
        <p:txBody>
          <a:bodyPr/>
          <a:lstStyle/>
          <a:p>
            <a:pPr marL="0" indent="0">
              <a:buNone/>
            </a:pPr>
            <a:r>
              <a:rPr lang="en-US" sz="2000" dirty="0" smtClean="0">
                <a:solidFill>
                  <a:schemeClr val="bg1">
                    <a:lumMod val="50000"/>
                  </a:schemeClr>
                </a:solidFill>
                <a:latin typeface="Vrinda" pitchFamily="34" charset="0"/>
                <a:cs typeface="Vrinda" pitchFamily="34" charset="0"/>
              </a:rPr>
              <a:t>RIBA list benefits compared with mechanical ventilation as:</a:t>
            </a:r>
            <a:endParaRPr lang="en-US" sz="2000" dirty="0">
              <a:solidFill>
                <a:schemeClr val="bg1">
                  <a:lumMod val="50000"/>
                </a:schemeClr>
              </a:solidFill>
              <a:latin typeface="Vrinda" pitchFamily="34" charset="0"/>
              <a:cs typeface="Vrinda" pitchFamily="34" charset="0"/>
            </a:endParaRPr>
          </a:p>
          <a:p>
            <a:pPr lvl="1"/>
            <a:r>
              <a:rPr lang="en-US" sz="2000" dirty="0" smtClean="0">
                <a:solidFill>
                  <a:schemeClr val="bg1">
                    <a:lumMod val="50000"/>
                  </a:schemeClr>
                </a:solidFill>
                <a:latin typeface="Vrinda" pitchFamily="34" charset="0"/>
                <a:cs typeface="Vrinda" pitchFamily="34" charset="0"/>
              </a:rPr>
              <a:t>Low running costs </a:t>
            </a:r>
          </a:p>
          <a:p>
            <a:pPr lvl="1"/>
            <a:r>
              <a:rPr lang="en-US" sz="2000" dirty="0" smtClean="0">
                <a:solidFill>
                  <a:schemeClr val="bg1">
                    <a:lumMod val="50000"/>
                  </a:schemeClr>
                </a:solidFill>
                <a:latin typeface="Vrinda" pitchFamily="34" charset="0"/>
                <a:cs typeface="Vrinda" pitchFamily="34" charset="0"/>
              </a:rPr>
              <a:t>Zero energy consumption</a:t>
            </a:r>
          </a:p>
          <a:p>
            <a:pPr lvl="1"/>
            <a:r>
              <a:rPr lang="en-US" sz="2000" dirty="0" smtClean="0">
                <a:solidFill>
                  <a:schemeClr val="bg1">
                    <a:lumMod val="50000"/>
                  </a:schemeClr>
                </a:solidFill>
                <a:latin typeface="Vrinda" pitchFamily="34" charset="0"/>
                <a:cs typeface="Vrinda" pitchFamily="34" charset="0"/>
              </a:rPr>
              <a:t>Low maintenance costs</a:t>
            </a:r>
          </a:p>
          <a:p>
            <a:pPr lvl="1"/>
            <a:r>
              <a:rPr lang="en-US" sz="2000" dirty="0" smtClean="0">
                <a:solidFill>
                  <a:schemeClr val="bg1">
                    <a:lumMod val="50000"/>
                  </a:schemeClr>
                </a:solidFill>
                <a:latin typeface="Vrinda" pitchFamily="34" charset="0"/>
                <a:cs typeface="Vrinda" pitchFamily="34" charset="0"/>
              </a:rPr>
              <a:t>Probably lower initial costs </a:t>
            </a:r>
          </a:p>
          <a:p>
            <a:pPr lvl="1"/>
            <a:r>
              <a:rPr lang="en-US" sz="2000" dirty="0" smtClean="0">
                <a:solidFill>
                  <a:schemeClr val="bg1">
                    <a:lumMod val="50000"/>
                  </a:schemeClr>
                </a:solidFill>
                <a:latin typeface="Vrinda" pitchFamily="34" charset="0"/>
                <a:cs typeface="Vrinda" pitchFamily="34" charset="0"/>
              </a:rPr>
              <a:t>Regarded as healthier</a:t>
            </a:r>
          </a:p>
          <a:p>
            <a:pPr lvl="1"/>
            <a:r>
              <a:rPr lang="en-US" sz="2000" dirty="0" smtClean="0">
                <a:solidFill>
                  <a:schemeClr val="bg1">
                    <a:lumMod val="50000"/>
                  </a:schemeClr>
                </a:solidFill>
                <a:latin typeface="Vrinda" pitchFamily="34" charset="0"/>
                <a:cs typeface="Vrinda" pitchFamily="34" charset="0"/>
              </a:rPr>
              <a:t>Psychological benefits from connection to outside </a:t>
            </a:r>
          </a:p>
          <a:p>
            <a:pPr lvl="1"/>
            <a:endParaRPr lang="en-US" sz="2000" dirty="0">
              <a:solidFill>
                <a:schemeClr val="bg1">
                  <a:lumMod val="50000"/>
                </a:schemeClr>
              </a:solidFill>
              <a:latin typeface="Vrinda" pitchFamily="34" charset="0"/>
              <a:cs typeface="Vrinda" pitchFamily="34" charset="0"/>
            </a:endParaRPr>
          </a:p>
          <a:p>
            <a:pPr lvl="1"/>
            <a:endParaRPr lang="en-US" sz="2000" dirty="0" smtClean="0">
              <a:solidFill>
                <a:schemeClr val="bg1">
                  <a:lumMod val="50000"/>
                </a:schemeClr>
              </a:solidFill>
              <a:latin typeface="Vrinda" pitchFamily="34" charset="0"/>
              <a:cs typeface="Vrinda" pitchFamily="34" charset="0"/>
            </a:endParaRPr>
          </a:p>
          <a:p>
            <a:pPr lvl="1"/>
            <a:endParaRPr lang="en-US" sz="2000" dirty="0" smtClean="0">
              <a:solidFill>
                <a:schemeClr val="bg1">
                  <a:lumMod val="50000"/>
                </a:schemeClr>
              </a:solidFill>
              <a:latin typeface="Vrinda" pitchFamily="34" charset="0"/>
              <a:cs typeface="Vrinda" pitchFamily="34" charset="0"/>
            </a:endParaRPr>
          </a:p>
          <a:p>
            <a:pPr marL="457200" lvl="1" indent="0" algn="r">
              <a:buNone/>
            </a:pPr>
            <a:r>
              <a:rPr lang="en-US" sz="1000" i="1" dirty="0">
                <a:solidFill>
                  <a:schemeClr val="bg1">
                    <a:lumMod val="50000"/>
                  </a:schemeClr>
                </a:solidFill>
                <a:latin typeface="Vrinda" pitchFamily="34" charset="0"/>
                <a:cs typeface="Vrinda" pitchFamily="34" charset="0"/>
              </a:rPr>
              <a:t>Source: </a:t>
            </a:r>
            <a:r>
              <a:rPr lang="en-US" sz="1000" i="1" dirty="0" smtClean="0">
                <a:solidFill>
                  <a:schemeClr val="bg1">
                    <a:lumMod val="50000"/>
                  </a:schemeClr>
                </a:solidFill>
                <a:latin typeface="Vrinda" pitchFamily="34" charset="0"/>
                <a:cs typeface="Vrinda" pitchFamily="34" charset="0"/>
              </a:rPr>
              <a:t>RIBA, architecture.com, Sustainability Hub (accessed 26 June 2013)</a:t>
            </a:r>
            <a:endParaRPr lang="en-US" sz="1000" i="1" dirty="0">
              <a:solidFill>
                <a:schemeClr val="bg1">
                  <a:lumMod val="50000"/>
                </a:schemeClr>
              </a:solidFill>
              <a:latin typeface="Vrinda" pitchFamily="34" charset="0"/>
              <a:cs typeface="Vrinda" pitchFamily="34" charset="0"/>
            </a:endParaRPr>
          </a:p>
          <a:p>
            <a:pPr lvl="1"/>
            <a:endParaRPr lang="en-US" sz="2000" dirty="0" smtClean="0">
              <a:solidFill>
                <a:srgbClr val="000066"/>
              </a:solidFill>
              <a:latin typeface="Vrinda" pitchFamily="34" charset="0"/>
              <a:cs typeface="Vrinda" pitchFamily="34" charset="0"/>
            </a:endParaRPr>
          </a:p>
        </p:txBody>
      </p:sp>
    </p:spTree>
    <p:extLst>
      <p:ext uri="{BB962C8B-B14F-4D97-AF65-F5344CB8AC3E}">
        <p14:creationId xmlns:p14="http://schemas.microsoft.com/office/powerpoint/2010/main" val="510687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099">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556792"/>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Why natural ventilation?</a:t>
            </a:r>
          </a:p>
        </p:txBody>
      </p:sp>
      <p:sp>
        <p:nvSpPr>
          <p:cNvPr id="4099" name="Content Placeholder 2"/>
          <p:cNvSpPr>
            <a:spLocks noGrp="1"/>
          </p:cNvSpPr>
          <p:nvPr>
            <p:ph idx="1"/>
          </p:nvPr>
        </p:nvSpPr>
        <p:spPr>
          <a:xfrm>
            <a:off x="457200" y="2714625"/>
            <a:ext cx="8229600" cy="3571875"/>
          </a:xfrm>
        </p:spPr>
        <p:txBody>
          <a:bodyPr/>
          <a:lstStyle/>
          <a:p>
            <a:pPr marL="0" indent="0">
              <a:buNone/>
            </a:pPr>
            <a:r>
              <a:rPr lang="en-US" sz="2000" dirty="0" smtClean="0">
                <a:solidFill>
                  <a:schemeClr val="bg1">
                    <a:lumMod val="50000"/>
                  </a:schemeClr>
                </a:solidFill>
                <a:latin typeface="Vrinda" pitchFamily="34" charset="0"/>
                <a:cs typeface="Vrinda" pitchFamily="34" charset="0"/>
              </a:rPr>
              <a:t>CIBSE highlight benefits as:</a:t>
            </a:r>
            <a:endParaRPr lang="en-US" sz="2000" dirty="0">
              <a:solidFill>
                <a:schemeClr val="bg1">
                  <a:lumMod val="50000"/>
                </a:schemeClr>
              </a:solidFill>
              <a:latin typeface="Vrinda" pitchFamily="34" charset="0"/>
              <a:cs typeface="Vrinda" pitchFamily="34" charset="0"/>
            </a:endParaRPr>
          </a:p>
          <a:p>
            <a:pPr lvl="1"/>
            <a:r>
              <a:rPr lang="en-US" sz="2000" dirty="0" smtClean="0">
                <a:solidFill>
                  <a:schemeClr val="bg1">
                    <a:lumMod val="50000"/>
                  </a:schemeClr>
                </a:solidFill>
                <a:latin typeface="Vrinda" pitchFamily="34" charset="0"/>
                <a:cs typeface="Vrinda" pitchFamily="34" charset="0"/>
              </a:rPr>
              <a:t>Lower energy costs through reduced energy consumption</a:t>
            </a:r>
          </a:p>
          <a:p>
            <a:pPr lvl="1"/>
            <a:r>
              <a:rPr lang="en-US" sz="2000" dirty="0" smtClean="0">
                <a:solidFill>
                  <a:schemeClr val="bg1">
                    <a:lumMod val="50000"/>
                  </a:schemeClr>
                </a:solidFill>
                <a:latin typeface="Vrinda" pitchFamily="34" charset="0"/>
                <a:cs typeface="Vrinda" pitchFamily="34" charset="0"/>
              </a:rPr>
              <a:t>Reduced carbon emissions</a:t>
            </a:r>
          </a:p>
          <a:p>
            <a:pPr lvl="1"/>
            <a:r>
              <a:rPr lang="en-US" sz="2000" dirty="0" smtClean="0">
                <a:solidFill>
                  <a:schemeClr val="bg1">
                    <a:lumMod val="50000"/>
                  </a:schemeClr>
                </a:solidFill>
                <a:latin typeface="Vrinda" pitchFamily="34" charset="0"/>
                <a:cs typeface="Vrinda" pitchFamily="34" charset="0"/>
              </a:rPr>
              <a:t>Decreased capital cost</a:t>
            </a:r>
          </a:p>
          <a:p>
            <a:pPr lvl="1"/>
            <a:r>
              <a:rPr lang="en-US" sz="2000" dirty="0" smtClean="0">
                <a:solidFill>
                  <a:schemeClr val="bg1">
                    <a:lumMod val="50000"/>
                  </a:schemeClr>
                </a:solidFill>
                <a:latin typeface="Vrinda" pitchFamily="34" charset="0"/>
                <a:cs typeface="Vrinda" pitchFamily="34" charset="0"/>
              </a:rPr>
              <a:t>Decreased maintenance costs</a:t>
            </a:r>
          </a:p>
          <a:p>
            <a:pPr lvl="1"/>
            <a:r>
              <a:rPr lang="en-US" sz="2000" dirty="0" smtClean="0">
                <a:solidFill>
                  <a:schemeClr val="bg1">
                    <a:lumMod val="50000"/>
                  </a:schemeClr>
                </a:solidFill>
                <a:latin typeface="Vrinda" pitchFamily="34" charset="0"/>
                <a:cs typeface="Vrinda" pitchFamily="34" charset="0"/>
              </a:rPr>
              <a:t>Reduced energy use associated with fans</a:t>
            </a:r>
          </a:p>
          <a:p>
            <a:pPr lvl="1"/>
            <a:r>
              <a:rPr lang="en-US" sz="2000" dirty="0" smtClean="0">
                <a:solidFill>
                  <a:schemeClr val="bg1">
                    <a:lumMod val="50000"/>
                  </a:schemeClr>
                </a:solidFill>
                <a:latin typeface="Vrinda" pitchFamily="34" charset="0"/>
                <a:cs typeface="Vrinda" pitchFamily="34" charset="0"/>
              </a:rPr>
              <a:t>Fewer possible problems of plant noise</a:t>
            </a:r>
          </a:p>
          <a:p>
            <a:pPr lvl="1"/>
            <a:endParaRPr lang="en-US" sz="2000" dirty="0" smtClean="0">
              <a:solidFill>
                <a:schemeClr val="bg1">
                  <a:lumMod val="50000"/>
                </a:schemeClr>
              </a:solidFill>
              <a:latin typeface="Vrinda" pitchFamily="34" charset="0"/>
              <a:cs typeface="Vrinda" pitchFamily="34" charset="0"/>
            </a:endParaRPr>
          </a:p>
          <a:p>
            <a:pPr lvl="1"/>
            <a:endParaRPr lang="en-US" sz="2000" dirty="0">
              <a:solidFill>
                <a:schemeClr val="bg1">
                  <a:lumMod val="50000"/>
                </a:schemeClr>
              </a:solidFill>
              <a:latin typeface="Vrinda" pitchFamily="34" charset="0"/>
              <a:cs typeface="Vrinda" pitchFamily="34" charset="0"/>
            </a:endParaRPr>
          </a:p>
          <a:p>
            <a:pPr lvl="1"/>
            <a:endParaRPr lang="en-US" sz="2000" dirty="0" smtClean="0">
              <a:solidFill>
                <a:schemeClr val="bg1">
                  <a:lumMod val="50000"/>
                </a:schemeClr>
              </a:solidFill>
              <a:latin typeface="Vrinda" pitchFamily="34" charset="0"/>
              <a:cs typeface="Vrinda" pitchFamily="34" charset="0"/>
            </a:endParaRPr>
          </a:p>
          <a:p>
            <a:pPr marL="457200" lvl="1" indent="0" algn="r">
              <a:buNone/>
            </a:pPr>
            <a:r>
              <a:rPr lang="en-US" sz="1000" i="1" dirty="0">
                <a:solidFill>
                  <a:schemeClr val="bg1">
                    <a:lumMod val="50000"/>
                  </a:schemeClr>
                </a:solidFill>
                <a:latin typeface="Vrinda" pitchFamily="34" charset="0"/>
                <a:cs typeface="Vrinda" pitchFamily="34" charset="0"/>
              </a:rPr>
              <a:t>Source: CIBSE </a:t>
            </a:r>
            <a:r>
              <a:rPr lang="en-US" sz="1000" i="1" dirty="0" smtClean="0">
                <a:solidFill>
                  <a:schemeClr val="bg1">
                    <a:lumMod val="50000"/>
                  </a:schemeClr>
                </a:solidFill>
                <a:latin typeface="Vrinda" pitchFamily="34" charset="0"/>
                <a:cs typeface="Vrinda" pitchFamily="34" charset="0"/>
              </a:rPr>
              <a:t>Guide F Energy Efficiency in Buildings</a:t>
            </a:r>
            <a:endParaRPr lang="en-US" sz="1000" i="1" dirty="0">
              <a:solidFill>
                <a:schemeClr val="bg1">
                  <a:lumMod val="50000"/>
                </a:schemeClr>
              </a:solidFill>
              <a:latin typeface="Vrinda" pitchFamily="34" charset="0"/>
              <a:cs typeface="Vrinda" pitchFamily="34" charset="0"/>
            </a:endParaRPr>
          </a:p>
          <a:p>
            <a:pPr lvl="1"/>
            <a:endParaRPr lang="en-US" sz="2000" dirty="0" smtClean="0">
              <a:solidFill>
                <a:srgbClr val="000066"/>
              </a:solidFill>
              <a:latin typeface="Vrinda" pitchFamily="34" charset="0"/>
              <a:cs typeface="Vrinda" pitchFamily="34" charset="0"/>
            </a:endParaRPr>
          </a:p>
        </p:txBody>
      </p:sp>
    </p:spTree>
    <p:extLst>
      <p:ext uri="{BB962C8B-B14F-4D97-AF65-F5344CB8AC3E}">
        <p14:creationId xmlns:p14="http://schemas.microsoft.com/office/powerpoint/2010/main" val="110440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099">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268760"/>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Categories of natural ventilation?</a:t>
            </a:r>
          </a:p>
        </p:txBody>
      </p:sp>
      <p:sp>
        <p:nvSpPr>
          <p:cNvPr id="4099" name="Content Placeholder 2"/>
          <p:cNvSpPr>
            <a:spLocks noGrp="1"/>
          </p:cNvSpPr>
          <p:nvPr>
            <p:ph idx="1"/>
          </p:nvPr>
        </p:nvSpPr>
        <p:spPr>
          <a:xfrm>
            <a:off x="467544" y="2420888"/>
            <a:ext cx="8229600" cy="3649588"/>
          </a:xfrm>
        </p:spPr>
        <p:txBody>
          <a:bodyPr/>
          <a:lstStyle/>
          <a:p>
            <a:pPr marL="0" indent="0" eaLnBrk="1" hangingPunct="1">
              <a:buNone/>
            </a:pPr>
            <a:r>
              <a:rPr lang="en-US" sz="2000" dirty="0" smtClean="0">
                <a:solidFill>
                  <a:schemeClr val="bg1">
                    <a:lumMod val="50000"/>
                  </a:schemeClr>
                </a:solidFill>
                <a:latin typeface="Vrinda" pitchFamily="34" charset="0"/>
                <a:cs typeface="Vrinda" pitchFamily="34" charset="0"/>
              </a:rPr>
              <a:t>Natural ventilation systems are ultimately driven either by:</a:t>
            </a:r>
          </a:p>
          <a:p>
            <a:pPr marL="0" indent="0">
              <a:buNone/>
            </a:pPr>
            <a:endParaRPr lang="en-US" sz="1000" b="1" dirty="0" smtClean="0">
              <a:solidFill>
                <a:schemeClr val="bg1">
                  <a:lumMod val="50000"/>
                </a:schemeClr>
              </a:solidFill>
              <a:latin typeface="Vrinda" pitchFamily="34" charset="0"/>
              <a:cs typeface="Vrinda" pitchFamily="34" charset="0"/>
            </a:endParaRPr>
          </a:p>
          <a:p>
            <a:pPr marL="0" indent="0">
              <a:buNone/>
            </a:pPr>
            <a:r>
              <a:rPr lang="en-US" sz="2000" b="1" dirty="0" smtClean="0">
                <a:solidFill>
                  <a:schemeClr val="bg1">
                    <a:lumMod val="50000"/>
                  </a:schemeClr>
                </a:solidFill>
                <a:latin typeface="Vrinda" pitchFamily="34" charset="0"/>
                <a:cs typeface="Vrinda" pitchFamily="34" charset="0"/>
              </a:rPr>
              <a:t>Wind Effect </a:t>
            </a:r>
          </a:p>
          <a:p>
            <a:pPr lvl="1"/>
            <a:r>
              <a:rPr lang="en-US" sz="2000" dirty="0" smtClean="0">
                <a:solidFill>
                  <a:schemeClr val="bg1">
                    <a:lumMod val="50000"/>
                  </a:schemeClr>
                </a:solidFill>
                <a:latin typeface="Vrinda" pitchFamily="34" charset="0"/>
                <a:cs typeface="Vrinda" pitchFamily="34" charset="0"/>
              </a:rPr>
              <a:t>Single sided</a:t>
            </a:r>
          </a:p>
          <a:p>
            <a:pPr lvl="1"/>
            <a:r>
              <a:rPr lang="en-US" sz="2000" dirty="0" smtClean="0">
                <a:solidFill>
                  <a:schemeClr val="bg1">
                    <a:lumMod val="50000"/>
                  </a:schemeClr>
                </a:solidFill>
                <a:latin typeface="Vrinda" pitchFamily="34" charset="0"/>
                <a:cs typeface="Vrinda" pitchFamily="34" charset="0"/>
              </a:rPr>
              <a:t>Double sided or cross ventilation</a:t>
            </a:r>
          </a:p>
          <a:p>
            <a:pPr lvl="1"/>
            <a:r>
              <a:rPr lang="en-US" sz="2000" dirty="0" smtClean="0">
                <a:solidFill>
                  <a:schemeClr val="bg1">
                    <a:lumMod val="50000"/>
                  </a:schemeClr>
                </a:solidFill>
                <a:latin typeface="Vrinda" pitchFamily="34" charset="0"/>
                <a:cs typeface="Vrinda" pitchFamily="34" charset="0"/>
              </a:rPr>
              <a:t>Roof mounted ventilators</a:t>
            </a:r>
          </a:p>
          <a:p>
            <a:pPr marL="0" indent="0">
              <a:buNone/>
            </a:pPr>
            <a:endParaRPr lang="en-US" sz="1000" b="1" dirty="0" smtClean="0">
              <a:solidFill>
                <a:schemeClr val="bg1">
                  <a:lumMod val="50000"/>
                </a:schemeClr>
              </a:solidFill>
              <a:latin typeface="Vrinda" pitchFamily="34" charset="0"/>
              <a:cs typeface="Vrinda" pitchFamily="34" charset="0"/>
            </a:endParaRPr>
          </a:p>
          <a:p>
            <a:pPr marL="0" indent="0">
              <a:buNone/>
            </a:pPr>
            <a:r>
              <a:rPr lang="en-US" sz="2000" b="1" dirty="0" smtClean="0">
                <a:solidFill>
                  <a:schemeClr val="bg1">
                    <a:lumMod val="50000"/>
                  </a:schemeClr>
                </a:solidFill>
                <a:latin typeface="Vrinda" pitchFamily="34" charset="0"/>
                <a:cs typeface="Vrinda" pitchFamily="34" charset="0"/>
              </a:rPr>
              <a:t>Stack Effect</a:t>
            </a:r>
          </a:p>
          <a:p>
            <a:pPr lvl="1"/>
            <a:r>
              <a:rPr lang="en-US" sz="2000" dirty="0" smtClean="0">
                <a:solidFill>
                  <a:schemeClr val="bg1">
                    <a:lumMod val="50000"/>
                  </a:schemeClr>
                </a:solidFill>
                <a:latin typeface="Vrinda" pitchFamily="34" charset="0"/>
                <a:cs typeface="Vrinda" pitchFamily="34" charset="0"/>
              </a:rPr>
              <a:t>Passive stack</a:t>
            </a:r>
          </a:p>
          <a:p>
            <a:pPr lvl="1"/>
            <a:r>
              <a:rPr lang="en-US" sz="2000" dirty="0" smtClean="0">
                <a:solidFill>
                  <a:schemeClr val="bg1">
                    <a:lumMod val="50000"/>
                  </a:schemeClr>
                </a:solidFill>
                <a:latin typeface="Vrinda" pitchFamily="34" charset="0"/>
                <a:cs typeface="Vrinda" pitchFamily="34" charset="0"/>
              </a:rPr>
              <a:t>Solar chimneys   </a:t>
            </a:r>
          </a:p>
          <a:p>
            <a:pPr marL="0" indent="0">
              <a:buNone/>
            </a:pPr>
            <a:endParaRPr lang="en-US" sz="2400" dirty="0" smtClean="0">
              <a:solidFill>
                <a:srgbClr val="000066"/>
              </a:solidFill>
              <a:latin typeface="Vrinda" pitchFamily="34" charset="0"/>
              <a:cs typeface="Vrinda" pitchFamily="34" charset="0"/>
            </a:endParaRPr>
          </a:p>
        </p:txBody>
      </p:sp>
    </p:spTree>
    <p:extLst>
      <p:ext uri="{BB962C8B-B14F-4D97-AF65-F5344CB8AC3E}">
        <p14:creationId xmlns:p14="http://schemas.microsoft.com/office/powerpoint/2010/main" val="30922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09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099">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099">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099">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09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56515" y="1340768"/>
            <a:ext cx="8229600" cy="778396"/>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Single-sided ventilation</a:t>
            </a:r>
          </a:p>
        </p:txBody>
      </p:sp>
      <p:sp>
        <p:nvSpPr>
          <p:cNvPr id="4099" name="Content Placeholder 2"/>
          <p:cNvSpPr>
            <a:spLocks noGrp="1"/>
          </p:cNvSpPr>
          <p:nvPr>
            <p:ph idx="1"/>
          </p:nvPr>
        </p:nvSpPr>
        <p:spPr>
          <a:xfrm>
            <a:off x="3923928" y="2564904"/>
            <a:ext cx="4536504" cy="3571875"/>
          </a:xfrm>
        </p:spPr>
        <p:txBody>
          <a:bodyPr/>
          <a:lstStyle/>
          <a:p>
            <a:pPr marL="0" indent="0" algn="just">
              <a:buNone/>
            </a:pPr>
            <a:r>
              <a:rPr lang="en-US" sz="1800" dirty="0" smtClean="0">
                <a:solidFill>
                  <a:schemeClr val="bg1">
                    <a:lumMod val="50000"/>
                  </a:schemeClr>
                </a:solidFill>
                <a:latin typeface="Vrinda" pitchFamily="34" charset="0"/>
                <a:cs typeface="Vrinda" pitchFamily="34" charset="0"/>
              </a:rPr>
              <a:t>This layout is commonly found in cellular buildings. Wind turbulence is the main driving force in summer when using </a:t>
            </a:r>
            <a:r>
              <a:rPr lang="en-US" sz="1800" dirty="0">
                <a:solidFill>
                  <a:schemeClr val="bg1">
                    <a:lumMod val="50000"/>
                  </a:schemeClr>
                </a:solidFill>
                <a:latin typeface="Vrinda" pitchFamily="34" charset="0"/>
                <a:cs typeface="Vrinda" pitchFamily="34" charset="0"/>
              </a:rPr>
              <a:t>single ventilation openings</a:t>
            </a:r>
            <a:r>
              <a:rPr lang="en-US" sz="1800" dirty="0" smtClean="0">
                <a:solidFill>
                  <a:schemeClr val="bg1">
                    <a:lumMod val="50000"/>
                  </a:schemeClr>
                </a:solidFill>
                <a:latin typeface="Vrinda" pitchFamily="34" charset="0"/>
                <a:cs typeface="Vrinda" pitchFamily="34" charset="0"/>
              </a:rPr>
              <a:t>.</a:t>
            </a:r>
          </a:p>
          <a:p>
            <a:pPr marL="0" indent="0" algn="just">
              <a:buNone/>
            </a:pPr>
            <a:endParaRPr lang="en-US" sz="1800" dirty="0">
              <a:solidFill>
                <a:schemeClr val="bg1">
                  <a:lumMod val="50000"/>
                </a:schemeClr>
              </a:solidFill>
              <a:latin typeface="Vrinda" pitchFamily="34" charset="0"/>
              <a:cs typeface="Vrinda" pitchFamily="34" charset="0"/>
            </a:endParaRPr>
          </a:p>
          <a:p>
            <a:pPr marL="0" indent="0" algn="just">
              <a:buNone/>
            </a:pPr>
            <a:r>
              <a:rPr lang="en-US" sz="1800" dirty="0" smtClean="0">
                <a:solidFill>
                  <a:schemeClr val="bg1">
                    <a:lumMod val="50000"/>
                  </a:schemeClr>
                </a:solidFill>
                <a:latin typeface="Vrinda" pitchFamily="34" charset="0"/>
                <a:cs typeface="Vrinda" pitchFamily="34" charset="0"/>
              </a:rPr>
              <a:t>Using multiple ventilation openings in the façade can enhance the ventilation rate due to buoyancy driven air movement. Separating the low level openings from the window can increase the effect but the potential for cold draughts should be addressed.    </a:t>
            </a:r>
          </a:p>
          <a:p>
            <a:pPr marL="0" indent="0">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smtClean="0">
              <a:solidFill>
                <a:srgbClr val="000066"/>
              </a:solidFill>
              <a:latin typeface="Vrinda" pitchFamily="34" charset="0"/>
              <a:cs typeface="Vrinda" pitchFamily="34" charset="0"/>
            </a:endParaRPr>
          </a:p>
          <a:p>
            <a:pPr marL="0" indent="0" algn="r" eaLnBrk="1" hangingPunct="1">
              <a:buNone/>
            </a:pPr>
            <a:endParaRPr lang="en-US" sz="1200" i="1" dirty="0" smtClean="0">
              <a:solidFill>
                <a:schemeClr val="bg1">
                  <a:lumMod val="50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eaLnBrk="1" hangingPunct="1">
              <a:buNone/>
            </a:pPr>
            <a:r>
              <a:rPr lang="en-US" sz="1200" i="1" dirty="0" smtClean="0">
                <a:solidFill>
                  <a:schemeClr val="bg1">
                    <a:lumMod val="50000"/>
                  </a:schemeClr>
                </a:solidFill>
                <a:latin typeface="Vrinda" pitchFamily="34" charset="0"/>
                <a:cs typeface="Vrinda" pitchFamily="34" charset="0"/>
              </a:rPr>
              <a:t>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514" y="2411122"/>
            <a:ext cx="3179382" cy="175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515" y="4221088"/>
            <a:ext cx="3251390" cy="1845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89288" y="6237312"/>
            <a:ext cx="3964547" cy="523220"/>
          </a:xfrm>
          <a:prstGeom prst="rect">
            <a:avLst/>
          </a:prstGeom>
          <a:noFill/>
        </p:spPr>
        <p:txBody>
          <a:bodyPr wrap="none" rtlCol="0">
            <a:spAutoFit/>
          </a:bodyPr>
          <a:lstStyle/>
          <a:p>
            <a:r>
              <a:rPr lang="en-US" sz="1000" i="1" dirty="0">
                <a:solidFill>
                  <a:schemeClr val="tx1">
                    <a:lumMod val="65000"/>
                    <a:lumOff val="35000"/>
                  </a:schemeClr>
                </a:solidFill>
                <a:latin typeface="Vrinda" pitchFamily="34" charset="0"/>
                <a:cs typeface="Vrinda" pitchFamily="34" charset="0"/>
              </a:rPr>
              <a:t>Source: CIBSE AM10 Natural Ventilation in non-domestic buildings</a:t>
            </a:r>
          </a:p>
          <a:p>
            <a:endParaRPr lang="en-GB" dirty="0"/>
          </a:p>
        </p:txBody>
      </p:sp>
    </p:spTree>
    <p:extLst>
      <p:ext uri="{BB962C8B-B14F-4D97-AF65-F5344CB8AC3E}">
        <p14:creationId xmlns:p14="http://schemas.microsoft.com/office/powerpoint/2010/main" val="4108203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5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09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84784"/>
            <a:ext cx="8229600" cy="778396"/>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Ventilation openings</a:t>
            </a:r>
          </a:p>
        </p:txBody>
      </p:sp>
      <p:sp>
        <p:nvSpPr>
          <p:cNvPr id="4099" name="Content Placeholder 2"/>
          <p:cNvSpPr>
            <a:spLocks noGrp="1"/>
          </p:cNvSpPr>
          <p:nvPr>
            <p:ph idx="1"/>
          </p:nvPr>
        </p:nvSpPr>
        <p:spPr>
          <a:xfrm>
            <a:off x="3419872" y="2498774"/>
            <a:ext cx="5040560" cy="3600979"/>
          </a:xfrm>
        </p:spPr>
        <p:txBody>
          <a:bodyPr/>
          <a:lstStyle/>
          <a:p>
            <a:pPr marL="0" indent="0" algn="just">
              <a:buNone/>
            </a:pPr>
            <a:r>
              <a:rPr lang="en-US" sz="1800" dirty="0" smtClean="0">
                <a:solidFill>
                  <a:schemeClr val="bg1">
                    <a:lumMod val="50000"/>
                  </a:schemeClr>
                </a:solidFill>
                <a:latin typeface="Vrinda" pitchFamily="34" charset="0"/>
                <a:cs typeface="Vrinda" pitchFamily="34" charset="0"/>
              </a:rPr>
              <a:t>Window design greatly influences ventilation effectiveness e.g. horizontal pivot have a high ventilation capacity and promote good air distribution. </a:t>
            </a:r>
          </a:p>
          <a:p>
            <a:pPr marL="0" indent="0" algn="just">
              <a:buNone/>
            </a:pPr>
            <a:endParaRPr lang="en-US" sz="1800" dirty="0" smtClean="0">
              <a:solidFill>
                <a:schemeClr val="bg1">
                  <a:lumMod val="50000"/>
                </a:schemeClr>
              </a:solidFill>
              <a:latin typeface="Vrinda" pitchFamily="34" charset="0"/>
              <a:cs typeface="Vrinda" pitchFamily="34" charset="0"/>
            </a:endParaRPr>
          </a:p>
          <a:p>
            <a:pPr marL="0" indent="0" algn="just">
              <a:buNone/>
            </a:pPr>
            <a:r>
              <a:rPr lang="en-US" sz="1800" dirty="0" smtClean="0">
                <a:solidFill>
                  <a:schemeClr val="bg1">
                    <a:lumMod val="50000"/>
                  </a:schemeClr>
                </a:solidFill>
                <a:latin typeface="Vrinda" pitchFamily="34" charset="0"/>
                <a:cs typeface="Vrinda" pitchFamily="34" charset="0"/>
              </a:rPr>
              <a:t>Purpose made </a:t>
            </a:r>
            <a:r>
              <a:rPr lang="en-US" sz="1800" dirty="0" err="1" smtClean="0">
                <a:solidFill>
                  <a:schemeClr val="bg1">
                    <a:lumMod val="50000"/>
                  </a:schemeClr>
                </a:solidFill>
                <a:latin typeface="Vrinda" pitchFamily="34" charset="0"/>
                <a:cs typeface="Vrinda" pitchFamily="34" charset="0"/>
              </a:rPr>
              <a:t>louvred</a:t>
            </a:r>
            <a:r>
              <a:rPr lang="en-US" sz="1800" dirty="0" smtClean="0">
                <a:solidFill>
                  <a:schemeClr val="bg1">
                    <a:lumMod val="50000"/>
                  </a:schemeClr>
                </a:solidFill>
                <a:latin typeface="Vrinda" pitchFamily="34" charset="0"/>
                <a:cs typeface="Vrinda" pitchFamily="34" charset="0"/>
              </a:rPr>
              <a:t> ventilation openings can be specified with </a:t>
            </a:r>
            <a:r>
              <a:rPr lang="en-US" sz="1800" dirty="0">
                <a:solidFill>
                  <a:schemeClr val="bg1">
                    <a:lumMod val="50000"/>
                  </a:schemeClr>
                </a:solidFill>
                <a:latin typeface="Vrinda" pitchFamily="34" charset="0"/>
                <a:cs typeface="Vrinda" pitchFamily="34" charset="0"/>
              </a:rPr>
              <a:t>fire-</a:t>
            </a:r>
            <a:r>
              <a:rPr lang="en-US" sz="1800" dirty="0" err="1">
                <a:solidFill>
                  <a:schemeClr val="bg1">
                    <a:lumMod val="50000"/>
                  </a:schemeClr>
                </a:solidFill>
                <a:latin typeface="Vrinda" pitchFamily="34" charset="0"/>
                <a:cs typeface="Vrinda" pitchFamily="34" charset="0"/>
              </a:rPr>
              <a:t>retardent</a:t>
            </a:r>
            <a:r>
              <a:rPr lang="en-US" sz="1800" dirty="0">
                <a:solidFill>
                  <a:schemeClr val="bg1">
                    <a:lumMod val="50000"/>
                  </a:schemeClr>
                </a:solidFill>
                <a:latin typeface="Vrinda" pitchFamily="34" charset="0"/>
                <a:cs typeface="Vrinda" pitchFamily="34" charset="0"/>
              </a:rPr>
              <a:t> </a:t>
            </a:r>
            <a:r>
              <a:rPr lang="en-US" sz="1800" dirty="0" smtClean="0">
                <a:solidFill>
                  <a:schemeClr val="bg1">
                    <a:lumMod val="50000"/>
                  </a:schemeClr>
                </a:solidFill>
                <a:latin typeface="Vrinda" pitchFamily="34" charset="0"/>
                <a:cs typeface="Vrinda" pitchFamily="34" charset="0"/>
              </a:rPr>
              <a:t>and/or </a:t>
            </a:r>
            <a:r>
              <a:rPr lang="en-US" sz="1800" dirty="0">
                <a:solidFill>
                  <a:schemeClr val="bg1">
                    <a:lumMod val="50000"/>
                  </a:schemeClr>
                </a:solidFill>
                <a:latin typeface="Vrinda" pitchFamily="34" charset="0"/>
                <a:cs typeface="Vrinda" pitchFamily="34" charset="0"/>
              </a:rPr>
              <a:t>acoustic treatment </a:t>
            </a:r>
            <a:r>
              <a:rPr lang="en-US" sz="1800" dirty="0" smtClean="0">
                <a:solidFill>
                  <a:schemeClr val="bg1">
                    <a:lumMod val="50000"/>
                  </a:schemeClr>
                </a:solidFill>
                <a:latin typeface="Vrinda" pitchFamily="34" charset="0"/>
                <a:cs typeface="Vrinda" pitchFamily="34" charset="0"/>
              </a:rPr>
              <a:t>and provide greater security. The potential for cold draughts can be </a:t>
            </a:r>
            <a:r>
              <a:rPr lang="en-US" sz="1800" dirty="0" err="1" smtClean="0">
                <a:solidFill>
                  <a:schemeClr val="bg1">
                    <a:lumMod val="50000"/>
                  </a:schemeClr>
                </a:solidFill>
                <a:latin typeface="Vrinda" pitchFamily="34" charset="0"/>
                <a:cs typeface="Vrinda" pitchFamily="34" charset="0"/>
              </a:rPr>
              <a:t>minimised</a:t>
            </a:r>
            <a:r>
              <a:rPr lang="en-US" sz="1800" dirty="0" smtClean="0">
                <a:solidFill>
                  <a:schemeClr val="bg1">
                    <a:lumMod val="50000"/>
                  </a:schemeClr>
                </a:solidFill>
                <a:latin typeface="Vrinda" pitchFamily="34" charset="0"/>
                <a:cs typeface="Vrinda" pitchFamily="34" charset="0"/>
              </a:rPr>
              <a:t> by using baffles within the wall liners and incorporating openings within or behind heat emitters.   </a:t>
            </a:r>
          </a:p>
          <a:p>
            <a:pPr marL="0" indent="0">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smtClean="0">
              <a:solidFill>
                <a:srgbClr val="000066"/>
              </a:solidFill>
              <a:latin typeface="Vrinda" pitchFamily="34" charset="0"/>
              <a:cs typeface="Vrinda" pitchFamily="34" charset="0"/>
            </a:endParaRPr>
          </a:p>
          <a:p>
            <a:pPr marL="0" indent="0" algn="r" eaLnBrk="1" hangingPunct="1">
              <a:buNone/>
            </a:pPr>
            <a:endParaRPr lang="en-US" sz="1200" i="1" dirty="0" smtClean="0">
              <a:solidFill>
                <a:schemeClr val="bg1">
                  <a:lumMod val="50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eaLnBrk="1" hangingPunct="1">
              <a:buNone/>
            </a:pPr>
            <a:r>
              <a:rPr lang="en-US" sz="1200" i="1" dirty="0" smtClean="0">
                <a:solidFill>
                  <a:schemeClr val="bg1">
                    <a:lumMod val="50000"/>
                  </a:schemeClr>
                </a:solidFill>
                <a:latin typeface="Vrinda" pitchFamily="34" charset="0"/>
                <a:cs typeface="Vrinda" pitchFamily="34" charset="0"/>
              </a:rPr>
              <a:t>   </a:t>
            </a:r>
          </a:p>
        </p:txBody>
      </p:sp>
      <p:sp>
        <p:nvSpPr>
          <p:cNvPr id="3" name="TextBox 2"/>
          <p:cNvSpPr txBox="1"/>
          <p:nvPr/>
        </p:nvSpPr>
        <p:spPr>
          <a:xfrm>
            <a:off x="683568" y="6237312"/>
            <a:ext cx="4176464" cy="400110"/>
          </a:xfrm>
          <a:prstGeom prst="rect">
            <a:avLst/>
          </a:prstGeom>
          <a:noFill/>
        </p:spPr>
        <p:txBody>
          <a:bodyPr wrap="square" rtlCol="0">
            <a:spAutoFit/>
          </a:bodyPr>
          <a:lstStyle/>
          <a:p>
            <a:r>
              <a:rPr lang="en-US" sz="1000" i="1" dirty="0">
                <a:solidFill>
                  <a:schemeClr val="tx1">
                    <a:lumMod val="65000"/>
                    <a:lumOff val="35000"/>
                  </a:schemeClr>
                </a:solidFill>
                <a:latin typeface="Vrinda" pitchFamily="34" charset="0"/>
                <a:cs typeface="Vrinda" pitchFamily="34" charset="0"/>
              </a:rPr>
              <a:t>Source: CIBSE AM10 Natural Ventilation in non-domestic buildings</a:t>
            </a:r>
          </a:p>
          <a:p>
            <a:endParaRPr lang="en-GB" sz="1000" dirty="0"/>
          </a:p>
        </p:txBody>
      </p:sp>
      <p:pic>
        <p:nvPicPr>
          <p:cNvPr id="3074"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0000"/>
                    </a14:imgEffect>
                  </a14:imgLayer>
                </a14:imgProps>
              </a:ext>
              <a:ext uri="{28A0092B-C50C-407E-A947-70E740481C1C}">
                <a14:useLocalDpi xmlns:a14="http://schemas.microsoft.com/office/drawing/2010/main" val="0"/>
              </a:ext>
            </a:extLst>
          </a:blip>
          <a:srcRect/>
          <a:stretch>
            <a:fillRect/>
          </a:stretch>
        </p:blipFill>
        <p:spPr bwMode="auto">
          <a:xfrm>
            <a:off x="683568" y="3893552"/>
            <a:ext cx="2304256" cy="2186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8" y="2478747"/>
            <a:ext cx="1951484" cy="1250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987824" y="2636912"/>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417738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02704" y="1484784"/>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Double-sided or cross ventilation</a:t>
            </a:r>
          </a:p>
        </p:txBody>
      </p:sp>
      <p:sp>
        <p:nvSpPr>
          <p:cNvPr id="4099" name="Content Placeholder 2"/>
          <p:cNvSpPr>
            <a:spLocks noGrp="1"/>
          </p:cNvSpPr>
          <p:nvPr>
            <p:ph idx="1"/>
          </p:nvPr>
        </p:nvSpPr>
        <p:spPr>
          <a:xfrm>
            <a:off x="323528" y="2564905"/>
            <a:ext cx="4824536" cy="3240360"/>
          </a:xfrm>
        </p:spPr>
        <p:txBody>
          <a:bodyPr/>
          <a:lstStyle/>
          <a:p>
            <a:pPr marL="0" indent="0" eaLnBrk="1" hangingPunct="1">
              <a:buNone/>
            </a:pPr>
            <a:endParaRPr lang="en-US" sz="2400" dirty="0" smtClean="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smtClean="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smtClean="0">
              <a:solidFill>
                <a:srgbClr val="000066"/>
              </a:solidFill>
              <a:latin typeface="Vrinda" pitchFamily="34" charset="0"/>
              <a:cs typeface="Vrinda" pitchFamily="34" charset="0"/>
            </a:endParaRPr>
          </a:p>
          <a:p>
            <a:pPr marL="0" indent="0" algn="r" eaLnBrk="1" hangingPunct="1">
              <a:buNone/>
            </a:pPr>
            <a:endParaRPr lang="en-US" sz="1200" i="1" dirty="0" smtClean="0">
              <a:solidFill>
                <a:schemeClr val="bg1">
                  <a:lumMod val="50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algn="ct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ctr" eaLnBrk="1" hangingPunct="1">
              <a:buNone/>
            </a:pPr>
            <a:r>
              <a:rPr lang="en-US" sz="1000" i="1" dirty="0" smtClean="0">
                <a:solidFill>
                  <a:schemeClr val="tx1">
                    <a:lumMod val="65000"/>
                    <a:lumOff val="35000"/>
                  </a:schemeClr>
                </a:solidFill>
                <a:latin typeface="Vrinda" pitchFamily="34" charset="0"/>
                <a:cs typeface="Vrinda" pitchFamily="34" charset="0"/>
              </a:rPr>
              <a:t>Source: CIBSE AM10 Natural Ventilation in non-domestic buildings</a:t>
            </a:r>
          </a:p>
          <a:p>
            <a:pPr marL="0" indent="0" eaLnBrk="1" hangingPunct="1">
              <a:buNone/>
            </a:pPr>
            <a:r>
              <a:rPr lang="en-US" sz="1200" i="1" dirty="0" smtClean="0">
                <a:solidFill>
                  <a:schemeClr val="bg1">
                    <a:lumMod val="50000"/>
                  </a:schemeClr>
                </a:solidFill>
                <a:latin typeface="Vrinda" pitchFamily="34" charset="0"/>
                <a:cs typeface="Vrinda" pitchFamily="34" charset="0"/>
              </a:rPr>
              <a:t>   </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05" y="2708920"/>
            <a:ext cx="4912924" cy="25222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364088" y="2852936"/>
            <a:ext cx="3240360" cy="2862322"/>
          </a:xfrm>
          <a:prstGeom prst="rect">
            <a:avLst/>
          </a:prstGeom>
          <a:noFill/>
        </p:spPr>
        <p:txBody>
          <a:bodyPr wrap="square" rtlCol="0">
            <a:spAutoFit/>
          </a:bodyPr>
          <a:lstStyle/>
          <a:p>
            <a:pPr algn="just" eaLnBrk="1" hangingPunct="1"/>
            <a:r>
              <a:rPr lang="en-US" dirty="0" smtClean="0">
                <a:solidFill>
                  <a:schemeClr val="bg1">
                    <a:lumMod val="50000"/>
                  </a:schemeClr>
                </a:solidFill>
                <a:latin typeface="Vrinda" pitchFamily="34" charset="0"/>
                <a:cs typeface="Vrinda" pitchFamily="34" charset="0"/>
              </a:rPr>
              <a:t>The “rule of thumb” governing maximum width implies a narrow plan although a similar effect can be achieved in a deep plan layout with a courtyard.</a:t>
            </a:r>
          </a:p>
          <a:p>
            <a:pPr algn="just" eaLnBrk="1" hangingPunct="1"/>
            <a:r>
              <a:rPr lang="en-US" dirty="0" smtClean="0">
                <a:solidFill>
                  <a:schemeClr val="bg1">
                    <a:lumMod val="50000"/>
                  </a:schemeClr>
                </a:solidFill>
                <a:latin typeface="Vrinda" pitchFamily="34" charset="0"/>
                <a:cs typeface="Vrinda" pitchFamily="34" charset="0"/>
              </a:rPr>
              <a:t> </a:t>
            </a:r>
          </a:p>
          <a:p>
            <a:pPr algn="just" eaLnBrk="1" hangingPunct="1"/>
            <a:r>
              <a:rPr lang="en-US" dirty="0" smtClean="0">
                <a:solidFill>
                  <a:schemeClr val="bg1">
                    <a:lumMod val="50000"/>
                  </a:schemeClr>
                </a:solidFill>
                <a:latin typeface="Vrinda" pitchFamily="34" charset="0"/>
                <a:cs typeface="Vrinda" pitchFamily="34" charset="0"/>
              </a:rPr>
              <a:t>This approach also enhances the potential for natural light. </a:t>
            </a:r>
            <a:endParaRPr lang="en-US" dirty="0">
              <a:solidFill>
                <a:schemeClr val="bg1">
                  <a:lumMod val="50000"/>
                </a:schemeClr>
              </a:solidFill>
              <a:latin typeface="Vrinda" pitchFamily="34" charset="0"/>
              <a:cs typeface="Vrinda" pitchFamily="34" charset="0"/>
            </a:endParaRPr>
          </a:p>
          <a:p>
            <a:pPr algn="just"/>
            <a:endParaRPr lang="en-GB" dirty="0"/>
          </a:p>
        </p:txBody>
      </p:sp>
    </p:spTree>
    <p:extLst>
      <p:ext uri="{BB962C8B-B14F-4D97-AF65-F5344CB8AC3E}">
        <p14:creationId xmlns:p14="http://schemas.microsoft.com/office/powerpoint/2010/main" val="31342724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12776"/>
            <a:ext cx="8352927" cy="949194"/>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Cross ventilation using roof mounted ventilator</a:t>
            </a:r>
          </a:p>
        </p:txBody>
      </p:sp>
      <p:sp>
        <p:nvSpPr>
          <p:cNvPr id="4099" name="Content Placeholder 2"/>
          <p:cNvSpPr>
            <a:spLocks noGrp="1"/>
          </p:cNvSpPr>
          <p:nvPr>
            <p:ph idx="1"/>
          </p:nvPr>
        </p:nvSpPr>
        <p:spPr>
          <a:xfrm>
            <a:off x="4355976" y="2564904"/>
            <a:ext cx="4202412" cy="3633323"/>
          </a:xfrm>
        </p:spPr>
        <p:txBody>
          <a:bodyPr/>
          <a:lstStyle/>
          <a:p>
            <a:pPr marL="0" indent="0" eaLnBrk="1" hangingPunct="1">
              <a:buNone/>
            </a:pPr>
            <a:endParaRPr lang="en-US" sz="2400" dirty="0" smtClean="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eaLnBrk="1" hangingPunct="1">
              <a:buNone/>
            </a:pPr>
            <a:endParaRPr lang="en-US" sz="2400" dirty="0" smtClean="0">
              <a:solidFill>
                <a:srgbClr val="000066"/>
              </a:solidFill>
              <a:latin typeface="Vrinda" pitchFamily="34" charset="0"/>
              <a:cs typeface="Vrinda" pitchFamily="34" charset="0"/>
            </a:endParaRPr>
          </a:p>
          <a:p>
            <a:pPr marL="0" indent="0" eaLnBrk="1" hangingPunct="1">
              <a:buNone/>
            </a:pPr>
            <a:endParaRPr lang="en-US" sz="2400" dirty="0">
              <a:solidFill>
                <a:srgbClr val="000066"/>
              </a:solidFill>
              <a:latin typeface="Vrinda" pitchFamily="34" charset="0"/>
              <a:cs typeface="Vrinda" pitchFamily="34" charset="0"/>
            </a:endParaRPr>
          </a:p>
          <a:p>
            <a:pPr marL="0" indent="0" algn="r" eaLnBrk="1" hangingPunct="1">
              <a:buNone/>
            </a:pPr>
            <a:endParaRPr lang="en-US" sz="1200" i="1" dirty="0" smtClean="0">
              <a:solidFill>
                <a:schemeClr val="bg1">
                  <a:lumMod val="50000"/>
                </a:schemeClr>
              </a:solidFill>
              <a:latin typeface="Vrinda" pitchFamily="34" charset="0"/>
              <a:cs typeface="Vrinda" pitchFamily="34" charset="0"/>
            </a:endParaRPr>
          </a:p>
          <a:p>
            <a:pPr marL="0" indent="0" algn="just">
              <a:buNone/>
            </a:pPr>
            <a:r>
              <a:rPr lang="en-US" sz="1800" dirty="0" smtClean="0">
                <a:solidFill>
                  <a:schemeClr val="bg1">
                    <a:lumMod val="50000"/>
                  </a:schemeClr>
                </a:solidFill>
                <a:latin typeface="Vrinda" pitchFamily="34" charset="0"/>
                <a:cs typeface="Vrinda" pitchFamily="34" charset="0"/>
              </a:rPr>
              <a:t>A multi-directional ventilator generates positive pressure on windward and negative pressure on leeward elevations. Dampers and diffusers control airflow and distribution.</a:t>
            </a:r>
            <a:endParaRPr lang="en-US" sz="1800" i="1" dirty="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smtClean="0">
              <a:solidFill>
                <a:schemeClr val="tx1">
                  <a:lumMod val="65000"/>
                  <a:lumOff val="35000"/>
                </a:schemeClr>
              </a:solidFill>
              <a:latin typeface="Vrinda" pitchFamily="34" charset="0"/>
              <a:cs typeface="Vrinda" pitchFamily="34" charset="0"/>
            </a:endParaRPr>
          </a:p>
          <a:p>
            <a:pPr marL="0" indent="0" algn="r" eaLnBrk="1" hangingPunct="1">
              <a:buNone/>
            </a:pPr>
            <a:endParaRPr lang="en-US" sz="1200" i="1" dirty="0">
              <a:solidFill>
                <a:schemeClr val="tx1">
                  <a:lumMod val="65000"/>
                  <a:lumOff val="35000"/>
                </a:schemeClr>
              </a:solidFill>
              <a:latin typeface="Vrinda" pitchFamily="34" charset="0"/>
              <a:cs typeface="Vrinda" pitchFamily="34" charset="0"/>
            </a:endParaRPr>
          </a:p>
          <a:p>
            <a:pPr marL="0" indent="0" eaLnBrk="1" hangingPunct="1">
              <a:buNone/>
            </a:pPr>
            <a:r>
              <a:rPr lang="en-US" sz="1200" i="1" dirty="0" smtClean="0">
                <a:solidFill>
                  <a:schemeClr val="bg1">
                    <a:lumMod val="50000"/>
                  </a:schemeClr>
                </a:solidFill>
                <a:latin typeface="Vrinda" pitchFamily="34" charset="0"/>
                <a:cs typeface="Vrinda" pitchFamily="34" charset="0"/>
              </a:rPr>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9993" y="2694380"/>
            <a:ext cx="1944216" cy="1584176"/>
          </a:xfrm>
          <a:prstGeom prst="rect">
            <a:avLst/>
          </a:prstGeom>
        </p:spPr>
      </p:pic>
      <p:grpSp>
        <p:nvGrpSpPr>
          <p:cNvPr id="5" name="Group 4"/>
          <p:cNvGrpSpPr/>
          <p:nvPr/>
        </p:nvGrpSpPr>
        <p:grpSpPr>
          <a:xfrm>
            <a:off x="395536" y="2663694"/>
            <a:ext cx="3960440" cy="3985467"/>
            <a:chOff x="4716016" y="2703056"/>
            <a:chExt cx="3960440" cy="3985467"/>
          </a:xfrm>
        </p:grpSpPr>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4048" y="2703056"/>
              <a:ext cx="3168352" cy="3229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716016" y="6165303"/>
              <a:ext cx="3960440" cy="523220"/>
            </a:xfrm>
            <a:prstGeom prst="rect">
              <a:avLst/>
            </a:prstGeom>
            <a:noFill/>
          </p:spPr>
          <p:txBody>
            <a:bodyPr wrap="square" rtlCol="0">
              <a:spAutoFit/>
            </a:bodyPr>
            <a:lstStyle/>
            <a:p>
              <a:r>
                <a:rPr lang="en-US" sz="1000" i="1" dirty="0">
                  <a:solidFill>
                    <a:schemeClr val="tx1">
                      <a:lumMod val="65000"/>
                      <a:lumOff val="35000"/>
                    </a:schemeClr>
                  </a:solidFill>
                  <a:latin typeface="Vrinda" pitchFamily="34" charset="0"/>
                  <a:cs typeface="Vrinda" pitchFamily="34" charset="0"/>
                </a:rPr>
                <a:t>Source: CIBSE AM10 Natural Ventilation in non-domestic buildings</a:t>
              </a:r>
            </a:p>
            <a:p>
              <a:endParaRPr lang="en-GB" dirty="0"/>
            </a:p>
          </p:txBody>
        </p:sp>
      </p:grpSp>
      <p:pic>
        <p:nvPicPr>
          <p:cNvPr id="10" name="Picture 2" descr="C:\Users\BG Consult\Pictures\Ruskin\DSC_1903.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6947" r="6129"/>
          <a:stretch/>
        </p:blipFill>
        <p:spPr bwMode="auto">
          <a:xfrm>
            <a:off x="6516216" y="2654957"/>
            <a:ext cx="2016224" cy="1623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5037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565920"/>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Atrium stack ventilation</a:t>
            </a:r>
          </a:p>
        </p:txBody>
      </p:sp>
      <p:sp>
        <p:nvSpPr>
          <p:cNvPr id="4099" name="Content Placeholder 2"/>
          <p:cNvSpPr>
            <a:spLocks noGrp="1"/>
          </p:cNvSpPr>
          <p:nvPr>
            <p:ph idx="1"/>
          </p:nvPr>
        </p:nvSpPr>
        <p:spPr>
          <a:xfrm>
            <a:off x="323527" y="2714625"/>
            <a:ext cx="4804881" cy="3666703"/>
          </a:xfrm>
        </p:spPr>
        <p:txBody>
          <a:bodyPr/>
          <a:lstStyle/>
          <a:p>
            <a:endParaRPr lang="en-US" sz="2400" i="1" dirty="0" smtClean="0">
              <a:solidFill>
                <a:schemeClr val="tx1">
                  <a:lumMod val="65000"/>
                  <a:lumOff val="35000"/>
                </a:schemeClr>
              </a:solidFill>
              <a:latin typeface="Vrinda" pitchFamily="34" charset="0"/>
              <a:cs typeface="Vrinda" pitchFamily="34" charset="0"/>
            </a:endParaRPr>
          </a:p>
          <a:p>
            <a:endParaRPr lang="en-US" sz="2400" i="1" dirty="0" smtClean="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endParaRPr lang="en-US" sz="2400" i="1" dirty="0" smtClean="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endParaRPr lang="en-US" sz="2400" i="1" dirty="0" smtClean="0">
              <a:solidFill>
                <a:schemeClr val="tx1">
                  <a:lumMod val="65000"/>
                  <a:lumOff val="35000"/>
                </a:schemeClr>
              </a:solidFill>
              <a:latin typeface="Vrinda" pitchFamily="34" charset="0"/>
              <a:cs typeface="Vrinda" pitchFamily="34" charset="0"/>
            </a:endParaRPr>
          </a:p>
          <a:p>
            <a:endParaRPr lang="en-US" sz="2400" i="1" dirty="0" smtClean="0">
              <a:solidFill>
                <a:schemeClr val="tx1">
                  <a:lumMod val="65000"/>
                  <a:lumOff val="35000"/>
                </a:schemeClr>
              </a:solidFill>
              <a:latin typeface="Vrinda" pitchFamily="34" charset="0"/>
              <a:cs typeface="Vrinda" pitchFamily="34" charset="0"/>
            </a:endParaRPr>
          </a:p>
          <a:p>
            <a:endParaRPr lang="en-US" sz="12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buNone/>
            </a:pPr>
            <a:r>
              <a:rPr lang="en-US" sz="1000" i="1" dirty="0" smtClean="0">
                <a:solidFill>
                  <a:schemeClr val="tx1">
                    <a:lumMod val="65000"/>
                    <a:lumOff val="35000"/>
                  </a:schemeClr>
                </a:solidFill>
                <a:latin typeface="Vrinda" pitchFamily="34" charset="0"/>
                <a:cs typeface="Vrinda" pitchFamily="34" charset="0"/>
              </a:rPr>
              <a:t>Source</a:t>
            </a:r>
            <a:r>
              <a:rPr lang="en-US" sz="1000" i="1" dirty="0">
                <a:solidFill>
                  <a:schemeClr val="tx1">
                    <a:lumMod val="65000"/>
                    <a:lumOff val="35000"/>
                  </a:schemeClr>
                </a:solidFill>
                <a:latin typeface="Vrinda" pitchFamily="34" charset="0"/>
                <a:cs typeface="Vrinda" pitchFamily="34" charset="0"/>
              </a:rPr>
              <a:t>: CIBSE AM10 Natural Ventilation in non-domestic buildings</a:t>
            </a:r>
          </a:p>
          <a:p>
            <a:pPr marL="0" indent="0">
              <a:buNone/>
            </a:pPr>
            <a:endParaRPr lang="en-US" sz="2400" dirty="0" smtClean="0">
              <a:solidFill>
                <a:srgbClr val="000066"/>
              </a:solidFill>
              <a:latin typeface="Vrinda" pitchFamily="34" charset="0"/>
              <a:cs typeface="Vrinda" pitchFamily="34"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5" y="2708920"/>
            <a:ext cx="4660864"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bwMode="auto">
          <a:xfrm>
            <a:off x="5220073" y="3356992"/>
            <a:ext cx="3240360"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Font typeface="Arial" charset="0"/>
              <a:buChar char="•"/>
              <a:defRPr sz="3200" kern="1200">
                <a:solidFill>
                  <a:schemeClr val="tx1"/>
                </a:solidFill>
                <a:latin typeface="Arial" pitchFamily="34" charset="0"/>
                <a:ea typeface="+mn-ea"/>
                <a:cs typeface="Arial" pitchFamily="34" charset="0"/>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Arial" pitchFamily="34" charset="0"/>
                <a:ea typeface="+mn-ea"/>
                <a:cs typeface="Arial" pitchFamily="34" charset="0"/>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Arial" pitchFamily="34" charset="0"/>
                <a:ea typeface="+mn-ea"/>
                <a:cs typeface="Arial" pitchFamily="34" charset="0"/>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Arial" pitchFamily="34" charset="0"/>
                <a:ea typeface="+mn-ea"/>
                <a:cs typeface="Arial" pitchFamily="34" charset="0"/>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Font typeface="Arial" charset="0"/>
              <a:buNone/>
            </a:pPr>
            <a:r>
              <a:rPr lang="en-US" sz="1800" dirty="0" smtClean="0">
                <a:solidFill>
                  <a:schemeClr val="bg1">
                    <a:lumMod val="50000"/>
                  </a:schemeClr>
                </a:solidFill>
                <a:latin typeface="Vrinda" pitchFamily="34" charset="0"/>
                <a:cs typeface="Vrinda" pitchFamily="34" charset="0"/>
              </a:rPr>
              <a:t>Possesses similar benefits to incorporating a courtyard but solar heating of atrium also provides stack effect and can also be used as year round social and or circulation space.</a:t>
            </a:r>
            <a:endParaRPr lang="en-US" sz="1800" i="1" dirty="0" smtClean="0">
              <a:solidFill>
                <a:schemeClr val="tx1">
                  <a:lumMod val="65000"/>
                  <a:lumOff val="35000"/>
                </a:schemeClr>
              </a:solidFill>
              <a:latin typeface="Vrinda" pitchFamily="34" charset="0"/>
              <a:cs typeface="Vrinda" pitchFamily="34" charset="0"/>
            </a:endParaRPr>
          </a:p>
          <a:p>
            <a:pPr marL="0" indent="0" algn="r">
              <a:buFont typeface="Arial" charset="0"/>
              <a:buNone/>
            </a:pPr>
            <a:endParaRPr lang="en-US" sz="1200" i="1" dirty="0" smtClean="0">
              <a:solidFill>
                <a:schemeClr val="tx1">
                  <a:lumMod val="65000"/>
                  <a:lumOff val="35000"/>
                </a:schemeClr>
              </a:solidFill>
              <a:latin typeface="Vrinda" pitchFamily="34" charset="0"/>
              <a:cs typeface="Vrinda" pitchFamily="34" charset="0"/>
            </a:endParaRPr>
          </a:p>
          <a:p>
            <a:pPr marL="0" indent="0" algn="r">
              <a:buFont typeface="Arial" charset="0"/>
              <a:buNone/>
            </a:pPr>
            <a:endParaRPr lang="en-US" sz="1200" i="1" dirty="0" smtClean="0">
              <a:solidFill>
                <a:schemeClr val="tx1">
                  <a:lumMod val="65000"/>
                  <a:lumOff val="35000"/>
                </a:schemeClr>
              </a:solidFill>
              <a:latin typeface="Vrinda" pitchFamily="34" charset="0"/>
              <a:cs typeface="Vrinda" pitchFamily="34" charset="0"/>
            </a:endParaRPr>
          </a:p>
          <a:p>
            <a:pPr marL="0" indent="0" algn="r">
              <a:buFont typeface="Arial" charset="0"/>
              <a:buNone/>
            </a:pPr>
            <a:endParaRPr lang="en-US" sz="1200" i="1" dirty="0" smtClean="0">
              <a:solidFill>
                <a:schemeClr val="tx1">
                  <a:lumMod val="65000"/>
                  <a:lumOff val="35000"/>
                </a:schemeClr>
              </a:solidFill>
              <a:latin typeface="Vrinda" pitchFamily="34" charset="0"/>
              <a:cs typeface="Vrinda" pitchFamily="34" charset="0"/>
            </a:endParaRPr>
          </a:p>
          <a:p>
            <a:pPr marL="0" indent="0" algn="r">
              <a:buFont typeface="Arial" charset="0"/>
              <a:buNone/>
            </a:pPr>
            <a:endParaRPr lang="en-US" sz="1200" i="1" dirty="0" smtClean="0">
              <a:solidFill>
                <a:schemeClr val="tx1">
                  <a:lumMod val="65000"/>
                  <a:lumOff val="35000"/>
                </a:schemeClr>
              </a:solidFill>
              <a:latin typeface="Vrinda" pitchFamily="34" charset="0"/>
              <a:cs typeface="Vrinda" pitchFamily="34" charset="0"/>
            </a:endParaRPr>
          </a:p>
          <a:p>
            <a:pPr marL="0" indent="0">
              <a:buFont typeface="Arial" charset="0"/>
              <a:buNone/>
            </a:pPr>
            <a:r>
              <a:rPr lang="en-US" sz="1200" i="1" dirty="0" smtClean="0">
                <a:solidFill>
                  <a:schemeClr val="bg1">
                    <a:lumMod val="50000"/>
                  </a:schemeClr>
                </a:solidFill>
                <a:latin typeface="Vrinda" pitchFamily="34" charset="0"/>
                <a:cs typeface="Vrinda" pitchFamily="34" charset="0"/>
              </a:rPr>
              <a:t>   </a:t>
            </a:r>
          </a:p>
        </p:txBody>
      </p:sp>
    </p:spTree>
    <p:extLst>
      <p:ext uri="{BB962C8B-B14F-4D97-AF65-F5344CB8AC3E}">
        <p14:creationId xmlns:p14="http://schemas.microsoft.com/office/powerpoint/2010/main" val="12407078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12776"/>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Solar chimneys</a:t>
            </a:r>
          </a:p>
        </p:txBody>
      </p:sp>
      <p:sp>
        <p:nvSpPr>
          <p:cNvPr id="4099" name="Content Placeholder 2"/>
          <p:cNvSpPr>
            <a:spLocks noGrp="1"/>
          </p:cNvSpPr>
          <p:nvPr>
            <p:ph idx="1"/>
          </p:nvPr>
        </p:nvSpPr>
        <p:spPr>
          <a:xfrm>
            <a:off x="395536" y="2714625"/>
            <a:ext cx="4680520" cy="3666703"/>
          </a:xfrm>
        </p:spPr>
        <p:txBody>
          <a:bodyPr/>
          <a:lstStyle/>
          <a:p>
            <a:pPr marL="0" indent="0" algn="just">
              <a:buNone/>
            </a:pPr>
            <a:r>
              <a:rPr lang="en-US" sz="1800" dirty="0">
                <a:solidFill>
                  <a:prstClr val="white">
                    <a:lumMod val="50000"/>
                  </a:prstClr>
                </a:solidFill>
                <a:latin typeface="Vrinda" pitchFamily="34" charset="0"/>
                <a:cs typeface="Vrinda" pitchFamily="34" charset="0"/>
              </a:rPr>
              <a:t>In this often quoted example at BRE’s Environmental </a:t>
            </a:r>
            <a:r>
              <a:rPr lang="en-US" sz="1800" dirty="0" smtClean="0">
                <a:solidFill>
                  <a:prstClr val="white">
                    <a:lumMod val="50000"/>
                  </a:prstClr>
                </a:solidFill>
                <a:latin typeface="Vrinda" pitchFamily="34" charset="0"/>
                <a:cs typeface="Vrinda" pitchFamily="34" charset="0"/>
              </a:rPr>
              <a:t>Building</a:t>
            </a:r>
            <a:r>
              <a:rPr lang="en-US" sz="1800" dirty="0">
                <a:solidFill>
                  <a:prstClr val="white">
                    <a:lumMod val="50000"/>
                  </a:prstClr>
                </a:solidFill>
                <a:latin typeface="Vrinda" pitchFamily="34" charset="0"/>
                <a:cs typeface="Vrinda" pitchFamily="34" charset="0"/>
              </a:rPr>
              <a:t>, glazed elements within the chimney are used to enhance temperatures within the stack further aiding buoyancy and hence increasing airflow rates. </a:t>
            </a:r>
            <a:endParaRPr lang="en-US" sz="1800" i="1" dirty="0">
              <a:solidFill>
                <a:prstClr val="black">
                  <a:lumMod val="65000"/>
                  <a:lumOff val="35000"/>
                </a:prstClr>
              </a:solidFill>
              <a:latin typeface="Vrinda" pitchFamily="34" charset="0"/>
              <a:cs typeface="Vrinda" pitchFamily="34" charset="0"/>
            </a:endParaRPr>
          </a:p>
          <a:p>
            <a:endParaRPr lang="en-US" sz="2400" i="1" dirty="0" smtClean="0">
              <a:solidFill>
                <a:schemeClr val="tx1">
                  <a:lumMod val="65000"/>
                  <a:lumOff val="35000"/>
                </a:schemeClr>
              </a:solidFill>
              <a:latin typeface="Vrinda" pitchFamily="34" charset="0"/>
              <a:cs typeface="Vrinda" pitchFamily="34" charset="0"/>
            </a:endParaRPr>
          </a:p>
          <a:p>
            <a:endParaRPr lang="en-US" sz="2400" i="1" dirty="0" smtClean="0">
              <a:solidFill>
                <a:schemeClr val="tx1">
                  <a:lumMod val="65000"/>
                  <a:lumOff val="35000"/>
                </a:schemeClr>
              </a:solidFill>
              <a:latin typeface="Vrinda" pitchFamily="34" charset="0"/>
              <a:cs typeface="Vrinda" pitchFamily="34" charset="0"/>
            </a:endParaRPr>
          </a:p>
          <a:p>
            <a:endParaRPr lang="en-US" sz="24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buNone/>
            </a:pPr>
            <a:r>
              <a:rPr lang="en-US" sz="1000" i="1" dirty="0" smtClean="0">
                <a:solidFill>
                  <a:schemeClr val="tx1">
                    <a:lumMod val="65000"/>
                    <a:lumOff val="35000"/>
                  </a:schemeClr>
                </a:solidFill>
                <a:latin typeface="Vrinda" pitchFamily="34" charset="0"/>
                <a:cs typeface="Vrinda" pitchFamily="34" charset="0"/>
              </a:rPr>
              <a:t>Source</a:t>
            </a:r>
            <a:r>
              <a:rPr lang="en-US" sz="1000" i="1" dirty="0">
                <a:solidFill>
                  <a:schemeClr val="tx1">
                    <a:lumMod val="65000"/>
                    <a:lumOff val="35000"/>
                  </a:schemeClr>
                </a:solidFill>
                <a:latin typeface="Vrinda" pitchFamily="34" charset="0"/>
                <a:cs typeface="Vrinda" pitchFamily="34" charset="0"/>
              </a:rPr>
              <a:t>: CIBSE AM10 Natural Ventilation in non-domestic buildings</a:t>
            </a:r>
          </a:p>
          <a:p>
            <a:pPr marL="0" indent="0">
              <a:buNone/>
            </a:pPr>
            <a:endParaRPr lang="en-US" sz="2400" dirty="0" smtClean="0">
              <a:solidFill>
                <a:srgbClr val="000066"/>
              </a:solidFill>
              <a:latin typeface="Vrinda" pitchFamily="34" charset="0"/>
              <a:cs typeface="Vrinda" pitchFamily="34" charset="0"/>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3946" y="2708920"/>
            <a:ext cx="3009376" cy="3237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73452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84784"/>
            <a:ext cx="822960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Designing for natural ventilation</a:t>
            </a:r>
          </a:p>
        </p:txBody>
      </p:sp>
      <p:sp>
        <p:nvSpPr>
          <p:cNvPr id="4099" name="Content Placeholder 2"/>
          <p:cNvSpPr>
            <a:spLocks noGrp="1"/>
          </p:cNvSpPr>
          <p:nvPr>
            <p:ph idx="1"/>
          </p:nvPr>
        </p:nvSpPr>
        <p:spPr>
          <a:xfrm>
            <a:off x="457200" y="2780928"/>
            <a:ext cx="8229600" cy="3505572"/>
          </a:xfrm>
        </p:spPr>
        <p:txBody>
          <a:bodyPr/>
          <a:lstStyle/>
          <a:p>
            <a:pPr eaLnBrk="1" hangingPunct="1"/>
            <a:r>
              <a:rPr lang="en-US" sz="2000" dirty="0" smtClean="0">
                <a:solidFill>
                  <a:schemeClr val="bg1">
                    <a:lumMod val="50000"/>
                  </a:schemeClr>
                </a:solidFill>
                <a:latin typeface="Vrinda" pitchFamily="34" charset="0"/>
                <a:cs typeface="Vrinda" pitchFamily="34" charset="0"/>
              </a:rPr>
              <a:t>Use narrow plan layouts where possible to </a:t>
            </a:r>
            <a:r>
              <a:rPr lang="en-US" sz="2000" dirty="0" err="1" smtClean="0">
                <a:solidFill>
                  <a:schemeClr val="bg1">
                    <a:lumMod val="50000"/>
                  </a:schemeClr>
                </a:solidFill>
                <a:latin typeface="Vrinda" pitchFamily="34" charset="0"/>
                <a:cs typeface="Vrinda" pitchFamily="34" charset="0"/>
              </a:rPr>
              <a:t>maximise</a:t>
            </a:r>
            <a:r>
              <a:rPr lang="en-US" sz="2000" dirty="0" smtClean="0">
                <a:solidFill>
                  <a:schemeClr val="bg1">
                    <a:lumMod val="50000"/>
                  </a:schemeClr>
                </a:solidFill>
                <a:latin typeface="Vrinda" pitchFamily="34" charset="0"/>
                <a:cs typeface="Vrinda" pitchFamily="34" charset="0"/>
              </a:rPr>
              <a:t> potential for natural ventilation and daylight.</a:t>
            </a:r>
          </a:p>
          <a:p>
            <a:r>
              <a:rPr lang="en-US" sz="2000" dirty="0" smtClean="0">
                <a:solidFill>
                  <a:schemeClr val="bg1">
                    <a:lumMod val="50000"/>
                  </a:schemeClr>
                </a:solidFill>
                <a:latin typeface="Vrinda" pitchFamily="34" charset="0"/>
                <a:cs typeface="Vrinda" pitchFamily="34" charset="0"/>
              </a:rPr>
              <a:t>Incorporate an atrium or courtyard where </a:t>
            </a:r>
            <a:r>
              <a:rPr lang="en-US" sz="2000" dirty="0">
                <a:solidFill>
                  <a:schemeClr val="bg1">
                    <a:lumMod val="50000"/>
                  </a:schemeClr>
                </a:solidFill>
                <a:latin typeface="Vrinda" pitchFamily="34" charset="0"/>
                <a:cs typeface="Vrinda" pitchFamily="34" charset="0"/>
              </a:rPr>
              <a:t>deep plan </a:t>
            </a:r>
            <a:r>
              <a:rPr lang="en-US" sz="2000" dirty="0" smtClean="0">
                <a:solidFill>
                  <a:schemeClr val="bg1">
                    <a:lumMod val="50000"/>
                  </a:schemeClr>
                </a:solidFill>
                <a:latin typeface="Vrinda" pitchFamily="34" charset="0"/>
                <a:cs typeface="Vrinda" pitchFamily="34" charset="0"/>
              </a:rPr>
              <a:t>layouts are unavoidable.  </a:t>
            </a:r>
          </a:p>
          <a:p>
            <a:pPr eaLnBrk="1" hangingPunct="1"/>
            <a:r>
              <a:rPr lang="en-US" sz="2000" dirty="0" smtClean="0">
                <a:solidFill>
                  <a:schemeClr val="bg1">
                    <a:lumMod val="50000"/>
                  </a:schemeClr>
                </a:solidFill>
                <a:latin typeface="Vrinda" pitchFamily="34" charset="0"/>
                <a:cs typeface="Vrinda" pitchFamily="34" charset="0"/>
              </a:rPr>
              <a:t>Design to </a:t>
            </a:r>
            <a:r>
              <a:rPr lang="en-US" sz="2000" dirty="0" err="1" smtClean="0">
                <a:solidFill>
                  <a:schemeClr val="bg1">
                    <a:lumMod val="50000"/>
                  </a:schemeClr>
                </a:solidFill>
                <a:latin typeface="Vrinda" pitchFamily="34" charset="0"/>
                <a:cs typeface="Vrinda" pitchFamily="34" charset="0"/>
              </a:rPr>
              <a:t>minimise</a:t>
            </a:r>
            <a:r>
              <a:rPr lang="en-US" sz="2000" dirty="0" smtClean="0">
                <a:solidFill>
                  <a:schemeClr val="bg1">
                    <a:lumMod val="50000"/>
                  </a:schemeClr>
                </a:solidFill>
                <a:latin typeface="Vrinda" pitchFamily="34" charset="0"/>
                <a:cs typeface="Vrinda" pitchFamily="34" charset="0"/>
              </a:rPr>
              <a:t> solar and internal heat gains.</a:t>
            </a:r>
          </a:p>
          <a:p>
            <a:r>
              <a:rPr lang="en-US" sz="2000" dirty="0" err="1" smtClean="0">
                <a:solidFill>
                  <a:schemeClr val="bg1">
                    <a:lumMod val="50000"/>
                  </a:schemeClr>
                </a:solidFill>
                <a:latin typeface="Vrinda" pitchFamily="34" charset="0"/>
                <a:cs typeface="Vrinda" pitchFamily="34" charset="0"/>
              </a:rPr>
              <a:t>Optimise</a:t>
            </a:r>
            <a:r>
              <a:rPr lang="en-US" sz="2000" dirty="0" smtClean="0">
                <a:solidFill>
                  <a:schemeClr val="bg1">
                    <a:lumMod val="50000"/>
                  </a:schemeClr>
                </a:solidFill>
                <a:latin typeface="Vrinda" pitchFamily="34" charset="0"/>
                <a:cs typeface="Vrinda" pitchFamily="34" charset="0"/>
              </a:rPr>
              <a:t> ceiling heights to promote IAQ whilst avoiding costly mechanical ventilation and air-conditioning systems. </a:t>
            </a:r>
          </a:p>
          <a:p>
            <a:r>
              <a:rPr lang="en-US" sz="2000" dirty="0" smtClean="0">
                <a:solidFill>
                  <a:schemeClr val="bg1">
                    <a:lumMod val="50000"/>
                  </a:schemeClr>
                </a:solidFill>
                <a:latin typeface="Vrinda" pitchFamily="34" charset="0"/>
                <a:cs typeface="Vrinda" pitchFamily="34" charset="0"/>
              </a:rPr>
              <a:t>Consider layouts sympathetic to the desired airflow paths.</a:t>
            </a:r>
            <a:endParaRPr lang="en-US" sz="2000" dirty="0" smtClean="0">
              <a:solidFill>
                <a:srgbClr val="FF0000"/>
              </a:solidFill>
              <a:latin typeface="Vrinda" pitchFamily="34" charset="0"/>
              <a:cs typeface="Vrinda" pitchFamily="34" charset="0"/>
            </a:endParaRPr>
          </a:p>
        </p:txBody>
      </p:sp>
    </p:spTree>
    <p:extLst>
      <p:ext uri="{BB962C8B-B14F-4D97-AF65-F5344CB8AC3E}">
        <p14:creationId xmlns:p14="http://schemas.microsoft.com/office/powerpoint/2010/main" val="209405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556792"/>
            <a:ext cx="822960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Narrow plan layouts</a:t>
            </a:r>
          </a:p>
        </p:txBody>
      </p:sp>
      <p:sp>
        <p:nvSpPr>
          <p:cNvPr id="4099" name="Content Placeholder 2"/>
          <p:cNvSpPr>
            <a:spLocks noGrp="1"/>
          </p:cNvSpPr>
          <p:nvPr>
            <p:ph idx="1"/>
          </p:nvPr>
        </p:nvSpPr>
        <p:spPr>
          <a:xfrm>
            <a:off x="457200" y="2780928"/>
            <a:ext cx="3610744" cy="3505572"/>
          </a:xfrm>
        </p:spPr>
        <p:txBody>
          <a:bodyPr/>
          <a:lstStyle/>
          <a:p>
            <a:pPr eaLnBrk="1" hangingPunct="1"/>
            <a:endParaRPr lang="en-US" sz="2000" dirty="0" smtClean="0">
              <a:solidFill>
                <a:schemeClr val="bg1">
                  <a:lumMod val="50000"/>
                </a:schemeClr>
              </a:solidFill>
              <a:latin typeface="Vrinda" pitchFamily="34" charset="0"/>
              <a:cs typeface="Vrinda" pitchFamily="34" charset="0"/>
            </a:endParaRPr>
          </a:p>
          <a:p>
            <a:r>
              <a:rPr lang="en-US" sz="2000" dirty="0" smtClean="0">
                <a:solidFill>
                  <a:schemeClr val="bg1">
                    <a:lumMod val="50000"/>
                  </a:schemeClr>
                </a:solidFill>
                <a:latin typeface="Vrinda" pitchFamily="34" charset="0"/>
                <a:cs typeface="Vrinda" pitchFamily="34" charset="0"/>
              </a:rPr>
              <a:t>Ideal for single sided or cross ventilation. </a:t>
            </a:r>
          </a:p>
          <a:p>
            <a:r>
              <a:rPr lang="en-US" sz="2000" dirty="0" err="1" smtClean="0">
                <a:solidFill>
                  <a:schemeClr val="bg1">
                    <a:lumMod val="50000"/>
                  </a:schemeClr>
                </a:solidFill>
                <a:latin typeface="Vrinda" pitchFamily="34" charset="0"/>
                <a:cs typeface="Vrinda" pitchFamily="34" charset="0"/>
              </a:rPr>
              <a:t>Maximises</a:t>
            </a:r>
            <a:r>
              <a:rPr lang="en-US" sz="2000" dirty="0" smtClean="0">
                <a:solidFill>
                  <a:schemeClr val="bg1">
                    <a:lumMod val="50000"/>
                  </a:schemeClr>
                </a:solidFill>
                <a:latin typeface="Vrinda" pitchFamily="34" charset="0"/>
                <a:cs typeface="Vrinda" pitchFamily="34" charset="0"/>
              </a:rPr>
              <a:t> </a:t>
            </a:r>
            <a:r>
              <a:rPr lang="en-US" sz="2000" dirty="0">
                <a:solidFill>
                  <a:schemeClr val="bg1">
                    <a:lumMod val="50000"/>
                  </a:schemeClr>
                </a:solidFill>
                <a:latin typeface="Vrinda" pitchFamily="34" charset="0"/>
                <a:cs typeface="Vrinda" pitchFamily="34" charset="0"/>
              </a:rPr>
              <a:t>potential for </a:t>
            </a:r>
            <a:r>
              <a:rPr lang="en-US" sz="2000" dirty="0" smtClean="0">
                <a:solidFill>
                  <a:schemeClr val="bg1">
                    <a:lumMod val="50000"/>
                  </a:schemeClr>
                </a:solidFill>
                <a:latin typeface="Vrinda" pitchFamily="34" charset="0"/>
                <a:cs typeface="Vrinda" pitchFamily="34" charset="0"/>
              </a:rPr>
              <a:t>natural light.</a:t>
            </a:r>
          </a:p>
          <a:p>
            <a:r>
              <a:rPr lang="en-US" sz="2000" dirty="0" smtClean="0">
                <a:solidFill>
                  <a:schemeClr val="bg1">
                    <a:lumMod val="50000"/>
                  </a:schemeClr>
                </a:solidFill>
                <a:latin typeface="Vrinda" pitchFamily="34" charset="0"/>
                <a:cs typeface="Vrinda" pitchFamily="34" charset="0"/>
              </a:rPr>
              <a:t>However does suffer greater heat loss than other building forms. </a:t>
            </a:r>
            <a:endParaRPr lang="en-US" sz="2000" dirty="0">
              <a:solidFill>
                <a:schemeClr val="bg1">
                  <a:lumMod val="50000"/>
                </a:schemeClr>
              </a:solidFill>
              <a:latin typeface="Vrinda" pitchFamily="34" charset="0"/>
              <a:cs typeface="Vrinda" pitchFamily="34" charset="0"/>
            </a:endParaRPr>
          </a:p>
          <a:p>
            <a:pPr marL="0" indent="0">
              <a:buNone/>
            </a:pPr>
            <a:endParaRPr lang="en-US" sz="2000" dirty="0">
              <a:solidFill>
                <a:schemeClr val="bg1">
                  <a:lumMod val="50000"/>
                </a:schemeClr>
              </a:solidFill>
              <a:latin typeface="Vrinda" pitchFamily="34" charset="0"/>
              <a:cs typeface="Vrinda" pitchFamily="34" charset="0"/>
            </a:endParaRPr>
          </a:p>
          <a:p>
            <a:pPr eaLnBrk="1" hangingPunct="1"/>
            <a:endParaRPr lang="en-US" sz="2000" dirty="0" smtClean="0">
              <a:solidFill>
                <a:schemeClr val="bg1">
                  <a:lumMod val="50000"/>
                </a:schemeClr>
              </a:solidFill>
              <a:latin typeface="Vrinda" pitchFamily="34" charset="0"/>
              <a:cs typeface="Vrinda" pitchFamily="34" charset="0"/>
            </a:endParaRPr>
          </a:p>
          <a:p>
            <a:pPr eaLnBrk="1" hangingPunct="1"/>
            <a:endParaRPr lang="en-US" sz="2000" dirty="0">
              <a:solidFill>
                <a:schemeClr val="bg1">
                  <a:lumMod val="50000"/>
                </a:schemeClr>
              </a:solidFill>
              <a:latin typeface="Vrinda" pitchFamily="34" charset="0"/>
              <a:cs typeface="Vrinda" pitchFamily="34" charset="0"/>
            </a:endParaRPr>
          </a:p>
          <a:p>
            <a:pPr eaLnBrk="1" hangingPunct="1"/>
            <a:endParaRPr lang="en-US" sz="2000" dirty="0" smtClean="0">
              <a:solidFill>
                <a:schemeClr val="bg1">
                  <a:lumMod val="50000"/>
                </a:schemeClr>
              </a:solidFill>
              <a:latin typeface="Vrinda" pitchFamily="34" charset="0"/>
              <a:cs typeface="Vrinda" pitchFamily="34" charset="0"/>
            </a:endParaRPr>
          </a:p>
          <a:p>
            <a:pPr eaLnBrk="1" hangingPunct="1"/>
            <a:endParaRPr lang="en-US" sz="2000" dirty="0">
              <a:solidFill>
                <a:schemeClr val="bg1">
                  <a:lumMod val="50000"/>
                </a:schemeClr>
              </a:solidFill>
              <a:latin typeface="Vrinda" pitchFamily="34" charset="0"/>
              <a:cs typeface="Vrinda" pitchFamily="34" charset="0"/>
            </a:endParaRPr>
          </a:p>
        </p:txBody>
      </p:sp>
      <p:pic>
        <p:nvPicPr>
          <p:cNvPr id="2" name="Picture 2" descr="C:\Users\BG Consult\Pictures\Ruskin\Stockton Heath Primary School internal shot of window vent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3212976"/>
            <a:ext cx="3601205" cy="270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70286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84784"/>
            <a:ext cx="8229600" cy="994420"/>
          </a:xfrm>
        </p:spPr>
        <p:txBody>
          <a:bodyPr/>
          <a:lstStyle/>
          <a:p>
            <a:pPr algn="l"/>
            <a:r>
              <a:rPr lang="en-US" sz="4000" b="1" dirty="0" smtClean="0">
                <a:solidFill>
                  <a:schemeClr val="tx2"/>
                </a:solidFill>
                <a:latin typeface="Vrinda" pitchFamily="34" charset="0"/>
                <a:ea typeface="Dotum" pitchFamily="34" charset="-127"/>
                <a:cs typeface="Vrinda" pitchFamily="34" charset="0"/>
              </a:rPr>
              <a:t>Deep plan </a:t>
            </a:r>
            <a:r>
              <a:rPr lang="en-US" sz="4000" b="1" dirty="0">
                <a:solidFill>
                  <a:schemeClr val="tx2"/>
                </a:solidFill>
                <a:latin typeface="Vrinda" pitchFamily="34" charset="0"/>
                <a:ea typeface="Dotum" pitchFamily="34" charset="-127"/>
                <a:cs typeface="Vrinda" pitchFamily="34" charset="0"/>
              </a:rPr>
              <a:t>layouts </a:t>
            </a:r>
            <a:r>
              <a:rPr lang="en-US" sz="4000" b="1" dirty="0" smtClean="0">
                <a:solidFill>
                  <a:schemeClr val="tx2"/>
                </a:solidFill>
                <a:latin typeface="Vrinda" pitchFamily="34" charset="0"/>
                <a:ea typeface="Dotum" pitchFamily="34" charset="-127"/>
                <a:cs typeface="Vrinda" pitchFamily="34" charset="0"/>
              </a:rPr>
              <a:t> </a:t>
            </a:r>
          </a:p>
        </p:txBody>
      </p:sp>
      <p:sp>
        <p:nvSpPr>
          <p:cNvPr id="4099" name="Content Placeholder 2"/>
          <p:cNvSpPr>
            <a:spLocks noGrp="1"/>
          </p:cNvSpPr>
          <p:nvPr>
            <p:ph idx="1"/>
          </p:nvPr>
        </p:nvSpPr>
        <p:spPr>
          <a:xfrm>
            <a:off x="457200" y="2780928"/>
            <a:ext cx="4330824" cy="3600400"/>
          </a:xfrm>
        </p:spPr>
        <p:txBody>
          <a:bodyPr/>
          <a:lstStyle/>
          <a:p>
            <a:r>
              <a:rPr lang="en-US" sz="2000" dirty="0" smtClean="0">
                <a:solidFill>
                  <a:schemeClr val="bg1">
                    <a:lumMod val="50000"/>
                  </a:schemeClr>
                </a:solidFill>
                <a:latin typeface="Vrinda" pitchFamily="34" charset="0"/>
                <a:cs typeface="Vrinda" pitchFamily="34" charset="0"/>
              </a:rPr>
              <a:t>Incorporating a courtyard or atria effectively makes the building narrow plan. </a:t>
            </a:r>
          </a:p>
          <a:p>
            <a:r>
              <a:rPr lang="en-US" sz="2000" dirty="0" smtClean="0">
                <a:solidFill>
                  <a:schemeClr val="bg1">
                    <a:lumMod val="50000"/>
                  </a:schemeClr>
                </a:solidFill>
                <a:latin typeface="Vrinda" pitchFamily="34" charset="0"/>
                <a:cs typeface="Vrinda" pitchFamily="34" charset="0"/>
              </a:rPr>
              <a:t>Single-sided or cross ventilation is aided. </a:t>
            </a:r>
          </a:p>
          <a:p>
            <a:r>
              <a:rPr lang="en-US" sz="2000" dirty="0" smtClean="0">
                <a:solidFill>
                  <a:schemeClr val="bg1">
                    <a:lumMod val="50000"/>
                  </a:schemeClr>
                </a:solidFill>
                <a:latin typeface="Vrinda" pitchFamily="34" charset="0"/>
                <a:cs typeface="Vrinda" pitchFamily="34" charset="0"/>
              </a:rPr>
              <a:t>Building benefits from increased natural light.</a:t>
            </a:r>
          </a:p>
          <a:p>
            <a:r>
              <a:rPr lang="en-US" sz="2000" dirty="0" smtClean="0">
                <a:solidFill>
                  <a:schemeClr val="bg1">
                    <a:lumMod val="50000"/>
                  </a:schemeClr>
                </a:solidFill>
                <a:latin typeface="Vrinda" pitchFamily="34" charset="0"/>
                <a:cs typeface="Vrinda" pitchFamily="34" charset="0"/>
              </a:rPr>
              <a:t>Atria can also create stack effect and enhance cross ventilation.  </a:t>
            </a:r>
            <a:endParaRPr lang="en-US" sz="2000" dirty="0" smtClean="0">
              <a:solidFill>
                <a:srgbClr val="FF0000"/>
              </a:solidFill>
              <a:latin typeface="Vrinda" pitchFamily="34" charset="0"/>
              <a:cs typeface="Vrinda" pitchFamily="34" charset="0"/>
            </a:endParaRPr>
          </a:p>
          <a:p>
            <a:pPr marL="0" indent="0">
              <a:buNone/>
            </a:pPr>
            <a:endParaRPr lang="en-US" sz="2000" dirty="0" smtClean="0">
              <a:solidFill>
                <a:srgbClr val="FF0000"/>
              </a:solidFill>
              <a:latin typeface="Vrinda" pitchFamily="34" charset="0"/>
              <a:cs typeface="Vrinda" pitchFamily="34" charset="0"/>
            </a:endParaRPr>
          </a:p>
          <a:p>
            <a:pPr marL="0" indent="0">
              <a:buNone/>
            </a:pPr>
            <a:endParaRPr lang="en-US" sz="2000" dirty="0" smtClean="0">
              <a:solidFill>
                <a:schemeClr val="bg1">
                  <a:lumMod val="50000"/>
                </a:schemeClr>
              </a:solidFill>
              <a:latin typeface="Vrinda" pitchFamily="34" charset="0"/>
              <a:cs typeface="Vrinda" pitchFamily="34" charset="0"/>
            </a:endParaRPr>
          </a:p>
          <a:p>
            <a:pPr marL="0" indent="0">
              <a:buNone/>
            </a:pPr>
            <a:endParaRPr lang="en-US" sz="2000" dirty="0" smtClean="0">
              <a:solidFill>
                <a:schemeClr val="bg1">
                  <a:lumMod val="50000"/>
                </a:schemeClr>
              </a:solidFill>
              <a:latin typeface="Vrinda" pitchFamily="34" charset="0"/>
              <a:cs typeface="Vrinda" pitchFamily="34" charset="0"/>
            </a:endParaRPr>
          </a:p>
          <a:p>
            <a:pPr marL="0" indent="0">
              <a:buNone/>
            </a:pPr>
            <a:endParaRPr lang="en-US" sz="2000" dirty="0" smtClean="0">
              <a:solidFill>
                <a:schemeClr val="bg1">
                  <a:lumMod val="50000"/>
                </a:schemeClr>
              </a:solidFill>
              <a:latin typeface="Vrinda" pitchFamily="34" charset="0"/>
              <a:cs typeface="Vrinda" pitchFamily="34" charset="0"/>
            </a:endParaRPr>
          </a:p>
          <a:p>
            <a:pPr marL="0" indent="0">
              <a:buNone/>
            </a:pPr>
            <a:endParaRPr lang="en-US" sz="1600" dirty="0" smtClean="0">
              <a:solidFill>
                <a:schemeClr val="bg1">
                  <a:lumMod val="50000"/>
                </a:schemeClr>
              </a:solidFill>
              <a:latin typeface="Vrinda" pitchFamily="34" charset="0"/>
              <a:cs typeface="Vrinda" pitchFamily="34" charset="0"/>
            </a:endParaRPr>
          </a:p>
        </p:txBody>
      </p:sp>
      <p:pic>
        <p:nvPicPr>
          <p:cNvPr id="1027" name="Picture 3" descr="C:\Users\BG Consult\Pictures\Ruskin\SNV3206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37137" y="2924944"/>
            <a:ext cx="3635895" cy="27269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7847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247353" y="1484784"/>
            <a:ext cx="889248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Design to </a:t>
            </a:r>
            <a:r>
              <a:rPr lang="en-US" sz="4000" b="1" dirty="0" err="1" smtClean="0">
                <a:solidFill>
                  <a:schemeClr val="tx2"/>
                </a:solidFill>
                <a:latin typeface="Vrinda" pitchFamily="34" charset="0"/>
                <a:ea typeface="Dotum" pitchFamily="34" charset="-127"/>
                <a:cs typeface="Vrinda" pitchFamily="34" charset="0"/>
              </a:rPr>
              <a:t>minimise</a:t>
            </a:r>
            <a:r>
              <a:rPr lang="en-US" sz="4000" b="1" dirty="0" smtClean="0">
                <a:solidFill>
                  <a:schemeClr val="tx2"/>
                </a:solidFill>
                <a:latin typeface="Vrinda" pitchFamily="34" charset="0"/>
                <a:ea typeface="Dotum" pitchFamily="34" charset="-127"/>
                <a:cs typeface="Vrinda" pitchFamily="34" charset="0"/>
              </a:rPr>
              <a:t> heat gains (</a:t>
            </a:r>
            <a:r>
              <a:rPr lang="en-US" sz="3600" b="1" dirty="0" smtClean="0">
                <a:solidFill>
                  <a:schemeClr val="tx2"/>
                </a:solidFill>
                <a:latin typeface="Vrinda" pitchFamily="34" charset="0"/>
                <a:ea typeface="Dotum" pitchFamily="34" charset="-127"/>
                <a:cs typeface="Vrinda" pitchFamily="34" charset="0"/>
              </a:rPr>
              <a:t>&lt;40W/m</a:t>
            </a:r>
            <a:r>
              <a:rPr lang="en-US" sz="3600" b="1" baseline="30000" dirty="0" smtClean="0">
                <a:solidFill>
                  <a:schemeClr val="tx2"/>
                </a:solidFill>
                <a:latin typeface="Vrinda" pitchFamily="34" charset="0"/>
                <a:ea typeface="Dotum" pitchFamily="34" charset="-127"/>
                <a:cs typeface="Vrinda" pitchFamily="34" charset="0"/>
              </a:rPr>
              <a:t>2</a:t>
            </a:r>
            <a:r>
              <a:rPr lang="en-US" sz="3600" b="1" dirty="0" smtClean="0">
                <a:solidFill>
                  <a:schemeClr val="tx2"/>
                </a:solidFill>
                <a:latin typeface="Vrinda" pitchFamily="34" charset="0"/>
                <a:ea typeface="Dotum" pitchFamily="34" charset="-127"/>
                <a:cs typeface="Vrinda" pitchFamily="34" charset="0"/>
              </a:rPr>
              <a:t>)</a:t>
            </a:r>
          </a:p>
        </p:txBody>
      </p:sp>
      <p:sp>
        <p:nvSpPr>
          <p:cNvPr id="4099" name="Content Placeholder 2"/>
          <p:cNvSpPr>
            <a:spLocks noGrp="1"/>
          </p:cNvSpPr>
          <p:nvPr>
            <p:ph idx="1"/>
          </p:nvPr>
        </p:nvSpPr>
        <p:spPr>
          <a:xfrm>
            <a:off x="323528" y="2564904"/>
            <a:ext cx="5472608" cy="3816424"/>
          </a:xfrm>
        </p:spPr>
        <p:txBody>
          <a:bodyPr/>
          <a:lstStyle/>
          <a:p>
            <a:r>
              <a:rPr lang="en-US" sz="2000" dirty="0" smtClean="0">
                <a:solidFill>
                  <a:schemeClr val="bg1">
                    <a:lumMod val="50000"/>
                  </a:schemeClr>
                </a:solidFill>
                <a:latin typeface="Vrinda" pitchFamily="34" charset="0"/>
                <a:cs typeface="Vrinda" pitchFamily="34" charset="0"/>
              </a:rPr>
              <a:t>Adopt an holistic approach by considering the building façade as an important element within the ventilation strategy. </a:t>
            </a:r>
          </a:p>
          <a:p>
            <a:r>
              <a:rPr lang="en-US" sz="2000" dirty="0" smtClean="0">
                <a:solidFill>
                  <a:schemeClr val="bg1">
                    <a:lumMod val="50000"/>
                  </a:schemeClr>
                </a:solidFill>
                <a:latin typeface="Vrinda" pitchFamily="34" charset="0"/>
                <a:cs typeface="Vrinda" pitchFamily="34" charset="0"/>
              </a:rPr>
              <a:t>Integrate appropriate shading to </a:t>
            </a:r>
            <a:r>
              <a:rPr lang="en-US" sz="2000" dirty="0" err="1" smtClean="0">
                <a:solidFill>
                  <a:schemeClr val="bg1">
                    <a:lumMod val="50000"/>
                  </a:schemeClr>
                </a:solidFill>
                <a:latin typeface="Vrinda" pitchFamily="34" charset="0"/>
                <a:cs typeface="Vrinda" pitchFamily="34" charset="0"/>
              </a:rPr>
              <a:t>minimise</a:t>
            </a:r>
            <a:r>
              <a:rPr lang="en-US" sz="2000" dirty="0" smtClean="0">
                <a:solidFill>
                  <a:schemeClr val="bg1">
                    <a:lumMod val="50000"/>
                  </a:schemeClr>
                </a:solidFill>
                <a:latin typeface="Vrinda" pitchFamily="34" charset="0"/>
                <a:cs typeface="Vrinda" pitchFamily="34" charset="0"/>
              </a:rPr>
              <a:t> </a:t>
            </a:r>
            <a:r>
              <a:rPr lang="en-US" sz="2000" dirty="0">
                <a:solidFill>
                  <a:schemeClr val="bg1">
                    <a:lumMod val="50000"/>
                  </a:schemeClr>
                </a:solidFill>
                <a:latin typeface="Vrinda" pitchFamily="34" charset="0"/>
                <a:cs typeface="Vrinda" pitchFamily="34" charset="0"/>
              </a:rPr>
              <a:t>solar </a:t>
            </a:r>
            <a:r>
              <a:rPr lang="en-US" sz="2000" dirty="0" smtClean="0">
                <a:solidFill>
                  <a:schemeClr val="bg1">
                    <a:lumMod val="50000"/>
                  </a:schemeClr>
                </a:solidFill>
                <a:latin typeface="Vrinda" pitchFamily="34" charset="0"/>
                <a:cs typeface="Vrinda" pitchFamily="34" charset="0"/>
              </a:rPr>
              <a:t>gain without reducing daylight. </a:t>
            </a:r>
          </a:p>
          <a:p>
            <a:r>
              <a:rPr lang="en-US" sz="2000" dirty="0">
                <a:solidFill>
                  <a:schemeClr val="bg1">
                    <a:lumMod val="50000"/>
                  </a:schemeClr>
                </a:solidFill>
                <a:latin typeface="Vrinda" pitchFamily="34" charset="0"/>
                <a:cs typeface="Vrinda" pitchFamily="34" charset="0"/>
              </a:rPr>
              <a:t>Reduce internal heat </a:t>
            </a:r>
            <a:r>
              <a:rPr lang="en-US" sz="2000" dirty="0" smtClean="0">
                <a:solidFill>
                  <a:schemeClr val="bg1">
                    <a:lumMod val="50000"/>
                  </a:schemeClr>
                </a:solidFill>
                <a:latin typeface="Vrinda" pitchFamily="34" charset="0"/>
                <a:cs typeface="Vrinda" pitchFamily="34" charset="0"/>
              </a:rPr>
              <a:t>gains from lighting by good design and control to avoid over-lighting and unnecessary use. </a:t>
            </a:r>
          </a:p>
          <a:p>
            <a:r>
              <a:rPr lang="en-US" sz="2000" dirty="0" smtClean="0">
                <a:solidFill>
                  <a:schemeClr val="bg1">
                    <a:lumMod val="50000"/>
                  </a:schemeClr>
                </a:solidFill>
                <a:latin typeface="Vrinda" pitchFamily="34" charset="0"/>
                <a:cs typeface="Vrinda" pitchFamily="34" charset="0"/>
              </a:rPr>
              <a:t>Specify low energy office equipment and site larger items away from people.</a:t>
            </a:r>
          </a:p>
          <a:p>
            <a:r>
              <a:rPr lang="en-US" sz="2000" dirty="0" err="1" smtClean="0">
                <a:solidFill>
                  <a:schemeClr val="bg1">
                    <a:lumMod val="50000"/>
                  </a:schemeClr>
                </a:solidFill>
                <a:latin typeface="Vrinda" pitchFamily="34" charset="0"/>
                <a:cs typeface="Vrinda" pitchFamily="34" charset="0"/>
              </a:rPr>
              <a:t>Utilise</a:t>
            </a:r>
            <a:r>
              <a:rPr lang="en-US" sz="2000" dirty="0" smtClean="0">
                <a:solidFill>
                  <a:schemeClr val="bg1">
                    <a:lumMod val="50000"/>
                  </a:schemeClr>
                </a:solidFill>
                <a:latin typeface="Vrinda" pitchFamily="34" charset="0"/>
                <a:cs typeface="Vrinda" pitchFamily="34" charset="0"/>
              </a:rPr>
              <a:t> thermal mass to absorb peak gains. </a:t>
            </a:r>
            <a:endParaRPr lang="en-US" sz="2000" dirty="0">
              <a:solidFill>
                <a:schemeClr val="bg1">
                  <a:lumMod val="50000"/>
                </a:schemeClr>
              </a:solidFill>
              <a:latin typeface="Vrinda" pitchFamily="34" charset="0"/>
              <a:cs typeface="Vrinda" pitchFamily="34" charset="0"/>
            </a:endParaRPr>
          </a:p>
          <a:p>
            <a:pPr marL="0" indent="0" eaLnBrk="1" hangingPunct="1">
              <a:buNone/>
            </a:pPr>
            <a:endParaRPr lang="en-US" sz="2000" dirty="0" smtClean="0">
              <a:solidFill>
                <a:schemeClr val="bg1">
                  <a:lumMod val="50000"/>
                </a:schemeClr>
              </a:solidFill>
              <a:latin typeface="Vrinda" pitchFamily="34" charset="0"/>
              <a:cs typeface="Vrinda" pitchFamily="34" charset="0"/>
            </a:endParaRPr>
          </a:p>
          <a:p>
            <a:pPr marL="0" indent="0" eaLnBrk="1" hangingPunct="1">
              <a:buNone/>
            </a:pPr>
            <a:endParaRPr lang="en-US" sz="2000" dirty="0">
              <a:solidFill>
                <a:schemeClr val="bg1">
                  <a:lumMod val="50000"/>
                </a:schemeClr>
              </a:solidFill>
              <a:latin typeface="Vrinda" pitchFamily="34" charset="0"/>
              <a:cs typeface="Vrinda" pitchFamily="34" charset="0"/>
            </a:endParaRPr>
          </a:p>
          <a:p>
            <a:pPr marL="0" indent="0" eaLnBrk="1" hangingPunct="1">
              <a:buNone/>
            </a:pPr>
            <a:endParaRPr lang="en-US" sz="2000" dirty="0" smtClean="0">
              <a:solidFill>
                <a:schemeClr val="bg1">
                  <a:lumMod val="50000"/>
                </a:schemeClr>
              </a:solidFill>
              <a:latin typeface="Vrinda" pitchFamily="34" charset="0"/>
              <a:cs typeface="Vrinda" pitchFamily="34" charset="0"/>
            </a:endParaRPr>
          </a:p>
          <a:p>
            <a:pPr marL="0" indent="0" eaLnBrk="1" hangingPunct="1">
              <a:buNone/>
            </a:pPr>
            <a:endParaRPr lang="en-US" sz="2000" dirty="0">
              <a:solidFill>
                <a:schemeClr val="bg1">
                  <a:lumMod val="50000"/>
                </a:schemeClr>
              </a:solidFill>
              <a:latin typeface="Vrinda" pitchFamily="34" charset="0"/>
              <a:cs typeface="Vrinda" pitchFamily="34" charset="0"/>
            </a:endParaRPr>
          </a:p>
          <a:p>
            <a:pPr marL="0" indent="0" eaLnBrk="1" hangingPunct="1">
              <a:buNone/>
            </a:pPr>
            <a:endParaRPr lang="en-US" sz="2000" dirty="0" smtClean="0">
              <a:solidFill>
                <a:schemeClr val="bg1">
                  <a:lumMod val="50000"/>
                </a:schemeClr>
              </a:solidFill>
              <a:latin typeface="Vrinda" pitchFamily="34" charset="0"/>
              <a:cs typeface="Vrinda" pitchFamily="34" charset="0"/>
            </a:endParaRPr>
          </a:p>
          <a:p>
            <a:pPr marL="0" indent="0" eaLnBrk="1" hangingPunct="1">
              <a:buNone/>
            </a:pPr>
            <a:endParaRPr lang="en-US" sz="2000" dirty="0" smtClean="0">
              <a:solidFill>
                <a:schemeClr val="bg1">
                  <a:lumMod val="50000"/>
                </a:schemeClr>
              </a:solidFill>
              <a:latin typeface="Vrinda" pitchFamily="34" charset="0"/>
              <a:cs typeface="Vrinda" pitchFamily="34" charset="0"/>
            </a:endParaRP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2564904"/>
            <a:ext cx="2966662" cy="391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452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12776"/>
            <a:ext cx="8229600" cy="994420"/>
          </a:xfrm>
        </p:spPr>
        <p:txBody>
          <a:bodyPr/>
          <a:lstStyle/>
          <a:p>
            <a:pPr algn="l" eaLnBrk="1" hangingPunct="1"/>
            <a:r>
              <a:rPr lang="en-US" sz="4000" b="1" dirty="0" err="1" smtClean="0">
                <a:solidFill>
                  <a:schemeClr val="tx2"/>
                </a:solidFill>
                <a:latin typeface="Vrinda" pitchFamily="34" charset="0"/>
                <a:ea typeface="Dotum" pitchFamily="34" charset="-127"/>
                <a:cs typeface="Vrinda" pitchFamily="34" charset="0"/>
              </a:rPr>
              <a:t>Optimise</a:t>
            </a:r>
            <a:r>
              <a:rPr lang="en-US" sz="4000" b="1" dirty="0" smtClean="0">
                <a:solidFill>
                  <a:schemeClr val="tx2"/>
                </a:solidFill>
                <a:latin typeface="Vrinda" pitchFamily="34" charset="0"/>
                <a:ea typeface="Dotum" pitchFamily="34" charset="-127"/>
                <a:cs typeface="Vrinda" pitchFamily="34" charset="0"/>
              </a:rPr>
              <a:t> ceiling heights</a:t>
            </a:r>
          </a:p>
        </p:txBody>
      </p:sp>
      <p:sp>
        <p:nvSpPr>
          <p:cNvPr id="4099" name="Content Placeholder 2"/>
          <p:cNvSpPr>
            <a:spLocks noGrp="1"/>
          </p:cNvSpPr>
          <p:nvPr>
            <p:ph idx="1"/>
          </p:nvPr>
        </p:nvSpPr>
        <p:spPr>
          <a:xfrm>
            <a:off x="467544" y="2612318"/>
            <a:ext cx="3960440" cy="3505572"/>
          </a:xfrm>
        </p:spPr>
        <p:txBody>
          <a:bodyPr/>
          <a:lstStyle/>
          <a:p>
            <a:pPr marL="0" indent="0">
              <a:buNone/>
            </a:pPr>
            <a:r>
              <a:rPr lang="en-US" sz="2000" dirty="0" smtClean="0">
                <a:solidFill>
                  <a:schemeClr val="bg1">
                    <a:lumMod val="50000"/>
                  </a:schemeClr>
                </a:solidFill>
                <a:latin typeface="Vrinda" pitchFamily="34" charset="0"/>
                <a:cs typeface="Vrinda" pitchFamily="34" charset="0"/>
              </a:rPr>
              <a:t>Higher </a:t>
            </a:r>
            <a:r>
              <a:rPr lang="en-US" sz="2000" dirty="0">
                <a:solidFill>
                  <a:schemeClr val="bg1">
                    <a:lumMod val="50000"/>
                  </a:schemeClr>
                </a:solidFill>
                <a:latin typeface="Vrinda" pitchFamily="34" charset="0"/>
                <a:cs typeface="Vrinda" pitchFamily="34" charset="0"/>
              </a:rPr>
              <a:t>ceilings </a:t>
            </a:r>
            <a:r>
              <a:rPr lang="en-US" sz="2000" dirty="0" smtClean="0">
                <a:solidFill>
                  <a:schemeClr val="bg1">
                    <a:lumMod val="50000"/>
                  </a:schemeClr>
                </a:solidFill>
                <a:latin typeface="Vrinda" pitchFamily="34" charset="0"/>
                <a:cs typeface="Vrinda" pitchFamily="34" charset="0"/>
              </a:rPr>
              <a:t>can; </a:t>
            </a:r>
          </a:p>
          <a:p>
            <a:r>
              <a:rPr lang="en-US" sz="2000" dirty="0" smtClean="0">
                <a:solidFill>
                  <a:schemeClr val="bg1">
                    <a:lumMod val="50000"/>
                  </a:schemeClr>
                </a:solidFill>
                <a:latin typeface="Vrinda" pitchFamily="34" charset="0"/>
                <a:cs typeface="Vrinda" pitchFamily="34" charset="0"/>
              </a:rPr>
              <a:t>improve indoor air quality and reduce summertime temperatures within the occupied zone  </a:t>
            </a:r>
          </a:p>
          <a:p>
            <a:r>
              <a:rPr lang="en-US" sz="2000" dirty="0" smtClean="0">
                <a:solidFill>
                  <a:schemeClr val="bg1">
                    <a:lumMod val="50000"/>
                  </a:schemeClr>
                </a:solidFill>
                <a:latin typeface="Vrinda" pitchFamily="34" charset="0"/>
                <a:cs typeface="Vrinda" pitchFamily="34" charset="0"/>
              </a:rPr>
              <a:t>help </a:t>
            </a:r>
            <a:r>
              <a:rPr lang="en-US" sz="2000" dirty="0">
                <a:solidFill>
                  <a:schemeClr val="bg1">
                    <a:lumMod val="50000"/>
                  </a:schemeClr>
                </a:solidFill>
                <a:latin typeface="Vrinda" pitchFamily="34" charset="0"/>
                <a:cs typeface="Vrinda" pitchFamily="34" charset="0"/>
              </a:rPr>
              <a:t>to avoid the need for costly mechanical ventilation and </a:t>
            </a:r>
            <a:r>
              <a:rPr lang="en-US" sz="2000" dirty="0" smtClean="0">
                <a:solidFill>
                  <a:schemeClr val="bg1">
                    <a:lumMod val="50000"/>
                  </a:schemeClr>
                </a:solidFill>
                <a:latin typeface="Vrinda" pitchFamily="34" charset="0"/>
                <a:cs typeface="Vrinda" pitchFamily="34" charset="0"/>
              </a:rPr>
              <a:t>air-conditioning, offsetting the higher build cost</a:t>
            </a:r>
          </a:p>
          <a:p>
            <a:r>
              <a:rPr lang="en-US" sz="2000" dirty="0" smtClean="0">
                <a:solidFill>
                  <a:schemeClr val="bg1">
                    <a:lumMod val="50000"/>
                  </a:schemeClr>
                </a:solidFill>
                <a:latin typeface="Vrinda" pitchFamily="34" charset="0"/>
                <a:cs typeface="Vrinda" pitchFamily="34" charset="0"/>
              </a:rPr>
              <a:t>create an impression of space </a:t>
            </a:r>
          </a:p>
          <a:p>
            <a:pPr marL="0" indent="0">
              <a:buNone/>
            </a:pPr>
            <a:endParaRPr lang="en-US" sz="2000" dirty="0" smtClean="0">
              <a:solidFill>
                <a:srgbClr val="FF0000"/>
              </a:solidFill>
              <a:latin typeface="Vrinda" pitchFamily="34" charset="0"/>
              <a:cs typeface="Vrinda" pitchFamily="34" charset="0"/>
            </a:endParaRPr>
          </a:p>
        </p:txBody>
      </p:sp>
      <p:pic>
        <p:nvPicPr>
          <p:cNvPr id="3074" name="Picture 2" descr="C:\Users\BG Consult\Pictures\Ruskin\Newport University\IMG_536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9937" y="4290020"/>
            <a:ext cx="3136963" cy="209130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BG Consult\Pictures\Ruskin\GHQ Construct Irelan Article The Graham Building.jpg"/>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0000"/>
                    </a14:imgEffect>
                  </a14:imgLayer>
                </a14:imgProps>
              </a:ext>
              <a:ext uri="{28A0092B-C50C-407E-A947-70E740481C1C}">
                <a14:useLocalDpi xmlns:a14="http://schemas.microsoft.com/office/drawing/2010/main" val="0"/>
              </a:ext>
            </a:extLst>
          </a:blip>
          <a:srcRect/>
          <a:stretch>
            <a:fillRect/>
          </a:stretch>
        </p:blipFill>
        <p:spPr bwMode="auto">
          <a:xfrm>
            <a:off x="6218418" y="1988840"/>
            <a:ext cx="2192732" cy="2129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2285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Retro-fitting for natural ventilation?</a:t>
            </a:r>
          </a:p>
        </p:txBody>
      </p:sp>
      <p:sp>
        <p:nvSpPr>
          <p:cNvPr id="4099" name="Content Placeholder 2"/>
          <p:cNvSpPr>
            <a:spLocks noGrp="1"/>
          </p:cNvSpPr>
          <p:nvPr>
            <p:ph idx="1"/>
          </p:nvPr>
        </p:nvSpPr>
        <p:spPr>
          <a:xfrm>
            <a:off x="457200" y="2714625"/>
            <a:ext cx="4906888" cy="3571875"/>
          </a:xfrm>
        </p:spPr>
        <p:txBody>
          <a:bodyPr/>
          <a:lstStyle/>
          <a:p>
            <a:pPr marL="0" indent="0">
              <a:buNone/>
            </a:pPr>
            <a:r>
              <a:rPr lang="en-US" sz="2000" dirty="0" smtClean="0">
                <a:solidFill>
                  <a:schemeClr val="bg1">
                    <a:lumMod val="50000"/>
                  </a:schemeClr>
                </a:solidFill>
                <a:latin typeface="Vrinda" pitchFamily="34" charset="0"/>
                <a:cs typeface="Vrinda" pitchFamily="34" charset="0"/>
              </a:rPr>
              <a:t>Natural ventilation is already the norm in many of our existing buildings and is often combined with some form of mechanical ventilation (zoned mixed-mode) e.g. toilet extract. </a:t>
            </a:r>
          </a:p>
          <a:p>
            <a:pPr marL="0" indent="0">
              <a:buNone/>
            </a:pPr>
            <a:endParaRPr lang="en-US" sz="2000" dirty="0" smtClean="0">
              <a:solidFill>
                <a:schemeClr val="bg1">
                  <a:lumMod val="50000"/>
                </a:schemeClr>
              </a:solidFill>
              <a:latin typeface="Vrinda" pitchFamily="34" charset="0"/>
              <a:cs typeface="Vrinda" pitchFamily="34" charset="0"/>
            </a:endParaRPr>
          </a:p>
          <a:p>
            <a:pPr marL="0" indent="0">
              <a:buNone/>
            </a:pPr>
            <a:r>
              <a:rPr lang="en-US" sz="2000" dirty="0" smtClean="0">
                <a:solidFill>
                  <a:schemeClr val="bg1">
                    <a:lumMod val="50000"/>
                  </a:schemeClr>
                </a:solidFill>
                <a:latin typeface="Vrinda" pitchFamily="34" charset="0"/>
                <a:cs typeface="Vrinda" pitchFamily="34" charset="0"/>
              </a:rPr>
              <a:t>Incorporating natural ventilation into refurbishment schemes can also be a viable option for reducing the size of or to replace existing mechanical systems. </a:t>
            </a:r>
            <a:endParaRPr lang="en-US" sz="2000" dirty="0">
              <a:solidFill>
                <a:schemeClr val="bg1">
                  <a:lumMod val="50000"/>
                </a:schemeClr>
              </a:solidFill>
              <a:latin typeface="Vrinda" pitchFamily="34" charset="0"/>
              <a:cs typeface="Vrinda" pitchFamily="34" charset="0"/>
            </a:endParaRPr>
          </a:p>
        </p:txBody>
      </p:sp>
      <p:pic>
        <p:nvPicPr>
          <p:cNvPr id="2" name="Picture 2" descr="C:\Users\BG Consult\Pictures\Ruskin\IMG_377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2160" y="2741360"/>
            <a:ext cx="2376264" cy="3564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363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00" y="1484784"/>
            <a:ext cx="822960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Hybrid or mixed mode solutions</a:t>
            </a:r>
          </a:p>
        </p:txBody>
      </p:sp>
      <p:sp>
        <p:nvSpPr>
          <p:cNvPr id="4099" name="Content Placeholder 2"/>
          <p:cNvSpPr>
            <a:spLocks noGrp="1"/>
          </p:cNvSpPr>
          <p:nvPr>
            <p:ph idx="1"/>
          </p:nvPr>
        </p:nvSpPr>
        <p:spPr>
          <a:xfrm>
            <a:off x="457200" y="2780928"/>
            <a:ext cx="7931224" cy="3505572"/>
          </a:xfrm>
        </p:spPr>
        <p:txBody>
          <a:bodyPr/>
          <a:lstStyle/>
          <a:p>
            <a:pPr marL="0" indent="0">
              <a:buNone/>
            </a:pPr>
            <a:r>
              <a:rPr lang="en-US" sz="2000" dirty="0" smtClean="0">
                <a:solidFill>
                  <a:schemeClr val="bg1">
                    <a:lumMod val="50000"/>
                  </a:schemeClr>
                </a:solidFill>
                <a:latin typeface="Vrinda" pitchFamily="34" charset="0"/>
                <a:cs typeface="Vrinda" pitchFamily="34" charset="0"/>
              </a:rPr>
              <a:t>BSRIA state that:</a:t>
            </a:r>
          </a:p>
          <a:p>
            <a:pPr marL="0" indent="0">
              <a:buNone/>
            </a:pPr>
            <a:endParaRPr lang="en-US" sz="2000" dirty="0">
              <a:solidFill>
                <a:schemeClr val="bg1">
                  <a:lumMod val="50000"/>
                </a:schemeClr>
              </a:solidFill>
              <a:latin typeface="Vrinda" pitchFamily="34" charset="0"/>
              <a:cs typeface="Vrinda" pitchFamily="34" charset="0"/>
            </a:endParaRPr>
          </a:p>
          <a:p>
            <a:pPr marL="0" indent="0">
              <a:buNone/>
            </a:pPr>
            <a:r>
              <a:rPr lang="en-US" sz="2000" dirty="0" smtClean="0">
                <a:solidFill>
                  <a:schemeClr val="bg1">
                    <a:lumMod val="50000"/>
                  </a:schemeClr>
                </a:solidFill>
                <a:latin typeface="Vrinda" pitchFamily="34" charset="0"/>
                <a:cs typeface="Vrinda" pitchFamily="34" charset="0"/>
              </a:rPr>
              <a:t> ‘The concept of an integrated approach using both natural and mechanical ventilation can provide a pragmatic low energy solution.’</a:t>
            </a:r>
          </a:p>
          <a:p>
            <a:pPr marL="0" indent="0">
              <a:buNone/>
            </a:pPr>
            <a:endParaRPr lang="en-US" sz="2000" dirty="0" smtClean="0">
              <a:solidFill>
                <a:schemeClr val="bg1">
                  <a:lumMod val="50000"/>
                </a:schemeClr>
              </a:solidFill>
              <a:latin typeface="Vrinda" pitchFamily="34" charset="0"/>
              <a:cs typeface="Vrinda" pitchFamily="34" charset="0"/>
            </a:endParaRPr>
          </a:p>
        </p:txBody>
      </p:sp>
      <p:sp>
        <p:nvSpPr>
          <p:cNvPr id="2" name="Rectangle 1"/>
          <p:cNvSpPr/>
          <p:nvPr/>
        </p:nvSpPr>
        <p:spPr>
          <a:xfrm>
            <a:off x="2987824" y="6237312"/>
            <a:ext cx="5670376" cy="400110"/>
          </a:xfrm>
          <a:prstGeom prst="rect">
            <a:avLst/>
          </a:prstGeom>
        </p:spPr>
        <p:txBody>
          <a:bodyPr wrap="square">
            <a:spAutoFit/>
          </a:bodyPr>
          <a:lstStyle/>
          <a:p>
            <a:pPr algn="r"/>
            <a:r>
              <a:rPr lang="en-US" sz="1000" i="1" dirty="0" smtClean="0">
                <a:solidFill>
                  <a:schemeClr val="tx1">
                    <a:lumMod val="65000"/>
                    <a:lumOff val="35000"/>
                  </a:schemeClr>
                </a:solidFill>
                <a:latin typeface="Vrinda" pitchFamily="34" charset="0"/>
                <a:cs typeface="Vrinda" pitchFamily="34" charset="0"/>
              </a:rPr>
              <a:t>Source</a:t>
            </a:r>
            <a:r>
              <a:rPr lang="en-US" sz="1000" i="1" dirty="0">
                <a:solidFill>
                  <a:schemeClr val="tx1">
                    <a:lumMod val="65000"/>
                    <a:lumOff val="35000"/>
                  </a:schemeClr>
                </a:solidFill>
                <a:latin typeface="Vrinda" pitchFamily="34" charset="0"/>
                <a:cs typeface="Vrinda" pitchFamily="34" charset="0"/>
              </a:rPr>
              <a:t>: BSRIA BG2/2009 Illustrated Guide to Ventilation</a:t>
            </a:r>
            <a:r>
              <a:rPr lang="en-US" sz="2000" dirty="0">
                <a:solidFill>
                  <a:schemeClr val="tx1">
                    <a:lumMod val="65000"/>
                    <a:lumOff val="35000"/>
                  </a:schemeClr>
                </a:solidFill>
                <a:latin typeface="Vrinda" pitchFamily="34" charset="0"/>
                <a:cs typeface="Vrinda" pitchFamily="34" charset="0"/>
              </a:rPr>
              <a:t> </a:t>
            </a:r>
          </a:p>
        </p:txBody>
      </p:sp>
    </p:spTree>
    <p:extLst>
      <p:ext uri="{BB962C8B-B14F-4D97-AF65-F5344CB8AC3E}">
        <p14:creationId xmlns:p14="http://schemas.microsoft.com/office/powerpoint/2010/main" val="136617761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Mixed mode systems</a:t>
            </a:r>
          </a:p>
        </p:txBody>
      </p:sp>
      <p:sp>
        <p:nvSpPr>
          <p:cNvPr id="4099" name="Content Placeholder 2"/>
          <p:cNvSpPr>
            <a:spLocks noGrp="1"/>
          </p:cNvSpPr>
          <p:nvPr>
            <p:ph idx="1"/>
          </p:nvPr>
        </p:nvSpPr>
        <p:spPr>
          <a:xfrm>
            <a:off x="467544" y="2636912"/>
            <a:ext cx="8229600" cy="3888432"/>
          </a:xfrm>
        </p:spPr>
        <p:txBody>
          <a:bodyPr/>
          <a:lstStyle/>
          <a:p>
            <a:pPr marL="0" indent="0">
              <a:buNone/>
            </a:pPr>
            <a:r>
              <a:rPr lang="en-US" sz="2000" dirty="0" smtClean="0">
                <a:solidFill>
                  <a:schemeClr val="bg1">
                    <a:lumMod val="50000"/>
                  </a:schemeClr>
                </a:solidFill>
                <a:latin typeface="Vrinda" pitchFamily="34" charset="0"/>
                <a:cs typeface="Vrinda" pitchFamily="34" charset="0"/>
              </a:rPr>
              <a:t>BSRIA offer the following categories: </a:t>
            </a:r>
          </a:p>
          <a:p>
            <a:r>
              <a:rPr lang="en-US" sz="2000" dirty="0" smtClean="0">
                <a:solidFill>
                  <a:schemeClr val="bg1">
                    <a:lumMod val="50000"/>
                  </a:schemeClr>
                </a:solidFill>
                <a:latin typeface="Vrinda" pitchFamily="34" charset="0"/>
                <a:cs typeface="Vrinda" pitchFamily="34" charset="0"/>
              </a:rPr>
              <a:t>Contingency – mechanical ventilation is installed to provide in use flexibility   </a:t>
            </a:r>
          </a:p>
          <a:p>
            <a:r>
              <a:rPr lang="en-US" sz="2000" dirty="0" smtClean="0">
                <a:solidFill>
                  <a:schemeClr val="bg1">
                    <a:lumMod val="50000"/>
                  </a:schemeClr>
                </a:solidFill>
                <a:latin typeface="Vrinda" pitchFamily="34" charset="0"/>
                <a:cs typeface="Vrinda" pitchFamily="34" charset="0"/>
              </a:rPr>
              <a:t>Zoned – some areas, for example conference rooms, are supplied with mechanical ventilation</a:t>
            </a:r>
          </a:p>
          <a:p>
            <a:r>
              <a:rPr lang="en-US" sz="2000" dirty="0" smtClean="0">
                <a:solidFill>
                  <a:schemeClr val="bg1">
                    <a:lumMod val="50000"/>
                  </a:schemeClr>
                </a:solidFill>
                <a:latin typeface="Vrinda" pitchFamily="34" charset="0"/>
                <a:cs typeface="Vrinda" pitchFamily="34" charset="0"/>
              </a:rPr>
              <a:t>Changeover – such as a mechanical system for summer/winter and natural ventilation in spring and autumn</a:t>
            </a:r>
          </a:p>
          <a:p>
            <a:r>
              <a:rPr lang="en-US" sz="2000" dirty="0" smtClean="0">
                <a:solidFill>
                  <a:schemeClr val="bg1">
                    <a:lumMod val="50000"/>
                  </a:schemeClr>
                </a:solidFill>
                <a:latin typeface="Vrinda" pitchFamily="34" charset="0"/>
                <a:cs typeface="Vrinda" pitchFamily="34" charset="0"/>
              </a:rPr>
              <a:t>Parallel – both methods in use simultaneously </a:t>
            </a:r>
          </a:p>
          <a:p>
            <a:endParaRPr lang="en-US" sz="2000" dirty="0">
              <a:solidFill>
                <a:schemeClr val="bg1">
                  <a:lumMod val="50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r>
              <a:rPr lang="en-US" sz="1000" i="1" dirty="0" smtClean="0">
                <a:solidFill>
                  <a:schemeClr val="tx1">
                    <a:lumMod val="65000"/>
                    <a:lumOff val="35000"/>
                  </a:schemeClr>
                </a:solidFill>
                <a:latin typeface="Vrinda" pitchFamily="34" charset="0"/>
                <a:cs typeface="Vrinda" pitchFamily="34" charset="0"/>
              </a:rPr>
              <a:t>Source</a:t>
            </a:r>
            <a:r>
              <a:rPr lang="en-US" sz="1000" i="1" dirty="0">
                <a:solidFill>
                  <a:schemeClr val="tx1">
                    <a:lumMod val="65000"/>
                    <a:lumOff val="35000"/>
                  </a:schemeClr>
                </a:solidFill>
                <a:latin typeface="Vrinda" pitchFamily="34" charset="0"/>
                <a:cs typeface="Vrinda" pitchFamily="34" charset="0"/>
              </a:rPr>
              <a:t>: </a:t>
            </a:r>
            <a:r>
              <a:rPr lang="en-US" sz="1000" i="1" dirty="0" smtClean="0">
                <a:solidFill>
                  <a:schemeClr val="tx1">
                    <a:lumMod val="65000"/>
                    <a:lumOff val="35000"/>
                  </a:schemeClr>
                </a:solidFill>
                <a:latin typeface="Vrinda" pitchFamily="34" charset="0"/>
                <a:cs typeface="Vrinda" pitchFamily="34" charset="0"/>
              </a:rPr>
              <a:t>BSRIA BG2/2009 Illustrated Guide to Ventilation</a:t>
            </a:r>
            <a:r>
              <a:rPr lang="en-US" sz="2000" dirty="0" smtClean="0">
                <a:solidFill>
                  <a:schemeClr val="tx1">
                    <a:lumMod val="65000"/>
                    <a:lumOff val="35000"/>
                  </a:schemeClr>
                </a:solidFill>
                <a:latin typeface="Vrinda" pitchFamily="34" charset="0"/>
                <a:cs typeface="Vrinda" pitchFamily="34" charset="0"/>
              </a:rPr>
              <a:t> </a:t>
            </a:r>
          </a:p>
          <a:p>
            <a:pPr marL="0" indent="0">
              <a:buNone/>
            </a:pPr>
            <a:endParaRPr lang="en-US" sz="2000" dirty="0" smtClean="0">
              <a:solidFill>
                <a:schemeClr val="bg1">
                  <a:lumMod val="50000"/>
                </a:schemeClr>
              </a:solidFill>
              <a:latin typeface="Vrinda" pitchFamily="34" charset="0"/>
              <a:cs typeface="Vrinda" pitchFamily="34" charset="0"/>
            </a:endParaRPr>
          </a:p>
        </p:txBody>
      </p:sp>
    </p:spTree>
    <p:extLst>
      <p:ext uri="{BB962C8B-B14F-4D97-AF65-F5344CB8AC3E}">
        <p14:creationId xmlns:p14="http://schemas.microsoft.com/office/powerpoint/2010/main" val="1184150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196752"/>
            <a:ext cx="864096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Controlling natural ventilation systems</a:t>
            </a:r>
          </a:p>
        </p:txBody>
      </p:sp>
      <p:sp>
        <p:nvSpPr>
          <p:cNvPr id="4099" name="Content Placeholder 2"/>
          <p:cNvSpPr>
            <a:spLocks noGrp="1"/>
          </p:cNvSpPr>
          <p:nvPr>
            <p:ph idx="1"/>
          </p:nvPr>
        </p:nvSpPr>
        <p:spPr>
          <a:xfrm>
            <a:off x="467544" y="2420888"/>
            <a:ext cx="8280920" cy="3744416"/>
          </a:xfrm>
        </p:spPr>
        <p:txBody>
          <a:bodyPr/>
          <a:lstStyle/>
          <a:p>
            <a:pPr marL="0" indent="0">
              <a:buNone/>
            </a:pPr>
            <a:r>
              <a:rPr lang="en-US" sz="2000" dirty="0" smtClean="0">
                <a:solidFill>
                  <a:schemeClr val="bg1">
                    <a:lumMod val="50000"/>
                  </a:schemeClr>
                </a:solidFill>
                <a:latin typeface="Vrinda" pitchFamily="34" charset="0"/>
                <a:cs typeface="Vrinda" pitchFamily="34" charset="0"/>
              </a:rPr>
              <a:t>Control systems are needed to determine the appropriate level of ventilation at all times to: </a:t>
            </a:r>
          </a:p>
          <a:p>
            <a:r>
              <a:rPr lang="en-US" sz="2000" dirty="0" smtClean="0">
                <a:solidFill>
                  <a:schemeClr val="bg1">
                    <a:lumMod val="50000"/>
                  </a:schemeClr>
                </a:solidFill>
                <a:latin typeface="Vrinda" pitchFamily="34" charset="0"/>
                <a:cs typeface="Vrinda" pitchFamily="34" charset="0"/>
              </a:rPr>
              <a:t>Maintain indoor air quality (usually inferred by CO</a:t>
            </a:r>
            <a:r>
              <a:rPr lang="en-US" sz="2000" baseline="-25000" dirty="0" smtClean="0">
                <a:solidFill>
                  <a:schemeClr val="bg1">
                    <a:lumMod val="50000"/>
                  </a:schemeClr>
                </a:solidFill>
                <a:latin typeface="Vrinda" pitchFamily="34" charset="0"/>
                <a:cs typeface="Vrinda" pitchFamily="34" charset="0"/>
              </a:rPr>
              <a:t>2</a:t>
            </a:r>
            <a:r>
              <a:rPr lang="en-US" sz="2000" dirty="0" smtClean="0">
                <a:solidFill>
                  <a:schemeClr val="bg1">
                    <a:lumMod val="50000"/>
                  </a:schemeClr>
                </a:solidFill>
                <a:latin typeface="Vrinda" pitchFamily="34" charset="0"/>
                <a:cs typeface="Vrinda" pitchFamily="34" charset="0"/>
              </a:rPr>
              <a:t> levels)within a pre-determined value (e.g. 1500 ppm). </a:t>
            </a:r>
          </a:p>
          <a:p>
            <a:r>
              <a:rPr lang="en-US" sz="2000" dirty="0" smtClean="0">
                <a:solidFill>
                  <a:schemeClr val="bg1">
                    <a:lumMod val="50000"/>
                  </a:schemeClr>
                </a:solidFill>
                <a:latin typeface="Vrinda" pitchFamily="34" charset="0"/>
                <a:cs typeface="Vrinda" pitchFamily="34" charset="0"/>
              </a:rPr>
              <a:t>Reduce the frequency of internal space temperatures exceeding acceptable levels (e.g. 28</a:t>
            </a:r>
            <a:r>
              <a:rPr lang="en-US" sz="2000" baseline="30000" dirty="0" smtClean="0">
                <a:solidFill>
                  <a:schemeClr val="bg1">
                    <a:lumMod val="50000"/>
                  </a:schemeClr>
                </a:solidFill>
                <a:latin typeface="Vrinda" pitchFamily="34" charset="0"/>
                <a:cs typeface="Vrinda" pitchFamily="34" charset="0"/>
              </a:rPr>
              <a:t>o</a:t>
            </a:r>
            <a:r>
              <a:rPr lang="en-US" sz="2000" dirty="0" smtClean="0">
                <a:solidFill>
                  <a:schemeClr val="bg1">
                    <a:lumMod val="50000"/>
                  </a:schemeClr>
                </a:solidFill>
                <a:latin typeface="Vrinda" pitchFamily="34" charset="0"/>
                <a:cs typeface="Vrinda" pitchFamily="34" charset="0"/>
              </a:rPr>
              <a:t>C for x no. of hours).    </a:t>
            </a:r>
          </a:p>
          <a:p>
            <a:pPr marL="0" indent="0">
              <a:buNone/>
            </a:pPr>
            <a:endParaRPr lang="en-US" sz="1000" dirty="0" smtClean="0">
              <a:solidFill>
                <a:schemeClr val="bg1">
                  <a:lumMod val="50000"/>
                </a:schemeClr>
              </a:solidFill>
              <a:latin typeface="Vrinda" pitchFamily="34" charset="0"/>
              <a:cs typeface="Vrinda" pitchFamily="34" charset="0"/>
            </a:endParaRPr>
          </a:p>
          <a:p>
            <a:pPr marL="0" indent="0">
              <a:buNone/>
            </a:pPr>
            <a:r>
              <a:rPr lang="en-US" sz="2000" dirty="0" smtClean="0">
                <a:solidFill>
                  <a:schemeClr val="bg1">
                    <a:lumMod val="50000"/>
                  </a:schemeClr>
                </a:solidFill>
                <a:latin typeface="Vrinda" pitchFamily="34" charset="0"/>
                <a:cs typeface="Vrinda" pitchFamily="34" charset="0"/>
              </a:rPr>
              <a:t>BSRIA </a:t>
            </a:r>
            <a:r>
              <a:rPr lang="en-US" sz="2000" dirty="0">
                <a:solidFill>
                  <a:schemeClr val="bg1">
                    <a:lumMod val="50000"/>
                  </a:schemeClr>
                </a:solidFill>
                <a:latin typeface="Vrinda" pitchFamily="34" charset="0"/>
                <a:cs typeface="Vrinda" pitchFamily="34" charset="0"/>
              </a:rPr>
              <a:t>state that:</a:t>
            </a:r>
          </a:p>
          <a:p>
            <a:pPr marL="0" indent="0">
              <a:buNone/>
            </a:pPr>
            <a:r>
              <a:rPr lang="en-US" sz="2000" dirty="0">
                <a:solidFill>
                  <a:schemeClr val="bg1">
                    <a:lumMod val="50000"/>
                  </a:schemeClr>
                </a:solidFill>
                <a:latin typeface="Vrinda" pitchFamily="34" charset="0"/>
                <a:cs typeface="Vrinda" pitchFamily="34" charset="0"/>
              </a:rPr>
              <a:t>‘Ventilation systems require control to enhance occupant comfort and to </a:t>
            </a:r>
            <a:r>
              <a:rPr lang="en-US" sz="2000" dirty="0" err="1">
                <a:solidFill>
                  <a:schemeClr val="bg1">
                    <a:lumMod val="50000"/>
                  </a:schemeClr>
                </a:solidFill>
                <a:latin typeface="Vrinda" pitchFamily="34" charset="0"/>
                <a:cs typeface="Vrinda" pitchFamily="34" charset="0"/>
              </a:rPr>
              <a:t>minimise</a:t>
            </a:r>
            <a:r>
              <a:rPr lang="en-US" sz="2000" dirty="0">
                <a:solidFill>
                  <a:schemeClr val="bg1">
                    <a:lumMod val="50000"/>
                  </a:schemeClr>
                </a:solidFill>
                <a:latin typeface="Vrinda" pitchFamily="34" charset="0"/>
                <a:cs typeface="Vrinda" pitchFamily="34" charset="0"/>
              </a:rPr>
              <a:t> the building’s energy consumption. Automatic controls with an appropriate level of user override facility offer the greatest opportunity to achieve these aims.’ </a:t>
            </a:r>
            <a:endParaRPr lang="en-US" sz="1000" i="1" dirty="0" smtClean="0">
              <a:solidFill>
                <a:schemeClr val="tx1">
                  <a:lumMod val="65000"/>
                  <a:lumOff val="35000"/>
                </a:schemeClr>
              </a:solidFill>
              <a:latin typeface="Vrinda" pitchFamily="34" charset="0"/>
              <a:cs typeface="Vrinda" pitchFamily="34" charset="0"/>
            </a:endParaRPr>
          </a:p>
          <a:p>
            <a:pPr marL="0" indent="0" algn="r">
              <a:buNone/>
            </a:pPr>
            <a:r>
              <a:rPr lang="en-US" sz="1000" i="1" dirty="0" smtClean="0">
                <a:solidFill>
                  <a:schemeClr val="tx1">
                    <a:lumMod val="65000"/>
                    <a:lumOff val="35000"/>
                  </a:schemeClr>
                </a:solidFill>
                <a:latin typeface="Vrinda" pitchFamily="34" charset="0"/>
                <a:cs typeface="Vrinda" pitchFamily="34" charset="0"/>
              </a:rPr>
              <a:t>Source</a:t>
            </a:r>
            <a:r>
              <a:rPr lang="en-US" sz="1000" i="1" dirty="0">
                <a:solidFill>
                  <a:schemeClr val="tx1">
                    <a:lumMod val="65000"/>
                    <a:lumOff val="35000"/>
                  </a:schemeClr>
                </a:solidFill>
                <a:latin typeface="Vrinda" pitchFamily="34" charset="0"/>
                <a:cs typeface="Vrinda" pitchFamily="34" charset="0"/>
              </a:rPr>
              <a:t>: </a:t>
            </a:r>
            <a:r>
              <a:rPr lang="en-US" sz="1000" i="1" dirty="0" smtClean="0">
                <a:solidFill>
                  <a:schemeClr val="tx1">
                    <a:lumMod val="65000"/>
                    <a:lumOff val="35000"/>
                  </a:schemeClr>
                </a:solidFill>
                <a:latin typeface="Vrinda" pitchFamily="34" charset="0"/>
                <a:cs typeface="Vrinda" pitchFamily="34" charset="0"/>
              </a:rPr>
              <a:t>BSRIA BG 2/2005 Wind-Driven Natural Ventilation Systems</a:t>
            </a:r>
            <a:endParaRPr lang="en-GB" sz="1000" dirty="0">
              <a:solidFill>
                <a:srgbClr val="FF0000"/>
              </a:solidFill>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r>
              <a:rPr lang="en-US" sz="1000" i="1" dirty="0" smtClean="0">
                <a:solidFill>
                  <a:schemeClr val="tx1">
                    <a:lumMod val="65000"/>
                    <a:lumOff val="35000"/>
                  </a:schemeClr>
                </a:solidFill>
                <a:latin typeface="Vrinda" pitchFamily="34" charset="0"/>
                <a:cs typeface="Vrinda" pitchFamily="34" charset="0"/>
              </a:rPr>
              <a:t>Source:</a:t>
            </a:r>
            <a:endParaRPr lang="en-US" sz="2000" dirty="0" smtClean="0">
              <a:solidFill>
                <a:schemeClr val="bg1">
                  <a:lumMod val="50000"/>
                </a:schemeClr>
              </a:solidFill>
              <a:latin typeface="Vrinda" pitchFamily="34" charset="0"/>
              <a:cs typeface="Vrinda" pitchFamily="34" charset="0"/>
            </a:endParaRPr>
          </a:p>
        </p:txBody>
      </p:sp>
    </p:spTree>
    <p:extLst>
      <p:ext uri="{BB962C8B-B14F-4D97-AF65-F5344CB8AC3E}">
        <p14:creationId xmlns:p14="http://schemas.microsoft.com/office/powerpoint/2010/main" val="629375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99">
                                            <p:txEl>
                                              <p:pRg st="5" end="5"/>
                                            </p:txEl>
                                          </p:spTgt>
                                        </p:tgtEl>
                                        <p:attrNameLst>
                                          <p:attrName>style.visibility</p:attrName>
                                        </p:attrNameLst>
                                      </p:cBhvr>
                                      <p:to>
                                        <p:strVal val="visible"/>
                                      </p:to>
                                    </p:set>
                                  </p:childTnLst>
                                </p:cTn>
                              </p:par>
                            </p:childTnLst>
                          </p:cTn>
                        </p:par>
                        <p:par>
                          <p:cTn id="17" fill="hold">
                            <p:stCondLst>
                              <p:cond delay="0"/>
                            </p:stCondLst>
                            <p:childTnLst>
                              <p:par>
                                <p:cTn id="18" presetID="1" presetClass="entr" presetSubtype="0" fill="hold" nodeType="afterEffect">
                                  <p:stCondLst>
                                    <p:cond delay="0"/>
                                  </p:stCondLst>
                                  <p:childTnLst>
                                    <p:set>
                                      <p:cBhvr>
                                        <p:cTn id="19"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12776"/>
            <a:ext cx="8535863"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Controlling natural ventilation systems</a:t>
            </a:r>
          </a:p>
        </p:txBody>
      </p:sp>
      <p:sp>
        <p:nvSpPr>
          <p:cNvPr id="4099" name="Content Placeholder 2"/>
          <p:cNvSpPr>
            <a:spLocks noGrp="1"/>
          </p:cNvSpPr>
          <p:nvPr>
            <p:ph idx="1"/>
          </p:nvPr>
        </p:nvSpPr>
        <p:spPr>
          <a:xfrm>
            <a:off x="467544" y="2564904"/>
            <a:ext cx="8229600" cy="3744416"/>
          </a:xfrm>
        </p:spPr>
        <p:txBody>
          <a:bodyPr/>
          <a:lstStyle/>
          <a:p>
            <a:pPr marL="0" indent="0">
              <a:buNone/>
            </a:pPr>
            <a:r>
              <a:rPr lang="en-US" sz="2000" dirty="0" smtClean="0">
                <a:solidFill>
                  <a:schemeClr val="bg1">
                    <a:lumMod val="50000"/>
                  </a:schemeClr>
                </a:solidFill>
                <a:latin typeface="Vrinda" pitchFamily="34" charset="0"/>
                <a:cs typeface="Vrinda" pitchFamily="34" charset="0"/>
              </a:rPr>
              <a:t>Automatic controls routinely consider:</a:t>
            </a:r>
          </a:p>
          <a:p>
            <a:r>
              <a:rPr lang="en-US" sz="2000" dirty="0" smtClean="0">
                <a:solidFill>
                  <a:schemeClr val="bg1">
                    <a:lumMod val="50000"/>
                  </a:schemeClr>
                </a:solidFill>
                <a:latin typeface="Vrinda" pitchFamily="34" charset="0"/>
                <a:cs typeface="Vrinda" pitchFamily="34" charset="0"/>
              </a:rPr>
              <a:t>Time and date</a:t>
            </a:r>
          </a:p>
          <a:p>
            <a:r>
              <a:rPr lang="en-US" sz="2000" dirty="0" smtClean="0">
                <a:solidFill>
                  <a:schemeClr val="bg1">
                    <a:lumMod val="50000"/>
                  </a:schemeClr>
                </a:solidFill>
                <a:latin typeface="Vrinda" pitchFamily="34" charset="0"/>
                <a:cs typeface="Vrinda" pitchFamily="34" charset="0"/>
              </a:rPr>
              <a:t>Internal space temperature</a:t>
            </a:r>
          </a:p>
          <a:p>
            <a:r>
              <a:rPr lang="en-US" sz="2000" dirty="0" smtClean="0">
                <a:solidFill>
                  <a:schemeClr val="bg1">
                    <a:lumMod val="50000"/>
                  </a:schemeClr>
                </a:solidFill>
                <a:latin typeface="Vrinda" pitchFamily="34" charset="0"/>
                <a:cs typeface="Vrinda" pitchFamily="34" charset="0"/>
              </a:rPr>
              <a:t>Indoor air quality (usually inferred from CO</a:t>
            </a:r>
            <a:r>
              <a:rPr lang="en-US" sz="2000" baseline="-25000" dirty="0" smtClean="0">
                <a:solidFill>
                  <a:schemeClr val="bg1">
                    <a:lumMod val="50000"/>
                  </a:schemeClr>
                </a:solidFill>
                <a:latin typeface="Vrinda" pitchFamily="34" charset="0"/>
                <a:cs typeface="Vrinda" pitchFamily="34" charset="0"/>
              </a:rPr>
              <a:t>2</a:t>
            </a:r>
            <a:r>
              <a:rPr lang="en-US" sz="2000" dirty="0" smtClean="0">
                <a:solidFill>
                  <a:schemeClr val="bg1">
                    <a:lumMod val="50000"/>
                  </a:schemeClr>
                </a:solidFill>
                <a:latin typeface="Vrinda" pitchFamily="34" charset="0"/>
                <a:cs typeface="Vrinda" pitchFamily="34" charset="0"/>
              </a:rPr>
              <a:t> levels) </a:t>
            </a:r>
          </a:p>
          <a:p>
            <a:r>
              <a:rPr lang="en-US" sz="2000" dirty="0" smtClean="0">
                <a:solidFill>
                  <a:schemeClr val="bg1">
                    <a:lumMod val="50000"/>
                  </a:schemeClr>
                </a:solidFill>
                <a:latin typeface="Vrinda" pitchFamily="34" charset="0"/>
                <a:cs typeface="Vrinda" pitchFamily="34" charset="0"/>
              </a:rPr>
              <a:t>External air temperature</a:t>
            </a:r>
          </a:p>
          <a:p>
            <a:r>
              <a:rPr lang="en-US" sz="2000" dirty="0" smtClean="0">
                <a:solidFill>
                  <a:schemeClr val="bg1">
                    <a:lumMod val="50000"/>
                  </a:schemeClr>
                </a:solidFill>
                <a:latin typeface="Vrinda" pitchFamily="34" charset="0"/>
                <a:cs typeface="Vrinda" pitchFamily="34" charset="0"/>
              </a:rPr>
              <a:t>Damper/window actuator position     </a:t>
            </a:r>
          </a:p>
          <a:p>
            <a:endParaRPr lang="en-US" sz="1000" dirty="0">
              <a:solidFill>
                <a:schemeClr val="bg1">
                  <a:lumMod val="50000"/>
                </a:schemeClr>
              </a:solidFill>
              <a:latin typeface="Vrinda" pitchFamily="34" charset="0"/>
              <a:cs typeface="Vrinda" pitchFamily="34" charset="0"/>
            </a:endParaRPr>
          </a:p>
          <a:p>
            <a:pPr marL="0" indent="0">
              <a:buNone/>
            </a:pPr>
            <a:r>
              <a:rPr lang="en-US" sz="2000" dirty="0" smtClean="0">
                <a:solidFill>
                  <a:schemeClr val="bg1">
                    <a:lumMod val="50000"/>
                  </a:schemeClr>
                </a:solidFill>
                <a:latin typeface="Vrinda" pitchFamily="34" charset="0"/>
                <a:cs typeface="Vrinda" pitchFamily="34" charset="0"/>
              </a:rPr>
              <a:t>More advanced systems may also consider:</a:t>
            </a:r>
          </a:p>
          <a:p>
            <a:r>
              <a:rPr lang="en-US" sz="2000" dirty="0" smtClean="0">
                <a:solidFill>
                  <a:schemeClr val="bg1">
                    <a:lumMod val="50000"/>
                  </a:schemeClr>
                </a:solidFill>
                <a:latin typeface="Vrinda" pitchFamily="34" charset="0"/>
                <a:cs typeface="Vrinda" pitchFamily="34" charset="0"/>
              </a:rPr>
              <a:t>Occupancy </a:t>
            </a:r>
          </a:p>
          <a:p>
            <a:r>
              <a:rPr lang="en-US" sz="2000" dirty="0" smtClean="0">
                <a:solidFill>
                  <a:schemeClr val="bg1">
                    <a:lumMod val="50000"/>
                  </a:schemeClr>
                </a:solidFill>
                <a:latin typeface="Vrinda" pitchFamily="34" charset="0"/>
                <a:cs typeface="Vrinda" pitchFamily="34" charset="0"/>
              </a:rPr>
              <a:t>System velocities/flow rates</a:t>
            </a:r>
          </a:p>
          <a:p>
            <a:r>
              <a:rPr lang="en-US" sz="2000" dirty="0" smtClean="0">
                <a:solidFill>
                  <a:schemeClr val="bg1">
                    <a:lumMod val="50000"/>
                  </a:schemeClr>
                </a:solidFill>
                <a:latin typeface="Vrinda" pitchFamily="34" charset="0"/>
                <a:cs typeface="Vrinda" pitchFamily="34" charset="0"/>
              </a:rPr>
              <a:t>Wind speed and direction</a:t>
            </a: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r>
              <a:rPr lang="en-US" sz="1000" i="1" dirty="0" smtClean="0">
                <a:solidFill>
                  <a:schemeClr val="tx1">
                    <a:lumMod val="65000"/>
                    <a:lumOff val="35000"/>
                  </a:schemeClr>
                </a:solidFill>
                <a:latin typeface="Vrinda" pitchFamily="34" charset="0"/>
                <a:cs typeface="Vrinda" pitchFamily="34" charset="0"/>
              </a:rPr>
              <a:t>Source:</a:t>
            </a:r>
            <a:endParaRPr lang="en-US" sz="2000" dirty="0" smtClean="0">
              <a:solidFill>
                <a:schemeClr val="bg1">
                  <a:lumMod val="50000"/>
                </a:schemeClr>
              </a:solidFill>
              <a:latin typeface="Vrinda" pitchFamily="34" charset="0"/>
              <a:cs typeface="Vrinda" pitchFamily="34" charset="0"/>
            </a:endParaRPr>
          </a:p>
        </p:txBody>
      </p:sp>
    </p:spTree>
    <p:extLst>
      <p:ext uri="{BB962C8B-B14F-4D97-AF65-F5344CB8AC3E}">
        <p14:creationId xmlns:p14="http://schemas.microsoft.com/office/powerpoint/2010/main" val="3142466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9">
                                            <p:txEl>
                                              <p:pRg st="8" end="8"/>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99">
                                            <p:txEl>
                                              <p:pRg st="9" end="9"/>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itle 1"/>
          <p:cNvSpPr>
            <a:spLocks noGrp="1"/>
          </p:cNvSpPr>
          <p:nvPr>
            <p:ph type="title"/>
          </p:nvPr>
        </p:nvSpPr>
        <p:spPr>
          <a:xfrm>
            <a:off x="385911" y="1340768"/>
            <a:ext cx="8229600" cy="114300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Night cooling strategies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3" y="3284984"/>
            <a:ext cx="3840427"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187624" y="2878196"/>
            <a:ext cx="2794355" cy="338554"/>
          </a:xfrm>
          <a:prstGeom prst="rect">
            <a:avLst/>
          </a:prstGeom>
          <a:noFill/>
        </p:spPr>
        <p:txBody>
          <a:bodyPr wrap="none" rtlCol="0">
            <a:spAutoFit/>
          </a:bodyPr>
          <a:lstStyle/>
          <a:p>
            <a:r>
              <a:rPr lang="en-GB" sz="1600" b="1" dirty="0" smtClean="0">
                <a:solidFill>
                  <a:schemeClr val="tx2"/>
                </a:solidFill>
                <a:latin typeface="Vrinda" pitchFamily="34" charset="0"/>
              </a:rPr>
              <a:t>July 20</a:t>
            </a:r>
            <a:r>
              <a:rPr lang="en-GB" sz="1600" b="1" baseline="30000" dirty="0" smtClean="0">
                <a:solidFill>
                  <a:schemeClr val="tx2"/>
                </a:solidFill>
                <a:latin typeface="Vrinda" pitchFamily="34" charset="0"/>
              </a:rPr>
              <a:t>th</a:t>
            </a:r>
            <a:r>
              <a:rPr lang="en-GB" sz="1600" b="1" dirty="0" smtClean="0">
                <a:solidFill>
                  <a:schemeClr val="tx2"/>
                </a:solidFill>
                <a:latin typeface="Vrinda" pitchFamily="34" charset="0"/>
              </a:rPr>
              <a:t> without night cooling</a:t>
            </a:r>
            <a:endParaRPr lang="en-GB" sz="1600" b="1" dirty="0">
              <a:solidFill>
                <a:schemeClr val="tx2"/>
              </a:solidFill>
              <a:latin typeface="Vrinda" pitchFamily="34" charset="0"/>
            </a:endParaRPr>
          </a:p>
        </p:txBody>
      </p:sp>
      <p:sp>
        <p:nvSpPr>
          <p:cNvPr id="7" name="TextBox 6"/>
          <p:cNvSpPr txBox="1"/>
          <p:nvPr/>
        </p:nvSpPr>
        <p:spPr>
          <a:xfrm>
            <a:off x="4311368" y="2885021"/>
            <a:ext cx="4296478" cy="3385542"/>
          </a:xfrm>
          <a:prstGeom prst="rect">
            <a:avLst/>
          </a:prstGeom>
          <a:noFill/>
        </p:spPr>
        <p:txBody>
          <a:bodyPr wrap="square" rtlCol="0">
            <a:spAutoFit/>
          </a:bodyPr>
          <a:lstStyle/>
          <a:p>
            <a:r>
              <a:rPr lang="en-US" dirty="0" smtClean="0">
                <a:solidFill>
                  <a:schemeClr val="bg1">
                    <a:lumMod val="50000"/>
                  </a:schemeClr>
                </a:solidFill>
                <a:latin typeface="Vrinda" pitchFamily="34" charset="0"/>
                <a:cs typeface="Vrinda" pitchFamily="34" charset="0"/>
              </a:rPr>
              <a:t>Outside air can be used to cool buildings prior to occupancy when temperature differentials permit thereby reducing the frequency of overheating.</a:t>
            </a:r>
          </a:p>
          <a:p>
            <a:endParaRPr lang="en-US" dirty="0">
              <a:solidFill>
                <a:schemeClr val="bg1">
                  <a:lumMod val="50000"/>
                </a:schemeClr>
              </a:solidFill>
              <a:latin typeface="Vrinda" pitchFamily="34" charset="0"/>
              <a:cs typeface="Vrinda" pitchFamily="34" charset="0"/>
            </a:endParaRPr>
          </a:p>
          <a:p>
            <a:r>
              <a:rPr lang="en-US" dirty="0" smtClean="0">
                <a:solidFill>
                  <a:schemeClr val="bg1">
                    <a:lumMod val="50000"/>
                  </a:schemeClr>
                </a:solidFill>
                <a:latin typeface="Vrinda" pitchFamily="34" charset="0"/>
                <a:cs typeface="Vrinda" pitchFamily="34" charset="0"/>
              </a:rPr>
              <a:t>Can be applied to buildings with natural, mechanical or mixed-mode ventilation systems.</a:t>
            </a:r>
          </a:p>
          <a:p>
            <a:r>
              <a:rPr lang="en-US" dirty="0" smtClean="0">
                <a:solidFill>
                  <a:schemeClr val="bg1">
                    <a:lumMod val="50000"/>
                  </a:schemeClr>
                </a:solidFill>
                <a:latin typeface="Vrinda" pitchFamily="34" charset="0"/>
                <a:cs typeface="Vrinda" pitchFamily="34" charset="0"/>
              </a:rPr>
              <a:t>  </a:t>
            </a:r>
          </a:p>
          <a:p>
            <a:r>
              <a:rPr lang="en-US" dirty="0" smtClean="0">
                <a:solidFill>
                  <a:schemeClr val="bg1">
                    <a:lumMod val="50000"/>
                  </a:schemeClr>
                </a:solidFill>
                <a:latin typeface="Vrinda" pitchFamily="34" charset="0"/>
                <a:cs typeface="Vrinda" pitchFamily="34" charset="0"/>
              </a:rPr>
              <a:t>Is most effective in buildings with high thermal mass. </a:t>
            </a:r>
            <a:endParaRPr lang="en-US" b="1" dirty="0" smtClean="0">
              <a:solidFill>
                <a:schemeClr val="bg1">
                  <a:lumMod val="50000"/>
                </a:schemeClr>
              </a:solidFill>
              <a:latin typeface="Vrinda" pitchFamily="34" charset="0"/>
              <a:cs typeface="Vrinda" pitchFamily="34" charset="0"/>
            </a:endParaRPr>
          </a:p>
          <a:p>
            <a:endParaRPr lang="en-GB" sz="1600" b="1" dirty="0">
              <a:solidFill>
                <a:schemeClr val="tx2"/>
              </a:solidFill>
              <a:latin typeface="Vrinda" pitchFamily="34" charset="0"/>
            </a:endParaRPr>
          </a:p>
        </p:txBody>
      </p:sp>
      <p:sp>
        <p:nvSpPr>
          <p:cNvPr id="5" name="Rectangle 4"/>
          <p:cNvSpPr/>
          <p:nvPr/>
        </p:nvSpPr>
        <p:spPr>
          <a:xfrm>
            <a:off x="947596" y="5970185"/>
            <a:ext cx="2880320" cy="400110"/>
          </a:xfrm>
          <a:prstGeom prst="rect">
            <a:avLst/>
          </a:prstGeom>
        </p:spPr>
        <p:txBody>
          <a:bodyPr wrap="square">
            <a:spAutoFit/>
          </a:bodyPr>
          <a:lstStyle/>
          <a:p>
            <a:r>
              <a:rPr lang="en-US" sz="1000" i="1" dirty="0">
                <a:solidFill>
                  <a:schemeClr val="tx1">
                    <a:lumMod val="65000"/>
                    <a:lumOff val="35000"/>
                  </a:schemeClr>
                </a:solidFill>
                <a:latin typeface="Vrinda" pitchFamily="34" charset="0"/>
                <a:cs typeface="Vrinda" pitchFamily="34" charset="0"/>
              </a:rPr>
              <a:t>Source: </a:t>
            </a:r>
            <a:r>
              <a:rPr lang="en-US" sz="1000" i="1" dirty="0" smtClean="0">
                <a:solidFill>
                  <a:schemeClr val="tx1">
                    <a:lumMod val="65000"/>
                    <a:lumOff val="35000"/>
                  </a:schemeClr>
                </a:solidFill>
                <a:latin typeface="Vrinda" pitchFamily="34" charset="0"/>
                <a:cs typeface="Vrinda" pitchFamily="34" charset="0"/>
              </a:rPr>
              <a:t>IES model</a:t>
            </a:r>
          </a:p>
          <a:p>
            <a:endParaRPr lang="en-GB" sz="1000" dirty="0">
              <a:solidFill>
                <a:schemeClr val="tx1">
                  <a:lumMod val="65000"/>
                  <a:lumOff val="35000"/>
                </a:schemeClr>
              </a:solidFill>
            </a:endParaRPr>
          </a:p>
        </p:txBody>
      </p:sp>
    </p:spTree>
    <p:extLst>
      <p:ext uri="{BB962C8B-B14F-4D97-AF65-F5344CB8AC3E}">
        <p14:creationId xmlns:p14="http://schemas.microsoft.com/office/powerpoint/2010/main" val="957383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3279" y="1604045"/>
            <a:ext cx="3888432" cy="625574"/>
          </a:xfrm>
        </p:spPr>
        <p:txBody>
          <a:bodyPr/>
          <a:lstStyle/>
          <a:p>
            <a:pPr marL="0" indent="0">
              <a:buNone/>
            </a:pPr>
            <a:r>
              <a:rPr lang="en-US" sz="4000" b="1" dirty="0" smtClean="0">
                <a:solidFill>
                  <a:schemeClr val="tx2"/>
                </a:solidFill>
                <a:latin typeface="Vrinda" pitchFamily="34" charset="0"/>
                <a:ea typeface="Dotum" pitchFamily="34" charset="-127"/>
                <a:cs typeface="Vrinda" pitchFamily="34" charset="0"/>
              </a:rPr>
              <a:t>When to specify </a:t>
            </a:r>
            <a:endParaRPr lang="en-GB" sz="4000" dirty="0"/>
          </a:p>
        </p:txBody>
      </p:sp>
      <p:pic>
        <p:nvPicPr>
          <p:cNvPr id="2050" name="Picture 2"/>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0000"/>
                    </a14:imgEffect>
                  </a14:imgLayer>
                </a14:imgProps>
              </a:ext>
              <a:ext uri="{28A0092B-C50C-407E-A947-70E740481C1C}">
                <a14:useLocalDpi xmlns:a14="http://schemas.microsoft.com/office/drawing/2010/main" val="0"/>
              </a:ext>
            </a:extLst>
          </a:blip>
          <a:srcRect/>
          <a:stretch>
            <a:fillRect/>
          </a:stretch>
        </p:blipFill>
        <p:spPr bwMode="auto">
          <a:xfrm>
            <a:off x="4321592" y="1916832"/>
            <a:ext cx="4357094" cy="44964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23528" y="6186747"/>
            <a:ext cx="3960440" cy="246221"/>
          </a:xfrm>
          <a:prstGeom prst="rect">
            <a:avLst/>
          </a:prstGeom>
          <a:noFill/>
        </p:spPr>
        <p:txBody>
          <a:bodyPr wrap="square" rtlCol="0">
            <a:spAutoFit/>
          </a:bodyPr>
          <a:lstStyle/>
          <a:p>
            <a:r>
              <a:rPr lang="en-US" sz="1000" i="1" dirty="0">
                <a:solidFill>
                  <a:schemeClr val="tx1">
                    <a:lumMod val="65000"/>
                    <a:lumOff val="35000"/>
                  </a:schemeClr>
                </a:solidFill>
                <a:latin typeface="Vrinda" pitchFamily="34" charset="0"/>
                <a:cs typeface="Vrinda" pitchFamily="34" charset="0"/>
              </a:rPr>
              <a:t>Source: CIBSE AM10 Natural Ventilation in non-domestic </a:t>
            </a:r>
            <a:r>
              <a:rPr lang="en-US" sz="1000" i="1" dirty="0" smtClean="0">
                <a:solidFill>
                  <a:schemeClr val="tx1">
                    <a:lumMod val="65000"/>
                    <a:lumOff val="35000"/>
                  </a:schemeClr>
                </a:solidFill>
                <a:latin typeface="Vrinda" pitchFamily="34" charset="0"/>
                <a:cs typeface="Vrinda" pitchFamily="34" charset="0"/>
              </a:rPr>
              <a:t>buildings</a:t>
            </a:r>
            <a:endParaRPr lang="en-GB" dirty="0">
              <a:solidFill>
                <a:schemeClr val="tx1">
                  <a:lumMod val="65000"/>
                  <a:lumOff val="35000"/>
                </a:schemeClr>
              </a:solidFill>
            </a:endParaRPr>
          </a:p>
        </p:txBody>
      </p:sp>
      <p:sp>
        <p:nvSpPr>
          <p:cNvPr id="6" name="TextBox 5"/>
          <p:cNvSpPr txBox="1"/>
          <p:nvPr/>
        </p:nvSpPr>
        <p:spPr>
          <a:xfrm>
            <a:off x="395536" y="2924944"/>
            <a:ext cx="3926056" cy="3108543"/>
          </a:xfrm>
          <a:prstGeom prst="rect">
            <a:avLst/>
          </a:prstGeom>
          <a:noFill/>
        </p:spPr>
        <p:txBody>
          <a:bodyPr wrap="square" rtlCol="0">
            <a:spAutoFit/>
          </a:bodyPr>
          <a:lstStyle/>
          <a:p>
            <a:r>
              <a:rPr lang="en-US" dirty="0" smtClean="0">
                <a:solidFill>
                  <a:schemeClr val="bg1">
                    <a:lumMod val="50000"/>
                  </a:schemeClr>
                </a:solidFill>
                <a:latin typeface="Vrinda" pitchFamily="34" charset="0"/>
                <a:cs typeface="Vrinda" pitchFamily="34" charset="0"/>
              </a:rPr>
              <a:t>Natural ventilation can cost less to:</a:t>
            </a:r>
          </a:p>
          <a:p>
            <a:endParaRPr lang="en-US" dirty="0" smtClean="0">
              <a:solidFill>
                <a:schemeClr val="bg1">
                  <a:lumMod val="50000"/>
                </a:schemeClr>
              </a:solidFill>
              <a:latin typeface="Vrinda" pitchFamily="34" charset="0"/>
              <a:cs typeface="Vrinda" pitchFamily="34" charset="0"/>
            </a:endParaRPr>
          </a:p>
          <a:p>
            <a:pPr marL="285750" indent="-285750">
              <a:buFont typeface="Arial" pitchFamily="34" charset="0"/>
              <a:buChar char="•"/>
            </a:pPr>
            <a:r>
              <a:rPr lang="en-US" dirty="0" smtClean="0">
                <a:solidFill>
                  <a:schemeClr val="bg1">
                    <a:lumMod val="50000"/>
                  </a:schemeClr>
                </a:solidFill>
                <a:latin typeface="Vrinda" pitchFamily="34" charset="0"/>
                <a:cs typeface="Vrinda" pitchFamily="34" charset="0"/>
              </a:rPr>
              <a:t>Install </a:t>
            </a:r>
          </a:p>
          <a:p>
            <a:pPr marL="285750" indent="-285750">
              <a:buFont typeface="Arial" pitchFamily="34" charset="0"/>
              <a:buChar char="•"/>
            </a:pPr>
            <a:r>
              <a:rPr lang="en-US" dirty="0" smtClean="0">
                <a:solidFill>
                  <a:schemeClr val="bg1">
                    <a:lumMod val="50000"/>
                  </a:schemeClr>
                </a:solidFill>
                <a:latin typeface="Vrinda" pitchFamily="34" charset="0"/>
                <a:cs typeface="Vrinda" pitchFamily="34" charset="0"/>
              </a:rPr>
              <a:t>Operate</a:t>
            </a:r>
          </a:p>
          <a:p>
            <a:pPr marL="285750" indent="-285750">
              <a:buFont typeface="Arial" pitchFamily="34" charset="0"/>
              <a:buChar char="•"/>
            </a:pPr>
            <a:r>
              <a:rPr lang="en-US" dirty="0" smtClean="0">
                <a:solidFill>
                  <a:schemeClr val="bg1">
                    <a:lumMod val="50000"/>
                  </a:schemeClr>
                </a:solidFill>
                <a:latin typeface="Vrinda" pitchFamily="34" charset="0"/>
                <a:cs typeface="Vrinda" pitchFamily="34" charset="0"/>
              </a:rPr>
              <a:t>Maintain</a:t>
            </a:r>
          </a:p>
          <a:p>
            <a:pPr marL="285750" indent="-285750">
              <a:buFont typeface="Arial" pitchFamily="34" charset="0"/>
              <a:buChar char="•"/>
            </a:pPr>
            <a:endParaRPr lang="en-US" dirty="0">
              <a:solidFill>
                <a:schemeClr val="bg1">
                  <a:lumMod val="50000"/>
                </a:schemeClr>
              </a:solidFill>
              <a:latin typeface="Vrinda" pitchFamily="34" charset="0"/>
              <a:cs typeface="Vrinda" pitchFamily="34" charset="0"/>
            </a:endParaRPr>
          </a:p>
          <a:p>
            <a:r>
              <a:rPr lang="en-US" dirty="0" smtClean="0">
                <a:solidFill>
                  <a:schemeClr val="bg1">
                    <a:lumMod val="50000"/>
                  </a:schemeClr>
                </a:solidFill>
                <a:latin typeface="Vrinda" pitchFamily="34" charset="0"/>
                <a:cs typeface="Vrinda" pitchFamily="34" charset="0"/>
              </a:rPr>
              <a:t>Decision trees can be helpful in  assessing which strategy is most appropriate for your building.    </a:t>
            </a:r>
          </a:p>
          <a:p>
            <a:pPr marL="285750" indent="-285750">
              <a:buFont typeface="Arial" pitchFamily="34" charset="0"/>
              <a:buChar char="•"/>
            </a:pPr>
            <a:endParaRPr lang="en-US" dirty="0">
              <a:solidFill>
                <a:schemeClr val="bg1">
                  <a:lumMod val="50000"/>
                </a:schemeClr>
              </a:solidFill>
              <a:latin typeface="Vrinda" pitchFamily="34" charset="0"/>
              <a:cs typeface="Vrinda" pitchFamily="34" charset="0"/>
            </a:endParaRPr>
          </a:p>
          <a:p>
            <a:endParaRPr lang="en-GB" sz="1600" b="1" dirty="0">
              <a:solidFill>
                <a:schemeClr val="tx2"/>
              </a:solidFill>
              <a:latin typeface="Vrinda" pitchFamily="34" charset="0"/>
            </a:endParaRPr>
          </a:p>
        </p:txBody>
      </p:sp>
    </p:spTree>
    <p:extLst>
      <p:ext uri="{BB962C8B-B14F-4D97-AF65-F5344CB8AC3E}">
        <p14:creationId xmlns:p14="http://schemas.microsoft.com/office/powerpoint/2010/main" val="3272225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Mechanical Ventilation</a:t>
            </a:r>
          </a:p>
        </p:txBody>
      </p:sp>
      <p:sp>
        <p:nvSpPr>
          <p:cNvPr id="4099" name="Content Placeholder 2"/>
          <p:cNvSpPr>
            <a:spLocks noGrp="1"/>
          </p:cNvSpPr>
          <p:nvPr>
            <p:ph idx="1"/>
          </p:nvPr>
        </p:nvSpPr>
        <p:spPr>
          <a:xfrm>
            <a:off x="467544" y="2564904"/>
            <a:ext cx="8229600" cy="3744416"/>
          </a:xfrm>
        </p:spPr>
        <p:txBody>
          <a:bodyPr/>
          <a:lstStyle/>
          <a:p>
            <a:pPr marL="0" indent="0">
              <a:buNone/>
            </a:pPr>
            <a:r>
              <a:rPr lang="en-US" sz="2000" dirty="0" smtClean="0">
                <a:solidFill>
                  <a:schemeClr val="bg1">
                    <a:lumMod val="50000"/>
                  </a:schemeClr>
                </a:solidFill>
                <a:latin typeface="Vrinda" pitchFamily="34" charset="0"/>
                <a:cs typeface="Vrinda" pitchFamily="34" charset="0"/>
              </a:rPr>
              <a:t>MV systems rely on fans to produce airflow and can be:</a:t>
            </a:r>
          </a:p>
          <a:p>
            <a:pPr marL="0" indent="0">
              <a:buNone/>
            </a:pPr>
            <a:endParaRPr lang="en-US" sz="2000" dirty="0" smtClean="0">
              <a:solidFill>
                <a:schemeClr val="bg1">
                  <a:lumMod val="50000"/>
                </a:schemeClr>
              </a:solidFill>
              <a:latin typeface="Vrinda" pitchFamily="34" charset="0"/>
              <a:cs typeface="Vrinda" pitchFamily="34" charset="0"/>
            </a:endParaRPr>
          </a:p>
          <a:p>
            <a:r>
              <a:rPr lang="en-US" sz="2000" dirty="0" smtClean="0">
                <a:solidFill>
                  <a:schemeClr val="bg1">
                    <a:lumMod val="50000"/>
                  </a:schemeClr>
                </a:solidFill>
                <a:latin typeface="Vrinda" pitchFamily="34" charset="0"/>
                <a:cs typeface="Vrinda" pitchFamily="34" charset="0"/>
              </a:rPr>
              <a:t>Supply only </a:t>
            </a:r>
          </a:p>
          <a:p>
            <a:r>
              <a:rPr lang="en-US" sz="2000" dirty="0" smtClean="0">
                <a:solidFill>
                  <a:schemeClr val="bg1">
                    <a:lumMod val="50000"/>
                  </a:schemeClr>
                </a:solidFill>
                <a:latin typeface="Vrinda" pitchFamily="34" charset="0"/>
                <a:cs typeface="Vrinda" pitchFamily="34" charset="0"/>
              </a:rPr>
              <a:t>Extract only</a:t>
            </a:r>
          </a:p>
          <a:p>
            <a:r>
              <a:rPr lang="en-US" sz="2000" dirty="0" smtClean="0">
                <a:solidFill>
                  <a:schemeClr val="bg1">
                    <a:lumMod val="50000"/>
                  </a:schemeClr>
                </a:solidFill>
                <a:latin typeface="Vrinda" pitchFamily="34" charset="0"/>
                <a:cs typeface="Vrinda" pitchFamily="34" charset="0"/>
              </a:rPr>
              <a:t>Supply and extract</a:t>
            </a: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5380226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484784"/>
            <a:ext cx="822960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Mechanical Ventilation</a:t>
            </a:r>
          </a:p>
        </p:txBody>
      </p:sp>
      <p:sp>
        <p:nvSpPr>
          <p:cNvPr id="4099" name="Content Placeholder 2"/>
          <p:cNvSpPr>
            <a:spLocks noGrp="1"/>
          </p:cNvSpPr>
          <p:nvPr>
            <p:ph idx="1"/>
          </p:nvPr>
        </p:nvSpPr>
        <p:spPr>
          <a:xfrm>
            <a:off x="467544" y="2564904"/>
            <a:ext cx="8229600" cy="3744416"/>
          </a:xfrm>
        </p:spPr>
        <p:txBody>
          <a:bodyPr/>
          <a:lstStyle/>
          <a:p>
            <a:pPr marL="0" indent="0">
              <a:buNone/>
            </a:pPr>
            <a:r>
              <a:rPr lang="en-US" sz="2000" dirty="0" smtClean="0">
                <a:solidFill>
                  <a:schemeClr val="bg1">
                    <a:lumMod val="50000"/>
                  </a:schemeClr>
                </a:solidFill>
                <a:latin typeface="Vrinda" pitchFamily="34" charset="0"/>
                <a:cs typeface="Vrinda" pitchFamily="34" charset="0"/>
              </a:rPr>
              <a:t>MV can be  primarily classified as:</a:t>
            </a:r>
          </a:p>
          <a:p>
            <a:pPr marL="0" indent="0">
              <a:buNone/>
            </a:pPr>
            <a:endParaRPr lang="en-US" sz="2000" dirty="0" smtClean="0">
              <a:solidFill>
                <a:schemeClr val="bg1">
                  <a:lumMod val="50000"/>
                </a:schemeClr>
              </a:solidFill>
              <a:latin typeface="Vrinda" pitchFamily="34" charset="0"/>
              <a:cs typeface="Vrinda" pitchFamily="34" charset="0"/>
            </a:endParaRPr>
          </a:p>
          <a:p>
            <a:r>
              <a:rPr lang="en-US" sz="2000" dirty="0" smtClean="0">
                <a:solidFill>
                  <a:schemeClr val="bg1">
                    <a:lumMod val="50000"/>
                  </a:schemeClr>
                </a:solidFill>
                <a:latin typeface="Vrinda" pitchFamily="34" charset="0"/>
                <a:cs typeface="Vrinda" pitchFamily="34" charset="0"/>
              </a:rPr>
              <a:t>Mixing </a:t>
            </a:r>
          </a:p>
          <a:p>
            <a:r>
              <a:rPr lang="en-US" sz="2000" dirty="0" smtClean="0">
                <a:solidFill>
                  <a:schemeClr val="bg1">
                    <a:lumMod val="50000"/>
                  </a:schemeClr>
                </a:solidFill>
                <a:latin typeface="Vrinda" pitchFamily="34" charset="0"/>
                <a:cs typeface="Vrinda" pitchFamily="34" charset="0"/>
              </a:rPr>
              <a:t>or  </a:t>
            </a:r>
          </a:p>
          <a:p>
            <a:r>
              <a:rPr lang="en-US" sz="2000" dirty="0" smtClean="0">
                <a:solidFill>
                  <a:schemeClr val="bg1">
                    <a:lumMod val="50000"/>
                  </a:schemeClr>
                </a:solidFill>
                <a:latin typeface="Vrinda" pitchFamily="34" charset="0"/>
                <a:cs typeface="Vrinda" pitchFamily="34" charset="0"/>
              </a:rPr>
              <a:t>Displacement</a:t>
            </a: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39444283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1676400" y="1752600"/>
            <a:ext cx="5791200" cy="33528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3315" name="Line 4"/>
          <p:cNvSpPr>
            <a:spLocks noChangeShapeType="1"/>
          </p:cNvSpPr>
          <p:nvPr/>
        </p:nvSpPr>
        <p:spPr bwMode="auto">
          <a:xfrm>
            <a:off x="1676400" y="2819400"/>
            <a:ext cx="5791200" cy="0"/>
          </a:xfrm>
          <a:prstGeom prst="line">
            <a:avLst/>
          </a:prstGeom>
          <a:noFill/>
          <a:ln w="50800">
            <a:solidFill>
              <a:schemeClr val="tx1"/>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3316" name="Line 5"/>
          <p:cNvSpPr>
            <a:spLocks noChangeShapeType="1"/>
          </p:cNvSpPr>
          <p:nvPr/>
        </p:nvSpPr>
        <p:spPr bwMode="auto">
          <a:xfrm>
            <a:off x="1524000" y="1905000"/>
            <a:ext cx="304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3317" name="Line 6"/>
          <p:cNvSpPr>
            <a:spLocks noChangeShapeType="1"/>
          </p:cNvSpPr>
          <p:nvPr/>
        </p:nvSpPr>
        <p:spPr bwMode="auto">
          <a:xfrm>
            <a:off x="1524000" y="2438400"/>
            <a:ext cx="304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3318" name="AutoShape 7"/>
          <p:cNvSpPr>
            <a:spLocks noChangeArrowheads="1"/>
          </p:cNvSpPr>
          <p:nvPr/>
        </p:nvSpPr>
        <p:spPr bwMode="auto">
          <a:xfrm>
            <a:off x="1295400" y="1828800"/>
            <a:ext cx="5410200" cy="1143000"/>
          </a:xfrm>
          <a:custGeom>
            <a:avLst/>
            <a:gdLst>
              <a:gd name="T0" fmla="*/ 3008171 w 21600"/>
              <a:gd name="T1" fmla="*/ 3598 h 21600"/>
              <a:gd name="T2" fmla="*/ 177585 w 21600"/>
              <a:gd name="T3" fmla="*/ 571500 h 21600"/>
              <a:gd name="T4" fmla="*/ 2968346 w 21600"/>
              <a:gd name="T5" fmla="*/ 78211 h 21600"/>
              <a:gd name="T6" fmla="*/ 6001565 w 21600"/>
              <a:gd name="T7" fmla="*/ 730568 h 21600"/>
              <a:gd name="T8" fmla="*/ 4978887 w 21600"/>
              <a:gd name="T9" fmla="*/ 866246 h 21600"/>
              <a:gd name="T10" fmla="*/ 4336426 w 21600"/>
              <a:gd name="T11" fmla="*/ 65018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9945" y="12888"/>
                </a:moveTo>
                <a:cubicBezTo>
                  <a:pt x="20101" y="12203"/>
                  <a:pt x="20181" y="11502"/>
                  <a:pt x="20181" y="10800"/>
                </a:cubicBezTo>
                <a:cubicBezTo>
                  <a:pt x="20181" y="5619"/>
                  <a:pt x="15980" y="1419"/>
                  <a:pt x="10800" y="1419"/>
                </a:cubicBezTo>
                <a:cubicBezTo>
                  <a:pt x="5619" y="1419"/>
                  <a:pt x="1419" y="5619"/>
                  <a:pt x="1419" y="10800"/>
                </a:cubicBezTo>
                <a:lnTo>
                  <a:pt x="0" y="10800"/>
                </a:lnTo>
                <a:cubicBezTo>
                  <a:pt x="0" y="4835"/>
                  <a:pt x="4835" y="0"/>
                  <a:pt x="10800" y="0"/>
                </a:cubicBezTo>
                <a:cubicBezTo>
                  <a:pt x="16764" y="0"/>
                  <a:pt x="21600" y="4835"/>
                  <a:pt x="21600" y="10800"/>
                </a:cubicBezTo>
                <a:cubicBezTo>
                  <a:pt x="21600" y="11609"/>
                  <a:pt x="21509" y="12415"/>
                  <a:pt x="21328" y="13204"/>
                </a:cubicBezTo>
                <a:lnTo>
                  <a:pt x="23961" y="13806"/>
                </a:lnTo>
                <a:lnTo>
                  <a:pt x="19878" y="16370"/>
                </a:lnTo>
                <a:lnTo>
                  <a:pt x="17313" y="12287"/>
                </a:lnTo>
                <a:lnTo>
                  <a:pt x="19945" y="12888"/>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3319" name="AutoShape 9"/>
          <p:cNvSpPr>
            <a:spLocks noChangeArrowheads="1"/>
          </p:cNvSpPr>
          <p:nvPr/>
        </p:nvSpPr>
        <p:spPr bwMode="auto">
          <a:xfrm rot="-9149723">
            <a:off x="3276600" y="3429000"/>
            <a:ext cx="838200" cy="685800"/>
          </a:xfrm>
          <a:prstGeom prst="curvedDownArrow">
            <a:avLst>
              <a:gd name="adj1" fmla="val 12658"/>
              <a:gd name="adj2" fmla="val 37102"/>
              <a:gd name="adj3" fmla="val 2102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3320" name="AutoShape 10"/>
          <p:cNvSpPr>
            <a:spLocks noChangeArrowheads="1"/>
          </p:cNvSpPr>
          <p:nvPr/>
        </p:nvSpPr>
        <p:spPr bwMode="auto">
          <a:xfrm rot="-9149723">
            <a:off x="2124075" y="3429000"/>
            <a:ext cx="838200" cy="685800"/>
          </a:xfrm>
          <a:prstGeom prst="curvedDownArrow">
            <a:avLst>
              <a:gd name="adj1" fmla="val 12658"/>
              <a:gd name="adj2" fmla="val 37102"/>
              <a:gd name="adj3" fmla="val 2102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3321" name="AutoShape 11"/>
          <p:cNvSpPr>
            <a:spLocks noChangeArrowheads="1"/>
          </p:cNvSpPr>
          <p:nvPr/>
        </p:nvSpPr>
        <p:spPr bwMode="auto">
          <a:xfrm rot="-9149723">
            <a:off x="4572000" y="3429000"/>
            <a:ext cx="838200" cy="685800"/>
          </a:xfrm>
          <a:prstGeom prst="curvedDownArrow">
            <a:avLst>
              <a:gd name="adj1" fmla="val 12658"/>
              <a:gd name="adj2" fmla="val 37102"/>
              <a:gd name="adj3" fmla="val 2102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3322" name="Line 12"/>
          <p:cNvSpPr>
            <a:spLocks noChangeShapeType="1"/>
          </p:cNvSpPr>
          <p:nvPr/>
        </p:nvSpPr>
        <p:spPr bwMode="auto">
          <a:xfrm>
            <a:off x="381000" y="2209800"/>
            <a:ext cx="1143000" cy="0"/>
          </a:xfrm>
          <a:prstGeom prst="line">
            <a:avLst/>
          </a:prstGeom>
          <a:noFill/>
          <a:ln w="9525">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3323" name="Text Box 13"/>
          <p:cNvSpPr txBox="1">
            <a:spLocks noChangeArrowheads="1"/>
          </p:cNvSpPr>
          <p:nvPr/>
        </p:nvSpPr>
        <p:spPr bwMode="auto">
          <a:xfrm>
            <a:off x="381000" y="1371600"/>
            <a:ext cx="1219200" cy="83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mtClean="0">
                <a:solidFill>
                  <a:srgbClr val="FFFFFF"/>
                </a:solidFill>
              </a:rPr>
              <a:t>Supply</a:t>
            </a:r>
            <a:r>
              <a:rPr lang="en-US" altLang="en-US" smtClean="0">
                <a:solidFill>
                  <a:srgbClr val="FFFF00"/>
                </a:solidFill>
              </a:rPr>
              <a:t> </a:t>
            </a:r>
            <a:r>
              <a:rPr lang="en-US" altLang="en-US" smtClean="0">
                <a:solidFill>
                  <a:srgbClr val="FFFFFF"/>
                </a:solidFill>
              </a:rPr>
              <a:t>Air</a:t>
            </a:r>
          </a:p>
        </p:txBody>
      </p:sp>
      <p:sp>
        <p:nvSpPr>
          <p:cNvPr id="13324" name="Line 14"/>
          <p:cNvSpPr>
            <a:spLocks noChangeShapeType="1"/>
          </p:cNvSpPr>
          <p:nvPr/>
        </p:nvSpPr>
        <p:spPr bwMode="auto">
          <a:xfrm>
            <a:off x="1219200" y="2819400"/>
            <a:ext cx="0" cy="2286000"/>
          </a:xfrm>
          <a:prstGeom prst="line">
            <a:avLst/>
          </a:prstGeom>
          <a:noFill/>
          <a:ln w="9525">
            <a:solidFill>
              <a:schemeClr val="tx1"/>
            </a:solidFill>
            <a:round/>
            <a:headEnd type="triangle" w="med" len="me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3325" name="Line 15"/>
          <p:cNvSpPr>
            <a:spLocks noChangeShapeType="1"/>
          </p:cNvSpPr>
          <p:nvPr/>
        </p:nvSpPr>
        <p:spPr bwMode="auto">
          <a:xfrm flipH="1">
            <a:off x="990600" y="2819400"/>
            <a:ext cx="457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3326" name="Line 16"/>
          <p:cNvSpPr>
            <a:spLocks noChangeShapeType="1"/>
          </p:cNvSpPr>
          <p:nvPr/>
        </p:nvSpPr>
        <p:spPr bwMode="auto">
          <a:xfrm flipH="1">
            <a:off x="990600" y="5105400"/>
            <a:ext cx="457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3327" name="Text Box 17"/>
          <p:cNvSpPr txBox="1">
            <a:spLocks noChangeArrowheads="1"/>
          </p:cNvSpPr>
          <p:nvPr/>
        </p:nvSpPr>
        <p:spPr bwMode="auto">
          <a:xfrm>
            <a:off x="304800" y="3581400"/>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mtClean="0">
                <a:solidFill>
                  <a:srgbClr val="FFFFFF"/>
                </a:solidFill>
              </a:rPr>
              <a:t>1.8 m</a:t>
            </a:r>
          </a:p>
        </p:txBody>
      </p:sp>
      <p:sp>
        <p:nvSpPr>
          <p:cNvPr id="13328" name="Text Box 18"/>
          <p:cNvSpPr txBox="1">
            <a:spLocks noChangeArrowheads="1"/>
          </p:cNvSpPr>
          <p:nvPr/>
        </p:nvSpPr>
        <p:spPr bwMode="auto">
          <a:xfrm>
            <a:off x="2895600" y="2133600"/>
            <a:ext cx="2514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mtClean="0">
                <a:solidFill>
                  <a:srgbClr val="FFFFFF"/>
                </a:solidFill>
              </a:rPr>
              <a:t>Mixing Zone</a:t>
            </a:r>
          </a:p>
        </p:txBody>
      </p:sp>
      <p:sp>
        <p:nvSpPr>
          <p:cNvPr id="13329" name="Text Box 19"/>
          <p:cNvSpPr txBox="1">
            <a:spLocks noChangeArrowheads="1"/>
          </p:cNvSpPr>
          <p:nvPr/>
        </p:nvSpPr>
        <p:spPr bwMode="auto">
          <a:xfrm>
            <a:off x="3124200" y="4267200"/>
            <a:ext cx="4038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mtClean="0">
                <a:solidFill>
                  <a:srgbClr val="FFFFFF"/>
                </a:solidFill>
              </a:rPr>
              <a:t>Occupied Zone</a:t>
            </a:r>
          </a:p>
        </p:txBody>
      </p:sp>
    </p:spTree>
    <p:extLst>
      <p:ext uri="{BB962C8B-B14F-4D97-AF65-F5344CB8AC3E}">
        <p14:creationId xmlns:p14="http://schemas.microsoft.com/office/powerpoint/2010/main" val="400039464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3"/>
          <p:cNvSpPr>
            <a:spLocks noGrp="1"/>
          </p:cNvSpPr>
          <p:nvPr>
            <p:ph type="sldNum" sz="quarter" idx="12"/>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A6E528B7-713B-4D3E-8326-52C8A46033AA}" type="slidenum">
              <a:rPr lang="en-US" altLang="en-US" sz="1400">
                <a:solidFill>
                  <a:srgbClr val="FFFF00"/>
                </a:solidFill>
              </a:rPr>
              <a:pPr/>
              <a:t>32</a:t>
            </a:fld>
            <a:endParaRPr lang="en-US" altLang="en-US" sz="1400">
              <a:solidFill>
                <a:srgbClr val="FFFF00"/>
              </a:solidFill>
            </a:endParaRPr>
          </a:p>
        </p:txBody>
      </p:sp>
      <p:sp>
        <p:nvSpPr>
          <p:cNvPr id="14339" name="Rectangle 2"/>
          <p:cNvSpPr>
            <a:spLocks noChangeArrowheads="1"/>
          </p:cNvSpPr>
          <p:nvPr/>
        </p:nvSpPr>
        <p:spPr bwMode="auto">
          <a:xfrm>
            <a:off x="306388" y="1373188"/>
            <a:ext cx="8513762" cy="4094162"/>
          </a:xfrm>
          <a:prstGeom prst="rect">
            <a:avLst/>
          </a:prstGeom>
          <a:solidFill>
            <a:schemeClr val="accent2"/>
          </a:solidFill>
          <a:ln w="127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340" name="Rectangle 3"/>
          <p:cNvSpPr>
            <a:spLocks noChangeArrowheads="1"/>
          </p:cNvSpPr>
          <p:nvPr/>
        </p:nvSpPr>
        <p:spPr bwMode="auto">
          <a:xfrm>
            <a:off x="682625" y="4673600"/>
            <a:ext cx="4070350" cy="40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eaLnBrk="0" hangingPunct="0"/>
            <a:r>
              <a:rPr lang="en-GB" altLang="en-US" sz="2000" b="1" smtClean="0">
                <a:solidFill>
                  <a:srgbClr val="FFFFFF"/>
                </a:solidFill>
                <a:latin typeface="Tahoma" pitchFamily="34" charset="0"/>
              </a:rPr>
              <a:t>Displacement ventilation (DV)</a:t>
            </a:r>
          </a:p>
        </p:txBody>
      </p:sp>
      <p:grpSp>
        <p:nvGrpSpPr>
          <p:cNvPr id="14341" name="Group 4"/>
          <p:cNvGrpSpPr>
            <a:grpSpLocks/>
          </p:cNvGrpSpPr>
          <p:nvPr/>
        </p:nvGrpSpPr>
        <p:grpSpPr bwMode="auto">
          <a:xfrm>
            <a:off x="4572000" y="1481138"/>
            <a:ext cx="4179888" cy="3592512"/>
            <a:chOff x="2880" y="933"/>
            <a:chExt cx="2633" cy="2263"/>
          </a:xfrm>
        </p:grpSpPr>
        <p:sp>
          <p:nvSpPr>
            <p:cNvPr id="14578" name="Rectangle 5"/>
            <p:cNvSpPr>
              <a:spLocks noChangeArrowheads="1"/>
            </p:cNvSpPr>
            <p:nvPr/>
          </p:nvSpPr>
          <p:spPr bwMode="auto">
            <a:xfrm>
              <a:off x="3353" y="2944"/>
              <a:ext cx="2029" cy="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eaLnBrk="0" hangingPunct="0"/>
              <a:r>
                <a:rPr lang="en-GB" altLang="en-US" sz="2000" b="1" smtClean="0">
                  <a:solidFill>
                    <a:srgbClr val="FFFFFF"/>
                  </a:solidFill>
                  <a:latin typeface="Tahoma" pitchFamily="34" charset="0"/>
                </a:rPr>
                <a:t>Mixing ventilation (MV)</a:t>
              </a:r>
            </a:p>
          </p:txBody>
        </p:sp>
        <p:sp>
          <p:nvSpPr>
            <p:cNvPr id="14579" name="Rectangle 6"/>
            <p:cNvSpPr>
              <a:spLocks noChangeArrowheads="1"/>
            </p:cNvSpPr>
            <p:nvPr/>
          </p:nvSpPr>
          <p:spPr bwMode="auto">
            <a:xfrm>
              <a:off x="2880" y="933"/>
              <a:ext cx="2627" cy="2025"/>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580" name="Rectangle 7"/>
            <p:cNvSpPr>
              <a:spLocks noChangeArrowheads="1"/>
            </p:cNvSpPr>
            <p:nvPr/>
          </p:nvSpPr>
          <p:spPr bwMode="auto">
            <a:xfrm>
              <a:off x="3030" y="1017"/>
              <a:ext cx="2423" cy="1869"/>
            </a:xfrm>
            <a:prstGeom prst="rect">
              <a:avLst/>
            </a:prstGeom>
            <a:solidFill>
              <a:srgbClr val="B97DE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581" name="Rectangle 8"/>
            <p:cNvSpPr>
              <a:spLocks noChangeArrowheads="1"/>
            </p:cNvSpPr>
            <p:nvPr/>
          </p:nvSpPr>
          <p:spPr bwMode="auto">
            <a:xfrm>
              <a:off x="2948" y="1402"/>
              <a:ext cx="25" cy="903"/>
            </a:xfrm>
            <a:prstGeom prst="rect">
              <a:avLst/>
            </a:prstGeom>
            <a:solidFill>
              <a:srgbClr val="FFFFFF"/>
            </a:solidFill>
            <a:ln w="12699">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582" name="Rectangle 9"/>
            <p:cNvSpPr>
              <a:spLocks noChangeArrowheads="1"/>
            </p:cNvSpPr>
            <p:nvPr/>
          </p:nvSpPr>
          <p:spPr bwMode="auto">
            <a:xfrm>
              <a:off x="5463" y="1172"/>
              <a:ext cx="50" cy="200"/>
            </a:xfrm>
            <a:prstGeom prst="rect">
              <a:avLst/>
            </a:prstGeom>
            <a:solidFill>
              <a:srgbClr val="9234D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583" name="Rectangle 10"/>
            <p:cNvSpPr>
              <a:spLocks noChangeArrowheads="1"/>
            </p:cNvSpPr>
            <p:nvPr/>
          </p:nvSpPr>
          <p:spPr bwMode="auto">
            <a:xfrm>
              <a:off x="5445" y="2561"/>
              <a:ext cx="62" cy="283"/>
            </a:xfrm>
            <a:prstGeom prst="rect">
              <a:avLst/>
            </a:prstGeom>
            <a:solidFill>
              <a:srgbClr val="9234D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584" name="Freeform 11"/>
            <p:cNvSpPr>
              <a:spLocks/>
            </p:cNvSpPr>
            <p:nvPr/>
          </p:nvSpPr>
          <p:spPr bwMode="auto">
            <a:xfrm>
              <a:off x="5263" y="1188"/>
              <a:ext cx="174" cy="60"/>
            </a:xfrm>
            <a:custGeom>
              <a:avLst/>
              <a:gdLst>
                <a:gd name="T0" fmla="*/ 0 w 174"/>
                <a:gd name="T1" fmla="*/ 30 h 60"/>
                <a:gd name="T2" fmla="*/ 87 w 174"/>
                <a:gd name="T3" fmla="*/ 59 h 60"/>
                <a:gd name="T4" fmla="*/ 87 w 174"/>
                <a:gd name="T5" fmla="*/ 44 h 60"/>
                <a:gd name="T6" fmla="*/ 173 w 174"/>
                <a:gd name="T7" fmla="*/ 44 h 60"/>
                <a:gd name="T8" fmla="*/ 173 w 174"/>
                <a:gd name="T9" fmla="*/ 14 h 60"/>
                <a:gd name="T10" fmla="*/ 87 w 174"/>
                <a:gd name="T11" fmla="*/ 14 h 60"/>
                <a:gd name="T12" fmla="*/ 87 w 174"/>
                <a:gd name="T13" fmla="*/ 0 h 60"/>
                <a:gd name="T14" fmla="*/ 0 w 174"/>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4" h="60">
                  <a:moveTo>
                    <a:pt x="0" y="30"/>
                  </a:moveTo>
                  <a:lnTo>
                    <a:pt x="87" y="59"/>
                  </a:lnTo>
                  <a:lnTo>
                    <a:pt x="87" y="44"/>
                  </a:lnTo>
                  <a:lnTo>
                    <a:pt x="173" y="44"/>
                  </a:lnTo>
                  <a:lnTo>
                    <a:pt x="173" y="14"/>
                  </a:lnTo>
                  <a:lnTo>
                    <a:pt x="87" y="14"/>
                  </a:lnTo>
                  <a:lnTo>
                    <a:pt x="87"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85" name="Freeform 12"/>
            <p:cNvSpPr>
              <a:spLocks/>
            </p:cNvSpPr>
            <p:nvPr/>
          </p:nvSpPr>
          <p:spPr bwMode="auto">
            <a:xfrm>
              <a:off x="5269" y="1290"/>
              <a:ext cx="174" cy="60"/>
            </a:xfrm>
            <a:custGeom>
              <a:avLst/>
              <a:gdLst>
                <a:gd name="T0" fmla="*/ 0 w 174"/>
                <a:gd name="T1" fmla="*/ 30 h 60"/>
                <a:gd name="T2" fmla="*/ 87 w 174"/>
                <a:gd name="T3" fmla="*/ 59 h 60"/>
                <a:gd name="T4" fmla="*/ 87 w 174"/>
                <a:gd name="T5" fmla="*/ 44 h 60"/>
                <a:gd name="T6" fmla="*/ 173 w 174"/>
                <a:gd name="T7" fmla="*/ 44 h 60"/>
                <a:gd name="T8" fmla="*/ 173 w 174"/>
                <a:gd name="T9" fmla="*/ 14 h 60"/>
                <a:gd name="T10" fmla="*/ 87 w 174"/>
                <a:gd name="T11" fmla="*/ 14 h 60"/>
                <a:gd name="T12" fmla="*/ 87 w 174"/>
                <a:gd name="T13" fmla="*/ 0 h 60"/>
                <a:gd name="T14" fmla="*/ 0 w 174"/>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4" h="60">
                  <a:moveTo>
                    <a:pt x="0" y="30"/>
                  </a:moveTo>
                  <a:lnTo>
                    <a:pt x="87" y="59"/>
                  </a:lnTo>
                  <a:lnTo>
                    <a:pt x="87" y="44"/>
                  </a:lnTo>
                  <a:lnTo>
                    <a:pt x="173" y="44"/>
                  </a:lnTo>
                  <a:lnTo>
                    <a:pt x="173" y="14"/>
                  </a:lnTo>
                  <a:lnTo>
                    <a:pt x="87" y="14"/>
                  </a:lnTo>
                  <a:lnTo>
                    <a:pt x="87"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86" name="Freeform 13"/>
            <p:cNvSpPr>
              <a:spLocks/>
            </p:cNvSpPr>
            <p:nvPr/>
          </p:nvSpPr>
          <p:spPr bwMode="auto">
            <a:xfrm>
              <a:off x="4994" y="1266"/>
              <a:ext cx="173" cy="60"/>
            </a:xfrm>
            <a:custGeom>
              <a:avLst/>
              <a:gdLst>
                <a:gd name="T0" fmla="*/ 0 w 173"/>
                <a:gd name="T1" fmla="*/ 30 h 60"/>
                <a:gd name="T2" fmla="*/ 87 w 173"/>
                <a:gd name="T3" fmla="*/ 59 h 60"/>
                <a:gd name="T4" fmla="*/ 87 w 173"/>
                <a:gd name="T5" fmla="*/ 44 h 60"/>
                <a:gd name="T6" fmla="*/ 172 w 173"/>
                <a:gd name="T7" fmla="*/ 44 h 60"/>
                <a:gd name="T8" fmla="*/ 172 w 173"/>
                <a:gd name="T9" fmla="*/ 14 h 60"/>
                <a:gd name="T10" fmla="*/ 87 w 173"/>
                <a:gd name="T11" fmla="*/ 14 h 60"/>
                <a:gd name="T12" fmla="*/ 87 w 173"/>
                <a:gd name="T13" fmla="*/ 0 h 60"/>
                <a:gd name="T14" fmla="*/ 0 w 173"/>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3" h="60">
                  <a:moveTo>
                    <a:pt x="0" y="30"/>
                  </a:moveTo>
                  <a:lnTo>
                    <a:pt x="87" y="59"/>
                  </a:lnTo>
                  <a:lnTo>
                    <a:pt x="87" y="44"/>
                  </a:lnTo>
                  <a:lnTo>
                    <a:pt x="172" y="44"/>
                  </a:lnTo>
                  <a:lnTo>
                    <a:pt x="172" y="14"/>
                  </a:lnTo>
                  <a:lnTo>
                    <a:pt x="87" y="14"/>
                  </a:lnTo>
                  <a:lnTo>
                    <a:pt x="87"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87" name="Freeform 14"/>
            <p:cNvSpPr>
              <a:spLocks/>
            </p:cNvSpPr>
            <p:nvPr/>
          </p:nvSpPr>
          <p:spPr bwMode="auto">
            <a:xfrm>
              <a:off x="4850" y="1146"/>
              <a:ext cx="174" cy="60"/>
            </a:xfrm>
            <a:custGeom>
              <a:avLst/>
              <a:gdLst>
                <a:gd name="T0" fmla="*/ 0 w 174"/>
                <a:gd name="T1" fmla="*/ 30 h 60"/>
                <a:gd name="T2" fmla="*/ 87 w 174"/>
                <a:gd name="T3" fmla="*/ 59 h 60"/>
                <a:gd name="T4" fmla="*/ 87 w 174"/>
                <a:gd name="T5" fmla="*/ 44 h 60"/>
                <a:gd name="T6" fmla="*/ 173 w 174"/>
                <a:gd name="T7" fmla="*/ 44 h 60"/>
                <a:gd name="T8" fmla="*/ 173 w 174"/>
                <a:gd name="T9" fmla="*/ 14 h 60"/>
                <a:gd name="T10" fmla="*/ 87 w 174"/>
                <a:gd name="T11" fmla="*/ 14 h 60"/>
                <a:gd name="T12" fmla="*/ 87 w 174"/>
                <a:gd name="T13" fmla="*/ 0 h 60"/>
                <a:gd name="T14" fmla="*/ 0 w 174"/>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4" h="60">
                  <a:moveTo>
                    <a:pt x="0" y="30"/>
                  </a:moveTo>
                  <a:lnTo>
                    <a:pt x="87" y="59"/>
                  </a:lnTo>
                  <a:lnTo>
                    <a:pt x="87" y="44"/>
                  </a:lnTo>
                  <a:lnTo>
                    <a:pt x="173" y="44"/>
                  </a:lnTo>
                  <a:lnTo>
                    <a:pt x="173" y="14"/>
                  </a:lnTo>
                  <a:lnTo>
                    <a:pt x="87" y="14"/>
                  </a:lnTo>
                  <a:lnTo>
                    <a:pt x="87"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88" name="Freeform 15"/>
            <p:cNvSpPr>
              <a:spLocks/>
            </p:cNvSpPr>
            <p:nvPr/>
          </p:nvSpPr>
          <p:spPr bwMode="auto">
            <a:xfrm>
              <a:off x="4580" y="1179"/>
              <a:ext cx="138" cy="60"/>
            </a:xfrm>
            <a:custGeom>
              <a:avLst/>
              <a:gdLst>
                <a:gd name="T0" fmla="*/ 0 w 138"/>
                <a:gd name="T1" fmla="*/ 30 h 60"/>
                <a:gd name="T2" fmla="*/ 69 w 138"/>
                <a:gd name="T3" fmla="*/ 59 h 60"/>
                <a:gd name="T4" fmla="*/ 69 w 138"/>
                <a:gd name="T5" fmla="*/ 44 h 60"/>
                <a:gd name="T6" fmla="*/ 137 w 138"/>
                <a:gd name="T7" fmla="*/ 44 h 60"/>
                <a:gd name="T8" fmla="*/ 137 w 138"/>
                <a:gd name="T9" fmla="*/ 14 h 60"/>
                <a:gd name="T10" fmla="*/ 69 w 138"/>
                <a:gd name="T11" fmla="*/ 14 h 60"/>
                <a:gd name="T12" fmla="*/ 69 w 138"/>
                <a:gd name="T13" fmla="*/ 0 h 60"/>
                <a:gd name="T14" fmla="*/ 0 w 138"/>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8" h="60">
                  <a:moveTo>
                    <a:pt x="0" y="30"/>
                  </a:moveTo>
                  <a:lnTo>
                    <a:pt x="69" y="59"/>
                  </a:lnTo>
                  <a:lnTo>
                    <a:pt x="69" y="44"/>
                  </a:lnTo>
                  <a:lnTo>
                    <a:pt x="137" y="44"/>
                  </a:lnTo>
                  <a:lnTo>
                    <a:pt x="137" y="14"/>
                  </a:lnTo>
                  <a:lnTo>
                    <a:pt x="69" y="14"/>
                  </a:lnTo>
                  <a:lnTo>
                    <a:pt x="69"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89" name="Freeform 16"/>
            <p:cNvSpPr>
              <a:spLocks/>
            </p:cNvSpPr>
            <p:nvPr/>
          </p:nvSpPr>
          <p:spPr bwMode="auto">
            <a:xfrm>
              <a:off x="3795" y="1212"/>
              <a:ext cx="138" cy="60"/>
            </a:xfrm>
            <a:custGeom>
              <a:avLst/>
              <a:gdLst>
                <a:gd name="T0" fmla="*/ 0 w 138"/>
                <a:gd name="T1" fmla="*/ 30 h 60"/>
                <a:gd name="T2" fmla="*/ 69 w 138"/>
                <a:gd name="T3" fmla="*/ 59 h 60"/>
                <a:gd name="T4" fmla="*/ 69 w 138"/>
                <a:gd name="T5" fmla="*/ 44 h 60"/>
                <a:gd name="T6" fmla="*/ 137 w 138"/>
                <a:gd name="T7" fmla="*/ 44 h 60"/>
                <a:gd name="T8" fmla="*/ 137 w 138"/>
                <a:gd name="T9" fmla="*/ 14 h 60"/>
                <a:gd name="T10" fmla="*/ 69 w 138"/>
                <a:gd name="T11" fmla="*/ 14 h 60"/>
                <a:gd name="T12" fmla="*/ 69 w 138"/>
                <a:gd name="T13" fmla="*/ 0 h 60"/>
                <a:gd name="T14" fmla="*/ 0 w 138"/>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8" h="60">
                  <a:moveTo>
                    <a:pt x="0" y="30"/>
                  </a:moveTo>
                  <a:lnTo>
                    <a:pt x="69" y="59"/>
                  </a:lnTo>
                  <a:lnTo>
                    <a:pt x="69" y="44"/>
                  </a:lnTo>
                  <a:lnTo>
                    <a:pt x="137" y="44"/>
                  </a:lnTo>
                  <a:lnTo>
                    <a:pt x="137" y="14"/>
                  </a:lnTo>
                  <a:lnTo>
                    <a:pt x="69" y="14"/>
                  </a:lnTo>
                  <a:lnTo>
                    <a:pt x="69"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90" name="Freeform 17"/>
            <p:cNvSpPr>
              <a:spLocks/>
            </p:cNvSpPr>
            <p:nvPr/>
          </p:nvSpPr>
          <p:spPr bwMode="auto">
            <a:xfrm>
              <a:off x="4203" y="1218"/>
              <a:ext cx="137" cy="60"/>
            </a:xfrm>
            <a:custGeom>
              <a:avLst/>
              <a:gdLst>
                <a:gd name="T0" fmla="*/ 0 w 137"/>
                <a:gd name="T1" fmla="*/ 30 h 60"/>
                <a:gd name="T2" fmla="*/ 68 w 137"/>
                <a:gd name="T3" fmla="*/ 59 h 60"/>
                <a:gd name="T4" fmla="*/ 68 w 137"/>
                <a:gd name="T5" fmla="*/ 44 h 60"/>
                <a:gd name="T6" fmla="*/ 136 w 137"/>
                <a:gd name="T7" fmla="*/ 44 h 60"/>
                <a:gd name="T8" fmla="*/ 136 w 137"/>
                <a:gd name="T9" fmla="*/ 14 h 60"/>
                <a:gd name="T10" fmla="*/ 68 w 137"/>
                <a:gd name="T11" fmla="*/ 14 h 60"/>
                <a:gd name="T12" fmla="*/ 68 w 137"/>
                <a:gd name="T13" fmla="*/ 0 h 60"/>
                <a:gd name="T14" fmla="*/ 0 w 137"/>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7" h="60">
                  <a:moveTo>
                    <a:pt x="0" y="30"/>
                  </a:moveTo>
                  <a:lnTo>
                    <a:pt x="68" y="59"/>
                  </a:lnTo>
                  <a:lnTo>
                    <a:pt x="68" y="44"/>
                  </a:lnTo>
                  <a:lnTo>
                    <a:pt x="136" y="44"/>
                  </a:lnTo>
                  <a:lnTo>
                    <a:pt x="136" y="14"/>
                  </a:lnTo>
                  <a:lnTo>
                    <a:pt x="68" y="14"/>
                  </a:lnTo>
                  <a:lnTo>
                    <a:pt x="68"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91" name="Freeform 18"/>
            <p:cNvSpPr>
              <a:spLocks/>
            </p:cNvSpPr>
            <p:nvPr/>
          </p:nvSpPr>
          <p:spPr bwMode="auto">
            <a:xfrm>
              <a:off x="3268" y="1399"/>
              <a:ext cx="130" cy="67"/>
            </a:xfrm>
            <a:custGeom>
              <a:avLst/>
              <a:gdLst>
                <a:gd name="T0" fmla="*/ 0 w 130"/>
                <a:gd name="T1" fmla="*/ 65 h 67"/>
                <a:gd name="T2" fmla="*/ 73 w 130"/>
                <a:gd name="T3" fmla="*/ 66 h 67"/>
                <a:gd name="T4" fmla="*/ 68 w 130"/>
                <a:gd name="T5" fmla="*/ 53 h 67"/>
                <a:gd name="T6" fmla="*/ 129 w 130"/>
                <a:gd name="T7" fmla="*/ 27 h 67"/>
                <a:gd name="T8" fmla="*/ 117 w 130"/>
                <a:gd name="T9" fmla="*/ 0 h 67"/>
                <a:gd name="T10" fmla="*/ 55 w 130"/>
                <a:gd name="T11" fmla="*/ 26 h 67"/>
                <a:gd name="T12" fmla="*/ 50 w 130"/>
                <a:gd name="T13" fmla="*/ 12 h 67"/>
                <a:gd name="T14" fmla="*/ 0 w 130"/>
                <a:gd name="T15" fmla="*/ 65 h 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0" h="67">
                  <a:moveTo>
                    <a:pt x="0" y="65"/>
                  </a:moveTo>
                  <a:lnTo>
                    <a:pt x="73" y="66"/>
                  </a:lnTo>
                  <a:lnTo>
                    <a:pt x="68" y="53"/>
                  </a:lnTo>
                  <a:lnTo>
                    <a:pt x="129" y="27"/>
                  </a:lnTo>
                  <a:lnTo>
                    <a:pt x="117" y="0"/>
                  </a:lnTo>
                  <a:lnTo>
                    <a:pt x="55" y="26"/>
                  </a:lnTo>
                  <a:lnTo>
                    <a:pt x="50" y="12"/>
                  </a:lnTo>
                  <a:lnTo>
                    <a:pt x="0" y="65"/>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92" name="Freeform 19"/>
            <p:cNvSpPr>
              <a:spLocks/>
            </p:cNvSpPr>
            <p:nvPr/>
          </p:nvSpPr>
          <p:spPr bwMode="auto">
            <a:xfrm>
              <a:off x="3168" y="1787"/>
              <a:ext cx="81" cy="135"/>
            </a:xfrm>
            <a:custGeom>
              <a:avLst/>
              <a:gdLst>
                <a:gd name="T0" fmla="*/ 24 w 81"/>
                <a:gd name="T1" fmla="*/ 134 h 135"/>
                <a:gd name="T2" fmla="*/ 80 w 81"/>
                <a:gd name="T3" fmla="*/ 81 h 135"/>
                <a:gd name="T4" fmla="*/ 60 w 81"/>
                <a:gd name="T5" fmla="*/ 75 h 135"/>
                <a:gd name="T6" fmla="*/ 76 w 81"/>
                <a:gd name="T7" fmla="*/ 11 h 135"/>
                <a:gd name="T8" fmla="*/ 36 w 81"/>
                <a:gd name="T9" fmla="*/ 0 h 135"/>
                <a:gd name="T10" fmla="*/ 20 w 81"/>
                <a:gd name="T11" fmla="*/ 64 h 135"/>
                <a:gd name="T12" fmla="*/ 0 w 81"/>
                <a:gd name="T13" fmla="*/ 59 h 135"/>
                <a:gd name="T14" fmla="*/ 24 w 81"/>
                <a:gd name="T15" fmla="*/ 134 h 1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1" h="135">
                  <a:moveTo>
                    <a:pt x="24" y="134"/>
                  </a:moveTo>
                  <a:lnTo>
                    <a:pt x="80" y="81"/>
                  </a:lnTo>
                  <a:lnTo>
                    <a:pt x="60" y="75"/>
                  </a:lnTo>
                  <a:lnTo>
                    <a:pt x="76" y="11"/>
                  </a:lnTo>
                  <a:lnTo>
                    <a:pt x="36" y="0"/>
                  </a:lnTo>
                  <a:lnTo>
                    <a:pt x="20" y="64"/>
                  </a:lnTo>
                  <a:lnTo>
                    <a:pt x="0" y="59"/>
                  </a:lnTo>
                  <a:lnTo>
                    <a:pt x="24" y="134"/>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93" name="Freeform 20"/>
            <p:cNvSpPr>
              <a:spLocks/>
            </p:cNvSpPr>
            <p:nvPr/>
          </p:nvSpPr>
          <p:spPr bwMode="auto">
            <a:xfrm>
              <a:off x="3193" y="2257"/>
              <a:ext cx="60" cy="137"/>
            </a:xfrm>
            <a:custGeom>
              <a:avLst/>
              <a:gdLst>
                <a:gd name="T0" fmla="*/ 30 w 60"/>
                <a:gd name="T1" fmla="*/ 136 h 137"/>
                <a:gd name="T2" fmla="*/ 59 w 60"/>
                <a:gd name="T3" fmla="*/ 69 h 137"/>
                <a:gd name="T4" fmla="*/ 45 w 60"/>
                <a:gd name="T5" fmla="*/ 69 h 137"/>
                <a:gd name="T6" fmla="*/ 45 w 60"/>
                <a:gd name="T7" fmla="*/ 0 h 137"/>
                <a:gd name="T8" fmla="*/ 15 w 60"/>
                <a:gd name="T9" fmla="*/ 0 h 137"/>
                <a:gd name="T10" fmla="*/ 15 w 60"/>
                <a:gd name="T11" fmla="*/ 69 h 137"/>
                <a:gd name="T12" fmla="*/ 0 w 60"/>
                <a:gd name="T13" fmla="*/ 69 h 137"/>
                <a:gd name="T14" fmla="*/ 30 w 60"/>
                <a:gd name="T15" fmla="*/ 136 h 1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0" h="137">
                  <a:moveTo>
                    <a:pt x="30" y="136"/>
                  </a:moveTo>
                  <a:lnTo>
                    <a:pt x="59" y="69"/>
                  </a:lnTo>
                  <a:lnTo>
                    <a:pt x="45" y="69"/>
                  </a:lnTo>
                  <a:lnTo>
                    <a:pt x="45" y="0"/>
                  </a:lnTo>
                  <a:lnTo>
                    <a:pt x="15" y="0"/>
                  </a:lnTo>
                  <a:lnTo>
                    <a:pt x="15" y="69"/>
                  </a:lnTo>
                  <a:lnTo>
                    <a:pt x="0" y="69"/>
                  </a:lnTo>
                  <a:lnTo>
                    <a:pt x="30" y="136"/>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94" name="Freeform 21"/>
            <p:cNvSpPr>
              <a:spLocks/>
            </p:cNvSpPr>
            <p:nvPr/>
          </p:nvSpPr>
          <p:spPr bwMode="auto">
            <a:xfrm>
              <a:off x="3167" y="2598"/>
              <a:ext cx="128" cy="75"/>
            </a:xfrm>
            <a:custGeom>
              <a:avLst/>
              <a:gdLst>
                <a:gd name="T0" fmla="*/ 127 w 128"/>
                <a:gd name="T1" fmla="*/ 74 h 75"/>
                <a:gd name="T2" fmla="*/ 81 w 128"/>
                <a:gd name="T3" fmla="*/ 17 h 75"/>
                <a:gd name="T4" fmla="*/ 74 w 128"/>
                <a:gd name="T5" fmla="*/ 30 h 75"/>
                <a:gd name="T6" fmla="*/ 14 w 128"/>
                <a:gd name="T7" fmla="*/ 0 h 75"/>
                <a:gd name="T8" fmla="*/ 0 w 128"/>
                <a:gd name="T9" fmla="*/ 26 h 75"/>
                <a:gd name="T10" fmla="*/ 59 w 128"/>
                <a:gd name="T11" fmla="*/ 57 h 75"/>
                <a:gd name="T12" fmla="*/ 53 w 128"/>
                <a:gd name="T13" fmla="*/ 69 h 75"/>
                <a:gd name="T14" fmla="*/ 127 w 128"/>
                <a:gd name="T15" fmla="*/ 74 h 7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8" h="75">
                  <a:moveTo>
                    <a:pt x="127" y="74"/>
                  </a:moveTo>
                  <a:lnTo>
                    <a:pt x="81" y="17"/>
                  </a:lnTo>
                  <a:lnTo>
                    <a:pt x="74" y="30"/>
                  </a:lnTo>
                  <a:lnTo>
                    <a:pt x="14" y="0"/>
                  </a:lnTo>
                  <a:lnTo>
                    <a:pt x="0" y="26"/>
                  </a:lnTo>
                  <a:lnTo>
                    <a:pt x="59" y="57"/>
                  </a:lnTo>
                  <a:lnTo>
                    <a:pt x="53" y="69"/>
                  </a:lnTo>
                  <a:lnTo>
                    <a:pt x="127" y="74"/>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95" name="Freeform 22"/>
            <p:cNvSpPr>
              <a:spLocks/>
            </p:cNvSpPr>
            <p:nvPr/>
          </p:nvSpPr>
          <p:spPr bwMode="auto">
            <a:xfrm>
              <a:off x="4611" y="2768"/>
              <a:ext cx="128" cy="74"/>
            </a:xfrm>
            <a:custGeom>
              <a:avLst/>
              <a:gdLst>
                <a:gd name="T0" fmla="*/ 127 w 128"/>
                <a:gd name="T1" fmla="*/ 0 h 74"/>
                <a:gd name="T2" fmla="*/ 53 w 128"/>
                <a:gd name="T3" fmla="*/ 5 h 74"/>
                <a:gd name="T4" fmla="*/ 59 w 128"/>
                <a:gd name="T5" fmla="*/ 17 h 74"/>
                <a:gd name="T6" fmla="*/ 0 w 128"/>
                <a:gd name="T7" fmla="*/ 47 h 74"/>
                <a:gd name="T8" fmla="*/ 14 w 128"/>
                <a:gd name="T9" fmla="*/ 73 h 74"/>
                <a:gd name="T10" fmla="*/ 74 w 128"/>
                <a:gd name="T11" fmla="*/ 43 h 74"/>
                <a:gd name="T12" fmla="*/ 81 w 128"/>
                <a:gd name="T13" fmla="*/ 56 h 74"/>
                <a:gd name="T14" fmla="*/ 127 w 128"/>
                <a:gd name="T15" fmla="*/ 0 h 7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8" h="74">
                  <a:moveTo>
                    <a:pt x="127" y="0"/>
                  </a:moveTo>
                  <a:lnTo>
                    <a:pt x="53" y="5"/>
                  </a:lnTo>
                  <a:lnTo>
                    <a:pt x="59" y="17"/>
                  </a:lnTo>
                  <a:lnTo>
                    <a:pt x="0" y="47"/>
                  </a:lnTo>
                  <a:lnTo>
                    <a:pt x="14" y="73"/>
                  </a:lnTo>
                  <a:lnTo>
                    <a:pt x="74" y="43"/>
                  </a:lnTo>
                  <a:lnTo>
                    <a:pt x="81" y="56"/>
                  </a:lnTo>
                  <a:lnTo>
                    <a:pt x="127"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96" name="Freeform 23"/>
            <p:cNvSpPr>
              <a:spLocks/>
            </p:cNvSpPr>
            <p:nvPr/>
          </p:nvSpPr>
          <p:spPr bwMode="auto">
            <a:xfrm>
              <a:off x="5311" y="2619"/>
              <a:ext cx="108" cy="78"/>
            </a:xfrm>
            <a:custGeom>
              <a:avLst/>
              <a:gdLst>
                <a:gd name="T0" fmla="*/ 54 w 108"/>
                <a:gd name="T1" fmla="*/ 0 h 78"/>
                <a:gd name="T2" fmla="*/ 54 w 108"/>
                <a:gd name="T3" fmla="*/ 19 h 78"/>
                <a:gd name="T4" fmla="*/ 0 w 108"/>
                <a:gd name="T5" fmla="*/ 19 h 78"/>
                <a:gd name="T6" fmla="*/ 0 w 108"/>
                <a:gd name="T7" fmla="*/ 58 h 78"/>
                <a:gd name="T8" fmla="*/ 54 w 108"/>
                <a:gd name="T9" fmla="*/ 58 h 78"/>
                <a:gd name="T10" fmla="*/ 54 w 108"/>
                <a:gd name="T11" fmla="*/ 77 h 78"/>
                <a:gd name="T12" fmla="*/ 107 w 108"/>
                <a:gd name="T13" fmla="*/ 39 h 78"/>
                <a:gd name="T14" fmla="*/ 54 w 108"/>
                <a:gd name="T15" fmla="*/ 0 h 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8" h="78">
                  <a:moveTo>
                    <a:pt x="54" y="0"/>
                  </a:moveTo>
                  <a:lnTo>
                    <a:pt x="54" y="19"/>
                  </a:lnTo>
                  <a:lnTo>
                    <a:pt x="0" y="19"/>
                  </a:lnTo>
                  <a:lnTo>
                    <a:pt x="0" y="58"/>
                  </a:lnTo>
                  <a:lnTo>
                    <a:pt x="54" y="58"/>
                  </a:lnTo>
                  <a:lnTo>
                    <a:pt x="54" y="77"/>
                  </a:lnTo>
                  <a:lnTo>
                    <a:pt x="107" y="39"/>
                  </a:lnTo>
                  <a:lnTo>
                    <a:pt x="54"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97" name="Freeform 24"/>
            <p:cNvSpPr>
              <a:spLocks/>
            </p:cNvSpPr>
            <p:nvPr/>
          </p:nvSpPr>
          <p:spPr bwMode="auto">
            <a:xfrm>
              <a:off x="4994" y="2757"/>
              <a:ext cx="137" cy="59"/>
            </a:xfrm>
            <a:custGeom>
              <a:avLst/>
              <a:gdLst>
                <a:gd name="T0" fmla="*/ 69 w 137"/>
                <a:gd name="T1" fmla="*/ 0 h 59"/>
                <a:gd name="T2" fmla="*/ 69 w 137"/>
                <a:gd name="T3" fmla="*/ 15 h 59"/>
                <a:gd name="T4" fmla="*/ 0 w 137"/>
                <a:gd name="T5" fmla="*/ 15 h 59"/>
                <a:gd name="T6" fmla="*/ 0 w 137"/>
                <a:gd name="T7" fmla="*/ 44 h 59"/>
                <a:gd name="T8" fmla="*/ 69 w 137"/>
                <a:gd name="T9" fmla="*/ 44 h 59"/>
                <a:gd name="T10" fmla="*/ 69 w 137"/>
                <a:gd name="T11" fmla="*/ 58 h 59"/>
                <a:gd name="T12" fmla="*/ 136 w 137"/>
                <a:gd name="T13" fmla="*/ 30 h 59"/>
                <a:gd name="T14" fmla="*/ 69 w 137"/>
                <a:gd name="T15" fmla="*/ 0 h 5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7" h="59">
                  <a:moveTo>
                    <a:pt x="69" y="0"/>
                  </a:moveTo>
                  <a:lnTo>
                    <a:pt x="69" y="15"/>
                  </a:lnTo>
                  <a:lnTo>
                    <a:pt x="0" y="15"/>
                  </a:lnTo>
                  <a:lnTo>
                    <a:pt x="0" y="44"/>
                  </a:lnTo>
                  <a:lnTo>
                    <a:pt x="69" y="44"/>
                  </a:lnTo>
                  <a:lnTo>
                    <a:pt x="69" y="58"/>
                  </a:lnTo>
                  <a:lnTo>
                    <a:pt x="136" y="30"/>
                  </a:lnTo>
                  <a:lnTo>
                    <a:pt x="69"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98" name="Freeform 25"/>
            <p:cNvSpPr>
              <a:spLocks/>
            </p:cNvSpPr>
            <p:nvPr/>
          </p:nvSpPr>
          <p:spPr bwMode="auto">
            <a:xfrm>
              <a:off x="4677" y="1714"/>
              <a:ext cx="77" cy="93"/>
            </a:xfrm>
            <a:custGeom>
              <a:avLst/>
              <a:gdLst>
                <a:gd name="T0" fmla="*/ 0 w 77"/>
                <a:gd name="T1" fmla="*/ 0 h 93"/>
                <a:gd name="T2" fmla="*/ 2 w 77"/>
                <a:gd name="T3" fmla="*/ 63 h 93"/>
                <a:gd name="T4" fmla="*/ 16 w 77"/>
                <a:gd name="T5" fmla="*/ 52 h 93"/>
                <a:gd name="T6" fmla="*/ 47 w 77"/>
                <a:gd name="T7" fmla="*/ 92 h 93"/>
                <a:gd name="T8" fmla="*/ 76 w 77"/>
                <a:gd name="T9" fmla="*/ 69 h 93"/>
                <a:gd name="T10" fmla="*/ 45 w 77"/>
                <a:gd name="T11" fmla="*/ 29 h 93"/>
                <a:gd name="T12" fmla="*/ 60 w 77"/>
                <a:gd name="T13" fmla="*/ 17 h 93"/>
                <a:gd name="T14" fmla="*/ 0 w 77"/>
                <a:gd name="T15" fmla="*/ 0 h 9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3">
                  <a:moveTo>
                    <a:pt x="0" y="0"/>
                  </a:moveTo>
                  <a:lnTo>
                    <a:pt x="2" y="63"/>
                  </a:lnTo>
                  <a:lnTo>
                    <a:pt x="16" y="52"/>
                  </a:lnTo>
                  <a:lnTo>
                    <a:pt x="47" y="92"/>
                  </a:lnTo>
                  <a:lnTo>
                    <a:pt x="76" y="69"/>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99" name="Freeform 26"/>
            <p:cNvSpPr>
              <a:spLocks/>
            </p:cNvSpPr>
            <p:nvPr/>
          </p:nvSpPr>
          <p:spPr bwMode="auto">
            <a:xfrm>
              <a:off x="3989" y="1584"/>
              <a:ext cx="105" cy="71"/>
            </a:xfrm>
            <a:custGeom>
              <a:avLst/>
              <a:gdLst>
                <a:gd name="T0" fmla="*/ 0 w 105"/>
                <a:gd name="T1" fmla="*/ 24 h 71"/>
                <a:gd name="T2" fmla="*/ 43 w 105"/>
                <a:gd name="T3" fmla="*/ 70 h 71"/>
                <a:gd name="T4" fmla="*/ 46 w 105"/>
                <a:gd name="T5" fmla="*/ 53 h 71"/>
                <a:gd name="T6" fmla="*/ 97 w 105"/>
                <a:gd name="T7" fmla="*/ 63 h 71"/>
                <a:gd name="T8" fmla="*/ 104 w 105"/>
                <a:gd name="T9" fmla="*/ 28 h 71"/>
                <a:gd name="T10" fmla="*/ 54 w 105"/>
                <a:gd name="T11" fmla="*/ 17 h 71"/>
                <a:gd name="T12" fmla="*/ 58 w 105"/>
                <a:gd name="T13" fmla="*/ 0 h 71"/>
                <a:gd name="T14" fmla="*/ 0 w 105"/>
                <a:gd name="T15" fmla="*/ 24 h 7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5" h="71">
                  <a:moveTo>
                    <a:pt x="0" y="24"/>
                  </a:moveTo>
                  <a:lnTo>
                    <a:pt x="43" y="70"/>
                  </a:lnTo>
                  <a:lnTo>
                    <a:pt x="46" y="53"/>
                  </a:lnTo>
                  <a:lnTo>
                    <a:pt x="97" y="63"/>
                  </a:lnTo>
                  <a:lnTo>
                    <a:pt x="104" y="28"/>
                  </a:lnTo>
                  <a:lnTo>
                    <a:pt x="54" y="17"/>
                  </a:lnTo>
                  <a:lnTo>
                    <a:pt x="58" y="0"/>
                  </a:lnTo>
                  <a:lnTo>
                    <a:pt x="0" y="24"/>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00" name="Freeform 27"/>
            <p:cNvSpPr>
              <a:spLocks/>
            </p:cNvSpPr>
            <p:nvPr/>
          </p:nvSpPr>
          <p:spPr bwMode="auto">
            <a:xfrm>
              <a:off x="4825" y="2574"/>
              <a:ext cx="71" cy="106"/>
            </a:xfrm>
            <a:custGeom>
              <a:avLst/>
              <a:gdLst>
                <a:gd name="T0" fmla="*/ 44 w 71"/>
                <a:gd name="T1" fmla="*/ 0 h 106"/>
                <a:gd name="T2" fmla="*/ 0 w 71"/>
                <a:gd name="T3" fmla="*/ 45 h 106"/>
                <a:gd name="T4" fmla="*/ 17 w 71"/>
                <a:gd name="T5" fmla="*/ 48 h 106"/>
                <a:gd name="T6" fmla="*/ 9 w 71"/>
                <a:gd name="T7" fmla="*/ 98 h 106"/>
                <a:gd name="T8" fmla="*/ 44 w 71"/>
                <a:gd name="T9" fmla="*/ 105 h 106"/>
                <a:gd name="T10" fmla="*/ 53 w 71"/>
                <a:gd name="T11" fmla="*/ 54 h 106"/>
                <a:gd name="T12" fmla="*/ 70 w 71"/>
                <a:gd name="T13" fmla="*/ 58 h 106"/>
                <a:gd name="T14" fmla="*/ 44 w 71"/>
                <a:gd name="T15" fmla="*/ 0 h 10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1" h="106">
                  <a:moveTo>
                    <a:pt x="44" y="0"/>
                  </a:moveTo>
                  <a:lnTo>
                    <a:pt x="0" y="45"/>
                  </a:lnTo>
                  <a:lnTo>
                    <a:pt x="17" y="48"/>
                  </a:lnTo>
                  <a:lnTo>
                    <a:pt x="9" y="98"/>
                  </a:lnTo>
                  <a:lnTo>
                    <a:pt x="44" y="105"/>
                  </a:lnTo>
                  <a:lnTo>
                    <a:pt x="53" y="54"/>
                  </a:lnTo>
                  <a:lnTo>
                    <a:pt x="70" y="58"/>
                  </a:lnTo>
                  <a:lnTo>
                    <a:pt x="44"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01" name="Freeform 28"/>
            <p:cNvSpPr>
              <a:spLocks/>
            </p:cNvSpPr>
            <p:nvPr/>
          </p:nvSpPr>
          <p:spPr bwMode="auto">
            <a:xfrm>
              <a:off x="4904" y="2131"/>
              <a:ext cx="69" cy="104"/>
            </a:xfrm>
            <a:custGeom>
              <a:avLst/>
              <a:gdLst>
                <a:gd name="T0" fmla="*/ 17 w 69"/>
                <a:gd name="T1" fmla="*/ 0 h 104"/>
                <a:gd name="T2" fmla="*/ 0 w 69"/>
                <a:gd name="T3" fmla="*/ 61 h 104"/>
                <a:gd name="T4" fmla="*/ 17 w 69"/>
                <a:gd name="T5" fmla="*/ 55 h 104"/>
                <a:gd name="T6" fmla="*/ 34 w 69"/>
                <a:gd name="T7" fmla="*/ 103 h 104"/>
                <a:gd name="T8" fmla="*/ 68 w 69"/>
                <a:gd name="T9" fmla="*/ 90 h 104"/>
                <a:gd name="T10" fmla="*/ 51 w 69"/>
                <a:gd name="T11" fmla="*/ 42 h 104"/>
                <a:gd name="T12" fmla="*/ 68 w 69"/>
                <a:gd name="T13" fmla="*/ 35 h 104"/>
                <a:gd name="T14" fmla="*/ 17 w 69"/>
                <a:gd name="T15" fmla="*/ 0 h 10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104">
                  <a:moveTo>
                    <a:pt x="17" y="0"/>
                  </a:moveTo>
                  <a:lnTo>
                    <a:pt x="0" y="61"/>
                  </a:lnTo>
                  <a:lnTo>
                    <a:pt x="17" y="55"/>
                  </a:lnTo>
                  <a:lnTo>
                    <a:pt x="34" y="103"/>
                  </a:lnTo>
                  <a:lnTo>
                    <a:pt x="68" y="90"/>
                  </a:lnTo>
                  <a:lnTo>
                    <a:pt x="51" y="42"/>
                  </a:lnTo>
                  <a:lnTo>
                    <a:pt x="68" y="35"/>
                  </a:lnTo>
                  <a:lnTo>
                    <a:pt x="17"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02" name="Freeform 29"/>
            <p:cNvSpPr>
              <a:spLocks/>
            </p:cNvSpPr>
            <p:nvPr/>
          </p:nvSpPr>
          <p:spPr bwMode="auto">
            <a:xfrm>
              <a:off x="4938" y="1606"/>
              <a:ext cx="77" cy="93"/>
            </a:xfrm>
            <a:custGeom>
              <a:avLst/>
              <a:gdLst>
                <a:gd name="T0" fmla="*/ 0 w 77"/>
                <a:gd name="T1" fmla="*/ 0 h 93"/>
                <a:gd name="T2" fmla="*/ 2 w 77"/>
                <a:gd name="T3" fmla="*/ 63 h 93"/>
                <a:gd name="T4" fmla="*/ 16 w 77"/>
                <a:gd name="T5" fmla="*/ 52 h 93"/>
                <a:gd name="T6" fmla="*/ 47 w 77"/>
                <a:gd name="T7" fmla="*/ 92 h 93"/>
                <a:gd name="T8" fmla="*/ 76 w 77"/>
                <a:gd name="T9" fmla="*/ 69 h 93"/>
                <a:gd name="T10" fmla="*/ 45 w 77"/>
                <a:gd name="T11" fmla="*/ 29 h 93"/>
                <a:gd name="T12" fmla="*/ 60 w 77"/>
                <a:gd name="T13" fmla="*/ 17 h 93"/>
                <a:gd name="T14" fmla="*/ 0 w 77"/>
                <a:gd name="T15" fmla="*/ 0 h 9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3">
                  <a:moveTo>
                    <a:pt x="0" y="0"/>
                  </a:moveTo>
                  <a:lnTo>
                    <a:pt x="2" y="63"/>
                  </a:lnTo>
                  <a:lnTo>
                    <a:pt x="16" y="52"/>
                  </a:lnTo>
                  <a:lnTo>
                    <a:pt x="47" y="92"/>
                  </a:lnTo>
                  <a:lnTo>
                    <a:pt x="76" y="69"/>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03" name="Freeform 30"/>
            <p:cNvSpPr>
              <a:spLocks/>
            </p:cNvSpPr>
            <p:nvPr/>
          </p:nvSpPr>
          <p:spPr bwMode="auto">
            <a:xfrm>
              <a:off x="4542" y="1573"/>
              <a:ext cx="77" cy="93"/>
            </a:xfrm>
            <a:custGeom>
              <a:avLst/>
              <a:gdLst>
                <a:gd name="T0" fmla="*/ 0 w 77"/>
                <a:gd name="T1" fmla="*/ 0 h 93"/>
                <a:gd name="T2" fmla="*/ 2 w 77"/>
                <a:gd name="T3" fmla="*/ 63 h 93"/>
                <a:gd name="T4" fmla="*/ 16 w 77"/>
                <a:gd name="T5" fmla="*/ 52 h 93"/>
                <a:gd name="T6" fmla="*/ 47 w 77"/>
                <a:gd name="T7" fmla="*/ 92 h 93"/>
                <a:gd name="T8" fmla="*/ 76 w 77"/>
                <a:gd name="T9" fmla="*/ 69 h 93"/>
                <a:gd name="T10" fmla="*/ 45 w 77"/>
                <a:gd name="T11" fmla="*/ 29 h 93"/>
                <a:gd name="T12" fmla="*/ 60 w 77"/>
                <a:gd name="T13" fmla="*/ 17 h 93"/>
                <a:gd name="T14" fmla="*/ 0 w 77"/>
                <a:gd name="T15" fmla="*/ 0 h 9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3">
                  <a:moveTo>
                    <a:pt x="0" y="0"/>
                  </a:moveTo>
                  <a:lnTo>
                    <a:pt x="2" y="63"/>
                  </a:lnTo>
                  <a:lnTo>
                    <a:pt x="16" y="52"/>
                  </a:lnTo>
                  <a:lnTo>
                    <a:pt x="47" y="92"/>
                  </a:lnTo>
                  <a:lnTo>
                    <a:pt x="76" y="69"/>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04" name="Freeform 31"/>
            <p:cNvSpPr>
              <a:spLocks/>
            </p:cNvSpPr>
            <p:nvPr/>
          </p:nvSpPr>
          <p:spPr bwMode="auto">
            <a:xfrm>
              <a:off x="5365" y="2757"/>
              <a:ext cx="108" cy="77"/>
            </a:xfrm>
            <a:custGeom>
              <a:avLst/>
              <a:gdLst>
                <a:gd name="T0" fmla="*/ 54 w 108"/>
                <a:gd name="T1" fmla="*/ 0 h 77"/>
                <a:gd name="T2" fmla="*/ 54 w 108"/>
                <a:gd name="T3" fmla="*/ 19 h 77"/>
                <a:gd name="T4" fmla="*/ 0 w 108"/>
                <a:gd name="T5" fmla="*/ 19 h 77"/>
                <a:gd name="T6" fmla="*/ 0 w 108"/>
                <a:gd name="T7" fmla="*/ 57 h 77"/>
                <a:gd name="T8" fmla="*/ 54 w 108"/>
                <a:gd name="T9" fmla="*/ 57 h 77"/>
                <a:gd name="T10" fmla="*/ 54 w 108"/>
                <a:gd name="T11" fmla="*/ 76 h 77"/>
                <a:gd name="T12" fmla="*/ 107 w 108"/>
                <a:gd name="T13" fmla="*/ 39 h 77"/>
                <a:gd name="T14" fmla="*/ 54 w 108"/>
                <a:gd name="T15" fmla="*/ 0 h 7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8" h="77">
                  <a:moveTo>
                    <a:pt x="54" y="0"/>
                  </a:moveTo>
                  <a:lnTo>
                    <a:pt x="54" y="19"/>
                  </a:lnTo>
                  <a:lnTo>
                    <a:pt x="0" y="19"/>
                  </a:lnTo>
                  <a:lnTo>
                    <a:pt x="0" y="57"/>
                  </a:lnTo>
                  <a:lnTo>
                    <a:pt x="54" y="57"/>
                  </a:lnTo>
                  <a:lnTo>
                    <a:pt x="54" y="76"/>
                  </a:lnTo>
                  <a:lnTo>
                    <a:pt x="107" y="39"/>
                  </a:lnTo>
                  <a:lnTo>
                    <a:pt x="54"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05" name="Freeform 32"/>
            <p:cNvSpPr>
              <a:spLocks/>
            </p:cNvSpPr>
            <p:nvPr/>
          </p:nvSpPr>
          <p:spPr bwMode="auto">
            <a:xfrm>
              <a:off x="3363" y="1495"/>
              <a:ext cx="131" cy="66"/>
            </a:xfrm>
            <a:custGeom>
              <a:avLst/>
              <a:gdLst>
                <a:gd name="T0" fmla="*/ 0 w 131"/>
                <a:gd name="T1" fmla="*/ 64 h 66"/>
                <a:gd name="T2" fmla="*/ 74 w 131"/>
                <a:gd name="T3" fmla="*/ 65 h 66"/>
                <a:gd name="T4" fmla="*/ 69 w 131"/>
                <a:gd name="T5" fmla="*/ 52 h 66"/>
                <a:gd name="T6" fmla="*/ 130 w 131"/>
                <a:gd name="T7" fmla="*/ 26 h 66"/>
                <a:gd name="T8" fmla="*/ 118 w 131"/>
                <a:gd name="T9" fmla="*/ 0 h 66"/>
                <a:gd name="T10" fmla="*/ 56 w 131"/>
                <a:gd name="T11" fmla="*/ 25 h 66"/>
                <a:gd name="T12" fmla="*/ 50 w 131"/>
                <a:gd name="T13" fmla="*/ 12 h 66"/>
                <a:gd name="T14" fmla="*/ 0 w 131"/>
                <a:gd name="T15" fmla="*/ 64 h 6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1" h="66">
                  <a:moveTo>
                    <a:pt x="0" y="64"/>
                  </a:moveTo>
                  <a:lnTo>
                    <a:pt x="74" y="65"/>
                  </a:lnTo>
                  <a:lnTo>
                    <a:pt x="69" y="52"/>
                  </a:lnTo>
                  <a:lnTo>
                    <a:pt x="130" y="26"/>
                  </a:lnTo>
                  <a:lnTo>
                    <a:pt x="118" y="0"/>
                  </a:lnTo>
                  <a:lnTo>
                    <a:pt x="56" y="25"/>
                  </a:lnTo>
                  <a:lnTo>
                    <a:pt x="50" y="12"/>
                  </a:lnTo>
                  <a:lnTo>
                    <a:pt x="0" y="64"/>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06" name="Freeform 33"/>
            <p:cNvSpPr>
              <a:spLocks/>
            </p:cNvSpPr>
            <p:nvPr/>
          </p:nvSpPr>
          <p:spPr bwMode="auto">
            <a:xfrm>
              <a:off x="3891" y="1308"/>
              <a:ext cx="138" cy="60"/>
            </a:xfrm>
            <a:custGeom>
              <a:avLst/>
              <a:gdLst>
                <a:gd name="T0" fmla="*/ 0 w 138"/>
                <a:gd name="T1" fmla="*/ 30 h 60"/>
                <a:gd name="T2" fmla="*/ 69 w 138"/>
                <a:gd name="T3" fmla="*/ 59 h 60"/>
                <a:gd name="T4" fmla="*/ 69 w 138"/>
                <a:gd name="T5" fmla="*/ 44 h 60"/>
                <a:gd name="T6" fmla="*/ 137 w 138"/>
                <a:gd name="T7" fmla="*/ 44 h 60"/>
                <a:gd name="T8" fmla="*/ 137 w 138"/>
                <a:gd name="T9" fmla="*/ 14 h 60"/>
                <a:gd name="T10" fmla="*/ 69 w 138"/>
                <a:gd name="T11" fmla="*/ 14 h 60"/>
                <a:gd name="T12" fmla="*/ 69 w 138"/>
                <a:gd name="T13" fmla="*/ 0 h 60"/>
                <a:gd name="T14" fmla="*/ 0 w 138"/>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8" h="60">
                  <a:moveTo>
                    <a:pt x="0" y="30"/>
                  </a:moveTo>
                  <a:lnTo>
                    <a:pt x="69" y="59"/>
                  </a:lnTo>
                  <a:lnTo>
                    <a:pt x="69" y="44"/>
                  </a:lnTo>
                  <a:lnTo>
                    <a:pt x="137" y="44"/>
                  </a:lnTo>
                  <a:lnTo>
                    <a:pt x="137" y="14"/>
                  </a:lnTo>
                  <a:lnTo>
                    <a:pt x="69" y="14"/>
                  </a:lnTo>
                  <a:lnTo>
                    <a:pt x="69"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07" name="Freeform 34"/>
            <p:cNvSpPr>
              <a:spLocks/>
            </p:cNvSpPr>
            <p:nvPr/>
          </p:nvSpPr>
          <p:spPr bwMode="auto">
            <a:xfrm>
              <a:off x="4298" y="1314"/>
              <a:ext cx="138" cy="60"/>
            </a:xfrm>
            <a:custGeom>
              <a:avLst/>
              <a:gdLst>
                <a:gd name="T0" fmla="*/ 0 w 138"/>
                <a:gd name="T1" fmla="*/ 30 h 60"/>
                <a:gd name="T2" fmla="*/ 69 w 138"/>
                <a:gd name="T3" fmla="*/ 59 h 60"/>
                <a:gd name="T4" fmla="*/ 69 w 138"/>
                <a:gd name="T5" fmla="*/ 44 h 60"/>
                <a:gd name="T6" fmla="*/ 137 w 138"/>
                <a:gd name="T7" fmla="*/ 44 h 60"/>
                <a:gd name="T8" fmla="*/ 137 w 138"/>
                <a:gd name="T9" fmla="*/ 14 h 60"/>
                <a:gd name="T10" fmla="*/ 69 w 138"/>
                <a:gd name="T11" fmla="*/ 14 h 60"/>
                <a:gd name="T12" fmla="*/ 69 w 138"/>
                <a:gd name="T13" fmla="*/ 0 h 60"/>
                <a:gd name="T14" fmla="*/ 0 w 138"/>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8" h="60">
                  <a:moveTo>
                    <a:pt x="0" y="30"/>
                  </a:moveTo>
                  <a:lnTo>
                    <a:pt x="69" y="59"/>
                  </a:lnTo>
                  <a:lnTo>
                    <a:pt x="69" y="44"/>
                  </a:lnTo>
                  <a:lnTo>
                    <a:pt x="137" y="44"/>
                  </a:lnTo>
                  <a:lnTo>
                    <a:pt x="137" y="14"/>
                  </a:lnTo>
                  <a:lnTo>
                    <a:pt x="69" y="14"/>
                  </a:lnTo>
                  <a:lnTo>
                    <a:pt x="69"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08" name="Freeform 35"/>
            <p:cNvSpPr>
              <a:spLocks/>
            </p:cNvSpPr>
            <p:nvPr/>
          </p:nvSpPr>
          <p:spPr bwMode="auto">
            <a:xfrm>
              <a:off x="4649" y="1293"/>
              <a:ext cx="138" cy="60"/>
            </a:xfrm>
            <a:custGeom>
              <a:avLst/>
              <a:gdLst>
                <a:gd name="T0" fmla="*/ 0 w 138"/>
                <a:gd name="T1" fmla="*/ 30 h 60"/>
                <a:gd name="T2" fmla="*/ 69 w 138"/>
                <a:gd name="T3" fmla="*/ 59 h 60"/>
                <a:gd name="T4" fmla="*/ 69 w 138"/>
                <a:gd name="T5" fmla="*/ 44 h 60"/>
                <a:gd name="T6" fmla="*/ 137 w 138"/>
                <a:gd name="T7" fmla="*/ 44 h 60"/>
                <a:gd name="T8" fmla="*/ 137 w 138"/>
                <a:gd name="T9" fmla="*/ 14 h 60"/>
                <a:gd name="T10" fmla="*/ 69 w 138"/>
                <a:gd name="T11" fmla="*/ 14 h 60"/>
                <a:gd name="T12" fmla="*/ 69 w 138"/>
                <a:gd name="T13" fmla="*/ 0 h 60"/>
                <a:gd name="T14" fmla="*/ 0 w 138"/>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8" h="60">
                  <a:moveTo>
                    <a:pt x="0" y="30"/>
                  </a:moveTo>
                  <a:lnTo>
                    <a:pt x="69" y="59"/>
                  </a:lnTo>
                  <a:lnTo>
                    <a:pt x="69" y="44"/>
                  </a:lnTo>
                  <a:lnTo>
                    <a:pt x="137" y="44"/>
                  </a:lnTo>
                  <a:lnTo>
                    <a:pt x="137" y="14"/>
                  </a:lnTo>
                  <a:lnTo>
                    <a:pt x="69" y="14"/>
                  </a:lnTo>
                  <a:lnTo>
                    <a:pt x="69"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09" name="Freeform 36"/>
            <p:cNvSpPr>
              <a:spLocks/>
            </p:cNvSpPr>
            <p:nvPr/>
          </p:nvSpPr>
          <p:spPr bwMode="auto">
            <a:xfrm>
              <a:off x="5090" y="1362"/>
              <a:ext cx="173" cy="60"/>
            </a:xfrm>
            <a:custGeom>
              <a:avLst/>
              <a:gdLst>
                <a:gd name="T0" fmla="*/ 0 w 173"/>
                <a:gd name="T1" fmla="*/ 30 h 60"/>
                <a:gd name="T2" fmla="*/ 86 w 173"/>
                <a:gd name="T3" fmla="*/ 59 h 60"/>
                <a:gd name="T4" fmla="*/ 86 w 173"/>
                <a:gd name="T5" fmla="*/ 44 h 60"/>
                <a:gd name="T6" fmla="*/ 172 w 173"/>
                <a:gd name="T7" fmla="*/ 44 h 60"/>
                <a:gd name="T8" fmla="*/ 172 w 173"/>
                <a:gd name="T9" fmla="*/ 14 h 60"/>
                <a:gd name="T10" fmla="*/ 86 w 173"/>
                <a:gd name="T11" fmla="*/ 14 h 60"/>
                <a:gd name="T12" fmla="*/ 86 w 173"/>
                <a:gd name="T13" fmla="*/ 0 h 60"/>
                <a:gd name="T14" fmla="*/ 0 w 173"/>
                <a:gd name="T15" fmla="*/ 30 h 6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3" h="60">
                  <a:moveTo>
                    <a:pt x="0" y="30"/>
                  </a:moveTo>
                  <a:lnTo>
                    <a:pt x="86" y="59"/>
                  </a:lnTo>
                  <a:lnTo>
                    <a:pt x="86" y="44"/>
                  </a:lnTo>
                  <a:lnTo>
                    <a:pt x="172" y="44"/>
                  </a:lnTo>
                  <a:lnTo>
                    <a:pt x="172" y="14"/>
                  </a:lnTo>
                  <a:lnTo>
                    <a:pt x="86" y="14"/>
                  </a:lnTo>
                  <a:lnTo>
                    <a:pt x="86" y="0"/>
                  </a:lnTo>
                  <a:lnTo>
                    <a:pt x="0" y="3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10" name="Freeform 37"/>
            <p:cNvSpPr>
              <a:spLocks/>
            </p:cNvSpPr>
            <p:nvPr/>
          </p:nvSpPr>
          <p:spPr bwMode="auto">
            <a:xfrm>
              <a:off x="4773" y="1678"/>
              <a:ext cx="77" cy="93"/>
            </a:xfrm>
            <a:custGeom>
              <a:avLst/>
              <a:gdLst>
                <a:gd name="T0" fmla="*/ 0 w 77"/>
                <a:gd name="T1" fmla="*/ 0 h 93"/>
                <a:gd name="T2" fmla="*/ 2 w 77"/>
                <a:gd name="T3" fmla="*/ 63 h 93"/>
                <a:gd name="T4" fmla="*/ 16 w 77"/>
                <a:gd name="T5" fmla="*/ 52 h 93"/>
                <a:gd name="T6" fmla="*/ 47 w 77"/>
                <a:gd name="T7" fmla="*/ 92 h 93"/>
                <a:gd name="T8" fmla="*/ 76 w 77"/>
                <a:gd name="T9" fmla="*/ 69 h 93"/>
                <a:gd name="T10" fmla="*/ 45 w 77"/>
                <a:gd name="T11" fmla="*/ 29 h 93"/>
                <a:gd name="T12" fmla="*/ 60 w 77"/>
                <a:gd name="T13" fmla="*/ 17 h 93"/>
                <a:gd name="T14" fmla="*/ 0 w 77"/>
                <a:gd name="T15" fmla="*/ 0 h 9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3">
                  <a:moveTo>
                    <a:pt x="0" y="0"/>
                  </a:moveTo>
                  <a:lnTo>
                    <a:pt x="2" y="63"/>
                  </a:lnTo>
                  <a:lnTo>
                    <a:pt x="16" y="52"/>
                  </a:lnTo>
                  <a:lnTo>
                    <a:pt x="47" y="92"/>
                  </a:lnTo>
                  <a:lnTo>
                    <a:pt x="76" y="69"/>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11" name="Freeform 38"/>
            <p:cNvSpPr>
              <a:spLocks/>
            </p:cNvSpPr>
            <p:nvPr/>
          </p:nvSpPr>
          <p:spPr bwMode="auto">
            <a:xfrm>
              <a:off x="4812" y="1897"/>
              <a:ext cx="77" cy="92"/>
            </a:xfrm>
            <a:custGeom>
              <a:avLst/>
              <a:gdLst>
                <a:gd name="T0" fmla="*/ 0 w 77"/>
                <a:gd name="T1" fmla="*/ 0 h 92"/>
                <a:gd name="T2" fmla="*/ 2 w 77"/>
                <a:gd name="T3" fmla="*/ 62 h 92"/>
                <a:gd name="T4" fmla="*/ 16 w 77"/>
                <a:gd name="T5" fmla="*/ 51 h 92"/>
                <a:gd name="T6" fmla="*/ 47 w 77"/>
                <a:gd name="T7" fmla="*/ 91 h 92"/>
                <a:gd name="T8" fmla="*/ 76 w 77"/>
                <a:gd name="T9" fmla="*/ 68 h 92"/>
                <a:gd name="T10" fmla="*/ 45 w 77"/>
                <a:gd name="T11" fmla="*/ 29 h 92"/>
                <a:gd name="T12" fmla="*/ 60 w 77"/>
                <a:gd name="T13" fmla="*/ 17 h 92"/>
                <a:gd name="T14" fmla="*/ 0 w 77"/>
                <a:gd name="T15" fmla="*/ 0 h 9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2">
                  <a:moveTo>
                    <a:pt x="0" y="0"/>
                  </a:moveTo>
                  <a:lnTo>
                    <a:pt x="2" y="62"/>
                  </a:lnTo>
                  <a:lnTo>
                    <a:pt x="16" y="51"/>
                  </a:lnTo>
                  <a:lnTo>
                    <a:pt x="47" y="91"/>
                  </a:lnTo>
                  <a:lnTo>
                    <a:pt x="76" y="68"/>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12" name="Freeform 39"/>
            <p:cNvSpPr>
              <a:spLocks/>
            </p:cNvSpPr>
            <p:nvPr/>
          </p:nvSpPr>
          <p:spPr bwMode="auto">
            <a:xfrm>
              <a:off x="4992" y="1939"/>
              <a:ext cx="77" cy="92"/>
            </a:xfrm>
            <a:custGeom>
              <a:avLst/>
              <a:gdLst>
                <a:gd name="T0" fmla="*/ 0 w 77"/>
                <a:gd name="T1" fmla="*/ 0 h 92"/>
                <a:gd name="T2" fmla="*/ 2 w 77"/>
                <a:gd name="T3" fmla="*/ 62 h 92"/>
                <a:gd name="T4" fmla="*/ 16 w 77"/>
                <a:gd name="T5" fmla="*/ 51 h 92"/>
                <a:gd name="T6" fmla="*/ 47 w 77"/>
                <a:gd name="T7" fmla="*/ 91 h 92"/>
                <a:gd name="T8" fmla="*/ 76 w 77"/>
                <a:gd name="T9" fmla="*/ 68 h 92"/>
                <a:gd name="T10" fmla="*/ 45 w 77"/>
                <a:gd name="T11" fmla="*/ 28 h 92"/>
                <a:gd name="T12" fmla="*/ 60 w 77"/>
                <a:gd name="T13" fmla="*/ 16 h 92"/>
                <a:gd name="T14" fmla="*/ 0 w 77"/>
                <a:gd name="T15" fmla="*/ 0 h 9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2">
                  <a:moveTo>
                    <a:pt x="0" y="0"/>
                  </a:moveTo>
                  <a:lnTo>
                    <a:pt x="2" y="62"/>
                  </a:lnTo>
                  <a:lnTo>
                    <a:pt x="16" y="51"/>
                  </a:lnTo>
                  <a:lnTo>
                    <a:pt x="47" y="91"/>
                  </a:lnTo>
                  <a:lnTo>
                    <a:pt x="76" y="68"/>
                  </a:lnTo>
                  <a:lnTo>
                    <a:pt x="45" y="28"/>
                  </a:lnTo>
                  <a:lnTo>
                    <a:pt x="60" y="16"/>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13" name="Freeform 40"/>
            <p:cNvSpPr>
              <a:spLocks/>
            </p:cNvSpPr>
            <p:nvPr/>
          </p:nvSpPr>
          <p:spPr bwMode="auto">
            <a:xfrm>
              <a:off x="5123" y="1792"/>
              <a:ext cx="77" cy="93"/>
            </a:xfrm>
            <a:custGeom>
              <a:avLst/>
              <a:gdLst>
                <a:gd name="T0" fmla="*/ 0 w 77"/>
                <a:gd name="T1" fmla="*/ 0 h 93"/>
                <a:gd name="T2" fmla="*/ 2 w 77"/>
                <a:gd name="T3" fmla="*/ 63 h 93"/>
                <a:gd name="T4" fmla="*/ 16 w 77"/>
                <a:gd name="T5" fmla="*/ 52 h 93"/>
                <a:gd name="T6" fmla="*/ 47 w 77"/>
                <a:gd name="T7" fmla="*/ 92 h 93"/>
                <a:gd name="T8" fmla="*/ 76 w 77"/>
                <a:gd name="T9" fmla="*/ 69 h 93"/>
                <a:gd name="T10" fmla="*/ 45 w 77"/>
                <a:gd name="T11" fmla="*/ 29 h 93"/>
                <a:gd name="T12" fmla="*/ 60 w 77"/>
                <a:gd name="T13" fmla="*/ 17 h 93"/>
                <a:gd name="T14" fmla="*/ 0 w 77"/>
                <a:gd name="T15" fmla="*/ 0 h 9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7" h="93">
                  <a:moveTo>
                    <a:pt x="0" y="0"/>
                  </a:moveTo>
                  <a:lnTo>
                    <a:pt x="2" y="63"/>
                  </a:lnTo>
                  <a:lnTo>
                    <a:pt x="16" y="52"/>
                  </a:lnTo>
                  <a:lnTo>
                    <a:pt x="47" y="92"/>
                  </a:lnTo>
                  <a:lnTo>
                    <a:pt x="76" y="69"/>
                  </a:lnTo>
                  <a:lnTo>
                    <a:pt x="45" y="29"/>
                  </a:lnTo>
                  <a:lnTo>
                    <a:pt x="60" y="17"/>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14" name="Freeform 41"/>
            <p:cNvSpPr>
              <a:spLocks/>
            </p:cNvSpPr>
            <p:nvPr/>
          </p:nvSpPr>
          <p:spPr bwMode="auto">
            <a:xfrm>
              <a:off x="3264" y="1883"/>
              <a:ext cx="80" cy="134"/>
            </a:xfrm>
            <a:custGeom>
              <a:avLst/>
              <a:gdLst>
                <a:gd name="T0" fmla="*/ 24 w 80"/>
                <a:gd name="T1" fmla="*/ 133 h 134"/>
                <a:gd name="T2" fmla="*/ 79 w 80"/>
                <a:gd name="T3" fmla="*/ 80 h 134"/>
                <a:gd name="T4" fmla="*/ 59 w 80"/>
                <a:gd name="T5" fmla="*/ 74 h 134"/>
                <a:gd name="T6" fmla="*/ 75 w 80"/>
                <a:gd name="T7" fmla="*/ 11 h 134"/>
                <a:gd name="T8" fmla="*/ 36 w 80"/>
                <a:gd name="T9" fmla="*/ 0 h 134"/>
                <a:gd name="T10" fmla="*/ 20 w 80"/>
                <a:gd name="T11" fmla="*/ 63 h 134"/>
                <a:gd name="T12" fmla="*/ 0 w 80"/>
                <a:gd name="T13" fmla="*/ 58 h 134"/>
                <a:gd name="T14" fmla="*/ 24 w 80"/>
                <a:gd name="T15" fmla="*/ 133 h 13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0" h="134">
                  <a:moveTo>
                    <a:pt x="24" y="133"/>
                  </a:moveTo>
                  <a:lnTo>
                    <a:pt x="79" y="80"/>
                  </a:lnTo>
                  <a:lnTo>
                    <a:pt x="59" y="74"/>
                  </a:lnTo>
                  <a:lnTo>
                    <a:pt x="75" y="11"/>
                  </a:lnTo>
                  <a:lnTo>
                    <a:pt x="36" y="0"/>
                  </a:lnTo>
                  <a:lnTo>
                    <a:pt x="20" y="63"/>
                  </a:lnTo>
                  <a:lnTo>
                    <a:pt x="0" y="58"/>
                  </a:lnTo>
                  <a:lnTo>
                    <a:pt x="24" y="13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15" name="Freeform 42"/>
            <p:cNvSpPr>
              <a:spLocks/>
            </p:cNvSpPr>
            <p:nvPr/>
          </p:nvSpPr>
          <p:spPr bwMode="auto">
            <a:xfrm>
              <a:off x="3289" y="2353"/>
              <a:ext cx="59" cy="137"/>
            </a:xfrm>
            <a:custGeom>
              <a:avLst/>
              <a:gdLst>
                <a:gd name="T0" fmla="*/ 30 w 59"/>
                <a:gd name="T1" fmla="*/ 136 h 137"/>
                <a:gd name="T2" fmla="*/ 58 w 59"/>
                <a:gd name="T3" fmla="*/ 68 h 137"/>
                <a:gd name="T4" fmla="*/ 44 w 59"/>
                <a:gd name="T5" fmla="*/ 68 h 137"/>
                <a:gd name="T6" fmla="*/ 44 w 59"/>
                <a:gd name="T7" fmla="*/ 0 h 137"/>
                <a:gd name="T8" fmla="*/ 15 w 59"/>
                <a:gd name="T9" fmla="*/ 0 h 137"/>
                <a:gd name="T10" fmla="*/ 15 w 59"/>
                <a:gd name="T11" fmla="*/ 68 h 137"/>
                <a:gd name="T12" fmla="*/ 0 w 59"/>
                <a:gd name="T13" fmla="*/ 68 h 137"/>
                <a:gd name="T14" fmla="*/ 30 w 59"/>
                <a:gd name="T15" fmla="*/ 136 h 1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9" h="137">
                  <a:moveTo>
                    <a:pt x="30" y="136"/>
                  </a:moveTo>
                  <a:lnTo>
                    <a:pt x="58" y="68"/>
                  </a:lnTo>
                  <a:lnTo>
                    <a:pt x="44" y="68"/>
                  </a:lnTo>
                  <a:lnTo>
                    <a:pt x="44" y="0"/>
                  </a:lnTo>
                  <a:lnTo>
                    <a:pt x="15" y="0"/>
                  </a:lnTo>
                  <a:lnTo>
                    <a:pt x="15" y="68"/>
                  </a:lnTo>
                  <a:lnTo>
                    <a:pt x="0" y="68"/>
                  </a:lnTo>
                  <a:lnTo>
                    <a:pt x="30" y="136"/>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16" name="Freeform 43"/>
            <p:cNvSpPr>
              <a:spLocks/>
            </p:cNvSpPr>
            <p:nvPr/>
          </p:nvSpPr>
          <p:spPr bwMode="auto">
            <a:xfrm>
              <a:off x="3317" y="2784"/>
              <a:ext cx="127" cy="74"/>
            </a:xfrm>
            <a:custGeom>
              <a:avLst/>
              <a:gdLst>
                <a:gd name="T0" fmla="*/ 126 w 127"/>
                <a:gd name="T1" fmla="*/ 73 h 74"/>
                <a:gd name="T2" fmla="*/ 80 w 127"/>
                <a:gd name="T3" fmla="*/ 17 h 74"/>
                <a:gd name="T4" fmla="*/ 73 w 127"/>
                <a:gd name="T5" fmla="*/ 29 h 74"/>
                <a:gd name="T6" fmla="*/ 13 w 127"/>
                <a:gd name="T7" fmla="*/ 0 h 74"/>
                <a:gd name="T8" fmla="*/ 0 w 127"/>
                <a:gd name="T9" fmla="*/ 25 h 74"/>
                <a:gd name="T10" fmla="*/ 58 w 127"/>
                <a:gd name="T11" fmla="*/ 56 h 74"/>
                <a:gd name="T12" fmla="*/ 52 w 127"/>
                <a:gd name="T13" fmla="*/ 68 h 74"/>
                <a:gd name="T14" fmla="*/ 126 w 127"/>
                <a:gd name="T15" fmla="*/ 73 h 7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7" h="74">
                  <a:moveTo>
                    <a:pt x="126" y="73"/>
                  </a:moveTo>
                  <a:lnTo>
                    <a:pt x="80" y="17"/>
                  </a:lnTo>
                  <a:lnTo>
                    <a:pt x="73" y="29"/>
                  </a:lnTo>
                  <a:lnTo>
                    <a:pt x="13" y="0"/>
                  </a:lnTo>
                  <a:lnTo>
                    <a:pt x="0" y="25"/>
                  </a:lnTo>
                  <a:lnTo>
                    <a:pt x="58" y="56"/>
                  </a:lnTo>
                  <a:lnTo>
                    <a:pt x="52" y="68"/>
                  </a:lnTo>
                  <a:lnTo>
                    <a:pt x="126" y="7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17" name="Freeform 44"/>
            <p:cNvSpPr>
              <a:spLocks/>
            </p:cNvSpPr>
            <p:nvPr/>
          </p:nvSpPr>
          <p:spPr bwMode="auto">
            <a:xfrm>
              <a:off x="4877" y="2365"/>
              <a:ext cx="60" cy="137"/>
            </a:xfrm>
            <a:custGeom>
              <a:avLst/>
              <a:gdLst>
                <a:gd name="T0" fmla="*/ 0 w 60"/>
                <a:gd name="T1" fmla="*/ 68 h 137"/>
                <a:gd name="T2" fmla="*/ 15 w 60"/>
                <a:gd name="T3" fmla="*/ 68 h 137"/>
                <a:gd name="T4" fmla="*/ 15 w 60"/>
                <a:gd name="T5" fmla="*/ 136 h 137"/>
                <a:gd name="T6" fmla="*/ 45 w 60"/>
                <a:gd name="T7" fmla="*/ 136 h 137"/>
                <a:gd name="T8" fmla="*/ 45 w 60"/>
                <a:gd name="T9" fmla="*/ 68 h 137"/>
                <a:gd name="T10" fmla="*/ 59 w 60"/>
                <a:gd name="T11" fmla="*/ 68 h 137"/>
                <a:gd name="T12" fmla="*/ 30 w 60"/>
                <a:gd name="T13" fmla="*/ 0 h 137"/>
                <a:gd name="T14" fmla="*/ 0 w 60"/>
                <a:gd name="T15" fmla="*/ 68 h 1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0" h="137">
                  <a:moveTo>
                    <a:pt x="0" y="68"/>
                  </a:moveTo>
                  <a:lnTo>
                    <a:pt x="15" y="68"/>
                  </a:lnTo>
                  <a:lnTo>
                    <a:pt x="15" y="136"/>
                  </a:lnTo>
                  <a:lnTo>
                    <a:pt x="45" y="136"/>
                  </a:lnTo>
                  <a:lnTo>
                    <a:pt x="45" y="68"/>
                  </a:lnTo>
                  <a:lnTo>
                    <a:pt x="59" y="68"/>
                  </a:lnTo>
                  <a:lnTo>
                    <a:pt x="30" y="0"/>
                  </a:lnTo>
                  <a:lnTo>
                    <a:pt x="0" y="68"/>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nvGrpSpPr>
            <p:cNvPr id="14618" name="Group 45"/>
            <p:cNvGrpSpPr>
              <a:grpSpLocks/>
            </p:cNvGrpSpPr>
            <p:nvPr/>
          </p:nvGrpSpPr>
          <p:grpSpPr bwMode="auto">
            <a:xfrm>
              <a:off x="3512" y="1650"/>
              <a:ext cx="893" cy="1190"/>
              <a:chOff x="3512" y="1650"/>
              <a:chExt cx="893" cy="1190"/>
            </a:xfrm>
          </p:grpSpPr>
          <p:grpSp>
            <p:nvGrpSpPr>
              <p:cNvPr id="14619" name="Group 46"/>
              <p:cNvGrpSpPr>
                <a:grpSpLocks/>
              </p:cNvGrpSpPr>
              <p:nvPr/>
            </p:nvGrpSpPr>
            <p:grpSpPr bwMode="auto">
              <a:xfrm>
                <a:off x="3655" y="1718"/>
                <a:ext cx="750" cy="1122"/>
                <a:chOff x="3655" y="1718"/>
                <a:chExt cx="750" cy="1122"/>
              </a:xfrm>
            </p:grpSpPr>
            <p:grpSp>
              <p:nvGrpSpPr>
                <p:cNvPr id="14709" name="Group 47"/>
                <p:cNvGrpSpPr>
                  <a:grpSpLocks/>
                </p:cNvGrpSpPr>
                <p:nvPr/>
              </p:nvGrpSpPr>
              <p:grpSpPr bwMode="auto">
                <a:xfrm>
                  <a:off x="3655" y="2026"/>
                  <a:ext cx="750" cy="814"/>
                  <a:chOff x="3655" y="2026"/>
                  <a:chExt cx="750" cy="814"/>
                </a:xfrm>
              </p:grpSpPr>
              <p:sp>
                <p:nvSpPr>
                  <p:cNvPr id="14762" name="Freeform 48"/>
                  <p:cNvSpPr>
                    <a:spLocks/>
                  </p:cNvSpPr>
                  <p:nvPr/>
                </p:nvSpPr>
                <p:spPr bwMode="auto">
                  <a:xfrm>
                    <a:off x="3826" y="2136"/>
                    <a:ext cx="265" cy="519"/>
                  </a:xfrm>
                  <a:custGeom>
                    <a:avLst/>
                    <a:gdLst>
                      <a:gd name="T0" fmla="*/ 176 w 265"/>
                      <a:gd name="T1" fmla="*/ 9 h 519"/>
                      <a:gd name="T2" fmla="*/ 264 w 265"/>
                      <a:gd name="T3" fmla="*/ 472 h 519"/>
                      <a:gd name="T4" fmla="*/ 0 w 265"/>
                      <a:gd name="T5" fmla="*/ 518 h 519"/>
                      <a:gd name="T6" fmla="*/ 68 w 265"/>
                      <a:gd name="T7" fmla="*/ 0 h 51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5" h="519">
                        <a:moveTo>
                          <a:pt x="176" y="9"/>
                        </a:moveTo>
                        <a:lnTo>
                          <a:pt x="264" y="472"/>
                        </a:lnTo>
                        <a:lnTo>
                          <a:pt x="0" y="518"/>
                        </a:lnTo>
                        <a:lnTo>
                          <a:pt x="68" y="0"/>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nvGrpSpPr>
                  <p:cNvPr id="14763" name="Group 49"/>
                  <p:cNvGrpSpPr>
                    <a:grpSpLocks/>
                  </p:cNvGrpSpPr>
                  <p:nvPr/>
                </p:nvGrpSpPr>
                <p:grpSpPr bwMode="auto">
                  <a:xfrm>
                    <a:off x="3655" y="2026"/>
                    <a:ext cx="742" cy="215"/>
                    <a:chOff x="3655" y="2026"/>
                    <a:chExt cx="742" cy="215"/>
                  </a:xfrm>
                </p:grpSpPr>
                <p:sp>
                  <p:nvSpPr>
                    <p:cNvPr id="14765" name="Freeform 50"/>
                    <p:cNvSpPr>
                      <a:spLocks/>
                    </p:cNvSpPr>
                    <p:nvPr/>
                  </p:nvSpPr>
                  <p:spPr bwMode="auto">
                    <a:xfrm>
                      <a:off x="3655" y="2026"/>
                      <a:ext cx="742" cy="184"/>
                    </a:xfrm>
                    <a:custGeom>
                      <a:avLst/>
                      <a:gdLst>
                        <a:gd name="T0" fmla="*/ 741 w 742"/>
                        <a:gd name="T1" fmla="*/ 95 h 184"/>
                        <a:gd name="T2" fmla="*/ 274 w 742"/>
                        <a:gd name="T3" fmla="*/ 183 h 184"/>
                        <a:gd name="T4" fmla="*/ 0 w 742"/>
                        <a:gd name="T5" fmla="*/ 46 h 184"/>
                        <a:gd name="T6" fmla="*/ 351 w 742"/>
                        <a:gd name="T7" fmla="*/ 0 h 184"/>
                        <a:gd name="T8" fmla="*/ 741 w 742"/>
                        <a:gd name="T9" fmla="*/ 95 h 18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42" h="184">
                          <a:moveTo>
                            <a:pt x="741" y="95"/>
                          </a:moveTo>
                          <a:lnTo>
                            <a:pt x="274" y="183"/>
                          </a:lnTo>
                          <a:lnTo>
                            <a:pt x="0" y="46"/>
                          </a:lnTo>
                          <a:lnTo>
                            <a:pt x="351" y="0"/>
                          </a:lnTo>
                          <a:lnTo>
                            <a:pt x="741" y="95"/>
                          </a:lnTo>
                        </a:path>
                      </a:pathLst>
                    </a:custGeom>
                    <a:solidFill>
                      <a:srgbClr val="FFFFFF"/>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66" name="Freeform 51"/>
                    <p:cNvSpPr>
                      <a:spLocks/>
                    </p:cNvSpPr>
                    <p:nvPr/>
                  </p:nvSpPr>
                  <p:spPr bwMode="auto">
                    <a:xfrm>
                      <a:off x="3929" y="2121"/>
                      <a:ext cx="466" cy="120"/>
                    </a:xfrm>
                    <a:custGeom>
                      <a:avLst/>
                      <a:gdLst>
                        <a:gd name="T0" fmla="*/ 465 w 466"/>
                        <a:gd name="T1" fmla="*/ 0 h 120"/>
                        <a:gd name="T2" fmla="*/ 0 w 466"/>
                        <a:gd name="T3" fmla="*/ 88 h 120"/>
                        <a:gd name="T4" fmla="*/ 0 w 466"/>
                        <a:gd name="T5" fmla="*/ 119 h 120"/>
                        <a:gd name="T6" fmla="*/ 465 w 466"/>
                        <a:gd name="T7" fmla="*/ 31 h 120"/>
                        <a:gd name="T8" fmla="*/ 465 w 466"/>
                        <a:gd name="T9" fmla="*/ 0 h 1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6" h="120">
                          <a:moveTo>
                            <a:pt x="465" y="0"/>
                          </a:moveTo>
                          <a:lnTo>
                            <a:pt x="0" y="88"/>
                          </a:lnTo>
                          <a:lnTo>
                            <a:pt x="0" y="119"/>
                          </a:lnTo>
                          <a:lnTo>
                            <a:pt x="465" y="31"/>
                          </a:lnTo>
                          <a:lnTo>
                            <a:pt x="465" y="0"/>
                          </a:lnTo>
                        </a:path>
                      </a:pathLst>
                    </a:custGeom>
                    <a:solidFill>
                      <a:srgbClr val="E0E0E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67" name="Freeform 52"/>
                    <p:cNvSpPr>
                      <a:spLocks/>
                    </p:cNvSpPr>
                    <p:nvPr/>
                  </p:nvSpPr>
                  <p:spPr bwMode="auto">
                    <a:xfrm>
                      <a:off x="3655" y="2072"/>
                      <a:ext cx="275" cy="169"/>
                    </a:xfrm>
                    <a:custGeom>
                      <a:avLst/>
                      <a:gdLst>
                        <a:gd name="T0" fmla="*/ 274 w 275"/>
                        <a:gd name="T1" fmla="*/ 168 h 169"/>
                        <a:gd name="T2" fmla="*/ 274 w 275"/>
                        <a:gd name="T3" fmla="*/ 137 h 169"/>
                        <a:gd name="T4" fmla="*/ 0 w 275"/>
                        <a:gd name="T5" fmla="*/ 0 h 169"/>
                        <a:gd name="T6" fmla="*/ 0 w 275"/>
                        <a:gd name="T7" fmla="*/ 21 h 169"/>
                        <a:gd name="T8" fmla="*/ 274 w 275"/>
                        <a:gd name="T9" fmla="*/ 168 h 1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75" h="169">
                          <a:moveTo>
                            <a:pt x="274" y="168"/>
                          </a:moveTo>
                          <a:lnTo>
                            <a:pt x="274" y="137"/>
                          </a:lnTo>
                          <a:lnTo>
                            <a:pt x="0" y="0"/>
                          </a:lnTo>
                          <a:lnTo>
                            <a:pt x="0" y="21"/>
                          </a:lnTo>
                          <a:lnTo>
                            <a:pt x="274" y="168"/>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764" name="Freeform 53"/>
                  <p:cNvSpPr>
                    <a:spLocks/>
                  </p:cNvSpPr>
                  <p:nvPr/>
                </p:nvSpPr>
                <p:spPr bwMode="auto">
                  <a:xfrm>
                    <a:off x="4083" y="2175"/>
                    <a:ext cx="322" cy="665"/>
                  </a:xfrm>
                  <a:custGeom>
                    <a:avLst/>
                    <a:gdLst>
                      <a:gd name="T0" fmla="*/ 177 w 322"/>
                      <a:gd name="T1" fmla="*/ 0 h 665"/>
                      <a:gd name="T2" fmla="*/ 321 w 322"/>
                      <a:gd name="T3" fmla="*/ 613 h 665"/>
                      <a:gd name="T4" fmla="*/ 0 w 322"/>
                      <a:gd name="T5" fmla="*/ 664 h 665"/>
                      <a:gd name="T6" fmla="*/ 52 w 322"/>
                      <a:gd name="T7" fmla="*/ 13 h 66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22" h="665">
                        <a:moveTo>
                          <a:pt x="177" y="0"/>
                        </a:moveTo>
                        <a:lnTo>
                          <a:pt x="321" y="613"/>
                        </a:lnTo>
                        <a:lnTo>
                          <a:pt x="0" y="664"/>
                        </a:lnTo>
                        <a:lnTo>
                          <a:pt x="52" y="13"/>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710" name="Group 54"/>
                <p:cNvGrpSpPr>
                  <a:grpSpLocks/>
                </p:cNvGrpSpPr>
                <p:nvPr/>
              </p:nvGrpSpPr>
              <p:grpSpPr bwMode="auto">
                <a:xfrm>
                  <a:off x="3761" y="1718"/>
                  <a:ext cx="517" cy="472"/>
                  <a:chOff x="3761" y="1718"/>
                  <a:chExt cx="517" cy="472"/>
                </a:xfrm>
              </p:grpSpPr>
              <p:grpSp>
                <p:nvGrpSpPr>
                  <p:cNvPr id="14711" name="Group 55"/>
                  <p:cNvGrpSpPr>
                    <a:grpSpLocks/>
                  </p:cNvGrpSpPr>
                  <p:nvPr/>
                </p:nvGrpSpPr>
                <p:grpSpPr bwMode="auto">
                  <a:xfrm>
                    <a:off x="3879" y="1718"/>
                    <a:ext cx="399" cy="427"/>
                    <a:chOff x="3879" y="1718"/>
                    <a:chExt cx="399" cy="427"/>
                  </a:xfrm>
                </p:grpSpPr>
                <p:grpSp>
                  <p:nvGrpSpPr>
                    <p:cNvPr id="14744" name="Group 56"/>
                    <p:cNvGrpSpPr>
                      <a:grpSpLocks/>
                    </p:cNvGrpSpPr>
                    <p:nvPr/>
                  </p:nvGrpSpPr>
                  <p:grpSpPr bwMode="auto">
                    <a:xfrm>
                      <a:off x="3879" y="1718"/>
                      <a:ext cx="399" cy="427"/>
                      <a:chOff x="3879" y="1718"/>
                      <a:chExt cx="399" cy="427"/>
                    </a:xfrm>
                  </p:grpSpPr>
                  <p:grpSp>
                    <p:nvGrpSpPr>
                      <p:cNvPr id="14753" name="Group 57"/>
                      <p:cNvGrpSpPr>
                        <a:grpSpLocks/>
                      </p:cNvGrpSpPr>
                      <p:nvPr/>
                    </p:nvGrpSpPr>
                    <p:grpSpPr bwMode="auto">
                      <a:xfrm>
                        <a:off x="3879" y="1958"/>
                        <a:ext cx="399" cy="187"/>
                        <a:chOff x="3879" y="1958"/>
                        <a:chExt cx="399" cy="187"/>
                      </a:xfrm>
                    </p:grpSpPr>
                    <p:sp>
                      <p:nvSpPr>
                        <p:cNvPr id="14759" name="Freeform 58"/>
                        <p:cNvSpPr>
                          <a:spLocks/>
                        </p:cNvSpPr>
                        <p:nvPr/>
                      </p:nvSpPr>
                      <p:spPr bwMode="auto">
                        <a:xfrm>
                          <a:off x="3879" y="1958"/>
                          <a:ext cx="230" cy="187"/>
                        </a:xfrm>
                        <a:custGeom>
                          <a:avLst/>
                          <a:gdLst>
                            <a:gd name="T0" fmla="*/ 229 w 230"/>
                            <a:gd name="T1" fmla="*/ 57 h 187"/>
                            <a:gd name="T2" fmla="*/ 229 w 230"/>
                            <a:gd name="T3" fmla="*/ 186 h 187"/>
                            <a:gd name="T4" fmla="*/ 0 w 230"/>
                            <a:gd name="T5" fmla="*/ 91 h 187"/>
                            <a:gd name="T6" fmla="*/ 0 w 230"/>
                            <a:gd name="T7" fmla="*/ 0 h 187"/>
                            <a:gd name="T8" fmla="*/ 229 w 230"/>
                            <a:gd name="T9" fmla="*/ 57 h 18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0" h="187">
                              <a:moveTo>
                                <a:pt x="229" y="57"/>
                              </a:moveTo>
                              <a:lnTo>
                                <a:pt x="229" y="186"/>
                              </a:lnTo>
                              <a:lnTo>
                                <a:pt x="0" y="91"/>
                              </a:lnTo>
                              <a:lnTo>
                                <a:pt x="0" y="0"/>
                              </a:lnTo>
                              <a:lnTo>
                                <a:pt x="229" y="57"/>
                              </a:lnTo>
                            </a:path>
                          </a:pathLst>
                        </a:custGeom>
                        <a:solidFill>
                          <a:srgbClr val="A0A0A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60" name="Freeform 59"/>
                        <p:cNvSpPr>
                          <a:spLocks/>
                        </p:cNvSpPr>
                        <p:nvPr/>
                      </p:nvSpPr>
                      <p:spPr bwMode="auto">
                        <a:xfrm>
                          <a:off x="4108" y="2002"/>
                          <a:ext cx="170" cy="143"/>
                        </a:xfrm>
                        <a:custGeom>
                          <a:avLst/>
                          <a:gdLst>
                            <a:gd name="T0" fmla="*/ 0 w 170"/>
                            <a:gd name="T1" fmla="*/ 13 h 143"/>
                            <a:gd name="T2" fmla="*/ 0 w 170"/>
                            <a:gd name="T3" fmla="*/ 142 h 143"/>
                            <a:gd name="T4" fmla="*/ 169 w 170"/>
                            <a:gd name="T5" fmla="*/ 110 h 143"/>
                            <a:gd name="T6" fmla="*/ 169 w 170"/>
                            <a:gd name="T7" fmla="*/ 0 h 143"/>
                            <a:gd name="T8" fmla="*/ 0 w 170"/>
                            <a:gd name="T9" fmla="*/ 13 h 14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0" h="143">
                              <a:moveTo>
                                <a:pt x="0" y="13"/>
                              </a:moveTo>
                              <a:lnTo>
                                <a:pt x="0" y="142"/>
                              </a:lnTo>
                              <a:lnTo>
                                <a:pt x="169" y="110"/>
                              </a:lnTo>
                              <a:lnTo>
                                <a:pt x="169" y="0"/>
                              </a:lnTo>
                              <a:lnTo>
                                <a:pt x="0" y="13"/>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61" name="Freeform 60"/>
                        <p:cNvSpPr>
                          <a:spLocks/>
                        </p:cNvSpPr>
                        <p:nvPr/>
                      </p:nvSpPr>
                      <p:spPr bwMode="auto">
                        <a:xfrm>
                          <a:off x="3879" y="1958"/>
                          <a:ext cx="399" cy="58"/>
                        </a:xfrm>
                        <a:custGeom>
                          <a:avLst/>
                          <a:gdLst>
                            <a:gd name="T0" fmla="*/ 398 w 399"/>
                            <a:gd name="T1" fmla="*/ 44 h 58"/>
                            <a:gd name="T2" fmla="*/ 227 w 399"/>
                            <a:gd name="T3" fmla="*/ 57 h 58"/>
                            <a:gd name="T4" fmla="*/ 0 w 399"/>
                            <a:gd name="T5" fmla="*/ 0 h 58"/>
                            <a:gd name="T6" fmla="*/ 167 w 399"/>
                            <a:gd name="T7" fmla="*/ 0 h 58"/>
                            <a:gd name="T8" fmla="*/ 398 w 399"/>
                            <a:gd name="T9" fmla="*/ 44 h 5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99" h="58">
                              <a:moveTo>
                                <a:pt x="398" y="44"/>
                              </a:moveTo>
                              <a:lnTo>
                                <a:pt x="227" y="57"/>
                              </a:lnTo>
                              <a:lnTo>
                                <a:pt x="0" y="0"/>
                              </a:lnTo>
                              <a:lnTo>
                                <a:pt x="167" y="0"/>
                              </a:lnTo>
                              <a:lnTo>
                                <a:pt x="398" y="44"/>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754" name="Freeform 61"/>
                      <p:cNvSpPr>
                        <a:spLocks/>
                      </p:cNvSpPr>
                      <p:nvPr/>
                    </p:nvSpPr>
                    <p:spPr bwMode="auto">
                      <a:xfrm>
                        <a:off x="4003" y="1943"/>
                        <a:ext cx="146" cy="54"/>
                      </a:xfrm>
                      <a:custGeom>
                        <a:avLst/>
                        <a:gdLst>
                          <a:gd name="T0" fmla="*/ 145 w 146"/>
                          <a:gd name="T1" fmla="*/ 30 h 54"/>
                          <a:gd name="T2" fmla="*/ 145 w 146"/>
                          <a:gd name="T3" fmla="*/ 47 h 54"/>
                          <a:gd name="T4" fmla="*/ 77 w 146"/>
                          <a:gd name="T5" fmla="*/ 53 h 54"/>
                          <a:gd name="T6" fmla="*/ 0 w 146"/>
                          <a:gd name="T7" fmla="*/ 34 h 54"/>
                          <a:gd name="T8" fmla="*/ 0 w 146"/>
                          <a:gd name="T9" fmla="*/ 0 h 54"/>
                          <a:gd name="T10" fmla="*/ 145 w 146"/>
                          <a:gd name="T11" fmla="*/ 30 h 5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 h="54">
                            <a:moveTo>
                              <a:pt x="145" y="30"/>
                            </a:moveTo>
                            <a:lnTo>
                              <a:pt x="145" y="47"/>
                            </a:lnTo>
                            <a:lnTo>
                              <a:pt x="77" y="53"/>
                            </a:lnTo>
                            <a:lnTo>
                              <a:pt x="0" y="34"/>
                            </a:lnTo>
                            <a:lnTo>
                              <a:pt x="0" y="0"/>
                            </a:lnTo>
                            <a:lnTo>
                              <a:pt x="145" y="3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nvGrpSpPr>
                      <p:cNvPr id="14755" name="Group 62"/>
                      <p:cNvGrpSpPr>
                        <a:grpSpLocks/>
                      </p:cNvGrpSpPr>
                      <p:nvPr/>
                    </p:nvGrpSpPr>
                    <p:grpSpPr bwMode="auto">
                      <a:xfrm>
                        <a:off x="3924" y="1718"/>
                        <a:ext cx="323" cy="267"/>
                        <a:chOff x="3924" y="1718"/>
                        <a:chExt cx="323" cy="267"/>
                      </a:xfrm>
                    </p:grpSpPr>
                    <p:sp>
                      <p:nvSpPr>
                        <p:cNvPr id="14756" name="Freeform 63"/>
                        <p:cNvSpPr>
                          <a:spLocks/>
                        </p:cNvSpPr>
                        <p:nvPr/>
                      </p:nvSpPr>
                      <p:spPr bwMode="auto">
                        <a:xfrm>
                          <a:off x="3924" y="1718"/>
                          <a:ext cx="186" cy="260"/>
                        </a:xfrm>
                        <a:custGeom>
                          <a:avLst/>
                          <a:gdLst>
                            <a:gd name="T0" fmla="*/ 159 w 186"/>
                            <a:gd name="T1" fmla="*/ 259 h 260"/>
                            <a:gd name="T2" fmla="*/ 185 w 186"/>
                            <a:gd name="T3" fmla="*/ 9 h 260"/>
                            <a:gd name="T4" fmla="*/ 26 w 186"/>
                            <a:gd name="T5" fmla="*/ 0 h 260"/>
                            <a:gd name="T6" fmla="*/ 0 w 186"/>
                            <a:gd name="T7" fmla="*/ 223 h 260"/>
                            <a:gd name="T8" fmla="*/ 159 w 186"/>
                            <a:gd name="T9" fmla="*/ 259 h 2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6" h="260">
                              <a:moveTo>
                                <a:pt x="159" y="259"/>
                              </a:moveTo>
                              <a:lnTo>
                                <a:pt x="185" y="9"/>
                              </a:lnTo>
                              <a:lnTo>
                                <a:pt x="26" y="0"/>
                              </a:lnTo>
                              <a:lnTo>
                                <a:pt x="0" y="223"/>
                              </a:lnTo>
                              <a:lnTo>
                                <a:pt x="159" y="259"/>
                              </a:lnTo>
                            </a:path>
                          </a:pathLst>
                        </a:custGeom>
                        <a:solidFill>
                          <a:srgbClr val="A0A0A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57" name="Freeform 64"/>
                        <p:cNvSpPr>
                          <a:spLocks/>
                        </p:cNvSpPr>
                        <p:nvPr/>
                      </p:nvSpPr>
                      <p:spPr bwMode="auto">
                        <a:xfrm>
                          <a:off x="4083" y="1726"/>
                          <a:ext cx="164" cy="259"/>
                        </a:xfrm>
                        <a:custGeom>
                          <a:avLst/>
                          <a:gdLst>
                            <a:gd name="T0" fmla="*/ 26 w 164"/>
                            <a:gd name="T1" fmla="*/ 0 h 259"/>
                            <a:gd name="T2" fmla="*/ 163 w 164"/>
                            <a:gd name="T3" fmla="*/ 57 h 259"/>
                            <a:gd name="T4" fmla="*/ 144 w 164"/>
                            <a:gd name="T5" fmla="*/ 258 h 259"/>
                            <a:gd name="T6" fmla="*/ 0 w 164"/>
                            <a:gd name="T7" fmla="*/ 251 h 259"/>
                            <a:gd name="T8" fmla="*/ 26 w 164"/>
                            <a:gd name="T9" fmla="*/ 0 h 2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 h="259">
                              <a:moveTo>
                                <a:pt x="26" y="0"/>
                              </a:moveTo>
                              <a:lnTo>
                                <a:pt x="163" y="57"/>
                              </a:lnTo>
                              <a:lnTo>
                                <a:pt x="144" y="258"/>
                              </a:lnTo>
                              <a:lnTo>
                                <a:pt x="0" y="251"/>
                              </a:lnTo>
                              <a:lnTo>
                                <a:pt x="26" y="0"/>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58" name="Freeform 65"/>
                        <p:cNvSpPr>
                          <a:spLocks/>
                        </p:cNvSpPr>
                        <p:nvPr/>
                      </p:nvSpPr>
                      <p:spPr bwMode="auto">
                        <a:xfrm>
                          <a:off x="3945" y="1744"/>
                          <a:ext cx="134" cy="196"/>
                        </a:xfrm>
                        <a:custGeom>
                          <a:avLst/>
                          <a:gdLst>
                            <a:gd name="T0" fmla="*/ 133 w 134"/>
                            <a:gd name="T1" fmla="*/ 9 h 196"/>
                            <a:gd name="T2" fmla="*/ 114 w 134"/>
                            <a:gd name="T3" fmla="*/ 195 h 196"/>
                            <a:gd name="T4" fmla="*/ 0 w 134"/>
                            <a:gd name="T5" fmla="*/ 173 h 196"/>
                            <a:gd name="T6" fmla="*/ 20 w 134"/>
                            <a:gd name="T7" fmla="*/ 0 h 196"/>
                            <a:gd name="T8" fmla="*/ 133 w 134"/>
                            <a:gd name="T9" fmla="*/ 9 h 1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4" h="196">
                              <a:moveTo>
                                <a:pt x="133" y="9"/>
                              </a:moveTo>
                              <a:lnTo>
                                <a:pt x="114" y="195"/>
                              </a:lnTo>
                              <a:lnTo>
                                <a:pt x="0" y="173"/>
                              </a:lnTo>
                              <a:lnTo>
                                <a:pt x="20" y="0"/>
                              </a:lnTo>
                              <a:lnTo>
                                <a:pt x="133" y="9"/>
                              </a:lnTo>
                            </a:path>
                          </a:pathLst>
                        </a:custGeom>
                        <a:solidFill>
                          <a:srgbClr val="0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grpSp>
                  <p:nvGrpSpPr>
                    <p:cNvPr id="14745" name="Group 66"/>
                    <p:cNvGrpSpPr>
                      <a:grpSpLocks/>
                    </p:cNvGrpSpPr>
                    <p:nvPr/>
                  </p:nvGrpSpPr>
                  <p:grpSpPr bwMode="auto">
                    <a:xfrm>
                      <a:off x="3895" y="1978"/>
                      <a:ext cx="131" cy="122"/>
                      <a:chOff x="3895" y="1978"/>
                      <a:chExt cx="131" cy="122"/>
                    </a:xfrm>
                  </p:grpSpPr>
                  <p:sp>
                    <p:nvSpPr>
                      <p:cNvPr id="14746" name="Freeform 67"/>
                      <p:cNvSpPr>
                        <a:spLocks/>
                      </p:cNvSpPr>
                      <p:nvPr/>
                    </p:nvSpPr>
                    <p:spPr bwMode="auto">
                      <a:xfrm>
                        <a:off x="3895" y="1978"/>
                        <a:ext cx="131" cy="122"/>
                      </a:xfrm>
                      <a:custGeom>
                        <a:avLst/>
                        <a:gdLst>
                          <a:gd name="T0" fmla="*/ 0 w 131"/>
                          <a:gd name="T1" fmla="*/ 0 h 122"/>
                          <a:gd name="T2" fmla="*/ 130 w 131"/>
                          <a:gd name="T3" fmla="*/ 36 h 122"/>
                          <a:gd name="T4" fmla="*/ 130 w 131"/>
                          <a:gd name="T5" fmla="*/ 121 h 122"/>
                          <a:gd name="T6" fmla="*/ 0 w 131"/>
                          <a:gd name="T7" fmla="*/ 68 h 122"/>
                          <a:gd name="T8" fmla="*/ 0 w 131"/>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1" h="122">
                            <a:moveTo>
                              <a:pt x="0" y="0"/>
                            </a:moveTo>
                            <a:lnTo>
                              <a:pt x="130" y="36"/>
                            </a:lnTo>
                            <a:lnTo>
                              <a:pt x="130" y="121"/>
                            </a:lnTo>
                            <a:lnTo>
                              <a:pt x="0" y="68"/>
                            </a:lnTo>
                            <a:lnTo>
                              <a:pt x="0" y="0"/>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47" name="Line 68"/>
                      <p:cNvSpPr>
                        <a:spLocks noChangeShapeType="1"/>
                      </p:cNvSpPr>
                      <p:nvPr/>
                    </p:nvSpPr>
                    <p:spPr bwMode="auto">
                      <a:xfrm flipH="1" flipV="1">
                        <a:off x="3906" y="2008"/>
                        <a:ext cx="36" cy="11"/>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48" name="Line 69"/>
                      <p:cNvSpPr>
                        <a:spLocks noChangeShapeType="1"/>
                      </p:cNvSpPr>
                      <p:nvPr/>
                    </p:nvSpPr>
                    <p:spPr bwMode="auto">
                      <a:xfrm>
                        <a:off x="3959" y="2023"/>
                        <a:ext cx="46" cy="14"/>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49" name="Line 70"/>
                      <p:cNvSpPr>
                        <a:spLocks noChangeShapeType="1"/>
                      </p:cNvSpPr>
                      <p:nvPr/>
                    </p:nvSpPr>
                    <p:spPr bwMode="auto">
                      <a:xfrm>
                        <a:off x="3950" y="1993"/>
                        <a:ext cx="0" cy="79"/>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50" name="Line 71"/>
                      <p:cNvSpPr>
                        <a:spLocks noChangeShapeType="1"/>
                      </p:cNvSpPr>
                      <p:nvPr/>
                    </p:nvSpPr>
                    <p:spPr bwMode="auto">
                      <a:xfrm>
                        <a:off x="4012" y="2011"/>
                        <a:ext cx="0" cy="86"/>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51" name="Line 72"/>
                      <p:cNvSpPr>
                        <a:spLocks noChangeShapeType="1"/>
                      </p:cNvSpPr>
                      <p:nvPr/>
                    </p:nvSpPr>
                    <p:spPr bwMode="auto">
                      <a:xfrm>
                        <a:off x="3896" y="2009"/>
                        <a:ext cx="119" cy="40"/>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52" name="Line 73"/>
                      <p:cNvSpPr>
                        <a:spLocks noChangeShapeType="1"/>
                      </p:cNvSpPr>
                      <p:nvPr/>
                    </p:nvSpPr>
                    <p:spPr bwMode="auto">
                      <a:xfrm flipH="1" flipV="1">
                        <a:off x="3895" y="1997"/>
                        <a:ext cx="120" cy="37"/>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grpSp>
                <p:nvGrpSpPr>
                  <p:cNvPr id="14712" name="Group 74"/>
                  <p:cNvGrpSpPr>
                    <a:grpSpLocks/>
                  </p:cNvGrpSpPr>
                  <p:nvPr/>
                </p:nvGrpSpPr>
                <p:grpSpPr bwMode="auto">
                  <a:xfrm>
                    <a:off x="3761" y="1980"/>
                    <a:ext cx="313" cy="210"/>
                    <a:chOff x="3761" y="1980"/>
                    <a:chExt cx="313" cy="210"/>
                  </a:xfrm>
                </p:grpSpPr>
                <p:grpSp>
                  <p:nvGrpSpPr>
                    <p:cNvPr id="14713" name="Group 75"/>
                    <p:cNvGrpSpPr>
                      <a:grpSpLocks/>
                    </p:cNvGrpSpPr>
                    <p:nvPr/>
                  </p:nvGrpSpPr>
                  <p:grpSpPr bwMode="auto">
                    <a:xfrm>
                      <a:off x="4002" y="2094"/>
                      <a:ext cx="53" cy="50"/>
                      <a:chOff x="4002" y="2094"/>
                      <a:chExt cx="53" cy="50"/>
                    </a:xfrm>
                  </p:grpSpPr>
                  <p:sp>
                    <p:nvSpPr>
                      <p:cNvPr id="14742" name="Freeform 76"/>
                      <p:cNvSpPr>
                        <a:spLocks/>
                      </p:cNvSpPr>
                      <p:nvPr/>
                    </p:nvSpPr>
                    <p:spPr bwMode="auto">
                      <a:xfrm>
                        <a:off x="4038" y="2094"/>
                        <a:ext cx="17" cy="50"/>
                      </a:xfrm>
                      <a:custGeom>
                        <a:avLst/>
                        <a:gdLst>
                          <a:gd name="T0" fmla="*/ 10 w 17"/>
                          <a:gd name="T1" fmla="*/ 0 h 50"/>
                          <a:gd name="T2" fmla="*/ 16 w 17"/>
                          <a:gd name="T3" fmla="*/ 46 h 50"/>
                          <a:gd name="T4" fmla="*/ 4 w 17"/>
                          <a:gd name="T5" fmla="*/ 49 h 50"/>
                          <a:gd name="T6" fmla="*/ 0 w 17"/>
                          <a:gd name="T7" fmla="*/ 2 h 50"/>
                          <a:gd name="T8" fmla="*/ 10 w 1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0">
                            <a:moveTo>
                              <a:pt x="10" y="0"/>
                            </a:moveTo>
                            <a:lnTo>
                              <a:pt x="16" y="46"/>
                            </a:lnTo>
                            <a:lnTo>
                              <a:pt x="4" y="49"/>
                            </a:lnTo>
                            <a:lnTo>
                              <a:pt x="0" y="2"/>
                            </a:lnTo>
                            <a:lnTo>
                              <a:pt x="10" y="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43" name="Freeform 77"/>
                      <p:cNvSpPr>
                        <a:spLocks/>
                      </p:cNvSpPr>
                      <p:nvPr/>
                    </p:nvSpPr>
                    <p:spPr bwMode="auto">
                      <a:xfrm>
                        <a:off x="4002" y="2100"/>
                        <a:ext cx="41" cy="44"/>
                      </a:xfrm>
                      <a:custGeom>
                        <a:avLst/>
                        <a:gdLst>
                          <a:gd name="T0" fmla="*/ 37 w 41"/>
                          <a:gd name="T1" fmla="*/ 2 h 44"/>
                          <a:gd name="T2" fmla="*/ 40 w 41"/>
                          <a:gd name="T3" fmla="*/ 43 h 44"/>
                          <a:gd name="T4" fmla="*/ 0 w 41"/>
                          <a:gd name="T5" fmla="*/ 22 h 44"/>
                          <a:gd name="T6" fmla="*/ 16 w 41"/>
                          <a:gd name="T7" fmla="*/ 15 h 44"/>
                          <a:gd name="T8" fmla="*/ 30 w 41"/>
                          <a:gd name="T9" fmla="*/ 25 h 44"/>
                          <a:gd name="T10" fmla="*/ 25 w 41"/>
                          <a:gd name="T11" fmla="*/ 0 h 44"/>
                          <a:gd name="T12" fmla="*/ 37 w 41"/>
                          <a:gd name="T13" fmla="*/ 2 h 4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1" h="44">
                            <a:moveTo>
                              <a:pt x="37" y="2"/>
                            </a:moveTo>
                            <a:lnTo>
                              <a:pt x="40" y="43"/>
                            </a:lnTo>
                            <a:lnTo>
                              <a:pt x="0" y="22"/>
                            </a:lnTo>
                            <a:lnTo>
                              <a:pt x="16" y="15"/>
                            </a:lnTo>
                            <a:lnTo>
                              <a:pt x="30" y="25"/>
                            </a:lnTo>
                            <a:lnTo>
                              <a:pt x="25" y="0"/>
                            </a:lnTo>
                            <a:lnTo>
                              <a:pt x="37" y="2"/>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714" name="Group 78"/>
                    <p:cNvGrpSpPr>
                      <a:grpSpLocks/>
                    </p:cNvGrpSpPr>
                    <p:nvPr/>
                  </p:nvGrpSpPr>
                  <p:grpSpPr bwMode="auto">
                    <a:xfrm>
                      <a:off x="3761" y="1980"/>
                      <a:ext cx="313" cy="210"/>
                      <a:chOff x="3761" y="1980"/>
                      <a:chExt cx="313" cy="210"/>
                    </a:xfrm>
                  </p:grpSpPr>
                  <p:sp>
                    <p:nvSpPr>
                      <p:cNvPr id="14715" name="Freeform 79"/>
                      <p:cNvSpPr>
                        <a:spLocks/>
                      </p:cNvSpPr>
                      <p:nvPr/>
                    </p:nvSpPr>
                    <p:spPr bwMode="auto">
                      <a:xfrm>
                        <a:off x="3762" y="1980"/>
                        <a:ext cx="306" cy="186"/>
                      </a:xfrm>
                      <a:custGeom>
                        <a:avLst/>
                        <a:gdLst>
                          <a:gd name="T0" fmla="*/ 305 w 306"/>
                          <a:gd name="T1" fmla="*/ 79 h 186"/>
                          <a:gd name="T2" fmla="*/ 159 w 306"/>
                          <a:gd name="T3" fmla="*/ 185 h 186"/>
                          <a:gd name="T4" fmla="*/ 0 w 306"/>
                          <a:gd name="T5" fmla="*/ 81 h 186"/>
                          <a:gd name="T6" fmla="*/ 122 w 306"/>
                          <a:gd name="T7" fmla="*/ 0 h 186"/>
                          <a:gd name="T8" fmla="*/ 305 w 306"/>
                          <a:gd name="T9" fmla="*/ 79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6" h="186">
                            <a:moveTo>
                              <a:pt x="305" y="79"/>
                            </a:moveTo>
                            <a:lnTo>
                              <a:pt x="159" y="185"/>
                            </a:lnTo>
                            <a:lnTo>
                              <a:pt x="0" y="81"/>
                            </a:lnTo>
                            <a:lnTo>
                              <a:pt x="122" y="0"/>
                            </a:lnTo>
                            <a:lnTo>
                              <a:pt x="305" y="79"/>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16" name="Freeform 80"/>
                      <p:cNvSpPr>
                        <a:spLocks/>
                      </p:cNvSpPr>
                      <p:nvPr/>
                    </p:nvSpPr>
                    <p:spPr bwMode="auto">
                      <a:xfrm>
                        <a:off x="3920" y="2058"/>
                        <a:ext cx="154" cy="131"/>
                      </a:xfrm>
                      <a:custGeom>
                        <a:avLst/>
                        <a:gdLst>
                          <a:gd name="T0" fmla="*/ 147 w 154"/>
                          <a:gd name="T1" fmla="*/ 0 h 131"/>
                          <a:gd name="T2" fmla="*/ 0 w 154"/>
                          <a:gd name="T3" fmla="*/ 108 h 131"/>
                          <a:gd name="T4" fmla="*/ 4 w 154"/>
                          <a:gd name="T5" fmla="*/ 130 h 131"/>
                          <a:gd name="T6" fmla="*/ 153 w 154"/>
                          <a:gd name="T7" fmla="*/ 21 h 131"/>
                          <a:gd name="T8" fmla="*/ 147 w 154"/>
                          <a:gd name="T9" fmla="*/ 0 h 1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4" h="131">
                            <a:moveTo>
                              <a:pt x="147" y="0"/>
                            </a:moveTo>
                            <a:lnTo>
                              <a:pt x="0" y="108"/>
                            </a:lnTo>
                            <a:lnTo>
                              <a:pt x="4" y="130"/>
                            </a:lnTo>
                            <a:lnTo>
                              <a:pt x="153" y="21"/>
                            </a:lnTo>
                            <a:lnTo>
                              <a:pt x="147" y="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17" name="Freeform 81"/>
                      <p:cNvSpPr>
                        <a:spLocks/>
                      </p:cNvSpPr>
                      <p:nvPr/>
                    </p:nvSpPr>
                    <p:spPr bwMode="auto">
                      <a:xfrm>
                        <a:off x="3761" y="2061"/>
                        <a:ext cx="164" cy="129"/>
                      </a:xfrm>
                      <a:custGeom>
                        <a:avLst/>
                        <a:gdLst>
                          <a:gd name="T0" fmla="*/ 163 w 164"/>
                          <a:gd name="T1" fmla="*/ 128 h 129"/>
                          <a:gd name="T2" fmla="*/ 158 w 164"/>
                          <a:gd name="T3" fmla="*/ 104 h 129"/>
                          <a:gd name="T4" fmla="*/ 0 w 164"/>
                          <a:gd name="T5" fmla="*/ 0 h 129"/>
                          <a:gd name="T6" fmla="*/ 6 w 164"/>
                          <a:gd name="T7" fmla="*/ 19 h 129"/>
                          <a:gd name="T8" fmla="*/ 163 w 164"/>
                          <a:gd name="T9" fmla="*/ 128 h 12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 h="129">
                            <a:moveTo>
                              <a:pt x="163" y="128"/>
                            </a:moveTo>
                            <a:lnTo>
                              <a:pt x="158" y="104"/>
                            </a:lnTo>
                            <a:lnTo>
                              <a:pt x="0" y="0"/>
                            </a:lnTo>
                            <a:lnTo>
                              <a:pt x="6" y="19"/>
                            </a:lnTo>
                            <a:lnTo>
                              <a:pt x="163" y="128"/>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18" name="Freeform 82"/>
                      <p:cNvSpPr>
                        <a:spLocks/>
                      </p:cNvSpPr>
                      <p:nvPr/>
                    </p:nvSpPr>
                    <p:spPr bwMode="auto">
                      <a:xfrm>
                        <a:off x="3885" y="2067"/>
                        <a:ext cx="123" cy="82"/>
                      </a:xfrm>
                      <a:custGeom>
                        <a:avLst/>
                        <a:gdLst>
                          <a:gd name="T0" fmla="*/ 122 w 123"/>
                          <a:gd name="T1" fmla="*/ 21 h 82"/>
                          <a:gd name="T2" fmla="*/ 80 w 123"/>
                          <a:gd name="T3" fmla="*/ 0 h 82"/>
                          <a:gd name="T4" fmla="*/ 0 w 123"/>
                          <a:gd name="T5" fmla="*/ 57 h 82"/>
                          <a:gd name="T6" fmla="*/ 40 w 123"/>
                          <a:gd name="T7" fmla="*/ 81 h 82"/>
                          <a:gd name="T8" fmla="*/ 122 w 123"/>
                          <a:gd name="T9" fmla="*/ 21 h 8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3" h="82">
                            <a:moveTo>
                              <a:pt x="122" y="21"/>
                            </a:moveTo>
                            <a:lnTo>
                              <a:pt x="80" y="0"/>
                            </a:lnTo>
                            <a:lnTo>
                              <a:pt x="0" y="57"/>
                            </a:lnTo>
                            <a:lnTo>
                              <a:pt x="40" y="81"/>
                            </a:lnTo>
                            <a:lnTo>
                              <a:pt x="122" y="21"/>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19" name="Freeform 83"/>
                      <p:cNvSpPr>
                        <a:spLocks/>
                      </p:cNvSpPr>
                      <p:nvPr/>
                    </p:nvSpPr>
                    <p:spPr bwMode="auto">
                      <a:xfrm>
                        <a:off x="3776" y="2010"/>
                        <a:ext cx="182" cy="110"/>
                      </a:xfrm>
                      <a:custGeom>
                        <a:avLst/>
                        <a:gdLst>
                          <a:gd name="T0" fmla="*/ 181 w 182"/>
                          <a:gd name="T1" fmla="*/ 53 h 110"/>
                          <a:gd name="T2" fmla="*/ 102 w 182"/>
                          <a:gd name="T3" fmla="*/ 109 h 110"/>
                          <a:gd name="T4" fmla="*/ 0 w 182"/>
                          <a:gd name="T5" fmla="*/ 47 h 110"/>
                          <a:gd name="T6" fmla="*/ 74 w 182"/>
                          <a:gd name="T7" fmla="*/ 0 h 110"/>
                          <a:gd name="T8" fmla="*/ 181 w 182"/>
                          <a:gd name="T9" fmla="*/ 53 h 1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2" h="110">
                            <a:moveTo>
                              <a:pt x="181" y="53"/>
                            </a:moveTo>
                            <a:lnTo>
                              <a:pt x="102" y="109"/>
                            </a:lnTo>
                            <a:lnTo>
                              <a:pt x="0" y="47"/>
                            </a:lnTo>
                            <a:lnTo>
                              <a:pt x="74" y="0"/>
                            </a:lnTo>
                            <a:lnTo>
                              <a:pt x="181" y="53"/>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20" name="Freeform 84"/>
                      <p:cNvSpPr>
                        <a:spLocks/>
                      </p:cNvSpPr>
                      <p:nvPr/>
                    </p:nvSpPr>
                    <p:spPr bwMode="auto">
                      <a:xfrm>
                        <a:off x="3853" y="1986"/>
                        <a:ext cx="200" cy="101"/>
                      </a:xfrm>
                      <a:custGeom>
                        <a:avLst/>
                        <a:gdLst>
                          <a:gd name="T0" fmla="*/ 157 w 200"/>
                          <a:gd name="T1" fmla="*/ 100 h 101"/>
                          <a:gd name="T2" fmla="*/ 199 w 200"/>
                          <a:gd name="T3" fmla="*/ 72 h 101"/>
                          <a:gd name="T4" fmla="*/ 32 w 200"/>
                          <a:gd name="T5" fmla="*/ 0 h 101"/>
                          <a:gd name="T6" fmla="*/ 0 w 200"/>
                          <a:gd name="T7" fmla="*/ 21 h 101"/>
                          <a:gd name="T8" fmla="*/ 157 w 200"/>
                          <a:gd name="T9" fmla="*/ 100 h 10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 h="101">
                            <a:moveTo>
                              <a:pt x="157" y="100"/>
                            </a:moveTo>
                            <a:lnTo>
                              <a:pt x="199" y="72"/>
                            </a:lnTo>
                            <a:lnTo>
                              <a:pt x="32" y="0"/>
                            </a:lnTo>
                            <a:lnTo>
                              <a:pt x="0" y="21"/>
                            </a:lnTo>
                            <a:lnTo>
                              <a:pt x="157" y="100"/>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21" name="Line 85"/>
                      <p:cNvSpPr>
                        <a:spLocks noChangeShapeType="1"/>
                      </p:cNvSpPr>
                      <p:nvPr/>
                    </p:nvSpPr>
                    <p:spPr bwMode="auto">
                      <a:xfrm flipH="1" flipV="1">
                        <a:off x="3877" y="1992"/>
                        <a:ext cx="173" cy="78"/>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22" name="Line 86"/>
                      <p:cNvSpPr>
                        <a:spLocks noChangeShapeType="1"/>
                      </p:cNvSpPr>
                      <p:nvPr/>
                    </p:nvSpPr>
                    <p:spPr bwMode="auto">
                      <a:xfrm flipH="1" flipV="1">
                        <a:off x="3867" y="1996"/>
                        <a:ext cx="168" cy="7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23" name="Line 87"/>
                      <p:cNvSpPr>
                        <a:spLocks noChangeShapeType="1"/>
                      </p:cNvSpPr>
                      <p:nvPr/>
                    </p:nvSpPr>
                    <p:spPr bwMode="auto">
                      <a:xfrm flipH="1" flipV="1">
                        <a:off x="3861" y="2002"/>
                        <a:ext cx="164" cy="82"/>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24" name="Line 88"/>
                      <p:cNvSpPr>
                        <a:spLocks noChangeShapeType="1"/>
                      </p:cNvSpPr>
                      <p:nvPr/>
                    </p:nvSpPr>
                    <p:spPr bwMode="auto">
                      <a:xfrm flipH="1" flipV="1">
                        <a:off x="3840" y="2017"/>
                        <a:ext cx="161" cy="8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25" name="Line 89"/>
                      <p:cNvSpPr>
                        <a:spLocks noChangeShapeType="1"/>
                      </p:cNvSpPr>
                      <p:nvPr/>
                    </p:nvSpPr>
                    <p:spPr bwMode="auto">
                      <a:xfrm flipH="1" flipV="1">
                        <a:off x="3828" y="2025"/>
                        <a:ext cx="160" cy="8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26" name="Line 90"/>
                      <p:cNvSpPr>
                        <a:spLocks noChangeShapeType="1"/>
                      </p:cNvSpPr>
                      <p:nvPr/>
                    </p:nvSpPr>
                    <p:spPr bwMode="auto">
                      <a:xfrm flipH="1" flipV="1">
                        <a:off x="3815" y="2032"/>
                        <a:ext cx="160" cy="8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27" name="Line 91"/>
                      <p:cNvSpPr>
                        <a:spLocks noChangeShapeType="1"/>
                      </p:cNvSpPr>
                      <p:nvPr/>
                    </p:nvSpPr>
                    <p:spPr bwMode="auto">
                      <a:xfrm flipH="1" flipV="1">
                        <a:off x="3805" y="2040"/>
                        <a:ext cx="154" cy="8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28" name="Line 92"/>
                      <p:cNvSpPr>
                        <a:spLocks noChangeShapeType="1"/>
                      </p:cNvSpPr>
                      <p:nvPr/>
                    </p:nvSpPr>
                    <p:spPr bwMode="auto">
                      <a:xfrm flipH="1" flipV="1">
                        <a:off x="3791" y="2049"/>
                        <a:ext cx="154" cy="9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29" name="Line 93"/>
                      <p:cNvSpPr>
                        <a:spLocks noChangeShapeType="1"/>
                      </p:cNvSpPr>
                      <p:nvPr/>
                    </p:nvSpPr>
                    <p:spPr bwMode="auto">
                      <a:xfrm flipH="1">
                        <a:off x="3913" y="2081"/>
                        <a:ext cx="81" cy="6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30" name="Line 94"/>
                      <p:cNvSpPr>
                        <a:spLocks noChangeShapeType="1"/>
                      </p:cNvSpPr>
                      <p:nvPr/>
                    </p:nvSpPr>
                    <p:spPr bwMode="auto">
                      <a:xfrm flipH="1">
                        <a:off x="3897" y="2073"/>
                        <a:ext cx="80" cy="58"/>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31" name="Line 95"/>
                      <p:cNvSpPr>
                        <a:spLocks noChangeShapeType="1"/>
                      </p:cNvSpPr>
                      <p:nvPr/>
                    </p:nvSpPr>
                    <p:spPr bwMode="auto">
                      <a:xfrm flipH="1">
                        <a:off x="3863" y="2055"/>
                        <a:ext cx="78" cy="5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32" name="Line 96"/>
                      <p:cNvSpPr>
                        <a:spLocks noChangeShapeType="1"/>
                      </p:cNvSpPr>
                      <p:nvPr/>
                    </p:nvSpPr>
                    <p:spPr bwMode="auto">
                      <a:xfrm flipH="1">
                        <a:off x="3845" y="2046"/>
                        <a:ext cx="78" cy="5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33" name="Line 97"/>
                      <p:cNvSpPr>
                        <a:spLocks noChangeShapeType="1"/>
                      </p:cNvSpPr>
                      <p:nvPr/>
                    </p:nvSpPr>
                    <p:spPr bwMode="auto">
                      <a:xfrm flipH="1">
                        <a:off x="3829" y="2037"/>
                        <a:ext cx="75" cy="5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34" name="Line 98"/>
                      <p:cNvSpPr>
                        <a:spLocks noChangeShapeType="1"/>
                      </p:cNvSpPr>
                      <p:nvPr/>
                    </p:nvSpPr>
                    <p:spPr bwMode="auto">
                      <a:xfrm flipH="1">
                        <a:off x="3814" y="2029"/>
                        <a:ext cx="72" cy="51"/>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35" name="Line 99"/>
                      <p:cNvSpPr>
                        <a:spLocks noChangeShapeType="1"/>
                      </p:cNvSpPr>
                      <p:nvPr/>
                    </p:nvSpPr>
                    <p:spPr bwMode="auto">
                      <a:xfrm flipH="1">
                        <a:off x="3797" y="2020"/>
                        <a:ext cx="74" cy="5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36" name="Line 100"/>
                      <p:cNvSpPr>
                        <a:spLocks noChangeShapeType="1"/>
                      </p:cNvSpPr>
                      <p:nvPr/>
                    </p:nvSpPr>
                    <p:spPr bwMode="auto">
                      <a:xfrm flipH="1">
                        <a:off x="3989" y="2048"/>
                        <a:ext cx="39" cy="26"/>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37" name="Line 101"/>
                      <p:cNvSpPr>
                        <a:spLocks noChangeShapeType="1"/>
                      </p:cNvSpPr>
                      <p:nvPr/>
                    </p:nvSpPr>
                    <p:spPr bwMode="auto">
                      <a:xfrm flipH="1">
                        <a:off x="3966" y="2037"/>
                        <a:ext cx="35" cy="2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38" name="Line 102"/>
                      <p:cNvSpPr>
                        <a:spLocks noChangeShapeType="1"/>
                      </p:cNvSpPr>
                      <p:nvPr/>
                    </p:nvSpPr>
                    <p:spPr bwMode="auto">
                      <a:xfrm flipH="1">
                        <a:off x="3942" y="2027"/>
                        <a:ext cx="38" cy="2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39" name="Line 103"/>
                      <p:cNvSpPr>
                        <a:spLocks noChangeShapeType="1"/>
                      </p:cNvSpPr>
                      <p:nvPr/>
                    </p:nvSpPr>
                    <p:spPr bwMode="auto">
                      <a:xfrm flipH="1">
                        <a:off x="3920" y="2017"/>
                        <a:ext cx="36" cy="23"/>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40" name="Line 104"/>
                      <p:cNvSpPr>
                        <a:spLocks noChangeShapeType="1"/>
                      </p:cNvSpPr>
                      <p:nvPr/>
                    </p:nvSpPr>
                    <p:spPr bwMode="auto">
                      <a:xfrm flipH="1">
                        <a:off x="3898" y="2007"/>
                        <a:ext cx="33" cy="23"/>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741" name="Line 105"/>
                      <p:cNvSpPr>
                        <a:spLocks noChangeShapeType="1"/>
                      </p:cNvSpPr>
                      <p:nvPr/>
                    </p:nvSpPr>
                    <p:spPr bwMode="auto">
                      <a:xfrm flipH="1">
                        <a:off x="3874" y="1995"/>
                        <a:ext cx="34" cy="2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grpSp>
          </p:grpSp>
          <p:grpSp>
            <p:nvGrpSpPr>
              <p:cNvPr id="14620" name="Group 106"/>
              <p:cNvGrpSpPr>
                <a:grpSpLocks/>
              </p:cNvGrpSpPr>
              <p:nvPr/>
            </p:nvGrpSpPr>
            <p:grpSpPr bwMode="auto">
              <a:xfrm>
                <a:off x="3512" y="1650"/>
                <a:ext cx="552" cy="1190"/>
                <a:chOff x="3512" y="1650"/>
                <a:chExt cx="552" cy="1190"/>
              </a:xfrm>
            </p:grpSpPr>
            <p:grpSp>
              <p:nvGrpSpPr>
                <p:cNvPr id="14621" name="Group 107"/>
                <p:cNvGrpSpPr>
                  <a:grpSpLocks/>
                </p:cNvGrpSpPr>
                <p:nvPr/>
              </p:nvGrpSpPr>
              <p:grpSpPr bwMode="auto">
                <a:xfrm>
                  <a:off x="3710" y="1902"/>
                  <a:ext cx="76" cy="190"/>
                  <a:chOff x="3710" y="1902"/>
                  <a:chExt cx="76" cy="190"/>
                </a:xfrm>
              </p:grpSpPr>
              <p:sp>
                <p:nvSpPr>
                  <p:cNvPr id="14707" name="Freeform 108"/>
                  <p:cNvSpPr>
                    <a:spLocks/>
                  </p:cNvSpPr>
                  <p:nvPr/>
                </p:nvSpPr>
                <p:spPr bwMode="auto">
                  <a:xfrm>
                    <a:off x="3710" y="1902"/>
                    <a:ext cx="76" cy="190"/>
                  </a:xfrm>
                  <a:custGeom>
                    <a:avLst/>
                    <a:gdLst>
                      <a:gd name="T0" fmla="*/ 0 w 76"/>
                      <a:gd name="T1" fmla="*/ 67 h 190"/>
                      <a:gd name="T2" fmla="*/ 14 w 76"/>
                      <a:gd name="T3" fmla="*/ 42 h 190"/>
                      <a:gd name="T4" fmla="*/ 28 w 76"/>
                      <a:gd name="T5" fmla="*/ 30 h 190"/>
                      <a:gd name="T6" fmla="*/ 34 w 76"/>
                      <a:gd name="T7" fmla="*/ 11 h 190"/>
                      <a:gd name="T8" fmla="*/ 37 w 76"/>
                      <a:gd name="T9" fmla="*/ 3 h 190"/>
                      <a:gd name="T10" fmla="*/ 53 w 76"/>
                      <a:gd name="T11" fmla="*/ 0 h 190"/>
                      <a:gd name="T12" fmla="*/ 75 w 76"/>
                      <a:gd name="T13" fmla="*/ 17 h 190"/>
                      <a:gd name="T14" fmla="*/ 69 w 76"/>
                      <a:gd name="T15" fmla="*/ 50 h 190"/>
                      <a:gd name="T16" fmla="*/ 63 w 76"/>
                      <a:gd name="T17" fmla="*/ 69 h 190"/>
                      <a:gd name="T18" fmla="*/ 48 w 76"/>
                      <a:gd name="T19" fmla="*/ 128 h 190"/>
                      <a:gd name="T20" fmla="*/ 25 w 76"/>
                      <a:gd name="T21" fmla="*/ 189 h 190"/>
                      <a:gd name="T22" fmla="*/ 0 w 76"/>
                      <a:gd name="T23" fmla="*/ 67 h 1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76" h="190">
                        <a:moveTo>
                          <a:pt x="0" y="67"/>
                        </a:moveTo>
                        <a:lnTo>
                          <a:pt x="14" y="42"/>
                        </a:lnTo>
                        <a:lnTo>
                          <a:pt x="28" y="30"/>
                        </a:lnTo>
                        <a:lnTo>
                          <a:pt x="34" y="11"/>
                        </a:lnTo>
                        <a:lnTo>
                          <a:pt x="37" y="3"/>
                        </a:lnTo>
                        <a:lnTo>
                          <a:pt x="53" y="0"/>
                        </a:lnTo>
                        <a:lnTo>
                          <a:pt x="75" y="17"/>
                        </a:lnTo>
                        <a:lnTo>
                          <a:pt x="69" y="50"/>
                        </a:lnTo>
                        <a:lnTo>
                          <a:pt x="63" y="69"/>
                        </a:lnTo>
                        <a:lnTo>
                          <a:pt x="48" y="128"/>
                        </a:lnTo>
                        <a:lnTo>
                          <a:pt x="25" y="189"/>
                        </a:lnTo>
                        <a:lnTo>
                          <a:pt x="0" y="67"/>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08" name="Freeform 109"/>
                  <p:cNvSpPr>
                    <a:spLocks/>
                  </p:cNvSpPr>
                  <p:nvPr/>
                </p:nvSpPr>
                <p:spPr bwMode="auto">
                  <a:xfrm>
                    <a:off x="3722" y="1918"/>
                    <a:ext cx="59" cy="135"/>
                  </a:xfrm>
                  <a:custGeom>
                    <a:avLst/>
                    <a:gdLst>
                      <a:gd name="T0" fmla="*/ 24 w 59"/>
                      <a:gd name="T1" fmla="*/ 0 h 135"/>
                      <a:gd name="T2" fmla="*/ 30 w 59"/>
                      <a:gd name="T3" fmla="*/ 9 h 135"/>
                      <a:gd name="T4" fmla="*/ 44 w 59"/>
                      <a:gd name="T5" fmla="*/ 16 h 135"/>
                      <a:gd name="T6" fmla="*/ 58 w 59"/>
                      <a:gd name="T7" fmla="*/ 15 h 135"/>
                      <a:gd name="T8" fmla="*/ 49 w 59"/>
                      <a:gd name="T9" fmla="*/ 45 h 135"/>
                      <a:gd name="T10" fmla="*/ 39 w 59"/>
                      <a:gd name="T11" fmla="*/ 44 h 135"/>
                      <a:gd name="T12" fmla="*/ 31 w 59"/>
                      <a:gd name="T13" fmla="*/ 38 h 135"/>
                      <a:gd name="T14" fmla="*/ 36 w 59"/>
                      <a:gd name="T15" fmla="*/ 47 h 135"/>
                      <a:gd name="T16" fmla="*/ 47 w 59"/>
                      <a:gd name="T17" fmla="*/ 50 h 135"/>
                      <a:gd name="T18" fmla="*/ 39 w 59"/>
                      <a:gd name="T19" fmla="*/ 84 h 135"/>
                      <a:gd name="T20" fmla="*/ 33 w 59"/>
                      <a:gd name="T21" fmla="*/ 109 h 135"/>
                      <a:gd name="T22" fmla="*/ 30 w 59"/>
                      <a:gd name="T23" fmla="*/ 94 h 135"/>
                      <a:gd name="T24" fmla="*/ 27 w 59"/>
                      <a:gd name="T25" fmla="*/ 68 h 135"/>
                      <a:gd name="T26" fmla="*/ 27 w 59"/>
                      <a:gd name="T27" fmla="*/ 53 h 135"/>
                      <a:gd name="T28" fmla="*/ 25 w 59"/>
                      <a:gd name="T29" fmla="*/ 60 h 135"/>
                      <a:gd name="T30" fmla="*/ 25 w 59"/>
                      <a:gd name="T31" fmla="*/ 77 h 135"/>
                      <a:gd name="T32" fmla="*/ 27 w 59"/>
                      <a:gd name="T33" fmla="*/ 101 h 135"/>
                      <a:gd name="T34" fmla="*/ 29 w 59"/>
                      <a:gd name="T35" fmla="*/ 116 h 135"/>
                      <a:gd name="T36" fmla="*/ 24 w 59"/>
                      <a:gd name="T37" fmla="*/ 134 h 135"/>
                      <a:gd name="T38" fmla="*/ 14 w 59"/>
                      <a:gd name="T39" fmla="*/ 87 h 135"/>
                      <a:gd name="T40" fmla="*/ 10 w 59"/>
                      <a:gd name="T41" fmla="*/ 70 h 135"/>
                      <a:gd name="T42" fmla="*/ 3 w 59"/>
                      <a:gd name="T43" fmla="*/ 46 h 135"/>
                      <a:gd name="T44" fmla="*/ 0 w 59"/>
                      <a:gd name="T45" fmla="*/ 39 h 135"/>
                      <a:gd name="T46" fmla="*/ 4 w 59"/>
                      <a:gd name="T47" fmla="*/ 30 h 135"/>
                      <a:gd name="T48" fmla="*/ 17 w 59"/>
                      <a:gd name="T49" fmla="*/ 21 h 135"/>
                      <a:gd name="T50" fmla="*/ 21 w 59"/>
                      <a:gd name="T51" fmla="*/ 29 h 135"/>
                      <a:gd name="T52" fmla="*/ 19 w 59"/>
                      <a:gd name="T53" fmla="*/ 16 h 135"/>
                      <a:gd name="T54" fmla="*/ 24 w 59"/>
                      <a:gd name="T55" fmla="*/ 0 h 135"/>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59" h="135">
                        <a:moveTo>
                          <a:pt x="24" y="0"/>
                        </a:moveTo>
                        <a:lnTo>
                          <a:pt x="30" y="9"/>
                        </a:lnTo>
                        <a:lnTo>
                          <a:pt x="44" y="16"/>
                        </a:lnTo>
                        <a:lnTo>
                          <a:pt x="58" y="15"/>
                        </a:lnTo>
                        <a:lnTo>
                          <a:pt x="49" y="45"/>
                        </a:lnTo>
                        <a:lnTo>
                          <a:pt x="39" y="44"/>
                        </a:lnTo>
                        <a:lnTo>
                          <a:pt x="31" y="38"/>
                        </a:lnTo>
                        <a:lnTo>
                          <a:pt x="36" y="47"/>
                        </a:lnTo>
                        <a:lnTo>
                          <a:pt x="47" y="50"/>
                        </a:lnTo>
                        <a:lnTo>
                          <a:pt x="39" y="84"/>
                        </a:lnTo>
                        <a:lnTo>
                          <a:pt x="33" y="109"/>
                        </a:lnTo>
                        <a:lnTo>
                          <a:pt x="30" y="94"/>
                        </a:lnTo>
                        <a:lnTo>
                          <a:pt x="27" y="68"/>
                        </a:lnTo>
                        <a:lnTo>
                          <a:pt x="27" y="53"/>
                        </a:lnTo>
                        <a:lnTo>
                          <a:pt x="25" y="60"/>
                        </a:lnTo>
                        <a:lnTo>
                          <a:pt x="25" y="77"/>
                        </a:lnTo>
                        <a:lnTo>
                          <a:pt x="27" y="101"/>
                        </a:lnTo>
                        <a:lnTo>
                          <a:pt x="29" y="116"/>
                        </a:lnTo>
                        <a:lnTo>
                          <a:pt x="24" y="134"/>
                        </a:lnTo>
                        <a:lnTo>
                          <a:pt x="14" y="87"/>
                        </a:lnTo>
                        <a:lnTo>
                          <a:pt x="10" y="70"/>
                        </a:lnTo>
                        <a:lnTo>
                          <a:pt x="3" y="46"/>
                        </a:lnTo>
                        <a:lnTo>
                          <a:pt x="0" y="39"/>
                        </a:lnTo>
                        <a:lnTo>
                          <a:pt x="4" y="30"/>
                        </a:lnTo>
                        <a:lnTo>
                          <a:pt x="17" y="21"/>
                        </a:lnTo>
                        <a:lnTo>
                          <a:pt x="21" y="29"/>
                        </a:lnTo>
                        <a:lnTo>
                          <a:pt x="19" y="16"/>
                        </a:lnTo>
                        <a:lnTo>
                          <a:pt x="24" y="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622" name="Group 110"/>
                <p:cNvGrpSpPr>
                  <a:grpSpLocks/>
                </p:cNvGrpSpPr>
                <p:nvPr/>
              </p:nvGrpSpPr>
              <p:grpSpPr bwMode="auto">
                <a:xfrm>
                  <a:off x="3698" y="1793"/>
                  <a:ext cx="100" cy="136"/>
                  <a:chOff x="3698" y="1793"/>
                  <a:chExt cx="100" cy="136"/>
                </a:xfrm>
              </p:grpSpPr>
              <p:sp>
                <p:nvSpPr>
                  <p:cNvPr id="14692" name="Freeform 111"/>
                  <p:cNvSpPr>
                    <a:spLocks/>
                  </p:cNvSpPr>
                  <p:nvPr/>
                </p:nvSpPr>
                <p:spPr bwMode="auto">
                  <a:xfrm>
                    <a:off x="3724" y="1803"/>
                    <a:ext cx="70" cy="126"/>
                  </a:xfrm>
                  <a:custGeom>
                    <a:avLst/>
                    <a:gdLst>
                      <a:gd name="T0" fmla="*/ 0 w 70"/>
                      <a:gd name="T1" fmla="*/ 46 h 126"/>
                      <a:gd name="T2" fmla="*/ 3 w 70"/>
                      <a:gd name="T3" fmla="*/ 55 h 126"/>
                      <a:gd name="T4" fmla="*/ 7 w 70"/>
                      <a:gd name="T5" fmla="*/ 59 h 126"/>
                      <a:gd name="T6" fmla="*/ 9 w 70"/>
                      <a:gd name="T7" fmla="*/ 66 h 126"/>
                      <a:gd name="T8" fmla="*/ 12 w 70"/>
                      <a:gd name="T9" fmla="*/ 71 h 126"/>
                      <a:gd name="T10" fmla="*/ 16 w 70"/>
                      <a:gd name="T11" fmla="*/ 77 h 126"/>
                      <a:gd name="T12" fmla="*/ 19 w 70"/>
                      <a:gd name="T13" fmla="*/ 80 h 126"/>
                      <a:gd name="T14" fmla="*/ 25 w 70"/>
                      <a:gd name="T15" fmla="*/ 84 h 126"/>
                      <a:gd name="T16" fmla="*/ 26 w 70"/>
                      <a:gd name="T17" fmla="*/ 89 h 126"/>
                      <a:gd name="T18" fmla="*/ 26 w 70"/>
                      <a:gd name="T19" fmla="*/ 95 h 126"/>
                      <a:gd name="T20" fmla="*/ 24 w 70"/>
                      <a:gd name="T21" fmla="*/ 111 h 126"/>
                      <a:gd name="T22" fmla="*/ 34 w 70"/>
                      <a:gd name="T23" fmla="*/ 120 h 126"/>
                      <a:gd name="T24" fmla="*/ 42 w 70"/>
                      <a:gd name="T25" fmla="*/ 125 h 126"/>
                      <a:gd name="T26" fmla="*/ 49 w 70"/>
                      <a:gd name="T27" fmla="*/ 125 h 126"/>
                      <a:gd name="T28" fmla="*/ 55 w 70"/>
                      <a:gd name="T29" fmla="*/ 125 h 126"/>
                      <a:gd name="T30" fmla="*/ 58 w 70"/>
                      <a:gd name="T31" fmla="*/ 114 h 126"/>
                      <a:gd name="T32" fmla="*/ 59 w 70"/>
                      <a:gd name="T33" fmla="*/ 91 h 126"/>
                      <a:gd name="T34" fmla="*/ 63 w 70"/>
                      <a:gd name="T35" fmla="*/ 83 h 126"/>
                      <a:gd name="T36" fmla="*/ 66 w 70"/>
                      <a:gd name="T37" fmla="*/ 72 h 126"/>
                      <a:gd name="T38" fmla="*/ 67 w 70"/>
                      <a:gd name="T39" fmla="*/ 61 h 126"/>
                      <a:gd name="T40" fmla="*/ 68 w 70"/>
                      <a:gd name="T41" fmla="*/ 46 h 126"/>
                      <a:gd name="T42" fmla="*/ 69 w 70"/>
                      <a:gd name="T43" fmla="*/ 38 h 126"/>
                      <a:gd name="T44" fmla="*/ 68 w 70"/>
                      <a:gd name="T45" fmla="*/ 33 h 126"/>
                      <a:gd name="T46" fmla="*/ 66 w 70"/>
                      <a:gd name="T47" fmla="*/ 23 h 126"/>
                      <a:gd name="T48" fmla="*/ 63 w 70"/>
                      <a:gd name="T49" fmla="*/ 19 h 126"/>
                      <a:gd name="T50" fmla="*/ 58 w 70"/>
                      <a:gd name="T51" fmla="*/ 17 h 126"/>
                      <a:gd name="T52" fmla="*/ 56 w 70"/>
                      <a:gd name="T53" fmla="*/ 12 h 126"/>
                      <a:gd name="T54" fmla="*/ 51 w 70"/>
                      <a:gd name="T55" fmla="*/ 8 h 126"/>
                      <a:gd name="T56" fmla="*/ 46 w 70"/>
                      <a:gd name="T57" fmla="*/ 12 h 126"/>
                      <a:gd name="T58" fmla="*/ 43 w 70"/>
                      <a:gd name="T59" fmla="*/ 5 h 126"/>
                      <a:gd name="T60" fmla="*/ 37 w 70"/>
                      <a:gd name="T61" fmla="*/ 2 h 126"/>
                      <a:gd name="T62" fmla="*/ 31 w 70"/>
                      <a:gd name="T63" fmla="*/ 9 h 126"/>
                      <a:gd name="T64" fmla="*/ 29 w 70"/>
                      <a:gd name="T65" fmla="*/ 0 h 126"/>
                      <a:gd name="T66" fmla="*/ 21 w 70"/>
                      <a:gd name="T67" fmla="*/ 1 h 126"/>
                      <a:gd name="T68" fmla="*/ 17 w 70"/>
                      <a:gd name="T69" fmla="*/ 15 h 126"/>
                      <a:gd name="T70" fmla="*/ 16 w 70"/>
                      <a:gd name="T71" fmla="*/ 23 h 126"/>
                      <a:gd name="T72" fmla="*/ 15 w 70"/>
                      <a:gd name="T73" fmla="*/ 33 h 126"/>
                      <a:gd name="T74" fmla="*/ 13 w 70"/>
                      <a:gd name="T75" fmla="*/ 46 h 126"/>
                      <a:gd name="T76" fmla="*/ 11 w 70"/>
                      <a:gd name="T77" fmla="*/ 41 h 126"/>
                      <a:gd name="T78" fmla="*/ 10 w 70"/>
                      <a:gd name="T79" fmla="*/ 31 h 126"/>
                      <a:gd name="T80" fmla="*/ 9 w 70"/>
                      <a:gd name="T81" fmla="*/ 25 h 126"/>
                      <a:gd name="T82" fmla="*/ 7 w 70"/>
                      <a:gd name="T83" fmla="*/ 22 h 126"/>
                      <a:gd name="T84" fmla="*/ 3 w 70"/>
                      <a:gd name="T85" fmla="*/ 19 h 126"/>
                      <a:gd name="T86" fmla="*/ 1 w 70"/>
                      <a:gd name="T87" fmla="*/ 20 h 126"/>
                      <a:gd name="T88" fmla="*/ 0 w 70"/>
                      <a:gd name="T89" fmla="*/ 23 h 126"/>
                      <a:gd name="T90" fmla="*/ 1 w 70"/>
                      <a:gd name="T91" fmla="*/ 28 h 126"/>
                      <a:gd name="T92" fmla="*/ 2 w 70"/>
                      <a:gd name="T93" fmla="*/ 38 h 126"/>
                      <a:gd name="T94" fmla="*/ 0 w 70"/>
                      <a:gd name="T95" fmla="*/ 46 h 12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70" h="126">
                        <a:moveTo>
                          <a:pt x="0" y="46"/>
                        </a:moveTo>
                        <a:lnTo>
                          <a:pt x="3" y="55"/>
                        </a:lnTo>
                        <a:lnTo>
                          <a:pt x="7" y="59"/>
                        </a:lnTo>
                        <a:lnTo>
                          <a:pt x="9" y="66"/>
                        </a:lnTo>
                        <a:lnTo>
                          <a:pt x="12" y="71"/>
                        </a:lnTo>
                        <a:lnTo>
                          <a:pt x="16" y="77"/>
                        </a:lnTo>
                        <a:lnTo>
                          <a:pt x="19" y="80"/>
                        </a:lnTo>
                        <a:lnTo>
                          <a:pt x="25" y="84"/>
                        </a:lnTo>
                        <a:lnTo>
                          <a:pt x="26" y="89"/>
                        </a:lnTo>
                        <a:lnTo>
                          <a:pt x="26" y="95"/>
                        </a:lnTo>
                        <a:lnTo>
                          <a:pt x="24" y="111"/>
                        </a:lnTo>
                        <a:lnTo>
                          <a:pt x="34" y="120"/>
                        </a:lnTo>
                        <a:lnTo>
                          <a:pt x="42" y="125"/>
                        </a:lnTo>
                        <a:lnTo>
                          <a:pt x="49" y="125"/>
                        </a:lnTo>
                        <a:lnTo>
                          <a:pt x="55" y="125"/>
                        </a:lnTo>
                        <a:lnTo>
                          <a:pt x="58" y="114"/>
                        </a:lnTo>
                        <a:lnTo>
                          <a:pt x="59" y="91"/>
                        </a:lnTo>
                        <a:lnTo>
                          <a:pt x="63" y="83"/>
                        </a:lnTo>
                        <a:lnTo>
                          <a:pt x="66" y="72"/>
                        </a:lnTo>
                        <a:lnTo>
                          <a:pt x="67" y="61"/>
                        </a:lnTo>
                        <a:lnTo>
                          <a:pt x="68" y="46"/>
                        </a:lnTo>
                        <a:lnTo>
                          <a:pt x="69" y="38"/>
                        </a:lnTo>
                        <a:lnTo>
                          <a:pt x="68" y="33"/>
                        </a:lnTo>
                        <a:lnTo>
                          <a:pt x="66" y="23"/>
                        </a:lnTo>
                        <a:lnTo>
                          <a:pt x="63" y="19"/>
                        </a:lnTo>
                        <a:lnTo>
                          <a:pt x="58" y="17"/>
                        </a:lnTo>
                        <a:lnTo>
                          <a:pt x="56" y="12"/>
                        </a:lnTo>
                        <a:lnTo>
                          <a:pt x="51" y="8"/>
                        </a:lnTo>
                        <a:lnTo>
                          <a:pt x="46" y="12"/>
                        </a:lnTo>
                        <a:lnTo>
                          <a:pt x="43" y="5"/>
                        </a:lnTo>
                        <a:lnTo>
                          <a:pt x="37" y="2"/>
                        </a:lnTo>
                        <a:lnTo>
                          <a:pt x="31" y="9"/>
                        </a:lnTo>
                        <a:lnTo>
                          <a:pt x="29" y="0"/>
                        </a:lnTo>
                        <a:lnTo>
                          <a:pt x="21" y="1"/>
                        </a:lnTo>
                        <a:lnTo>
                          <a:pt x="17" y="15"/>
                        </a:lnTo>
                        <a:lnTo>
                          <a:pt x="16" y="23"/>
                        </a:lnTo>
                        <a:lnTo>
                          <a:pt x="15" y="33"/>
                        </a:lnTo>
                        <a:lnTo>
                          <a:pt x="13" y="46"/>
                        </a:lnTo>
                        <a:lnTo>
                          <a:pt x="11" y="41"/>
                        </a:lnTo>
                        <a:lnTo>
                          <a:pt x="10" y="31"/>
                        </a:lnTo>
                        <a:lnTo>
                          <a:pt x="9" y="25"/>
                        </a:lnTo>
                        <a:lnTo>
                          <a:pt x="7" y="22"/>
                        </a:lnTo>
                        <a:lnTo>
                          <a:pt x="3" y="19"/>
                        </a:lnTo>
                        <a:lnTo>
                          <a:pt x="1" y="20"/>
                        </a:lnTo>
                        <a:lnTo>
                          <a:pt x="0" y="23"/>
                        </a:lnTo>
                        <a:lnTo>
                          <a:pt x="1" y="28"/>
                        </a:lnTo>
                        <a:lnTo>
                          <a:pt x="2" y="38"/>
                        </a:lnTo>
                        <a:lnTo>
                          <a:pt x="0" y="46"/>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93" name="Freeform 112"/>
                  <p:cNvSpPr>
                    <a:spLocks/>
                  </p:cNvSpPr>
                  <p:nvPr/>
                </p:nvSpPr>
                <p:spPr bwMode="auto">
                  <a:xfrm>
                    <a:off x="3754" y="1811"/>
                    <a:ext cx="36" cy="48"/>
                  </a:xfrm>
                  <a:custGeom>
                    <a:avLst/>
                    <a:gdLst>
                      <a:gd name="T0" fmla="*/ 2 w 36"/>
                      <a:gd name="T1" fmla="*/ 1 h 48"/>
                      <a:gd name="T2" fmla="*/ 4 w 36"/>
                      <a:gd name="T3" fmla="*/ 11 h 48"/>
                      <a:gd name="T4" fmla="*/ 6 w 36"/>
                      <a:gd name="T5" fmla="*/ 17 h 48"/>
                      <a:gd name="T6" fmla="*/ 3 w 36"/>
                      <a:gd name="T7" fmla="*/ 32 h 48"/>
                      <a:gd name="T8" fmla="*/ 5 w 36"/>
                      <a:gd name="T9" fmla="*/ 35 h 48"/>
                      <a:gd name="T10" fmla="*/ 8 w 36"/>
                      <a:gd name="T11" fmla="*/ 37 h 48"/>
                      <a:gd name="T12" fmla="*/ 11 w 36"/>
                      <a:gd name="T13" fmla="*/ 36 h 48"/>
                      <a:gd name="T14" fmla="*/ 14 w 36"/>
                      <a:gd name="T15" fmla="*/ 28 h 48"/>
                      <a:gd name="T16" fmla="*/ 16 w 36"/>
                      <a:gd name="T17" fmla="*/ 22 h 48"/>
                      <a:gd name="T18" fmla="*/ 15 w 36"/>
                      <a:gd name="T19" fmla="*/ 13 h 48"/>
                      <a:gd name="T20" fmla="*/ 14 w 36"/>
                      <a:gd name="T21" fmla="*/ 3 h 48"/>
                      <a:gd name="T22" fmla="*/ 16 w 36"/>
                      <a:gd name="T23" fmla="*/ 5 h 48"/>
                      <a:gd name="T24" fmla="*/ 17 w 36"/>
                      <a:gd name="T25" fmla="*/ 13 h 48"/>
                      <a:gd name="T26" fmla="*/ 18 w 36"/>
                      <a:gd name="T27" fmla="*/ 19 h 48"/>
                      <a:gd name="T28" fmla="*/ 18 w 36"/>
                      <a:gd name="T29" fmla="*/ 24 h 48"/>
                      <a:gd name="T30" fmla="*/ 15 w 36"/>
                      <a:gd name="T31" fmla="*/ 29 h 48"/>
                      <a:gd name="T32" fmla="*/ 13 w 36"/>
                      <a:gd name="T33" fmla="*/ 35 h 48"/>
                      <a:gd name="T34" fmla="*/ 12 w 36"/>
                      <a:gd name="T35" fmla="*/ 41 h 48"/>
                      <a:gd name="T36" fmla="*/ 15 w 36"/>
                      <a:gd name="T37" fmla="*/ 43 h 48"/>
                      <a:gd name="T38" fmla="*/ 20 w 36"/>
                      <a:gd name="T39" fmla="*/ 43 h 48"/>
                      <a:gd name="T40" fmla="*/ 23 w 36"/>
                      <a:gd name="T41" fmla="*/ 37 h 48"/>
                      <a:gd name="T42" fmla="*/ 28 w 36"/>
                      <a:gd name="T43" fmla="*/ 30 h 48"/>
                      <a:gd name="T44" fmla="*/ 28 w 36"/>
                      <a:gd name="T45" fmla="*/ 25 h 48"/>
                      <a:gd name="T46" fmla="*/ 27 w 36"/>
                      <a:gd name="T47" fmla="*/ 16 h 48"/>
                      <a:gd name="T48" fmla="*/ 29 w 36"/>
                      <a:gd name="T49" fmla="*/ 23 h 48"/>
                      <a:gd name="T50" fmla="*/ 29 w 36"/>
                      <a:gd name="T51" fmla="*/ 30 h 48"/>
                      <a:gd name="T52" fmla="*/ 25 w 36"/>
                      <a:gd name="T53" fmla="*/ 37 h 48"/>
                      <a:gd name="T54" fmla="*/ 25 w 36"/>
                      <a:gd name="T55" fmla="*/ 41 h 48"/>
                      <a:gd name="T56" fmla="*/ 26 w 36"/>
                      <a:gd name="T57" fmla="*/ 45 h 48"/>
                      <a:gd name="T58" fmla="*/ 28 w 36"/>
                      <a:gd name="T59" fmla="*/ 46 h 48"/>
                      <a:gd name="T60" fmla="*/ 31 w 36"/>
                      <a:gd name="T61" fmla="*/ 44 h 48"/>
                      <a:gd name="T62" fmla="*/ 35 w 36"/>
                      <a:gd name="T63" fmla="*/ 39 h 48"/>
                      <a:gd name="T64" fmla="*/ 31 w 36"/>
                      <a:gd name="T65" fmla="*/ 45 h 48"/>
                      <a:gd name="T66" fmla="*/ 30 w 36"/>
                      <a:gd name="T67" fmla="*/ 47 h 48"/>
                      <a:gd name="T68" fmla="*/ 26 w 36"/>
                      <a:gd name="T69" fmla="*/ 47 h 48"/>
                      <a:gd name="T70" fmla="*/ 24 w 36"/>
                      <a:gd name="T71" fmla="*/ 45 h 48"/>
                      <a:gd name="T72" fmla="*/ 24 w 36"/>
                      <a:gd name="T73" fmla="*/ 40 h 48"/>
                      <a:gd name="T74" fmla="*/ 21 w 36"/>
                      <a:gd name="T75" fmla="*/ 44 h 48"/>
                      <a:gd name="T76" fmla="*/ 17 w 36"/>
                      <a:gd name="T77" fmla="*/ 45 h 48"/>
                      <a:gd name="T78" fmla="*/ 13 w 36"/>
                      <a:gd name="T79" fmla="*/ 45 h 48"/>
                      <a:gd name="T80" fmla="*/ 12 w 36"/>
                      <a:gd name="T81" fmla="*/ 41 h 48"/>
                      <a:gd name="T82" fmla="*/ 11 w 36"/>
                      <a:gd name="T83" fmla="*/ 37 h 48"/>
                      <a:gd name="T84" fmla="*/ 9 w 36"/>
                      <a:gd name="T85" fmla="*/ 39 h 48"/>
                      <a:gd name="T86" fmla="*/ 7 w 36"/>
                      <a:gd name="T87" fmla="*/ 39 h 48"/>
                      <a:gd name="T88" fmla="*/ 3 w 36"/>
                      <a:gd name="T89" fmla="*/ 36 h 48"/>
                      <a:gd name="T90" fmla="*/ 2 w 36"/>
                      <a:gd name="T91" fmla="*/ 31 h 48"/>
                      <a:gd name="T92" fmla="*/ 5 w 36"/>
                      <a:gd name="T93" fmla="*/ 18 h 48"/>
                      <a:gd name="T94" fmla="*/ 2 w 36"/>
                      <a:gd name="T95" fmla="*/ 11 h 48"/>
                      <a:gd name="T96" fmla="*/ 0 w 36"/>
                      <a:gd name="T97" fmla="*/ 0 h 48"/>
                      <a:gd name="T98" fmla="*/ 2 w 36"/>
                      <a:gd name="T99" fmla="*/ 1 h 4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36" h="48">
                        <a:moveTo>
                          <a:pt x="2" y="1"/>
                        </a:moveTo>
                        <a:lnTo>
                          <a:pt x="4" y="11"/>
                        </a:lnTo>
                        <a:lnTo>
                          <a:pt x="6" y="17"/>
                        </a:lnTo>
                        <a:lnTo>
                          <a:pt x="3" y="32"/>
                        </a:lnTo>
                        <a:lnTo>
                          <a:pt x="5" y="35"/>
                        </a:lnTo>
                        <a:lnTo>
                          <a:pt x="8" y="37"/>
                        </a:lnTo>
                        <a:lnTo>
                          <a:pt x="11" y="36"/>
                        </a:lnTo>
                        <a:lnTo>
                          <a:pt x="14" y="28"/>
                        </a:lnTo>
                        <a:lnTo>
                          <a:pt x="16" y="22"/>
                        </a:lnTo>
                        <a:lnTo>
                          <a:pt x="15" y="13"/>
                        </a:lnTo>
                        <a:lnTo>
                          <a:pt x="14" y="3"/>
                        </a:lnTo>
                        <a:lnTo>
                          <a:pt x="16" y="5"/>
                        </a:lnTo>
                        <a:lnTo>
                          <a:pt x="17" y="13"/>
                        </a:lnTo>
                        <a:lnTo>
                          <a:pt x="18" y="19"/>
                        </a:lnTo>
                        <a:lnTo>
                          <a:pt x="18" y="24"/>
                        </a:lnTo>
                        <a:lnTo>
                          <a:pt x="15" y="29"/>
                        </a:lnTo>
                        <a:lnTo>
                          <a:pt x="13" y="35"/>
                        </a:lnTo>
                        <a:lnTo>
                          <a:pt x="12" y="41"/>
                        </a:lnTo>
                        <a:lnTo>
                          <a:pt x="15" y="43"/>
                        </a:lnTo>
                        <a:lnTo>
                          <a:pt x="20" y="43"/>
                        </a:lnTo>
                        <a:lnTo>
                          <a:pt x="23" y="37"/>
                        </a:lnTo>
                        <a:lnTo>
                          <a:pt x="28" y="30"/>
                        </a:lnTo>
                        <a:lnTo>
                          <a:pt x="28" y="25"/>
                        </a:lnTo>
                        <a:lnTo>
                          <a:pt x="27" y="16"/>
                        </a:lnTo>
                        <a:lnTo>
                          <a:pt x="29" y="23"/>
                        </a:lnTo>
                        <a:lnTo>
                          <a:pt x="29" y="30"/>
                        </a:lnTo>
                        <a:lnTo>
                          <a:pt x="25" y="37"/>
                        </a:lnTo>
                        <a:lnTo>
                          <a:pt x="25" y="41"/>
                        </a:lnTo>
                        <a:lnTo>
                          <a:pt x="26" y="45"/>
                        </a:lnTo>
                        <a:lnTo>
                          <a:pt x="28" y="46"/>
                        </a:lnTo>
                        <a:lnTo>
                          <a:pt x="31" y="44"/>
                        </a:lnTo>
                        <a:lnTo>
                          <a:pt x="35" y="39"/>
                        </a:lnTo>
                        <a:lnTo>
                          <a:pt x="31" y="45"/>
                        </a:lnTo>
                        <a:lnTo>
                          <a:pt x="30" y="47"/>
                        </a:lnTo>
                        <a:lnTo>
                          <a:pt x="26" y="47"/>
                        </a:lnTo>
                        <a:lnTo>
                          <a:pt x="24" y="45"/>
                        </a:lnTo>
                        <a:lnTo>
                          <a:pt x="24" y="40"/>
                        </a:lnTo>
                        <a:lnTo>
                          <a:pt x="21" y="44"/>
                        </a:lnTo>
                        <a:lnTo>
                          <a:pt x="17" y="45"/>
                        </a:lnTo>
                        <a:lnTo>
                          <a:pt x="13" y="45"/>
                        </a:lnTo>
                        <a:lnTo>
                          <a:pt x="12" y="41"/>
                        </a:lnTo>
                        <a:lnTo>
                          <a:pt x="11" y="37"/>
                        </a:lnTo>
                        <a:lnTo>
                          <a:pt x="9" y="39"/>
                        </a:lnTo>
                        <a:lnTo>
                          <a:pt x="7" y="39"/>
                        </a:lnTo>
                        <a:lnTo>
                          <a:pt x="3" y="36"/>
                        </a:lnTo>
                        <a:lnTo>
                          <a:pt x="2" y="31"/>
                        </a:lnTo>
                        <a:lnTo>
                          <a:pt x="5" y="18"/>
                        </a:lnTo>
                        <a:lnTo>
                          <a:pt x="2" y="11"/>
                        </a:lnTo>
                        <a:lnTo>
                          <a:pt x="0" y="0"/>
                        </a:lnTo>
                        <a:lnTo>
                          <a:pt x="2" y="1"/>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94" name="Freeform 113"/>
                  <p:cNvSpPr>
                    <a:spLocks/>
                  </p:cNvSpPr>
                  <p:nvPr/>
                </p:nvSpPr>
                <p:spPr bwMode="auto">
                  <a:xfrm>
                    <a:off x="3761" y="1837"/>
                    <a:ext cx="17" cy="17"/>
                  </a:xfrm>
                  <a:custGeom>
                    <a:avLst/>
                    <a:gdLst>
                      <a:gd name="T0" fmla="*/ 0 w 17"/>
                      <a:gd name="T1" fmla="*/ 16 h 17"/>
                      <a:gd name="T2" fmla="*/ 6 w 17"/>
                      <a:gd name="T3" fmla="*/ 8 h 17"/>
                      <a:gd name="T4" fmla="*/ 16 w 17"/>
                      <a:gd name="T5" fmla="*/ 8 h 17"/>
                      <a:gd name="T6" fmla="*/ 3 w 17"/>
                      <a:gd name="T7" fmla="*/ 0 h 17"/>
                      <a:gd name="T8" fmla="*/ 0 w 17"/>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16"/>
                        </a:moveTo>
                        <a:lnTo>
                          <a:pt x="6" y="8"/>
                        </a:lnTo>
                        <a:lnTo>
                          <a:pt x="16" y="8"/>
                        </a:lnTo>
                        <a:lnTo>
                          <a:pt x="3" y="0"/>
                        </a:lnTo>
                        <a:lnTo>
                          <a:pt x="0" y="1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95" name="Freeform 114"/>
                  <p:cNvSpPr>
                    <a:spLocks/>
                  </p:cNvSpPr>
                  <p:nvPr/>
                </p:nvSpPr>
                <p:spPr bwMode="auto">
                  <a:xfrm>
                    <a:off x="3768" y="1844"/>
                    <a:ext cx="17" cy="17"/>
                  </a:xfrm>
                  <a:custGeom>
                    <a:avLst/>
                    <a:gdLst>
                      <a:gd name="T0" fmla="*/ 16 w 17"/>
                      <a:gd name="T1" fmla="*/ 10 h 17"/>
                      <a:gd name="T2" fmla="*/ 12 w 17"/>
                      <a:gd name="T3" fmla="*/ 5 h 17"/>
                      <a:gd name="T4" fmla="*/ 10 w 17"/>
                      <a:gd name="T5" fmla="*/ 0 h 17"/>
                      <a:gd name="T6" fmla="*/ 4 w 17"/>
                      <a:gd name="T7" fmla="*/ 0 h 17"/>
                      <a:gd name="T8" fmla="*/ 0 w 17"/>
                      <a:gd name="T9" fmla="*/ 16 h 17"/>
                      <a:gd name="T10" fmla="*/ 4 w 17"/>
                      <a:gd name="T11" fmla="*/ 5 h 17"/>
                      <a:gd name="T12" fmla="*/ 8 w 17"/>
                      <a:gd name="T13" fmla="*/ 5 h 17"/>
                      <a:gd name="T14" fmla="*/ 16 w 17"/>
                      <a:gd name="T15" fmla="*/ 1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10"/>
                        </a:moveTo>
                        <a:lnTo>
                          <a:pt x="12" y="5"/>
                        </a:lnTo>
                        <a:lnTo>
                          <a:pt x="10" y="0"/>
                        </a:lnTo>
                        <a:lnTo>
                          <a:pt x="4" y="0"/>
                        </a:lnTo>
                        <a:lnTo>
                          <a:pt x="0" y="16"/>
                        </a:lnTo>
                        <a:lnTo>
                          <a:pt x="4" y="5"/>
                        </a:lnTo>
                        <a:lnTo>
                          <a:pt x="8" y="5"/>
                        </a:lnTo>
                        <a:lnTo>
                          <a:pt x="16" y="1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96" name="Freeform 115"/>
                  <p:cNvSpPr>
                    <a:spLocks/>
                  </p:cNvSpPr>
                  <p:nvPr/>
                </p:nvSpPr>
                <p:spPr bwMode="auto">
                  <a:xfrm>
                    <a:off x="3781" y="1849"/>
                    <a:ext cx="17" cy="17"/>
                  </a:xfrm>
                  <a:custGeom>
                    <a:avLst/>
                    <a:gdLst>
                      <a:gd name="T0" fmla="*/ 0 w 17"/>
                      <a:gd name="T1" fmla="*/ 8 h 17"/>
                      <a:gd name="T2" fmla="*/ 2 w 17"/>
                      <a:gd name="T3" fmla="*/ 0 h 17"/>
                      <a:gd name="T4" fmla="*/ 8 w 17"/>
                      <a:gd name="T5" fmla="*/ 0 h 17"/>
                      <a:gd name="T6" fmla="*/ 16 w 17"/>
                      <a:gd name="T7" fmla="*/ 16 h 17"/>
                      <a:gd name="T8" fmla="*/ 10 w 17"/>
                      <a:gd name="T9" fmla="*/ 8 h 17"/>
                      <a:gd name="T10" fmla="*/ 8 w 17"/>
                      <a:gd name="T11" fmla="*/ 8 h 17"/>
                      <a:gd name="T12" fmla="*/ 0 w 17"/>
                      <a:gd name="T13" fmla="*/ 8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0" y="8"/>
                        </a:moveTo>
                        <a:lnTo>
                          <a:pt x="2" y="0"/>
                        </a:lnTo>
                        <a:lnTo>
                          <a:pt x="8" y="0"/>
                        </a:lnTo>
                        <a:lnTo>
                          <a:pt x="16" y="16"/>
                        </a:lnTo>
                        <a:lnTo>
                          <a:pt x="10" y="8"/>
                        </a:lnTo>
                        <a:lnTo>
                          <a:pt x="8" y="8"/>
                        </a:lnTo>
                        <a:lnTo>
                          <a:pt x="0"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97" name="Freeform 116"/>
                  <p:cNvSpPr>
                    <a:spLocks/>
                  </p:cNvSpPr>
                  <p:nvPr/>
                </p:nvSpPr>
                <p:spPr bwMode="auto">
                  <a:xfrm>
                    <a:off x="3758" y="1856"/>
                    <a:ext cx="17" cy="27"/>
                  </a:xfrm>
                  <a:custGeom>
                    <a:avLst/>
                    <a:gdLst>
                      <a:gd name="T0" fmla="*/ 0 w 17"/>
                      <a:gd name="T1" fmla="*/ 0 h 27"/>
                      <a:gd name="T2" fmla="*/ 8 w 17"/>
                      <a:gd name="T3" fmla="*/ 6 h 27"/>
                      <a:gd name="T4" fmla="*/ 14 w 17"/>
                      <a:gd name="T5" fmla="*/ 15 h 27"/>
                      <a:gd name="T6" fmla="*/ 14 w 17"/>
                      <a:gd name="T7" fmla="*/ 26 h 27"/>
                      <a:gd name="T8" fmla="*/ 16 w 17"/>
                      <a:gd name="T9" fmla="*/ 17 h 27"/>
                      <a:gd name="T10" fmla="*/ 16 w 17"/>
                      <a:gd name="T11" fmla="*/ 10 h 27"/>
                      <a:gd name="T12" fmla="*/ 12 w 17"/>
                      <a:gd name="T13" fmla="*/ 7 h 27"/>
                      <a:gd name="T14" fmla="*/ 0 w 17"/>
                      <a:gd name="T15" fmla="*/ 0 h 2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27">
                        <a:moveTo>
                          <a:pt x="0" y="0"/>
                        </a:moveTo>
                        <a:lnTo>
                          <a:pt x="8" y="6"/>
                        </a:lnTo>
                        <a:lnTo>
                          <a:pt x="14" y="15"/>
                        </a:lnTo>
                        <a:lnTo>
                          <a:pt x="14" y="26"/>
                        </a:lnTo>
                        <a:lnTo>
                          <a:pt x="16" y="17"/>
                        </a:lnTo>
                        <a:lnTo>
                          <a:pt x="16" y="10"/>
                        </a:lnTo>
                        <a:lnTo>
                          <a:pt x="12" y="7"/>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98" name="Freeform 117"/>
                  <p:cNvSpPr>
                    <a:spLocks/>
                  </p:cNvSpPr>
                  <p:nvPr/>
                </p:nvSpPr>
                <p:spPr bwMode="auto">
                  <a:xfrm>
                    <a:off x="3738" y="1846"/>
                    <a:ext cx="17" cy="17"/>
                  </a:xfrm>
                  <a:custGeom>
                    <a:avLst/>
                    <a:gdLst>
                      <a:gd name="T0" fmla="*/ 0 w 17"/>
                      <a:gd name="T1" fmla="*/ 8 h 17"/>
                      <a:gd name="T2" fmla="*/ 6 w 17"/>
                      <a:gd name="T3" fmla="*/ 8 h 17"/>
                      <a:gd name="T4" fmla="*/ 16 w 17"/>
                      <a:gd name="T5" fmla="*/ 16 h 17"/>
                      <a:gd name="T6" fmla="*/ 9 w 17"/>
                      <a:gd name="T7" fmla="*/ 6 h 17"/>
                      <a:gd name="T8" fmla="*/ 0 w 17"/>
                      <a:gd name="T9" fmla="*/ 0 h 17"/>
                      <a:gd name="T10" fmla="*/ 0 w 17"/>
                      <a:gd name="T11" fmla="*/ 8 h 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 h="17">
                        <a:moveTo>
                          <a:pt x="0" y="8"/>
                        </a:moveTo>
                        <a:lnTo>
                          <a:pt x="6" y="8"/>
                        </a:lnTo>
                        <a:lnTo>
                          <a:pt x="16" y="16"/>
                        </a:lnTo>
                        <a:lnTo>
                          <a:pt x="9" y="6"/>
                        </a:lnTo>
                        <a:lnTo>
                          <a:pt x="0" y="0"/>
                        </a:lnTo>
                        <a:lnTo>
                          <a:pt x="0"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99" name="Freeform 118"/>
                  <p:cNvSpPr>
                    <a:spLocks/>
                  </p:cNvSpPr>
                  <p:nvPr/>
                </p:nvSpPr>
                <p:spPr bwMode="auto">
                  <a:xfrm>
                    <a:off x="3755" y="1885"/>
                    <a:ext cx="17" cy="17"/>
                  </a:xfrm>
                  <a:custGeom>
                    <a:avLst/>
                    <a:gdLst>
                      <a:gd name="T0" fmla="*/ 16 w 17"/>
                      <a:gd name="T1" fmla="*/ 0 h 17"/>
                      <a:gd name="T2" fmla="*/ 8 w 17"/>
                      <a:gd name="T3" fmla="*/ 10 h 17"/>
                      <a:gd name="T4" fmla="*/ 0 w 17"/>
                      <a:gd name="T5" fmla="*/ 16 h 17"/>
                      <a:gd name="T6" fmla="*/ 10 w 17"/>
                      <a:gd name="T7" fmla="*/ 12 h 17"/>
                      <a:gd name="T8" fmla="*/ 16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6" y="0"/>
                        </a:moveTo>
                        <a:lnTo>
                          <a:pt x="8" y="10"/>
                        </a:lnTo>
                        <a:lnTo>
                          <a:pt x="0" y="16"/>
                        </a:lnTo>
                        <a:lnTo>
                          <a:pt x="10" y="1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00" name="Freeform 119"/>
                  <p:cNvSpPr>
                    <a:spLocks/>
                  </p:cNvSpPr>
                  <p:nvPr/>
                </p:nvSpPr>
                <p:spPr bwMode="auto">
                  <a:xfrm>
                    <a:off x="3770" y="1878"/>
                    <a:ext cx="17" cy="17"/>
                  </a:xfrm>
                  <a:custGeom>
                    <a:avLst/>
                    <a:gdLst>
                      <a:gd name="T0" fmla="*/ 0 w 17"/>
                      <a:gd name="T1" fmla="*/ 0 h 17"/>
                      <a:gd name="T2" fmla="*/ 1 w 17"/>
                      <a:gd name="T3" fmla="*/ 5 h 17"/>
                      <a:gd name="T4" fmla="*/ 9 w 17"/>
                      <a:gd name="T5" fmla="*/ 13 h 17"/>
                      <a:gd name="T6" fmla="*/ 16 w 17"/>
                      <a:gd name="T7" fmla="*/ 16 h 17"/>
                      <a:gd name="T8" fmla="*/ 4 w 17"/>
                      <a:gd name="T9" fmla="*/ 14 h 17"/>
                      <a:gd name="T10" fmla="*/ 1 w 17"/>
                      <a:gd name="T11" fmla="*/ 9 h 17"/>
                      <a:gd name="T12" fmla="*/ 0 w 17"/>
                      <a:gd name="T13" fmla="*/ 4 h 17"/>
                      <a:gd name="T14" fmla="*/ 0 w 17"/>
                      <a:gd name="T15" fmla="*/ 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0" y="0"/>
                        </a:moveTo>
                        <a:lnTo>
                          <a:pt x="1" y="5"/>
                        </a:lnTo>
                        <a:lnTo>
                          <a:pt x="9" y="13"/>
                        </a:lnTo>
                        <a:lnTo>
                          <a:pt x="16" y="16"/>
                        </a:lnTo>
                        <a:lnTo>
                          <a:pt x="4" y="14"/>
                        </a:lnTo>
                        <a:lnTo>
                          <a:pt x="1" y="9"/>
                        </a:lnTo>
                        <a:lnTo>
                          <a:pt x="0" y="4"/>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01" name="Freeform 120"/>
                  <p:cNvSpPr>
                    <a:spLocks/>
                  </p:cNvSpPr>
                  <p:nvPr/>
                </p:nvSpPr>
                <p:spPr bwMode="auto">
                  <a:xfrm>
                    <a:off x="3698" y="1793"/>
                    <a:ext cx="55" cy="57"/>
                  </a:xfrm>
                  <a:custGeom>
                    <a:avLst/>
                    <a:gdLst>
                      <a:gd name="T0" fmla="*/ 45 w 55"/>
                      <a:gd name="T1" fmla="*/ 56 h 57"/>
                      <a:gd name="T2" fmla="*/ 54 w 55"/>
                      <a:gd name="T3" fmla="*/ 27 h 57"/>
                      <a:gd name="T4" fmla="*/ 36 w 55"/>
                      <a:gd name="T5" fmla="*/ 11 h 57"/>
                      <a:gd name="T6" fmla="*/ 8 w 55"/>
                      <a:gd name="T7" fmla="*/ 0 h 57"/>
                      <a:gd name="T8" fmla="*/ 0 w 55"/>
                      <a:gd name="T9" fmla="*/ 31 h 57"/>
                      <a:gd name="T10" fmla="*/ 26 w 55"/>
                      <a:gd name="T11" fmla="*/ 41 h 57"/>
                      <a:gd name="T12" fmla="*/ 45 w 55"/>
                      <a:gd name="T13" fmla="*/ 56 h 5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5" h="57">
                        <a:moveTo>
                          <a:pt x="45" y="56"/>
                        </a:moveTo>
                        <a:lnTo>
                          <a:pt x="54" y="27"/>
                        </a:lnTo>
                        <a:lnTo>
                          <a:pt x="36" y="11"/>
                        </a:lnTo>
                        <a:lnTo>
                          <a:pt x="8" y="0"/>
                        </a:lnTo>
                        <a:lnTo>
                          <a:pt x="0" y="31"/>
                        </a:lnTo>
                        <a:lnTo>
                          <a:pt x="26" y="41"/>
                        </a:lnTo>
                        <a:lnTo>
                          <a:pt x="45" y="56"/>
                        </a:lnTo>
                      </a:path>
                    </a:pathLst>
                  </a:custGeom>
                  <a:solidFill>
                    <a:srgbClr val="FFFFFF"/>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02" name="Oval 121"/>
                  <p:cNvSpPr>
                    <a:spLocks noChangeArrowheads="1"/>
                  </p:cNvSpPr>
                  <p:nvPr/>
                </p:nvSpPr>
                <p:spPr bwMode="auto">
                  <a:xfrm>
                    <a:off x="3735" y="1821"/>
                    <a:ext cx="5" cy="11"/>
                  </a:xfrm>
                  <a:prstGeom prst="ellipse">
                    <a:avLst/>
                  </a:prstGeom>
                  <a:solidFill>
                    <a:srgbClr val="FFFFFF"/>
                  </a:solidFill>
                  <a:ln w="12699">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703" name="Freeform 122"/>
                  <p:cNvSpPr>
                    <a:spLocks/>
                  </p:cNvSpPr>
                  <p:nvPr/>
                </p:nvSpPr>
                <p:spPr bwMode="auto">
                  <a:xfrm>
                    <a:off x="3723" y="1822"/>
                    <a:ext cx="17" cy="40"/>
                  </a:xfrm>
                  <a:custGeom>
                    <a:avLst/>
                    <a:gdLst>
                      <a:gd name="T0" fmla="*/ 1 w 17"/>
                      <a:gd name="T1" fmla="*/ 26 h 40"/>
                      <a:gd name="T2" fmla="*/ 2 w 17"/>
                      <a:gd name="T3" fmla="*/ 19 h 40"/>
                      <a:gd name="T4" fmla="*/ 2 w 17"/>
                      <a:gd name="T5" fmla="*/ 12 h 40"/>
                      <a:gd name="T6" fmla="*/ 1 w 17"/>
                      <a:gd name="T7" fmla="*/ 8 h 40"/>
                      <a:gd name="T8" fmla="*/ 0 w 17"/>
                      <a:gd name="T9" fmla="*/ 4 h 40"/>
                      <a:gd name="T10" fmla="*/ 1 w 17"/>
                      <a:gd name="T11" fmla="*/ 1 h 40"/>
                      <a:gd name="T12" fmla="*/ 3 w 17"/>
                      <a:gd name="T13" fmla="*/ 0 h 40"/>
                      <a:gd name="T14" fmla="*/ 9 w 17"/>
                      <a:gd name="T15" fmla="*/ 2 h 40"/>
                      <a:gd name="T16" fmla="*/ 10 w 17"/>
                      <a:gd name="T17" fmla="*/ 6 h 40"/>
                      <a:gd name="T18" fmla="*/ 11 w 17"/>
                      <a:gd name="T19" fmla="*/ 9 h 40"/>
                      <a:gd name="T20" fmla="*/ 12 w 17"/>
                      <a:gd name="T21" fmla="*/ 14 h 40"/>
                      <a:gd name="T22" fmla="*/ 12 w 17"/>
                      <a:gd name="T23" fmla="*/ 20 h 40"/>
                      <a:gd name="T24" fmla="*/ 16 w 17"/>
                      <a:gd name="T25" fmla="*/ 28 h 40"/>
                      <a:gd name="T26" fmla="*/ 8 w 17"/>
                      <a:gd name="T27" fmla="*/ 39 h 40"/>
                      <a:gd name="T28" fmla="*/ 3 w 17"/>
                      <a:gd name="T29" fmla="*/ 36 h 40"/>
                      <a:gd name="T30" fmla="*/ 1 w 17"/>
                      <a:gd name="T31" fmla="*/ 26 h 4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7" h="40">
                        <a:moveTo>
                          <a:pt x="1" y="26"/>
                        </a:moveTo>
                        <a:lnTo>
                          <a:pt x="2" y="19"/>
                        </a:lnTo>
                        <a:lnTo>
                          <a:pt x="2" y="12"/>
                        </a:lnTo>
                        <a:lnTo>
                          <a:pt x="1" y="8"/>
                        </a:lnTo>
                        <a:lnTo>
                          <a:pt x="0" y="4"/>
                        </a:lnTo>
                        <a:lnTo>
                          <a:pt x="1" y="1"/>
                        </a:lnTo>
                        <a:lnTo>
                          <a:pt x="3" y="0"/>
                        </a:lnTo>
                        <a:lnTo>
                          <a:pt x="9" y="2"/>
                        </a:lnTo>
                        <a:lnTo>
                          <a:pt x="10" y="6"/>
                        </a:lnTo>
                        <a:lnTo>
                          <a:pt x="11" y="9"/>
                        </a:lnTo>
                        <a:lnTo>
                          <a:pt x="12" y="14"/>
                        </a:lnTo>
                        <a:lnTo>
                          <a:pt x="12" y="20"/>
                        </a:lnTo>
                        <a:lnTo>
                          <a:pt x="16" y="28"/>
                        </a:lnTo>
                        <a:lnTo>
                          <a:pt x="8" y="39"/>
                        </a:lnTo>
                        <a:lnTo>
                          <a:pt x="3" y="36"/>
                        </a:lnTo>
                        <a:lnTo>
                          <a:pt x="1" y="26"/>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04" name="Freeform 123"/>
                  <p:cNvSpPr>
                    <a:spLocks/>
                  </p:cNvSpPr>
                  <p:nvPr/>
                </p:nvSpPr>
                <p:spPr bwMode="auto">
                  <a:xfrm>
                    <a:off x="3729" y="1849"/>
                    <a:ext cx="17" cy="17"/>
                  </a:xfrm>
                  <a:custGeom>
                    <a:avLst/>
                    <a:gdLst>
                      <a:gd name="T0" fmla="*/ 10 w 17"/>
                      <a:gd name="T1" fmla="*/ 0 h 17"/>
                      <a:gd name="T2" fmla="*/ 16 w 17"/>
                      <a:gd name="T3" fmla="*/ 1 h 17"/>
                      <a:gd name="T4" fmla="*/ 3 w 17"/>
                      <a:gd name="T5" fmla="*/ 16 h 17"/>
                      <a:gd name="T6" fmla="*/ 0 w 17"/>
                      <a:gd name="T7" fmla="*/ 12 h 17"/>
                      <a:gd name="T8" fmla="*/ 1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0" y="0"/>
                        </a:moveTo>
                        <a:lnTo>
                          <a:pt x="16" y="1"/>
                        </a:lnTo>
                        <a:lnTo>
                          <a:pt x="3" y="16"/>
                        </a:lnTo>
                        <a:lnTo>
                          <a:pt x="0" y="12"/>
                        </a:lnTo>
                        <a:lnTo>
                          <a:pt x="10" y="0"/>
                        </a:lnTo>
                      </a:path>
                    </a:pathLst>
                  </a:custGeom>
                  <a:solidFill>
                    <a:srgbClr val="FFC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05" name="Freeform 124"/>
                  <p:cNvSpPr>
                    <a:spLocks/>
                  </p:cNvSpPr>
                  <p:nvPr/>
                </p:nvSpPr>
                <p:spPr bwMode="auto">
                  <a:xfrm>
                    <a:off x="3743" y="1804"/>
                    <a:ext cx="17" cy="35"/>
                  </a:xfrm>
                  <a:custGeom>
                    <a:avLst/>
                    <a:gdLst>
                      <a:gd name="T0" fmla="*/ 0 w 17"/>
                      <a:gd name="T1" fmla="*/ 8 h 35"/>
                      <a:gd name="T2" fmla="*/ 1 w 17"/>
                      <a:gd name="T3" fmla="*/ 15 h 35"/>
                      <a:gd name="T4" fmla="*/ 2 w 17"/>
                      <a:gd name="T5" fmla="*/ 18 h 35"/>
                      <a:gd name="T6" fmla="*/ 2 w 17"/>
                      <a:gd name="T7" fmla="*/ 22 h 35"/>
                      <a:gd name="T8" fmla="*/ 2 w 17"/>
                      <a:gd name="T9" fmla="*/ 25 h 35"/>
                      <a:gd name="T10" fmla="*/ 2 w 17"/>
                      <a:gd name="T11" fmla="*/ 29 h 35"/>
                      <a:gd name="T12" fmla="*/ 4 w 17"/>
                      <a:gd name="T13" fmla="*/ 33 h 35"/>
                      <a:gd name="T14" fmla="*/ 7 w 17"/>
                      <a:gd name="T15" fmla="*/ 33 h 35"/>
                      <a:gd name="T16" fmla="*/ 11 w 17"/>
                      <a:gd name="T17" fmla="*/ 34 h 35"/>
                      <a:gd name="T18" fmla="*/ 14 w 17"/>
                      <a:gd name="T19" fmla="*/ 32 h 35"/>
                      <a:gd name="T20" fmla="*/ 16 w 17"/>
                      <a:gd name="T21" fmla="*/ 30 h 35"/>
                      <a:gd name="T22" fmla="*/ 16 w 17"/>
                      <a:gd name="T23" fmla="*/ 27 h 35"/>
                      <a:gd name="T24" fmla="*/ 16 w 17"/>
                      <a:gd name="T25" fmla="*/ 20 h 35"/>
                      <a:gd name="T26" fmla="*/ 16 w 17"/>
                      <a:gd name="T27" fmla="*/ 16 h 35"/>
                      <a:gd name="T28" fmla="*/ 16 w 17"/>
                      <a:gd name="T29" fmla="*/ 11 h 35"/>
                      <a:gd name="T30" fmla="*/ 14 w 17"/>
                      <a:gd name="T31" fmla="*/ 7 h 35"/>
                      <a:gd name="T32" fmla="*/ 12 w 17"/>
                      <a:gd name="T33" fmla="*/ 0 h 35"/>
                      <a:gd name="T34" fmla="*/ 2 w 17"/>
                      <a:gd name="T35" fmla="*/ 0 h 35"/>
                      <a:gd name="T36" fmla="*/ 0 w 17"/>
                      <a:gd name="T37" fmla="*/ 8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7" h="35">
                        <a:moveTo>
                          <a:pt x="0" y="8"/>
                        </a:moveTo>
                        <a:lnTo>
                          <a:pt x="1" y="15"/>
                        </a:lnTo>
                        <a:lnTo>
                          <a:pt x="2" y="18"/>
                        </a:lnTo>
                        <a:lnTo>
                          <a:pt x="2" y="22"/>
                        </a:lnTo>
                        <a:lnTo>
                          <a:pt x="2" y="25"/>
                        </a:lnTo>
                        <a:lnTo>
                          <a:pt x="2" y="29"/>
                        </a:lnTo>
                        <a:lnTo>
                          <a:pt x="4" y="33"/>
                        </a:lnTo>
                        <a:lnTo>
                          <a:pt x="7" y="33"/>
                        </a:lnTo>
                        <a:lnTo>
                          <a:pt x="11" y="34"/>
                        </a:lnTo>
                        <a:lnTo>
                          <a:pt x="14" y="32"/>
                        </a:lnTo>
                        <a:lnTo>
                          <a:pt x="16" y="30"/>
                        </a:lnTo>
                        <a:lnTo>
                          <a:pt x="16" y="27"/>
                        </a:lnTo>
                        <a:lnTo>
                          <a:pt x="16" y="20"/>
                        </a:lnTo>
                        <a:lnTo>
                          <a:pt x="16" y="16"/>
                        </a:lnTo>
                        <a:lnTo>
                          <a:pt x="16" y="11"/>
                        </a:lnTo>
                        <a:lnTo>
                          <a:pt x="14" y="7"/>
                        </a:lnTo>
                        <a:lnTo>
                          <a:pt x="12" y="0"/>
                        </a:lnTo>
                        <a:lnTo>
                          <a:pt x="2" y="0"/>
                        </a:lnTo>
                        <a:lnTo>
                          <a:pt x="0" y="8"/>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706" name="Freeform 125"/>
                  <p:cNvSpPr>
                    <a:spLocks/>
                  </p:cNvSpPr>
                  <p:nvPr/>
                </p:nvSpPr>
                <p:spPr bwMode="auto">
                  <a:xfrm>
                    <a:off x="3748" y="1826"/>
                    <a:ext cx="17" cy="17"/>
                  </a:xfrm>
                  <a:custGeom>
                    <a:avLst/>
                    <a:gdLst>
                      <a:gd name="T0" fmla="*/ 16 w 17"/>
                      <a:gd name="T1" fmla="*/ 4 h 17"/>
                      <a:gd name="T2" fmla="*/ 8 w 17"/>
                      <a:gd name="T3" fmla="*/ 0 h 17"/>
                      <a:gd name="T4" fmla="*/ 2 w 17"/>
                      <a:gd name="T5" fmla="*/ 0 h 17"/>
                      <a:gd name="T6" fmla="*/ 0 w 17"/>
                      <a:gd name="T7" fmla="*/ 4 h 17"/>
                      <a:gd name="T8" fmla="*/ 0 w 17"/>
                      <a:gd name="T9" fmla="*/ 16 h 17"/>
                      <a:gd name="T10" fmla="*/ 2 w 17"/>
                      <a:gd name="T11" fmla="*/ 4 h 17"/>
                      <a:gd name="T12" fmla="*/ 5 w 17"/>
                      <a:gd name="T13" fmla="*/ 2 h 17"/>
                      <a:gd name="T14" fmla="*/ 16 w 17"/>
                      <a:gd name="T15" fmla="*/ 4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4"/>
                        </a:moveTo>
                        <a:lnTo>
                          <a:pt x="8" y="0"/>
                        </a:lnTo>
                        <a:lnTo>
                          <a:pt x="2" y="0"/>
                        </a:lnTo>
                        <a:lnTo>
                          <a:pt x="0" y="4"/>
                        </a:lnTo>
                        <a:lnTo>
                          <a:pt x="0" y="16"/>
                        </a:lnTo>
                        <a:lnTo>
                          <a:pt x="2" y="4"/>
                        </a:lnTo>
                        <a:lnTo>
                          <a:pt x="5" y="2"/>
                        </a:lnTo>
                        <a:lnTo>
                          <a:pt x="16" y="4"/>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623" name="Group 126"/>
                <p:cNvGrpSpPr>
                  <a:grpSpLocks/>
                </p:cNvGrpSpPr>
                <p:nvPr/>
              </p:nvGrpSpPr>
              <p:grpSpPr bwMode="auto">
                <a:xfrm>
                  <a:off x="3829" y="2680"/>
                  <a:ext cx="187" cy="124"/>
                  <a:chOff x="3829" y="2680"/>
                  <a:chExt cx="187" cy="124"/>
                </a:xfrm>
              </p:grpSpPr>
              <p:sp>
                <p:nvSpPr>
                  <p:cNvPr id="14687" name="Freeform 127"/>
                  <p:cNvSpPr>
                    <a:spLocks/>
                  </p:cNvSpPr>
                  <p:nvPr/>
                </p:nvSpPr>
                <p:spPr bwMode="auto">
                  <a:xfrm>
                    <a:off x="3829" y="2680"/>
                    <a:ext cx="187" cy="124"/>
                  </a:xfrm>
                  <a:custGeom>
                    <a:avLst/>
                    <a:gdLst>
                      <a:gd name="T0" fmla="*/ 75 w 187"/>
                      <a:gd name="T1" fmla="*/ 4 h 124"/>
                      <a:gd name="T2" fmla="*/ 74 w 187"/>
                      <a:gd name="T3" fmla="*/ 36 h 124"/>
                      <a:gd name="T4" fmla="*/ 123 w 187"/>
                      <a:gd name="T5" fmla="*/ 66 h 124"/>
                      <a:gd name="T6" fmla="*/ 164 w 187"/>
                      <a:gd name="T7" fmla="*/ 79 h 124"/>
                      <a:gd name="T8" fmla="*/ 186 w 187"/>
                      <a:gd name="T9" fmla="*/ 92 h 124"/>
                      <a:gd name="T10" fmla="*/ 185 w 187"/>
                      <a:gd name="T11" fmla="*/ 109 h 124"/>
                      <a:gd name="T12" fmla="*/ 156 w 187"/>
                      <a:gd name="T13" fmla="*/ 120 h 124"/>
                      <a:gd name="T14" fmla="*/ 111 w 187"/>
                      <a:gd name="T15" fmla="*/ 123 h 124"/>
                      <a:gd name="T16" fmla="*/ 74 w 187"/>
                      <a:gd name="T17" fmla="*/ 116 h 124"/>
                      <a:gd name="T18" fmla="*/ 51 w 187"/>
                      <a:gd name="T19" fmla="*/ 107 h 124"/>
                      <a:gd name="T20" fmla="*/ 49 w 187"/>
                      <a:gd name="T21" fmla="*/ 117 h 124"/>
                      <a:gd name="T22" fmla="*/ 20 w 187"/>
                      <a:gd name="T23" fmla="*/ 116 h 124"/>
                      <a:gd name="T24" fmla="*/ 2 w 187"/>
                      <a:gd name="T25" fmla="*/ 111 h 124"/>
                      <a:gd name="T26" fmla="*/ 2 w 187"/>
                      <a:gd name="T27" fmla="*/ 95 h 124"/>
                      <a:gd name="T28" fmla="*/ 0 w 187"/>
                      <a:gd name="T29" fmla="*/ 85 h 124"/>
                      <a:gd name="T30" fmla="*/ 0 w 187"/>
                      <a:gd name="T31" fmla="*/ 61 h 124"/>
                      <a:gd name="T32" fmla="*/ 5 w 187"/>
                      <a:gd name="T33" fmla="*/ 47 h 124"/>
                      <a:gd name="T34" fmla="*/ 14 w 187"/>
                      <a:gd name="T35" fmla="*/ 32 h 124"/>
                      <a:gd name="T36" fmla="*/ 16 w 187"/>
                      <a:gd name="T37" fmla="*/ 0 h 124"/>
                      <a:gd name="T38" fmla="*/ 75 w 187"/>
                      <a:gd name="T39" fmla="*/ 4 h 1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87" h="124">
                        <a:moveTo>
                          <a:pt x="75" y="4"/>
                        </a:moveTo>
                        <a:lnTo>
                          <a:pt x="74" y="36"/>
                        </a:lnTo>
                        <a:lnTo>
                          <a:pt x="123" y="66"/>
                        </a:lnTo>
                        <a:lnTo>
                          <a:pt x="164" y="79"/>
                        </a:lnTo>
                        <a:lnTo>
                          <a:pt x="186" y="92"/>
                        </a:lnTo>
                        <a:lnTo>
                          <a:pt x="185" y="109"/>
                        </a:lnTo>
                        <a:lnTo>
                          <a:pt x="156" y="120"/>
                        </a:lnTo>
                        <a:lnTo>
                          <a:pt x="111" y="123"/>
                        </a:lnTo>
                        <a:lnTo>
                          <a:pt x="74" y="116"/>
                        </a:lnTo>
                        <a:lnTo>
                          <a:pt x="51" y="107"/>
                        </a:lnTo>
                        <a:lnTo>
                          <a:pt x="49" y="117"/>
                        </a:lnTo>
                        <a:lnTo>
                          <a:pt x="20" y="116"/>
                        </a:lnTo>
                        <a:lnTo>
                          <a:pt x="2" y="111"/>
                        </a:lnTo>
                        <a:lnTo>
                          <a:pt x="2" y="95"/>
                        </a:lnTo>
                        <a:lnTo>
                          <a:pt x="0" y="85"/>
                        </a:lnTo>
                        <a:lnTo>
                          <a:pt x="0" y="61"/>
                        </a:lnTo>
                        <a:lnTo>
                          <a:pt x="5" y="47"/>
                        </a:lnTo>
                        <a:lnTo>
                          <a:pt x="14" y="32"/>
                        </a:lnTo>
                        <a:lnTo>
                          <a:pt x="16" y="0"/>
                        </a:lnTo>
                        <a:lnTo>
                          <a:pt x="75" y="4"/>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88" name="Freeform 128"/>
                  <p:cNvSpPr>
                    <a:spLocks/>
                  </p:cNvSpPr>
                  <p:nvPr/>
                </p:nvSpPr>
                <p:spPr bwMode="auto">
                  <a:xfrm>
                    <a:off x="3891" y="2724"/>
                    <a:ext cx="57" cy="40"/>
                  </a:xfrm>
                  <a:custGeom>
                    <a:avLst/>
                    <a:gdLst>
                      <a:gd name="T0" fmla="*/ 14 w 57"/>
                      <a:gd name="T1" fmla="*/ 0 h 40"/>
                      <a:gd name="T2" fmla="*/ 0 w 57"/>
                      <a:gd name="T3" fmla="*/ 21 h 40"/>
                      <a:gd name="T4" fmla="*/ 50 w 57"/>
                      <a:gd name="T5" fmla="*/ 39 h 40"/>
                      <a:gd name="T6" fmla="*/ 56 w 57"/>
                      <a:gd name="T7" fmla="*/ 25 h 40"/>
                      <a:gd name="T8" fmla="*/ 14 w 57"/>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 h="40">
                        <a:moveTo>
                          <a:pt x="14" y="0"/>
                        </a:moveTo>
                        <a:lnTo>
                          <a:pt x="0" y="21"/>
                        </a:lnTo>
                        <a:lnTo>
                          <a:pt x="50" y="39"/>
                        </a:lnTo>
                        <a:lnTo>
                          <a:pt x="56" y="25"/>
                        </a:lnTo>
                        <a:lnTo>
                          <a:pt x="14"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89" name="Freeform 129"/>
                  <p:cNvSpPr>
                    <a:spLocks/>
                  </p:cNvSpPr>
                  <p:nvPr/>
                </p:nvSpPr>
                <p:spPr bwMode="auto">
                  <a:xfrm>
                    <a:off x="3946" y="2751"/>
                    <a:ext cx="65" cy="25"/>
                  </a:xfrm>
                  <a:custGeom>
                    <a:avLst/>
                    <a:gdLst>
                      <a:gd name="T0" fmla="*/ 8 w 65"/>
                      <a:gd name="T1" fmla="*/ 0 h 25"/>
                      <a:gd name="T2" fmla="*/ 0 w 65"/>
                      <a:gd name="T3" fmla="*/ 12 h 25"/>
                      <a:gd name="T4" fmla="*/ 32 w 65"/>
                      <a:gd name="T5" fmla="*/ 22 h 25"/>
                      <a:gd name="T6" fmla="*/ 46 w 65"/>
                      <a:gd name="T7" fmla="*/ 24 h 25"/>
                      <a:gd name="T8" fmla="*/ 64 w 65"/>
                      <a:gd name="T9" fmla="*/ 23 h 25"/>
                      <a:gd name="T10" fmla="*/ 45 w 65"/>
                      <a:gd name="T11" fmla="*/ 11 h 25"/>
                      <a:gd name="T12" fmla="*/ 8 w 65"/>
                      <a:gd name="T13" fmla="*/ 0 h 2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25">
                        <a:moveTo>
                          <a:pt x="8" y="0"/>
                        </a:moveTo>
                        <a:lnTo>
                          <a:pt x="0" y="12"/>
                        </a:lnTo>
                        <a:lnTo>
                          <a:pt x="32" y="22"/>
                        </a:lnTo>
                        <a:lnTo>
                          <a:pt x="46" y="24"/>
                        </a:lnTo>
                        <a:lnTo>
                          <a:pt x="64" y="23"/>
                        </a:lnTo>
                        <a:lnTo>
                          <a:pt x="45" y="11"/>
                        </a:lnTo>
                        <a:lnTo>
                          <a:pt x="8"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90" name="Freeform 130"/>
                  <p:cNvSpPr>
                    <a:spLocks/>
                  </p:cNvSpPr>
                  <p:nvPr/>
                </p:nvSpPr>
                <p:spPr bwMode="auto">
                  <a:xfrm>
                    <a:off x="3830" y="2724"/>
                    <a:ext cx="182" cy="75"/>
                  </a:xfrm>
                  <a:custGeom>
                    <a:avLst/>
                    <a:gdLst>
                      <a:gd name="T0" fmla="*/ 181 w 182"/>
                      <a:gd name="T1" fmla="*/ 63 h 75"/>
                      <a:gd name="T2" fmla="*/ 181 w 182"/>
                      <a:gd name="T3" fmla="*/ 51 h 75"/>
                      <a:gd name="T4" fmla="*/ 157 w 182"/>
                      <a:gd name="T5" fmla="*/ 55 h 75"/>
                      <a:gd name="T6" fmla="*/ 120 w 182"/>
                      <a:gd name="T7" fmla="*/ 47 h 75"/>
                      <a:gd name="T8" fmla="*/ 98 w 182"/>
                      <a:gd name="T9" fmla="*/ 41 h 75"/>
                      <a:gd name="T10" fmla="*/ 56 w 182"/>
                      <a:gd name="T11" fmla="*/ 23 h 75"/>
                      <a:gd name="T12" fmla="*/ 38 w 182"/>
                      <a:gd name="T13" fmla="*/ 21 h 75"/>
                      <a:gd name="T14" fmla="*/ 20 w 182"/>
                      <a:gd name="T15" fmla="*/ 12 h 75"/>
                      <a:gd name="T16" fmla="*/ 11 w 182"/>
                      <a:gd name="T17" fmla="*/ 0 h 75"/>
                      <a:gd name="T18" fmla="*/ 0 w 182"/>
                      <a:gd name="T19" fmla="*/ 15 h 75"/>
                      <a:gd name="T20" fmla="*/ 0 w 182"/>
                      <a:gd name="T21" fmla="*/ 47 h 75"/>
                      <a:gd name="T22" fmla="*/ 14 w 182"/>
                      <a:gd name="T23" fmla="*/ 51 h 75"/>
                      <a:gd name="T24" fmla="*/ 46 w 182"/>
                      <a:gd name="T25" fmla="*/ 57 h 75"/>
                      <a:gd name="T26" fmla="*/ 59 w 182"/>
                      <a:gd name="T27" fmla="*/ 59 h 75"/>
                      <a:gd name="T28" fmla="*/ 81 w 182"/>
                      <a:gd name="T29" fmla="*/ 69 h 75"/>
                      <a:gd name="T30" fmla="*/ 105 w 182"/>
                      <a:gd name="T31" fmla="*/ 74 h 75"/>
                      <a:gd name="T32" fmla="*/ 122 w 182"/>
                      <a:gd name="T33" fmla="*/ 74 h 75"/>
                      <a:gd name="T34" fmla="*/ 149 w 182"/>
                      <a:gd name="T35" fmla="*/ 74 h 75"/>
                      <a:gd name="T36" fmla="*/ 181 w 182"/>
                      <a:gd name="T37" fmla="*/ 63 h 7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82" h="75">
                        <a:moveTo>
                          <a:pt x="181" y="63"/>
                        </a:moveTo>
                        <a:lnTo>
                          <a:pt x="181" y="51"/>
                        </a:lnTo>
                        <a:lnTo>
                          <a:pt x="157" y="55"/>
                        </a:lnTo>
                        <a:lnTo>
                          <a:pt x="120" y="47"/>
                        </a:lnTo>
                        <a:lnTo>
                          <a:pt x="98" y="41"/>
                        </a:lnTo>
                        <a:lnTo>
                          <a:pt x="56" y="23"/>
                        </a:lnTo>
                        <a:lnTo>
                          <a:pt x="38" y="21"/>
                        </a:lnTo>
                        <a:lnTo>
                          <a:pt x="20" y="12"/>
                        </a:lnTo>
                        <a:lnTo>
                          <a:pt x="11" y="0"/>
                        </a:lnTo>
                        <a:lnTo>
                          <a:pt x="0" y="15"/>
                        </a:lnTo>
                        <a:lnTo>
                          <a:pt x="0" y="47"/>
                        </a:lnTo>
                        <a:lnTo>
                          <a:pt x="14" y="51"/>
                        </a:lnTo>
                        <a:lnTo>
                          <a:pt x="46" y="57"/>
                        </a:lnTo>
                        <a:lnTo>
                          <a:pt x="59" y="59"/>
                        </a:lnTo>
                        <a:lnTo>
                          <a:pt x="81" y="69"/>
                        </a:lnTo>
                        <a:lnTo>
                          <a:pt x="105" y="74"/>
                        </a:lnTo>
                        <a:lnTo>
                          <a:pt x="122" y="74"/>
                        </a:lnTo>
                        <a:lnTo>
                          <a:pt x="149" y="74"/>
                        </a:lnTo>
                        <a:lnTo>
                          <a:pt x="181" y="63"/>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91" name="Freeform 131"/>
                  <p:cNvSpPr>
                    <a:spLocks/>
                  </p:cNvSpPr>
                  <p:nvPr/>
                </p:nvSpPr>
                <p:spPr bwMode="auto">
                  <a:xfrm>
                    <a:off x="3843" y="2682"/>
                    <a:ext cx="60" cy="61"/>
                  </a:xfrm>
                  <a:custGeom>
                    <a:avLst/>
                    <a:gdLst>
                      <a:gd name="T0" fmla="*/ 58 w 60"/>
                      <a:gd name="T1" fmla="*/ 4 h 61"/>
                      <a:gd name="T2" fmla="*/ 56 w 60"/>
                      <a:gd name="T3" fmla="*/ 34 h 61"/>
                      <a:gd name="T4" fmla="*/ 59 w 60"/>
                      <a:gd name="T5" fmla="*/ 40 h 61"/>
                      <a:gd name="T6" fmla="*/ 46 w 60"/>
                      <a:gd name="T7" fmla="*/ 60 h 61"/>
                      <a:gd name="T8" fmla="*/ 28 w 60"/>
                      <a:gd name="T9" fmla="*/ 60 h 61"/>
                      <a:gd name="T10" fmla="*/ 7 w 60"/>
                      <a:gd name="T11" fmla="*/ 51 h 61"/>
                      <a:gd name="T12" fmla="*/ 0 w 60"/>
                      <a:gd name="T13" fmla="*/ 39 h 61"/>
                      <a:gd name="T14" fmla="*/ 4 w 60"/>
                      <a:gd name="T15" fmla="*/ 31 h 61"/>
                      <a:gd name="T16" fmla="*/ 5 w 60"/>
                      <a:gd name="T17" fmla="*/ 0 h 61"/>
                      <a:gd name="T18" fmla="*/ 58 w 60"/>
                      <a:gd name="T19" fmla="*/ 4 h 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0" h="61">
                        <a:moveTo>
                          <a:pt x="58" y="4"/>
                        </a:moveTo>
                        <a:lnTo>
                          <a:pt x="56" y="34"/>
                        </a:lnTo>
                        <a:lnTo>
                          <a:pt x="59" y="40"/>
                        </a:lnTo>
                        <a:lnTo>
                          <a:pt x="46" y="60"/>
                        </a:lnTo>
                        <a:lnTo>
                          <a:pt x="28" y="60"/>
                        </a:lnTo>
                        <a:lnTo>
                          <a:pt x="7" y="51"/>
                        </a:lnTo>
                        <a:lnTo>
                          <a:pt x="0" y="39"/>
                        </a:lnTo>
                        <a:lnTo>
                          <a:pt x="4" y="31"/>
                        </a:lnTo>
                        <a:lnTo>
                          <a:pt x="5" y="0"/>
                        </a:lnTo>
                        <a:lnTo>
                          <a:pt x="58" y="4"/>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624" name="Group 132"/>
                <p:cNvGrpSpPr>
                  <a:grpSpLocks/>
                </p:cNvGrpSpPr>
                <p:nvPr/>
              </p:nvGrpSpPr>
              <p:grpSpPr bwMode="auto">
                <a:xfrm>
                  <a:off x="3832" y="2461"/>
                  <a:ext cx="80" cy="251"/>
                  <a:chOff x="3832" y="2461"/>
                  <a:chExt cx="80" cy="251"/>
                </a:xfrm>
              </p:grpSpPr>
              <p:sp>
                <p:nvSpPr>
                  <p:cNvPr id="14685" name="Freeform 133"/>
                  <p:cNvSpPr>
                    <a:spLocks/>
                  </p:cNvSpPr>
                  <p:nvPr/>
                </p:nvSpPr>
                <p:spPr bwMode="auto">
                  <a:xfrm>
                    <a:off x="3832" y="2461"/>
                    <a:ext cx="80" cy="251"/>
                  </a:xfrm>
                  <a:custGeom>
                    <a:avLst/>
                    <a:gdLst>
                      <a:gd name="T0" fmla="*/ 7 w 80"/>
                      <a:gd name="T1" fmla="*/ 5 h 251"/>
                      <a:gd name="T2" fmla="*/ 2 w 80"/>
                      <a:gd name="T3" fmla="*/ 90 h 251"/>
                      <a:gd name="T4" fmla="*/ 3 w 80"/>
                      <a:gd name="T5" fmla="*/ 160 h 251"/>
                      <a:gd name="T6" fmla="*/ 0 w 80"/>
                      <a:gd name="T7" fmla="*/ 238 h 251"/>
                      <a:gd name="T8" fmla="*/ 39 w 80"/>
                      <a:gd name="T9" fmla="*/ 250 h 251"/>
                      <a:gd name="T10" fmla="*/ 77 w 80"/>
                      <a:gd name="T11" fmla="*/ 250 h 251"/>
                      <a:gd name="T12" fmla="*/ 79 w 80"/>
                      <a:gd name="T13" fmla="*/ 0 h 251"/>
                      <a:gd name="T14" fmla="*/ 7 w 80"/>
                      <a:gd name="T15" fmla="*/ 5 h 25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0" h="251">
                        <a:moveTo>
                          <a:pt x="7" y="5"/>
                        </a:moveTo>
                        <a:lnTo>
                          <a:pt x="2" y="90"/>
                        </a:lnTo>
                        <a:lnTo>
                          <a:pt x="3" y="160"/>
                        </a:lnTo>
                        <a:lnTo>
                          <a:pt x="0" y="238"/>
                        </a:lnTo>
                        <a:lnTo>
                          <a:pt x="39" y="250"/>
                        </a:lnTo>
                        <a:lnTo>
                          <a:pt x="77" y="250"/>
                        </a:lnTo>
                        <a:lnTo>
                          <a:pt x="79" y="0"/>
                        </a:lnTo>
                        <a:lnTo>
                          <a:pt x="7" y="5"/>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86" name="Freeform 134"/>
                  <p:cNvSpPr>
                    <a:spLocks/>
                  </p:cNvSpPr>
                  <p:nvPr/>
                </p:nvSpPr>
                <p:spPr bwMode="auto">
                  <a:xfrm>
                    <a:off x="3839" y="2465"/>
                    <a:ext cx="69" cy="240"/>
                  </a:xfrm>
                  <a:custGeom>
                    <a:avLst/>
                    <a:gdLst>
                      <a:gd name="T0" fmla="*/ 6 w 69"/>
                      <a:gd name="T1" fmla="*/ 7 h 240"/>
                      <a:gd name="T2" fmla="*/ 0 w 69"/>
                      <a:gd name="T3" fmla="*/ 78 h 240"/>
                      <a:gd name="T4" fmla="*/ 1 w 69"/>
                      <a:gd name="T5" fmla="*/ 135 h 240"/>
                      <a:gd name="T6" fmla="*/ 1 w 69"/>
                      <a:gd name="T7" fmla="*/ 222 h 240"/>
                      <a:gd name="T8" fmla="*/ 34 w 69"/>
                      <a:gd name="T9" fmla="*/ 239 h 240"/>
                      <a:gd name="T10" fmla="*/ 64 w 69"/>
                      <a:gd name="T11" fmla="*/ 239 h 240"/>
                      <a:gd name="T12" fmla="*/ 68 w 69"/>
                      <a:gd name="T13" fmla="*/ 0 h 240"/>
                      <a:gd name="T14" fmla="*/ 6 w 69"/>
                      <a:gd name="T15" fmla="*/ 7 h 24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240">
                        <a:moveTo>
                          <a:pt x="6" y="7"/>
                        </a:moveTo>
                        <a:lnTo>
                          <a:pt x="0" y="78"/>
                        </a:lnTo>
                        <a:lnTo>
                          <a:pt x="1" y="135"/>
                        </a:lnTo>
                        <a:lnTo>
                          <a:pt x="1" y="222"/>
                        </a:lnTo>
                        <a:lnTo>
                          <a:pt x="34" y="239"/>
                        </a:lnTo>
                        <a:lnTo>
                          <a:pt x="64" y="239"/>
                        </a:lnTo>
                        <a:lnTo>
                          <a:pt x="68" y="0"/>
                        </a:lnTo>
                        <a:lnTo>
                          <a:pt x="6" y="7"/>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625" name="Group 135"/>
                <p:cNvGrpSpPr>
                  <a:grpSpLocks/>
                </p:cNvGrpSpPr>
                <p:nvPr/>
              </p:nvGrpSpPr>
              <p:grpSpPr bwMode="auto">
                <a:xfrm>
                  <a:off x="3873" y="2715"/>
                  <a:ext cx="191" cy="125"/>
                  <a:chOff x="3873" y="2715"/>
                  <a:chExt cx="191" cy="125"/>
                </a:xfrm>
              </p:grpSpPr>
              <p:sp>
                <p:nvSpPr>
                  <p:cNvPr id="14680" name="Freeform 136"/>
                  <p:cNvSpPr>
                    <a:spLocks/>
                  </p:cNvSpPr>
                  <p:nvPr/>
                </p:nvSpPr>
                <p:spPr bwMode="auto">
                  <a:xfrm>
                    <a:off x="3873" y="2715"/>
                    <a:ext cx="191" cy="125"/>
                  </a:xfrm>
                  <a:custGeom>
                    <a:avLst/>
                    <a:gdLst>
                      <a:gd name="T0" fmla="*/ 77 w 191"/>
                      <a:gd name="T1" fmla="*/ 4 h 125"/>
                      <a:gd name="T2" fmla="*/ 76 w 191"/>
                      <a:gd name="T3" fmla="*/ 36 h 125"/>
                      <a:gd name="T4" fmla="*/ 125 w 191"/>
                      <a:gd name="T5" fmla="*/ 67 h 125"/>
                      <a:gd name="T6" fmla="*/ 167 w 191"/>
                      <a:gd name="T7" fmla="*/ 80 h 125"/>
                      <a:gd name="T8" fmla="*/ 190 w 191"/>
                      <a:gd name="T9" fmla="*/ 91 h 125"/>
                      <a:gd name="T10" fmla="*/ 189 w 191"/>
                      <a:gd name="T11" fmla="*/ 109 h 125"/>
                      <a:gd name="T12" fmla="*/ 159 w 191"/>
                      <a:gd name="T13" fmla="*/ 120 h 125"/>
                      <a:gd name="T14" fmla="*/ 113 w 191"/>
                      <a:gd name="T15" fmla="*/ 124 h 125"/>
                      <a:gd name="T16" fmla="*/ 76 w 191"/>
                      <a:gd name="T17" fmla="*/ 116 h 125"/>
                      <a:gd name="T18" fmla="*/ 53 w 191"/>
                      <a:gd name="T19" fmla="*/ 107 h 125"/>
                      <a:gd name="T20" fmla="*/ 51 w 191"/>
                      <a:gd name="T21" fmla="*/ 116 h 125"/>
                      <a:gd name="T22" fmla="*/ 21 w 191"/>
                      <a:gd name="T23" fmla="*/ 116 h 125"/>
                      <a:gd name="T24" fmla="*/ 2 w 191"/>
                      <a:gd name="T25" fmla="*/ 111 h 125"/>
                      <a:gd name="T26" fmla="*/ 2 w 191"/>
                      <a:gd name="T27" fmla="*/ 94 h 125"/>
                      <a:gd name="T28" fmla="*/ 0 w 191"/>
                      <a:gd name="T29" fmla="*/ 85 h 125"/>
                      <a:gd name="T30" fmla="*/ 0 w 191"/>
                      <a:gd name="T31" fmla="*/ 61 h 125"/>
                      <a:gd name="T32" fmla="*/ 6 w 191"/>
                      <a:gd name="T33" fmla="*/ 48 h 125"/>
                      <a:gd name="T34" fmla="*/ 15 w 191"/>
                      <a:gd name="T35" fmla="*/ 33 h 125"/>
                      <a:gd name="T36" fmla="*/ 17 w 191"/>
                      <a:gd name="T37" fmla="*/ 0 h 125"/>
                      <a:gd name="T38" fmla="*/ 77 w 191"/>
                      <a:gd name="T39" fmla="*/ 4 h 12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91" h="125">
                        <a:moveTo>
                          <a:pt x="77" y="4"/>
                        </a:moveTo>
                        <a:lnTo>
                          <a:pt x="76" y="36"/>
                        </a:lnTo>
                        <a:lnTo>
                          <a:pt x="125" y="67"/>
                        </a:lnTo>
                        <a:lnTo>
                          <a:pt x="167" y="80"/>
                        </a:lnTo>
                        <a:lnTo>
                          <a:pt x="190" y="91"/>
                        </a:lnTo>
                        <a:lnTo>
                          <a:pt x="189" y="109"/>
                        </a:lnTo>
                        <a:lnTo>
                          <a:pt x="159" y="120"/>
                        </a:lnTo>
                        <a:lnTo>
                          <a:pt x="113" y="124"/>
                        </a:lnTo>
                        <a:lnTo>
                          <a:pt x="76" y="116"/>
                        </a:lnTo>
                        <a:lnTo>
                          <a:pt x="53" y="107"/>
                        </a:lnTo>
                        <a:lnTo>
                          <a:pt x="51" y="116"/>
                        </a:lnTo>
                        <a:lnTo>
                          <a:pt x="21" y="116"/>
                        </a:lnTo>
                        <a:lnTo>
                          <a:pt x="2" y="111"/>
                        </a:lnTo>
                        <a:lnTo>
                          <a:pt x="2" y="94"/>
                        </a:lnTo>
                        <a:lnTo>
                          <a:pt x="0" y="85"/>
                        </a:lnTo>
                        <a:lnTo>
                          <a:pt x="0" y="61"/>
                        </a:lnTo>
                        <a:lnTo>
                          <a:pt x="6" y="48"/>
                        </a:lnTo>
                        <a:lnTo>
                          <a:pt x="15" y="33"/>
                        </a:lnTo>
                        <a:lnTo>
                          <a:pt x="17" y="0"/>
                        </a:lnTo>
                        <a:lnTo>
                          <a:pt x="77" y="4"/>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81" name="Freeform 137"/>
                  <p:cNvSpPr>
                    <a:spLocks/>
                  </p:cNvSpPr>
                  <p:nvPr/>
                </p:nvSpPr>
                <p:spPr bwMode="auto">
                  <a:xfrm>
                    <a:off x="3937" y="2759"/>
                    <a:ext cx="58" cy="40"/>
                  </a:xfrm>
                  <a:custGeom>
                    <a:avLst/>
                    <a:gdLst>
                      <a:gd name="T0" fmla="*/ 14 w 58"/>
                      <a:gd name="T1" fmla="*/ 0 h 40"/>
                      <a:gd name="T2" fmla="*/ 0 w 58"/>
                      <a:gd name="T3" fmla="*/ 22 h 40"/>
                      <a:gd name="T4" fmla="*/ 50 w 58"/>
                      <a:gd name="T5" fmla="*/ 39 h 40"/>
                      <a:gd name="T6" fmla="*/ 57 w 58"/>
                      <a:gd name="T7" fmla="*/ 25 h 40"/>
                      <a:gd name="T8" fmla="*/ 14 w 58"/>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8" h="40">
                        <a:moveTo>
                          <a:pt x="14" y="0"/>
                        </a:moveTo>
                        <a:lnTo>
                          <a:pt x="0" y="22"/>
                        </a:lnTo>
                        <a:lnTo>
                          <a:pt x="50" y="39"/>
                        </a:lnTo>
                        <a:lnTo>
                          <a:pt x="57" y="25"/>
                        </a:lnTo>
                        <a:lnTo>
                          <a:pt x="14"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82" name="Freeform 138"/>
                  <p:cNvSpPr>
                    <a:spLocks/>
                  </p:cNvSpPr>
                  <p:nvPr/>
                </p:nvSpPr>
                <p:spPr bwMode="auto">
                  <a:xfrm>
                    <a:off x="3993" y="2787"/>
                    <a:ext cx="65" cy="24"/>
                  </a:xfrm>
                  <a:custGeom>
                    <a:avLst/>
                    <a:gdLst>
                      <a:gd name="T0" fmla="*/ 7 w 65"/>
                      <a:gd name="T1" fmla="*/ 0 h 24"/>
                      <a:gd name="T2" fmla="*/ 0 w 65"/>
                      <a:gd name="T3" fmla="*/ 11 h 24"/>
                      <a:gd name="T4" fmla="*/ 31 w 65"/>
                      <a:gd name="T5" fmla="*/ 20 h 24"/>
                      <a:gd name="T6" fmla="*/ 46 w 65"/>
                      <a:gd name="T7" fmla="*/ 23 h 24"/>
                      <a:gd name="T8" fmla="*/ 64 w 65"/>
                      <a:gd name="T9" fmla="*/ 21 h 24"/>
                      <a:gd name="T10" fmla="*/ 45 w 65"/>
                      <a:gd name="T11" fmla="*/ 10 h 24"/>
                      <a:gd name="T12" fmla="*/ 7 w 65"/>
                      <a:gd name="T13" fmla="*/ 0 h 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24">
                        <a:moveTo>
                          <a:pt x="7" y="0"/>
                        </a:moveTo>
                        <a:lnTo>
                          <a:pt x="0" y="11"/>
                        </a:lnTo>
                        <a:lnTo>
                          <a:pt x="31" y="20"/>
                        </a:lnTo>
                        <a:lnTo>
                          <a:pt x="46" y="23"/>
                        </a:lnTo>
                        <a:lnTo>
                          <a:pt x="64" y="21"/>
                        </a:lnTo>
                        <a:lnTo>
                          <a:pt x="45" y="10"/>
                        </a:lnTo>
                        <a:lnTo>
                          <a:pt x="7"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83" name="Freeform 139"/>
                  <p:cNvSpPr>
                    <a:spLocks/>
                  </p:cNvSpPr>
                  <p:nvPr/>
                </p:nvSpPr>
                <p:spPr bwMode="auto">
                  <a:xfrm>
                    <a:off x="3875" y="2759"/>
                    <a:ext cx="184" cy="75"/>
                  </a:xfrm>
                  <a:custGeom>
                    <a:avLst/>
                    <a:gdLst>
                      <a:gd name="T0" fmla="*/ 183 w 184"/>
                      <a:gd name="T1" fmla="*/ 62 h 75"/>
                      <a:gd name="T2" fmla="*/ 183 w 184"/>
                      <a:gd name="T3" fmla="*/ 51 h 75"/>
                      <a:gd name="T4" fmla="*/ 159 w 184"/>
                      <a:gd name="T5" fmla="*/ 54 h 75"/>
                      <a:gd name="T6" fmla="*/ 121 w 184"/>
                      <a:gd name="T7" fmla="*/ 47 h 75"/>
                      <a:gd name="T8" fmla="*/ 99 w 184"/>
                      <a:gd name="T9" fmla="*/ 42 h 75"/>
                      <a:gd name="T10" fmla="*/ 57 w 184"/>
                      <a:gd name="T11" fmla="*/ 24 h 75"/>
                      <a:gd name="T12" fmla="*/ 38 w 184"/>
                      <a:gd name="T13" fmla="*/ 22 h 75"/>
                      <a:gd name="T14" fmla="*/ 20 w 184"/>
                      <a:gd name="T15" fmla="*/ 13 h 75"/>
                      <a:gd name="T16" fmla="*/ 11 w 184"/>
                      <a:gd name="T17" fmla="*/ 0 h 75"/>
                      <a:gd name="T18" fmla="*/ 0 w 184"/>
                      <a:gd name="T19" fmla="*/ 16 h 75"/>
                      <a:gd name="T20" fmla="*/ 0 w 184"/>
                      <a:gd name="T21" fmla="*/ 46 h 75"/>
                      <a:gd name="T22" fmla="*/ 14 w 184"/>
                      <a:gd name="T23" fmla="*/ 51 h 75"/>
                      <a:gd name="T24" fmla="*/ 47 w 184"/>
                      <a:gd name="T25" fmla="*/ 56 h 75"/>
                      <a:gd name="T26" fmla="*/ 60 w 184"/>
                      <a:gd name="T27" fmla="*/ 59 h 75"/>
                      <a:gd name="T28" fmla="*/ 81 w 184"/>
                      <a:gd name="T29" fmla="*/ 69 h 75"/>
                      <a:gd name="T30" fmla="*/ 106 w 184"/>
                      <a:gd name="T31" fmla="*/ 74 h 75"/>
                      <a:gd name="T32" fmla="*/ 124 w 184"/>
                      <a:gd name="T33" fmla="*/ 74 h 75"/>
                      <a:gd name="T34" fmla="*/ 151 w 184"/>
                      <a:gd name="T35" fmla="*/ 74 h 75"/>
                      <a:gd name="T36" fmla="*/ 183 w 184"/>
                      <a:gd name="T37" fmla="*/ 62 h 7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84" h="75">
                        <a:moveTo>
                          <a:pt x="183" y="62"/>
                        </a:moveTo>
                        <a:lnTo>
                          <a:pt x="183" y="51"/>
                        </a:lnTo>
                        <a:lnTo>
                          <a:pt x="159" y="54"/>
                        </a:lnTo>
                        <a:lnTo>
                          <a:pt x="121" y="47"/>
                        </a:lnTo>
                        <a:lnTo>
                          <a:pt x="99" y="42"/>
                        </a:lnTo>
                        <a:lnTo>
                          <a:pt x="57" y="24"/>
                        </a:lnTo>
                        <a:lnTo>
                          <a:pt x="38" y="22"/>
                        </a:lnTo>
                        <a:lnTo>
                          <a:pt x="20" y="13"/>
                        </a:lnTo>
                        <a:lnTo>
                          <a:pt x="11" y="0"/>
                        </a:lnTo>
                        <a:lnTo>
                          <a:pt x="0" y="16"/>
                        </a:lnTo>
                        <a:lnTo>
                          <a:pt x="0" y="46"/>
                        </a:lnTo>
                        <a:lnTo>
                          <a:pt x="14" y="51"/>
                        </a:lnTo>
                        <a:lnTo>
                          <a:pt x="47" y="56"/>
                        </a:lnTo>
                        <a:lnTo>
                          <a:pt x="60" y="59"/>
                        </a:lnTo>
                        <a:lnTo>
                          <a:pt x="81" y="69"/>
                        </a:lnTo>
                        <a:lnTo>
                          <a:pt x="106" y="74"/>
                        </a:lnTo>
                        <a:lnTo>
                          <a:pt x="124" y="74"/>
                        </a:lnTo>
                        <a:lnTo>
                          <a:pt x="151" y="74"/>
                        </a:lnTo>
                        <a:lnTo>
                          <a:pt x="183" y="62"/>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84" name="Freeform 140"/>
                  <p:cNvSpPr>
                    <a:spLocks/>
                  </p:cNvSpPr>
                  <p:nvPr/>
                </p:nvSpPr>
                <p:spPr bwMode="auto">
                  <a:xfrm>
                    <a:off x="3888" y="2718"/>
                    <a:ext cx="61" cy="60"/>
                  </a:xfrm>
                  <a:custGeom>
                    <a:avLst/>
                    <a:gdLst>
                      <a:gd name="T0" fmla="*/ 58 w 61"/>
                      <a:gd name="T1" fmla="*/ 4 h 60"/>
                      <a:gd name="T2" fmla="*/ 56 w 61"/>
                      <a:gd name="T3" fmla="*/ 33 h 60"/>
                      <a:gd name="T4" fmla="*/ 60 w 61"/>
                      <a:gd name="T5" fmla="*/ 40 h 60"/>
                      <a:gd name="T6" fmla="*/ 46 w 61"/>
                      <a:gd name="T7" fmla="*/ 59 h 60"/>
                      <a:gd name="T8" fmla="*/ 28 w 61"/>
                      <a:gd name="T9" fmla="*/ 59 h 60"/>
                      <a:gd name="T10" fmla="*/ 7 w 61"/>
                      <a:gd name="T11" fmla="*/ 51 h 60"/>
                      <a:gd name="T12" fmla="*/ 0 w 61"/>
                      <a:gd name="T13" fmla="*/ 39 h 60"/>
                      <a:gd name="T14" fmla="*/ 4 w 61"/>
                      <a:gd name="T15" fmla="*/ 31 h 60"/>
                      <a:gd name="T16" fmla="*/ 5 w 61"/>
                      <a:gd name="T17" fmla="*/ 0 h 60"/>
                      <a:gd name="T18" fmla="*/ 58 w 61"/>
                      <a:gd name="T19" fmla="*/ 4 h 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 h="60">
                        <a:moveTo>
                          <a:pt x="58" y="4"/>
                        </a:moveTo>
                        <a:lnTo>
                          <a:pt x="56" y="33"/>
                        </a:lnTo>
                        <a:lnTo>
                          <a:pt x="60" y="40"/>
                        </a:lnTo>
                        <a:lnTo>
                          <a:pt x="46" y="59"/>
                        </a:lnTo>
                        <a:lnTo>
                          <a:pt x="28" y="59"/>
                        </a:lnTo>
                        <a:lnTo>
                          <a:pt x="7" y="51"/>
                        </a:lnTo>
                        <a:lnTo>
                          <a:pt x="0" y="39"/>
                        </a:lnTo>
                        <a:lnTo>
                          <a:pt x="4" y="31"/>
                        </a:lnTo>
                        <a:lnTo>
                          <a:pt x="5" y="0"/>
                        </a:lnTo>
                        <a:lnTo>
                          <a:pt x="58" y="4"/>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626" name="Oval 141"/>
                <p:cNvSpPr>
                  <a:spLocks noChangeArrowheads="1"/>
                </p:cNvSpPr>
                <p:nvPr/>
              </p:nvSpPr>
              <p:spPr bwMode="auto">
                <a:xfrm>
                  <a:off x="3593" y="2719"/>
                  <a:ext cx="219" cy="109"/>
                </a:xfrm>
                <a:prstGeom prst="ellipse">
                  <a:avLst/>
                </a:prstGeom>
                <a:solidFill>
                  <a:srgbClr val="606060"/>
                </a:solidFill>
                <a:ln w="12699">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627" name="Rectangle 142"/>
                <p:cNvSpPr>
                  <a:spLocks noChangeArrowheads="1"/>
                </p:cNvSpPr>
                <p:nvPr/>
              </p:nvSpPr>
              <p:spPr bwMode="auto">
                <a:xfrm>
                  <a:off x="3675" y="2491"/>
                  <a:ext cx="54" cy="256"/>
                </a:xfrm>
                <a:prstGeom prst="rect">
                  <a:avLst/>
                </a:prstGeom>
                <a:solidFill>
                  <a:srgbClr val="606060"/>
                </a:solidFill>
                <a:ln w="12699">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grpSp>
              <p:nvGrpSpPr>
                <p:cNvPr id="14628" name="Group 143"/>
                <p:cNvGrpSpPr>
                  <a:grpSpLocks/>
                </p:cNvGrpSpPr>
                <p:nvPr/>
              </p:nvGrpSpPr>
              <p:grpSpPr bwMode="auto">
                <a:xfrm>
                  <a:off x="3569" y="2391"/>
                  <a:ext cx="299" cy="137"/>
                  <a:chOff x="3569" y="2391"/>
                  <a:chExt cx="299" cy="137"/>
                </a:xfrm>
              </p:grpSpPr>
              <p:sp>
                <p:nvSpPr>
                  <p:cNvPr id="14678" name="Freeform 144"/>
                  <p:cNvSpPr>
                    <a:spLocks/>
                  </p:cNvSpPr>
                  <p:nvPr/>
                </p:nvSpPr>
                <p:spPr bwMode="auto">
                  <a:xfrm>
                    <a:off x="3569" y="2391"/>
                    <a:ext cx="299" cy="137"/>
                  </a:xfrm>
                  <a:custGeom>
                    <a:avLst/>
                    <a:gdLst>
                      <a:gd name="T0" fmla="*/ 298 w 299"/>
                      <a:gd name="T1" fmla="*/ 71 h 137"/>
                      <a:gd name="T2" fmla="*/ 296 w 299"/>
                      <a:gd name="T3" fmla="*/ 113 h 137"/>
                      <a:gd name="T4" fmla="*/ 198 w 299"/>
                      <a:gd name="T5" fmla="*/ 136 h 137"/>
                      <a:gd name="T6" fmla="*/ 90 w 299"/>
                      <a:gd name="T7" fmla="*/ 136 h 137"/>
                      <a:gd name="T8" fmla="*/ 5 w 299"/>
                      <a:gd name="T9" fmla="*/ 101 h 137"/>
                      <a:gd name="T10" fmla="*/ 0 w 299"/>
                      <a:gd name="T11" fmla="*/ 4 h 137"/>
                      <a:gd name="T12" fmla="*/ 168 w 299"/>
                      <a:gd name="T13" fmla="*/ 0 h 137"/>
                      <a:gd name="T14" fmla="*/ 298 w 299"/>
                      <a:gd name="T15" fmla="*/ 71 h 1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99" h="137">
                        <a:moveTo>
                          <a:pt x="298" y="71"/>
                        </a:moveTo>
                        <a:lnTo>
                          <a:pt x="296" y="113"/>
                        </a:lnTo>
                        <a:lnTo>
                          <a:pt x="198" y="136"/>
                        </a:lnTo>
                        <a:lnTo>
                          <a:pt x="90" y="136"/>
                        </a:lnTo>
                        <a:lnTo>
                          <a:pt x="5" y="101"/>
                        </a:lnTo>
                        <a:lnTo>
                          <a:pt x="0" y="4"/>
                        </a:lnTo>
                        <a:lnTo>
                          <a:pt x="168" y="0"/>
                        </a:lnTo>
                        <a:lnTo>
                          <a:pt x="298" y="71"/>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79" name="Freeform 145"/>
                  <p:cNvSpPr>
                    <a:spLocks/>
                  </p:cNvSpPr>
                  <p:nvPr/>
                </p:nvSpPr>
                <p:spPr bwMode="auto">
                  <a:xfrm>
                    <a:off x="3575" y="2443"/>
                    <a:ext cx="285" cy="79"/>
                  </a:xfrm>
                  <a:custGeom>
                    <a:avLst/>
                    <a:gdLst>
                      <a:gd name="T0" fmla="*/ 284 w 285"/>
                      <a:gd name="T1" fmla="*/ 26 h 79"/>
                      <a:gd name="T2" fmla="*/ 283 w 285"/>
                      <a:gd name="T3" fmla="*/ 57 h 79"/>
                      <a:gd name="T4" fmla="*/ 195 w 285"/>
                      <a:gd name="T5" fmla="*/ 78 h 79"/>
                      <a:gd name="T6" fmla="*/ 80 w 285"/>
                      <a:gd name="T7" fmla="*/ 78 h 79"/>
                      <a:gd name="T8" fmla="*/ 0 w 285"/>
                      <a:gd name="T9" fmla="*/ 41 h 79"/>
                      <a:gd name="T10" fmla="*/ 0 w 285"/>
                      <a:gd name="T11" fmla="*/ 0 h 79"/>
                      <a:gd name="T12" fmla="*/ 76 w 285"/>
                      <a:gd name="T13" fmla="*/ 41 h 79"/>
                      <a:gd name="T14" fmla="*/ 193 w 285"/>
                      <a:gd name="T15" fmla="*/ 43 h 79"/>
                      <a:gd name="T16" fmla="*/ 284 w 285"/>
                      <a:gd name="T17" fmla="*/ 26 h 7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85" h="79">
                        <a:moveTo>
                          <a:pt x="284" y="26"/>
                        </a:moveTo>
                        <a:lnTo>
                          <a:pt x="283" y="57"/>
                        </a:lnTo>
                        <a:lnTo>
                          <a:pt x="195" y="78"/>
                        </a:lnTo>
                        <a:lnTo>
                          <a:pt x="80" y="78"/>
                        </a:lnTo>
                        <a:lnTo>
                          <a:pt x="0" y="41"/>
                        </a:lnTo>
                        <a:lnTo>
                          <a:pt x="0" y="0"/>
                        </a:lnTo>
                        <a:lnTo>
                          <a:pt x="76" y="41"/>
                        </a:lnTo>
                        <a:lnTo>
                          <a:pt x="193" y="43"/>
                        </a:lnTo>
                        <a:lnTo>
                          <a:pt x="284" y="26"/>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629" name="Freeform 146"/>
                <p:cNvSpPr>
                  <a:spLocks/>
                </p:cNvSpPr>
                <p:nvPr/>
              </p:nvSpPr>
              <p:spPr bwMode="auto">
                <a:xfrm>
                  <a:off x="3559" y="2249"/>
                  <a:ext cx="408" cy="493"/>
                </a:xfrm>
                <a:custGeom>
                  <a:avLst/>
                  <a:gdLst>
                    <a:gd name="T0" fmla="*/ 405 w 408"/>
                    <a:gd name="T1" fmla="*/ 276 h 493"/>
                    <a:gd name="T2" fmla="*/ 403 w 408"/>
                    <a:gd name="T3" fmla="*/ 227 h 493"/>
                    <a:gd name="T4" fmla="*/ 403 w 408"/>
                    <a:gd name="T5" fmla="*/ 175 h 493"/>
                    <a:gd name="T6" fmla="*/ 402 w 408"/>
                    <a:gd name="T7" fmla="*/ 134 h 493"/>
                    <a:gd name="T8" fmla="*/ 384 w 408"/>
                    <a:gd name="T9" fmla="*/ 111 h 493"/>
                    <a:gd name="T10" fmla="*/ 363 w 408"/>
                    <a:gd name="T11" fmla="*/ 98 h 493"/>
                    <a:gd name="T12" fmla="*/ 315 w 408"/>
                    <a:gd name="T13" fmla="*/ 75 h 493"/>
                    <a:gd name="T14" fmla="*/ 244 w 408"/>
                    <a:gd name="T15" fmla="*/ 52 h 493"/>
                    <a:gd name="T16" fmla="*/ 230 w 408"/>
                    <a:gd name="T17" fmla="*/ 51 h 493"/>
                    <a:gd name="T18" fmla="*/ 221 w 408"/>
                    <a:gd name="T19" fmla="*/ 52 h 493"/>
                    <a:gd name="T20" fmla="*/ 219 w 408"/>
                    <a:gd name="T21" fmla="*/ 48 h 493"/>
                    <a:gd name="T22" fmla="*/ 215 w 408"/>
                    <a:gd name="T23" fmla="*/ 43 h 493"/>
                    <a:gd name="T24" fmla="*/ 210 w 408"/>
                    <a:gd name="T25" fmla="*/ 44 h 493"/>
                    <a:gd name="T26" fmla="*/ 204 w 408"/>
                    <a:gd name="T27" fmla="*/ 44 h 493"/>
                    <a:gd name="T28" fmla="*/ 201 w 408"/>
                    <a:gd name="T29" fmla="*/ 35 h 493"/>
                    <a:gd name="T30" fmla="*/ 196 w 408"/>
                    <a:gd name="T31" fmla="*/ 30 h 493"/>
                    <a:gd name="T32" fmla="*/ 190 w 408"/>
                    <a:gd name="T33" fmla="*/ 29 h 493"/>
                    <a:gd name="T34" fmla="*/ 183 w 408"/>
                    <a:gd name="T35" fmla="*/ 29 h 493"/>
                    <a:gd name="T36" fmla="*/ 184 w 408"/>
                    <a:gd name="T37" fmla="*/ 21 h 493"/>
                    <a:gd name="T38" fmla="*/ 176 w 408"/>
                    <a:gd name="T39" fmla="*/ 0 h 493"/>
                    <a:gd name="T40" fmla="*/ 10 w 408"/>
                    <a:gd name="T41" fmla="*/ 6 h 493"/>
                    <a:gd name="T42" fmla="*/ 11 w 408"/>
                    <a:gd name="T43" fmla="*/ 28 h 493"/>
                    <a:gd name="T44" fmla="*/ 8 w 408"/>
                    <a:gd name="T45" fmla="*/ 48 h 493"/>
                    <a:gd name="T46" fmla="*/ 5 w 408"/>
                    <a:gd name="T47" fmla="*/ 62 h 493"/>
                    <a:gd name="T48" fmla="*/ 3 w 408"/>
                    <a:gd name="T49" fmla="*/ 79 h 493"/>
                    <a:gd name="T50" fmla="*/ 0 w 408"/>
                    <a:gd name="T51" fmla="*/ 108 h 493"/>
                    <a:gd name="T52" fmla="*/ 3 w 408"/>
                    <a:gd name="T53" fmla="*/ 124 h 493"/>
                    <a:gd name="T54" fmla="*/ 8 w 408"/>
                    <a:gd name="T55" fmla="*/ 139 h 493"/>
                    <a:gd name="T56" fmla="*/ 14 w 408"/>
                    <a:gd name="T57" fmla="*/ 153 h 493"/>
                    <a:gd name="T58" fmla="*/ 21 w 408"/>
                    <a:gd name="T59" fmla="*/ 158 h 493"/>
                    <a:gd name="T60" fmla="*/ 33 w 408"/>
                    <a:gd name="T61" fmla="*/ 162 h 493"/>
                    <a:gd name="T62" fmla="*/ 49 w 408"/>
                    <a:gd name="T63" fmla="*/ 169 h 493"/>
                    <a:gd name="T64" fmla="*/ 56 w 408"/>
                    <a:gd name="T65" fmla="*/ 180 h 493"/>
                    <a:gd name="T66" fmla="*/ 65 w 408"/>
                    <a:gd name="T67" fmla="*/ 189 h 493"/>
                    <a:gd name="T68" fmla="*/ 78 w 408"/>
                    <a:gd name="T69" fmla="*/ 197 h 493"/>
                    <a:gd name="T70" fmla="*/ 94 w 408"/>
                    <a:gd name="T71" fmla="*/ 204 h 493"/>
                    <a:gd name="T72" fmla="*/ 119 w 408"/>
                    <a:gd name="T73" fmla="*/ 208 h 493"/>
                    <a:gd name="T74" fmla="*/ 141 w 408"/>
                    <a:gd name="T75" fmla="*/ 208 h 493"/>
                    <a:gd name="T76" fmla="*/ 157 w 408"/>
                    <a:gd name="T77" fmla="*/ 205 h 493"/>
                    <a:gd name="T78" fmla="*/ 172 w 408"/>
                    <a:gd name="T79" fmla="*/ 204 h 493"/>
                    <a:gd name="T80" fmla="*/ 183 w 408"/>
                    <a:gd name="T81" fmla="*/ 211 h 493"/>
                    <a:gd name="T82" fmla="*/ 205 w 408"/>
                    <a:gd name="T83" fmla="*/ 210 h 493"/>
                    <a:gd name="T84" fmla="*/ 291 w 408"/>
                    <a:gd name="T85" fmla="*/ 226 h 493"/>
                    <a:gd name="T86" fmla="*/ 315 w 408"/>
                    <a:gd name="T87" fmla="*/ 229 h 493"/>
                    <a:gd name="T88" fmla="*/ 306 w 408"/>
                    <a:gd name="T89" fmla="*/ 296 h 493"/>
                    <a:gd name="T90" fmla="*/ 305 w 408"/>
                    <a:gd name="T91" fmla="*/ 330 h 493"/>
                    <a:gd name="T92" fmla="*/ 310 w 408"/>
                    <a:gd name="T93" fmla="*/ 374 h 493"/>
                    <a:gd name="T94" fmla="*/ 315 w 408"/>
                    <a:gd name="T95" fmla="*/ 425 h 493"/>
                    <a:gd name="T96" fmla="*/ 315 w 408"/>
                    <a:gd name="T97" fmla="*/ 478 h 493"/>
                    <a:gd name="T98" fmla="*/ 336 w 408"/>
                    <a:gd name="T99" fmla="*/ 486 h 493"/>
                    <a:gd name="T100" fmla="*/ 361 w 408"/>
                    <a:gd name="T101" fmla="*/ 489 h 493"/>
                    <a:gd name="T102" fmla="*/ 383 w 408"/>
                    <a:gd name="T103" fmla="*/ 492 h 493"/>
                    <a:gd name="T104" fmla="*/ 407 w 408"/>
                    <a:gd name="T105" fmla="*/ 488 h 493"/>
                    <a:gd name="T106" fmla="*/ 405 w 408"/>
                    <a:gd name="T107" fmla="*/ 439 h 493"/>
                    <a:gd name="T108" fmla="*/ 405 w 408"/>
                    <a:gd name="T109" fmla="*/ 359 h 493"/>
                    <a:gd name="T110" fmla="*/ 405 w 408"/>
                    <a:gd name="T111" fmla="*/ 289 h 493"/>
                    <a:gd name="T112" fmla="*/ 405 w 408"/>
                    <a:gd name="T113" fmla="*/ 276 h 493"/>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408" h="493">
                      <a:moveTo>
                        <a:pt x="405" y="276"/>
                      </a:moveTo>
                      <a:lnTo>
                        <a:pt x="403" y="227"/>
                      </a:lnTo>
                      <a:lnTo>
                        <a:pt x="403" y="175"/>
                      </a:lnTo>
                      <a:lnTo>
                        <a:pt x="402" y="134"/>
                      </a:lnTo>
                      <a:lnTo>
                        <a:pt x="384" y="111"/>
                      </a:lnTo>
                      <a:lnTo>
                        <a:pt x="363" y="98"/>
                      </a:lnTo>
                      <a:lnTo>
                        <a:pt x="315" y="75"/>
                      </a:lnTo>
                      <a:lnTo>
                        <a:pt x="244" y="52"/>
                      </a:lnTo>
                      <a:lnTo>
                        <a:pt x="230" y="51"/>
                      </a:lnTo>
                      <a:lnTo>
                        <a:pt x="221" y="52"/>
                      </a:lnTo>
                      <a:lnTo>
                        <a:pt x="219" y="48"/>
                      </a:lnTo>
                      <a:lnTo>
                        <a:pt x="215" y="43"/>
                      </a:lnTo>
                      <a:lnTo>
                        <a:pt x="210" y="44"/>
                      </a:lnTo>
                      <a:lnTo>
                        <a:pt x="204" y="44"/>
                      </a:lnTo>
                      <a:lnTo>
                        <a:pt x="201" y="35"/>
                      </a:lnTo>
                      <a:lnTo>
                        <a:pt x="196" y="30"/>
                      </a:lnTo>
                      <a:lnTo>
                        <a:pt x="190" y="29"/>
                      </a:lnTo>
                      <a:lnTo>
                        <a:pt x="183" y="29"/>
                      </a:lnTo>
                      <a:lnTo>
                        <a:pt x="184" y="21"/>
                      </a:lnTo>
                      <a:lnTo>
                        <a:pt x="176" y="0"/>
                      </a:lnTo>
                      <a:lnTo>
                        <a:pt x="10" y="6"/>
                      </a:lnTo>
                      <a:lnTo>
                        <a:pt x="11" y="28"/>
                      </a:lnTo>
                      <a:lnTo>
                        <a:pt x="8" y="48"/>
                      </a:lnTo>
                      <a:lnTo>
                        <a:pt x="5" y="62"/>
                      </a:lnTo>
                      <a:lnTo>
                        <a:pt x="3" y="79"/>
                      </a:lnTo>
                      <a:lnTo>
                        <a:pt x="0" y="108"/>
                      </a:lnTo>
                      <a:lnTo>
                        <a:pt x="3" y="124"/>
                      </a:lnTo>
                      <a:lnTo>
                        <a:pt x="8" y="139"/>
                      </a:lnTo>
                      <a:lnTo>
                        <a:pt x="14" y="153"/>
                      </a:lnTo>
                      <a:lnTo>
                        <a:pt x="21" y="158"/>
                      </a:lnTo>
                      <a:lnTo>
                        <a:pt x="33" y="162"/>
                      </a:lnTo>
                      <a:lnTo>
                        <a:pt x="49" y="169"/>
                      </a:lnTo>
                      <a:lnTo>
                        <a:pt x="56" y="180"/>
                      </a:lnTo>
                      <a:lnTo>
                        <a:pt x="65" y="189"/>
                      </a:lnTo>
                      <a:lnTo>
                        <a:pt x="78" y="197"/>
                      </a:lnTo>
                      <a:lnTo>
                        <a:pt x="94" y="204"/>
                      </a:lnTo>
                      <a:lnTo>
                        <a:pt x="119" y="208"/>
                      </a:lnTo>
                      <a:lnTo>
                        <a:pt x="141" y="208"/>
                      </a:lnTo>
                      <a:lnTo>
                        <a:pt x="157" y="205"/>
                      </a:lnTo>
                      <a:lnTo>
                        <a:pt x="172" y="204"/>
                      </a:lnTo>
                      <a:lnTo>
                        <a:pt x="183" y="211"/>
                      </a:lnTo>
                      <a:lnTo>
                        <a:pt x="205" y="210"/>
                      </a:lnTo>
                      <a:lnTo>
                        <a:pt x="291" y="226"/>
                      </a:lnTo>
                      <a:lnTo>
                        <a:pt x="315" y="229"/>
                      </a:lnTo>
                      <a:lnTo>
                        <a:pt x="306" y="296"/>
                      </a:lnTo>
                      <a:lnTo>
                        <a:pt x="305" y="330"/>
                      </a:lnTo>
                      <a:lnTo>
                        <a:pt x="310" y="374"/>
                      </a:lnTo>
                      <a:lnTo>
                        <a:pt x="315" y="425"/>
                      </a:lnTo>
                      <a:lnTo>
                        <a:pt x="315" y="478"/>
                      </a:lnTo>
                      <a:lnTo>
                        <a:pt x="336" y="486"/>
                      </a:lnTo>
                      <a:lnTo>
                        <a:pt x="361" y="489"/>
                      </a:lnTo>
                      <a:lnTo>
                        <a:pt x="383" y="492"/>
                      </a:lnTo>
                      <a:lnTo>
                        <a:pt x="407" y="488"/>
                      </a:lnTo>
                      <a:lnTo>
                        <a:pt x="405" y="439"/>
                      </a:lnTo>
                      <a:lnTo>
                        <a:pt x="405" y="359"/>
                      </a:lnTo>
                      <a:lnTo>
                        <a:pt x="405" y="289"/>
                      </a:lnTo>
                      <a:lnTo>
                        <a:pt x="405" y="276"/>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30" name="Freeform 147"/>
                <p:cNvSpPr>
                  <a:spLocks/>
                </p:cNvSpPr>
                <p:nvPr/>
              </p:nvSpPr>
              <p:spPr bwMode="auto">
                <a:xfrm>
                  <a:off x="3564" y="2270"/>
                  <a:ext cx="399" cy="465"/>
                </a:xfrm>
                <a:custGeom>
                  <a:avLst/>
                  <a:gdLst>
                    <a:gd name="T0" fmla="*/ 13 w 399"/>
                    <a:gd name="T1" fmla="*/ 23 h 465"/>
                    <a:gd name="T2" fmla="*/ 3 w 399"/>
                    <a:gd name="T3" fmla="*/ 50 h 465"/>
                    <a:gd name="T4" fmla="*/ 11 w 399"/>
                    <a:gd name="T5" fmla="*/ 128 h 465"/>
                    <a:gd name="T6" fmla="*/ 33 w 399"/>
                    <a:gd name="T7" fmla="*/ 128 h 465"/>
                    <a:gd name="T8" fmla="*/ 57 w 399"/>
                    <a:gd name="T9" fmla="*/ 157 h 465"/>
                    <a:gd name="T10" fmla="*/ 114 w 399"/>
                    <a:gd name="T11" fmla="*/ 176 h 465"/>
                    <a:gd name="T12" fmla="*/ 167 w 399"/>
                    <a:gd name="T13" fmla="*/ 176 h 465"/>
                    <a:gd name="T14" fmla="*/ 147 w 399"/>
                    <a:gd name="T15" fmla="*/ 148 h 465"/>
                    <a:gd name="T16" fmla="*/ 173 w 399"/>
                    <a:gd name="T17" fmla="*/ 175 h 465"/>
                    <a:gd name="T18" fmla="*/ 199 w 399"/>
                    <a:gd name="T19" fmla="*/ 182 h 465"/>
                    <a:gd name="T20" fmla="*/ 182 w 399"/>
                    <a:gd name="T21" fmla="*/ 164 h 465"/>
                    <a:gd name="T22" fmla="*/ 210 w 399"/>
                    <a:gd name="T23" fmla="*/ 184 h 465"/>
                    <a:gd name="T24" fmla="*/ 301 w 399"/>
                    <a:gd name="T25" fmla="*/ 200 h 465"/>
                    <a:gd name="T26" fmla="*/ 303 w 399"/>
                    <a:gd name="T27" fmla="*/ 291 h 465"/>
                    <a:gd name="T28" fmla="*/ 313 w 399"/>
                    <a:gd name="T29" fmla="*/ 451 h 465"/>
                    <a:gd name="T30" fmla="*/ 367 w 399"/>
                    <a:gd name="T31" fmla="*/ 464 h 465"/>
                    <a:gd name="T32" fmla="*/ 396 w 399"/>
                    <a:gd name="T33" fmla="*/ 350 h 465"/>
                    <a:gd name="T34" fmla="*/ 391 w 399"/>
                    <a:gd name="T35" fmla="*/ 202 h 465"/>
                    <a:gd name="T36" fmla="*/ 393 w 399"/>
                    <a:gd name="T37" fmla="*/ 133 h 465"/>
                    <a:gd name="T38" fmla="*/ 366 w 399"/>
                    <a:gd name="T39" fmla="*/ 92 h 465"/>
                    <a:gd name="T40" fmla="*/ 285 w 399"/>
                    <a:gd name="T41" fmla="*/ 53 h 465"/>
                    <a:gd name="T42" fmla="*/ 218 w 399"/>
                    <a:gd name="T43" fmla="*/ 34 h 465"/>
                    <a:gd name="T44" fmla="*/ 179 w 399"/>
                    <a:gd name="T45" fmla="*/ 72 h 465"/>
                    <a:gd name="T46" fmla="*/ 207 w 399"/>
                    <a:gd name="T47" fmla="*/ 46 h 465"/>
                    <a:gd name="T48" fmla="*/ 210 w 399"/>
                    <a:gd name="T49" fmla="*/ 27 h 465"/>
                    <a:gd name="T50" fmla="*/ 196 w 399"/>
                    <a:gd name="T51" fmla="*/ 34 h 465"/>
                    <a:gd name="T52" fmla="*/ 177 w 399"/>
                    <a:gd name="T53" fmla="*/ 48 h 465"/>
                    <a:gd name="T54" fmla="*/ 195 w 399"/>
                    <a:gd name="T55" fmla="*/ 24 h 465"/>
                    <a:gd name="T56" fmla="*/ 181 w 399"/>
                    <a:gd name="T57" fmla="*/ 13 h 465"/>
                    <a:gd name="T58" fmla="*/ 154 w 399"/>
                    <a:gd name="T59" fmla="*/ 39 h 465"/>
                    <a:gd name="T60" fmla="*/ 174 w 399"/>
                    <a:gd name="T61" fmla="*/ 7 h 465"/>
                    <a:gd name="T62" fmla="*/ 161 w 399"/>
                    <a:gd name="T63" fmla="*/ 2 h 465"/>
                    <a:gd name="T64" fmla="*/ 141 w 399"/>
                    <a:gd name="T65" fmla="*/ 22 h 465"/>
                    <a:gd name="T66" fmla="*/ 104 w 399"/>
                    <a:gd name="T67" fmla="*/ 14 h 465"/>
                    <a:gd name="T68" fmla="*/ 93 w 399"/>
                    <a:gd name="T69" fmla="*/ 25 h 465"/>
                    <a:gd name="T70" fmla="*/ 57 w 399"/>
                    <a:gd name="T71" fmla="*/ 33 h 465"/>
                    <a:gd name="T72" fmla="*/ 50 w 399"/>
                    <a:gd name="T73" fmla="*/ 16 h 465"/>
                    <a:gd name="T74" fmla="*/ 35 w 399"/>
                    <a:gd name="T75" fmla="*/ 32 h 465"/>
                    <a:gd name="T76" fmla="*/ 20 w 399"/>
                    <a:gd name="T77" fmla="*/ 14 h 46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399" h="465">
                      <a:moveTo>
                        <a:pt x="14" y="8"/>
                      </a:moveTo>
                      <a:lnTo>
                        <a:pt x="13" y="23"/>
                      </a:lnTo>
                      <a:lnTo>
                        <a:pt x="8" y="17"/>
                      </a:lnTo>
                      <a:lnTo>
                        <a:pt x="3" y="50"/>
                      </a:lnTo>
                      <a:lnTo>
                        <a:pt x="0" y="89"/>
                      </a:lnTo>
                      <a:lnTo>
                        <a:pt x="11" y="128"/>
                      </a:lnTo>
                      <a:lnTo>
                        <a:pt x="35" y="137"/>
                      </a:lnTo>
                      <a:lnTo>
                        <a:pt x="33" y="128"/>
                      </a:lnTo>
                      <a:lnTo>
                        <a:pt x="46" y="142"/>
                      </a:lnTo>
                      <a:lnTo>
                        <a:pt x="57" y="157"/>
                      </a:lnTo>
                      <a:lnTo>
                        <a:pt x="83" y="172"/>
                      </a:lnTo>
                      <a:lnTo>
                        <a:pt x="114" y="176"/>
                      </a:lnTo>
                      <a:lnTo>
                        <a:pt x="152" y="178"/>
                      </a:lnTo>
                      <a:lnTo>
                        <a:pt x="167" y="176"/>
                      </a:lnTo>
                      <a:lnTo>
                        <a:pt x="154" y="168"/>
                      </a:lnTo>
                      <a:lnTo>
                        <a:pt x="147" y="148"/>
                      </a:lnTo>
                      <a:lnTo>
                        <a:pt x="159" y="164"/>
                      </a:lnTo>
                      <a:lnTo>
                        <a:pt x="173" y="175"/>
                      </a:lnTo>
                      <a:lnTo>
                        <a:pt x="186" y="184"/>
                      </a:lnTo>
                      <a:lnTo>
                        <a:pt x="199" y="182"/>
                      </a:lnTo>
                      <a:lnTo>
                        <a:pt x="190" y="174"/>
                      </a:lnTo>
                      <a:lnTo>
                        <a:pt x="182" y="164"/>
                      </a:lnTo>
                      <a:lnTo>
                        <a:pt x="196" y="170"/>
                      </a:lnTo>
                      <a:lnTo>
                        <a:pt x="210" y="184"/>
                      </a:lnTo>
                      <a:lnTo>
                        <a:pt x="255" y="191"/>
                      </a:lnTo>
                      <a:lnTo>
                        <a:pt x="301" y="200"/>
                      </a:lnTo>
                      <a:lnTo>
                        <a:pt x="314" y="204"/>
                      </a:lnTo>
                      <a:lnTo>
                        <a:pt x="303" y="291"/>
                      </a:lnTo>
                      <a:lnTo>
                        <a:pt x="312" y="372"/>
                      </a:lnTo>
                      <a:lnTo>
                        <a:pt x="313" y="451"/>
                      </a:lnTo>
                      <a:lnTo>
                        <a:pt x="342" y="459"/>
                      </a:lnTo>
                      <a:lnTo>
                        <a:pt x="367" y="464"/>
                      </a:lnTo>
                      <a:lnTo>
                        <a:pt x="398" y="463"/>
                      </a:lnTo>
                      <a:lnTo>
                        <a:pt x="396" y="350"/>
                      </a:lnTo>
                      <a:lnTo>
                        <a:pt x="396" y="255"/>
                      </a:lnTo>
                      <a:lnTo>
                        <a:pt x="391" y="202"/>
                      </a:lnTo>
                      <a:lnTo>
                        <a:pt x="395" y="169"/>
                      </a:lnTo>
                      <a:lnTo>
                        <a:pt x="393" y="133"/>
                      </a:lnTo>
                      <a:lnTo>
                        <a:pt x="387" y="109"/>
                      </a:lnTo>
                      <a:lnTo>
                        <a:pt x="366" y="92"/>
                      </a:lnTo>
                      <a:lnTo>
                        <a:pt x="338" y="76"/>
                      </a:lnTo>
                      <a:lnTo>
                        <a:pt x="285" y="53"/>
                      </a:lnTo>
                      <a:lnTo>
                        <a:pt x="242" y="37"/>
                      </a:lnTo>
                      <a:lnTo>
                        <a:pt x="218" y="34"/>
                      </a:lnTo>
                      <a:lnTo>
                        <a:pt x="209" y="53"/>
                      </a:lnTo>
                      <a:lnTo>
                        <a:pt x="179" y="72"/>
                      </a:lnTo>
                      <a:lnTo>
                        <a:pt x="195" y="55"/>
                      </a:lnTo>
                      <a:lnTo>
                        <a:pt x="207" y="46"/>
                      </a:lnTo>
                      <a:lnTo>
                        <a:pt x="211" y="33"/>
                      </a:lnTo>
                      <a:lnTo>
                        <a:pt x="210" y="27"/>
                      </a:lnTo>
                      <a:lnTo>
                        <a:pt x="201" y="27"/>
                      </a:lnTo>
                      <a:lnTo>
                        <a:pt x="196" y="34"/>
                      </a:lnTo>
                      <a:lnTo>
                        <a:pt x="190" y="41"/>
                      </a:lnTo>
                      <a:lnTo>
                        <a:pt x="177" y="48"/>
                      </a:lnTo>
                      <a:lnTo>
                        <a:pt x="190" y="34"/>
                      </a:lnTo>
                      <a:lnTo>
                        <a:pt x="195" y="24"/>
                      </a:lnTo>
                      <a:lnTo>
                        <a:pt x="191" y="17"/>
                      </a:lnTo>
                      <a:lnTo>
                        <a:pt x="181" y="13"/>
                      </a:lnTo>
                      <a:lnTo>
                        <a:pt x="167" y="29"/>
                      </a:lnTo>
                      <a:lnTo>
                        <a:pt x="154" y="39"/>
                      </a:lnTo>
                      <a:lnTo>
                        <a:pt x="169" y="16"/>
                      </a:lnTo>
                      <a:lnTo>
                        <a:pt x="174" y="7"/>
                      </a:lnTo>
                      <a:lnTo>
                        <a:pt x="174" y="0"/>
                      </a:lnTo>
                      <a:lnTo>
                        <a:pt x="161" y="2"/>
                      </a:lnTo>
                      <a:lnTo>
                        <a:pt x="149" y="14"/>
                      </a:lnTo>
                      <a:lnTo>
                        <a:pt x="141" y="22"/>
                      </a:lnTo>
                      <a:lnTo>
                        <a:pt x="103" y="26"/>
                      </a:lnTo>
                      <a:lnTo>
                        <a:pt x="104" y="14"/>
                      </a:lnTo>
                      <a:lnTo>
                        <a:pt x="93" y="9"/>
                      </a:lnTo>
                      <a:lnTo>
                        <a:pt x="93" y="25"/>
                      </a:lnTo>
                      <a:lnTo>
                        <a:pt x="82" y="29"/>
                      </a:lnTo>
                      <a:lnTo>
                        <a:pt x="57" y="33"/>
                      </a:lnTo>
                      <a:lnTo>
                        <a:pt x="59" y="16"/>
                      </a:lnTo>
                      <a:lnTo>
                        <a:pt x="50" y="16"/>
                      </a:lnTo>
                      <a:lnTo>
                        <a:pt x="49" y="33"/>
                      </a:lnTo>
                      <a:lnTo>
                        <a:pt x="35" y="32"/>
                      </a:lnTo>
                      <a:lnTo>
                        <a:pt x="20" y="27"/>
                      </a:lnTo>
                      <a:lnTo>
                        <a:pt x="20" y="14"/>
                      </a:lnTo>
                      <a:lnTo>
                        <a:pt x="14" y="8"/>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31" name="Freeform 148"/>
                <p:cNvSpPr>
                  <a:spLocks/>
                </p:cNvSpPr>
                <p:nvPr/>
              </p:nvSpPr>
              <p:spPr bwMode="auto">
                <a:xfrm>
                  <a:off x="3619" y="2347"/>
                  <a:ext cx="55" cy="17"/>
                </a:xfrm>
                <a:custGeom>
                  <a:avLst/>
                  <a:gdLst>
                    <a:gd name="T0" fmla="*/ 0 w 55"/>
                    <a:gd name="T1" fmla="*/ 0 h 17"/>
                    <a:gd name="T2" fmla="*/ 26 w 55"/>
                    <a:gd name="T3" fmla="*/ 16 h 17"/>
                    <a:gd name="T4" fmla="*/ 54 w 55"/>
                    <a:gd name="T5" fmla="*/ 13 h 17"/>
                    <a:gd name="T6" fmla="*/ 0 w 55"/>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5" h="17">
                      <a:moveTo>
                        <a:pt x="0" y="0"/>
                      </a:moveTo>
                      <a:lnTo>
                        <a:pt x="26" y="16"/>
                      </a:lnTo>
                      <a:lnTo>
                        <a:pt x="54" y="13"/>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32" name="Freeform 149"/>
                <p:cNvSpPr>
                  <a:spLocks/>
                </p:cNvSpPr>
                <p:nvPr/>
              </p:nvSpPr>
              <p:spPr bwMode="auto">
                <a:xfrm>
                  <a:off x="3566" y="2327"/>
                  <a:ext cx="34" cy="17"/>
                </a:xfrm>
                <a:custGeom>
                  <a:avLst/>
                  <a:gdLst>
                    <a:gd name="T0" fmla="*/ 0 w 34"/>
                    <a:gd name="T1" fmla="*/ 0 h 17"/>
                    <a:gd name="T2" fmla="*/ 9 w 34"/>
                    <a:gd name="T3" fmla="*/ 10 h 17"/>
                    <a:gd name="T4" fmla="*/ 33 w 34"/>
                    <a:gd name="T5" fmla="*/ 14 h 17"/>
                    <a:gd name="T6" fmla="*/ 8 w 34"/>
                    <a:gd name="T7" fmla="*/ 16 h 17"/>
                    <a:gd name="T8" fmla="*/ 0 w 34"/>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7">
                      <a:moveTo>
                        <a:pt x="0" y="0"/>
                      </a:moveTo>
                      <a:lnTo>
                        <a:pt x="9" y="10"/>
                      </a:lnTo>
                      <a:lnTo>
                        <a:pt x="33" y="14"/>
                      </a:lnTo>
                      <a:lnTo>
                        <a:pt x="8" y="16"/>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33" name="Freeform 150"/>
                <p:cNvSpPr>
                  <a:spLocks/>
                </p:cNvSpPr>
                <p:nvPr/>
              </p:nvSpPr>
              <p:spPr bwMode="auto">
                <a:xfrm>
                  <a:off x="3704" y="2316"/>
                  <a:ext cx="51" cy="37"/>
                </a:xfrm>
                <a:custGeom>
                  <a:avLst/>
                  <a:gdLst>
                    <a:gd name="T0" fmla="*/ 0 w 51"/>
                    <a:gd name="T1" fmla="*/ 0 h 37"/>
                    <a:gd name="T2" fmla="*/ 22 w 51"/>
                    <a:gd name="T3" fmla="*/ 3 h 37"/>
                    <a:gd name="T4" fmla="*/ 27 w 51"/>
                    <a:gd name="T5" fmla="*/ 8 h 37"/>
                    <a:gd name="T6" fmla="*/ 27 w 51"/>
                    <a:gd name="T7" fmla="*/ 19 h 37"/>
                    <a:gd name="T8" fmla="*/ 28 w 51"/>
                    <a:gd name="T9" fmla="*/ 31 h 37"/>
                    <a:gd name="T10" fmla="*/ 50 w 51"/>
                    <a:gd name="T11" fmla="*/ 36 h 37"/>
                    <a:gd name="T12" fmla="*/ 24 w 51"/>
                    <a:gd name="T13" fmla="*/ 34 h 37"/>
                    <a:gd name="T14" fmla="*/ 20 w 51"/>
                    <a:gd name="T15" fmla="*/ 12 h 37"/>
                    <a:gd name="T16" fmla="*/ 0 w 51"/>
                    <a:gd name="T17" fmla="*/ 0 h 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1" h="37">
                      <a:moveTo>
                        <a:pt x="0" y="0"/>
                      </a:moveTo>
                      <a:lnTo>
                        <a:pt x="22" y="3"/>
                      </a:lnTo>
                      <a:lnTo>
                        <a:pt x="27" y="8"/>
                      </a:lnTo>
                      <a:lnTo>
                        <a:pt x="27" y="19"/>
                      </a:lnTo>
                      <a:lnTo>
                        <a:pt x="28" y="31"/>
                      </a:lnTo>
                      <a:lnTo>
                        <a:pt x="50" y="36"/>
                      </a:lnTo>
                      <a:lnTo>
                        <a:pt x="24" y="34"/>
                      </a:lnTo>
                      <a:lnTo>
                        <a:pt x="20" y="12"/>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34" name="Freeform 151"/>
                <p:cNvSpPr>
                  <a:spLocks/>
                </p:cNvSpPr>
                <p:nvPr/>
              </p:nvSpPr>
              <p:spPr bwMode="auto">
                <a:xfrm>
                  <a:off x="3755" y="2397"/>
                  <a:ext cx="165" cy="54"/>
                </a:xfrm>
                <a:custGeom>
                  <a:avLst/>
                  <a:gdLst>
                    <a:gd name="T0" fmla="*/ 0 w 165"/>
                    <a:gd name="T1" fmla="*/ 0 h 54"/>
                    <a:gd name="T2" fmla="*/ 41 w 165"/>
                    <a:gd name="T3" fmla="*/ 2 h 54"/>
                    <a:gd name="T4" fmla="*/ 84 w 165"/>
                    <a:gd name="T5" fmla="*/ 16 h 54"/>
                    <a:gd name="T6" fmla="*/ 116 w 165"/>
                    <a:gd name="T7" fmla="*/ 18 h 54"/>
                    <a:gd name="T8" fmla="*/ 142 w 165"/>
                    <a:gd name="T9" fmla="*/ 25 h 54"/>
                    <a:gd name="T10" fmla="*/ 152 w 165"/>
                    <a:gd name="T11" fmla="*/ 43 h 54"/>
                    <a:gd name="T12" fmla="*/ 164 w 165"/>
                    <a:gd name="T13" fmla="*/ 53 h 54"/>
                    <a:gd name="T14" fmla="*/ 152 w 165"/>
                    <a:gd name="T15" fmla="*/ 50 h 54"/>
                    <a:gd name="T16" fmla="*/ 140 w 165"/>
                    <a:gd name="T17" fmla="*/ 30 h 54"/>
                    <a:gd name="T18" fmla="*/ 106 w 165"/>
                    <a:gd name="T19" fmla="*/ 21 h 54"/>
                    <a:gd name="T20" fmla="*/ 84 w 165"/>
                    <a:gd name="T21" fmla="*/ 21 h 54"/>
                    <a:gd name="T22" fmla="*/ 68 w 165"/>
                    <a:gd name="T23" fmla="*/ 16 h 54"/>
                    <a:gd name="T24" fmla="*/ 39 w 165"/>
                    <a:gd name="T25" fmla="*/ 6 h 54"/>
                    <a:gd name="T26" fmla="*/ 0 w 165"/>
                    <a:gd name="T27" fmla="*/ 0 h 5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65" h="54">
                      <a:moveTo>
                        <a:pt x="0" y="0"/>
                      </a:moveTo>
                      <a:lnTo>
                        <a:pt x="41" y="2"/>
                      </a:lnTo>
                      <a:lnTo>
                        <a:pt x="84" y="16"/>
                      </a:lnTo>
                      <a:lnTo>
                        <a:pt x="116" y="18"/>
                      </a:lnTo>
                      <a:lnTo>
                        <a:pt x="142" y="25"/>
                      </a:lnTo>
                      <a:lnTo>
                        <a:pt x="152" y="43"/>
                      </a:lnTo>
                      <a:lnTo>
                        <a:pt x="164" y="53"/>
                      </a:lnTo>
                      <a:lnTo>
                        <a:pt x="152" y="50"/>
                      </a:lnTo>
                      <a:lnTo>
                        <a:pt x="140" y="30"/>
                      </a:lnTo>
                      <a:lnTo>
                        <a:pt x="106" y="21"/>
                      </a:lnTo>
                      <a:lnTo>
                        <a:pt x="84" y="21"/>
                      </a:lnTo>
                      <a:lnTo>
                        <a:pt x="68" y="16"/>
                      </a:lnTo>
                      <a:lnTo>
                        <a:pt x="39" y="6"/>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35" name="Freeform 152"/>
                <p:cNvSpPr>
                  <a:spLocks/>
                </p:cNvSpPr>
                <p:nvPr/>
              </p:nvSpPr>
              <p:spPr bwMode="auto">
                <a:xfrm>
                  <a:off x="3590" y="1679"/>
                  <a:ext cx="143" cy="204"/>
                </a:xfrm>
                <a:custGeom>
                  <a:avLst/>
                  <a:gdLst>
                    <a:gd name="T0" fmla="*/ 96 w 143"/>
                    <a:gd name="T1" fmla="*/ 7 h 204"/>
                    <a:gd name="T2" fmla="*/ 108 w 143"/>
                    <a:gd name="T3" fmla="*/ 18 h 204"/>
                    <a:gd name="T4" fmla="*/ 115 w 143"/>
                    <a:gd name="T5" fmla="*/ 33 h 204"/>
                    <a:gd name="T6" fmla="*/ 121 w 143"/>
                    <a:gd name="T7" fmla="*/ 48 h 204"/>
                    <a:gd name="T8" fmla="*/ 125 w 143"/>
                    <a:gd name="T9" fmla="*/ 56 h 204"/>
                    <a:gd name="T10" fmla="*/ 125 w 143"/>
                    <a:gd name="T11" fmla="*/ 65 h 204"/>
                    <a:gd name="T12" fmla="*/ 122 w 143"/>
                    <a:gd name="T13" fmla="*/ 76 h 204"/>
                    <a:gd name="T14" fmla="*/ 128 w 143"/>
                    <a:gd name="T15" fmla="*/ 84 h 204"/>
                    <a:gd name="T16" fmla="*/ 137 w 143"/>
                    <a:gd name="T17" fmla="*/ 106 h 204"/>
                    <a:gd name="T18" fmla="*/ 142 w 143"/>
                    <a:gd name="T19" fmla="*/ 117 h 204"/>
                    <a:gd name="T20" fmla="*/ 142 w 143"/>
                    <a:gd name="T21" fmla="*/ 121 h 204"/>
                    <a:gd name="T22" fmla="*/ 141 w 143"/>
                    <a:gd name="T23" fmla="*/ 125 h 204"/>
                    <a:gd name="T24" fmla="*/ 137 w 143"/>
                    <a:gd name="T25" fmla="*/ 127 h 204"/>
                    <a:gd name="T26" fmla="*/ 131 w 143"/>
                    <a:gd name="T27" fmla="*/ 127 h 204"/>
                    <a:gd name="T28" fmla="*/ 128 w 143"/>
                    <a:gd name="T29" fmla="*/ 129 h 204"/>
                    <a:gd name="T30" fmla="*/ 128 w 143"/>
                    <a:gd name="T31" fmla="*/ 137 h 204"/>
                    <a:gd name="T32" fmla="*/ 130 w 143"/>
                    <a:gd name="T33" fmla="*/ 148 h 204"/>
                    <a:gd name="T34" fmla="*/ 126 w 143"/>
                    <a:gd name="T35" fmla="*/ 153 h 204"/>
                    <a:gd name="T36" fmla="*/ 127 w 143"/>
                    <a:gd name="T37" fmla="*/ 161 h 204"/>
                    <a:gd name="T38" fmla="*/ 124 w 143"/>
                    <a:gd name="T39" fmla="*/ 166 h 204"/>
                    <a:gd name="T40" fmla="*/ 121 w 143"/>
                    <a:gd name="T41" fmla="*/ 179 h 204"/>
                    <a:gd name="T42" fmla="*/ 117 w 143"/>
                    <a:gd name="T43" fmla="*/ 183 h 204"/>
                    <a:gd name="T44" fmla="*/ 110 w 143"/>
                    <a:gd name="T45" fmla="*/ 183 h 204"/>
                    <a:gd name="T46" fmla="*/ 101 w 143"/>
                    <a:gd name="T47" fmla="*/ 181 h 204"/>
                    <a:gd name="T48" fmla="*/ 91 w 143"/>
                    <a:gd name="T49" fmla="*/ 179 h 204"/>
                    <a:gd name="T50" fmla="*/ 92 w 143"/>
                    <a:gd name="T51" fmla="*/ 203 h 204"/>
                    <a:gd name="T52" fmla="*/ 16 w 143"/>
                    <a:gd name="T53" fmla="*/ 171 h 204"/>
                    <a:gd name="T54" fmla="*/ 22 w 143"/>
                    <a:gd name="T55" fmla="*/ 153 h 204"/>
                    <a:gd name="T56" fmla="*/ 21 w 143"/>
                    <a:gd name="T57" fmla="*/ 138 h 204"/>
                    <a:gd name="T58" fmla="*/ 0 w 143"/>
                    <a:gd name="T59" fmla="*/ 111 h 204"/>
                    <a:gd name="T60" fmla="*/ 0 w 143"/>
                    <a:gd name="T61" fmla="*/ 39 h 204"/>
                    <a:gd name="T62" fmla="*/ 14 w 143"/>
                    <a:gd name="T63" fmla="*/ 19 h 204"/>
                    <a:gd name="T64" fmla="*/ 31 w 143"/>
                    <a:gd name="T65" fmla="*/ 9 h 204"/>
                    <a:gd name="T66" fmla="*/ 50 w 143"/>
                    <a:gd name="T67" fmla="*/ 0 h 204"/>
                    <a:gd name="T68" fmla="*/ 74 w 143"/>
                    <a:gd name="T69" fmla="*/ 4 h 204"/>
                    <a:gd name="T70" fmla="*/ 96 w 143"/>
                    <a:gd name="T71" fmla="*/ 7 h 20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43" h="204">
                      <a:moveTo>
                        <a:pt x="96" y="7"/>
                      </a:moveTo>
                      <a:lnTo>
                        <a:pt x="108" y="18"/>
                      </a:lnTo>
                      <a:lnTo>
                        <a:pt x="115" y="33"/>
                      </a:lnTo>
                      <a:lnTo>
                        <a:pt x="121" y="48"/>
                      </a:lnTo>
                      <a:lnTo>
                        <a:pt x="125" y="56"/>
                      </a:lnTo>
                      <a:lnTo>
                        <a:pt x="125" y="65"/>
                      </a:lnTo>
                      <a:lnTo>
                        <a:pt x="122" y="76"/>
                      </a:lnTo>
                      <a:lnTo>
                        <a:pt x="128" y="84"/>
                      </a:lnTo>
                      <a:lnTo>
                        <a:pt x="137" y="106"/>
                      </a:lnTo>
                      <a:lnTo>
                        <a:pt x="142" y="117"/>
                      </a:lnTo>
                      <a:lnTo>
                        <a:pt x="142" y="121"/>
                      </a:lnTo>
                      <a:lnTo>
                        <a:pt x="141" y="125"/>
                      </a:lnTo>
                      <a:lnTo>
                        <a:pt x="137" y="127"/>
                      </a:lnTo>
                      <a:lnTo>
                        <a:pt x="131" y="127"/>
                      </a:lnTo>
                      <a:lnTo>
                        <a:pt x="128" y="129"/>
                      </a:lnTo>
                      <a:lnTo>
                        <a:pt x="128" y="137"/>
                      </a:lnTo>
                      <a:lnTo>
                        <a:pt x="130" y="148"/>
                      </a:lnTo>
                      <a:lnTo>
                        <a:pt x="126" y="153"/>
                      </a:lnTo>
                      <a:lnTo>
                        <a:pt x="127" y="161"/>
                      </a:lnTo>
                      <a:lnTo>
                        <a:pt x="124" y="166"/>
                      </a:lnTo>
                      <a:lnTo>
                        <a:pt x="121" y="179"/>
                      </a:lnTo>
                      <a:lnTo>
                        <a:pt x="117" y="183"/>
                      </a:lnTo>
                      <a:lnTo>
                        <a:pt x="110" y="183"/>
                      </a:lnTo>
                      <a:lnTo>
                        <a:pt x="101" y="181"/>
                      </a:lnTo>
                      <a:lnTo>
                        <a:pt x="91" y="179"/>
                      </a:lnTo>
                      <a:lnTo>
                        <a:pt x="92" y="203"/>
                      </a:lnTo>
                      <a:lnTo>
                        <a:pt x="16" y="171"/>
                      </a:lnTo>
                      <a:lnTo>
                        <a:pt x="22" y="153"/>
                      </a:lnTo>
                      <a:lnTo>
                        <a:pt x="21" y="138"/>
                      </a:lnTo>
                      <a:lnTo>
                        <a:pt x="0" y="111"/>
                      </a:lnTo>
                      <a:lnTo>
                        <a:pt x="0" y="39"/>
                      </a:lnTo>
                      <a:lnTo>
                        <a:pt x="14" y="19"/>
                      </a:lnTo>
                      <a:lnTo>
                        <a:pt x="31" y="9"/>
                      </a:lnTo>
                      <a:lnTo>
                        <a:pt x="50" y="0"/>
                      </a:lnTo>
                      <a:lnTo>
                        <a:pt x="74" y="4"/>
                      </a:lnTo>
                      <a:lnTo>
                        <a:pt x="96" y="7"/>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36" name="Freeform 153"/>
                <p:cNvSpPr>
                  <a:spLocks/>
                </p:cNvSpPr>
                <p:nvPr/>
              </p:nvSpPr>
              <p:spPr bwMode="auto">
                <a:xfrm>
                  <a:off x="3716" y="1801"/>
                  <a:ext cx="17" cy="17"/>
                </a:xfrm>
                <a:custGeom>
                  <a:avLst/>
                  <a:gdLst>
                    <a:gd name="T0" fmla="*/ 16 w 17"/>
                    <a:gd name="T1" fmla="*/ 5 h 17"/>
                    <a:gd name="T2" fmla="*/ 12 w 17"/>
                    <a:gd name="T3" fmla="*/ 16 h 17"/>
                    <a:gd name="T4" fmla="*/ 4 w 17"/>
                    <a:gd name="T5" fmla="*/ 10 h 17"/>
                    <a:gd name="T6" fmla="*/ 2 w 17"/>
                    <a:gd name="T7" fmla="*/ 16 h 17"/>
                    <a:gd name="T8" fmla="*/ 0 w 17"/>
                    <a:gd name="T9" fmla="*/ 5 h 17"/>
                    <a:gd name="T10" fmla="*/ 6 w 17"/>
                    <a:gd name="T11" fmla="*/ 0 h 17"/>
                    <a:gd name="T12" fmla="*/ 16 w 17"/>
                    <a:gd name="T13" fmla="*/ 5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5"/>
                      </a:moveTo>
                      <a:lnTo>
                        <a:pt x="12" y="16"/>
                      </a:lnTo>
                      <a:lnTo>
                        <a:pt x="4" y="10"/>
                      </a:lnTo>
                      <a:lnTo>
                        <a:pt x="2" y="16"/>
                      </a:lnTo>
                      <a:lnTo>
                        <a:pt x="0" y="5"/>
                      </a:lnTo>
                      <a:lnTo>
                        <a:pt x="6" y="0"/>
                      </a:lnTo>
                      <a:lnTo>
                        <a:pt x="16" y="5"/>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37" name="Freeform 154"/>
                <p:cNvSpPr>
                  <a:spLocks/>
                </p:cNvSpPr>
                <p:nvPr/>
              </p:nvSpPr>
              <p:spPr bwMode="auto">
                <a:xfrm>
                  <a:off x="3714" y="1793"/>
                  <a:ext cx="17" cy="17"/>
                </a:xfrm>
                <a:custGeom>
                  <a:avLst/>
                  <a:gdLst>
                    <a:gd name="T0" fmla="*/ 16 w 17"/>
                    <a:gd name="T1" fmla="*/ 0 h 17"/>
                    <a:gd name="T2" fmla="*/ 5 w 17"/>
                    <a:gd name="T3" fmla="*/ 4 h 17"/>
                    <a:gd name="T4" fmla="*/ 5 w 17"/>
                    <a:gd name="T5" fmla="*/ 8 h 17"/>
                    <a:gd name="T6" fmla="*/ 0 w 17"/>
                    <a:gd name="T7" fmla="*/ 16 h 17"/>
                    <a:gd name="T8" fmla="*/ 0 w 17"/>
                    <a:gd name="T9" fmla="*/ 6 h 17"/>
                    <a:gd name="T10" fmla="*/ 0 w 17"/>
                    <a:gd name="T11" fmla="*/ 2 h 17"/>
                    <a:gd name="T12" fmla="*/ 16 w 17"/>
                    <a:gd name="T13" fmla="*/ 0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0"/>
                      </a:moveTo>
                      <a:lnTo>
                        <a:pt x="5" y="4"/>
                      </a:lnTo>
                      <a:lnTo>
                        <a:pt x="5" y="8"/>
                      </a:lnTo>
                      <a:lnTo>
                        <a:pt x="0" y="16"/>
                      </a:lnTo>
                      <a:lnTo>
                        <a:pt x="0" y="6"/>
                      </a:lnTo>
                      <a:lnTo>
                        <a:pt x="0" y="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38" name="Freeform 155"/>
                <p:cNvSpPr>
                  <a:spLocks/>
                </p:cNvSpPr>
                <p:nvPr/>
              </p:nvSpPr>
              <p:spPr bwMode="auto">
                <a:xfrm>
                  <a:off x="3708" y="1769"/>
                  <a:ext cx="17" cy="17"/>
                </a:xfrm>
                <a:custGeom>
                  <a:avLst/>
                  <a:gdLst>
                    <a:gd name="T0" fmla="*/ 0 w 17"/>
                    <a:gd name="T1" fmla="*/ 0 h 17"/>
                    <a:gd name="T2" fmla="*/ 10 w 17"/>
                    <a:gd name="T3" fmla="*/ 9 h 17"/>
                    <a:gd name="T4" fmla="*/ 16 w 17"/>
                    <a:gd name="T5" fmla="*/ 16 h 17"/>
                    <a:gd name="T6" fmla="*/ 5 w 17"/>
                    <a:gd name="T7" fmla="*/ 11 h 17"/>
                    <a:gd name="T8" fmla="*/ 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0"/>
                      </a:moveTo>
                      <a:lnTo>
                        <a:pt x="10" y="9"/>
                      </a:lnTo>
                      <a:lnTo>
                        <a:pt x="16" y="16"/>
                      </a:lnTo>
                      <a:lnTo>
                        <a:pt x="5" y="11"/>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39" name="Freeform 156"/>
                <p:cNvSpPr>
                  <a:spLocks/>
                </p:cNvSpPr>
                <p:nvPr/>
              </p:nvSpPr>
              <p:spPr bwMode="auto">
                <a:xfrm>
                  <a:off x="3693" y="1754"/>
                  <a:ext cx="17" cy="17"/>
                </a:xfrm>
                <a:custGeom>
                  <a:avLst/>
                  <a:gdLst>
                    <a:gd name="T0" fmla="*/ 16 w 17"/>
                    <a:gd name="T1" fmla="*/ 0 h 17"/>
                    <a:gd name="T2" fmla="*/ 12 w 17"/>
                    <a:gd name="T3" fmla="*/ 9 h 17"/>
                    <a:gd name="T4" fmla="*/ 13 w 17"/>
                    <a:gd name="T5" fmla="*/ 12 h 17"/>
                    <a:gd name="T6" fmla="*/ 13 w 17"/>
                    <a:gd name="T7" fmla="*/ 13 h 17"/>
                    <a:gd name="T8" fmla="*/ 14 w 17"/>
                    <a:gd name="T9" fmla="*/ 16 h 17"/>
                    <a:gd name="T10" fmla="*/ 11 w 17"/>
                    <a:gd name="T11" fmla="*/ 10 h 17"/>
                    <a:gd name="T12" fmla="*/ 9 w 17"/>
                    <a:gd name="T13" fmla="*/ 10 h 17"/>
                    <a:gd name="T14" fmla="*/ 5 w 17"/>
                    <a:gd name="T15" fmla="*/ 9 h 17"/>
                    <a:gd name="T16" fmla="*/ 0 w 17"/>
                    <a:gd name="T17" fmla="*/ 8 h 17"/>
                    <a:gd name="T18" fmla="*/ 5 w 17"/>
                    <a:gd name="T19" fmla="*/ 2 h 17"/>
                    <a:gd name="T20" fmla="*/ 16 w 17"/>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 h="17">
                      <a:moveTo>
                        <a:pt x="16" y="0"/>
                      </a:moveTo>
                      <a:lnTo>
                        <a:pt x="12" y="9"/>
                      </a:lnTo>
                      <a:lnTo>
                        <a:pt x="13" y="12"/>
                      </a:lnTo>
                      <a:lnTo>
                        <a:pt x="13" y="13"/>
                      </a:lnTo>
                      <a:lnTo>
                        <a:pt x="14" y="16"/>
                      </a:lnTo>
                      <a:lnTo>
                        <a:pt x="11" y="10"/>
                      </a:lnTo>
                      <a:lnTo>
                        <a:pt x="9" y="10"/>
                      </a:lnTo>
                      <a:lnTo>
                        <a:pt x="5" y="9"/>
                      </a:lnTo>
                      <a:lnTo>
                        <a:pt x="0" y="8"/>
                      </a:lnTo>
                      <a:lnTo>
                        <a:pt x="5" y="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40" name="Freeform 157"/>
                <p:cNvSpPr>
                  <a:spLocks/>
                </p:cNvSpPr>
                <p:nvPr/>
              </p:nvSpPr>
              <p:spPr bwMode="auto">
                <a:xfrm>
                  <a:off x="3686" y="1735"/>
                  <a:ext cx="27" cy="17"/>
                </a:xfrm>
                <a:custGeom>
                  <a:avLst/>
                  <a:gdLst>
                    <a:gd name="T0" fmla="*/ 26 w 27"/>
                    <a:gd name="T1" fmla="*/ 8 h 17"/>
                    <a:gd name="T2" fmla="*/ 25 w 27"/>
                    <a:gd name="T3" fmla="*/ 13 h 17"/>
                    <a:gd name="T4" fmla="*/ 22 w 27"/>
                    <a:gd name="T5" fmla="*/ 16 h 17"/>
                    <a:gd name="T6" fmla="*/ 18 w 27"/>
                    <a:gd name="T7" fmla="*/ 10 h 17"/>
                    <a:gd name="T8" fmla="*/ 13 w 27"/>
                    <a:gd name="T9" fmla="*/ 8 h 17"/>
                    <a:gd name="T10" fmla="*/ 4 w 27"/>
                    <a:gd name="T11" fmla="*/ 8 h 17"/>
                    <a:gd name="T12" fmla="*/ 0 w 27"/>
                    <a:gd name="T13" fmla="*/ 8 h 17"/>
                    <a:gd name="T14" fmla="*/ 7 w 27"/>
                    <a:gd name="T15" fmla="*/ 4 h 17"/>
                    <a:gd name="T16" fmla="*/ 11 w 27"/>
                    <a:gd name="T17" fmla="*/ 1 h 17"/>
                    <a:gd name="T18" fmla="*/ 11 w 27"/>
                    <a:gd name="T19" fmla="*/ 0 h 17"/>
                    <a:gd name="T20" fmla="*/ 15 w 27"/>
                    <a:gd name="T21" fmla="*/ 2 h 17"/>
                    <a:gd name="T22" fmla="*/ 15 w 27"/>
                    <a:gd name="T23" fmla="*/ 0 h 17"/>
                    <a:gd name="T24" fmla="*/ 18 w 27"/>
                    <a:gd name="T25" fmla="*/ 4 h 17"/>
                    <a:gd name="T26" fmla="*/ 21 w 27"/>
                    <a:gd name="T27" fmla="*/ 4 h 17"/>
                    <a:gd name="T28" fmla="*/ 26 w 27"/>
                    <a:gd name="T29" fmla="*/ 8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7" h="17">
                      <a:moveTo>
                        <a:pt x="26" y="8"/>
                      </a:moveTo>
                      <a:lnTo>
                        <a:pt x="25" y="13"/>
                      </a:lnTo>
                      <a:lnTo>
                        <a:pt x="22" y="16"/>
                      </a:lnTo>
                      <a:lnTo>
                        <a:pt x="18" y="10"/>
                      </a:lnTo>
                      <a:lnTo>
                        <a:pt x="13" y="8"/>
                      </a:lnTo>
                      <a:lnTo>
                        <a:pt x="4" y="8"/>
                      </a:lnTo>
                      <a:lnTo>
                        <a:pt x="0" y="8"/>
                      </a:lnTo>
                      <a:lnTo>
                        <a:pt x="7" y="4"/>
                      </a:lnTo>
                      <a:lnTo>
                        <a:pt x="11" y="1"/>
                      </a:lnTo>
                      <a:lnTo>
                        <a:pt x="11" y="0"/>
                      </a:lnTo>
                      <a:lnTo>
                        <a:pt x="15" y="2"/>
                      </a:lnTo>
                      <a:lnTo>
                        <a:pt x="15" y="0"/>
                      </a:lnTo>
                      <a:lnTo>
                        <a:pt x="18" y="4"/>
                      </a:lnTo>
                      <a:lnTo>
                        <a:pt x="21" y="4"/>
                      </a:lnTo>
                      <a:lnTo>
                        <a:pt x="26"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41" name="Freeform 158"/>
                <p:cNvSpPr>
                  <a:spLocks/>
                </p:cNvSpPr>
                <p:nvPr/>
              </p:nvSpPr>
              <p:spPr bwMode="auto">
                <a:xfrm>
                  <a:off x="3639" y="1751"/>
                  <a:ext cx="17" cy="41"/>
                </a:xfrm>
                <a:custGeom>
                  <a:avLst/>
                  <a:gdLst>
                    <a:gd name="T0" fmla="*/ 16 w 17"/>
                    <a:gd name="T1" fmla="*/ 8 h 41"/>
                    <a:gd name="T2" fmla="*/ 10 w 17"/>
                    <a:gd name="T3" fmla="*/ 3 h 41"/>
                    <a:gd name="T4" fmla="*/ 4 w 17"/>
                    <a:gd name="T5" fmla="*/ 4 h 41"/>
                    <a:gd name="T6" fmla="*/ 2 w 17"/>
                    <a:gd name="T7" fmla="*/ 11 h 41"/>
                    <a:gd name="T8" fmla="*/ 1 w 17"/>
                    <a:gd name="T9" fmla="*/ 20 h 41"/>
                    <a:gd name="T10" fmla="*/ 2 w 17"/>
                    <a:gd name="T11" fmla="*/ 27 h 41"/>
                    <a:gd name="T12" fmla="*/ 4 w 17"/>
                    <a:gd name="T13" fmla="*/ 32 h 41"/>
                    <a:gd name="T14" fmla="*/ 6 w 17"/>
                    <a:gd name="T15" fmla="*/ 24 h 41"/>
                    <a:gd name="T16" fmla="*/ 9 w 17"/>
                    <a:gd name="T17" fmla="*/ 19 h 41"/>
                    <a:gd name="T18" fmla="*/ 14 w 17"/>
                    <a:gd name="T19" fmla="*/ 15 h 41"/>
                    <a:gd name="T20" fmla="*/ 10 w 17"/>
                    <a:gd name="T21" fmla="*/ 22 h 41"/>
                    <a:gd name="T22" fmla="*/ 5 w 17"/>
                    <a:gd name="T23" fmla="*/ 28 h 41"/>
                    <a:gd name="T24" fmla="*/ 5 w 17"/>
                    <a:gd name="T25" fmla="*/ 34 h 41"/>
                    <a:gd name="T26" fmla="*/ 7 w 17"/>
                    <a:gd name="T27" fmla="*/ 39 h 41"/>
                    <a:gd name="T28" fmla="*/ 9 w 17"/>
                    <a:gd name="T29" fmla="*/ 40 h 41"/>
                    <a:gd name="T30" fmla="*/ 3 w 17"/>
                    <a:gd name="T31" fmla="*/ 38 h 41"/>
                    <a:gd name="T32" fmla="*/ 0 w 17"/>
                    <a:gd name="T33" fmla="*/ 30 h 41"/>
                    <a:gd name="T34" fmla="*/ 0 w 17"/>
                    <a:gd name="T35" fmla="*/ 19 h 41"/>
                    <a:gd name="T36" fmla="*/ 0 w 17"/>
                    <a:gd name="T37" fmla="*/ 9 h 41"/>
                    <a:gd name="T38" fmla="*/ 4 w 17"/>
                    <a:gd name="T39" fmla="*/ 2 h 41"/>
                    <a:gd name="T40" fmla="*/ 8 w 17"/>
                    <a:gd name="T41" fmla="*/ 0 h 41"/>
                    <a:gd name="T42" fmla="*/ 12 w 17"/>
                    <a:gd name="T43" fmla="*/ 2 h 41"/>
                    <a:gd name="T44" fmla="*/ 16 w 17"/>
                    <a:gd name="T45" fmla="*/ 8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 h="41">
                      <a:moveTo>
                        <a:pt x="16" y="8"/>
                      </a:moveTo>
                      <a:lnTo>
                        <a:pt x="10" y="3"/>
                      </a:lnTo>
                      <a:lnTo>
                        <a:pt x="4" y="4"/>
                      </a:lnTo>
                      <a:lnTo>
                        <a:pt x="2" y="11"/>
                      </a:lnTo>
                      <a:lnTo>
                        <a:pt x="1" y="20"/>
                      </a:lnTo>
                      <a:lnTo>
                        <a:pt x="2" y="27"/>
                      </a:lnTo>
                      <a:lnTo>
                        <a:pt x="4" y="32"/>
                      </a:lnTo>
                      <a:lnTo>
                        <a:pt x="6" y="24"/>
                      </a:lnTo>
                      <a:lnTo>
                        <a:pt x="9" y="19"/>
                      </a:lnTo>
                      <a:lnTo>
                        <a:pt x="14" y="15"/>
                      </a:lnTo>
                      <a:lnTo>
                        <a:pt x="10" y="22"/>
                      </a:lnTo>
                      <a:lnTo>
                        <a:pt x="5" y="28"/>
                      </a:lnTo>
                      <a:lnTo>
                        <a:pt x="5" y="34"/>
                      </a:lnTo>
                      <a:lnTo>
                        <a:pt x="7" y="39"/>
                      </a:lnTo>
                      <a:lnTo>
                        <a:pt x="9" y="40"/>
                      </a:lnTo>
                      <a:lnTo>
                        <a:pt x="3" y="38"/>
                      </a:lnTo>
                      <a:lnTo>
                        <a:pt x="0" y="30"/>
                      </a:lnTo>
                      <a:lnTo>
                        <a:pt x="0" y="19"/>
                      </a:lnTo>
                      <a:lnTo>
                        <a:pt x="0" y="9"/>
                      </a:lnTo>
                      <a:lnTo>
                        <a:pt x="4" y="2"/>
                      </a:lnTo>
                      <a:lnTo>
                        <a:pt x="8" y="0"/>
                      </a:lnTo>
                      <a:lnTo>
                        <a:pt x="12" y="2"/>
                      </a:lnTo>
                      <a:lnTo>
                        <a:pt x="16"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42" name="Freeform 159"/>
                <p:cNvSpPr>
                  <a:spLocks/>
                </p:cNvSpPr>
                <p:nvPr/>
              </p:nvSpPr>
              <p:spPr bwMode="auto">
                <a:xfrm>
                  <a:off x="3633" y="1745"/>
                  <a:ext cx="26" cy="55"/>
                </a:xfrm>
                <a:custGeom>
                  <a:avLst/>
                  <a:gdLst>
                    <a:gd name="T0" fmla="*/ 25 w 26"/>
                    <a:gd name="T1" fmla="*/ 13 h 55"/>
                    <a:gd name="T2" fmla="*/ 21 w 26"/>
                    <a:gd name="T3" fmla="*/ 4 h 55"/>
                    <a:gd name="T4" fmla="*/ 15 w 26"/>
                    <a:gd name="T5" fmla="*/ 2 h 55"/>
                    <a:gd name="T6" fmla="*/ 7 w 26"/>
                    <a:gd name="T7" fmla="*/ 4 h 55"/>
                    <a:gd name="T8" fmla="*/ 4 w 26"/>
                    <a:gd name="T9" fmla="*/ 9 h 55"/>
                    <a:gd name="T10" fmla="*/ 2 w 26"/>
                    <a:gd name="T11" fmla="*/ 17 h 55"/>
                    <a:gd name="T12" fmla="*/ 2 w 26"/>
                    <a:gd name="T13" fmla="*/ 23 h 55"/>
                    <a:gd name="T14" fmla="*/ 3 w 26"/>
                    <a:gd name="T15" fmla="*/ 28 h 55"/>
                    <a:gd name="T16" fmla="*/ 3 w 26"/>
                    <a:gd name="T17" fmla="*/ 34 h 55"/>
                    <a:gd name="T18" fmla="*/ 4 w 26"/>
                    <a:gd name="T19" fmla="*/ 42 h 55"/>
                    <a:gd name="T20" fmla="*/ 10 w 26"/>
                    <a:gd name="T21" fmla="*/ 50 h 55"/>
                    <a:gd name="T22" fmla="*/ 13 w 26"/>
                    <a:gd name="T23" fmla="*/ 50 h 55"/>
                    <a:gd name="T24" fmla="*/ 17 w 26"/>
                    <a:gd name="T25" fmla="*/ 50 h 55"/>
                    <a:gd name="T26" fmla="*/ 17 w 26"/>
                    <a:gd name="T27" fmla="*/ 50 h 55"/>
                    <a:gd name="T28" fmla="*/ 14 w 26"/>
                    <a:gd name="T29" fmla="*/ 54 h 55"/>
                    <a:gd name="T30" fmla="*/ 10 w 26"/>
                    <a:gd name="T31" fmla="*/ 53 h 55"/>
                    <a:gd name="T32" fmla="*/ 6 w 26"/>
                    <a:gd name="T33" fmla="*/ 50 h 55"/>
                    <a:gd name="T34" fmla="*/ 2 w 26"/>
                    <a:gd name="T35" fmla="*/ 42 h 55"/>
                    <a:gd name="T36" fmla="*/ 2 w 26"/>
                    <a:gd name="T37" fmla="*/ 30 h 55"/>
                    <a:gd name="T38" fmla="*/ 0 w 26"/>
                    <a:gd name="T39" fmla="*/ 22 h 55"/>
                    <a:gd name="T40" fmla="*/ 0 w 26"/>
                    <a:gd name="T41" fmla="*/ 14 h 55"/>
                    <a:gd name="T42" fmla="*/ 3 w 26"/>
                    <a:gd name="T43" fmla="*/ 8 h 55"/>
                    <a:gd name="T44" fmla="*/ 5 w 26"/>
                    <a:gd name="T45" fmla="*/ 2 h 55"/>
                    <a:gd name="T46" fmla="*/ 12 w 26"/>
                    <a:gd name="T47" fmla="*/ 0 h 55"/>
                    <a:gd name="T48" fmla="*/ 21 w 26"/>
                    <a:gd name="T49" fmla="*/ 2 h 55"/>
                    <a:gd name="T50" fmla="*/ 24 w 26"/>
                    <a:gd name="T51" fmla="*/ 4 h 55"/>
                    <a:gd name="T52" fmla="*/ 25 w 26"/>
                    <a:gd name="T53" fmla="*/ 13 h 5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26" h="55">
                      <a:moveTo>
                        <a:pt x="25" y="13"/>
                      </a:moveTo>
                      <a:lnTo>
                        <a:pt x="21" y="4"/>
                      </a:lnTo>
                      <a:lnTo>
                        <a:pt x="15" y="2"/>
                      </a:lnTo>
                      <a:lnTo>
                        <a:pt x="7" y="4"/>
                      </a:lnTo>
                      <a:lnTo>
                        <a:pt x="4" y="9"/>
                      </a:lnTo>
                      <a:lnTo>
                        <a:pt x="2" y="17"/>
                      </a:lnTo>
                      <a:lnTo>
                        <a:pt x="2" y="23"/>
                      </a:lnTo>
                      <a:lnTo>
                        <a:pt x="3" y="28"/>
                      </a:lnTo>
                      <a:lnTo>
                        <a:pt x="3" y="34"/>
                      </a:lnTo>
                      <a:lnTo>
                        <a:pt x="4" y="42"/>
                      </a:lnTo>
                      <a:lnTo>
                        <a:pt x="10" y="50"/>
                      </a:lnTo>
                      <a:lnTo>
                        <a:pt x="13" y="50"/>
                      </a:lnTo>
                      <a:lnTo>
                        <a:pt x="17" y="50"/>
                      </a:lnTo>
                      <a:lnTo>
                        <a:pt x="14" y="54"/>
                      </a:lnTo>
                      <a:lnTo>
                        <a:pt x="10" y="53"/>
                      </a:lnTo>
                      <a:lnTo>
                        <a:pt x="6" y="50"/>
                      </a:lnTo>
                      <a:lnTo>
                        <a:pt x="2" y="42"/>
                      </a:lnTo>
                      <a:lnTo>
                        <a:pt x="2" y="30"/>
                      </a:lnTo>
                      <a:lnTo>
                        <a:pt x="0" y="22"/>
                      </a:lnTo>
                      <a:lnTo>
                        <a:pt x="0" y="14"/>
                      </a:lnTo>
                      <a:lnTo>
                        <a:pt x="3" y="8"/>
                      </a:lnTo>
                      <a:lnTo>
                        <a:pt x="5" y="2"/>
                      </a:lnTo>
                      <a:lnTo>
                        <a:pt x="12" y="0"/>
                      </a:lnTo>
                      <a:lnTo>
                        <a:pt x="21" y="2"/>
                      </a:lnTo>
                      <a:lnTo>
                        <a:pt x="24" y="4"/>
                      </a:lnTo>
                      <a:lnTo>
                        <a:pt x="25" y="13"/>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43" name="Freeform 160"/>
                <p:cNvSpPr>
                  <a:spLocks/>
                </p:cNvSpPr>
                <p:nvPr/>
              </p:nvSpPr>
              <p:spPr bwMode="auto">
                <a:xfrm>
                  <a:off x="3648" y="1803"/>
                  <a:ext cx="24" cy="46"/>
                </a:xfrm>
                <a:custGeom>
                  <a:avLst/>
                  <a:gdLst>
                    <a:gd name="T0" fmla="*/ 0 w 24"/>
                    <a:gd name="T1" fmla="*/ 0 h 46"/>
                    <a:gd name="T2" fmla="*/ 3 w 24"/>
                    <a:gd name="T3" fmla="*/ 10 h 46"/>
                    <a:gd name="T4" fmla="*/ 7 w 24"/>
                    <a:gd name="T5" fmla="*/ 20 h 46"/>
                    <a:gd name="T6" fmla="*/ 12 w 24"/>
                    <a:gd name="T7" fmla="*/ 29 h 46"/>
                    <a:gd name="T8" fmla="*/ 19 w 24"/>
                    <a:gd name="T9" fmla="*/ 41 h 46"/>
                    <a:gd name="T10" fmla="*/ 23 w 24"/>
                    <a:gd name="T11" fmla="*/ 45 h 46"/>
                    <a:gd name="T12" fmla="*/ 15 w 24"/>
                    <a:gd name="T13" fmla="*/ 40 h 46"/>
                    <a:gd name="T14" fmla="*/ 9 w 24"/>
                    <a:gd name="T15" fmla="*/ 29 h 46"/>
                    <a:gd name="T16" fmla="*/ 3 w 24"/>
                    <a:gd name="T17" fmla="*/ 17 h 46"/>
                    <a:gd name="T18" fmla="*/ 0 w 24"/>
                    <a:gd name="T19" fmla="*/ 0 h 4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 h="46">
                      <a:moveTo>
                        <a:pt x="0" y="0"/>
                      </a:moveTo>
                      <a:lnTo>
                        <a:pt x="3" y="10"/>
                      </a:lnTo>
                      <a:lnTo>
                        <a:pt x="7" y="20"/>
                      </a:lnTo>
                      <a:lnTo>
                        <a:pt x="12" y="29"/>
                      </a:lnTo>
                      <a:lnTo>
                        <a:pt x="19" y="41"/>
                      </a:lnTo>
                      <a:lnTo>
                        <a:pt x="23" y="45"/>
                      </a:lnTo>
                      <a:lnTo>
                        <a:pt x="15" y="40"/>
                      </a:lnTo>
                      <a:lnTo>
                        <a:pt x="9" y="29"/>
                      </a:lnTo>
                      <a:lnTo>
                        <a:pt x="3" y="17"/>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44" name="Freeform 161"/>
                <p:cNvSpPr>
                  <a:spLocks/>
                </p:cNvSpPr>
                <p:nvPr/>
              </p:nvSpPr>
              <p:spPr bwMode="auto">
                <a:xfrm>
                  <a:off x="3579" y="1650"/>
                  <a:ext cx="130" cy="170"/>
                </a:xfrm>
                <a:custGeom>
                  <a:avLst/>
                  <a:gdLst>
                    <a:gd name="T0" fmla="*/ 119 w 130"/>
                    <a:gd name="T1" fmla="*/ 48 h 170"/>
                    <a:gd name="T2" fmla="*/ 99 w 130"/>
                    <a:gd name="T3" fmla="*/ 44 h 170"/>
                    <a:gd name="T4" fmla="*/ 86 w 130"/>
                    <a:gd name="T5" fmla="*/ 47 h 170"/>
                    <a:gd name="T6" fmla="*/ 78 w 130"/>
                    <a:gd name="T7" fmla="*/ 59 h 170"/>
                    <a:gd name="T8" fmla="*/ 83 w 130"/>
                    <a:gd name="T9" fmla="*/ 73 h 170"/>
                    <a:gd name="T10" fmla="*/ 89 w 130"/>
                    <a:gd name="T11" fmla="*/ 79 h 170"/>
                    <a:gd name="T12" fmla="*/ 91 w 130"/>
                    <a:gd name="T13" fmla="*/ 92 h 170"/>
                    <a:gd name="T14" fmla="*/ 87 w 130"/>
                    <a:gd name="T15" fmla="*/ 101 h 170"/>
                    <a:gd name="T16" fmla="*/ 90 w 130"/>
                    <a:gd name="T17" fmla="*/ 114 h 170"/>
                    <a:gd name="T18" fmla="*/ 82 w 130"/>
                    <a:gd name="T19" fmla="*/ 114 h 170"/>
                    <a:gd name="T20" fmla="*/ 80 w 130"/>
                    <a:gd name="T21" fmla="*/ 99 h 170"/>
                    <a:gd name="T22" fmla="*/ 75 w 130"/>
                    <a:gd name="T23" fmla="*/ 92 h 170"/>
                    <a:gd name="T24" fmla="*/ 65 w 130"/>
                    <a:gd name="T25" fmla="*/ 92 h 170"/>
                    <a:gd name="T26" fmla="*/ 56 w 130"/>
                    <a:gd name="T27" fmla="*/ 95 h 170"/>
                    <a:gd name="T28" fmla="*/ 53 w 130"/>
                    <a:gd name="T29" fmla="*/ 106 h 170"/>
                    <a:gd name="T30" fmla="*/ 52 w 130"/>
                    <a:gd name="T31" fmla="*/ 120 h 170"/>
                    <a:gd name="T32" fmla="*/ 53 w 130"/>
                    <a:gd name="T33" fmla="*/ 130 h 170"/>
                    <a:gd name="T34" fmla="*/ 53 w 130"/>
                    <a:gd name="T35" fmla="*/ 137 h 170"/>
                    <a:gd name="T36" fmla="*/ 52 w 130"/>
                    <a:gd name="T37" fmla="*/ 146 h 170"/>
                    <a:gd name="T38" fmla="*/ 46 w 130"/>
                    <a:gd name="T39" fmla="*/ 154 h 170"/>
                    <a:gd name="T40" fmla="*/ 42 w 130"/>
                    <a:gd name="T41" fmla="*/ 159 h 170"/>
                    <a:gd name="T42" fmla="*/ 31 w 130"/>
                    <a:gd name="T43" fmla="*/ 169 h 170"/>
                    <a:gd name="T44" fmla="*/ 10 w 130"/>
                    <a:gd name="T45" fmla="*/ 140 h 170"/>
                    <a:gd name="T46" fmla="*/ 4 w 130"/>
                    <a:gd name="T47" fmla="*/ 117 h 170"/>
                    <a:gd name="T48" fmla="*/ 1 w 130"/>
                    <a:gd name="T49" fmla="*/ 81 h 170"/>
                    <a:gd name="T50" fmla="*/ 0 w 130"/>
                    <a:gd name="T51" fmla="*/ 54 h 170"/>
                    <a:gd name="T52" fmla="*/ 2 w 130"/>
                    <a:gd name="T53" fmla="*/ 29 h 170"/>
                    <a:gd name="T54" fmla="*/ 8 w 130"/>
                    <a:gd name="T55" fmla="*/ 15 h 170"/>
                    <a:gd name="T56" fmla="*/ 21 w 130"/>
                    <a:gd name="T57" fmla="*/ 5 h 170"/>
                    <a:gd name="T58" fmla="*/ 32 w 130"/>
                    <a:gd name="T59" fmla="*/ 2 h 170"/>
                    <a:gd name="T60" fmla="*/ 55 w 130"/>
                    <a:gd name="T61" fmla="*/ 0 h 170"/>
                    <a:gd name="T62" fmla="*/ 77 w 130"/>
                    <a:gd name="T63" fmla="*/ 2 h 170"/>
                    <a:gd name="T64" fmla="*/ 104 w 130"/>
                    <a:gd name="T65" fmla="*/ 8 h 170"/>
                    <a:gd name="T66" fmla="*/ 116 w 130"/>
                    <a:gd name="T67" fmla="*/ 16 h 170"/>
                    <a:gd name="T68" fmla="*/ 123 w 130"/>
                    <a:gd name="T69" fmla="*/ 24 h 170"/>
                    <a:gd name="T70" fmla="*/ 129 w 130"/>
                    <a:gd name="T71" fmla="*/ 36 h 170"/>
                    <a:gd name="T72" fmla="*/ 128 w 130"/>
                    <a:gd name="T73" fmla="*/ 42 h 170"/>
                    <a:gd name="T74" fmla="*/ 119 w 130"/>
                    <a:gd name="T75" fmla="*/ 48 h 17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30" h="170">
                      <a:moveTo>
                        <a:pt x="119" y="48"/>
                      </a:moveTo>
                      <a:lnTo>
                        <a:pt x="99" y="44"/>
                      </a:lnTo>
                      <a:lnTo>
                        <a:pt x="86" y="47"/>
                      </a:lnTo>
                      <a:lnTo>
                        <a:pt x="78" y="59"/>
                      </a:lnTo>
                      <a:lnTo>
                        <a:pt x="83" y="73"/>
                      </a:lnTo>
                      <a:lnTo>
                        <a:pt x="89" y="79"/>
                      </a:lnTo>
                      <a:lnTo>
                        <a:pt x="91" y="92"/>
                      </a:lnTo>
                      <a:lnTo>
                        <a:pt x="87" y="101"/>
                      </a:lnTo>
                      <a:lnTo>
                        <a:pt x="90" y="114"/>
                      </a:lnTo>
                      <a:lnTo>
                        <a:pt x="82" y="114"/>
                      </a:lnTo>
                      <a:lnTo>
                        <a:pt x="80" y="99"/>
                      </a:lnTo>
                      <a:lnTo>
                        <a:pt x="75" y="92"/>
                      </a:lnTo>
                      <a:lnTo>
                        <a:pt x="65" y="92"/>
                      </a:lnTo>
                      <a:lnTo>
                        <a:pt x="56" y="95"/>
                      </a:lnTo>
                      <a:lnTo>
                        <a:pt x="53" y="106"/>
                      </a:lnTo>
                      <a:lnTo>
                        <a:pt x="52" y="120"/>
                      </a:lnTo>
                      <a:lnTo>
                        <a:pt x="53" y="130"/>
                      </a:lnTo>
                      <a:lnTo>
                        <a:pt x="53" y="137"/>
                      </a:lnTo>
                      <a:lnTo>
                        <a:pt x="52" y="146"/>
                      </a:lnTo>
                      <a:lnTo>
                        <a:pt x="46" y="154"/>
                      </a:lnTo>
                      <a:lnTo>
                        <a:pt x="42" y="159"/>
                      </a:lnTo>
                      <a:lnTo>
                        <a:pt x="31" y="169"/>
                      </a:lnTo>
                      <a:lnTo>
                        <a:pt x="10" y="140"/>
                      </a:lnTo>
                      <a:lnTo>
                        <a:pt x="4" y="117"/>
                      </a:lnTo>
                      <a:lnTo>
                        <a:pt x="1" y="81"/>
                      </a:lnTo>
                      <a:lnTo>
                        <a:pt x="0" y="54"/>
                      </a:lnTo>
                      <a:lnTo>
                        <a:pt x="2" y="29"/>
                      </a:lnTo>
                      <a:lnTo>
                        <a:pt x="8" y="15"/>
                      </a:lnTo>
                      <a:lnTo>
                        <a:pt x="21" y="5"/>
                      </a:lnTo>
                      <a:lnTo>
                        <a:pt x="32" y="2"/>
                      </a:lnTo>
                      <a:lnTo>
                        <a:pt x="55" y="0"/>
                      </a:lnTo>
                      <a:lnTo>
                        <a:pt x="77" y="2"/>
                      </a:lnTo>
                      <a:lnTo>
                        <a:pt x="104" y="8"/>
                      </a:lnTo>
                      <a:lnTo>
                        <a:pt x="116" y="16"/>
                      </a:lnTo>
                      <a:lnTo>
                        <a:pt x="123" y="24"/>
                      </a:lnTo>
                      <a:lnTo>
                        <a:pt x="129" y="36"/>
                      </a:lnTo>
                      <a:lnTo>
                        <a:pt x="128" y="42"/>
                      </a:lnTo>
                      <a:lnTo>
                        <a:pt x="119" y="48"/>
                      </a:lnTo>
                    </a:path>
                  </a:pathLst>
                </a:custGeom>
                <a:solidFill>
                  <a:srgbClr val="603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45" name="Freeform 162"/>
                <p:cNvSpPr>
                  <a:spLocks/>
                </p:cNvSpPr>
                <p:nvPr/>
              </p:nvSpPr>
              <p:spPr bwMode="auto">
                <a:xfrm>
                  <a:off x="3582" y="1652"/>
                  <a:ext cx="123" cy="163"/>
                </a:xfrm>
                <a:custGeom>
                  <a:avLst/>
                  <a:gdLst>
                    <a:gd name="T0" fmla="*/ 117 w 123"/>
                    <a:gd name="T1" fmla="*/ 25 h 163"/>
                    <a:gd name="T2" fmla="*/ 120 w 123"/>
                    <a:gd name="T3" fmla="*/ 38 h 163"/>
                    <a:gd name="T4" fmla="*/ 91 w 123"/>
                    <a:gd name="T5" fmla="*/ 40 h 163"/>
                    <a:gd name="T6" fmla="*/ 66 w 123"/>
                    <a:gd name="T7" fmla="*/ 32 h 163"/>
                    <a:gd name="T8" fmla="*/ 78 w 123"/>
                    <a:gd name="T9" fmla="*/ 37 h 163"/>
                    <a:gd name="T10" fmla="*/ 81 w 123"/>
                    <a:gd name="T11" fmla="*/ 42 h 163"/>
                    <a:gd name="T12" fmla="*/ 69 w 123"/>
                    <a:gd name="T13" fmla="*/ 41 h 163"/>
                    <a:gd name="T14" fmla="*/ 66 w 123"/>
                    <a:gd name="T15" fmla="*/ 43 h 163"/>
                    <a:gd name="T16" fmla="*/ 73 w 123"/>
                    <a:gd name="T17" fmla="*/ 55 h 163"/>
                    <a:gd name="T18" fmla="*/ 71 w 123"/>
                    <a:gd name="T19" fmla="*/ 57 h 163"/>
                    <a:gd name="T20" fmla="*/ 78 w 123"/>
                    <a:gd name="T21" fmla="*/ 71 h 163"/>
                    <a:gd name="T22" fmla="*/ 55 w 123"/>
                    <a:gd name="T23" fmla="*/ 64 h 163"/>
                    <a:gd name="T24" fmla="*/ 85 w 123"/>
                    <a:gd name="T25" fmla="*/ 79 h 163"/>
                    <a:gd name="T26" fmla="*/ 68 w 123"/>
                    <a:gd name="T27" fmla="*/ 76 h 163"/>
                    <a:gd name="T28" fmla="*/ 83 w 123"/>
                    <a:gd name="T29" fmla="*/ 85 h 163"/>
                    <a:gd name="T30" fmla="*/ 78 w 123"/>
                    <a:gd name="T31" fmla="*/ 90 h 163"/>
                    <a:gd name="T32" fmla="*/ 54 w 123"/>
                    <a:gd name="T33" fmla="*/ 87 h 163"/>
                    <a:gd name="T34" fmla="*/ 37 w 123"/>
                    <a:gd name="T35" fmla="*/ 89 h 163"/>
                    <a:gd name="T36" fmla="*/ 38 w 123"/>
                    <a:gd name="T37" fmla="*/ 96 h 163"/>
                    <a:gd name="T38" fmla="*/ 34 w 123"/>
                    <a:gd name="T39" fmla="*/ 99 h 163"/>
                    <a:gd name="T40" fmla="*/ 48 w 123"/>
                    <a:gd name="T41" fmla="*/ 112 h 163"/>
                    <a:gd name="T42" fmla="*/ 35 w 123"/>
                    <a:gd name="T43" fmla="*/ 111 h 163"/>
                    <a:gd name="T44" fmla="*/ 48 w 123"/>
                    <a:gd name="T45" fmla="*/ 129 h 163"/>
                    <a:gd name="T46" fmla="*/ 39 w 123"/>
                    <a:gd name="T47" fmla="*/ 128 h 163"/>
                    <a:gd name="T48" fmla="*/ 43 w 123"/>
                    <a:gd name="T49" fmla="*/ 147 h 163"/>
                    <a:gd name="T50" fmla="*/ 27 w 123"/>
                    <a:gd name="T51" fmla="*/ 119 h 163"/>
                    <a:gd name="T52" fmla="*/ 42 w 123"/>
                    <a:gd name="T53" fmla="*/ 151 h 163"/>
                    <a:gd name="T54" fmla="*/ 24 w 123"/>
                    <a:gd name="T55" fmla="*/ 139 h 163"/>
                    <a:gd name="T56" fmla="*/ 28 w 123"/>
                    <a:gd name="T57" fmla="*/ 152 h 163"/>
                    <a:gd name="T58" fmla="*/ 18 w 123"/>
                    <a:gd name="T59" fmla="*/ 151 h 163"/>
                    <a:gd name="T60" fmla="*/ 3 w 123"/>
                    <a:gd name="T61" fmla="*/ 97 h 163"/>
                    <a:gd name="T62" fmla="*/ 10 w 123"/>
                    <a:gd name="T63" fmla="*/ 64 h 163"/>
                    <a:gd name="T64" fmla="*/ 24 w 123"/>
                    <a:gd name="T65" fmla="*/ 67 h 163"/>
                    <a:gd name="T66" fmla="*/ 1 w 123"/>
                    <a:gd name="T67" fmla="*/ 56 h 163"/>
                    <a:gd name="T68" fmla="*/ 16 w 123"/>
                    <a:gd name="T69" fmla="*/ 36 h 163"/>
                    <a:gd name="T70" fmla="*/ 26 w 123"/>
                    <a:gd name="T71" fmla="*/ 36 h 163"/>
                    <a:gd name="T72" fmla="*/ 5 w 123"/>
                    <a:gd name="T73" fmla="*/ 18 h 163"/>
                    <a:gd name="T74" fmla="*/ 30 w 123"/>
                    <a:gd name="T75" fmla="*/ 10 h 163"/>
                    <a:gd name="T76" fmla="*/ 23 w 123"/>
                    <a:gd name="T77" fmla="*/ 4 h 163"/>
                    <a:gd name="T78" fmla="*/ 53 w 123"/>
                    <a:gd name="T79" fmla="*/ 3 h 163"/>
                    <a:gd name="T80" fmla="*/ 65 w 123"/>
                    <a:gd name="T81" fmla="*/ 8 h 163"/>
                    <a:gd name="T82" fmla="*/ 67 w 123"/>
                    <a:gd name="T83" fmla="*/ 1 h 163"/>
                    <a:gd name="T84" fmla="*/ 91 w 123"/>
                    <a:gd name="T85" fmla="*/ 14 h 163"/>
                    <a:gd name="T86" fmla="*/ 87 w 123"/>
                    <a:gd name="T87" fmla="*/ 4 h 16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23" h="163">
                      <a:moveTo>
                        <a:pt x="102" y="10"/>
                      </a:moveTo>
                      <a:lnTo>
                        <a:pt x="113" y="16"/>
                      </a:lnTo>
                      <a:lnTo>
                        <a:pt x="117" y="25"/>
                      </a:lnTo>
                      <a:lnTo>
                        <a:pt x="120" y="30"/>
                      </a:lnTo>
                      <a:lnTo>
                        <a:pt x="122" y="35"/>
                      </a:lnTo>
                      <a:lnTo>
                        <a:pt x="120" y="38"/>
                      </a:lnTo>
                      <a:lnTo>
                        <a:pt x="114" y="42"/>
                      </a:lnTo>
                      <a:lnTo>
                        <a:pt x="101" y="40"/>
                      </a:lnTo>
                      <a:lnTo>
                        <a:pt x="91" y="40"/>
                      </a:lnTo>
                      <a:lnTo>
                        <a:pt x="85" y="36"/>
                      </a:lnTo>
                      <a:lnTo>
                        <a:pt x="75" y="33"/>
                      </a:lnTo>
                      <a:lnTo>
                        <a:pt x="66" y="32"/>
                      </a:lnTo>
                      <a:lnTo>
                        <a:pt x="56" y="33"/>
                      </a:lnTo>
                      <a:lnTo>
                        <a:pt x="71" y="35"/>
                      </a:lnTo>
                      <a:lnTo>
                        <a:pt x="78" y="37"/>
                      </a:lnTo>
                      <a:lnTo>
                        <a:pt x="84" y="40"/>
                      </a:lnTo>
                      <a:lnTo>
                        <a:pt x="85" y="41"/>
                      </a:lnTo>
                      <a:lnTo>
                        <a:pt x="81" y="42"/>
                      </a:lnTo>
                      <a:lnTo>
                        <a:pt x="78" y="46"/>
                      </a:lnTo>
                      <a:lnTo>
                        <a:pt x="73" y="42"/>
                      </a:lnTo>
                      <a:lnTo>
                        <a:pt x="69" y="41"/>
                      </a:lnTo>
                      <a:lnTo>
                        <a:pt x="60" y="39"/>
                      </a:lnTo>
                      <a:lnTo>
                        <a:pt x="57" y="39"/>
                      </a:lnTo>
                      <a:lnTo>
                        <a:pt x="66" y="43"/>
                      </a:lnTo>
                      <a:lnTo>
                        <a:pt x="73" y="47"/>
                      </a:lnTo>
                      <a:lnTo>
                        <a:pt x="76" y="51"/>
                      </a:lnTo>
                      <a:lnTo>
                        <a:pt x="73" y="55"/>
                      </a:lnTo>
                      <a:lnTo>
                        <a:pt x="66" y="51"/>
                      </a:lnTo>
                      <a:lnTo>
                        <a:pt x="60" y="50"/>
                      </a:lnTo>
                      <a:lnTo>
                        <a:pt x="71" y="57"/>
                      </a:lnTo>
                      <a:lnTo>
                        <a:pt x="74" y="60"/>
                      </a:lnTo>
                      <a:lnTo>
                        <a:pt x="76" y="67"/>
                      </a:lnTo>
                      <a:lnTo>
                        <a:pt x="78" y="71"/>
                      </a:lnTo>
                      <a:lnTo>
                        <a:pt x="71" y="66"/>
                      </a:lnTo>
                      <a:lnTo>
                        <a:pt x="65" y="65"/>
                      </a:lnTo>
                      <a:lnTo>
                        <a:pt x="55" y="64"/>
                      </a:lnTo>
                      <a:lnTo>
                        <a:pt x="70" y="70"/>
                      </a:lnTo>
                      <a:lnTo>
                        <a:pt x="79" y="74"/>
                      </a:lnTo>
                      <a:lnTo>
                        <a:pt x="85" y="79"/>
                      </a:lnTo>
                      <a:lnTo>
                        <a:pt x="85" y="85"/>
                      </a:lnTo>
                      <a:lnTo>
                        <a:pt x="78" y="80"/>
                      </a:lnTo>
                      <a:lnTo>
                        <a:pt x="68" y="76"/>
                      </a:lnTo>
                      <a:lnTo>
                        <a:pt x="64" y="76"/>
                      </a:lnTo>
                      <a:lnTo>
                        <a:pt x="74" y="81"/>
                      </a:lnTo>
                      <a:lnTo>
                        <a:pt x="83" y="85"/>
                      </a:lnTo>
                      <a:lnTo>
                        <a:pt x="86" y="89"/>
                      </a:lnTo>
                      <a:lnTo>
                        <a:pt x="85" y="93"/>
                      </a:lnTo>
                      <a:lnTo>
                        <a:pt x="78" y="90"/>
                      </a:lnTo>
                      <a:lnTo>
                        <a:pt x="72" y="87"/>
                      </a:lnTo>
                      <a:lnTo>
                        <a:pt x="59" y="86"/>
                      </a:lnTo>
                      <a:lnTo>
                        <a:pt x="54" y="87"/>
                      </a:lnTo>
                      <a:lnTo>
                        <a:pt x="42" y="88"/>
                      </a:lnTo>
                      <a:lnTo>
                        <a:pt x="29" y="85"/>
                      </a:lnTo>
                      <a:lnTo>
                        <a:pt x="37" y="89"/>
                      </a:lnTo>
                      <a:lnTo>
                        <a:pt x="51" y="93"/>
                      </a:lnTo>
                      <a:lnTo>
                        <a:pt x="49" y="99"/>
                      </a:lnTo>
                      <a:lnTo>
                        <a:pt x="38" y="96"/>
                      </a:lnTo>
                      <a:lnTo>
                        <a:pt x="28" y="91"/>
                      </a:lnTo>
                      <a:lnTo>
                        <a:pt x="21" y="87"/>
                      </a:lnTo>
                      <a:lnTo>
                        <a:pt x="34" y="99"/>
                      </a:lnTo>
                      <a:lnTo>
                        <a:pt x="42" y="102"/>
                      </a:lnTo>
                      <a:lnTo>
                        <a:pt x="49" y="105"/>
                      </a:lnTo>
                      <a:lnTo>
                        <a:pt x="48" y="112"/>
                      </a:lnTo>
                      <a:lnTo>
                        <a:pt x="38" y="109"/>
                      </a:lnTo>
                      <a:lnTo>
                        <a:pt x="30" y="107"/>
                      </a:lnTo>
                      <a:lnTo>
                        <a:pt x="35" y="111"/>
                      </a:lnTo>
                      <a:lnTo>
                        <a:pt x="43" y="114"/>
                      </a:lnTo>
                      <a:lnTo>
                        <a:pt x="48" y="115"/>
                      </a:lnTo>
                      <a:lnTo>
                        <a:pt x="48" y="129"/>
                      </a:lnTo>
                      <a:lnTo>
                        <a:pt x="38" y="124"/>
                      </a:lnTo>
                      <a:lnTo>
                        <a:pt x="31" y="120"/>
                      </a:lnTo>
                      <a:lnTo>
                        <a:pt x="39" y="128"/>
                      </a:lnTo>
                      <a:lnTo>
                        <a:pt x="49" y="133"/>
                      </a:lnTo>
                      <a:lnTo>
                        <a:pt x="49" y="140"/>
                      </a:lnTo>
                      <a:lnTo>
                        <a:pt x="43" y="147"/>
                      </a:lnTo>
                      <a:lnTo>
                        <a:pt x="38" y="139"/>
                      </a:lnTo>
                      <a:lnTo>
                        <a:pt x="31" y="129"/>
                      </a:lnTo>
                      <a:lnTo>
                        <a:pt x="27" y="119"/>
                      </a:lnTo>
                      <a:lnTo>
                        <a:pt x="31" y="134"/>
                      </a:lnTo>
                      <a:lnTo>
                        <a:pt x="35" y="140"/>
                      </a:lnTo>
                      <a:lnTo>
                        <a:pt x="42" y="151"/>
                      </a:lnTo>
                      <a:lnTo>
                        <a:pt x="37" y="158"/>
                      </a:lnTo>
                      <a:lnTo>
                        <a:pt x="29" y="149"/>
                      </a:lnTo>
                      <a:lnTo>
                        <a:pt x="24" y="139"/>
                      </a:lnTo>
                      <a:lnTo>
                        <a:pt x="18" y="128"/>
                      </a:lnTo>
                      <a:lnTo>
                        <a:pt x="23" y="144"/>
                      </a:lnTo>
                      <a:lnTo>
                        <a:pt x="28" y="152"/>
                      </a:lnTo>
                      <a:lnTo>
                        <a:pt x="33" y="159"/>
                      </a:lnTo>
                      <a:lnTo>
                        <a:pt x="29" y="162"/>
                      </a:lnTo>
                      <a:lnTo>
                        <a:pt x="18" y="151"/>
                      </a:lnTo>
                      <a:lnTo>
                        <a:pt x="9" y="133"/>
                      </a:lnTo>
                      <a:lnTo>
                        <a:pt x="5" y="120"/>
                      </a:lnTo>
                      <a:lnTo>
                        <a:pt x="3" y="97"/>
                      </a:lnTo>
                      <a:lnTo>
                        <a:pt x="2" y="80"/>
                      </a:lnTo>
                      <a:lnTo>
                        <a:pt x="0" y="60"/>
                      </a:lnTo>
                      <a:lnTo>
                        <a:pt x="10" y="64"/>
                      </a:lnTo>
                      <a:lnTo>
                        <a:pt x="22" y="70"/>
                      </a:lnTo>
                      <a:lnTo>
                        <a:pt x="39" y="75"/>
                      </a:lnTo>
                      <a:lnTo>
                        <a:pt x="24" y="67"/>
                      </a:lnTo>
                      <a:lnTo>
                        <a:pt x="18" y="63"/>
                      </a:lnTo>
                      <a:lnTo>
                        <a:pt x="7" y="57"/>
                      </a:lnTo>
                      <a:lnTo>
                        <a:pt x="1" y="56"/>
                      </a:lnTo>
                      <a:lnTo>
                        <a:pt x="1" y="46"/>
                      </a:lnTo>
                      <a:lnTo>
                        <a:pt x="2" y="33"/>
                      </a:lnTo>
                      <a:lnTo>
                        <a:pt x="16" y="36"/>
                      </a:lnTo>
                      <a:lnTo>
                        <a:pt x="25" y="39"/>
                      </a:lnTo>
                      <a:lnTo>
                        <a:pt x="36" y="46"/>
                      </a:lnTo>
                      <a:lnTo>
                        <a:pt x="26" y="36"/>
                      </a:lnTo>
                      <a:lnTo>
                        <a:pt x="14" y="31"/>
                      </a:lnTo>
                      <a:lnTo>
                        <a:pt x="3" y="28"/>
                      </a:lnTo>
                      <a:lnTo>
                        <a:pt x="5" y="18"/>
                      </a:lnTo>
                      <a:lnTo>
                        <a:pt x="9" y="11"/>
                      </a:lnTo>
                      <a:lnTo>
                        <a:pt x="20" y="7"/>
                      </a:lnTo>
                      <a:lnTo>
                        <a:pt x="30" y="10"/>
                      </a:lnTo>
                      <a:lnTo>
                        <a:pt x="39" y="19"/>
                      </a:lnTo>
                      <a:lnTo>
                        <a:pt x="33" y="9"/>
                      </a:lnTo>
                      <a:lnTo>
                        <a:pt x="23" y="4"/>
                      </a:lnTo>
                      <a:lnTo>
                        <a:pt x="34" y="2"/>
                      </a:lnTo>
                      <a:lnTo>
                        <a:pt x="42" y="1"/>
                      </a:lnTo>
                      <a:lnTo>
                        <a:pt x="53" y="3"/>
                      </a:lnTo>
                      <a:lnTo>
                        <a:pt x="61" y="10"/>
                      </a:lnTo>
                      <a:lnTo>
                        <a:pt x="73" y="13"/>
                      </a:lnTo>
                      <a:lnTo>
                        <a:pt x="65" y="8"/>
                      </a:lnTo>
                      <a:lnTo>
                        <a:pt x="59" y="3"/>
                      </a:lnTo>
                      <a:lnTo>
                        <a:pt x="55" y="0"/>
                      </a:lnTo>
                      <a:lnTo>
                        <a:pt x="67" y="1"/>
                      </a:lnTo>
                      <a:lnTo>
                        <a:pt x="78" y="2"/>
                      </a:lnTo>
                      <a:lnTo>
                        <a:pt x="84" y="6"/>
                      </a:lnTo>
                      <a:lnTo>
                        <a:pt x="91" y="14"/>
                      </a:lnTo>
                      <a:lnTo>
                        <a:pt x="96" y="24"/>
                      </a:lnTo>
                      <a:lnTo>
                        <a:pt x="93" y="12"/>
                      </a:lnTo>
                      <a:lnTo>
                        <a:pt x="87" y="4"/>
                      </a:lnTo>
                      <a:lnTo>
                        <a:pt x="102" y="10"/>
                      </a:lnTo>
                    </a:path>
                  </a:pathLst>
                </a:custGeom>
                <a:solidFill>
                  <a:srgbClr val="A05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nvGrpSpPr>
                <p:cNvPr id="14646" name="Group 163"/>
                <p:cNvGrpSpPr>
                  <a:grpSpLocks/>
                </p:cNvGrpSpPr>
                <p:nvPr/>
              </p:nvGrpSpPr>
              <p:grpSpPr bwMode="auto">
                <a:xfrm>
                  <a:off x="3831" y="2060"/>
                  <a:ext cx="142" cy="108"/>
                  <a:chOff x="3831" y="2060"/>
                  <a:chExt cx="142" cy="108"/>
                </a:xfrm>
              </p:grpSpPr>
              <p:sp>
                <p:nvSpPr>
                  <p:cNvPr id="14668" name="Freeform 164"/>
                  <p:cNvSpPr>
                    <a:spLocks/>
                  </p:cNvSpPr>
                  <p:nvPr/>
                </p:nvSpPr>
                <p:spPr bwMode="auto">
                  <a:xfrm>
                    <a:off x="3831" y="2060"/>
                    <a:ext cx="135" cy="108"/>
                  </a:xfrm>
                  <a:custGeom>
                    <a:avLst/>
                    <a:gdLst>
                      <a:gd name="T0" fmla="*/ 0 w 135"/>
                      <a:gd name="T1" fmla="*/ 64 h 108"/>
                      <a:gd name="T2" fmla="*/ 16 w 135"/>
                      <a:gd name="T3" fmla="*/ 59 h 108"/>
                      <a:gd name="T4" fmla="*/ 23 w 135"/>
                      <a:gd name="T5" fmla="*/ 58 h 108"/>
                      <a:gd name="T6" fmla="*/ 26 w 135"/>
                      <a:gd name="T7" fmla="*/ 53 h 108"/>
                      <a:gd name="T8" fmla="*/ 30 w 135"/>
                      <a:gd name="T9" fmla="*/ 46 h 108"/>
                      <a:gd name="T10" fmla="*/ 38 w 135"/>
                      <a:gd name="T11" fmla="*/ 36 h 108"/>
                      <a:gd name="T12" fmla="*/ 53 w 135"/>
                      <a:gd name="T13" fmla="*/ 20 h 108"/>
                      <a:gd name="T14" fmla="*/ 55 w 135"/>
                      <a:gd name="T15" fmla="*/ 15 h 108"/>
                      <a:gd name="T16" fmla="*/ 59 w 135"/>
                      <a:gd name="T17" fmla="*/ 10 h 108"/>
                      <a:gd name="T18" fmla="*/ 67 w 135"/>
                      <a:gd name="T19" fmla="*/ 8 h 108"/>
                      <a:gd name="T20" fmla="*/ 91 w 135"/>
                      <a:gd name="T21" fmla="*/ 3 h 108"/>
                      <a:gd name="T22" fmla="*/ 97 w 135"/>
                      <a:gd name="T23" fmla="*/ 0 h 108"/>
                      <a:gd name="T24" fmla="*/ 103 w 135"/>
                      <a:gd name="T25" fmla="*/ 4 h 108"/>
                      <a:gd name="T26" fmla="*/ 106 w 135"/>
                      <a:gd name="T27" fmla="*/ 7 h 108"/>
                      <a:gd name="T28" fmla="*/ 119 w 135"/>
                      <a:gd name="T29" fmla="*/ 13 h 108"/>
                      <a:gd name="T30" fmla="*/ 125 w 135"/>
                      <a:gd name="T31" fmla="*/ 16 h 108"/>
                      <a:gd name="T32" fmla="*/ 127 w 135"/>
                      <a:gd name="T33" fmla="*/ 19 h 108"/>
                      <a:gd name="T34" fmla="*/ 130 w 135"/>
                      <a:gd name="T35" fmla="*/ 29 h 108"/>
                      <a:gd name="T36" fmla="*/ 131 w 135"/>
                      <a:gd name="T37" fmla="*/ 34 h 108"/>
                      <a:gd name="T38" fmla="*/ 132 w 135"/>
                      <a:gd name="T39" fmla="*/ 37 h 108"/>
                      <a:gd name="T40" fmla="*/ 134 w 135"/>
                      <a:gd name="T41" fmla="*/ 42 h 108"/>
                      <a:gd name="T42" fmla="*/ 134 w 135"/>
                      <a:gd name="T43" fmla="*/ 46 h 108"/>
                      <a:gd name="T44" fmla="*/ 131 w 135"/>
                      <a:gd name="T45" fmla="*/ 48 h 108"/>
                      <a:gd name="T46" fmla="*/ 126 w 135"/>
                      <a:gd name="T47" fmla="*/ 48 h 108"/>
                      <a:gd name="T48" fmla="*/ 117 w 135"/>
                      <a:gd name="T49" fmla="*/ 43 h 108"/>
                      <a:gd name="T50" fmla="*/ 106 w 135"/>
                      <a:gd name="T51" fmla="*/ 40 h 108"/>
                      <a:gd name="T52" fmla="*/ 96 w 135"/>
                      <a:gd name="T53" fmla="*/ 42 h 108"/>
                      <a:gd name="T54" fmla="*/ 107 w 135"/>
                      <a:gd name="T55" fmla="*/ 45 h 108"/>
                      <a:gd name="T56" fmla="*/ 114 w 135"/>
                      <a:gd name="T57" fmla="*/ 48 h 108"/>
                      <a:gd name="T58" fmla="*/ 122 w 135"/>
                      <a:gd name="T59" fmla="*/ 53 h 108"/>
                      <a:gd name="T60" fmla="*/ 124 w 135"/>
                      <a:gd name="T61" fmla="*/ 57 h 108"/>
                      <a:gd name="T62" fmla="*/ 124 w 135"/>
                      <a:gd name="T63" fmla="*/ 61 h 108"/>
                      <a:gd name="T64" fmla="*/ 121 w 135"/>
                      <a:gd name="T65" fmla="*/ 64 h 108"/>
                      <a:gd name="T66" fmla="*/ 117 w 135"/>
                      <a:gd name="T67" fmla="*/ 63 h 108"/>
                      <a:gd name="T68" fmla="*/ 105 w 135"/>
                      <a:gd name="T69" fmla="*/ 59 h 108"/>
                      <a:gd name="T70" fmla="*/ 95 w 135"/>
                      <a:gd name="T71" fmla="*/ 58 h 108"/>
                      <a:gd name="T72" fmla="*/ 86 w 135"/>
                      <a:gd name="T73" fmla="*/ 59 h 108"/>
                      <a:gd name="T74" fmla="*/ 82 w 135"/>
                      <a:gd name="T75" fmla="*/ 63 h 108"/>
                      <a:gd name="T76" fmla="*/ 76 w 135"/>
                      <a:gd name="T77" fmla="*/ 70 h 108"/>
                      <a:gd name="T78" fmla="*/ 72 w 135"/>
                      <a:gd name="T79" fmla="*/ 78 h 108"/>
                      <a:gd name="T80" fmla="*/ 67 w 135"/>
                      <a:gd name="T81" fmla="*/ 86 h 108"/>
                      <a:gd name="T82" fmla="*/ 64 w 135"/>
                      <a:gd name="T83" fmla="*/ 92 h 108"/>
                      <a:gd name="T84" fmla="*/ 57 w 135"/>
                      <a:gd name="T85" fmla="*/ 98 h 108"/>
                      <a:gd name="T86" fmla="*/ 51 w 135"/>
                      <a:gd name="T87" fmla="*/ 100 h 108"/>
                      <a:gd name="T88" fmla="*/ 44 w 135"/>
                      <a:gd name="T89" fmla="*/ 101 h 108"/>
                      <a:gd name="T90" fmla="*/ 36 w 135"/>
                      <a:gd name="T91" fmla="*/ 100 h 108"/>
                      <a:gd name="T92" fmla="*/ 30 w 135"/>
                      <a:gd name="T93" fmla="*/ 99 h 108"/>
                      <a:gd name="T94" fmla="*/ 22 w 135"/>
                      <a:gd name="T95" fmla="*/ 102 h 108"/>
                      <a:gd name="T96" fmla="*/ 0 w 135"/>
                      <a:gd name="T97" fmla="*/ 107 h 108"/>
                      <a:gd name="T98" fmla="*/ 0 w 135"/>
                      <a:gd name="T99" fmla="*/ 64 h 10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135" h="108">
                        <a:moveTo>
                          <a:pt x="0" y="64"/>
                        </a:moveTo>
                        <a:lnTo>
                          <a:pt x="16" y="59"/>
                        </a:lnTo>
                        <a:lnTo>
                          <a:pt x="23" y="58"/>
                        </a:lnTo>
                        <a:lnTo>
                          <a:pt x="26" y="53"/>
                        </a:lnTo>
                        <a:lnTo>
                          <a:pt x="30" y="46"/>
                        </a:lnTo>
                        <a:lnTo>
                          <a:pt x="38" y="36"/>
                        </a:lnTo>
                        <a:lnTo>
                          <a:pt x="53" y="20"/>
                        </a:lnTo>
                        <a:lnTo>
                          <a:pt x="55" y="15"/>
                        </a:lnTo>
                        <a:lnTo>
                          <a:pt x="59" y="10"/>
                        </a:lnTo>
                        <a:lnTo>
                          <a:pt x="67" y="8"/>
                        </a:lnTo>
                        <a:lnTo>
                          <a:pt x="91" y="3"/>
                        </a:lnTo>
                        <a:lnTo>
                          <a:pt x="97" y="0"/>
                        </a:lnTo>
                        <a:lnTo>
                          <a:pt x="103" y="4"/>
                        </a:lnTo>
                        <a:lnTo>
                          <a:pt x="106" y="7"/>
                        </a:lnTo>
                        <a:lnTo>
                          <a:pt x="119" y="13"/>
                        </a:lnTo>
                        <a:lnTo>
                          <a:pt x="125" y="16"/>
                        </a:lnTo>
                        <a:lnTo>
                          <a:pt x="127" y="19"/>
                        </a:lnTo>
                        <a:lnTo>
                          <a:pt x="130" y="29"/>
                        </a:lnTo>
                        <a:lnTo>
                          <a:pt x="131" y="34"/>
                        </a:lnTo>
                        <a:lnTo>
                          <a:pt x="132" y="37"/>
                        </a:lnTo>
                        <a:lnTo>
                          <a:pt x="134" y="42"/>
                        </a:lnTo>
                        <a:lnTo>
                          <a:pt x="134" y="46"/>
                        </a:lnTo>
                        <a:lnTo>
                          <a:pt x="131" y="48"/>
                        </a:lnTo>
                        <a:lnTo>
                          <a:pt x="126" y="48"/>
                        </a:lnTo>
                        <a:lnTo>
                          <a:pt x="117" y="43"/>
                        </a:lnTo>
                        <a:lnTo>
                          <a:pt x="106" y="40"/>
                        </a:lnTo>
                        <a:lnTo>
                          <a:pt x="96" y="42"/>
                        </a:lnTo>
                        <a:lnTo>
                          <a:pt x="107" y="45"/>
                        </a:lnTo>
                        <a:lnTo>
                          <a:pt x="114" y="48"/>
                        </a:lnTo>
                        <a:lnTo>
                          <a:pt x="122" y="53"/>
                        </a:lnTo>
                        <a:lnTo>
                          <a:pt x="124" y="57"/>
                        </a:lnTo>
                        <a:lnTo>
                          <a:pt x="124" y="61"/>
                        </a:lnTo>
                        <a:lnTo>
                          <a:pt x="121" y="64"/>
                        </a:lnTo>
                        <a:lnTo>
                          <a:pt x="117" y="63"/>
                        </a:lnTo>
                        <a:lnTo>
                          <a:pt x="105" y="59"/>
                        </a:lnTo>
                        <a:lnTo>
                          <a:pt x="95" y="58"/>
                        </a:lnTo>
                        <a:lnTo>
                          <a:pt x="86" y="59"/>
                        </a:lnTo>
                        <a:lnTo>
                          <a:pt x="82" y="63"/>
                        </a:lnTo>
                        <a:lnTo>
                          <a:pt x="76" y="70"/>
                        </a:lnTo>
                        <a:lnTo>
                          <a:pt x="72" y="78"/>
                        </a:lnTo>
                        <a:lnTo>
                          <a:pt x="67" y="86"/>
                        </a:lnTo>
                        <a:lnTo>
                          <a:pt x="64" y="92"/>
                        </a:lnTo>
                        <a:lnTo>
                          <a:pt x="57" y="98"/>
                        </a:lnTo>
                        <a:lnTo>
                          <a:pt x="51" y="100"/>
                        </a:lnTo>
                        <a:lnTo>
                          <a:pt x="44" y="101"/>
                        </a:lnTo>
                        <a:lnTo>
                          <a:pt x="36" y="100"/>
                        </a:lnTo>
                        <a:lnTo>
                          <a:pt x="30" y="99"/>
                        </a:lnTo>
                        <a:lnTo>
                          <a:pt x="22" y="102"/>
                        </a:lnTo>
                        <a:lnTo>
                          <a:pt x="0" y="107"/>
                        </a:lnTo>
                        <a:lnTo>
                          <a:pt x="0" y="64"/>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69" name="Freeform 165"/>
                  <p:cNvSpPr>
                    <a:spLocks/>
                  </p:cNvSpPr>
                  <p:nvPr/>
                </p:nvSpPr>
                <p:spPr bwMode="auto">
                  <a:xfrm>
                    <a:off x="3915" y="2079"/>
                    <a:ext cx="44" cy="17"/>
                  </a:xfrm>
                  <a:custGeom>
                    <a:avLst/>
                    <a:gdLst>
                      <a:gd name="T0" fmla="*/ 43 w 44"/>
                      <a:gd name="T1" fmla="*/ 16 h 17"/>
                      <a:gd name="T2" fmla="*/ 36 w 44"/>
                      <a:gd name="T3" fmla="*/ 11 h 17"/>
                      <a:gd name="T4" fmla="*/ 30 w 44"/>
                      <a:gd name="T5" fmla="*/ 9 h 17"/>
                      <a:gd name="T6" fmla="*/ 23 w 44"/>
                      <a:gd name="T7" fmla="*/ 6 h 17"/>
                      <a:gd name="T8" fmla="*/ 17 w 44"/>
                      <a:gd name="T9" fmla="*/ 3 h 17"/>
                      <a:gd name="T10" fmla="*/ 7 w 44"/>
                      <a:gd name="T11" fmla="*/ 4 h 17"/>
                      <a:gd name="T12" fmla="*/ 0 w 44"/>
                      <a:gd name="T13" fmla="*/ 6 h 17"/>
                      <a:gd name="T14" fmla="*/ 11 w 44"/>
                      <a:gd name="T15" fmla="*/ 2 h 17"/>
                      <a:gd name="T16" fmla="*/ 19 w 44"/>
                      <a:gd name="T17" fmla="*/ 0 h 17"/>
                      <a:gd name="T18" fmla="*/ 30 w 44"/>
                      <a:gd name="T19" fmla="*/ 7 h 17"/>
                      <a:gd name="T20" fmla="*/ 36 w 44"/>
                      <a:gd name="T21" fmla="*/ 8 h 17"/>
                      <a:gd name="T22" fmla="*/ 43 w 44"/>
                      <a:gd name="T23" fmla="*/ 13 h 17"/>
                      <a:gd name="T24" fmla="*/ 43 w 44"/>
                      <a:gd name="T25" fmla="*/ 16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4" h="17">
                        <a:moveTo>
                          <a:pt x="43" y="16"/>
                        </a:moveTo>
                        <a:lnTo>
                          <a:pt x="36" y="11"/>
                        </a:lnTo>
                        <a:lnTo>
                          <a:pt x="30" y="9"/>
                        </a:lnTo>
                        <a:lnTo>
                          <a:pt x="23" y="6"/>
                        </a:lnTo>
                        <a:lnTo>
                          <a:pt x="17" y="3"/>
                        </a:lnTo>
                        <a:lnTo>
                          <a:pt x="7" y="4"/>
                        </a:lnTo>
                        <a:lnTo>
                          <a:pt x="0" y="6"/>
                        </a:lnTo>
                        <a:lnTo>
                          <a:pt x="11" y="2"/>
                        </a:lnTo>
                        <a:lnTo>
                          <a:pt x="19" y="0"/>
                        </a:lnTo>
                        <a:lnTo>
                          <a:pt x="30" y="7"/>
                        </a:lnTo>
                        <a:lnTo>
                          <a:pt x="36" y="8"/>
                        </a:lnTo>
                        <a:lnTo>
                          <a:pt x="43" y="13"/>
                        </a:lnTo>
                        <a:lnTo>
                          <a:pt x="43" y="1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70" name="Freeform 166"/>
                  <p:cNvSpPr>
                    <a:spLocks/>
                  </p:cNvSpPr>
                  <p:nvPr/>
                </p:nvSpPr>
                <p:spPr bwMode="auto">
                  <a:xfrm>
                    <a:off x="3899" y="2065"/>
                    <a:ext cx="37" cy="17"/>
                  </a:xfrm>
                  <a:custGeom>
                    <a:avLst/>
                    <a:gdLst>
                      <a:gd name="T0" fmla="*/ 26 w 37"/>
                      <a:gd name="T1" fmla="*/ 0 h 17"/>
                      <a:gd name="T2" fmla="*/ 31 w 37"/>
                      <a:gd name="T3" fmla="*/ 0 h 17"/>
                      <a:gd name="T4" fmla="*/ 36 w 37"/>
                      <a:gd name="T5" fmla="*/ 5 h 17"/>
                      <a:gd name="T6" fmla="*/ 32 w 37"/>
                      <a:gd name="T7" fmla="*/ 3 h 17"/>
                      <a:gd name="T8" fmla="*/ 27 w 37"/>
                      <a:gd name="T9" fmla="*/ 1 h 17"/>
                      <a:gd name="T10" fmla="*/ 15 w 37"/>
                      <a:gd name="T11" fmla="*/ 8 h 17"/>
                      <a:gd name="T12" fmla="*/ 9 w 37"/>
                      <a:gd name="T13" fmla="*/ 12 h 17"/>
                      <a:gd name="T14" fmla="*/ 1 w 37"/>
                      <a:gd name="T15" fmla="*/ 16 h 17"/>
                      <a:gd name="T16" fmla="*/ 0 w 37"/>
                      <a:gd name="T17" fmla="*/ 12 h 17"/>
                      <a:gd name="T18" fmla="*/ 8 w 37"/>
                      <a:gd name="T19" fmla="*/ 10 h 17"/>
                      <a:gd name="T20" fmla="*/ 17 w 37"/>
                      <a:gd name="T21" fmla="*/ 5 h 17"/>
                      <a:gd name="T22" fmla="*/ 26 w 37"/>
                      <a:gd name="T23" fmla="*/ 0 h 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7" h="17">
                        <a:moveTo>
                          <a:pt x="26" y="0"/>
                        </a:moveTo>
                        <a:lnTo>
                          <a:pt x="31" y="0"/>
                        </a:lnTo>
                        <a:lnTo>
                          <a:pt x="36" y="5"/>
                        </a:lnTo>
                        <a:lnTo>
                          <a:pt x="32" y="3"/>
                        </a:lnTo>
                        <a:lnTo>
                          <a:pt x="27" y="1"/>
                        </a:lnTo>
                        <a:lnTo>
                          <a:pt x="15" y="8"/>
                        </a:lnTo>
                        <a:lnTo>
                          <a:pt x="9" y="12"/>
                        </a:lnTo>
                        <a:lnTo>
                          <a:pt x="1" y="16"/>
                        </a:lnTo>
                        <a:lnTo>
                          <a:pt x="0" y="12"/>
                        </a:lnTo>
                        <a:lnTo>
                          <a:pt x="8" y="10"/>
                        </a:lnTo>
                        <a:lnTo>
                          <a:pt x="17" y="5"/>
                        </a:lnTo>
                        <a:lnTo>
                          <a:pt x="2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71" name="Freeform 167"/>
                  <p:cNvSpPr>
                    <a:spLocks/>
                  </p:cNvSpPr>
                  <p:nvPr/>
                </p:nvSpPr>
                <p:spPr bwMode="auto">
                  <a:xfrm>
                    <a:off x="3914" y="2098"/>
                    <a:ext cx="17" cy="17"/>
                  </a:xfrm>
                  <a:custGeom>
                    <a:avLst/>
                    <a:gdLst>
                      <a:gd name="T0" fmla="*/ 16 w 17"/>
                      <a:gd name="T1" fmla="*/ 6 h 17"/>
                      <a:gd name="T2" fmla="*/ 13 w 17"/>
                      <a:gd name="T3" fmla="*/ 16 h 17"/>
                      <a:gd name="T4" fmla="*/ 8 w 17"/>
                      <a:gd name="T5" fmla="*/ 9 h 17"/>
                      <a:gd name="T6" fmla="*/ 1 w 17"/>
                      <a:gd name="T7" fmla="*/ 9 h 17"/>
                      <a:gd name="T8" fmla="*/ 0 w 17"/>
                      <a:gd name="T9" fmla="*/ 0 h 17"/>
                      <a:gd name="T10" fmla="*/ 4 w 17"/>
                      <a:gd name="T11" fmla="*/ 3 h 17"/>
                      <a:gd name="T12" fmla="*/ 16 w 17"/>
                      <a:gd name="T13" fmla="*/ 6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6"/>
                        </a:moveTo>
                        <a:lnTo>
                          <a:pt x="13" y="16"/>
                        </a:lnTo>
                        <a:lnTo>
                          <a:pt x="8" y="9"/>
                        </a:lnTo>
                        <a:lnTo>
                          <a:pt x="1" y="9"/>
                        </a:lnTo>
                        <a:lnTo>
                          <a:pt x="0" y="0"/>
                        </a:lnTo>
                        <a:lnTo>
                          <a:pt x="4" y="3"/>
                        </a:lnTo>
                        <a:lnTo>
                          <a:pt x="16" y="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72" name="Freeform 168"/>
                  <p:cNvSpPr>
                    <a:spLocks/>
                  </p:cNvSpPr>
                  <p:nvPr/>
                </p:nvSpPr>
                <p:spPr bwMode="auto">
                  <a:xfrm>
                    <a:off x="3956" y="2095"/>
                    <a:ext cx="17" cy="17"/>
                  </a:xfrm>
                  <a:custGeom>
                    <a:avLst/>
                    <a:gdLst>
                      <a:gd name="T0" fmla="*/ 0 w 17"/>
                      <a:gd name="T1" fmla="*/ 0 h 17"/>
                      <a:gd name="T2" fmla="*/ 0 w 17"/>
                      <a:gd name="T3" fmla="*/ 4 h 17"/>
                      <a:gd name="T4" fmla="*/ 0 w 17"/>
                      <a:gd name="T5" fmla="*/ 12 h 17"/>
                      <a:gd name="T6" fmla="*/ 16 w 17"/>
                      <a:gd name="T7" fmla="*/ 16 h 17"/>
                      <a:gd name="T8" fmla="*/ 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0"/>
                        </a:moveTo>
                        <a:lnTo>
                          <a:pt x="0" y="4"/>
                        </a:lnTo>
                        <a:lnTo>
                          <a:pt x="0" y="12"/>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73" name="Freeform 169"/>
                  <p:cNvSpPr>
                    <a:spLocks/>
                  </p:cNvSpPr>
                  <p:nvPr/>
                </p:nvSpPr>
                <p:spPr bwMode="auto">
                  <a:xfrm>
                    <a:off x="3946" y="2114"/>
                    <a:ext cx="17" cy="17"/>
                  </a:xfrm>
                  <a:custGeom>
                    <a:avLst/>
                    <a:gdLst>
                      <a:gd name="T0" fmla="*/ 0 w 17"/>
                      <a:gd name="T1" fmla="*/ 0 h 17"/>
                      <a:gd name="T2" fmla="*/ 0 w 17"/>
                      <a:gd name="T3" fmla="*/ 9 h 17"/>
                      <a:gd name="T4" fmla="*/ 16 w 17"/>
                      <a:gd name="T5" fmla="*/ 16 h 17"/>
                      <a:gd name="T6" fmla="*/ 0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0" y="0"/>
                        </a:moveTo>
                        <a:lnTo>
                          <a:pt x="0" y="9"/>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74" name="Freeform 170"/>
                  <p:cNvSpPr>
                    <a:spLocks/>
                  </p:cNvSpPr>
                  <p:nvPr/>
                </p:nvSpPr>
                <p:spPr bwMode="auto">
                  <a:xfrm>
                    <a:off x="3894" y="2087"/>
                    <a:ext cx="17" cy="17"/>
                  </a:xfrm>
                  <a:custGeom>
                    <a:avLst/>
                    <a:gdLst>
                      <a:gd name="T0" fmla="*/ 16 w 17"/>
                      <a:gd name="T1" fmla="*/ 0 h 17"/>
                      <a:gd name="T2" fmla="*/ 13 w 17"/>
                      <a:gd name="T3" fmla="*/ 4 h 17"/>
                      <a:gd name="T4" fmla="*/ 13 w 17"/>
                      <a:gd name="T5" fmla="*/ 9 h 17"/>
                      <a:gd name="T6" fmla="*/ 0 w 17"/>
                      <a:gd name="T7" fmla="*/ 16 h 17"/>
                      <a:gd name="T8" fmla="*/ 16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6" y="0"/>
                        </a:moveTo>
                        <a:lnTo>
                          <a:pt x="13" y="4"/>
                        </a:lnTo>
                        <a:lnTo>
                          <a:pt x="13" y="9"/>
                        </a:lnTo>
                        <a:lnTo>
                          <a:pt x="0" y="16"/>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75" name="Freeform 171"/>
                  <p:cNvSpPr>
                    <a:spLocks/>
                  </p:cNvSpPr>
                  <p:nvPr/>
                </p:nvSpPr>
                <p:spPr bwMode="auto">
                  <a:xfrm>
                    <a:off x="3866" y="2086"/>
                    <a:ext cx="23" cy="30"/>
                  </a:xfrm>
                  <a:custGeom>
                    <a:avLst/>
                    <a:gdLst>
                      <a:gd name="T0" fmla="*/ 22 w 23"/>
                      <a:gd name="T1" fmla="*/ 0 h 30"/>
                      <a:gd name="T2" fmla="*/ 18 w 23"/>
                      <a:gd name="T3" fmla="*/ 9 h 30"/>
                      <a:gd name="T4" fmla="*/ 14 w 23"/>
                      <a:gd name="T5" fmla="*/ 16 h 30"/>
                      <a:gd name="T6" fmla="*/ 0 w 23"/>
                      <a:gd name="T7" fmla="*/ 29 h 30"/>
                      <a:gd name="T8" fmla="*/ 13 w 23"/>
                      <a:gd name="T9" fmla="*/ 13 h 30"/>
                      <a:gd name="T10" fmla="*/ 22 w 23"/>
                      <a:gd name="T11" fmla="*/ 0 h 3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3" h="30">
                        <a:moveTo>
                          <a:pt x="22" y="0"/>
                        </a:moveTo>
                        <a:lnTo>
                          <a:pt x="18" y="9"/>
                        </a:lnTo>
                        <a:lnTo>
                          <a:pt x="14" y="16"/>
                        </a:lnTo>
                        <a:lnTo>
                          <a:pt x="0" y="29"/>
                        </a:lnTo>
                        <a:lnTo>
                          <a:pt x="13" y="13"/>
                        </a:lnTo>
                        <a:lnTo>
                          <a:pt x="22"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76" name="Freeform 172"/>
                  <p:cNvSpPr>
                    <a:spLocks/>
                  </p:cNvSpPr>
                  <p:nvPr/>
                </p:nvSpPr>
                <p:spPr bwMode="auto">
                  <a:xfrm>
                    <a:off x="3855" y="2127"/>
                    <a:ext cx="17" cy="21"/>
                  </a:xfrm>
                  <a:custGeom>
                    <a:avLst/>
                    <a:gdLst>
                      <a:gd name="T0" fmla="*/ 0 w 17"/>
                      <a:gd name="T1" fmla="*/ 0 h 21"/>
                      <a:gd name="T2" fmla="*/ 9 w 17"/>
                      <a:gd name="T3" fmla="*/ 7 h 21"/>
                      <a:gd name="T4" fmla="*/ 12 w 17"/>
                      <a:gd name="T5" fmla="*/ 14 h 21"/>
                      <a:gd name="T6" fmla="*/ 16 w 17"/>
                      <a:gd name="T7" fmla="*/ 20 h 21"/>
                      <a:gd name="T8" fmla="*/ 16 w 17"/>
                      <a:gd name="T9" fmla="*/ 11 h 21"/>
                      <a:gd name="T10" fmla="*/ 16 w 17"/>
                      <a:gd name="T11" fmla="*/ 5 h 21"/>
                      <a:gd name="T12" fmla="*/ 0 w 17"/>
                      <a:gd name="T13" fmla="*/ 0 h 2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21">
                        <a:moveTo>
                          <a:pt x="0" y="0"/>
                        </a:moveTo>
                        <a:lnTo>
                          <a:pt x="9" y="7"/>
                        </a:lnTo>
                        <a:lnTo>
                          <a:pt x="12" y="14"/>
                        </a:lnTo>
                        <a:lnTo>
                          <a:pt x="16" y="20"/>
                        </a:lnTo>
                        <a:lnTo>
                          <a:pt x="16" y="11"/>
                        </a:lnTo>
                        <a:lnTo>
                          <a:pt x="16" y="5"/>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77" name="Freeform 173"/>
                  <p:cNvSpPr>
                    <a:spLocks/>
                  </p:cNvSpPr>
                  <p:nvPr/>
                </p:nvSpPr>
                <p:spPr bwMode="auto">
                  <a:xfrm>
                    <a:off x="3906" y="2106"/>
                    <a:ext cx="17" cy="17"/>
                  </a:xfrm>
                  <a:custGeom>
                    <a:avLst/>
                    <a:gdLst>
                      <a:gd name="T0" fmla="*/ 0 w 17"/>
                      <a:gd name="T1" fmla="*/ 0 h 17"/>
                      <a:gd name="T2" fmla="*/ 0 w 17"/>
                      <a:gd name="T3" fmla="*/ 6 h 17"/>
                      <a:gd name="T4" fmla="*/ 16 w 17"/>
                      <a:gd name="T5" fmla="*/ 16 h 17"/>
                      <a:gd name="T6" fmla="*/ 0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0" y="0"/>
                        </a:moveTo>
                        <a:lnTo>
                          <a:pt x="0" y="6"/>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647" name="Group 174"/>
                <p:cNvGrpSpPr>
                  <a:grpSpLocks/>
                </p:cNvGrpSpPr>
                <p:nvPr/>
              </p:nvGrpSpPr>
              <p:grpSpPr bwMode="auto">
                <a:xfrm>
                  <a:off x="3541" y="1826"/>
                  <a:ext cx="310" cy="460"/>
                  <a:chOff x="3541" y="1826"/>
                  <a:chExt cx="310" cy="460"/>
                </a:xfrm>
              </p:grpSpPr>
              <p:sp>
                <p:nvSpPr>
                  <p:cNvPr id="14654" name="Freeform 175"/>
                  <p:cNvSpPr>
                    <a:spLocks/>
                  </p:cNvSpPr>
                  <p:nvPr/>
                </p:nvSpPr>
                <p:spPr bwMode="auto">
                  <a:xfrm>
                    <a:off x="3708" y="1826"/>
                    <a:ext cx="17" cy="17"/>
                  </a:xfrm>
                  <a:custGeom>
                    <a:avLst/>
                    <a:gdLst>
                      <a:gd name="T0" fmla="*/ 16 w 17"/>
                      <a:gd name="T1" fmla="*/ 0 h 17"/>
                      <a:gd name="T2" fmla="*/ 11 w 17"/>
                      <a:gd name="T3" fmla="*/ 5 h 17"/>
                      <a:gd name="T4" fmla="*/ 6 w 17"/>
                      <a:gd name="T5" fmla="*/ 7 h 17"/>
                      <a:gd name="T6" fmla="*/ 3 w 17"/>
                      <a:gd name="T7" fmla="*/ 10 h 17"/>
                      <a:gd name="T8" fmla="*/ 0 w 17"/>
                      <a:gd name="T9" fmla="*/ 16 h 17"/>
                      <a:gd name="T10" fmla="*/ 4 w 17"/>
                      <a:gd name="T11" fmla="*/ 14 h 17"/>
                      <a:gd name="T12" fmla="*/ 11 w 17"/>
                      <a:gd name="T13" fmla="*/ 10 h 17"/>
                      <a:gd name="T14" fmla="*/ 16 w 17"/>
                      <a:gd name="T15" fmla="*/ 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0"/>
                        </a:moveTo>
                        <a:lnTo>
                          <a:pt x="11" y="5"/>
                        </a:lnTo>
                        <a:lnTo>
                          <a:pt x="6" y="7"/>
                        </a:lnTo>
                        <a:lnTo>
                          <a:pt x="3" y="10"/>
                        </a:lnTo>
                        <a:lnTo>
                          <a:pt x="0" y="16"/>
                        </a:lnTo>
                        <a:lnTo>
                          <a:pt x="4" y="14"/>
                        </a:lnTo>
                        <a:lnTo>
                          <a:pt x="11" y="10"/>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55" name="Freeform 176"/>
                  <p:cNvSpPr>
                    <a:spLocks/>
                  </p:cNvSpPr>
                  <p:nvPr/>
                </p:nvSpPr>
                <p:spPr bwMode="auto">
                  <a:xfrm>
                    <a:off x="3713" y="1841"/>
                    <a:ext cx="17" cy="17"/>
                  </a:xfrm>
                  <a:custGeom>
                    <a:avLst/>
                    <a:gdLst>
                      <a:gd name="T0" fmla="*/ 16 w 17"/>
                      <a:gd name="T1" fmla="*/ 0 h 17"/>
                      <a:gd name="T2" fmla="*/ 0 w 17"/>
                      <a:gd name="T3" fmla="*/ 0 h 17"/>
                      <a:gd name="T4" fmla="*/ 0 w 17"/>
                      <a:gd name="T5" fmla="*/ 16 h 17"/>
                      <a:gd name="T6" fmla="*/ 16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16" y="0"/>
                        </a:moveTo>
                        <a:lnTo>
                          <a:pt x="0" y="0"/>
                        </a:lnTo>
                        <a:lnTo>
                          <a:pt x="0" y="16"/>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56" name="Freeform 177"/>
                  <p:cNvSpPr>
                    <a:spLocks/>
                  </p:cNvSpPr>
                  <p:nvPr/>
                </p:nvSpPr>
                <p:spPr bwMode="auto">
                  <a:xfrm>
                    <a:off x="3674" y="1887"/>
                    <a:ext cx="84" cy="271"/>
                  </a:xfrm>
                  <a:custGeom>
                    <a:avLst/>
                    <a:gdLst>
                      <a:gd name="T0" fmla="*/ 12 w 84"/>
                      <a:gd name="T1" fmla="*/ 0 h 271"/>
                      <a:gd name="T2" fmla="*/ 20 w 84"/>
                      <a:gd name="T3" fmla="*/ 11 h 271"/>
                      <a:gd name="T4" fmla="*/ 22 w 84"/>
                      <a:gd name="T5" fmla="*/ 27 h 271"/>
                      <a:gd name="T6" fmla="*/ 34 w 84"/>
                      <a:gd name="T7" fmla="*/ 43 h 271"/>
                      <a:gd name="T8" fmla="*/ 58 w 84"/>
                      <a:gd name="T9" fmla="*/ 115 h 271"/>
                      <a:gd name="T10" fmla="*/ 72 w 84"/>
                      <a:gd name="T11" fmla="*/ 181 h 271"/>
                      <a:gd name="T12" fmla="*/ 83 w 84"/>
                      <a:gd name="T13" fmla="*/ 270 h 271"/>
                      <a:gd name="T14" fmla="*/ 49 w 84"/>
                      <a:gd name="T15" fmla="*/ 231 h 271"/>
                      <a:gd name="T16" fmla="*/ 0 w 84"/>
                      <a:gd name="T17" fmla="*/ 35 h 271"/>
                      <a:gd name="T18" fmla="*/ 12 w 84"/>
                      <a:gd name="T19" fmla="*/ 0 h 27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84" h="271">
                        <a:moveTo>
                          <a:pt x="12" y="0"/>
                        </a:moveTo>
                        <a:lnTo>
                          <a:pt x="20" y="11"/>
                        </a:lnTo>
                        <a:lnTo>
                          <a:pt x="22" y="27"/>
                        </a:lnTo>
                        <a:lnTo>
                          <a:pt x="34" y="43"/>
                        </a:lnTo>
                        <a:lnTo>
                          <a:pt x="58" y="115"/>
                        </a:lnTo>
                        <a:lnTo>
                          <a:pt x="72" y="181"/>
                        </a:lnTo>
                        <a:lnTo>
                          <a:pt x="83" y="270"/>
                        </a:lnTo>
                        <a:lnTo>
                          <a:pt x="49" y="231"/>
                        </a:lnTo>
                        <a:lnTo>
                          <a:pt x="0" y="35"/>
                        </a:lnTo>
                        <a:lnTo>
                          <a:pt x="12" y="0"/>
                        </a:lnTo>
                      </a:path>
                    </a:pathLst>
                  </a:custGeom>
                  <a:solidFill>
                    <a:srgbClr val="40000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57" name="Freeform 178"/>
                  <p:cNvSpPr>
                    <a:spLocks/>
                  </p:cNvSpPr>
                  <p:nvPr/>
                </p:nvSpPr>
                <p:spPr bwMode="auto">
                  <a:xfrm>
                    <a:off x="3541" y="1835"/>
                    <a:ext cx="310" cy="451"/>
                  </a:xfrm>
                  <a:custGeom>
                    <a:avLst/>
                    <a:gdLst>
                      <a:gd name="T0" fmla="*/ 58 w 310"/>
                      <a:gd name="T1" fmla="*/ 23 h 451"/>
                      <a:gd name="T2" fmla="*/ 67 w 310"/>
                      <a:gd name="T3" fmla="*/ 0 h 451"/>
                      <a:gd name="T4" fmla="*/ 143 w 310"/>
                      <a:gd name="T5" fmla="*/ 41 h 451"/>
                      <a:gd name="T6" fmla="*/ 146 w 310"/>
                      <a:gd name="T7" fmla="*/ 72 h 451"/>
                      <a:gd name="T8" fmla="*/ 152 w 310"/>
                      <a:gd name="T9" fmla="*/ 84 h 451"/>
                      <a:gd name="T10" fmla="*/ 161 w 310"/>
                      <a:gd name="T11" fmla="*/ 96 h 451"/>
                      <a:gd name="T12" fmla="*/ 166 w 310"/>
                      <a:gd name="T13" fmla="*/ 118 h 451"/>
                      <a:gd name="T14" fmla="*/ 183 w 310"/>
                      <a:gd name="T15" fmla="*/ 170 h 451"/>
                      <a:gd name="T16" fmla="*/ 196 w 310"/>
                      <a:gd name="T17" fmla="*/ 232 h 451"/>
                      <a:gd name="T18" fmla="*/ 202 w 310"/>
                      <a:gd name="T19" fmla="*/ 273 h 451"/>
                      <a:gd name="T20" fmla="*/ 263 w 310"/>
                      <a:gd name="T21" fmla="*/ 275 h 451"/>
                      <a:gd name="T22" fmla="*/ 273 w 310"/>
                      <a:gd name="T23" fmla="*/ 283 h 451"/>
                      <a:gd name="T24" fmla="*/ 301 w 310"/>
                      <a:gd name="T25" fmla="*/ 283 h 451"/>
                      <a:gd name="T26" fmla="*/ 309 w 310"/>
                      <a:gd name="T27" fmla="*/ 299 h 451"/>
                      <a:gd name="T28" fmla="*/ 309 w 310"/>
                      <a:gd name="T29" fmla="*/ 317 h 451"/>
                      <a:gd name="T30" fmla="*/ 307 w 310"/>
                      <a:gd name="T31" fmla="*/ 335 h 451"/>
                      <a:gd name="T32" fmla="*/ 281 w 310"/>
                      <a:gd name="T33" fmla="*/ 341 h 451"/>
                      <a:gd name="T34" fmla="*/ 269 w 310"/>
                      <a:gd name="T35" fmla="*/ 365 h 451"/>
                      <a:gd name="T36" fmla="*/ 245 w 310"/>
                      <a:gd name="T37" fmla="*/ 373 h 451"/>
                      <a:gd name="T38" fmla="*/ 227 w 310"/>
                      <a:gd name="T39" fmla="*/ 373 h 451"/>
                      <a:gd name="T40" fmla="*/ 206 w 310"/>
                      <a:gd name="T41" fmla="*/ 378 h 451"/>
                      <a:gd name="T42" fmla="*/ 205 w 310"/>
                      <a:gd name="T43" fmla="*/ 389 h 451"/>
                      <a:gd name="T44" fmla="*/ 206 w 310"/>
                      <a:gd name="T45" fmla="*/ 412 h 451"/>
                      <a:gd name="T46" fmla="*/ 204 w 310"/>
                      <a:gd name="T47" fmla="*/ 428 h 451"/>
                      <a:gd name="T48" fmla="*/ 193 w 310"/>
                      <a:gd name="T49" fmla="*/ 430 h 451"/>
                      <a:gd name="T50" fmla="*/ 179 w 310"/>
                      <a:gd name="T51" fmla="*/ 433 h 451"/>
                      <a:gd name="T52" fmla="*/ 166 w 310"/>
                      <a:gd name="T53" fmla="*/ 449 h 451"/>
                      <a:gd name="T54" fmla="*/ 150 w 310"/>
                      <a:gd name="T55" fmla="*/ 449 h 451"/>
                      <a:gd name="T56" fmla="*/ 135 w 310"/>
                      <a:gd name="T57" fmla="*/ 447 h 451"/>
                      <a:gd name="T58" fmla="*/ 114 w 310"/>
                      <a:gd name="T59" fmla="*/ 438 h 451"/>
                      <a:gd name="T60" fmla="*/ 89 w 310"/>
                      <a:gd name="T61" fmla="*/ 441 h 451"/>
                      <a:gd name="T62" fmla="*/ 65 w 310"/>
                      <a:gd name="T63" fmla="*/ 450 h 451"/>
                      <a:gd name="T64" fmla="*/ 42 w 310"/>
                      <a:gd name="T65" fmla="*/ 444 h 451"/>
                      <a:gd name="T66" fmla="*/ 26 w 310"/>
                      <a:gd name="T67" fmla="*/ 420 h 451"/>
                      <a:gd name="T68" fmla="*/ 27 w 310"/>
                      <a:gd name="T69" fmla="*/ 395 h 451"/>
                      <a:gd name="T70" fmla="*/ 21 w 310"/>
                      <a:gd name="T71" fmla="*/ 363 h 451"/>
                      <a:gd name="T72" fmla="*/ 18 w 310"/>
                      <a:gd name="T73" fmla="*/ 322 h 451"/>
                      <a:gd name="T74" fmla="*/ 10 w 310"/>
                      <a:gd name="T75" fmla="*/ 284 h 451"/>
                      <a:gd name="T76" fmla="*/ 0 w 310"/>
                      <a:gd name="T77" fmla="*/ 227 h 451"/>
                      <a:gd name="T78" fmla="*/ 2 w 310"/>
                      <a:gd name="T79" fmla="*/ 170 h 451"/>
                      <a:gd name="T80" fmla="*/ 2 w 310"/>
                      <a:gd name="T81" fmla="*/ 119 h 451"/>
                      <a:gd name="T82" fmla="*/ 4 w 310"/>
                      <a:gd name="T83" fmla="*/ 85 h 451"/>
                      <a:gd name="T84" fmla="*/ 10 w 310"/>
                      <a:gd name="T85" fmla="*/ 70 h 451"/>
                      <a:gd name="T86" fmla="*/ 24 w 310"/>
                      <a:gd name="T87" fmla="*/ 57 h 451"/>
                      <a:gd name="T88" fmla="*/ 39 w 310"/>
                      <a:gd name="T89" fmla="*/ 36 h 451"/>
                      <a:gd name="T90" fmla="*/ 58 w 310"/>
                      <a:gd name="T91" fmla="*/ 23 h 45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310" h="451">
                        <a:moveTo>
                          <a:pt x="58" y="23"/>
                        </a:moveTo>
                        <a:lnTo>
                          <a:pt x="67" y="0"/>
                        </a:lnTo>
                        <a:lnTo>
                          <a:pt x="143" y="41"/>
                        </a:lnTo>
                        <a:lnTo>
                          <a:pt x="146" y="72"/>
                        </a:lnTo>
                        <a:lnTo>
                          <a:pt x="152" y="84"/>
                        </a:lnTo>
                        <a:lnTo>
                          <a:pt x="161" y="96"/>
                        </a:lnTo>
                        <a:lnTo>
                          <a:pt x="166" y="118"/>
                        </a:lnTo>
                        <a:lnTo>
                          <a:pt x="183" y="170"/>
                        </a:lnTo>
                        <a:lnTo>
                          <a:pt x="196" y="232"/>
                        </a:lnTo>
                        <a:lnTo>
                          <a:pt x="202" y="273"/>
                        </a:lnTo>
                        <a:lnTo>
                          <a:pt x="263" y="275"/>
                        </a:lnTo>
                        <a:lnTo>
                          <a:pt x="273" y="283"/>
                        </a:lnTo>
                        <a:lnTo>
                          <a:pt x="301" y="283"/>
                        </a:lnTo>
                        <a:lnTo>
                          <a:pt x="309" y="299"/>
                        </a:lnTo>
                        <a:lnTo>
                          <a:pt x="309" y="317"/>
                        </a:lnTo>
                        <a:lnTo>
                          <a:pt x="307" y="335"/>
                        </a:lnTo>
                        <a:lnTo>
                          <a:pt x="281" y="341"/>
                        </a:lnTo>
                        <a:lnTo>
                          <a:pt x="269" y="365"/>
                        </a:lnTo>
                        <a:lnTo>
                          <a:pt x="245" y="373"/>
                        </a:lnTo>
                        <a:lnTo>
                          <a:pt x="227" y="373"/>
                        </a:lnTo>
                        <a:lnTo>
                          <a:pt x="206" y="378"/>
                        </a:lnTo>
                        <a:lnTo>
                          <a:pt x="205" y="389"/>
                        </a:lnTo>
                        <a:lnTo>
                          <a:pt x="206" y="412"/>
                        </a:lnTo>
                        <a:lnTo>
                          <a:pt x="204" y="428"/>
                        </a:lnTo>
                        <a:lnTo>
                          <a:pt x="193" y="430"/>
                        </a:lnTo>
                        <a:lnTo>
                          <a:pt x="179" y="433"/>
                        </a:lnTo>
                        <a:lnTo>
                          <a:pt x="166" y="449"/>
                        </a:lnTo>
                        <a:lnTo>
                          <a:pt x="150" y="449"/>
                        </a:lnTo>
                        <a:lnTo>
                          <a:pt x="135" y="447"/>
                        </a:lnTo>
                        <a:lnTo>
                          <a:pt x="114" y="438"/>
                        </a:lnTo>
                        <a:lnTo>
                          <a:pt x="89" y="441"/>
                        </a:lnTo>
                        <a:lnTo>
                          <a:pt x="65" y="450"/>
                        </a:lnTo>
                        <a:lnTo>
                          <a:pt x="42" y="444"/>
                        </a:lnTo>
                        <a:lnTo>
                          <a:pt x="26" y="420"/>
                        </a:lnTo>
                        <a:lnTo>
                          <a:pt x="27" y="395"/>
                        </a:lnTo>
                        <a:lnTo>
                          <a:pt x="21" y="363"/>
                        </a:lnTo>
                        <a:lnTo>
                          <a:pt x="18" y="322"/>
                        </a:lnTo>
                        <a:lnTo>
                          <a:pt x="10" y="284"/>
                        </a:lnTo>
                        <a:lnTo>
                          <a:pt x="0" y="227"/>
                        </a:lnTo>
                        <a:lnTo>
                          <a:pt x="2" y="170"/>
                        </a:lnTo>
                        <a:lnTo>
                          <a:pt x="2" y="119"/>
                        </a:lnTo>
                        <a:lnTo>
                          <a:pt x="4" y="85"/>
                        </a:lnTo>
                        <a:lnTo>
                          <a:pt x="10" y="70"/>
                        </a:lnTo>
                        <a:lnTo>
                          <a:pt x="24" y="57"/>
                        </a:lnTo>
                        <a:lnTo>
                          <a:pt x="39" y="36"/>
                        </a:lnTo>
                        <a:lnTo>
                          <a:pt x="58" y="23"/>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58" name="Freeform 179"/>
                  <p:cNvSpPr>
                    <a:spLocks/>
                  </p:cNvSpPr>
                  <p:nvPr/>
                </p:nvSpPr>
                <p:spPr bwMode="auto">
                  <a:xfrm>
                    <a:off x="3546" y="1862"/>
                    <a:ext cx="197" cy="420"/>
                  </a:xfrm>
                  <a:custGeom>
                    <a:avLst/>
                    <a:gdLst>
                      <a:gd name="T0" fmla="*/ 170 w 197"/>
                      <a:gd name="T1" fmla="*/ 347 h 420"/>
                      <a:gd name="T2" fmla="*/ 124 w 197"/>
                      <a:gd name="T3" fmla="*/ 342 h 420"/>
                      <a:gd name="T4" fmla="*/ 85 w 197"/>
                      <a:gd name="T5" fmla="*/ 326 h 420"/>
                      <a:gd name="T6" fmla="*/ 69 w 197"/>
                      <a:gd name="T7" fmla="*/ 288 h 420"/>
                      <a:gd name="T8" fmla="*/ 74 w 197"/>
                      <a:gd name="T9" fmla="*/ 263 h 420"/>
                      <a:gd name="T10" fmla="*/ 44 w 197"/>
                      <a:gd name="T11" fmla="*/ 209 h 420"/>
                      <a:gd name="T12" fmla="*/ 72 w 197"/>
                      <a:gd name="T13" fmla="*/ 233 h 420"/>
                      <a:gd name="T14" fmla="*/ 57 w 197"/>
                      <a:gd name="T15" fmla="*/ 185 h 420"/>
                      <a:gd name="T16" fmla="*/ 33 w 197"/>
                      <a:gd name="T17" fmla="*/ 123 h 420"/>
                      <a:gd name="T18" fmla="*/ 69 w 197"/>
                      <a:gd name="T19" fmla="*/ 176 h 420"/>
                      <a:gd name="T20" fmla="*/ 74 w 197"/>
                      <a:gd name="T21" fmla="*/ 94 h 420"/>
                      <a:gd name="T22" fmla="*/ 92 w 197"/>
                      <a:gd name="T23" fmla="*/ 66 h 420"/>
                      <a:gd name="T24" fmla="*/ 118 w 197"/>
                      <a:gd name="T25" fmla="*/ 53 h 420"/>
                      <a:gd name="T26" fmla="*/ 68 w 197"/>
                      <a:gd name="T27" fmla="*/ 31 h 420"/>
                      <a:gd name="T28" fmla="*/ 45 w 197"/>
                      <a:gd name="T29" fmla="*/ 57 h 420"/>
                      <a:gd name="T30" fmla="*/ 60 w 197"/>
                      <a:gd name="T31" fmla="*/ 31 h 420"/>
                      <a:gd name="T32" fmla="*/ 88 w 197"/>
                      <a:gd name="T33" fmla="*/ 20 h 420"/>
                      <a:gd name="T34" fmla="*/ 68 w 197"/>
                      <a:gd name="T35" fmla="*/ 11 h 420"/>
                      <a:gd name="T36" fmla="*/ 51 w 197"/>
                      <a:gd name="T37" fmla="*/ 0 h 420"/>
                      <a:gd name="T38" fmla="*/ 28 w 197"/>
                      <a:gd name="T39" fmla="*/ 23 h 420"/>
                      <a:gd name="T40" fmla="*/ 8 w 197"/>
                      <a:gd name="T41" fmla="*/ 45 h 420"/>
                      <a:gd name="T42" fmla="*/ 0 w 197"/>
                      <a:gd name="T43" fmla="*/ 83 h 420"/>
                      <a:gd name="T44" fmla="*/ 1 w 197"/>
                      <a:gd name="T45" fmla="*/ 157 h 420"/>
                      <a:gd name="T46" fmla="*/ 9 w 197"/>
                      <a:gd name="T47" fmla="*/ 244 h 420"/>
                      <a:gd name="T48" fmla="*/ 20 w 197"/>
                      <a:gd name="T49" fmla="*/ 329 h 420"/>
                      <a:gd name="T50" fmla="*/ 25 w 197"/>
                      <a:gd name="T51" fmla="*/ 383 h 420"/>
                      <a:gd name="T52" fmla="*/ 36 w 197"/>
                      <a:gd name="T53" fmla="*/ 408 h 420"/>
                      <a:gd name="T54" fmla="*/ 61 w 197"/>
                      <a:gd name="T55" fmla="*/ 419 h 420"/>
                      <a:gd name="T56" fmla="*/ 78 w 197"/>
                      <a:gd name="T57" fmla="*/ 413 h 420"/>
                      <a:gd name="T58" fmla="*/ 91 w 197"/>
                      <a:gd name="T59" fmla="*/ 391 h 420"/>
                      <a:gd name="T60" fmla="*/ 96 w 197"/>
                      <a:gd name="T61" fmla="*/ 385 h 420"/>
                      <a:gd name="T62" fmla="*/ 117 w 197"/>
                      <a:gd name="T63" fmla="*/ 407 h 420"/>
                      <a:gd name="T64" fmla="*/ 142 w 197"/>
                      <a:gd name="T65" fmla="*/ 415 h 420"/>
                      <a:gd name="T66" fmla="*/ 163 w 197"/>
                      <a:gd name="T67" fmla="*/ 410 h 420"/>
                      <a:gd name="T68" fmla="*/ 149 w 197"/>
                      <a:gd name="T69" fmla="*/ 393 h 420"/>
                      <a:gd name="T70" fmla="*/ 128 w 197"/>
                      <a:gd name="T71" fmla="*/ 363 h 420"/>
                      <a:gd name="T72" fmla="*/ 161 w 197"/>
                      <a:gd name="T73" fmla="*/ 388 h 420"/>
                      <a:gd name="T74" fmla="*/ 189 w 197"/>
                      <a:gd name="T75" fmla="*/ 399 h 420"/>
                      <a:gd name="T76" fmla="*/ 196 w 197"/>
                      <a:gd name="T77" fmla="*/ 383 h 42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97" h="420">
                        <a:moveTo>
                          <a:pt x="196" y="352"/>
                        </a:moveTo>
                        <a:lnTo>
                          <a:pt x="170" y="347"/>
                        </a:lnTo>
                        <a:lnTo>
                          <a:pt x="148" y="345"/>
                        </a:lnTo>
                        <a:lnTo>
                          <a:pt x="124" y="342"/>
                        </a:lnTo>
                        <a:lnTo>
                          <a:pt x="97" y="337"/>
                        </a:lnTo>
                        <a:lnTo>
                          <a:pt x="85" y="326"/>
                        </a:lnTo>
                        <a:lnTo>
                          <a:pt x="52" y="273"/>
                        </a:lnTo>
                        <a:lnTo>
                          <a:pt x="69" y="288"/>
                        </a:lnTo>
                        <a:lnTo>
                          <a:pt x="80" y="301"/>
                        </a:lnTo>
                        <a:lnTo>
                          <a:pt x="74" y="263"/>
                        </a:lnTo>
                        <a:lnTo>
                          <a:pt x="62" y="249"/>
                        </a:lnTo>
                        <a:lnTo>
                          <a:pt x="44" y="209"/>
                        </a:lnTo>
                        <a:lnTo>
                          <a:pt x="61" y="228"/>
                        </a:lnTo>
                        <a:lnTo>
                          <a:pt x="72" y="233"/>
                        </a:lnTo>
                        <a:lnTo>
                          <a:pt x="69" y="206"/>
                        </a:lnTo>
                        <a:lnTo>
                          <a:pt x="57" y="185"/>
                        </a:lnTo>
                        <a:lnTo>
                          <a:pt x="45" y="170"/>
                        </a:lnTo>
                        <a:lnTo>
                          <a:pt x="33" y="123"/>
                        </a:lnTo>
                        <a:lnTo>
                          <a:pt x="56" y="162"/>
                        </a:lnTo>
                        <a:lnTo>
                          <a:pt x="69" y="176"/>
                        </a:lnTo>
                        <a:lnTo>
                          <a:pt x="71" y="117"/>
                        </a:lnTo>
                        <a:lnTo>
                          <a:pt x="74" y="94"/>
                        </a:lnTo>
                        <a:lnTo>
                          <a:pt x="81" y="83"/>
                        </a:lnTo>
                        <a:lnTo>
                          <a:pt x="92" y="66"/>
                        </a:lnTo>
                        <a:lnTo>
                          <a:pt x="109" y="58"/>
                        </a:lnTo>
                        <a:lnTo>
                          <a:pt x="118" y="53"/>
                        </a:lnTo>
                        <a:lnTo>
                          <a:pt x="94" y="23"/>
                        </a:lnTo>
                        <a:lnTo>
                          <a:pt x="68" y="31"/>
                        </a:lnTo>
                        <a:lnTo>
                          <a:pt x="51" y="44"/>
                        </a:lnTo>
                        <a:lnTo>
                          <a:pt x="45" y="57"/>
                        </a:lnTo>
                        <a:lnTo>
                          <a:pt x="50" y="37"/>
                        </a:lnTo>
                        <a:lnTo>
                          <a:pt x="60" y="31"/>
                        </a:lnTo>
                        <a:lnTo>
                          <a:pt x="75" y="23"/>
                        </a:lnTo>
                        <a:lnTo>
                          <a:pt x="88" y="20"/>
                        </a:lnTo>
                        <a:lnTo>
                          <a:pt x="80" y="15"/>
                        </a:lnTo>
                        <a:lnTo>
                          <a:pt x="68" y="11"/>
                        </a:lnTo>
                        <a:lnTo>
                          <a:pt x="57" y="6"/>
                        </a:lnTo>
                        <a:lnTo>
                          <a:pt x="51" y="0"/>
                        </a:lnTo>
                        <a:lnTo>
                          <a:pt x="37" y="12"/>
                        </a:lnTo>
                        <a:lnTo>
                          <a:pt x="28" y="23"/>
                        </a:lnTo>
                        <a:lnTo>
                          <a:pt x="20" y="37"/>
                        </a:lnTo>
                        <a:lnTo>
                          <a:pt x="8" y="45"/>
                        </a:lnTo>
                        <a:lnTo>
                          <a:pt x="5" y="60"/>
                        </a:lnTo>
                        <a:lnTo>
                          <a:pt x="0" y="83"/>
                        </a:lnTo>
                        <a:lnTo>
                          <a:pt x="0" y="119"/>
                        </a:lnTo>
                        <a:lnTo>
                          <a:pt x="1" y="157"/>
                        </a:lnTo>
                        <a:lnTo>
                          <a:pt x="2" y="200"/>
                        </a:lnTo>
                        <a:lnTo>
                          <a:pt x="9" y="244"/>
                        </a:lnTo>
                        <a:lnTo>
                          <a:pt x="16" y="290"/>
                        </a:lnTo>
                        <a:lnTo>
                          <a:pt x="20" y="329"/>
                        </a:lnTo>
                        <a:lnTo>
                          <a:pt x="26" y="358"/>
                        </a:lnTo>
                        <a:lnTo>
                          <a:pt x="25" y="383"/>
                        </a:lnTo>
                        <a:lnTo>
                          <a:pt x="27" y="397"/>
                        </a:lnTo>
                        <a:lnTo>
                          <a:pt x="36" y="408"/>
                        </a:lnTo>
                        <a:lnTo>
                          <a:pt x="46" y="418"/>
                        </a:lnTo>
                        <a:lnTo>
                          <a:pt x="61" y="419"/>
                        </a:lnTo>
                        <a:lnTo>
                          <a:pt x="68" y="415"/>
                        </a:lnTo>
                        <a:lnTo>
                          <a:pt x="78" y="413"/>
                        </a:lnTo>
                        <a:lnTo>
                          <a:pt x="101" y="407"/>
                        </a:lnTo>
                        <a:lnTo>
                          <a:pt x="91" y="391"/>
                        </a:lnTo>
                        <a:lnTo>
                          <a:pt x="80" y="369"/>
                        </a:lnTo>
                        <a:lnTo>
                          <a:pt x="96" y="385"/>
                        </a:lnTo>
                        <a:lnTo>
                          <a:pt x="108" y="399"/>
                        </a:lnTo>
                        <a:lnTo>
                          <a:pt x="117" y="407"/>
                        </a:lnTo>
                        <a:lnTo>
                          <a:pt x="129" y="415"/>
                        </a:lnTo>
                        <a:lnTo>
                          <a:pt x="142" y="415"/>
                        </a:lnTo>
                        <a:lnTo>
                          <a:pt x="155" y="415"/>
                        </a:lnTo>
                        <a:lnTo>
                          <a:pt x="163" y="410"/>
                        </a:lnTo>
                        <a:lnTo>
                          <a:pt x="166" y="405"/>
                        </a:lnTo>
                        <a:lnTo>
                          <a:pt x="149" y="393"/>
                        </a:lnTo>
                        <a:lnTo>
                          <a:pt x="133" y="372"/>
                        </a:lnTo>
                        <a:lnTo>
                          <a:pt x="128" y="363"/>
                        </a:lnTo>
                        <a:lnTo>
                          <a:pt x="141" y="367"/>
                        </a:lnTo>
                        <a:lnTo>
                          <a:pt x="161" y="388"/>
                        </a:lnTo>
                        <a:lnTo>
                          <a:pt x="170" y="397"/>
                        </a:lnTo>
                        <a:lnTo>
                          <a:pt x="189" y="399"/>
                        </a:lnTo>
                        <a:lnTo>
                          <a:pt x="196" y="394"/>
                        </a:lnTo>
                        <a:lnTo>
                          <a:pt x="196" y="383"/>
                        </a:lnTo>
                        <a:lnTo>
                          <a:pt x="196" y="352"/>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59" name="Freeform 180"/>
                  <p:cNvSpPr>
                    <a:spLocks/>
                  </p:cNvSpPr>
                  <p:nvPr/>
                </p:nvSpPr>
                <p:spPr bwMode="auto">
                  <a:xfrm>
                    <a:off x="3561" y="2070"/>
                    <a:ext cx="58" cy="195"/>
                  </a:xfrm>
                  <a:custGeom>
                    <a:avLst/>
                    <a:gdLst>
                      <a:gd name="T0" fmla="*/ 57 w 58"/>
                      <a:gd name="T1" fmla="*/ 194 h 195"/>
                      <a:gd name="T2" fmla="*/ 46 w 58"/>
                      <a:gd name="T3" fmla="*/ 188 h 195"/>
                      <a:gd name="T4" fmla="*/ 36 w 58"/>
                      <a:gd name="T5" fmla="*/ 172 h 195"/>
                      <a:gd name="T6" fmla="*/ 26 w 58"/>
                      <a:gd name="T7" fmla="*/ 144 h 195"/>
                      <a:gd name="T8" fmla="*/ 22 w 58"/>
                      <a:gd name="T9" fmla="*/ 120 h 195"/>
                      <a:gd name="T10" fmla="*/ 14 w 58"/>
                      <a:gd name="T11" fmla="*/ 93 h 195"/>
                      <a:gd name="T12" fmla="*/ 11 w 58"/>
                      <a:gd name="T13" fmla="*/ 68 h 195"/>
                      <a:gd name="T14" fmla="*/ 5 w 58"/>
                      <a:gd name="T15" fmla="*/ 28 h 195"/>
                      <a:gd name="T16" fmla="*/ 0 w 58"/>
                      <a:gd name="T17" fmla="*/ 0 h 195"/>
                      <a:gd name="T18" fmla="*/ 12 w 58"/>
                      <a:gd name="T19" fmla="*/ 57 h 195"/>
                      <a:gd name="T20" fmla="*/ 22 w 58"/>
                      <a:gd name="T21" fmla="*/ 101 h 195"/>
                      <a:gd name="T22" fmla="*/ 32 w 58"/>
                      <a:gd name="T23" fmla="*/ 131 h 195"/>
                      <a:gd name="T24" fmla="*/ 49 w 58"/>
                      <a:gd name="T25" fmla="*/ 163 h 195"/>
                      <a:gd name="T26" fmla="*/ 57 w 58"/>
                      <a:gd name="T27" fmla="*/ 194 h 19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8" h="195">
                        <a:moveTo>
                          <a:pt x="57" y="194"/>
                        </a:moveTo>
                        <a:lnTo>
                          <a:pt x="46" y="188"/>
                        </a:lnTo>
                        <a:lnTo>
                          <a:pt x="36" y="172"/>
                        </a:lnTo>
                        <a:lnTo>
                          <a:pt x="26" y="144"/>
                        </a:lnTo>
                        <a:lnTo>
                          <a:pt x="22" y="120"/>
                        </a:lnTo>
                        <a:lnTo>
                          <a:pt x="14" y="93"/>
                        </a:lnTo>
                        <a:lnTo>
                          <a:pt x="11" y="68"/>
                        </a:lnTo>
                        <a:lnTo>
                          <a:pt x="5" y="28"/>
                        </a:lnTo>
                        <a:lnTo>
                          <a:pt x="0" y="0"/>
                        </a:lnTo>
                        <a:lnTo>
                          <a:pt x="12" y="57"/>
                        </a:lnTo>
                        <a:lnTo>
                          <a:pt x="22" y="101"/>
                        </a:lnTo>
                        <a:lnTo>
                          <a:pt x="32" y="131"/>
                        </a:lnTo>
                        <a:lnTo>
                          <a:pt x="49" y="163"/>
                        </a:lnTo>
                        <a:lnTo>
                          <a:pt x="57" y="194"/>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60" name="Freeform 181"/>
                  <p:cNvSpPr>
                    <a:spLocks/>
                  </p:cNvSpPr>
                  <p:nvPr/>
                </p:nvSpPr>
                <p:spPr bwMode="auto">
                  <a:xfrm>
                    <a:off x="3619" y="1914"/>
                    <a:ext cx="227" cy="293"/>
                  </a:xfrm>
                  <a:custGeom>
                    <a:avLst/>
                    <a:gdLst>
                      <a:gd name="T0" fmla="*/ 68 w 227"/>
                      <a:gd name="T1" fmla="*/ 11 h 293"/>
                      <a:gd name="T2" fmla="*/ 88 w 227"/>
                      <a:gd name="T3" fmla="*/ 53 h 293"/>
                      <a:gd name="T4" fmla="*/ 84 w 227"/>
                      <a:gd name="T5" fmla="*/ 95 h 293"/>
                      <a:gd name="T6" fmla="*/ 86 w 227"/>
                      <a:gd name="T7" fmla="*/ 143 h 293"/>
                      <a:gd name="T8" fmla="*/ 86 w 227"/>
                      <a:gd name="T9" fmla="*/ 155 h 293"/>
                      <a:gd name="T10" fmla="*/ 84 w 227"/>
                      <a:gd name="T11" fmla="*/ 171 h 293"/>
                      <a:gd name="T12" fmla="*/ 94 w 227"/>
                      <a:gd name="T13" fmla="*/ 182 h 293"/>
                      <a:gd name="T14" fmla="*/ 102 w 227"/>
                      <a:gd name="T15" fmla="*/ 195 h 293"/>
                      <a:gd name="T16" fmla="*/ 117 w 227"/>
                      <a:gd name="T17" fmla="*/ 195 h 293"/>
                      <a:gd name="T18" fmla="*/ 168 w 227"/>
                      <a:gd name="T19" fmla="*/ 198 h 293"/>
                      <a:gd name="T20" fmla="*/ 193 w 227"/>
                      <a:gd name="T21" fmla="*/ 208 h 293"/>
                      <a:gd name="T22" fmla="*/ 226 w 227"/>
                      <a:gd name="T23" fmla="*/ 219 h 293"/>
                      <a:gd name="T24" fmla="*/ 225 w 227"/>
                      <a:gd name="T25" fmla="*/ 252 h 293"/>
                      <a:gd name="T26" fmla="*/ 205 w 227"/>
                      <a:gd name="T27" fmla="*/ 245 h 293"/>
                      <a:gd name="T28" fmla="*/ 200 w 227"/>
                      <a:gd name="T29" fmla="*/ 230 h 293"/>
                      <a:gd name="T30" fmla="*/ 198 w 227"/>
                      <a:gd name="T31" fmla="*/ 258 h 293"/>
                      <a:gd name="T32" fmla="*/ 185 w 227"/>
                      <a:gd name="T33" fmla="*/ 280 h 293"/>
                      <a:gd name="T34" fmla="*/ 148 w 227"/>
                      <a:gd name="T35" fmla="*/ 290 h 293"/>
                      <a:gd name="T36" fmla="*/ 153 w 227"/>
                      <a:gd name="T37" fmla="*/ 274 h 293"/>
                      <a:gd name="T38" fmla="*/ 172 w 227"/>
                      <a:gd name="T39" fmla="*/ 245 h 293"/>
                      <a:gd name="T40" fmla="*/ 157 w 227"/>
                      <a:gd name="T41" fmla="*/ 233 h 293"/>
                      <a:gd name="T42" fmla="*/ 148 w 227"/>
                      <a:gd name="T43" fmla="*/ 260 h 293"/>
                      <a:gd name="T44" fmla="*/ 123 w 227"/>
                      <a:gd name="T45" fmla="*/ 288 h 293"/>
                      <a:gd name="T46" fmla="*/ 89 w 227"/>
                      <a:gd name="T47" fmla="*/ 288 h 293"/>
                      <a:gd name="T48" fmla="*/ 127 w 227"/>
                      <a:gd name="T49" fmla="*/ 255 h 293"/>
                      <a:gd name="T50" fmla="*/ 142 w 227"/>
                      <a:gd name="T51" fmla="*/ 233 h 293"/>
                      <a:gd name="T52" fmla="*/ 134 w 227"/>
                      <a:gd name="T53" fmla="*/ 222 h 293"/>
                      <a:gd name="T54" fmla="*/ 120 w 227"/>
                      <a:gd name="T55" fmla="*/ 244 h 293"/>
                      <a:gd name="T56" fmla="*/ 96 w 227"/>
                      <a:gd name="T57" fmla="*/ 268 h 293"/>
                      <a:gd name="T58" fmla="*/ 76 w 227"/>
                      <a:gd name="T59" fmla="*/ 282 h 293"/>
                      <a:gd name="T60" fmla="*/ 49 w 227"/>
                      <a:gd name="T61" fmla="*/ 285 h 293"/>
                      <a:gd name="T62" fmla="*/ 66 w 227"/>
                      <a:gd name="T63" fmla="*/ 268 h 293"/>
                      <a:gd name="T64" fmla="*/ 86 w 227"/>
                      <a:gd name="T65" fmla="*/ 245 h 293"/>
                      <a:gd name="T66" fmla="*/ 80 w 227"/>
                      <a:gd name="T67" fmla="*/ 233 h 293"/>
                      <a:gd name="T68" fmla="*/ 71 w 227"/>
                      <a:gd name="T69" fmla="*/ 253 h 293"/>
                      <a:gd name="T70" fmla="*/ 50 w 227"/>
                      <a:gd name="T71" fmla="*/ 273 h 293"/>
                      <a:gd name="T72" fmla="*/ 24 w 227"/>
                      <a:gd name="T73" fmla="*/ 276 h 293"/>
                      <a:gd name="T74" fmla="*/ 11 w 227"/>
                      <a:gd name="T75" fmla="*/ 248 h 293"/>
                      <a:gd name="T76" fmla="*/ 57 w 227"/>
                      <a:gd name="T77" fmla="*/ 239 h 293"/>
                      <a:gd name="T78" fmla="*/ 85 w 227"/>
                      <a:gd name="T79" fmla="*/ 218 h 293"/>
                      <a:gd name="T80" fmla="*/ 90 w 227"/>
                      <a:gd name="T81" fmla="*/ 198 h 293"/>
                      <a:gd name="T82" fmla="*/ 79 w 227"/>
                      <a:gd name="T83" fmla="*/ 208 h 293"/>
                      <a:gd name="T84" fmla="*/ 48 w 227"/>
                      <a:gd name="T85" fmla="*/ 234 h 293"/>
                      <a:gd name="T86" fmla="*/ 11 w 227"/>
                      <a:gd name="T87" fmla="*/ 248 h 293"/>
                      <a:gd name="T88" fmla="*/ 4 w 227"/>
                      <a:gd name="T89" fmla="*/ 192 h 293"/>
                      <a:gd name="T90" fmla="*/ 24 w 227"/>
                      <a:gd name="T91" fmla="*/ 185 h 293"/>
                      <a:gd name="T92" fmla="*/ 68 w 227"/>
                      <a:gd name="T93" fmla="*/ 190 h 293"/>
                      <a:gd name="T94" fmla="*/ 76 w 227"/>
                      <a:gd name="T95" fmla="*/ 179 h 293"/>
                      <a:gd name="T96" fmla="*/ 53 w 227"/>
                      <a:gd name="T97" fmla="*/ 184 h 293"/>
                      <a:gd name="T98" fmla="*/ 4 w 227"/>
                      <a:gd name="T99" fmla="*/ 171 h 293"/>
                      <a:gd name="T100" fmla="*/ 1 w 227"/>
                      <a:gd name="T101" fmla="*/ 121 h 293"/>
                      <a:gd name="T102" fmla="*/ 3 w 227"/>
                      <a:gd name="T103" fmla="*/ 65 h 293"/>
                      <a:gd name="T104" fmla="*/ 27 w 227"/>
                      <a:gd name="T105" fmla="*/ 37 h 293"/>
                      <a:gd name="T106" fmla="*/ 3 w 227"/>
                      <a:gd name="T107" fmla="*/ 50 h 293"/>
                      <a:gd name="T108" fmla="*/ 16 w 227"/>
                      <a:gd name="T109" fmla="*/ 17 h 293"/>
                      <a:gd name="T110" fmla="*/ 42 w 227"/>
                      <a:gd name="T111" fmla="*/ 0 h 29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227" h="293">
                        <a:moveTo>
                          <a:pt x="42" y="0"/>
                        </a:moveTo>
                        <a:lnTo>
                          <a:pt x="68" y="11"/>
                        </a:lnTo>
                        <a:lnTo>
                          <a:pt x="80" y="25"/>
                        </a:lnTo>
                        <a:lnTo>
                          <a:pt x="88" y="53"/>
                        </a:lnTo>
                        <a:lnTo>
                          <a:pt x="88" y="79"/>
                        </a:lnTo>
                        <a:lnTo>
                          <a:pt x="84" y="95"/>
                        </a:lnTo>
                        <a:lnTo>
                          <a:pt x="86" y="122"/>
                        </a:lnTo>
                        <a:lnTo>
                          <a:pt x="86" y="143"/>
                        </a:lnTo>
                        <a:lnTo>
                          <a:pt x="83" y="148"/>
                        </a:lnTo>
                        <a:lnTo>
                          <a:pt x="86" y="155"/>
                        </a:lnTo>
                        <a:lnTo>
                          <a:pt x="89" y="163"/>
                        </a:lnTo>
                        <a:lnTo>
                          <a:pt x="84" y="171"/>
                        </a:lnTo>
                        <a:lnTo>
                          <a:pt x="84" y="179"/>
                        </a:lnTo>
                        <a:lnTo>
                          <a:pt x="94" y="182"/>
                        </a:lnTo>
                        <a:lnTo>
                          <a:pt x="92" y="190"/>
                        </a:lnTo>
                        <a:lnTo>
                          <a:pt x="102" y="195"/>
                        </a:lnTo>
                        <a:lnTo>
                          <a:pt x="111" y="192"/>
                        </a:lnTo>
                        <a:lnTo>
                          <a:pt x="117" y="195"/>
                        </a:lnTo>
                        <a:lnTo>
                          <a:pt x="143" y="200"/>
                        </a:lnTo>
                        <a:lnTo>
                          <a:pt x="168" y="198"/>
                        </a:lnTo>
                        <a:lnTo>
                          <a:pt x="183" y="200"/>
                        </a:lnTo>
                        <a:lnTo>
                          <a:pt x="193" y="208"/>
                        </a:lnTo>
                        <a:lnTo>
                          <a:pt x="218" y="208"/>
                        </a:lnTo>
                        <a:lnTo>
                          <a:pt x="226" y="219"/>
                        </a:lnTo>
                        <a:lnTo>
                          <a:pt x="226" y="231"/>
                        </a:lnTo>
                        <a:lnTo>
                          <a:pt x="225" y="252"/>
                        </a:lnTo>
                        <a:lnTo>
                          <a:pt x="205" y="258"/>
                        </a:lnTo>
                        <a:lnTo>
                          <a:pt x="205" y="245"/>
                        </a:lnTo>
                        <a:lnTo>
                          <a:pt x="204" y="234"/>
                        </a:lnTo>
                        <a:lnTo>
                          <a:pt x="200" y="230"/>
                        </a:lnTo>
                        <a:lnTo>
                          <a:pt x="199" y="242"/>
                        </a:lnTo>
                        <a:lnTo>
                          <a:pt x="198" y="258"/>
                        </a:lnTo>
                        <a:lnTo>
                          <a:pt x="193" y="268"/>
                        </a:lnTo>
                        <a:lnTo>
                          <a:pt x="185" y="280"/>
                        </a:lnTo>
                        <a:lnTo>
                          <a:pt x="164" y="286"/>
                        </a:lnTo>
                        <a:lnTo>
                          <a:pt x="148" y="290"/>
                        </a:lnTo>
                        <a:lnTo>
                          <a:pt x="130" y="292"/>
                        </a:lnTo>
                        <a:lnTo>
                          <a:pt x="153" y="274"/>
                        </a:lnTo>
                        <a:lnTo>
                          <a:pt x="169" y="258"/>
                        </a:lnTo>
                        <a:lnTo>
                          <a:pt x="172" y="245"/>
                        </a:lnTo>
                        <a:lnTo>
                          <a:pt x="170" y="234"/>
                        </a:lnTo>
                        <a:lnTo>
                          <a:pt x="157" y="233"/>
                        </a:lnTo>
                        <a:lnTo>
                          <a:pt x="152" y="245"/>
                        </a:lnTo>
                        <a:lnTo>
                          <a:pt x="148" y="260"/>
                        </a:lnTo>
                        <a:lnTo>
                          <a:pt x="136" y="276"/>
                        </a:lnTo>
                        <a:lnTo>
                          <a:pt x="123" y="288"/>
                        </a:lnTo>
                        <a:lnTo>
                          <a:pt x="109" y="290"/>
                        </a:lnTo>
                        <a:lnTo>
                          <a:pt x="89" y="288"/>
                        </a:lnTo>
                        <a:lnTo>
                          <a:pt x="111" y="266"/>
                        </a:lnTo>
                        <a:lnTo>
                          <a:pt x="127" y="255"/>
                        </a:lnTo>
                        <a:lnTo>
                          <a:pt x="139" y="242"/>
                        </a:lnTo>
                        <a:lnTo>
                          <a:pt x="142" y="233"/>
                        </a:lnTo>
                        <a:lnTo>
                          <a:pt x="141" y="223"/>
                        </a:lnTo>
                        <a:lnTo>
                          <a:pt x="134" y="222"/>
                        </a:lnTo>
                        <a:lnTo>
                          <a:pt x="125" y="231"/>
                        </a:lnTo>
                        <a:lnTo>
                          <a:pt x="120" y="244"/>
                        </a:lnTo>
                        <a:lnTo>
                          <a:pt x="109" y="260"/>
                        </a:lnTo>
                        <a:lnTo>
                          <a:pt x="96" y="268"/>
                        </a:lnTo>
                        <a:lnTo>
                          <a:pt x="86" y="276"/>
                        </a:lnTo>
                        <a:lnTo>
                          <a:pt x="76" y="282"/>
                        </a:lnTo>
                        <a:lnTo>
                          <a:pt x="63" y="285"/>
                        </a:lnTo>
                        <a:lnTo>
                          <a:pt x="49" y="285"/>
                        </a:lnTo>
                        <a:lnTo>
                          <a:pt x="35" y="282"/>
                        </a:lnTo>
                        <a:lnTo>
                          <a:pt x="66" y="268"/>
                        </a:lnTo>
                        <a:lnTo>
                          <a:pt x="78" y="260"/>
                        </a:lnTo>
                        <a:lnTo>
                          <a:pt x="86" y="245"/>
                        </a:lnTo>
                        <a:lnTo>
                          <a:pt x="88" y="233"/>
                        </a:lnTo>
                        <a:lnTo>
                          <a:pt x="80" y="233"/>
                        </a:lnTo>
                        <a:lnTo>
                          <a:pt x="77" y="244"/>
                        </a:lnTo>
                        <a:lnTo>
                          <a:pt x="71" y="253"/>
                        </a:lnTo>
                        <a:lnTo>
                          <a:pt x="61" y="263"/>
                        </a:lnTo>
                        <a:lnTo>
                          <a:pt x="50" y="273"/>
                        </a:lnTo>
                        <a:lnTo>
                          <a:pt x="36" y="281"/>
                        </a:lnTo>
                        <a:lnTo>
                          <a:pt x="24" y="276"/>
                        </a:lnTo>
                        <a:lnTo>
                          <a:pt x="20" y="268"/>
                        </a:lnTo>
                        <a:lnTo>
                          <a:pt x="11" y="248"/>
                        </a:lnTo>
                        <a:lnTo>
                          <a:pt x="27" y="244"/>
                        </a:lnTo>
                        <a:lnTo>
                          <a:pt x="57" y="239"/>
                        </a:lnTo>
                        <a:lnTo>
                          <a:pt x="76" y="228"/>
                        </a:lnTo>
                        <a:lnTo>
                          <a:pt x="85" y="218"/>
                        </a:lnTo>
                        <a:lnTo>
                          <a:pt x="89" y="205"/>
                        </a:lnTo>
                        <a:lnTo>
                          <a:pt x="90" y="198"/>
                        </a:lnTo>
                        <a:lnTo>
                          <a:pt x="85" y="198"/>
                        </a:lnTo>
                        <a:lnTo>
                          <a:pt x="79" y="208"/>
                        </a:lnTo>
                        <a:lnTo>
                          <a:pt x="69" y="225"/>
                        </a:lnTo>
                        <a:lnTo>
                          <a:pt x="48" y="234"/>
                        </a:lnTo>
                        <a:lnTo>
                          <a:pt x="27" y="243"/>
                        </a:lnTo>
                        <a:lnTo>
                          <a:pt x="11" y="248"/>
                        </a:lnTo>
                        <a:lnTo>
                          <a:pt x="5" y="216"/>
                        </a:lnTo>
                        <a:lnTo>
                          <a:pt x="4" y="192"/>
                        </a:lnTo>
                        <a:lnTo>
                          <a:pt x="4" y="171"/>
                        </a:lnTo>
                        <a:lnTo>
                          <a:pt x="24" y="185"/>
                        </a:lnTo>
                        <a:lnTo>
                          <a:pt x="49" y="192"/>
                        </a:lnTo>
                        <a:lnTo>
                          <a:pt x="68" y="190"/>
                        </a:lnTo>
                        <a:lnTo>
                          <a:pt x="73" y="187"/>
                        </a:lnTo>
                        <a:lnTo>
                          <a:pt x="76" y="179"/>
                        </a:lnTo>
                        <a:lnTo>
                          <a:pt x="64" y="179"/>
                        </a:lnTo>
                        <a:lnTo>
                          <a:pt x="53" y="184"/>
                        </a:lnTo>
                        <a:lnTo>
                          <a:pt x="24" y="185"/>
                        </a:lnTo>
                        <a:lnTo>
                          <a:pt x="4" y="171"/>
                        </a:lnTo>
                        <a:lnTo>
                          <a:pt x="3" y="141"/>
                        </a:lnTo>
                        <a:lnTo>
                          <a:pt x="1" y="121"/>
                        </a:lnTo>
                        <a:lnTo>
                          <a:pt x="0" y="100"/>
                        </a:lnTo>
                        <a:lnTo>
                          <a:pt x="3" y="65"/>
                        </a:lnTo>
                        <a:lnTo>
                          <a:pt x="9" y="53"/>
                        </a:lnTo>
                        <a:lnTo>
                          <a:pt x="27" y="37"/>
                        </a:lnTo>
                        <a:lnTo>
                          <a:pt x="21" y="39"/>
                        </a:lnTo>
                        <a:lnTo>
                          <a:pt x="3" y="50"/>
                        </a:lnTo>
                        <a:lnTo>
                          <a:pt x="10" y="28"/>
                        </a:lnTo>
                        <a:lnTo>
                          <a:pt x="16" y="17"/>
                        </a:lnTo>
                        <a:lnTo>
                          <a:pt x="21" y="9"/>
                        </a:lnTo>
                        <a:lnTo>
                          <a:pt x="42" y="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61" name="Freeform 182"/>
                  <p:cNvSpPr>
                    <a:spLocks/>
                  </p:cNvSpPr>
                  <p:nvPr/>
                </p:nvSpPr>
                <p:spPr bwMode="auto">
                  <a:xfrm>
                    <a:off x="3635" y="2022"/>
                    <a:ext cx="57" cy="67"/>
                  </a:xfrm>
                  <a:custGeom>
                    <a:avLst/>
                    <a:gdLst>
                      <a:gd name="T0" fmla="*/ 56 w 57"/>
                      <a:gd name="T1" fmla="*/ 0 h 67"/>
                      <a:gd name="T2" fmla="*/ 56 w 57"/>
                      <a:gd name="T3" fmla="*/ 5 h 67"/>
                      <a:gd name="T4" fmla="*/ 49 w 57"/>
                      <a:gd name="T5" fmla="*/ 18 h 67"/>
                      <a:gd name="T6" fmla="*/ 42 w 57"/>
                      <a:gd name="T7" fmla="*/ 25 h 67"/>
                      <a:gd name="T8" fmla="*/ 27 w 57"/>
                      <a:gd name="T9" fmla="*/ 40 h 67"/>
                      <a:gd name="T10" fmla="*/ 20 w 57"/>
                      <a:gd name="T11" fmla="*/ 46 h 67"/>
                      <a:gd name="T12" fmla="*/ 6 w 57"/>
                      <a:gd name="T13" fmla="*/ 60 h 67"/>
                      <a:gd name="T14" fmla="*/ 22 w 57"/>
                      <a:gd name="T15" fmla="*/ 53 h 67"/>
                      <a:gd name="T16" fmla="*/ 37 w 57"/>
                      <a:gd name="T17" fmla="*/ 47 h 67"/>
                      <a:gd name="T18" fmla="*/ 53 w 57"/>
                      <a:gd name="T19" fmla="*/ 46 h 67"/>
                      <a:gd name="T20" fmla="*/ 52 w 57"/>
                      <a:gd name="T21" fmla="*/ 52 h 67"/>
                      <a:gd name="T22" fmla="*/ 27 w 57"/>
                      <a:gd name="T23" fmla="*/ 58 h 67"/>
                      <a:gd name="T24" fmla="*/ 14 w 57"/>
                      <a:gd name="T25" fmla="*/ 65 h 67"/>
                      <a:gd name="T26" fmla="*/ 6 w 57"/>
                      <a:gd name="T27" fmla="*/ 66 h 67"/>
                      <a:gd name="T28" fmla="*/ 0 w 57"/>
                      <a:gd name="T29" fmla="*/ 63 h 67"/>
                      <a:gd name="T30" fmla="*/ 0 w 57"/>
                      <a:gd name="T31" fmla="*/ 56 h 67"/>
                      <a:gd name="T32" fmla="*/ 4 w 57"/>
                      <a:gd name="T33" fmla="*/ 50 h 67"/>
                      <a:gd name="T34" fmla="*/ 12 w 57"/>
                      <a:gd name="T35" fmla="*/ 41 h 67"/>
                      <a:gd name="T36" fmla="*/ 20 w 57"/>
                      <a:gd name="T37" fmla="*/ 28 h 67"/>
                      <a:gd name="T38" fmla="*/ 28 w 57"/>
                      <a:gd name="T39" fmla="*/ 14 h 67"/>
                      <a:gd name="T40" fmla="*/ 39 w 57"/>
                      <a:gd name="T41" fmla="*/ 5 h 67"/>
                      <a:gd name="T42" fmla="*/ 49 w 57"/>
                      <a:gd name="T43" fmla="*/ 1 h 67"/>
                      <a:gd name="T44" fmla="*/ 56 w 57"/>
                      <a:gd name="T45" fmla="*/ 0 h 6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57" h="67">
                        <a:moveTo>
                          <a:pt x="56" y="0"/>
                        </a:moveTo>
                        <a:lnTo>
                          <a:pt x="56" y="5"/>
                        </a:lnTo>
                        <a:lnTo>
                          <a:pt x="49" y="18"/>
                        </a:lnTo>
                        <a:lnTo>
                          <a:pt x="42" y="25"/>
                        </a:lnTo>
                        <a:lnTo>
                          <a:pt x="27" y="40"/>
                        </a:lnTo>
                        <a:lnTo>
                          <a:pt x="20" y="46"/>
                        </a:lnTo>
                        <a:lnTo>
                          <a:pt x="6" y="60"/>
                        </a:lnTo>
                        <a:lnTo>
                          <a:pt x="22" y="53"/>
                        </a:lnTo>
                        <a:lnTo>
                          <a:pt x="37" y="47"/>
                        </a:lnTo>
                        <a:lnTo>
                          <a:pt x="53" y="46"/>
                        </a:lnTo>
                        <a:lnTo>
                          <a:pt x="52" y="52"/>
                        </a:lnTo>
                        <a:lnTo>
                          <a:pt x="27" y="58"/>
                        </a:lnTo>
                        <a:lnTo>
                          <a:pt x="14" y="65"/>
                        </a:lnTo>
                        <a:lnTo>
                          <a:pt x="6" y="66"/>
                        </a:lnTo>
                        <a:lnTo>
                          <a:pt x="0" y="63"/>
                        </a:lnTo>
                        <a:lnTo>
                          <a:pt x="0" y="56"/>
                        </a:lnTo>
                        <a:lnTo>
                          <a:pt x="4" y="50"/>
                        </a:lnTo>
                        <a:lnTo>
                          <a:pt x="12" y="41"/>
                        </a:lnTo>
                        <a:lnTo>
                          <a:pt x="20" y="28"/>
                        </a:lnTo>
                        <a:lnTo>
                          <a:pt x="28" y="14"/>
                        </a:lnTo>
                        <a:lnTo>
                          <a:pt x="39" y="5"/>
                        </a:lnTo>
                        <a:lnTo>
                          <a:pt x="49" y="1"/>
                        </a:lnTo>
                        <a:lnTo>
                          <a:pt x="56" y="0"/>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62" name="Freeform 183"/>
                  <p:cNvSpPr>
                    <a:spLocks/>
                  </p:cNvSpPr>
                  <p:nvPr/>
                </p:nvSpPr>
                <p:spPr bwMode="auto">
                  <a:xfrm>
                    <a:off x="3636" y="1967"/>
                    <a:ext cx="53" cy="87"/>
                  </a:xfrm>
                  <a:custGeom>
                    <a:avLst/>
                    <a:gdLst>
                      <a:gd name="T0" fmla="*/ 42 w 53"/>
                      <a:gd name="T1" fmla="*/ 0 h 87"/>
                      <a:gd name="T2" fmla="*/ 50 w 53"/>
                      <a:gd name="T3" fmla="*/ 1 h 87"/>
                      <a:gd name="T4" fmla="*/ 52 w 53"/>
                      <a:gd name="T5" fmla="*/ 9 h 87"/>
                      <a:gd name="T6" fmla="*/ 51 w 53"/>
                      <a:gd name="T7" fmla="*/ 16 h 87"/>
                      <a:gd name="T8" fmla="*/ 47 w 53"/>
                      <a:gd name="T9" fmla="*/ 25 h 87"/>
                      <a:gd name="T10" fmla="*/ 41 w 53"/>
                      <a:gd name="T11" fmla="*/ 27 h 87"/>
                      <a:gd name="T12" fmla="*/ 30 w 53"/>
                      <a:gd name="T13" fmla="*/ 37 h 87"/>
                      <a:gd name="T14" fmla="*/ 19 w 53"/>
                      <a:gd name="T15" fmla="*/ 49 h 87"/>
                      <a:gd name="T16" fmla="*/ 11 w 53"/>
                      <a:gd name="T17" fmla="*/ 65 h 87"/>
                      <a:gd name="T18" fmla="*/ 3 w 53"/>
                      <a:gd name="T19" fmla="*/ 81 h 87"/>
                      <a:gd name="T20" fmla="*/ 0 w 53"/>
                      <a:gd name="T21" fmla="*/ 86 h 87"/>
                      <a:gd name="T22" fmla="*/ 3 w 53"/>
                      <a:gd name="T23" fmla="*/ 67 h 87"/>
                      <a:gd name="T24" fmla="*/ 5 w 53"/>
                      <a:gd name="T25" fmla="*/ 50 h 87"/>
                      <a:gd name="T26" fmla="*/ 9 w 53"/>
                      <a:gd name="T27" fmla="*/ 35 h 87"/>
                      <a:gd name="T28" fmla="*/ 16 w 53"/>
                      <a:gd name="T29" fmla="*/ 21 h 87"/>
                      <a:gd name="T30" fmla="*/ 35 w 53"/>
                      <a:gd name="T31" fmla="*/ 2 h 87"/>
                      <a:gd name="T32" fmla="*/ 42 w 53"/>
                      <a:gd name="T33" fmla="*/ 0 h 8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3" h="87">
                        <a:moveTo>
                          <a:pt x="42" y="0"/>
                        </a:moveTo>
                        <a:lnTo>
                          <a:pt x="50" y="1"/>
                        </a:lnTo>
                        <a:lnTo>
                          <a:pt x="52" y="9"/>
                        </a:lnTo>
                        <a:lnTo>
                          <a:pt x="51" y="16"/>
                        </a:lnTo>
                        <a:lnTo>
                          <a:pt x="47" y="25"/>
                        </a:lnTo>
                        <a:lnTo>
                          <a:pt x="41" y="27"/>
                        </a:lnTo>
                        <a:lnTo>
                          <a:pt x="30" y="37"/>
                        </a:lnTo>
                        <a:lnTo>
                          <a:pt x="19" y="49"/>
                        </a:lnTo>
                        <a:lnTo>
                          <a:pt x="11" y="65"/>
                        </a:lnTo>
                        <a:lnTo>
                          <a:pt x="3" y="81"/>
                        </a:lnTo>
                        <a:lnTo>
                          <a:pt x="0" y="86"/>
                        </a:lnTo>
                        <a:lnTo>
                          <a:pt x="3" y="67"/>
                        </a:lnTo>
                        <a:lnTo>
                          <a:pt x="5" y="50"/>
                        </a:lnTo>
                        <a:lnTo>
                          <a:pt x="9" y="35"/>
                        </a:lnTo>
                        <a:lnTo>
                          <a:pt x="16" y="21"/>
                        </a:lnTo>
                        <a:lnTo>
                          <a:pt x="35" y="2"/>
                        </a:lnTo>
                        <a:lnTo>
                          <a:pt x="42" y="0"/>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63" name="Freeform 184"/>
                  <p:cNvSpPr>
                    <a:spLocks/>
                  </p:cNvSpPr>
                  <p:nvPr/>
                </p:nvSpPr>
                <p:spPr bwMode="auto">
                  <a:xfrm>
                    <a:off x="3643" y="1882"/>
                    <a:ext cx="56" cy="51"/>
                  </a:xfrm>
                  <a:custGeom>
                    <a:avLst/>
                    <a:gdLst>
                      <a:gd name="T0" fmla="*/ 55 w 56"/>
                      <a:gd name="T1" fmla="*/ 50 h 51"/>
                      <a:gd name="T2" fmla="*/ 45 w 56"/>
                      <a:gd name="T3" fmla="*/ 39 h 51"/>
                      <a:gd name="T4" fmla="*/ 29 w 56"/>
                      <a:gd name="T5" fmla="*/ 32 h 51"/>
                      <a:gd name="T6" fmla="*/ 19 w 56"/>
                      <a:gd name="T7" fmla="*/ 28 h 51"/>
                      <a:gd name="T8" fmla="*/ 0 w 56"/>
                      <a:gd name="T9" fmla="*/ 0 h 51"/>
                      <a:gd name="T10" fmla="*/ 14 w 56"/>
                      <a:gd name="T11" fmla="*/ 11 h 51"/>
                      <a:gd name="T12" fmla="*/ 27 w 56"/>
                      <a:gd name="T13" fmla="*/ 18 h 51"/>
                      <a:gd name="T14" fmla="*/ 37 w 56"/>
                      <a:gd name="T15" fmla="*/ 25 h 51"/>
                      <a:gd name="T16" fmla="*/ 41 w 56"/>
                      <a:gd name="T17" fmla="*/ 32 h 51"/>
                      <a:gd name="T18" fmla="*/ 55 w 56"/>
                      <a:gd name="T19" fmla="*/ 50 h 5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6" h="51">
                        <a:moveTo>
                          <a:pt x="55" y="50"/>
                        </a:moveTo>
                        <a:lnTo>
                          <a:pt x="45" y="39"/>
                        </a:lnTo>
                        <a:lnTo>
                          <a:pt x="29" y="32"/>
                        </a:lnTo>
                        <a:lnTo>
                          <a:pt x="19" y="28"/>
                        </a:lnTo>
                        <a:lnTo>
                          <a:pt x="0" y="0"/>
                        </a:lnTo>
                        <a:lnTo>
                          <a:pt x="14" y="11"/>
                        </a:lnTo>
                        <a:lnTo>
                          <a:pt x="27" y="18"/>
                        </a:lnTo>
                        <a:lnTo>
                          <a:pt x="37" y="25"/>
                        </a:lnTo>
                        <a:lnTo>
                          <a:pt x="41" y="32"/>
                        </a:lnTo>
                        <a:lnTo>
                          <a:pt x="55" y="5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64" name="Freeform 185"/>
                  <p:cNvSpPr>
                    <a:spLocks/>
                  </p:cNvSpPr>
                  <p:nvPr/>
                </p:nvSpPr>
                <p:spPr bwMode="auto">
                  <a:xfrm>
                    <a:off x="3708" y="1973"/>
                    <a:ext cx="32" cy="131"/>
                  </a:xfrm>
                  <a:custGeom>
                    <a:avLst/>
                    <a:gdLst>
                      <a:gd name="T0" fmla="*/ 31 w 32"/>
                      <a:gd name="T1" fmla="*/ 130 h 131"/>
                      <a:gd name="T2" fmla="*/ 16 w 32"/>
                      <a:gd name="T3" fmla="*/ 130 h 131"/>
                      <a:gd name="T4" fmla="*/ 11 w 32"/>
                      <a:gd name="T5" fmla="*/ 128 h 131"/>
                      <a:gd name="T6" fmla="*/ 11 w 32"/>
                      <a:gd name="T7" fmla="*/ 123 h 131"/>
                      <a:gd name="T8" fmla="*/ 7 w 32"/>
                      <a:gd name="T9" fmla="*/ 118 h 131"/>
                      <a:gd name="T10" fmla="*/ 3 w 32"/>
                      <a:gd name="T11" fmla="*/ 114 h 131"/>
                      <a:gd name="T12" fmla="*/ 5 w 32"/>
                      <a:gd name="T13" fmla="*/ 109 h 131"/>
                      <a:gd name="T14" fmla="*/ 5 w 32"/>
                      <a:gd name="T15" fmla="*/ 102 h 131"/>
                      <a:gd name="T16" fmla="*/ 1 w 32"/>
                      <a:gd name="T17" fmla="*/ 95 h 131"/>
                      <a:gd name="T18" fmla="*/ 1 w 32"/>
                      <a:gd name="T19" fmla="*/ 87 h 131"/>
                      <a:gd name="T20" fmla="*/ 4 w 32"/>
                      <a:gd name="T21" fmla="*/ 77 h 131"/>
                      <a:gd name="T22" fmla="*/ 4 w 32"/>
                      <a:gd name="T23" fmla="*/ 57 h 131"/>
                      <a:gd name="T24" fmla="*/ 0 w 32"/>
                      <a:gd name="T25" fmla="*/ 38 h 131"/>
                      <a:gd name="T26" fmla="*/ 1 w 32"/>
                      <a:gd name="T27" fmla="*/ 24 h 131"/>
                      <a:gd name="T28" fmla="*/ 1 w 32"/>
                      <a:gd name="T29" fmla="*/ 0 h 131"/>
                      <a:gd name="T30" fmla="*/ 11 w 32"/>
                      <a:gd name="T31" fmla="*/ 36 h 131"/>
                      <a:gd name="T32" fmla="*/ 19 w 32"/>
                      <a:gd name="T33" fmla="*/ 70 h 131"/>
                      <a:gd name="T34" fmla="*/ 25 w 32"/>
                      <a:gd name="T35" fmla="*/ 106 h 131"/>
                      <a:gd name="T36" fmla="*/ 31 w 32"/>
                      <a:gd name="T37" fmla="*/ 130 h 13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32" h="131">
                        <a:moveTo>
                          <a:pt x="31" y="130"/>
                        </a:moveTo>
                        <a:lnTo>
                          <a:pt x="16" y="130"/>
                        </a:lnTo>
                        <a:lnTo>
                          <a:pt x="11" y="128"/>
                        </a:lnTo>
                        <a:lnTo>
                          <a:pt x="11" y="123"/>
                        </a:lnTo>
                        <a:lnTo>
                          <a:pt x="7" y="118"/>
                        </a:lnTo>
                        <a:lnTo>
                          <a:pt x="3" y="114"/>
                        </a:lnTo>
                        <a:lnTo>
                          <a:pt x="5" y="109"/>
                        </a:lnTo>
                        <a:lnTo>
                          <a:pt x="5" y="102"/>
                        </a:lnTo>
                        <a:lnTo>
                          <a:pt x="1" y="95"/>
                        </a:lnTo>
                        <a:lnTo>
                          <a:pt x="1" y="87"/>
                        </a:lnTo>
                        <a:lnTo>
                          <a:pt x="4" y="77"/>
                        </a:lnTo>
                        <a:lnTo>
                          <a:pt x="4" y="57"/>
                        </a:lnTo>
                        <a:lnTo>
                          <a:pt x="0" y="38"/>
                        </a:lnTo>
                        <a:lnTo>
                          <a:pt x="1" y="24"/>
                        </a:lnTo>
                        <a:lnTo>
                          <a:pt x="1" y="0"/>
                        </a:lnTo>
                        <a:lnTo>
                          <a:pt x="11" y="36"/>
                        </a:lnTo>
                        <a:lnTo>
                          <a:pt x="19" y="70"/>
                        </a:lnTo>
                        <a:lnTo>
                          <a:pt x="25" y="106"/>
                        </a:lnTo>
                        <a:lnTo>
                          <a:pt x="31" y="13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65" name="Freeform 186"/>
                  <p:cNvSpPr>
                    <a:spLocks/>
                  </p:cNvSpPr>
                  <p:nvPr/>
                </p:nvSpPr>
                <p:spPr bwMode="auto">
                  <a:xfrm>
                    <a:off x="3637" y="2113"/>
                    <a:ext cx="57" cy="25"/>
                  </a:xfrm>
                  <a:custGeom>
                    <a:avLst/>
                    <a:gdLst>
                      <a:gd name="T0" fmla="*/ 12 w 57"/>
                      <a:gd name="T1" fmla="*/ 12 h 25"/>
                      <a:gd name="T2" fmla="*/ 24 w 57"/>
                      <a:gd name="T3" fmla="*/ 5 h 25"/>
                      <a:gd name="T4" fmla="*/ 35 w 57"/>
                      <a:gd name="T5" fmla="*/ 1 h 25"/>
                      <a:gd name="T6" fmla="*/ 50 w 57"/>
                      <a:gd name="T7" fmla="*/ 0 h 25"/>
                      <a:gd name="T8" fmla="*/ 56 w 57"/>
                      <a:gd name="T9" fmla="*/ 1 h 25"/>
                      <a:gd name="T10" fmla="*/ 53 w 57"/>
                      <a:gd name="T11" fmla="*/ 9 h 25"/>
                      <a:gd name="T12" fmla="*/ 47 w 57"/>
                      <a:gd name="T13" fmla="*/ 15 h 25"/>
                      <a:gd name="T14" fmla="*/ 34 w 57"/>
                      <a:gd name="T15" fmla="*/ 20 h 25"/>
                      <a:gd name="T16" fmla="*/ 14 w 57"/>
                      <a:gd name="T17" fmla="*/ 24 h 25"/>
                      <a:gd name="T18" fmla="*/ 0 w 57"/>
                      <a:gd name="T19" fmla="*/ 23 h 25"/>
                      <a:gd name="T20" fmla="*/ 12 w 57"/>
                      <a:gd name="T21" fmla="*/ 12 h 2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7" h="25">
                        <a:moveTo>
                          <a:pt x="12" y="12"/>
                        </a:moveTo>
                        <a:lnTo>
                          <a:pt x="24" y="5"/>
                        </a:lnTo>
                        <a:lnTo>
                          <a:pt x="35" y="1"/>
                        </a:lnTo>
                        <a:lnTo>
                          <a:pt x="50" y="0"/>
                        </a:lnTo>
                        <a:lnTo>
                          <a:pt x="56" y="1"/>
                        </a:lnTo>
                        <a:lnTo>
                          <a:pt x="53" y="9"/>
                        </a:lnTo>
                        <a:lnTo>
                          <a:pt x="47" y="15"/>
                        </a:lnTo>
                        <a:lnTo>
                          <a:pt x="34" y="20"/>
                        </a:lnTo>
                        <a:lnTo>
                          <a:pt x="14" y="24"/>
                        </a:lnTo>
                        <a:lnTo>
                          <a:pt x="0" y="23"/>
                        </a:lnTo>
                        <a:lnTo>
                          <a:pt x="12" y="12"/>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66" name="Freeform 187"/>
                  <p:cNvSpPr>
                    <a:spLocks/>
                  </p:cNvSpPr>
                  <p:nvPr/>
                </p:nvSpPr>
                <p:spPr bwMode="auto">
                  <a:xfrm>
                    <a:off x="3706" y="2126"/>
                    <a:ext cx="34" cy="55"/>
                  </a:xfrm>
                  <a:custGeom>
                    <a:avLst/>
                    <a:gdLst>
                      <a:gd name="T0" fmla="*/ 18 w 34"/>
                      <a:gd name="T1" fmla="*/ 15 h 55"/>
                      <a:gd name="T2" fmla="*/ 22 w 34"/>
                      <a:gd name="T3" fmla="*/ 3 h 55"/>
                      <a:gd name="T4" fmla="*/ 28 w 34"/>
                      <a:gd name="T5" fmla="*/ 0 h 55"/>
                      <a:gd name="T6" fmla="*/ 32 w 34"/>
                      <a:gd name="T7" fmla="*/ 2 h 55"/>
                      <a:gd name="T8" fmla="*/ 33 w 34"/>
                      <a:gd name="T9" fmla="*/ 9 h 55"/>
                      <a:gd name="T10" fmla="*/ 30 w 34"/>
                      <a:gd name="T11" fmla="*/ 19 h 55"/>
                      <a:gd name="T12" fmla="*/ 25 w 34"/>
                      <a:gd name="T13" fmla="*/ 29 h 55"/>
                      <a:gd name="T14" fmla="*/ 19 w 34"/>
                      <a:gd name="T15" fmla="*/ 38 h 55"/>
                      <a:gd name="T16" fmla="*/ 12 w 34"/>
                      <a:gd name="T17" fmla="*/ 46 h 55"/>
                      <a:gd name="T18" fmla="*/ 0 w 34"/>
                      <a:gd name="T19" fmla="*/ 54 h 55"/>
                      <a:gd name="T20" fmla="*/ 10 w 34"/>
                      <a:gd name="T21" fmla="*/ 38 h 55"/>
                      <a:gd name="T22" fmla="*/ 14 w 34"/>
                      <a:gd name="T23" fmla="*/ 27 h 55"/>
                      <a:gd name="T24" fmla="*/ 18 w 34"/>
                      <a:gd name="T25" fmla="*/ 15 h 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4" h="55">
                        <a:moveTo>
                          <a:pt x="18" y="15"/>
                        </a:moveTo>
                        <a:lnTo>
                          <a:pt x="22" y="3"/>
                        </a:lnTo>
                        <a:lnTo>
                          <a:pt x="28" y="0"/>
                        </a:lnTo>
                        <a:lnTo>
                          <a:pt x="32" y="2"/>
                        </a:lnTo>
                        <a:lnTo>
                          <a:pt x="33" y="9"/>
                        </a:lnTo>
                        <a:lnTo>
                          <a:pt x="30" y="19"/>
                        </a:lnTo>
                        <a:lnTo>
                          <a:pt x="25" y="29"/>
                        </a:lnTo>
                        <a:lnTo>
                          <a:pt x="19" y="38"/>
                        </a:lnTo>
                        <a:lnTo>
                          <a:pt x="12" y="46"/>
                        </a:lnTo>
                        <a:lnTo>
                          <a:pt x="0" y="54"/>
                        </a:lnTo>
                        <a:lnTo>
                          <a:pt x="10" y="38"/>
                        </a:lnTo>
                        <a:lnTo>
                          <a:pt x="14" y="27"/>
                        </a:lnTo>
                        <a:lnTo>
                          <a:pt x="18" y="15"/>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67" name="Freeform 188"/>
                  <p:cNvSpPr>
                    <a:spLocks/>
                  </p:cNvSpPr>
                  <p:nvPr/>
                </p:nvSpPr>
                <p:spPr bwMode="auto">
                  <a:xfrm>
                    <a:off x="3603" y="1840"/>
                    <a:ext cx="82" cy="66"/>
                  </a:xfrm>
                  <a:custGeom>
                    <a:avLst/>
                    <a:gdLst>
                      <a:gd name="T0" fmla="*/ 81 w 82"/>
                      <a:gd name="T1" fmla="*/ 65 h 66"/>
                      <a:gd name="T2" fmla="*/ 78 w 82"/>
                      <a:gd name="T3" fmla="*/ 38 h 66"/>
                      <a:gd name="T4" fmla="*/ 61 w 82"/>
                      <a:gd name="T5" fmla="*/ 29 h 66"/>
                      <a:gd name="T6" fmla="*/ 39 w 82"/>
                      <a:gd name="T7" fmla="*/ 17 h 66"/>
                      <a:gd name="T8" fmla="*/ 22 w 82"/>
                      <a:gd name="T9" fmla="*/ 9 h 66"/>
                      <a:gd name="T10" fmla="*/ 7 w 82"/>
                      <a:gd name="T11" fmla="*/ 0 h 66"/>
                      <a:gd name="T12" fmla="*/ 0 w 82"/>
                      <a:gd name="T13" fmla="*/ 19 h 66"/>
                      <a:gd name="T14" fmla="*/ 15 w 82"/>
                      <a:gd name="T15" fmla="*/ 30 h 66"/>
                      <a:gd name="T16" fmla="*/ 32 w 82"/>
                      <a:gd name="T17" fmla="*/ 38 h 66"/>
                      <a:gd name="T18" fmla="*/ 46 w 82"/>
                      <a:gd name="T19" fmla="*/ 43 h 66"/>
                      <a:gd name="T20" fmla="*/ 62 w 82"/>
                      <a:gd name="T21" fmla="*/ 54 h 66"/>
                      <a:gd name="T22" fmla="*/ 81 w 82"/>
                      <a:gd name="T23" fmla="*/ 65 h 6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82" h="66">
                        <a:moveTo>
                          <a:pt x="81" y="65"/>
                        </a:moveTo>
                        <a:lnTo>
                          <a:pt x="78" y="38"/>
                        </a:lnTo>
                        <a:lnTo>
                          <a:pt x="61" y="29"/>
                        </a:lnTo>
                        <a:lnTo>
                          <a:pt x="39" y="17"/>
                        </a:lnTo>
                        <a:lnTo>
                          <a:pt x="22" y="9"/>
                        </a:lnTo>
                        <a:lnTo>
                          <a:pt x="7" y="0"/>
                        </a:lnTo>
                        <a:lnTo>
                          <a:pt x="0" y="19"/>
                        </a:lnTo>
                        <a:lnTo>
                          <a:pt x="15" y="30"/>
                        </a:lnTo>
                        <a:lnTo>
                          <a:pt x="32" y="38"/>
                        </a:lnTo>
                        <a:lnTo>
                          <a:pt x="46" y="43"/>
                        </a:lnTo>
                        <a:lnTo>
                          <a:pt x="62" y="54"/>
                        </a:lnTo>
                        <a:lnTo>
                          <a:pt x="81" y="65"/>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648" name="Group 189"/>
                <p:cNvGrpSpPr>
                  <a:grpSpLocks/>
                </p:cNvGrpSpPr>
                <p:nvPr/>
              </p:nvGrpSpPr>
              <p:grpSpPr bwMode="auto">
                <a:xfrm>
                  <a:off x="3512" y="2145"/>
                  <a:ext cx="168" cy="294"/>
                  <a:chOff x="3512" y="2145"/>
                  <a:chExt cx="168" cy="294"/>
                </a:xfrm>
              </p:grpSpPr>
              <p:sp>
                <p:nvSpPr>
                  <p:cNvPr id="14652" name="Freeform 190"/>
                  <p:cNvSpPr>
                    <a:spLocks/>
                  </p:cNvSpPr>
                  <p:nvPr/>
                </p:nvSpPr>
                <p:spPr bwMode="auto">
                  <a:xfrm>
                    <a:off x="3512" y="2145"/>
                    <a:ext cx="168" cy="294"/>
                  </a:xfrm>
                  <a:custGeom>
                    <a:avLst/>
                    <a:gdLst>
                      <a:gd name="T0" fmla="*/ 93 w 168"/>
                      <a:gd name="T1" fmla="*/ 43 h 294"/>
                      <a:gd name="T2" fmla="*/ 62 w 168"/>
                      <a:gd name="T3" fmla="*/ 40 h 294"/>
                      <a:gd name="T4" fmla="*/ 44 w 168"/>
                      <a:gd name="T5" fmla="*/ 34 h 294"/>
                      <a:gd name="T6" fmla="*/ 38 w 168"/>
                      <a:gd name="T7" fmla="*/ 23 h 294"/>
                      <a:gd name="T8" fmla="*/ 38 w 168"/>
                      <a:gd name="T9" fmla="*/ 13 h 294"/>
                      <a:gd name="T10" fmla="*/ 33 w 168"/>
                      <a:gd name="T11" fmla="*/ 5 h 294"/>
                      <a:gd name="T12" fmla="*/ 16 w 168"/>
                      <a:gd name="T13" fmla="*/ 0 h 294"/>
                      <a:gd name="T14" fmla="*/ 0 w 168"/>
                      <a:gd name="T15" fmla="*/ 2 h 294"/>
                      <a:gd name="T16" fmla="*/ 19 w 168"/>
                      <a:gd name="T17" fmla="*/ 228 h 294"/>
                      <a:gd name="T18" fmla="*/ 33 w 168"/>
                      <a:gd name="T19" fmla="*/ 248 h 294"/>
                      <a:gd name="T20" fmla="*/ 50 w 168"/>
                      <a:gd name="T21" fmla="*/ 269 h 294"/>
                      <a:gd name="T22" fmla="*/ 74 w 168"/>
                      <a:gd name="T23" fmla="*/ 285 h 294"/>
                      <a:gd name="T24" fmla="*/ 102 w 168"/>
                      <a:gd name="T25" fmla="*/ 290 h 294"/>
                      <a:gd name="T26" fmla="*/ 140 w 168"/>
                      <a:gd name="T27" fmla="*/ 293 h 294"/>
                      <a:gd name="T28" fmla="*/ 162 w 168"/>
                      <a:gd name="T29" fmla="*/ 288 h 294"/>
                      <a:gd name="T30" fmla="*/ 167 w 168"/>
                      <a:gd name="T31" fmla="*/ 272 h 294"/>
                      <a:gd name="T32" fmla="*/ 164 w 168"/>
                      <a:gd name="T33" fmla="*/ 251 h 294"/>
                      <a:gd name="T34" fmla="*/ 149 w 168"/>
                      <a:gd name="T35" fmla="*/ 189 h 294"/>
                      <a:gd name="T36" fmla="*/ 135 w 168"/>
                      <a:gd name="T37" fmla="*/ 126 h 294"/>
                      <a:gd name="T38" fmla="*/ 129 w 168"/>
                      <a:gd name="T39" fmla="*/ 78 h 294"/>
                      <a:gd name="T40" fmla="*/ 129 w 168"/>
                      <a:gd name="T41" fmla="*/ 66 h 294"/>
                      <a:gd name="T42" fmla="*/ 121 w 168"/>
                      <a:gd name="T43" fmla="*/ 48 h 294"/>
                      <a:gd name="T44" fmla="*/ 111 w 168"/>
                      <a:gd name="T45" fmla="*/ 43 h 294"/>
                      <a:gd name="T46" fmla="*/ 93 w 168"/>
                      <a:gd name="T47" fmla="*/ 43 h 29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68" h="294">
                        <a:moveTo>
                          <a:pt x="93" y="43"/>
                        </a:moveTo>
                        <a:lnTo>
                          <a:pt x="62" y="40"/>
                        </a:lnTo>
                        <a:lnTo>
                          <a:pt x="44" y="34"/>
                        </a:lnTo>
                        <a:lnTo>
                          <a:pt x="38" y="23"/>
                        </a:lnTo>
                        <a:lnTo>
                          <a:pt x="38" y="13"/>
                        </a:lnTo>
                        <a:lnTo>
                          <a:pt x="33" y="5"/>
                        </a:lnTo>
                        <a:lnTo>
                          <a:pt x="16" y="0"/>
                        </a:lnTo>
                        <a:lnTo>
                          <a:pt x="0" y="2"/>
                        </a:lnTo>
                        <a:lnTo>
                          <a:pt x="19" y="228"/>
                        </a:lnTo>
                        <a:lnTo>
                          <a:pt x="33" y="248"/>
                        </a:lnTo>
                        <a:lnTo>
                          <a:pt x="50" y="269"/>
                        </a:lnTo>
                        <a:lnTo>
                          <a:pt x="74" y="285"/>
                        </a:lnTo>
                        <a:lnTo>
                          <a:pt x="102" y="290"/>
                        </a:lnTo>
                        <a:lnTo>
                          <a:pt x="140" y="293"/>
                        </a:lnTo>
                        <a:lnTo>
                          <a:pt x="162" y="288"/>
                        </a:lnTo>
                        <a:lnTo>
                          <a:pt x="167" y="272"/>
                        </a:lnTo>
                        <a:lnTo>
                          <a:pt x="164" y="251"/>
                        </a:lnTo>
                        <a:lnTo>
                          <a:pt x="149" y="189"/>
                        </a:lnTo>
                        <a:lnTo>
                          <a:pt x="135" y="126"/>
                        </a:lnTo>
                        <a:lnTo>
                          <a:pt x="129" y="78"/>
                        </a:lnTo>
                        <a:lnTo>
                          <a:pt x="129" y="66"/>
                        </a:lnTo>
                        <a:lnTo>
                          <a:pt x="121" y="48"/>
                        </a:lnTo>
                        <a:lnTo>
                          <a:pt x="111" y="43"/>
                        </a:lnTo>
                        <a:lnTo>
                          <a:pt x="93" y="43"/>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53" name="Freeform 191"/>
                  <p:cNvSpPr>
                    <a:spLocks/>
                  </p:cNvSpPr>
                  <p:nvPr/>
                </p:nvSpPr>
                <p:spPr bwMode="auto">
                  <a:xfrm>
                    <a:off x="3516" y="2160"/>
                    <a:ext cx="144" cy="269"/>
                  </a:xfrm>
                  <a:custGeom>
                    <a:avLst/>
                    <a:gdLst>
                      <a:gd name="T0" fmla="*/ 93 w 144"/>
                      <a:gd name="T1" fmla="*/ 54 h 269"/>
                      <a:gd name="T2" fmla="*/ 67 w 144"/>
                      <a:gd name="T3" fmla="*/ 52 h 269"/>
                      <a:gd name="T4" fmla="*/ 38 w 144"/>
                      <a:gd name="T5" fmla="*/ 46 h 269"/>
                      <a:gd name="T6" fmla="*/ 22 w 144"/>
                      <a:gd name="T7" fmla="*/ 34 h 269"/>
                      <a:gd name="T8" fmla="*/ 12 w 144"/>
                      <a:gd name="T9" fmla="*/ 25 h 269"/>
                      <a:gd name="T10" fmla="*/ 0 w 144"/>
                      <a:gd name="T11" fmla="*/ 0 h 269"/>
                      <a:gd name="T12" fmla="*/ 18 w 144"/>
                      <a:gd name="T13" fmla="*/ 206 h 269"/>
                      <a:gd name="T14" fmla="*/ 30 w 144"/>
                      <a:gd name="T15" fmla="*/ 225 h 269"/>
                      <a:gd name="T16" fmla="*/ 43 w 144"/>
                      <a:gd name="T17" fmla="*/ 242 h 269"/>
                      <a:gd name="T18" fmla="*/ 60 w 144"/>
                      <a:gd name="T19" fmla="*/ 255 h 269"/>
                      <a:gd name="T20" fmla="*/ 75 w 144"/>
                      <a:gd name="T21" fmla="*/ 261 h 269"/>
                      <a:gd name="T22" fmla="*/ 93 w 144"/>
                      <a:gd name="T23" fmla="*/ 264 h 269"/>
                      <a:gd name="T24" fmla="*/ 110 w 144"/>
                      <a:gd name="T25" fmla="*/ 268 h 269"/>
                      <a:gd name="T26" fmla="*/ 129 w 144"/>
                      <a:gd name="T27" fmla="*/ 268 h 269"/>
                      <a:gd name="T28" fmla="*/ 138 w 144"/>
                      <a:gd name="T29" fmla="*/ 264 h 269"/>
                      <a:gd name="T30" fmla="*/ 143 w 144"/>
                      <a:gd name="T31" fmla="*/ 255 h 269"/>
                      <a:gd name="T32" fmla="*/ 140 w 144"/>
                      <a:gd name="T33" fmla="*/ 239 h 269"/>
                      <a:gd name="T34" fmla="*/ 128 w 144"/>
                      <a:gd name="T35" fmla="*/ 204 h 269"/>
                      <a:gd name="T36" fmla="*/ 107 w 144"/>
                      <a:gd name="T37" fmla="*/ 80 h 269"/>
                      <a:gd name="T38" fmla="*/ 104 w 144"/>
                      <a:gd name="T39" fmla="*/ 63 h 269"/>
                      <a:gd name="T40" fmla="*/ 93 w 144"/>
                      <a:gd name="T41" fmla="*/ 54 h 26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44" h="269">
                        <a:moveTo>
                          <a:pt x="93" y="54"/>
                        </a:moveTo>
                        <a:lnTo>
                          <a:pt x="67" y="52"/>
                        </a:lnTo>
                        <a:lnTo>
                          <a:pt x="38" y="46"/>
                        </a:lnTo>
                        <a:lnTo>
                          <a:pt x="22" y="34"/>
                        </a:lnTo>
                        <a:lnTo>
                          <a:pt x="12" y="25"/>
                        </a:lnTo>
                        <a:lnTo>
                          <a:pt x="0" y="0"/>
                        </a:lnTo>
                        <a:lnTo>
                          <a:pt x="18" y="206"/>
                        </a:lnTo>
                        <a:lnTo>
                          <a:pt x="30" y="225"/>
                        </a:lnTo>
                        <a:lnTo>
                          <a:pt x="43" y="242"/>
                        </a:lnTo>
                        <a:lnTo>
                          <a:pt x="60" y="255"/>
                        </a:lnTo>
                        <a:lnTo>
                          <a:pt x="75" y="261"/>
                        </a:lnTo>
                        <a:lnTo>
                          <a:pt x="93" y="264"/>
                        </a:lnTo>
                        <a:lnTo>
                          <a:pt x="110" y="268"/>
                        </a:lnTo>
                        <a:lnTo>
                          <a:pt x="129" y="268"/>
                        </a:lnTo>
                        <a:lnTo>
                          <a:pt x="138" y="264"/>
                        </a:lnTo>
                        <a:lnTo>
                          <a:pt x="143" y="255"/>
                        </a:lnTo>
                        <a:lnTo>
                          <a:pt x="140" y="239"/>
                        </a:lnTo>
                        <a:lnTo>
                          <a:pt x="128" y="204"/>
                        </a:lnTo>
                        <a:lnTo>
                          <a:pt x="107" y="80"/>
                        </a:lnTo>
                        <a:lnTo>
                          <a:pt x="104" y="63"/>
                        </a:lnTo>
                        <a:lnTo>
                          <a:pt x="93" y="54"/>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649" name="Freeform 192"/>
                <p:cNvSpPr>
                  <a:spLocks/>
                </p:cNvSpPr>
                <p:nvPr/>
              </p:nvSpPr>
              <p:spPr bwMode="auto">
                <a:xfrm>
                  <a:off x="3920" y="2478"/>
                  <a:ext cx="17" cy="248"/>
                </a:xfrm>
                <a:custGeom>
                  <a:avLst/>
                  <a:gdLst>
                    <a:gd name="T0" fmla="*/ 10 w 17"/>
                    <a:gd name="T1" fmla="*/ 0 h 248"/>
                    <a:gd name="T2" fmla="*/ 16 w 17"/>
                    <a:gd name="T3" fmla="*/ 12 h 248"/>
                    <a:gd name="T4" fmla="*/ 10 w 17"/>
                    <a:gd name="T5" fmla="*/ 22 h 248"/>
                    <a:gd name="T6" fmla="*/ 5 w 17"/>
                    <a:gd name="T7" fmla="*/ 43 h 248"/>
                    <a:gd name="T8" fmla="*/ 12 w 17"/>
                    <a:gd name="T9" fmla="*/ 62 h 248"/>
                    <a:gd name="T10" fmla="*/ 8 w 17"/>
                    <a:gd name="T11" fmla="*/ 172 h 248"/>
                    <a:gd name="T12" fmla="*/ 8 w 17"/>
                    <a:gd name="T13" fmla="*/ 243 h 248"/>
                    <a:gd name="T14" fmla="*/ 0 w 17"/>
                    <a:gd name="T15" fmla="*/ 247 h 248"/>
                    <a:gd name="T16" fmla="*/ 1 w 17"/>
                    <a:gd name="T17" fmla="*/ 100 h 248"/>
                    <a:gd name="T18" fmla="*/ 8 w 17"/>
                    <a:gd name="T19" fmla="*/ 65 h 248"/>
                    <a:gd name="T20" fmla="*/ 4 w 17"/>
                    <a:gd name="T21" fmla="*/ 48 h 248"/>
                    <a:gd name="T22" fmla="*/ 2 w 17"/>
                    <a:gd name="T23" fmla="*/ 42 h 248"/>
                    <a:gd name="T24" fmla="*/ 5 w 17"/>
                    <a:gd name="T25" fmla="*/ 24 h 248"/>
                    <a:gd name="T26" fmla="*/ 10 w 17"/>
                    <a:gd name="T27" fmla="*/ 14 h 248"/>
                    <a:gd name="T28" fmla="*/ 10 w 17"/>
                    <a:gd name="T29" fmla="*/ 0 h 24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7" h="248">
                      <a:moveTo>
                        <a:pt x="10" y="0"/>
                      </a:moveTo>
                      <a:lnTo>
                        <a:pt x="16" y="12"/>
                      </a:lnTo>
                      <a:lnTo>
                        <a:pt x="10" y="22"/>
                      </a:lnTo>
                      <a:lnTo>
                        <a:pt x="5" y="43"/>
                      </a:lnTo>
                      <a:lnTo>
                        <a:pt x="12" y="62"/>
                      </a:lnTo>
                      <a:lnTo>
                        <a:pt x="8" y="172"/>
                      </a:lnTo>
                      <a:lnTo>
                        <a:pt x="8" y="243"/>
                      </a:lnTo>
                      <a:lnTo>
                        <a:pt x="0" y="247"/>
                      </a:lnTo>
                      <a:lnTo>
                        <a:pt x="1" y="100"/>
                      </a:lnTo>
                      <a:lnTo>
                        <a:pt x="8" y="65"/>
                      </a:lnTo>
                      <a:lnTo>
                        <a:pt x="4" y="48"/>
                      </a:lnTo>
                      <a:lnTo>
                        <a:pt x="2" y="42"/>
                      </a:lnTo>
                      <a:lnTo>
                        <a:pt x="5" y="24"/>
                      </a:lnTo>
                      <a:lnTo>
                        <a:pt x="10" y="14"/>
                      </a:lnTo>
                      <a:lnTo>
                        <a:pt x="1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50" name="Freeform 193"/>
                <p:cNvSpPr>
                  <a:spLocks/>
                </p:cNvSpPr>
                <p:nvPr/>
              </p:nvSpPr>
              <p:spPr bwMode="auto">
                <a:xfrm>
                  <a:off x="3871" y="2481"/>
                  <a:ext cx="32" cy="17"/>
                </a:xfrm>
                <a:custGeom>
                  <a:avLst/>
                  <a:gdLst>
                    <a:gd name="T0" fmla="*/ 31 w 32"/>
                    <a:gd name="T1" fmla="*/ 0 h 17"/>
                    <a:gd name="T2" fmla="*/ 16 w 32"/>
                    <a:gd name="T3" fmla="*/ 12 h 17"/>
                    <a:gd name="T4" fmla="*/ 3 w 32"/>
                    <a:gd name="T5" fmla="*/ 16 h 17"/>
                    <a:gd name="T6" fmla="*/ 0 w 32"/>
                    <a:gd name="T7" fmla="*/ 16 h 17"/>
                    <a:gd name="T8" fmla="*/ 8 w 32"/>
                    <a:gd name="T9" fmla="*/ 4 h 17"/>
                    <a:gd name="T10" fmla="*/ 31 w 32"/>
                    <a:gd name="T11" fmla="*/ 0 h 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2" h="17">
                      <a:moveTo>
                        <a:pt x="31" y="0"/>
                      </a:moveTo>
                      <a:lnTo>
                        <a:pt x="16" y="12"/>
                      </a:lnTo>
                      <a:lnTo>
                        <a:pt x="3" y="16"/>
                      </a:lnTo>
                      <a:lnTo>
                        <a:pt x="0" y="16"/>
                      </a:lnTo>
                      <a:lnTo>
                        <a:pt x="8" y="4"/>
                      </a:lnTo>
                      <a:lnTo>
                        <a:pt x="31"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651" name="Freeform 194"/>
                <p:cNvSpPr>
                  <a:spLocks/>
                </p:cNvSpPr>
                <p:nvPr/>
              </p:nvSpPr>
              <p:spPr bwMode="auto">
                <a:xfrm>
                  <a:off x="3746" y="1840"/>
                  <a:ext cx="42" cy="143"/>
                </a:xfrm>
                <a:custGeom>
                  <a:avLst/>
                  <a:gdLst>
                    <a:gd name="T0" fmla="*/ 0 w 42"/>
                    <a:gd name="T1" fmla="*/ 0 h 143"/>
                    <a:gd name="T2" fmla="*/ 6 w 42"/>
                    <a:gd name="T3" fmla="*/ 3 h 143"/>
                    <a:gd name="T4" fmla="*/ 5 w 42"/>
                    <a:gd name="T5" fmla="*/ 12 h 143"/>
                    <a:gd name="T6" fmla="*/ 10 w 42"/>
                    <a:gd name="T7" fmla="*/ 8 h 143"/>
                    <a:gd name="T8" fmla="*/ 9 w 42"/>
                    <a:gd name="T9" fmla="*/ 17 h 143"/>
                    <a:gd name="T10" fmla="*/ 16 w 42"/>
                    <a:gd name="T11" fmla="*/ 16 h 143"/>
                    <a:gd name="T12" fmla="*/ 11 w 42"/>
                    <a:gd name="T13" fmla="*/ 24 h 143"/>
                    <a:gd name="T14" fmla="*/ 25 w 42"/>
                    <a:gd name="T15" fmla="*/ 25 h 143"/>
                    <a:gd name="T16" fmla="*/ 17 w 42"/>
                    <a:gd name="T17" fmla="*/ 35 h 143"/>
                    <a:gd name="T18" fmla="*/ 28 w 42"/>
                    <a:gd name="T19" fmla="*/ 35 h 143"/>
                    <a:gd name="T20" fmla="*/ 20 w 42"/>
                    <a:gd name="T21" fmla="*/ 45 h 143"/>
                    <a:gd name="T22" fmla="*/ 33 w 42"/>
                    <a:gd name="T23" fmla="*/ 44 h 143"/>
                    <a:gd name="T24" fmla="*/ 25 w 42"/>
                    <a:gd name="T25" fmla="*/ 58 h 143"/>
                    <a:gd name="T26" fmla="*/ 36 w 42"/>
                    <a:gd name="T27" fmla="*/ 57 h 143"/>
                    <a:gd name="T28" fmla="*/ 27 w 42"/>
                    <a:gd name="T29" fmla="*/ 70 h 143"/>
                    <a:gd name="T30" fmla="*/ 41 w 42"/>
                    <a:gd name="T31" fmla="*/ 72 h 143"/>
                    <a:gd name="T32" fmla="*/ 28 w 42"/>
                    <a:gd name="T33" fmla="*/ 83 h 143"/>
                    <a:gd name="T34" fmla="*/ 41 w 42"/>
                    <a:gd name="T35" fmla="*/ 88 h 143"/>
                    <a:gd name="T36" fmla="*/ 28 w 42"/>
                    <a:gd name="T37" fmla="*/ 93 h 143"/>
                    <a:gd name="T38" fmla="*/ 40 w 42"/>
                    <a:gd name="T39" fmla="*/ 102 h 143"/>
                    <a:gd name="T40" fmla="*/ 27 w 42"/>
                    <a:gd name="T41" fmla="*/ 108 h 143"/>
                    <a:gd name="T42" fmla="*/ 38 w 42"/>
                    <a:gd name="T43" fmla="*/ 119 h 143"/>
                    <a:gd name="T44" fmla="*/ 27 w 42"/>
                    <a:gd name="T45" fmla="*/ 124 h 143"/>
                    <a:gd name="T46" fmla="*/ 33 w 42"/>
                    <a:gd name="T47" fmla="*/ 133 h 143"/>
                    <a:gd name="T48" fmla="*/ 24 w 42"/>
                    <a:gd name="T49" fmla="*/ 142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42" h="143">
                      <a:moveTo>
                        <a:pt x="0" y="0"/>
                      </a:moveTo>
                      <a:lnTo>
                        <a:pt x="6" y="3"/>
                      </a:lnTo>
                      <a:lnTo>
                        <a:pt x="5" y="12"/>
                      </a:lnTo>
                      <a:lnTo>
                        <a:pt x="10" y="8"/>
                      </a:lnTo>
                      <a:lnTo>
                        <a:pt x="9" y="17"/>
                      </a:lnTo>
                      <a:lnTo>
                        <a:pt x="16" y="16"/>
                      </a:lnTo>
                      <a:lnTo>
                        <a:pt x="11" y="24"/>
                      </a:lnTo>
                      <a:lnTo>
                        <a:pt x="25" y="25"/>
                      </a:lnTo>
                      <a:lnTo>
                        <a:pt x="17" y="35"/>
                      </a:lnTo>
                      <a:lnTo>
                        <a:pt x="28" y="35"/>
                      </a:lnTo>
                      <a:lnTo>
                        <a:pt x="20" y="45"/>
                      </a:lnTo>
                      <a:lnTo>
                        <a:pt x="33" y="44"/>
                      </a:lnTo>
                      <a:lnTo>
                        <a:pt x="25" y="58"/>
                      </a:lnTo>
                      <a:lnTo>
                        <a:pt x="36" y="57"/>
                      </a:lnTo>
                      <a:lnTo>
                        <a:pt x="27" y="70"/>
                      </a:lnTo>
                      <a:lnTo>
                        <a:pt x="41" y="72"/>
                      </a:lnTo>
                      <a:lnTo>
                        <a:pt x="28" y="83"/>
                      </a:lnTo>
                      <a:lnTo>
                        <a:pt x="41" y="88"/>
                      </a:lnTo>
                      <a:lnTo>
                        <a:pt x="28" y="93"/>
                      </a:lnTo>
                      <a:lnTo>
                        <a:pt x="40" y="102"/>
                      </a:lnTo>
                      <a:lnTo>
                        <a:pt x="27" y="108"/>
                      </a:lnTo>
                      <a:lnTo>
                        <a:pt x="38" y="119"/>
                      </a:lnTo>
                      <a:lnTo>
                        <a:pt x="27" y="124"/>
                      </a:lnTo>
                      <a:lnTo>
                        <a:pt x="33" y="133"/>
                      </a:lnTo>
                      <a:lnTo>
                        <a:pt x="24" y="142"/>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grpSp>
      <p:grpSp>
        <p:nvGrpSpPr>
          <p:cNvPr id="14342" name="Group 195"/>
          <p:cNvGrpSpPr>
            <a:grpSpLocks/>
          </p:cNvGrpSpPr>
          <p:nvPr/>
        </p:nvGrpSpPr>
        <p:grpSpPr bwMode="auto">
          <a:xfrm>
            <a:off x="414338" y="1481138"/>
            <a:ext cx="4056062" cy="3214687"/>
            <a:chOff x="261" y="933"/>
            <a:chExt cx="2555" cy="2025"/>
          </a:xfrm>
        </p:grpSpPr>
        <p:sp>
          <p:nvSpPr>
            <p:cNvPr id="14344" name="Rectangle 196"/>
            <p:cNvSpPr>
              <a:spLocks noChangeArrowheads="1"/>
            </p:cNvSpPr>
            <p:nvPr/>
          </p:nvSpPr>
          <p:spPr bwMode="auto">
            <a:xfrm>
              <a:off x="261" y="933"/>
              <a:ext cx="2551" cy="2025"/>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345" name="Freeform 197"/>
            <p:cNvSpPr>
              <a:spLocks/>
            </p:cNvSpPr>
            <p:nvPr/>
          </p:nvSpPr>
          <p:spPr bwMode="auto">
            <a:xfrm>
              <a:off x="412" y="1016"/>
              <a:ext cx="2341" cy="187"/>
            </a:xfrm>
            <a:custGeom>
              <a:avLst/>
              <a:gdLst>
                <a:gd name="T0" fmla="*/ 0 w 2341"/>
                <a:gd name="T1" fmla="*/ 0 h 187"/>
                <a:gd name="T2" fmla="*/ 2340 w 2341"/>
                <a:gd name="T3" fmla="*/ 0 h 187"/>
                <a:gd name="T4" fmla="*/ 2340 w 2341"/>
                <a:gd name="T5" fmla="*/ 186 h 187"/>
                <a:gd name="T6" fmla="*/ 0 w 2341"/>
                <a:gd name="T7" fmla="*/ 186 h 187"/>
                <a:gd name="T8" fmla="*/ 0 w 2341"/>
                <a:gd name="T9" fmla="*/ 0 h 18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187">
                  <a:moveTo>
                    <a:pt x="0" y="0"/>
                  </a:moveTo>
                  <a:lnTo>
                    <a:pt x="2340" y="0"/>
                  </a:lnTo>
                  <a:lnTo>
                    <a:pt x="2340" y="186"/>
                  </a:lnTo>
                  <a:lnTo>
                    <a:pt x="0" y="186"/>
                  </a:lnTo>
                  <a:lnTo>
                    <a:pt x="0" y="0"/>
                  </a:lnTo>
                </a:path>
              </a:pathLst>
            </a:custGeom>
            <a:solidFill>
              <a:srgbClr val="B97D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46" name="Freeform 198"/>
            <p:cNvSpPr>
              <a:spLocks/>
            </p:cNvSpPr>
            <p:nvPr/>
          </p:nvSpPr>
          <p:spPr bwMode="auto">
            <a:xfrm>
              <a:off x="412" y="1202"/>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B47C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47" name="Freeform 199"/>
            <p:cNvSpPr>
              <a:spLocks/>
            </p:cNvSpPr>
            <p:nvPr/>
          </p:nvSpPr>
          <p:spPr bwMode="auto">
            <a:xfrm>
              <a:off x="412" y="1262"/>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B880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48" name="Freeform 200"/>
            <p:cNvSpPr>
              <a:spLocks/>
            </p:cNvSpPr>
            <p:nvPr/>
          </p:nvSpPr>
          <p:spPr bwMode="auto">
            <a:xfrm>
              <a:off x="412" y="1322"/>
              <a:ext cx="2341" cy="62"/>
            </a:xfrm>
            <a:custGeom>
              <a:avLst/>
              <a:gdLst>
                <a:gd name="T0" fmla="*/ 0 w 2341"/>
                <a:gd name="T1" fmla="*/ 0 h 62"/>
                <a:gd name="T2" fmla="*/ 2340 w 2341"/>
                <a:gd name="T3" fmla="*/ 0 h 62"/>
                <a:gd name="T4" fmla="*/ 2340 w 2341"/>
                <a:gd name="T5" fmla="*/ 61 h 62"/>
                <a:gd name="T6" fmla="*/ 0 w 2341"/>
                <a:gd name="T7" fmla="*/ 61 h 62"/>
                <a:gd name="T8" fmla="*/ 0 w 2341"/>
                <a:gd name="T9" fmla="*/ 0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2">
                  <a:moveTo>
                    <a:pt x="0" y="0"/>
                  </a:moveTo>
                  <a:lnTo>
                    <a:pt x="2340" y="0"/>
                  </a:lnTo>
                  <a:lnTo>
                    <a:pt x="2340" y="61"/>
                  </a:lnTo>
                  <a:lnTo>
                    <a:pt x="0" y="61"/>
                  </a:lnTo>
                  <a:lnTo>
                    <a:pt x="0" y="0"/>
                  </a:lnTo>
                </a:path>
              </a:pathLst>
            </a:custGeom>
            <a:solidFill>
              <a:srgbClr val="B884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49" name="Freeform 201"/>
            <p:cNvSpPr>
              <a:spLocks/>
            </p:cNvSpPr>
            <p:nvPr/>
          </p:nvSpPr>
          <p:spPr bwMode="auto">
            <a:xfrm>
              <a:off x="412" y="138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BC88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50" name="Freeform 202"/>
            <p:cNvSpPr>
              <a:spLocks/>
            </p:cNvSpPr>
            <p:nvPr/>
          </p:nvSpPr>
          <p:spPr bwMode="auto">
            <a:xfrm>
              <a:off x="412" y="144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BC8C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51" name="Freeform 203"/>
            <p:cNvSpPr>
              <a:spLocks/>
            </p:cNvSpPr>
            <p:nvPr/>
          </p:nvSpPr>
          <p:spPr bwMode="auto">
            <a:xfrm>
              <a:off x="412" y="1503"/>
              <a:ext cx="2341" cy="60"/>
            </a:xfrm>
            <a:custGeom>
              <a:avLst/>
              <a:gdLst>
                <a:gd name="T0" fmla="*/ 0 w 2341"/>
                <a:gd name="T1" fmla="*/ 0 h 60"/>
                <a:gd name="T2" fmla="*/ 2340 w 2341"/>
                <a:gd name="T3" fmla="*/ 0 h 60"/>
                <a:gd name="T4" fmla="*/ 2340 w 2341"/>
                <a:gd name="T5" fmla="*/ 59 h 60"/>
                <a:gd name="T6" fmla="*/ 0 w 2341"/>
                <a:gd name="T7" fmla="*/ 59 h 60"/>
                <a:gd name="T8" fmla="*/ 0 w 2341"/>
                <a:gd name="T9" fmla="*/ 0 h 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0">
                  <a:moveTo>
                    <a:pt x="0" y="0"/>
                  </a:moveTo>
                  <a:lnTo>
                    <a:pt x="2340" y="0"/>
                  </a:lnTo>
                  <a:lnTo>
                    <a:pt x="2340" y="59"/>
                  </a:lnTo>
                  <a:lnTo>
                    <a:pt x="0" y="59"/>
                  </a:lnTo>
                  <a:lnTo>
                    <a:pt x="0" y="0"/>
                  </a:lnTo>
                </a:path>
              </a:pathLst>
            </a:custGeom>
            <a:solidFill>
              <a:srgbClr val="C090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52" name="Freeform 204"/>
            <p:cNvSpPr>
              <a:spLocks/>
            </p:cNvSpPr>
            <p:nvPr/>
          </p:nvSpPr>
          <p:spPr bwMode="auto">
            <a:xfrm>
              <a:off x="412" y="1562"/>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C094E8"/>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53" name="Freeform 205"/>
            <p:cNvSpPr>
              <a:spLocks/>
            </p:cNvSpPr>
            <p:nvPr/>
          </p:nvSpPr>
          <p:spPr bwMode="auto">
            <a:xfrm>
              <a:off x="412" y="1622"/>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C498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54" name="Freeform 206"/>
            <p:cNvSpPr>
              <a:spLocks/>
            </p:cNvSpPr>
            <p:nvPr/>
          </p:nvSpPr>
          <p:spPr bwMode="auto">
            <a:xfrm>
              <a:off x="412" y="1682"/>
              <a:ext cx="2341" cy="62"/>
            </a:xfrm>
            <a:custGeom>
              <a:avLst/>
              <a:gdLst>
                <a:gd name="T0" fmla="*/ 0 w 2341"/>
                <a:gd name="T1" fmla="*/ 0 h 62"/>
                <a:gd name="T2" fmla="*/ 2340 w 2341"/>
                <a:gd name="T3" fmla="*/ 0 h 62"/>
                <a:gd name="T4" fmla="*/ 2340 w 2341"/>
                <a:gd name="T5" fmla="*/ 61 h 62"/>
                <a:gd name="T6" fmla="*/ 0 w 2341"/>
                <a:gd name="T7" fmla="*/ 61 h 62"/>
                <a:gd name="T8" fmla="*/ 0 w 2341"/>
                <a:gd name="T9" fmla="*/ 0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2">
                  <a:moveTo>
                    <a:pt x="0" y="0"/>
                  </a:moveTo>
                  <a:lnTo>
                    <a:pt x="2340" y="0"/>
                  </a:lnTo>
                  <a:lnTo>
                    <a:pt x="2340" y="61"/>
                  </a:lnTo>
                  <a:lnTo>
                    <a:pt x="0" y="61"/>
                  </a:lnTo>
                  <a:lnTo>
                    <a:pt x="0" y="0"/>
                  </a:lnTo>
                </a:path>
              </a:pathLst>
            </a:custGeom>
            <a:solidFill>
              <a:srgbClr val="C89C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55" name="Freeform 207"/>
            <p:cNvSpPr>
              <a:spLocks/>
            </p:cNvSpPr>
            <p:nvPr/>
          </p:nvSpPr>
          <p:spPr bwMode="auto">
            <a:xfrm>
              <a:off x="412" y="174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C8A0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56" name="Freeform 208"/>
            <p:cNvSpPr>
              <a:spLocks/>
            </p:cNvSpPr>
            <p:nvPr/>
          </p:nvSpPr>
          <p:spPr bwMode="auto">
            <a:xfrm>
              <a:off x="412" y="180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CCA4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57" name="Freeform 209"/>
            <p:cNvSpPr>
              <a:spLocks/>
            </p:cNvSpPr>
            <p:nvPr/>
          </p:nvSpPr>
          <p:spPr bwMode="auto">
            <a:xfrm>
              <a:off x="412" y="186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CCA8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58" name="Freeform 210"/>
            <p:cNvSpPr>
              <a:spLocks/>
            </p:cNvSpPr>
            <p:nvPr/>
          </p:nvSpPr>
          <p:spPr bwMode="auto">
            <a:xfrm>
              <a:off x="412" y="1923"/>
              <a:ext cx="2341" cy="60"/>
            </a:xfrm>
            <a:custGeom>
              <a:avLst/>
              <a:gdLst>
                <a:gd name="T0" fmla="*/ 0 w 2341"/>
                <a:gd name="T1" fmla="*/ 0 h 60"/>
                <a:gd name="T2" fmla="*/ 2340 w 2341"/>
                <a:gd name="T3" fmla="*/ 0 h 60"/>
                <a:gd name="T4" fmla="*/ 2340 w 2341"/>
                <a:gd name="T5" fmla="*/ 59 h 60"/>
                <a:gd name="T6" fmla="*/ 0 w 2341"/>
                <a:gd name="T7" fmla="*/ 59 h 60"/>
                <a:gd name="T8" fmla="*/ 0 w 2341"/>
                <a:gd name="T9" fmla="*/ 0 h 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0">
                  <a:moveTo>
                    <a:pt x="0" y="0"/>
                  </a:moveTo>
                  <a:lnTo>
                    <a:pt x="2340" y="0"/>
                  </a:lnTo>
                  <a:lnTo>
                    <a:pt x="2340" y="59"/>
                  </a:lnTo>
                  <a:lnTo>
                    <a:pt x="0" y="59"/>
                  </a:lnTo>
                  <a:lnTo>
                    <a:pt x="0" y="0"/>
                  </a:lnTo>
                </a:path>
              </a:pathLst>
            </a:custGeom>
            <a:solidFill>
              <a:srgbClr val="D0AC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59" name="Freeform 211"/>
            <p:cNvSpPr>
              <a:spLocks/>
            </p:cNvSpPr>
            <p:nvPr/>
          </p:nvSpPr>
          <p:spPr bwMode="auto">
            <a:xfrm>
              <a:off x="412" y="1982"/>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0B0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60" name="Freeform 212"/>
            <p:cNvSpPr>
              <a:spLocks/>
            </p:cNvSpPr>
            <p:nvPr/>
          </p:nvSpPr>
          <p:spPr bwMode="auto">
            <a:xfrm>
              <a:off x="412" y="2042"/>
              <a:ext cx="2341" cy="62"/>
            </a:xfrm>
            <a:custGeom>
              <a:avLst/>
              <a:gdLst>
                <a:gd name="T0" fmla="*/ 0 w 2341"/>
                <a:gd name="T1" fmla="*/ 0 h 62"/>
                <a:gd name="T2" fmla="*/ 2340 w 2341"/>
                <a:gd name="T3" fmla="*/ 0 h 62"/>
                <a:gd name="T4" fmla="*/ 2340 w 2341"/>
                <a:gd name="T5" fmla="*/ 61 h 62"/>
                <a:gd name="T6" fmla="*/ 0 w 2341"/>
                <a:gd name="T7" fmla="*/ 61 h 62"/>
                <a:gd name="T8" fmla="*/ 0 w 2341"/>
                <a:gd name="T9" fmla="*/ 0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2">
                  <a:moveTo>
                    <a:pt x="0" y="0"/>
                  </a:moveTo>
                  <a:lnTo>
                    <a:pt x="2340" y="0"/>
                  </a:lnTo>
                  <a:lnTo>
                    <a:pt x="2340" y="61"/>
                  </a:lnTo>
                  <a:lnTo>
                    <a:pt x="0" y="61"/>
                  </a:lnTo>
                  <a:lnTo>
                    <a:pt x="0" y="0"/>
                  </a:lnTo>
                </a:path>
              </a:pathLst>
            </a:custGeom>
            <a:solidFill>
              <a:srgbClr val="D4B4EC"/>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61" name="Freeform 213"/>
            <p:cNvSpPr>
              <a:spLocks/>
            </p:cNvSpPr>
            <p:nvPr/>
          </p:nvSpPr>
          <p:spPr bwMode="auto">
            <a:xfrm>
              <a:off x="412" y="210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4B8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62" name="Freeform 214"/>
            <p:cNvSpPr>
              <a:spLocks/>
            </p:cNvSpPr>
            <p:nvPr/>
          </p:nvSpPr>
          <p:spPr bwMode="auto">
            <a:xfrm>
              <a:off x="412" y="216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8BC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63" name="Freeform 215"/>
            <p:cNvSpPr>
              <a:spLocks/>
            </p:cNvSpPr>
            <p:nvPr/>
          </p:nvSpPr>
          <p:spPr bwMode="auto">
            <a:xfrm>
              <a:off x="412" y="222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8C0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64" name="Freeform 216"/>
            <p:cNvSpPr>
              <a:spLocks/>
            </p:cNvSpPr>
            <p:nvPr/>
          </p:nvSpPr>
          <p:spPr bwMode="auto">
            <a:xfrm>
              <a:off x="412" y="228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CC4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65" name="Freeform 217"/>
            <p:cNvSpPr>
              <a:spLocks/>
            </p:cNvSpPr>
            <p:nvPr/>
          </p:nvSpPr>
          <p:spPr bwMode="auto">
            <a:xfrm>
              <a:off x="412" y="234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DCC8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66" name="Freeform 218"/>
            <p:cNvSpPr>
              <a:spLocks/>
            </p:cNvSpPr>
            <p:nvPr/>
          </p:nvSpPr>
          <p:spPr bwMode="auto">
            <a:xfrm>
              <a:off x="412" y="240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E0CC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67" name="Freeform 219"/>
            <p:cNvSpPr>
              <a:spLocks/>
            </p:cNvSpPr>
            <p:nvPr/>
          </p:nvSpPr>
          <p:spPr bwMode="auto">
            <a:xfrm>
              <a:off x="412" y="246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E0D0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68" name="Freeform 220"/>
            <p:cNvSpPr>
              <a:spLocks/>
            </p:cNvSpPr>
            <p:nvPr/>
          </p:nvSpPr>
          <p:spPr bwMode="auto">
            <a:xfrm>
              <a:off x="412" y="252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E4D4F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69" name="Freeform 221"/>
            <p:cNvSpPr>
              <a:spLocks/>
            </p:cNvSpPr>
            <p:nvPr/>
          </p:nvSpPr>
          <p:spPr bwMode="auto">
            <a:xfrm>
              <a:off x="412" y="258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E4D8F4"/>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70" name="Freeform 222"/>
            <p:cNvSpPr>
              <a:spLocks/>
            </p:cNvSpPr>
            <p:nvPr/>
          </p:nvSpPr>
          <p:spPr bwMode="auto">
            <a:xfrm>
              <a:off x="412" y="264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E8DCF4"/>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71" name="Freeform 223"/>
            <p:cNvSpPr>
              <a:spLocks/>
            </p:cNvSpPr>
            <p:nvPr/>
          </p:nvSpPr>
          <p:spPr bwMode="auto">
            <a:xfrm>
              <a:off x="412" y="2703"/>
              <a:ext cx="2341" cy="62"/>
            </a:xfrm>
            <a:custGeom>
              <a:avLst/>
              <a:gdLst>
                <a:gd name="T0" fmla="*/ 0 w 2341"/>
                <a:gd name="T1" fmla="*/ 0 h 62"/>
                <a:gd name="T2" fmla="*/ 2340 w 2341"/>
                <a:gd name="T3" fmla="*/ 0 h 62"/>
                <a:gd name="T4" fmla="*/ 2340 w 2341"/>
                <a:gd name="T5" fmla="*/ 61 h 62"/>
                <a:gd name="T6" fmla="*/ 0 w 2341"/>
                <a:gd name="T7" fmla="*/ 61 h 62"/>
                <a:gd name="T8" fmla="*/ 0 w 2341"/>
                <a:gd name="T9" fmla="*/ 0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2">
                  <a:moveTo>
                    <a:pt x="0" y="0"/>
                  </a:moveTo>
                  <a:lnTo>
                    <a:pt x="2340" y="0"/>
                  </a:lnTo>
                  <a:lnTo>
                    <a:pt x="2340" y="61"/>
                  </a:lnTo>
                  <a:lnTo>
                    <a:pt x="0" y="61"/>
                  </a:lnTo>
                  <a:lnTo>
                    <a:pt x="0" y="0"/>
                  </a:lnTo>
                </a:path>
              </a:pathLst>
            </a:custGeom>
            <a:solidFill>
              <a:srgbClr val="E8E0F4"/>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72" name="Freeform 224"/>
            <p:cNvSpPr>
              <a:spLocks/>
            </p:cNvSpPr>
            <p:nvPr/>
          </p:nvSpPr>
          <p:spPr bwMode="auto">
            <a:xfrm>
              <a:off x="412" y="2764"/>
              <a:ext cx="2341" cy="60"/>
            </a:xfrm>
            <a:custGeom>
              <a:avLst/>
              <a:gdLst>
                <a:gd name="T0" fmla="*/ 0 w 2341"/>
                <a:gd name="T1" fmla="*/ 0 h 60"/>
                <a:gd name="T2" fmla="*/ 2340 w 2341"/>
                <a:gd name="T3" fmla="*/ 0 h 60"/>
                <a:gd name="T4" fmla="*/ 2340 w 2341"/>
                <a:gd name="T5" fmla="*/ 59 h 60"/>
                <a:gd name="T6" fmla="*/ 0 w 2341"/>
                <a:gd name="T7" fmla="*/ 59 h 60"/>
                <a:gd name="T8" fmla="*/ 0 w 2341"/>
                <a:gd name="T9" fmla="*/ 0 h 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0">
                  <a:moveTo>
                    <a:pt x="0" y="0"/>
                  </a:moveTo>
                  <a:lnTo>
                    <a:pt x="2340" y="0"/>
                  </a:lnTo>
                  <a:lnTo>
                    <a:pt x="2340" y="59"/>
                  </a:lnTo>
                  <a:lnTo>
                    <a:pt x="0" y="59"/>
                  </a:lnTo>
                  <a:lnTo>
                    <a:pt x="0" y="0"/>
                  </a:lnTo>
                </a:path>
              </a:pathLst>
            </a:custGeom>
            <a:solidFill>
              <a:srgbClr val="ECE4F4"/>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73" name="Freeform 225"/>
            <p:cNvSpPr>
              <a:spLocks/>
            </p:cNvSpPr>
            <p:nvPr/>
          </p:nvSpPr>
          <p:spPr bwMode="auto">
            <a:xfrm>
              <a:off x="412" y="2823"/>
              <a:ext cx="2341" cy="61"/>
            </a:xfrm>
            <a:custGeom>
              <a:avLst/>
              <a:gdLst>
                <a:gd name="T0" fmla="*/ 0 w 2341"/>
                <a:gd name="T1" fmla="*/ 0 h 61"/>
                <a:gd name="T2" fmla="*/ 2340 w 2341"/>
                <a:gd name="T3" fmla="*/ 0 h 61"/>
                <a:gd name="T4" fmla="*/ 2340 w 2341"/>
                <a:gd name="T5" fmla="*/ 60 h 61"/>
                <a:gd name="T6" fmla="*/ 0 w 2341"/>
                <a:gd name="T7" fmla="*/ 60 h 61"/>
                <a:gd name="T8" fmla="*/ 0 w 2341"/>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1" h="61">
                  <a:moveTo>
                    <a:pt x="0" y="0"/>
                  </a:moveTo>
                  <a:lnTo>
                    <a:pt x="2340" y="0"/>
                  </a:lnTo>
                  <a:lnTo>
                    <a:pt x="2340" y="60"/>
                  </a:lnTo>
                  <a:lnTo>
                    <a:pt x="0" y="60"/>
                  </a:lnTo>
                  <a:lnTo>
                    <a:pt x="0" y="0"/>
                  </a:lnTo>
                </a:path>
              </a:pathLst>
            </a:custGeom>
            <a:solidFill>
              <a:srgbClr val="F0E8F4"/>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74" name="Rectangle 226"/>
            <p:cNvSpPr>
              <a:spLocks noChangeArrowheads="1"/>
            </p:cNvSpPr>
            <p:nvPr/>
          </p:nvSpPr>
          <p:spPr bwMode="auto">
            <a:xfrm>
              <a:off x="327" y="1402"/>
              <a:ext cx="24" cy="903"/>
            </a:xfrm>
            <a:prstGeom prst="rect">
              <a:avLst/>
            </a:prstGeom>
            <a:solidFill>
              <a:srgbClr val="CECECE"/>
            </a:solidFill>
            <a:ln w="12699">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grpSp>
          <p:nvGrpSpPr>
            <p:cNvPr id="14375" name="Group 227"/>
            <p:cNvGrpSpPr>
              <a:grpSpLocks/>
            </p:cNvGrpSpPr>
            <p:nvPr/>
          </p:nvGrpSpPr>
          <p:grpSpPr bwMode="auto">
            <a:xfrm>
              <a:off x="791" y="1650"/>
              <a:ext cx="893" cy="1190"/>
              <a:chOff x="791" y="1650"/>
              <a:chExt cx="893" cy="1190"/>
            </a:xfrm>
          </p:grpSpPr>
          <p:grpSp>
            <p:nvGrpSpPr>
              <p:cNvPr id="14429" name="Group 228"/>
              <p:cNvGrpSpPr>
                <a:grpSpLocks/>
              </p:cNvGrpSpPr>
              <p:nvPr/>
            </p:nvGrpSpPr>
            <p:grpSpPr bwMode="auto">
              <a:xfrm>
                <a:off x="934" y="1718"/>
                <a:ext cx="750" cy="1122"/>
                <a:chOff x="934" y="1718"/>
                <a:chExt cx="750" cy="1122"/>
              </a:xfrm>
            </p:grpSpPr>
            <p:grpSp>
              <p:nvGrpSpPr>
                <p:cNvPr id="14519" name="Group 229"/>
                <p:cNvGrpSpPr>
                  <a:grpSpLocks/>
                </p:cNvGrpSpPr>
                <p:nvPr/>
              </p:nvGrpSpPr>
              <p:grpSpPr bwMode="auto">
                <a:xfrm>
                  <a:off x="934" y="2026"/>
                  <a:ext cx="750" cy="814"/>
                  <a:chOff x="934" y="2026"/>
                  <a:chExt cx="750" cy="814"/>
                </a:xfrm>
              </p:grpSpPr>
              <p:sp>
                <p:nvSpPr>
                  <p:cNvPr id="14572" name="Freeform 230"/>
                  <p:cNvSpPr>
                    <a:spLocks/>
                  </p:cNvSpPr>
                  <p:nvPr/>
                </p:nvSpPr>
                <p:spPr bwMode="auto">
                  <a:xfrm>
                    <a:off x="1105" y="2136"/>
                    <a:ext cx="265" cy="519"/>
                  </a:xfrm>
                  <a:custGeom>
                    <a:avLst/>
                    <a:gdLst>
                      <a:gd name="T0" fmla="*/ 176 w 265"/>
                      <a:gd name="T1" fmla="*/ 9 h 519"/>
                      <a:gd name="T2" fmla="*/ 264 w 265"/>
                      <a:gd name="T3" fmla="*/ 472 h 519"/>
                      <a:gd name="T4" fmla="*/ 0 w 265"/>
                      <a:gd name="T5" fmla="*/ 518 h 519"/>
                      <a:gd name="T6" fmla="*/ 68 w 265"/>
                      <a:gd name="T7" fmla="*/ 0 h 51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65" h="519">
                        <a:moveTo>
                          <a:pt x="176" y="9"/>
                        </a:moveTo>
                        <a:lnTo>
                          <a:pt x="264" y="472"/>
                        </a:lnTo>
                        <a:lnTo>
                          <a:pt x="0" y="518"/>
                        </a:lnTo>
                        <a:lnTo>
                          <a:pt x="68" y="0"/>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nvGrpSpPr>
                  <p:cNvPr id="14573" name="Group 231"/>
                  <p:cNvGrpSpPr>
                    <a:grpSpLocks/>
                  </p:cNvGrpSpPr>
                  <p:nvPr/>
                </p:nvGrpSpPr>
                <p:grpSpPr bwMode="auto">
                  <a:xfrm>
                    <a:off x="934" y="2026"/>
                    <a:ext cx="742" cy="215"/>
                    <a:chOff x="934" y="2026"/>
                    <a:chExt cx="742" cy="215"/>
                  </a:xfrm>
                </p:grpSpPr>
                <p:sp>
                  <p:nvSpPr>
                    <p:cNvPr id="14575" name="Freeform 232"/>
                    <p:cNvSpPr>
                      <a:spLocks/>
                    </p:cNvSpPr>
                    <p:nvPr/>
                  </p:nvSpPr>
                  <p:spPr bwMode="auto">
                    <a:xfrm>
                      <a:off x="934" y="2026"/>
                      <a:ext cx="742" cy="184"/>
                    </a:xfrm>
                    <a:custGeom>
                      <a:avLst/>
                      <a:gdLst>
                        <a:gd name="T0" fmla="*/ 741 w 742"/>
                        <a:gd name="T1" fmla="*/ 95 h 184"/>
                        <a:gd name="T2" fmla="*/ 274 w 742"/>
                        <a:gd name="T3" fmla="*/ 183 h 184"/>
                        <a:gd name="T4" fmla="*/ 0 w 742"/>
                        <a:gd name="T5" fmla="*/ 46 h 184"/>
                        <a:gd name="T6" fmla="*/ 351 w 742"/>
                        <a:gd name="T7" fmla="*/ 0 h 184"/>
                        <a:gd name="T8" fmla="*/ 741 w 742"/>
                        <a:gd name="T9" fmla="*/ 95 h 18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42" h="184">
                          <a:moveTo>
                            <a:pt x="741" y="95"/>
                          </a:moveTo>
                          <a:lnTo>
                            <a:pt x="274" y="183"/>
                          </a:lnTo>
                          <a:lnTo>
                            <a:pt x="0" y="46"/>
                          </a:lnTo>
                          <a:lnTo>
                            <a:pt x="351" y="0"/>
                          </a:lnTo>
                          <a:lnTo>
                            <a:pt x="741" y="95"/>
                          </a:lnTo>
                        </a:path>
                      </a:pathLst>
                    </a:custGeom>
                    <a:solidFill>
                      <a:srgbClr val="FFFFFF"/>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76" name="Freeform 233"/>
                    <p:cNvSpPr>
                      <a:spLocks/>
                    </p:cNvSpPr>
                    <p:nvPr/>
                  </p:nvSpPr>
                  <p:spPr bwMode="auto">
                    <a:xfrm>
                      <a:off x="1208" y="2121"/>
                      <a:ext cx="466" cy="120"/>
                    </a:xfrm>
                    <a:custGeom>
                      <a:avLst/>
                      <a:gdLst>
                        <a:gd name="T0" fmla="*/ 465 w 466"/>
                        <a:gd name="T1" fmla="*/ 0 h 120"/>
                        <a:gd name="T2" fmla="*/ 0 w 466"/>
                        <a:gd name="T3" fmla="*/ 88 h 120"/>
                        <a:gd name="T4" fmla="*/ 0 w 466"/>
                        <a:gd name="T5" fmla="*/ 119 h 120"/>
                        <a:gd name="T6" fmla="*/ 465 w 466"/>
                        <a:gd name="T7" fmla="*/ 31 h 120"/>
                        <a:gd name="T8" fmla="*/ 465 w 466"/>
                        <a:gd name="T9" fmla="*/ 0 h 1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6" h="120">
                          <a:moveTo>
                            <a:pt x="465" y="0"/>
                          </a:moveTo>
                          <a:lnTo>
                            <a:pt x="0" y="88"/>
                          </a:lnTo>
                          <a:lnTo>
                            <a:pt x="0" y="119"/>
                          </a:lnTo>
                          <a:lnTo>
                            <a:pt x="465" y="31"/>
                          </a:lnTo>
                          <a:lnTo>
                            <a:pt x="465" y="0"/>
                          </a:lnTo>
                        </a:path>
                      </a:pathLst>
                    </a:custGeom>
                    <a:solidFill>
                      <a:srgbClr val="E0E0E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77" name="Freeform 234"/>
                    <p:cNvSpPr>
                      <a:spLocks/>
                    </p:cNvSpPr>
                    <p:nvPr/>
                  </p:nvSpPr>
                  <p:spPr bwMode="auto">
                    <a:xfrm>
                      <a:off x="934" y="2072"/>
                      <a:ext cx="275" cy="169"/>
                    </a:xfrm>
                    <a:custGeom>
                      <a:avLst/>
                      <a:gdLst>
                        <a:gd name="T0" fmla="*/ 274 w 275"/>
                        <a:gd name="T1" fmla="*/ 168 h 169"/>
                        <a:gd name="T2" fmla="*/ 274 w 275"/>
                        <a:gd name="T3" fmla="*/ 137 h 169"/>
                        <a:gd name="T4" fmla="*/ 0 w 275"/>
                        <a:gd name="T5" fmla="*/ 0 h 169"/>
                        <a:gd name="T6" fmla="*/ 0 w 275"/>
                        <a:gd name="T7" fmla="*/ 21 h 169"/>
                        <a:gd name="T8" fmla="*/ 274 w 275"/>
                        <a:gd name="T9" fmla="*/ 168 h 1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75" h="169">
                          <a:moveTo>
                            <a:pt x="274" y="168"/>
                          </a:moveTo>
                          <a:lnTo>
                            <a:pt x="274" y="137"/>
                          </a:lnTo>
                          <a:lnTo>
                            <a:pt x="0" y="0"/>
                          </a:lnTo>
                          <a:lnTo>
                            <a:pt x="0" y="21"/>
                          </a:lnTo>
                          <a:lnTo>
                            <a:pt x="274" y="168"/>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574" name="Freeform 235"/>
                  <p:cNvSpPr>
                    <a:spLocks/>
                  </p:cNvSpPr>
                  <p:nvPr/>
                </p:nvSpPr>
                <p:spPr bwMode="auto">
                  <a:xfrm>
                    <a:off x="1362" y="2175"/>
                    <a:ext cx="322" cy="665"/>
                  </a:xfrm>
                  <a:custGeom>
                    <a:avLst/>
                    <a:gdLst>
                      <a:gd name="T0" fmla="*/ 177 w 322"/>
                      <a:gd name="T1" fmla="*/ 0 h 665"/>
                      <a:gd name="T2" fmla="*/ 321 w 322"/>
                      <a:gd name="T3" fmla="*/ 613 h 665"/>
                      <a:gd name="T4" fmla="*/ 0 w 322"/>
                      <a:gd name="T5" fmla="*/ 664 h 665"/>
                      <a:gd name="T6" fmla="*/ 52 w 322"/>
                      <a:gd name="T7" fmla="*/ 13 h 66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22" h="665">
                        <a:moveTo>
                          <a:pt x="177" y="0"/>
                        </a:moveTo>
                        <a:lnTo>
                          <a:pt x="321" y="613"/>
                        </a:lnTo>
                        <a:lnTo>
                          <a:pt x="0" y="664"/>
                        </a:lnTo>
                        <a:lnTo>
                          <a:pt x="52" y="13"/>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520" name="Group 236"/>
                <p:cNvGrpSpPr>
                  <a:grpSpLocks/>
                </p:cNvGrpSpPr>
                <p:nvPr/>
              </p:nvGrpSpPr>
              <p:grpSpPr bwMode="auto">
                <a:xfrm>
                  <a:off x="1040" y="1718"/>
                  <a:ext cx="517" cy="472"/>
                  <a:chOff x="1040" y="1718"/>
                  <a:chExt cx="517" cy="472"/>
                </a:xfrm>
              </p:grpSpPr>
              <p:grpSp>
                <p:nvGrpSpPr>
                  <p:cNvPr id="14521" name="Group 237"/>
                  <p:cNvGrpSpPr>
                    <a:grpSpLocks/>
                  </p:cNvGrpSpPr>
                  <p:nvPr/>
                </p:nvGrpSpPr>
                <p:grpSpPr bwMode="auto">
                  <a:xfrm>
                    <a:off x="1158" y="1718"/>
                    <a:ext cx="399" cy="427"/>
                    <a:chOff x="1158" y="1718"/>
                    <a:chExt cx="399" cy="427"/>
                  </a:xfrm>
                </p:grpSpPr>
                <p:grpSp>
                  <p:nvGrpSpPr>
                    <p:cNvPr id="14554" name="Group 238"/>
                    <p:cNvGrpSpPr>
                      <a:grpSpLocks/>
                    </p:cNvGrpSpPr>
                    <p:nvPr/>
                  </p:nvGrpSpPr>
                  <p:grpSpPr bwMode="auto">
                    <a:xfrm>
                      <a:off x="1158" y="1718"/>
                      <a:ext cx="399" cy="427"/>
                      <a:chOff x="1158" y="1718"/>
                      <a:chExt cx="399" cy="427"/>
                    </a:xfrm>
                  </p:grpSpPr>
                  <p:grpSp>
                    <p:nvGrpSpPr>
                      <p:cNvPr id="14563" name="Group 239"/>
                      <p:cNvGrpSpPr>
                        <a:grpSpLocks/>
                      </p:cNvGrpSpPr>
                      <p:nvPr/>
                    </p:nvGrpSpPr>
                    <p:grpSpPr bwMode="auto">
                      <a:xfrm>
                        <a:off x="1158" y="1958"/>
                        <a:ext cx="399" cy="187"/>
                        <a:chOff x="1158" y="1958"/>
                        <a:chExt cx="399" cy="187"/>
                      </a:xfrm>
                    </p:grpSpPr>
                    <p:sp>
                      <p:nvSpPr>
                        <p:cNvPr id="14569" name="Freeform 240"/>
                        <p:cNvSpPr>
                          <a:spLocks/>
                        </p:cNvSpPr>
                        <p:nvPr/>
                      </p:nvSpPr>
                      <p:spPr bwMode="auto">
                        <a:xfrm>
                          <a:off x="1158" y="1958"/>
                          <a:ext cx="230" cy="187"/>
                        </a:xfrm>
                        <a:custGeom>
                          <a:avLst/>
                          <a:gdLst>
                            <a:gd name="T0" fmla="*/ 229 w 230"/>
                            <a:gd name="T1" fmla="*/ 57 h 187"/>
                            <a:gd name="T2" fmla="*/ 229 w 230"/>
                            <a:gd name="T3" fmla="*/ 186 h 187"/>
                            <a:gd name="T4" fmla="*/ 0 w 230"/>
                            <a:gd name="T5" fmla="*/ 91 h 187"/>
                            <a:gd name="T6" fmla="*/ 0 w 230"/>
                            <a:gd name="T7" fmla="*/ 0 h 187"/>
                            <a:gd name="T8" fmla="*/ 229 w 230"/>
                            <a:gd name="T9" fmla="*/ 57 h 18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0" h="187">
                              <a:moveTo>
                                <a:pt x="229" y="57"/>
                              </a:moveTo>
                              <a:lnTo>
                                <a:pt x="229" y="186"/>
                              </a:lnTo>
                              <a:lnTo>
                                <a:pt x="0" y="91"/>
                              </a:lnTo>
                              <a:lnTo>
                                <a:pt x="0" y="0"/>
                              </a:lnTo>
                              <a:lnTo>
                                <a:pt x="229" y="57"/>
                              </a:lnTo>
                            </a:path>
                          </a:pathLst>
                        </a:custGeom>
                        <a:solidFill>
                          <a:srgbClr val="A0A0A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70" name="Freeform 241"/>
                        <p:cNvSpPr>
                          <a:spLocks/>
                        </p:cNvSpPr>
                        <p:nvPr/>
                      </p:nvSpPr>
                      <p:spPr bwMode="auto">
                        <a:xfrm>
                          <a:off x="1387" y="2002"/>
                          <a:ext cx="170" cy="143"/>
                        </a:xfrm>
                        <a:custGeom>
                          <a:avLst/>
                          <a:gdLst>
                            <a:gd name="T0" fmla="*/ 0 w 170"/>
                            <a:gd name="T1" fmla="*/ 13 h 143"/>
                            <a:gd name="T2" fmla="*/ 0 w 170"/>
                            <a:gd name="T3" fmla="*/ 142 h 143"/>
                            <a:gd name="T4" fmla="*/ 169 w 170"/>
                            <a:gd name="T5" fmla="*/ 110 h 143"/>
                            <a:gd name="T6" fmla="*/ 169 w 170"/>
                            <a:gd name="T7" fmla="*/ 0 h 143"/>
                            <a:gd name="T8" fmla="*/ 0 w 170"/>
                            <a:gd name="T9" fmla="*/ 13 h 14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0" h="143">
                              <a:moveTo>
                                <a:pt x="0" y="13"/>
                              </a:moveTo>
                              <a:lnTo>
                                <a:pt x="0" y="142"/>
                              </a:lnTo>
                              <a:lnTo>
                                <a:pt x="169" y="110"/>
                              </a:lnTo>
                              <a:lnTo>
                                <a:pt x="169" y="0"/>
                              </a:lnTo>
                              <a:lnTo>
                                <a:pt x="0" y="13"/>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71" name="Freeform 242"/>
                        <p:cNvSpPr>
                          <a:spLocks/>
                        </p:cNvSpPr>
                        <p:nvPr/>
                      </p:nvSpPr>
                      <p:spPr bwMode="auto">
                        <a:xfrm>
                          <a:off x="1158" y="1958"/>
                          <a:ext cx="399" cy="58"/>
                        </a:xfrm>
                        <a:custGeom>
                          <a:avLst/>
                          <a:gdLst>
                            <a:gd name="T0" fmla="*/ 398 w 399"/>
                            <a:gd name="T1" fmla="*/ 44 h 58"/>
                            <a:gd name="T2" fmla="*/ 227 w 399"/>
                            <a:gd name="T3" fmla="*/ 57 h 58"/>
                            <a:gd name="T4" fmla="*/ 0 w 399"/>
                            <a:gd name="T5" fmla="*/ 0 h 58"/>
                            <a:gd name="T6" fmla="*/ 167 w 399"/>
                            <a:gd name="T7" fmla="*/ 0 h 58"/>
                            <a:gd name="T8" fmla="*/ 398 w 399"/>
                            <a:gd name="T9" fmla="*/ 44 h 5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99" h="58">
                              <a:moveTo>
                                <a:pt x="398" y="44"/>
                              </a:moveTo>
                              <a:lnTo>
                                <a:pt x="227" y="57"/>
                              </a:lnTo>
                              <a:lnTo>
                                <a:pt x="0" y="0"/>
                              </a:lnTo>
                              <a:lnTo>
                                <a:pt x="167" y="0"/>
                              </a:lnTo>
                              <a:lnTo>
                                <a:pt x="398" y="44"/>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564" name="Freeform 243"/>
                      <p:cNvSpPr>
                        <a:spLocks/>
                      </p:cNvSpPr>
                      <p:nvPr/>
                    </p:nvSpPr>
                    <p:spPr bwMode="auto">
                      <a:xfrm>
                        <a:off x="1282" y="1943"/>
                        <a:ext cx="146" cy="54"/>
                      </a:xfrm>
                      <a:custGeom>
                        <a:avLst/>
                        <a:gdLst>
                          <a:gd name="T0" fmla="*/ 145 w 146"/>
                          <a:gd name="T1" fmla="*/ 30 h 54"/>
                          <a:gd name="T2" fmla="*/ 145 w 146"/>
                          <a:gd name="T3" fmla="*/ 47 h 54"/>
                          <a:gd name="T4" fmla="*/ 77 w 146"/>
                          <a:gd name="T5" fmla="*/ 53 h 54"/>
                          <a:gd name="T6" fmla="*/ 0 w 146"/>
                          <a:gd name="T7" fmla="*/ 34 h 54"/>
                          <a:gd name="T8" fmla="*/ 0 w 146"/>
                          <a:gd name="T9" fmla="*/ 0 h 54"/>
                          <a:gd name="T10" fmla="*/ 145 w 146"/>
                          <a:gd name="T11" fmla="*/ 30 h 5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46" h="54">
                            <a:moveTo>
                              <a:pt x="145" y="30"/>
                            </a:moveTo>
                            <a:lnTo>
                              <a:pt x="145" y="47"/>
                            </a:lnTo>
                            <a:lnTo>
                              <a:pt x="77" y="53"/>
                            </a:lnTo>
                            <a:lnTo>
                              <a:pt x="0" y="34"/>
                            </a:lnTo>
                            <a:lnTo>
                              <a:pt x="0" y="0"/>
                            </a:lnTo>
                            <a:lnTo>
                              <a:pt x="145" y="3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nvGrpSpPr>
                      <p:cNvPr id="14565" name="Group 244"/>
                      <p:cNvGrpSpPr>
                        <a:grpSpLocks/>
                      </p:cNvGrpSpPr>
                      <p:nvPr/>
                    </p:nvGrpSpPr>
                    <p:grpSpPr bwMode="auto">
                      <a:xfrm>
                        <a:off x="1203" y="1718"/>
                        <a:ext cx="324" cy="267"/>
                        <a:chOff x="1203" y="1718"/>
                        <a:chExt cx="324" cy="267"/>
                      </a:xfrm>
                    </p:grpSpPr>
                    <p:sp>
                      <p:nvSpPr>
                        <p:cNvPr id="14566" name="Freeform 245"/>
                        <p:cNvSpPr>
                          <a:spLocks/>
                        </p:cNvSpPr>
                        <p:nvPr/>
                      </p:nvSpPr>
                      <p:spPr bwMode="auto">
                        <a:xfrm>
                          <a:off x="1203" y="1718"/>
                          <a:ext cx="186" cy="260"/>
                        </a:xfrm>
                        <a:custGeom>
                          <a:avLst/>
                          <a:gdLst>
                            <a:gd name="T0" fmla="*/ 159 w 186"/>
                            <a:gd name="T1" fmla="*/ 259 h 260"/>
                            <a:gd name="T2" fmla="*/ 185 w 186"/>
                            <a:gd name="T3" fmla="*/ 9 h 260"/>
                            <a:gd name="T4" fmla="*/ 26 w 186"/>
                            <a:gd name="T5" fmla="*/ 0 h 260"/>
                            <a:gd name="T6" fmla="*/ 0 w 186"/>
                            <a:gd name="T7" fmla="*/ 223 h 260"/>
                            <a:gd name="T8" fmla="*/ 159 w 186"/>
                            <a:gd name="T9" fmla="*/ 259 h 2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6" h="260">
                              <a:moveTo>
                                <a:pt x="159" y="259"/>
                              </a:moveTo>
                              <a:lnTo>
                                <a:pt x="185" y="9"/>
                              </a:lnTo>
                              <a:lnTo>
                                <a:pt x="26" y="0"/>
                              </a:lnTo>
                              <a:lnTo>
                                <a:pt x="0" y="223"/>
                              </a:lnTo>
                              <a:lnTo>
                                <a:pt x="159" y="259"/>
                              </a:lnTo>
                            </a:path>
                          </a:pathLst>
                        </a:custGeom>
                        <a:solidFill>
                          <a:srgbClr val="A0A0A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67" name="Freeform 246"/>
                        <p:cNvSpPr>
                          <a:spLocks/>
                        </p:cNvSpPr>
                        <p:nvPr/>
                      </p:nvSpPr>
                      <p:spPr bwMode="auto">
                        <a:xfrm>
                          <a:off x="1362" y="1726"/>
                          <a:ext cx="165" cy="259"/>
                        </a:xfrm>
                        <a:custGeom>
                          <a:avLst/>
                          <a:gdLst>
                            <a:gd name="T0" fmla="*/ 26 w 165"/>
                            <a:gd name="T1" fmla="*/ 0 h 259"/>
                            <a:gd name="T2" fmla="*/ 164 w 165"/>
                            <a:gd name="T3" fmla="*/ 57 h 259"/>
                            <a:gd name="T4" fmla="*/ 145 w 165"/>
                            <a:gd name="T5" fmla="*/ 258 h 259"/>
                            <a:gd name="T6" fmla="*/ 0 w 165"/>
                            <a:gd name="T7" fmla="*/ 251 h 259"/>
                            <a:gd name="T8" fmla="*/ 26 w 165"/>
                            <a:gd name="T9" fmla="*/ 0 h 2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5" h="259">
                              <a:moveTo>
                                <a:pt x="26" y="0"/>
                              </a:moveTo>
                              <a:lnTo>
                                <a:pt x="164" y="57"/>
                              </a:lnTo>
                              <a:lnTo>
                                <a:pt x="145" y="258"/>
                              </a:lnTo>
                              <a:lnTo>
                                <a:pt x="0" y="251"/>
                              </a:lnTo>
                              <a:lnTo>
                                <a:pt x="26" y="0"/>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68" name="Freeform 247"/>
                        <p:cNvSpPr>
                          <a:spLocks/>
                        </p:cNvSpPr>
                        <p:nvPr/>
                      </p:nvSpPr>
                      <p:spPr bwMode="auto">
                        <a:xfrm>
                          <a:off x="1224" y="1744"/>
                          <a:ext cx="134" cy="196"/>
                        </a:xfrm>
                        <a:custGeom>
                          <a:avLst/>
                          <a:gdLst>
                            <a:gd name="T0" fmla="*/ 133 w 134"/>
                            <a:gd name="T1" fmla="*/ 9 h 196"/>
                            <a:gd name="T2" fmla="*/ 114 w 134"/>
                            <a:gd name="T3" fmla="*/ 195 h 196"/>
                            <a:gd name="T4" fmla="*/ 0 w 134"/>
                            <a:gd name="T5" fmla="*/ 173 h 196"/>
                            <a:gd name="T6" fmla="*/ 20 w 134"/>
                            <a:gd name="T7" fmla="*/ 0 h 196"/>
                            <a:gd name="T8" fmla="*/ 133 w 134"/>
                            <a:gd name="T9" fmla="*/ 9 h 1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4" h="196">
                              <a:moveTo>
                                <a:pt x="133" y="9"/>
                              </a:moveTo>
                              <a:lnTo>
                                <a:pt x="114" y="195"/>
                              </a:lnTo>
                              <a:lnTo>
                                <a:pt x="0" y="173"/>
                              </a:lnTo>
                              <a:lnTo>
                                <a:pt x="20" y="0"/>
                              </a:lnTo>
                              <a:lnTo>
                                <a:pt x="133" y="9"/>
                              </a:lnTo>
                            </a:path>
                          </a:pathLst>
                        </a:custGeom>
                        <a:solidFill>
                          <a:srgbClr val="0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grpSp>
                  <p:nvGrpSpPr>
                    <p:cNvPr id="14555" name="Group 248"/>
                    <p:cNvGrpSpPr>
                      <a:grpSpLocks/>
                    </p:cNvGrpSpPr>
                    <p:nvPr/>
                  </p:nvGrpSpPr>
                  <p:grpSpPr bwMode="auto">
                    <a:xfrm>
                      <a:off x="1174" y="1978"/>
                      <a:ext cx="131" cy="122"/>
                      <a:chOff x="1174" y="1978"/>
                      <a:chExt cx="131" cy="122"/>
                    </a:xfrm>
                  </p:grpSpPr>
                  <p:sp>
                    <p:nvSpPr>
                      <p:cNvPr id="14556" name="Freeform 249"/>
                      <p:cNvSpPr>
                        <a:spLocks/>
                      </p:cNvSpPr>
                      <p:nvPr/>
                    </p:nvSpPr>
                    <p:spPr bwMode="auto">
                      <a:xfrm>
                        <a:off x="1174" y="1978"/>
                        <a:ext cx="131" cy="122"/>
                      </a:xfrm>
                      <a:custGeom>
                        <a:avLst/>
                        <a:gdLst>
                          <a:gd name="T0" fmla="*/ 0 w 131"/>
                          <a:gd name="T1" fmla="*/ 0 h 122"/>
                          <a:gd name="T2" fmla="*/ 130 w 131"/>
                          <a:gd name="T3" fmla="*/ 36 h 122"/>
                          <a:gd name="T4" fmla="*/ 130 w 131"/>
                          <a:gd name="T5" fmla="*/ 121 h 122"/>
                          <a:gd name="T6" fmla="*/ 0 w 131"/>
                          <a:gd name="T7" fmla="*/ 68 h 122"/>
                          <a:gd name="T8" fmla="*/ 0 w 131"/>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1" h="122">
                            <a:moveTo>
                              <a:pt x="0" y="0"/>
                            </a:moveTo>
                            <a:lnTo>
                              <a:pt x="130" y="36"/>
                            </a:lnTo>
                            <a:lnTo>
                              <a:pt x="130" y="121"/>
                            </a:lnTo>
                            <a:lnTo>
                              <a:pt x="0" y="68"/>
                            </a:lnTo>
                            <a:lnTo>
                              <a:pt x="0" y="0"/>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57" name="Line 250"/>
                      <p:cNvSpPr>
                        <a:spLocks noChangeShapeType="1"/>
                      </p:cNvSpPr>
                      <p:nvPr/>
                    </p:nvSpPr>
                    <p:spPr bwMode="auto">
                      <a:xfrm flipH="1" flipV="1">
                        <a:off x="1185" y="2008"/>
                        <a:ext cx="36" cy="11"/>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58" name="Line 251"/>
                      <p:cNvSpPr>
                        <a:spLocks noChangeShapeType="1"/>
                      </p:cNvSpPr>
                      <p:nvPr/>
                    </p:nvSpPr>
                    <p:spPr bwMode="auto">
                      <a:xfrm>
                        <a:off x="1238" y="2023"/>
                        <a:ext cx="46" cy="14"/>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59" name="Line 252"/>
                      <p:cNvSpPr>
                        <a:spLocks noChangeShapeType="1"/>
                      </p:cNvSpPr>
                      <p:nvPr/>
                    </p:nvSpPr>
                    <p:spPr bwMode="auto">
                      <a:xfrm>
                        <a:off x="1229" y="1993"/>
                        <a:ext cx="0" cy="79"/>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60" name="Line 253"/>
                      <p:cNvSpPr>
                        <a:spLocks noChangeShapeType="1"/>
                      </p:cNvSpPr>
                      <p:nvPr/>
                    </p:nvSpPr>
                    <p:spPr bwMode="auto">
                      <a:xfrm>
                        <a:off x="1291" y="2011"/>
                        <a:ext cx="0" cy="86"/>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61" name="Line 254"/>
                      <p:cNvSpPr>
                        <a:spLocks noChangeShapeType="1"/>
                      </p:cNvSpPr>
                      <p:nvPr/>
                    </p:nvSpPr>
                    <p:spPr bwMode="auto">
                      <a:xfrm>
                        <a:off x="1175" y="2009"/>
                        <a:ext cx="119" cy="40"/>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62" name="Line 255"/>
                      <p:cNvSpPr>
                        <a:spLocks noChangeShapeType="1"/>
                      </p:cNvSpPr>
                      <p:nvPr/>
                    </p:nvSpPr>
                    <p:spPr bwMode="auto">
                      <a:xfrm flipH="1" flipV="1">
                        <a:off x="1174" y="1997"/>
                        <a:ext cx="120" cy="37"/>
                      </a:xfrm>
                      <a:prstGeom prst="line">
                        <a:avLst/>
                      </a:prstGeom>
                      <a:noFill/>
                      <a:ln w="12699">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grpSp>
                <p:nvGrpSpPr>
                  <p:cNvPr id="14522" name="Group 256"/>
                  <p:cNvGrpSpPr>
                    <a:grpSpLocks/>
                  </p:cNvGrpSpPr>
                  <p:nvPr/>
                </p:nvGrpSpPr>
                <p:grpSpPr bwMode="auto">
                  <a:xfrm>
                    <a:off x="1040" y="1980"/>
                    <a:ext cx="313" cy="210"/>
                    <a:chOff x="1040" y="1980"/>
                    <a:chExt cx="313" cy="210"/>
                  </a:xfrm>
                </p:grpSpPr>
                <p:grpSp>
                  <p:nvGrpSpPr>
                    <p:cNvPr id="14523" name="Group 257"/>
                    <p:cNvGrpSpPr>
                      <a:grpSpLocks/>
                    </p:cNvGrpSpPr>
                    <p:nvPr/>
                  </p:nvGrpSpPr>
                  <p:grpSpPr bwMode="auto">
                    <a:xfrm>
                      <a:off x="1281" y="2094"/>
                      <a:ext cx="53" cy="50"/>
                      <a:chOff x="1281" y="2094"/>
                      <a:chExt cx="53" cy="50"/>
                    </a:xfrm>
                  </p:grpSpPr>
                  <p:sp>
                    <p:nvSpPr>
                      <p:cNvPr id="14552" name="Freeform 258"/>
                      <p:cNvSpPr>
                        <a:spLocks/>
                      </p:cNvSpPr>
                      <p:nvPr/>
                    </p:nvSpPr>
                    <p:spPr bwMode="auto">
                      <a:xfrm>
                        <a:off x="1317" y="2094"/>
                        <a:ext cx="17" cy="50"/>
                      </a:xfrm>
                      <a:custGeom>
                        <a:avLst/>
                        <a:gdLst>
                          <a:gd name="T0" fmla="*/ 10 w 17"/>
                          <a:gd name="T1" fmla="*/ 0 h 50"/>
                          <a:gd name="T2" fmla="*/ 16 w 17"/>
                          <a:gd name="T3" fmla="*/ 46 h 50"/>
                          <a:gd name="T4" fmla="*/ 4 w 17"/>
                          <a:gd name="T5" fmla="*/ 49 h 50"/>
                          <a:gd name="T6" fmla="*/ 0 w 17"/>
                          <a:gd name="T7" fmla="*/ 2 h 50"/>
                          <a:gd name="T8" fmla="*/ 10 w 1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0">
                            <a:moveTo>
                              <a:pt x="10" y="0"/>
                            </a:moveTo>
                            <a:lnTo>
                              <a:pt x="16" y="46"/>
                            </a:lnTo>
                            <a:lnTo>
                              <a:pt x="4" y="49"/>
                            </a:lnTo>
                            <a:lnTo>
                              <a:pt x="0" y="2"/>
                            </a:lnTo>
                            <a:lnTo>
                              <a:pt x="10" y="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53" name="Freeform 259"/>
                      <p:cNvSpPr>
                        <a:spLocks/>
                      </p:cNvSpPr>
                      <p:nvPr/>
                    </p:nvSpPr>
                    <p:spPr bwMode="auto">
                      <a:xfrm>
                        <a:off x="1281" y="2100"/>
                        <a:ext cx="41" cy="44"/>
                      </a:xfrm>
                      <a:custGeom>
                        <a:avLst/>
                        <a:gdLst>
                          <a:gd name="T0" fmla="*/ 37 w 41"/>
                          <a:gd name="T1" fmla="*/ 2 h 44"/>
                          <a:gd name="T2" fmla="*/ 40 w 41"/>
                          <a:gd name="T3" fmla="*/ 43 h 44"/>
                          <a:gd name="T4" fmla="*/ 0 w 41"/>
                          <a:gd name="T5" fmla="*/ 22 h 44"/>
                          <a:gd name="T6" fmla="*/ 16 w 41"/>
                          <a:gd name="T7" fmla="*/ 15 h 44"/>
                          <a:gd name="T8" fmla="*/ 30 w 41"/>
                          <a:gd name="T9" fmla="*/ 25 h 44"/>
                          <a:gd name="T10" fmla="*/ 25 w 41"/>
                          <a:gd name="T11" fmla="*/ 0 h 44"/>
                          <a:gd name="T12" fmla="*/ 37 w 41"/>
                          <a:gd name="T13" fmla="*/ 2 h 4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1" h="44">
                            <a:moveTo>
                              <a:pt x="37" y="2"/>
                            </a:moveTo>
                            <a:lnTo>
                              <a:pt x="40" y="43"/>
                            </a:lnTo>
                            <a:lnTo>
                              <a:pt x="0" y="22"/>
                            </a:lnTo>
                            <a:lnTo>
                              <a:pt x="16" y="15"/>
                            </a:lnTo>
                            <a:lnTo>
                              <a:pt x="30" y="25"/>
                            </a:lnTo>
                            <a:lnTo>
                              <a:pt x="25" y="0"/>
                            </a:lnTo>
                            <a:lnTo>
                              <a:pt x="37" y="2"/>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524" name="Group 260"/>
                    <p:cNvGrpSpPr>
                      <a:grpSpLocks/>
                    </p:cNvGrpSpPr>
                    <p:nvPr/>
                  </p:nvGrpSpPr>
                  <p:grpSpPr bwMode="auto">
                    <a:xfrm>
                      <a:off x="1040" y="1980"/>
                      <a:ext cx="313" cy="210"/>
                      <a:chOff x="1040" y="1980"/>
                      <a:chExt cx="313" cy="210"/>
                    </a:xfrm>
                  </p:grpSpPr>
                  <p:sp>
                    <p:nvSpPr>
                      <p:cNvPr id="14525" name="Freeform 261"/>
                      <p:cNvSpPr>
                        <a:spLocks/>
                      </p:cNvSpPr>
                      <p:nvPr/>
                    </p:nvSpPr>
                    <p:spPr bwMode="auto">
                      <a:xfrm>
                        <a:off x="1041" y="1980"/>
                        <a:ext cx="306" cy="186"/>
                      </a:xfrm>
                      <a:custGeom>
                        <a:avLst/>
                        <a:gdLst>
                          <a:gd name="T0" fmla="*/ 305 w 306"/>
                          <a:gd name="T1" fmla="*/ 79 h 186"/>
                          <a:gd name="T2" fmla="*/ 159 w 306"/>
                          <a:gd name="T3" fmla="*/ 185 h 186"/>
                          <a:gd name="T4" fmla="*/ 0 w 306"/>
                          <a:gd name="T5" fmla="*/ 81 h 186"/>
                          <a:gd name="T6" fmla="*/ 122 w 306"/>
                          <a:gd name="T7" fmla="*/ 0 h 186"/>
                          <a:gd name="T8" fmla="*/ 305 w 306"/>
                          <a:gd name="T9" fmla="*/ 79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6" h="186">
                            <a:moveTo>
                              <a:pt x="305" y="79"/>
                            </a:moveTo>
                            <a:lnTo>
                              <a:pt x="159" y="185"/>
                            </a:lnTo>
                            <a:lnTo>
                              <a:pt x="0" y="81"/>
                            </a:lnTo>
                            <a:lnTo>
                              <a:pt x="122" y="0"/>
                            </a:lnTo>
                            <a:lnTo>
                              <a:pt x="305" y="79"/>
                            </a:lnTo>
                          </a:path>
                        </a:pathLst>
                      </a:custGeom>
                      <a:solidFill>
                        <a:srgbClr val="80808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26" name="Freeform 262"/>
                      <p:cNvSpPr>
                        <a:spLocks/>
                      </p:cNvSpPr>
                      <p:nvPr/>
                    </p:nvSpPr>
                    <p:spPr bwMode="auto">
                      <a:xfrm>
                        <a:off x="1199" y="2058"/>
                        <a:ext cx="154" cy="131"/>
                      </a:xfrm>
                      <a:custGeom>
                        <a:avLst/>
                        <a:gdLst>
                          <a:gd name="T0" fmla="*/ 147 w 154"/>
                          <a:gd name="T1" fmla="*/ 0 h 131"/>
                          <a:gd name="T2" fmla="*/ 0 w 154"/>
                          <a:gd name="T3" fmla="*/ 108 h 131"/>
                          <a:gd name="T4" fmla="*/ 4 w 154"/>
                          <a:gd name="T5" fmla="*/ 130 h 131"/>
                          <a:gd name="T6" fmla="*/ 153 w 154"/>
                          <a:gd name="T7" fmla="*/ 21 h 131"/>
                          <a:gd name="T8" fmla="*/ 147 w 154"/>
                          <a:gd name="T9" fmla="*/ 0 h 13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54" h="131">
                            <a:moveTo>
                              <a:pt x="147" y="0"/>
                            </a:moveTo>
                            <a:lnTo>
                              <a:pt x="0" y="108"/>
                            </a:lnTo>
                            <a:lnTo>
                              <a:pt x="4" y="130"/>
                            </a:lnTo>
                            <a:lnTo>
                              <a:pt x="153" y="21"/>
                            </a:lnTo>
                            <a:lnTo>
                              <a:pt x="147" y="0"/>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27" name="Freeform 263"/>
                      <p:cNvSpPr>
                        <a:spLocks/>
                      </p:cNvSpPr>
                      <p:nvPr/>
                    </p:nvSpPr>
                    <p:spPr bwMode="auto">
                      <a:xfrm>
                        <a:off x="1040" y="2061"/>
                        <a:ext cx="164" cy="129"/>
                      </a:xfrm>
                      <a:custGeom>
                        <a:avLst/>
                        <a:gdLst>
                          <a:gd name="T0" fmla="*/ 163 w 164"/>
                          <a:gd name="T1" fmla="*/ 128 h 129"/>
                          <a:gd name="T2" fmla="*/ 158 w 164"/>
                          <a:gd name="T3" fmla="*/ 104 h 129"/>
                          <a:gd name="T4" fmla="*/ 0 w 164"/>
                          <a:gd name="T5" fmla="*/ 0 h 129"/>
                          <a:gd name="T6" fmla="*/ 6 w 164"/>
                          <a:gd name="T7" fmla="*/ 19 h 129"/>
                          <a:gd name="T8" fmla="*/ 163 w 164"/>
                          <a:gd name="T9" fmla="*/ 128 h 12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4" h="129">
                            <a:moveTo>
                              <a:pt x="163" y="128"/>
                            </a:moveTo>
                            <a:lnTo>
                              <a:pt x="158" y="104"/>
                            </a:lnTo>
                            <a:lnTo>
                              <a:pt x="0" y="0"/>
                            </a:lnTo>
                            <a:lnTo>
                              <a:pt x="6" y="19"/>
                            </a:lnTo>
                            <a:lnTo>
                              <a:pt x="163" y="128"/>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28" name="Freeform 264"/>
                      <p:cNvSpPr>
                        <a:spLocks/>
                      </p:cNvSpPr>
                      <p:nvPr/>
                    </p:nvSpPr>
                    <p:spPr bwMode="auto">
                      <a:xfrm>
                        <a:off x="1164" y="2067"/>
                        <a:ext cx="123" cy="82"/>
                      </a:xfrm>
                      <a:custGeom>
                        <a:avLst/>
                        <a:gdLst>
                          <a:gd name="T0" fmla="*/ 122 w 123"/>
                          <a:gd name="T1" fmla="*/ 21 h 82"/>
                          <a:gd name="T2" fmla="*/ 80 w 123"/>
                          <a:gd name="T3" fmla="*/ 0 h 82"/>
                          <a:gd name="T4" fmla="*/ 0 w 123"/>
                          <a:gd name="T5" fmla="*/ 57 h 82"/>
                          <a:gd name="T6" fmla="*/ 40 w 123"/>
                          <a:gd name="T7" fmla="*/ 81 h 82"/>
                          <a:gd name="T8" fmla="*/ 122 w 123"/>
                          <a:gd name="T9" fmla="*/ 21 h 8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3" h="82">
                            <a:moveTo>
                              <a:pt x="122" y="21"/>
                            </a:moveTo>
                            <a:lnTo>
                              <a:pt x="80" y="0"/>
                            </a:lnTo>
                            <a:lnTo>
                              <a:pt x="0" y="57"/>
                            </a:lnTo>
                            <a:lnTo>
                              <a:pt x="40" y="81"/>
                            </a:lnTo>
                            <a:lnTo>
                              <a:pt x="122" y="21"/>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29" name="Freeform 265"/>
                      <p:cNvSpPr>
                        <a:spLocks/>
                      </p:cNvSpPr>
                      <p:nvPr/>
                    </p:nvSpPr>
                    <p:spPr bwMode="auto">
                      <a:xfrm>
                        <a:off x="1055" y="2010"/>
                        <a:ext cx="182" cy="110"/>
                      </a:xfrm>
                      <a:custGeom>
                        <a:avLst/>
                        <a:gdLst>
                          <a:gd name="T0" fmla="*/ 181 w 182"/>
                          <a:gd name="T1" fmla="*/ 53 h 110"/>
                          <a:gd name="T2" fmla="*/ 102 w 182"/>
                          <a:gd name="T3" fmla="*/ 109 h 110"/>
                          <a:gd name="T4" fmla="*/ 0 w 182"/>
                          <a:gd name="T5" fmla="*/ 47 h 110"/>
                          <a:gd name="T6" fmla="*/ 74 w 182"/>
                          <a:gd name="T7" fmla="*/ 0 h 110"/>
                          <a:gd name="T8" fmla="*/ 181 w 182"/>
                          <a:gd name="T9" fmla="*/ 53 h 11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2" h="110">
                            <a:moveTo>
                              <a:pt x="181" y="53"/>
                            </a:moveTo>
                            <a:lnTo>
                              <a:pt x="102" y="109"/>
                            </a:lnTo>
                            <a:lnTo>
                              <a:pt x="0" y="47"/>
                            </a:lnTo>
                            <a:lnTo>
                              <a:pt x="74" y="0"/>
                            </a:lnTo>
                            <a:lnTo>
                              <a:pt x="181" y="53"/>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30" name="Freeform 266"/>
                      <p:cNvSpPr>
                        <a:spLocks/>
                      </p:cNvSpPr>
                      <p:nvPr/>
                    </p:nvSpPr>
                    <p:spPr bwMode="auto">
                      <a:xfrm>
                        <a:off x="1132" y="1986"/>
                        <a:ext cx="200" cy="101"/>
                      </a:xfrm>
                      <a:custGeom>
                        <a:avLst/>
                        <a:gdLst>
                          <a:gd name="T0" fmla="*/ 157 w 200"/>
                          <a:gd name="T1" fmla="*/ 100 h 101"/>
                          <a:gd name="T2" fmla="*/ 199 w 200"/>
                          <a:gd name="T3" fmla="*/ 72 h 101"/>
                          <a:gd name="T4" fmla="*/ 32 w 200"/>
                          <a:gd name="T5" fmla="*/ 0 h 101"/>
                          <a:gd name="T6" fmla="*/ 0 w 200"/>
                          <a:gd name="T7" fmla="*/ 21 h 101"/>
                          <a:gd name="T8" fmla="*/ 157 w 200"/>
                          <a:gd name="T9" fmla="*/ 100 h 10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0" h="101">
                            <a:moveTo>
                              <a:pt x="157" y="100"/>
                            </a:moveTo>
                            <a:lnTo>
                              <a:pt x="199" y="72"/>
                            </a:lnTo>
                            <a:lnTo>
                              <a:pt x="32" y="0"/>
                            </a:lnTo>
                            <a:lnTo>
                              <a:pt x="0" y="21"/>
                            </a:lnTo>
                            <a:lnTo>
                              <a:pt x="157" y="100"/>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31" name="Line 267"/>
                      <p:cNvSpPr>
                        <a:spLocks noChangeShapeType="1"/>
                      </p:cNvSpPr>
                      <p:nvPr/>
                    </p:nvSpPr>
                    <p:spPr bwMode="auto">
                      <a:xfrm flipH="1" flipV="1">
                        <a:off x="1156" y="1992"/>
                        <a:ext cx="173" cy="78"/>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32" name="Line 268"/>
                      <p:cNvSpPr>
                        <a:spLocks noChangeShapeType="1"/>
                      </p:cNvSpPr>
                      <p:nvPr/>
                    </p:nvSpPr>
                    <p:spPr bwMode="auto">
                      <a:xfrm flipH="1" flipV="1">
                        <a:off x="1146" y="1996"/>
                        <a:ext cx="168" cy="7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33" name="Line 269"/>
                      <p:cNvSpPr>
                        <a:spLocks noChangeShapeType="1"/>
                      </p:cNvSpPr>
                      <p:nvPr/>
                    </p:nvSpPr>
                    <p:spPr bwMode="auto">
                      <a:xfrm flipH="1" flipV="1">
                        <a:off x="1140" y="2002"/>
                        <a:ext cx="164" cy="82"/>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34" name="Line 270"/>
                      <p:cNvSpPr>
                        <a:spLocks noChangeShapeType="1"/>
                      </p:cNvSpPr>
                      <p:nvPr/>
                    </p:nvSpPr>
                    <p:spPr bwMode="auto">
                      <a:xfrm flipH="1" flipV="1">
                        <a:off x="1119" y="2017"/>
                        <a:ext cx="161" cy="8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35" name="Line 271"/>
                      <p:cNvSpPr>
                        <a:spLocks noChangeShapeType="1"/>
                      </p:cNvSpPr>
                      <p:nvPr/>
                    </p:nvSpPr>
                    <p:spPr bwMode="auto">
                      <a:xfrm flipH="1" flipV="1">
                        <a:off x="1107" y="2025"/>
                        <a:ext cx="160" cy="8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36" name="Line 272"/>
                      <p:cNvSpPr>
                        <a:spLocks noChangeShapeType="1"/>
                      </p:cNvSpPr>
                      <p:nvPr/>
                    </p:nvSpPr>
                    <p:spPr bwMode="auto">
                      <a:xfrm flipH="1" flipV="1">
                        <a:off x="1094" y="2032"/>
                        <a:ext cx="160" cy="8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37" name="Line 273"/>
                      <p:cNvSpPr>
                        <a:spLocks noChangeShapeType="1"/>
                      </p:cNvSpPr>
                      <p:nvPr/>
                    </p:nvSpPr>
                    <p:spPr bwMode="auto">
                      <a:xfrm flipH="1" flipV="1">
                        <a:off x="1084" y="2040"/>
                        <a:ext cx="154" cy="89"/>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38" name="Line 274"/>
                      <p:cNvSpPr>
                        <a:spLocks noChangeShapeType="1"/>
                      </p:cNvSpPr>
                      <p:nvPr/>
                    </p:nvSpPr>
                    <p:spPr bwMode="auto">
                      <a:xfrm flipH="1" flipV="1">
                        <a:off x="1070" y="2049"/>
                        <a:ext cx="154" cy="9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39" name="Line 275"/>
                      <p:cNvSpPr>
                        <a:spLocks noChangeShapeType="1"/>
                      </p:cNvSpPr>
                      <p:nvPr/>
                    </p:nvSpPr>
                    <p:spPr bwMode="auto">
                      <a:xfrm flipH="1">
                        <a:off x="1192" y="2081"/>
                        <a:ext cx="81" cy="6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40" name="Line 276"/>
                      <p:cNvSpPr>
                        <a:spLocks noChangeShapeType="1"/>
                      </p:cNvSpPr>
                      <p:nvPr/>
                    </p:nvSpPr>
                    <p:spPr bwMode="auto">
                      <a:xfrm flipH="1">
                        <a:off x="1176" y="2073"/>
                        <a:ext cx="80" cy="58"/>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41" name="Line 277"/>
                      <p:cNvSpPr>
                        <a:spLocks noChangeShapeType="1"/>
                      </p:cNvSpPr>
                      <p:nvPr/>
                    </p:nvSpPr>
                    <p:spPr bwMode="auto">
                      <a:xfrm flipH="1">
                        <a:off x="1142" y="2055"/>
                        <a:ext cx="78" cy="5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42" name="Line 278"/>
                      <p:cNvSpPr>
                        <a:spLocks noChangeShapeType="1"/>
                      </p:cNvSpPr>
                      <p:nvPr/>
                    </p:nvSpPr>
                    <p:spPr bwMode="auto">
                      <a:xfrm flipH="1">
                        <a:off x="1124" y="2046"/>
                        <a:ext cx="78" cy="5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43" name="Line 279"/>
                      <p:cNvSpPr>
                        <a:spLocks noChangeShapeType="1"/>
                      </p:cNvSpPr>
                      <p:nvPr/>
                    </p:nvSpPr>
                    <p:spPr bwMode="auto">
                      <a:xfrm flipH="1">
                        <a:off x="1108" y="2037"/>
                        <a:ext cx="75" cy="5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44" name="Line 280"/>
                      <p:cNvSpPr>
                        <a:spLocks noChangeShapeType="1"/>
                      </p:cNvSpPr>
                      <p:nvPr/>
                    </p:nvSpPr>
                    <p:spPr bwMode="auto">
                      <a:xfrm flipH="1">
                        <a:off x="1093" y="2029"/>
                        <a:ext cx="72" cy="51"/>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45" name="Line 281"/>
                      <p:cNvSpPr>
                        <a:spLocks noChangeShapeType="1"/>
                      </p:cNvSpPr>
                      <p:nvPr/>
                    </p:nvSpPr>
                    <p:spPr bwMode="auto">
                      <a:xfrm flipH="1">
                        <a:off x="1076" y="2020"/>
                        <a:ext cx="74" cy="50"/>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46" name="Line 282"/>
                      <p:cNvSpPr>
                        <a:spLocks noChangeShapeType="1"/>
                      </p:cNvSpPr>
                      <p:nvPr/>
                    </p:nvSpPr>
                    <p:spPr bwMode="auto">
                      <a:xfrm flipH="1">
                        <a:off x="1268" y="2048"/>
                        <a:ext cx="39" cy="26"/>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47" name="Line 283"/>
                      <p:cNvSpPr>
                        <a:spLocks noChangeShapeType="1"/>
                      </p:cNvSpPr>
                      <p:nvPr/>
                    </p:nvSpPr>
                    <p:spPr bwMode="auto">
                      <a:xfrm flipH="1">
                        <a:off x="1245" y="2037"/>
                        <a:ext cx="35" cy="2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48" name="Line 284"/>
                      <p:cNvSpPr>
                        <a:spLocks noChangeShapeType="1"/>
                      </p:cNvSpPr>
                      <p:nvPr/>
                    </p:nvSpPr>
                    <p:spPr bwMode="auto">
                      <a:xfrm flipH="1">
                        <a:off x="1221" y="2027"/>
                        <a:ext cx="38" cy="25"/>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49" name="Line 285"/>
                      <p:cNvSpPr>
                        <a:spLocks noChangeShapeType="1"/>
                      </p:cNvSpPr>
                      <p:nvPr/>
                    </p:nvSpPr>
                    <p:spPr bwMode="auto">
                      <a:xfrm flipH="1">
                        <a:off x="1199" y="2017"/>
                        <a:ext cx="36" cy="23"/>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50" name="Line 286"/>
                      <p:cNvSpPr>
                        <a:spLocks noChangeShapeType="1"/>
                      </p:cNvSpPr>
                      <p:nvPr/>
                    </p:nvSpPr>
                    <p:spPr bwMode="auto">
                      <a:xfrm flipH="1">
                        <a:off x="1177" y="2007"/>
                        <a:ext cx="33" cy="23"/>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4551" name="Line 287"/>
                      <p:cNvSpPr>
                        <a:spLocks noChangeShapeType="1"/>
                      </p:cNvSpPr>
                      <p:nvPr/>
                    </p:nvSpPr>
                    <p:spPr bwMode="auto">
                      <a:xfrm flipH="1">
                        <a:off x="1153" y="1995"/>
                        <a:ext cx="34" cy="24"/>
                      </a:xfrm>
                      <a:prstGeom prst="line">
                        <a:avLst/>
                      </a:prstGeom>
                      <a:noFill/>
                      <a:ln w="12699">
                        <a:solidFill>
                          <a:srgbClr val="80808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grpSp>
          </p:grpSp>
          <p:grpSp>
            <p:nvGrpSpPr>
              <p:cNvPr id="14430" name="Group 288"/>
              <p:cNvGrpSpPr>
                <a:grpSpLocks/>
              </p:cNvGrpSpPr>
              <p:nvPr/>
            </p:nvGrpSpPr>
            <p:grpSpPr bwMode="auto">
              <a:xfrm>
                <a:off x="791" y="1650"/>
                <a:ext cx="552" cy="1190"/>
                <a:chOff x="791" y="1650"/>
                <a:chExt cx="552" cy="1190"/>
              </a:xfrm>
            </p:grpSpPr>
            <p:grpSp>
              <p:nvGrpSpPr>
                <p:cNvPr id="14431" name="Group 289"/>
                <p:cNvGrpSpPr>
                  <a:grpSpLocks/>
                </p:cNvGrpSpPr>
                <p:nvPr/>
              </p:nvGrpSpPr>
              <p:grpSpPr bwMode="auto">
                <a:xfrm>
                  <a:off x="989" y="1902"/>
                  <a:ext cx="76" cy="190"/>
                  <a:chOff x="989" y="1902"/>
                  <a:chExt cx="76" cy="190"/>
                </a:xfrm>
              </p:grpSpPr>
              <p:sp>
                <p:nvSpPr>
                  <p:cNvPr id="14517" name="Freeform 290"/>
                  <p:cNvSpPr>
                    <a:spLocks/>
                  </p:cNvSpPr>
                  <p:nvPr/>
                </p:nvSpPr>
                <p:spPr bwMode="auto">
                  <a:xfrm>
                    <a:off x="989" y="1902"/>
                    <a:ext cx="76" cy="190"/>
                  </a:xfrm>
                  <a:custGeom>
                    <a:avLst/>
                    <a:gdLst>
                      <a:gd name="T0" fmla="*/ 0 w 76"/>
                      <a:gd name="T1" fmla="*/ 67 h 190"/>
                      <a:gd name="T2" fmla="*/ 14 w 76"/>
                      <a:gd name="T3" fmla="*/ 42 h 190"/>
                      <a:gd name="T4" fmla="*/ 28 w 76"/>
                      <a:gd name="T5" fmla="*/ 30 h 190"/>
                      <a:gd name="T6" fmla="*/ 34 w 76"/>
                      <a:gd name="T7" fmla="*/ 11 h 190"/>
                      <a:gd name="T8" fmla="*/ 37 w 76"/>
                      <a:gd name="T9" fmla="*/ 3 h 190"/>
                      <a:gd name="T10" fmla="*/ 53 w 76"/>
                      <a:gd name="T11" fmla="*/ 0 h 190"/>
                      <a:gd name="T12" fmla="*/ 75 w 76"/>
                      <a:gd name="T13" fmla="*/ 17 h 190"/>
                      <a:gd name="T14" fmla="*/ 69 w 76"/>
                      <a:gd name="T15" fmla="*/ 50 h 190"/>
                      <a:gd name="T16" fmla="*/ 63 w 76"/>
                      <a:gd name="T17" fmla="*/ 69 h 190"/>
                      <a:gd name="T18" fmla="*/ 48 w 76"/>
                      <a:gd name="T19" fmla="*/ 128 h 190"/>
                      <a:gd name="T20" fmla="*/ 25 w 76"/>
                      <a:gd name="T21" fmla="*/ 189 h 190"/>
                      <a:gd name="T22" fmla="*/ 0 w 76"/>
                      <a:gd name="T23" fmla="*/ 67 h 19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76" h="190">
                        <a:moveTo>
                          <a:pt x="0" y="67"/>
                        </a:moveTo>
                        <a:lnTo>
                          <a:pt x="14" y="42"/>
                        </a:lnTo>
                        <a:lnTo>
                          <a:pt x="28" y="30"/>
                        </a:lnTo>
                        <a:lnTo>
                          <a:pt x="34" y="11"/>
                        </a:lnTo>
                        <a:lnTo>
                          <a:pt x="37" y="3"/>
                        </a:lnTo>
                        <a:lnTo>
                          <a:pt x="53" y="0"/>
                        </a:lnTo>
                        <a:lnTo>
                          <a:pt x="75" y="17"/>
                        </a:lnTo>
                        <a:lnTo>
                          <a:pt x="69" y="50"/>
                        </a:lnTo>
                        <a:lnTo>
                          <a:pt x="63" y="69"/>
                        </a:lnTo>
                        <a:lnTo>
                          <a:pt x="48" y="128"/>
                        </a:lnTo>
                        <a:lnTo>
                          <a:pt x="25" y="189"/>
                        </a:lnTo>
                        <a:lnTo>
                          <a:pt x="0" y="67"/>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18" name="Freeform 291"/>
                  <p:cNvSpPr>
                    <a:spLocks/>
                  </p:cNvSpPr>
                  <p:nvPr/>
                </p:nvSpPr>
                <p:spPr bwMode="auto">
                  <a:xfrm>
                    <a:off x="1001" y="1918"/>
                    <a:ext cx="59" cy="135"/>
                  </a:xfrm>
                  <a:custGeom>
                    <a:avLst/>
                    <a:gdLst>
                      <a:gd name="T0" fmla="*/ 24 w 59"/>
                      <a:gd name="T1" fmla="*/ 0 h 135"/>
                      <a:gd name="T2" fmla="*/ 30 w 59"/>
                      <a:gd name="T3" fmla="*/ 9 h 135"/>
                      <a:gd name="T4" fmla="*/ 44 w 59"/>
                      <a:gd name="T5" fmla="*/ 16 h 135"/>
                      <a:gd name="T6" fmla="*/ 58 w 59"/>
                      <a:gd name="T7" fmla="*/ 15 h 135"/>
                      <a:gd name="T8" fmla="*/ 49 w 59"/>
                      <a:gd name="T9" fmla="*/ 45 h 135"/>
                      <a:gd name="T10" fmla="*/ 39 w 59"/>
                      <a:gd name="T11" fmla="*/ 44 h 135"/>
                      <a:gd name="T12" fmla="*/ 31 w 59"/>
                      <a:gd name="T13" fmla="*/ 38 h 135"/>
                      <a:gd name="T14" fmla="*/ 36 w 59"/>
                      <a:gd name="T15" fmla="*/ 47 h 135"/>
                      <a:gd name="T16" fmla="*/ 47 w 59"/>
                      <a:gd name="T17" fmla="*/ 50 h 135"/>
                      <a:gd name="T18" fmla="*/ 39 w 59"/>
                      <a:gd name="T19" fmla="*/ 84 h 135"/>
                      <a:gd name="T20" fmla="*/ 33 w 59"/>
                      <a:gd name="T21" fmla="*/ 109 h 135"/>
                      <a:gd name="T22" fmla="*/ 30 w 59"/>
                      <a:gd name="T23" fmla="*/ 94 h 135"/>
                      <a:gd name="T24" fmla="*/ 27 w 59"/>
                      <a:gd name="T25" fmla="*/ 68 h 135"/>
                      <a:gd name="T26" fmla="*/ 27 w 59"/>
                      <a:gd name="T27" fmla="*/ 53 h 135"/>
                      <a:gd name="T28" fmla="*/ 25 w 59"/>
                      <a:gd name="T29" fmla="*/ 60 h 135"/>
                      <a:gd name="T30" fmla="*/ 25 w 59"/>
                      <a:gd name="T31" fmla="*/ 77 h 135"/>
                      <a:gd name="T32" fmla="*/ 27 w 59"/>
                      <a:gd name="T33" fmla="*/ 101 h 135"/>
                      <a:gd name="T34" fmla="*/ 29 w 59"/>
                      <a:gd name="T35" fmla="*/ 116 h 135"/>
                      <a:gd name="T36" fmla="*/ 24 w 59"/>
                      <a:gd name="T37" fmla="*/ 134 h 135"/>
                      <a:gd name="T38" fmla="*/ 14 w 59"/>
                      <a:gd name="T39" fmla="*/ 87 h 135"/>
                      <a:gd name="T40" fmla="*/ 10 w 59"/>
                      <a:gd name="T41" fmla="*/ 70 h 135"/>
                      <a:gd name="T42" fmla="*/ 3 w 59"/>
                      <a:gd name="T43" fmla="*/ 46 h 135"/>
                      <a:gd name="T44" fmla="*/ 0 w 59"/>
                      <a:gd name="T45" fmla="*/ 39 h 135"/>
                      <a:gd name="T46" fmla="*/ 4 w 59"/>
                      <a:gd name="T47" fmla="*/ 30 h 135"/>
                      <a:gd name="T48" fmla="*/ 17 w 59"/>
                      <a:gd name="T49" fmla="*/ 21 h 135"/>
                      <a:gd name="T50" fmla="*/ 21 w 59"/>
                      <a:gd name="T51" fmla="*/ 29 h 135"/>
                      <a:gd name="T52" fmla="*/ 19 w 59"/>
                      <a:gd name="T53" fmla="*/ 16 h 135"/>
                      <a:gd name="T54" fmla="*/ 24 w 59"/>
                      <a:gd name="T55" fmla="*/ 0 h 135"/>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59" h="135">
                        <a:moveTo>
                          <a:pt x="24" y="0"/>
                        </a:moveTo>
                        <a:lnTo>
                          <a:pt x="30" y="9"/>
                        </a:lnTo>
                        <a:lnTo>
                          <a:pt x="44" y="16"/>
                        </a:lnTo>
                        <a:lnTo>
                          <a:pt x="58" y="15"/>
                        </a:lnTo>
                        <a:lnTo>
                          <a:pt x="49" y="45"/>
                        </a:lnTo>
                        <a:lnTo>
                          <a:pt x="39" y="44"/>
                        </a:lnTo>
                        <a:lnTo>
                          <a:pt x="31" y="38"/>
                        </a:lnTo>
                        <a:lnTo>
                          <a:pt x="36" y="47"/>
                        </a:lnTo>
                        <a:lnTo>
                          <a:pt x="47" y="50"/>
                        </a:lnTo>
                        <a:lnTo>
                          <a:pt x="39" y="84"/>
                        </a:lnTo>
                        <a:lnTo>
                          <a:pt x="33" y="109"/>
                        </a:lnTo>
                        <a:lnTo>
                          <a:pt x="30" y="94"/>
                        </a:lnTo>
                        <a:lnTo>
                          <a:pt x="27" y="68"/>
                        </a:lnTo>
                        <a:lnTo>
                          <a:pt x="27" y="53"/>
                        </a:lnTo>
                        <a:lnTo>
                          <a:pt x="25" y="60"/>
                        </a:lnTo>
                        <a:lnTo>
                          <a:pt x="25" y="77"/>
                        </a:lnTo>
                        <a:lnTo>
                          <a:pt x="27" y="101"/>
                        </a:lnTo>
                        <a:lnTo>
                          <a:pt x="29" y="116"/>
                        </a:lnTo>
                        <a:lnTo>
                          <a:pt x="24" y="134"/>
                        </a:lnTo>
                        <a:lnTo>
                          <a:pt x="14" y="87"/>
                        </a:lnTo>
                        <a:lnTo>
                          <a:pt x="10" y="70"/>
                        </a:lnTo>
                        <a:lnTo>
                          <a:pt x="3" y="46"/>
                        </a:lnTo>
                        <a:lnTo>
                          <a:pt x="0" y="39"/>
                        </a:lnTo>
                        <a:lnTo>
                          <a:pt x="4" y="30"/>
                        </a:lnTo>
                        <a:lnTo>
                          <a:pt x="17" y="21"/>
                        </a:lnTo>
                        <a:lnTo>
                          <a:pt x="21" y="29"/>
                        </a:lnTo>
                        <a:lnTo>
                          <a:pt x="19" y="16"/>
                        </a:lnTo>
                        <a:lnTo>
                          <a:pt x="24" y="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432" name="Group 292"/>
                <p:cNvGrpSpPr>
                  <a:grpSpLocks/>
                </p:cNvGrpSpPr>
                <p:nvPr/>
              </p:nvGrpSpPr>
              <p:grpSpPr bwMode="auto">
                <a:xfrm>
                  <a:off x="977" y="1793"/>
                  <a:ext cx="100" cy="136"/>
                  <a:chOff x="977" y="1793"/>
                  <a:chExt cx="100" cy="136"/>
                </a:xfrm>
              </p:grpSpPr>
              <p:sp>
                <p:nvSpPr>
                  <p:cNvPr id="14502" name="Freeform 293"/>
                  <p:cNvSpPr>
                    <a:spLocks/>
                  </p:cNvSpPr>
                  <p:nvPr/>
                </p:nvSpPr>
                <p:spPr bwMode="auto">
                  <a:xfrm>
                    <a:off x="1003" y="1803"/>
                    <a:ext cx="70" cy="126"/>
                  </a:xfrm>
                  <a:custGeom>
                    <a:avLst/>
                    <a:gdLst>
                      <a:gd name="T0" fmla="*/ 0 w 70"/>
                      <a:gd name="T1" fmla="*/ 46 h 126"/>
                      <a:gd name="T2" fmla="*/ 3 w 70"/>
                      <a:gd name="T3" fmla="*/ 55 h 126"/>
                      <a:gd name="T4" fmla="*/ 7 w 70"/>
                      <a:gd name="T5" fmla="*/ 59 h 126"/>
                      <a:gd name="T6" fmla="*/ 9 w 70"/>
                      <a:gd name="T7" fmla="*/ 66 h 126"/>
                      <a:gd name="T8" fmla="*/ 12 w 70"/>
                      <a:gd name="T9" fmla="*/ 71 h 126"/>
                      <a:gd name="T10" fmla="*/ 16 w 70"/>
                      <a:gd name="T11" fmla="*/ 77 h 126"/>
                      <a:gd name="T12" fmla="*/ 19 w 70"/>
                      <a:gd name="T13" fmla="*/ 80 h 126"/>
                      <a:gd name="T14" fmla="*/ 25 w 70"/>
                      <a:gd name="T15" fmla="*/ 84 h 126"/>
                      <a:gd name="T16" fmla="*/ 26 w 70"/>
                      <a:gd name="T17" fmla="*/ 89 h 126"/>
                      <a:gd name="T18" fmla="*/ 26 w 70"/>
                      <a:gd name="T19" fmla="*/ 95 h 126"/>
                      <a:gd name="T20" fmla="*/ 24 w 70"/>
                      <a:gd name="T21" fmla="*/ 111 h 126"/>
                      <a:gd name="T22" fmla="*/ 34 w 70"/>
                      <a:gd name="T23" fmla="*/ 120 h 126"/>
                      <a:gd name="T24" fmla="*/ 42 w 70"/>
                      <a:gd name="T25" fmla="*/ 125 h 126"/>
                      <a:gd name="T26" fmla="*/ 49 w 70"/>
                      <a:gd name="T27" fmla="*/ 125 h 126"/>
                      <a:gd name="T28" fmla="*/ 55 w 70"/>
                      <a:gd name="T29" fmla="*/ 125 h 126"/>
                      <a:gd name="T30" fmla="*/ 58 w 70"/>
                      <a:gd name="T31" fmla="*/ 114 h 126"/>
                      <a:gd name="T32" fmla="*/ 59 w 70"/>
                      <a:gd name="T33" fmla="*/ 91 h 126"/>
                      <a:gd name="T34" fmla="*/ 63 w 70"/>
                      <a:gd name="T35" fmla="*/ 83 h 126"/>
                      <a:gd name="T36" fmla="*/ 66 w 70"/>
                      <a:gd name="T37" fmla="*/ 72 h 126"/>
                      <a:gd name="T38" fmla="*/ 67 w 70"/>
                      <a:gd name="T39" fmla="*/ 61 h 126"/>
                      <a:gd name="T40" fmla="*/ 68 w 70"/>
                      <a:gd name="T41" fmla="*/ 46 h 126"/>
                      <a:gd name="T42" fmla="*/ 69 w 70"/>
                      <a:gd name="T43" fmla="*/ 38 h 126"/>
                      <a:gd name="T44" fmla="*/ 68 w 70"/>
                      <a:gd name="T45" fmla="*/ 33 h 126"/>
                      <a:gd name="T46" fmla="*/ 66 w 70"/>
                      <a:gd name="T47" fmla="*/ 23 h 126"/>
                      <a:gd name="T48" fmla="*/ 63 w 70"/>
                      <a:gd name="T49" fmla="*/ 19 h 126"/>
                      <a:gd name="T50" fmla="*/ 58 w 70"/>
                      <a:gd name="T51" fmla="*/ 17 h 126"/>
                      <a:gd name="T52" fmla="*/ 56 w 70"/>
                      <a:gd name="T53" fmla="*/ 12 h 126"/>
                      <a:gd name="T54" fmla="*/ 51 w 70"/>
                      <a:gd name="T55" fmla="*/ 8 h 126"/>
                      <a:gd name="T56" fmla="*/ 46 w 70"/>
                      <a:gd name="T57" fmla="*/ 12 h 126"/>
                      <a:gd name="T58" fmla="*/ 43 w 70"/>
                      <a:gd name="T59" fmla="*/ 5 h 126"/>
                      <a:gd name="T60" fmla="*/ 37 w 70"/>
                      <a:gd name="T61" fmla="*/ 2 h 126"/>
                      <a:gd name="T62" fmla="*/ 31 w 70"/>
                      <a:gd name="T63" fmla="*/ 9 h 126"/>
                      <a:gd name="T64" fmla="*/ 29 w 70"/>
                      <a:gd name="T65" fmla="*/ 0 h 126"/>
                      <a:gd name="T66" fmla="*/ 21 w 70"/>
                      <a:gd name="T67" fmla="*/ 1 h 126"/>
                      <a:gd name="T68" fmla="*/ 17 w 70"/>
                      <a:gd name="T69" fmla="*/ 15 h 126"/>
                      <a:gd name="T70" fmla="*/ 16 w 70"/>
                      <a:gd name="T71" fmla="*/ 23 h 126"/>
                      <a:gd name="T72" fmla="*/ 15 w 70"/>
                      <a:gd name="T73" fmla="*/ 33 h 126"/>
                      <a:gd name="T74" fmla="*/ 13 w 70"/>
                      <a:gd name="T75" fmla="*/ 46 h 126"/>
                      <a:gd name="T76" fmla="*/ 11 w 70"/>
                      <a:gd name="T77" fmla="*/ 41 h 126"/>
                      <a:gd name="T78" fmla="*/ 10 w 70"/>
                      <a:gd name="T79" fmla="*/ 31 h 126"/>
                      <a:gd name="T80" fmla="*/ 9 w 70"/>
                      <a:gd name="T81" fmla="*/ 25 h 126"/>
                      <a:gd name="T82" fmla="*/ 7 w 70"/>
                      <a:gd name="T83" fmla="*/ 22 h 126"/>
                      <a:gd name="T84" fmla="*/ 3 w 70"/>
                      <a:gd name="T85" fmla="*/ 19 h 126"/>
                      <a:gd name="T86" fmla="*/ 1 w 70"/>
                      <a:gd name="T87" fmla="*/ 20 h 126"/>
                      <a:gd name="T88" fmla="*/ 0 w 70"/>
                      <a:gd name="T89" fmla="*/ 23 h 126"/>
                      <a:gd name="T90" fmla="*/ 1 w 70"/>
                      <a:gd name="T91" fmla="*/ 28 h 126"/>
                      <a:gd name="T92" fmla="*/ 2 w 70"/>
                      <a:gd name="T93" fmla="*/ 38 h 126"/>
                      <a:gd name="T94" fmla="*/ 0 w 70"/>
                      <a:gd name="T95" fmla="*/ 46 h 12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70" h="126">
                        <a:moveTo>
                          <a:pt x="0" y="46"/>
                        </a:moveTo>
                        <a:lnTo>
                          <a:pt x="3" y="55"/>
                        </a:lnTo>
                        <a:lnTo>
                          <a:pt x="7" y="59"/>
                        </a:lnTo>
                        <a:lnTo>
                          <a:pt x="9" y="66"/>
                        </a:lnTo>
                        <a:lnTo>
                          <a:pt x="12" y="71"/>
                        </a:lnTo>
                        <a:lnTo>
                          <a:pt x="16" y="77"/>
                        </a:lnTo>
                        <a:lnTo>
                          <a:pt x="19" y="80"/>
                        </a:lnTo>
                        <a:lnTo>
                          <a:pt x="25" y="84"/>
                        </a:lnTo>
                        <a:lnTo>
                          <a:pt x="26" y="89"/>
                        </a:lnTo>
                        <a:lnTo>
                          <a:pt x="26" y="95"/>
                        </a:lnTo>
                        <a:lnTo>
                          <a:pt x="24" y="111"/>
                        </a:lnTo>
                        <a:lnTo>
                          <a:pt x="34" y="120"/>
                        </a:lnTo>
                        <a:lnTo>
                          <a:pt x="42" y="125"/>
                        </a:lnTo>
                        <a:lnTo>
                          <a:pt x="49" y="125"/>
                        </a:lnTo>
                        <a:lnTo>
                          <a:pt x="55" y="125"/>
                        </a:lnTo>
                        <a:lnTo>
                          <a:pt x="58" y="114"/>
                        </a:lnTo>
                        <a:lnTo>
                          <a:pt x="59" y="91"/>
                        </a:lnTo>
                        <a:lnTo>
                          <a:pt x="63" y="83"/>
                        </a:lnTo>
                        <a:lnTo>
                          <a:pt x="66" y="72"/>
                        </a:lnTo>
                        <a:lnTo>
                          <a:pt x="67" y="61"/>
                        </a:lnTo>
                        <a:lnTo>
                          <a:pt x="68" y="46"/>
                        </a:lnTo>
                        <a:lnTo>
                          <a:pt x="69" y="38"/>
                        </a:lnTo>
                        <a:lnTo>
                          <a:pt x="68" y="33"/>
                        </a:lnTo>
                        <a:lnTo>
                          <a:pt x="66" y="23"/>
                        </a:lnTo>
                        <a:lnTo>
                          <a:pt x="63" y="19"/>
                        </a:lnTo>
                        <a:lnTo>
                          <a:pt x="58" y="17"/>
                        </a:lnTo>
                        <a:lnTo>
                          <a:pt x="56" y="12"/>
                        </a:lnTo>
                        <a:lnTo>
                          <a:pt x="51" y="8"/>
                        </a:lnTo>
                        <a:lnTo>
                          <a:pt x="46" y="12"/>
                        </a:lnTo>
                        <a:lnTo>
                          <a:pt x="43" y="5"/>
                        </a:lnTo>
                        <a:lnTo>
                          <a:pt x="37" y="2"/>
                        </a:lnTo>
                        <a:lnTo>
                          <a:pt x="31" y="9"/>
                        </a:lnTo>
                        <a:lnTo>
                          <a:pt x="29" y="0"/>
                        </a:lnTo>
                        <a:lnTo>
                          <a:pt x="21" y="1"/>
                        </a:lnTo>
                        <a:lnTo>
                          <a:pt x="17" y="15"/>
                        </a:lnTo>
                        <a:lnTo>
                          <a:pt x="16" y="23"/>
                        </a:lnTo>
                        <a:lnTo>
                          <a:pt x="15" y="33"/>
                        </a:lnTo>
                        <a:lnTo>
                          <a:pt x="13" y="46"/>
                        </a:lnTo>
                        <a:lnTo>
                          <a:pt x="11" y="41"/>
                        </a:lnTo>
                        <a:lnTo>
                          <a:pt x="10" y="31"/>
                        </a:lnTo>
                        <a:lnTo>
                          <a:pt x="9" y="25"/>
                        </a:lnTo>
                        <a:lnTo>
                          <a:pt x="7" y="22"/>
                        </a:lnTo>
                        <a:lnTo>
                          <a:pt x="3" y="19"/>
                        </a:lnTo>
                        <a:lnTo>
                          <a:pt x="1" y="20"/>
                        </a:lnTo>
                        <a:lnTo>
                          <a:pt x="0" y="23"/>
                        </a:lnTo>
                        <a:lnTo>
                          <a:pt x="1" y="28"/>
                        </a:lnTo>
                        <a:lnTo>
                          <a:pt x="2" y="38"/>
                        </a:lnTo>
                        <a:lnTo>
                          <a:pt x="0" y="46"/>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03" name="Freeform 294"/>
                  <p:cNvSpPr>
                    <a:spLocks/>
                  </p:cNvSpPr>
                  <p:nvPr/>
                </p:nvSpPr>
                <p:spPr bwMode="auto">
                  <a:xfrm>
                    <a:off x="1033" y="1811"/>
                    <a:ext cx="36" cy="48"/>
                  </a:xfrm>
                  <a:custGeom>
                    <a:avLst/>
                    <a:gdLst>
                      <a:gd name="T0" fmla="*/ 2 w 36"/>
                      <a:gd name="T1" fmla="*/ 1 h 48"/>
                      <a:gd name="T2" fmla="*/ 4 w 36"/>
                      <a:gd name="T3" fmla="*/ 11 h 48"/>
                      <a:gd name="T4" fmla="*/ 6 w 36"/>
                      <a:gd name="T5" fmla="*/ 17 h 48"/>
                      <a:gd name="T6" fmla="*/ 3 w 36"/>
                      <a:gd name="T7" fmla="*/ 32 h 48"/>
                      <a:gd name="T8" fmla="*/ 5 w 36"/>
                      <a:gd name="T9" fmla="*/ 35 h 48"/>
                      <a:gd name="T10" fmla="*/ 8 w 36"/>
                      <a:gd name="T11" fmla="*/ 37 h 48"/>
                      <a:gd name="T12" fmla="*/ 11 w 36"/>
                      <a:gd name="T13" fmla="*/ 36 h 48"/>
                      <a:gd name="T14" fmla="*/ 14 w 36"/>
                      <a:gd name="T15" fmla="*/ 28 h 48"/>
                      <a:gd name="T16" fmla="*/ 16 w 36"/>
                      <a:gd name="T17" fmla="*/ 22 h 48"/>
                      <a:gd name="T18" fmla="*/ 15 w 36"/>
                      <a:gd name="T19" fmla="*/ 13 h 48"/>
                      <a:gd name="T20" fmla="*/ 14 w 36"/>
                      <a:gd name="T21" fmla="*/ 3 h 48"/>
                      <a:gd name="T22" fmla="*/ 16 w 36"/>
                      <a:gd name="T23" fmla="*/ 5 h 48"/>
                      <a:gd name="T24" fmla="*/ 17 w 36"/>
                      <a:gd name="T25" fmla="*/ 13 h 48"/>
                      <a:gd name="T26" fmla="*/ 18 w 36"/>
                      <a:gd name="T27" fmla="*/ 19 h 48"/>
                      <a:gd name="T28" fmla="*/ 18 w 36"/>
                      <a:gd name="T29" fmla="*/ 24 h 48"/>
                      <a:gd name="T30" fmla="*/ 15 w 36"/>
                      <a:gd name="T31" fmla="*/ 29 h 48"/>
                      <a:gd name="T32" fmla="*/ 13 w 36"/>
                      <a:gd name="T33" fmla="*/ 35 h 48"/>
                      <a:gd name="T34" fmla="*/ 12 w 36"/>
                      <a:gd name="T35" fmla="*/ 41 h 48"/>
                      <a:gd name="T36" fmla="*/ 15 w 36"/>
                      <a:gd name="T37" fmla="*/ 43 h 48"/>
                      <a:gd name="T38" fmla="*/ 20 w 36"/>
                      <a:gd name="T39" fmla="*/ 43 h 48"/>
                      <a:gd name="T40" fmla="*/ 23 w 36"/>
                      <a:gd name="T41" fmla="*/ 37 h 48"/>
                      <a:gd name="T42" fmla="*/ 28 w 36"/>
                      <a:gd name="T43" fmla="*/ 30 h 48"/>
                      <a:gd name="T44" fmla="*/ 28 w 36"/>
                      <a:gd name="T45" fmla="*/ 25 h 48"/>
                      <a:gd name="T46" fmla="*/ 27 w 36"/>
                      <a:gd name="T47" fmla="*/ 16 h 48"/>
                      <a:gd name="T48" fmla="*/ 29 w 36"/>
                      <a:gd name="T49" fmla="*/ 23 h 48"/>
                      <a:gd name="T50" fmla="*/ 29 w 36"/>
                      <a:gd name="T51" fmla="*/ 30 h 48"/>
                      <a:gd name="T52" fmla="*/ 25 w 36"/>
                      <a:gd name="T53" fmla="*/ 37 h 48"/>
                      <a:gd name="T54" fmla="*/ 25 w 36"/>
                      <a:gd name="T55" fmla="*/ 41 h 48"/>
                      <a:gd name="T56" fmla="*/ 26 w 36"/>
                      <a:gd name="T57" fmla="*/ 45 h 48"/>
                      <a:gd name="T58" fmla="*/ 28 w 36"/>
                      <a:gd name="T59" fmla="*/ 46 h 48"/>
                      <a:gd name="T60" fmla="*/ 31 w 36"/>
                      <a:gd name="T61" fmla="*/ 44 h 48"/>
                      <a:gd name="T62" fmla="*/ 35 w 36"/>
                      <a:gd name="T63" fmla="*/ 39 h 48"/>
                      <a:gd name="T64" fmla="*/ 31 w 36"/>
                      <a:gd name="T65" fmla="*/ 45 h 48"/>
                      <a:gd name="T66" fmla="*/ 30 w 36"/>
                      <a:gd name="T67" fmla="*/ 47 h 48"/>
                      <a:gd name="T68" fmla="*/ 26 w 36"/>
                      <a:gd name="T69" fmla="*/ 47 h 48"/>
                      <a:gd name="T70" fmla="*/ 24 w 36"/>
                      <a:gd name="T71" fmla="*/ 45 h 48"/>
                      <a:gd name="T72" fmla="*/ 24 w 36"/>
                      <a:gd name="T73" fmla="*/ 40 h 48"/>
                      <a:gd name="T74" fmla="*/ 21 w 36"/>
                      <a:gd name="T75" fmla="*/ 44 h 48"/>
                      <a:gd name="T76" fmla="*/ 17 w 36"/>
                      <a:gd name="T77" fmla="*/ 45 h 48"/>
                      <a:gd name="T78" fmla="*/ 13 w 36"/>
                      <a:gd name="T79" fmla="*/ 45 h 48"/>
                      <a:gd name="T80" fmla="*/ 12 w 36"/>
                      <a:gd name="T81" fmla="*/ 41 h 48"/>
                      <a:gd name="T82" fmla="*/ 11 w 36"/>
                      <a:gd name="T83" fmla="*/ 37 h 48"/>
                      <a:gd name="T84" fmla="*/ 9 w 36"/>
                      <a:gd name="T85" fmla="*/ 39 h 48"/>
                      <a:gd name="T86" fmla="*/ 7 w 36"/>
                      <a:gd name="T87" fmla="*/ 39 h 48"/>
                      <a:gd name="T88" fmla="*/ 3 w 36"/>
                      <a:gd name="T89" fmla="*/ 36 h 48"/>
                      <a:gd name="T90" fmla="*/ 2 w 36"/>
                      <a:gd name="T91" fmla="*/ 31 h 48"/>
                      <a:gd name="T92" fmla="*/ 5 w 36"/>
                      <a:gd name="T93" fmla="*/ 18 h 48"/>
                      <a:gd name="T94" fmla="*/ 2 w 36"/>
                      <a:gd name="T95" fmla="*/ 11 h 48"/>
                      <a:gd name="T96" fmla="*/ 0 w 36"/>
                      <a:gd name="T97" fmla="*/ 0 h 48"/>
                      <a:gd name="T98" fmla="*/ 2 w 36"/>
                      <a:gd name="T99" fmla="*/ 1 h 4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36" h="48">
                        <a:moveTo>
                          <a:pt x="2" y="1"/>
                        </a:moveTo>
                        <a:lnTo>
                          <a:pt x="4" y="11"/>
                        </a:lnTo>
                        <a:lnTo>
                          <a:pt x="6" y="17"/>
                        </a:lnTo>
                        <a:lnTo>
                          <a:pt x="3" y="32"/>
                        </a:lnTo>
                        <a:lnTo>
                          <a:pt x="5" y="35"/>
                        </a:lnTo>
                        <a:lnTo>
                          <a:pt x="8" y="37"/>
                        </a:lnTo>
                        <a:lnTo>
                          <a:pt x="11" y="36"/>
                        </a:lnTo>
                        <a:lnTo>
                          <a:pt x="14" y="28"/>
                        </a:lnTo>
                        <a:lnTo>
                          <a:pt x="16" y="22"/>
                        </a:lnTo>
                        <a:lnTo>
                          <a:pt x="15" y="13"/>
                        </a:lnTo>
                        <a:lnTo>
                          <a:pt x="14" y="3"/>
                        </a:lnTo>
                        <a:lnTo>
                          <a:pt x="16" y="5"/>
                        </a:lnTo>
                        <a:lnTo>
                          <a:pt x="17" y="13"/>
                        </a:lnTo>
                        <a:lnTo>
                          <a:pt x="18" y="19"/>
                        </a:lnTo>
                        <a:lnTo>
                          <a:pt x="18" y="24"/>
                        </a:lnTo>
                        <a:lnTo>
                          <a:pt x="15" y="29"/>
                        </a:lnTo>
                        <a:lnTo>
                          <a:pt x="13" y="35"/>
                        </a:lnTo>
                        <a:lnTo>
                          <a:pt x="12" y="41"/>
                        </a:lnTo>
                        <a:lnTo>
                          <a:pt x="15" y="43"/>
                        </a:lnTo>
                        <a:lnTo>
                          <a:pt x="20" y="43"/>
                        </a:lnTo>
                        <a:lnTo>
                          <a:pt x="23" y="37"/>
                        </a:lnTo>
                        <a:lnTo>
                          <a:pt x="28" y="30"/>
                        </a:lnTo>
                        <a:lnTo>
                          <a:pt x="28" y="25"/>
                        </a:lnTo>
                        <a:lnTo>
                          <a:pt x="27" y="16"/>
                        </a:lnTo>
                        <a:lnTo>
                          <a:pt x="29" y="23"/>
                        </a:lnTo>
                        <a:lnTo>
                          <a:pt x="29" y="30"/>
                        </a:lnTo>
                        <a:lnTo>
                          <a:pt x="25" y="37"/>
                        </a:lnTo>
                        <a:lnTo>
                          <a:pt x="25" y="41"/>
                        </a:lnTo>
                        <a:lnTo>
                          <a:pt x="26" y="45"/>
                        </a:lnTo>
                        <a:lnTo>
                          <a:pt x="28" y="46"/>
                        </a:lnTo>
                        <a:lnTo>
                          <a:pt x="31" y="44"/>
                        </a:lnTo>
                        <a:lnTo>
                          <a:pt x="35" y="39"/>
                        </a:lnTo>
                        <a:lnTo>
                          <a:pt x="31" y="45"/>
                        </a:lnTo>
                        <a:lnTo>
                          <a:pt x="30" y="47"/>
                        </a:lnTo>
                        <a:lnTo>
                          <a:pt x="26" y="47"/>
                        </a:lnTo>
                        <a:lnTo>
                          <a:pt x="24" y="45"/>
                        </a:lnTo>
                        <a:lnTo>
                          <a:pt x="24" y="40"/>
                        </a:lnTo>
                        <a:lnTo>
                          <a:pt x="21" y="44"/>
                        </a:lnTo>
                        <a:lnTo>
                          <a:pt x="17" y="45"/>
                        </a:lnTo>
                        <a:lnTo>
                          <a:pt x="13" y="45"/>
                        </a:lnTo>
                        <a:lnTo>
                          <a:pt x="12" y="41"/>
                        </a:lnTo>
                        <a:lnTo>
                          <a:pt x="11" y="37"/>
                        </a:lnTo>
                        <a:lnTo>
                          <a:pt x="9" y="39"/>
                        </a:lnTo>
                        <a:lnTo>
                          <a:pt x="7" y="39"/>
                        </a:lnTo>
                        <a:lnTo>
                          <a:pt x="3" y="36"/>
                        </a:lnTo>
                        <a:lnTo>
                          <a:pt x="2" y="31"/>
                        </a:lnTo>
                        <a:lnTo>
                          <a:pt x="5" y="18"/>
                        </a:lnTo>
                        <a:lnTo>
                          <a:pt x="2" y="11"/>
                        </a:lnTo>
                        <a:lnTo>
                          <a:pt x="0" y="0"/>
                        </a:lnTo>
                        <a:lnTo>
                          <a:pt x="2" y="1"/>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04" name="Freeform 295"/>
                  <p:cNvSpPr>
                    <a:spLocks/>
                  </p:cNvSpPr>
                  <p:nvPr/>
                </p:nvSpPr>
                <p:spPr bwMode="auto">
                  <a:xfrm>
                    <a:off x="1040" y="1837"/>
                    <a:ext cx="17" cy="17"/>
                  </a:xfrm>
                  <a:custGeom>
                    <a:avLst/>
                    <a:gdLst>
                      <a:gd name="T0" fmla="*/ 0 w 17"/>
                      <a:gd name="T1" fmla="*/ 16 h 17"/>
                      <a:gd name="T2" fmla="*/ 6 w 17"/>
                      <a:gd name="T3" fmla="*/ 8 h 17"/>
                      <a:gd name="T4" fmla="*/ 16 w 17"/>
                      <a:gd name="T5" fmla="*/ 8 h 17"/>
                      <a:gd name="T6" fmla="*/ 3 w 17"/>
                      <a:gd name="T7" fmla="*/ 0 h 17"/>
                      <a:gd name="T8" fmla="*/ 0 w 17"/>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16"/>
                        </a:moveTo>
                        <a:lnTo>
                          <a:pt x="6" y="8"/>
                        </a:lnTo>
                        <a:lnTo>
                          <a:pt x="16" y="8"/>
                        </a:lnTo>
                        <a:lnTo>
                          <a:pt x="3" y="0"/>
                        </a:lnTo>
                        <a:lnTo>
                          <a:pt x="0" y="1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05" name="Freeform 296"/>
                  <p:cNvSpPr>
                    <a:spLocks/>
                  </p:cNvSpPr>
                  <p:nvPr/>
                </p:nvSpPr>
                <p:spPr bwMode="auto">
                  <a:xfrm>
                    <a:off x="1047" y="1844"/>
                    <a:ext cx="17" cy="17"/>
                  </a:xfrm>
                  <a:custGeom>
                    <a:avLst/>
                    <a:gdLst>
                      <a:gd name="T0" fmla="*/ 16 w 17"/>
                      <a:gd name="T1" fmla="*/ 10 h 17"/>
                      <a:gd name="T2" fmla="*/ 12 w 17"/>
                      <a:gd name="T3" fmla="*/ 5 h 17"/>
                      <a:gd name="T4" fmla="*/ 10 w 17"/>
                      <a:gd name="T5" fmla="*/ 0 h 17"/>
                      <a:gd name="T6" fmla="*/ 4 w 17"/>
                      <a:gd name="T7" fmla="*/ 0 h 17"/>
                      <a:gd name="T8" fmla="*/ 0 w 17"/>
                      <a:gd name="T9" fmla="*/ 16 h 17"/>
                      <a:gd name="T10" fmla="*/ 4 w 17"/>
                      <a:gd name="T11" fmla="*/ 5 h 17"/>
                      <a:gd name="T12" fmla="*/ 8 w 17"/>
                      <a:gd name="T13" fmla="*/ 5 h 17"/>
                      <a:gd name="T14" fmla="*/ 16 w 17"/>
                      <a:gd name="T15" fmla="*/ 1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10"/>
                        </a:moveTo>
                        <a:lnTo>
                          <a:pt x="12" y="5"/>
                        </a:lnTo>
                        <a:lnTo>
                          <a:pt x="10" y="0"/>
                        </a:lnTo>
                        <a:lnTo>
                          <a:pt x="4" y="0"/>
                        </a:lnTo>
                        <a:lnTo>
                          <a:pt x="0" y="16"/>
                        </a:lnTo>
                        <a:lnTo>
                          <a:pt x="4" y="5"/>
                        </a:lnTo>
                        <a:lnTo>
                          <a:pt x="8" y="5"/>
                        </a:lnTo>
                        <a:lnTo>
                          <a:pt x="16" y="1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06" name="Freeform 297"/>
                  <p:cNvSpPr>
                    <a:spLocks/>
                  </p:cNvSpPr>
                  <p:nvPr/>
                </p:nvSpPr>
                <p:spPr bwMode="auto">
                  <a:xfrm>
                    <a:off x="1060" y="1849"/>
                    <a:ext cx="17" cy="17"/>
                  </a:xfrm>
                  <a:custGeom>
                    <a:avLst/>
                    <a:gdLst>
                      <a:gd name="T0" fmla="*/ 0 w 17"/>
                      <a:gd name="T1" fmla="*/ 8 h 17"/>
                      <a:gd name="T2" fmla="*/ 2 w 17"/>
                      <a:gd name="T3" fmla="*/ 0 h 17"/>
                      <a:gd name="T4" fmla="*/ 8 w 17"/>
                      <a:gd name="T5" fmla="*/ 0 h 17"/>
                      <a:gd name="T6" fmla="*/ 16 w 17"/>
                      <a:gd name="T7" fmla="*/ 16 h 17"/>
                      <a:gd name="T8" fmla="*/ 10 w 17"/>
                      <a:gd name="T9" fmla="*/ 8 h 17"/>
                      <a:gd name="T10" fmla="*/ 8 w 17"/>
                      <a:gd name="T11" fmla="*/ 8 h 17"/>
                      <a:gd name="T12" fmla="*/ 0 w 17"/>
                      <a:gd name="T13" fmla="*/ 8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0" y="8"/>
                        </a:moveTo>
                        <a:lnTo>
                          <a:pt x="2" y="0"/>
                        </a:lnTo>
                        <a:lnTo>
                          <a:pt x="8" y="0"/>
                        </a:lnTo>
                        <a:lnTo>
                          <a:pt x="16" y="16"/>
                        </a:lnTo>
                        <a:lnTo>
                          <a:pt x="10" y="8"/>
                        </a:lnTo>
                        <a:lnTo>
                          <a:pt x="8" y="8"/>
                        </a:lnTo>
                        <a:lnTo>
                          <a:pt x="0"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07" name="Freeform 298"/>
                  <p:cNvSpPr>
                    <a:spLocks/>
                  </p:cNvSpPr>
                  <p:nvPr/>
                </p:nvSpPr>
                <p:spPr bwMode="auto">
                  <a:xfrm>
                    <a:off x="1037" y="1856"/>
                    <a:ext cx="17" cy="27"/>
                  </a:xfrm>
                  <a:custGeom>
                    <a:avLst/>
                    <a:gdLst>
                      <a:gd name="T0" fmla="*/ 0 w 17"/>
                      <a:gd name="T1" fmla="*/ 0 h 27"/>
                      <a:gd name="T2" fmla="*/ 8 w 17"/>
                      <a:gd name="T3" fmla="*/ 6 h 27"/>
                      <a:gd name="T4" fmla="*/ 14 w 17"/>
                      <a:gd name="T5" fmla="*/ 15 h 27"/>
                      <a:gd name="T6" fmla="*/ 14 w 17"/>
                      <a:gd name="T7" fmla="*/ 26 h 27"/>
                      <a:gd name="T8" fmla="*/ 16 w 17"/>
                      <a:gd name="T9" fmla="*/ 17 h 27"/>
                      <a:gd name="T10" fmla="*/ 16 w 17"/>
                      <a:gd name="T11" fmla="*/ 10 h 27"/>
                      <a:gd name="T12" fmla="*/ 12 w 17"/>
                      <a:gd name="T13" fmla="*/ 7 h 27"/>
                      <a:gd name="T14" fmla="*/ 0 w 17"/>
                      <a:gd name="T15" fmla="*/ 0 h 2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27">
                        <a:moveTo>
                          <a:pt x="0" y="0"/>
                        </a:moveTo>
                        <a:lnTo>
                          <a:pt x="8" y="6"/>
                        </a:lnTo>
                        <a:lnTo>
                          <a:pt x="14" y="15"/>
                        </a:lnTo>
                        <a:lnTo>
                          <a:pt x="14" y="26"/>
                        </a:lnTo>
                        <a:lnTo>
                          <a:pt x="16" y="17"/>
                        </a:lnTo>
                        <a:lnTo>
                          <a:pt x="16" y="10"/>
                        </a:lnTo>
                        <a:lnTo>
                          <a:pt x="12" y="7"/>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08" name="Freeform 299"/>
                  <p:cNvSpPr>
                    <a:spLocks/>
                  </p:cNvSpPr>
                  <p:nvPr/>
                </p:nvSpPr>
                <p:spPr bwMode="auto">
                  <a:xfrm>
                    <a:off x="1017" y="1846"/>
                    <a:ext cx="17" cy="17"/>
                  </a:xfrm>
                  <a:custGeom>
                    <a:avLst/>
                    <a:gdLst>
                      <a:gd name="T0" fmla="*/ 0 w 17"/>
                      <a:gd name="T1" fmla="*/ 8 h 17"/>
                      <a:gd name="T2" fmla="*/ 6 w 17"/>
                      <a:gd name="T3" fmla="*/ 8 h 17"/>
                      <a:gd name="T4" fmla="*/ 16 w 17"/>
                      <a:gd name="T5" fmla="*/ 16 h 17"/>
                      <a:gd name="T6" fmla="*/ 9 w 17"/>
                      <a:gd name="T7" fmla="*/ 6 h 17"/>
                      <a:gd name="T8" fmla="*/ 0 w 17"/>
                      <a:gd name="T9" fmla="*/ 0 h 17"/>
                      <a:gd name="T10" fmla="*/ 0 w 17"/>
                      <a:gd name="T11" fmla="*/ 8 h 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 h="17">
                        <a:moveTo>
                          <a:pt x="0" y="8"/>
                        </a:moveTo>
                        <a:lnTo>
                          <a:pt x="6" y="8"/>
                        </a:lnTo>
                        <a:lnTo>
                          <a:pt x="16" y="16"/>
                        </a:lnTo>
                        <a:lnTo>
                          <a:pt x="9" y="6"/>
                        </a:lnTo>
                        <a:lnTo>
                          <a:pt x="0" y="0"/>
                        </a:lnTo>
                        <a:lnTo>
                          <a:pt x="0"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09" name="Freeform 300"/>
                  <p:cNvSpPr>
                    <a:spLocks/>
                  </p:cNvSpPr>
                  <p:nvPr/>
                </p:nvSpPr>
                <p:spPr bwMode="auto">
                  <a:xfrm>
                    <a:off x="1034" y="1885"/>
                    <a:ext cx="17" cy="17"/>
                  </a:xfrm>
                  <a:custGeom>
                    <a:avLst/>
                    <a:gdLst>
                      <a:gd name="T0" fmla="*/ 16 w 17"/>
                      <a:gd name="T1" fmla="*/ 0 h 17"/>
                      <a:gd name="T2" fmla="*/ 8 w 17"/>
                      <a:gd name="T3" fmla="*/ 10 h 17"/>
                      <a:gd name="T4" fmla="*/ 0 w 17"/>
                      <a:gd name="T5" fmla="*/ 16 h 17"/>
                      <a:gd name="T6" fmla="*/ 10 w 17"/>
                      <a:gd name="T7" fmla="*/ 12 h 17"/>
                      <a:gd name="T8" fmla="*/ 16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6" y="0"/>
                        </a:moveTo>
                        <a:lnTo>
                          <a:pt x="8" y="10"/>
                        </a:lnTo>
                        <a:lnTo>
                          <a:pt x="0" y="16"/>
                        </a:lnTo>
                        <a:lnTo>
                          <a:pt x="10" y="1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10" name="Freeform 301"/>
                  <p:cNvSpPr>
                    <a:spLocks/>
                  </p:cNvSpPr>
                  <p:nvPr/>
                </p:nvSpPr>
                <p:spPr bwMode="auto">
                  <a:xfrm>
                    <a:off x="1049" y="1878"/>
                    <a:ext cx="17" cy="17"/>
                  </a:xfrm>
                  <a:custGeom>
                    <a:avLst/>
                    <a:gdLst>
                      <a:gd name="T0" fmla="*/ 0 w 17"/>
                      <a:gd name="T1" fmla="*/ 0 h 17"/>
                      <a:gd name="T2" fmla="*/ 1 w 17"/>
                      <a:gd name="T3" fmla="*/ 5 h 17"/>
                      <a:gd name="T4" fmla="*/ 9 w 17"/>
                      <a:gd name="T5" fmla="*/ 13 h 17"/>
                      <a:gd name="T6" fmla="*/ 16 w 17"/>
                      <a:gd name="T7" fmla="*/ 16 h 17"/>
                      <a:gd name="T8" fmla="*/ 4 w 17"/>
                      <a:gd name="T9" fmla="*/ 14 h 17"/>
                      <a:gd name="T10" fmla="*/ 1 w 17"/>
                      <a:gd name="T11" fmla="*/ 9 h 17"/>
                      <a:gd name="T12" fmla="*/ 0 w 17"/>
                      <a:gd name="T13" fmla="*/ 4 h 17"/>
                      <a:gd name="T14" fmla="*/ 0 w 17"/>
                      <a:gd name="T15" fmla="*/ 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0" y="0"/>
                        </a:moveTo>
                        <a:lnTo>
                          <a:pt x="1" y="5"/>
                        </a:lnTo>
                        <a:lnTo>
                          <a:pt x="9" y="13"/>
                        </a:lnTo>
                        <a:lnTo>
                          <a:pt x="16" y="16"/>
                        </a:lnTo>
                        <a:lnTo>
                          <a:pt x="4" y="14"/>
                        </a:lnTo>
                        <a:lnTo>
                          <a:pt x="1" y="9"/>
                        </a:lnTo>
                        <a:lnTo>
                          <a:pt x="0" y="4"/>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11" name="Freeform 302"/>
                  <p:cNvSpPr>
                    <a:spLocks/>
                  </p:cNvSpPr>
                  <p:nvPr/>
                </p:nvSpPr>
                <p:spPr bwMode="auto">
                  <a:xfrm>
                    <a:off x="977" y="1793"/>
                    <a:ext cx="55" cy="57"/>
                  </a:xfrm>
                  <a:custGeom>
                    <a:avLst/>
                    <a:gdLst>
                      <a:gd name="T0" fmla="*/ 45 w 55"/>
                      <a:gd name="T1" fmla="*/ 56 h 57"/>
                      <a:gd name="T2" fmla="*/ 54 w 55"/>
                      <a:gd name="T3" fmla="*/ 27 h 57"/>
                      <a:gd name="T4" fmla="*/ 36 w 55"/>
                      <a:gd name="T5" fmla="*/ 11 h 57"/>
                      <a:gd name="T6" fmla="*/ 8 w 55"/>
                      <a:gd name="T7" fmla="*/ 0 h 57"/>
                      <a:gd name="T8" fmla="*/ 0 w 55"/>
                      <a:gd name="T9" fmla="*/ 31 h 57"/>
                      <a:gd name="T10" fmla="*/ 26 w 55"/>
                      <a:gd name="T11" fmla="*/ 41 h 57"/>
                      <a:gd name="T12" fmla="*/ 45 w 55"/>
                      <a:gd name="T13" fmla="*/ 56 h 5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5" h="57">
                        <a:moveTo>
                          <a:pt x="45" y="56"/>
                        </a:moveTo>
                        <a:lnTo>
                          <a:pt x="54" y="27"/>
                        </a:lnTo>
                        <a:lnTo>
                          <a:pt x="36" y="11"/>
                        </a:lnTo>
                        <a:lnTo>
                          <a:pt x="8" y="0"/>
                        </a:lnTo>
                        <a:lnTo>
                          <a:pt x="0" y="31"/>
                        </a:lnTo>
                        <a:lnTo>
                          <a:pt x="26" y="41"/>
                        </a:lnTo>
                        <a:lnTo>
                          <a:pt x="45" y="56"/>
                        </a:lnTo>
                      </a:path>
                    </a:pathLst>
                  </a:custGeom>
                  <a:solidFill>
                    <a:srgbClr val="FFFFFF"/>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12" name="Oval 303"/>
                  <p:cNvSpPr>
                    <a:spLocks noChangeArrowheads="1"/>
                  </p:cNvSpPr>
                  <p:nvPr/>
                </p:nvSpPr>
                <p:spPr bwMode="auto">
                  <a:xfrm>
                    <a:off x="1014" y="1821"/>
                    <a:ext cx="5" cy="11"/>
                  </a:xfrm>
                  <a:prstGeom prst="ellipse">
                    <a:avLst/>
                  </a:prstGeom>
                  <a:solidFill>
                    <a:srgbClr val="FFFFFF"/>
                  </a:solidFill>
                  <a:ln w="12699">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513" name="Freeform 304"/>
                  <p:cNvSpPr>
                    <a:spLocks/>
                  </p:cNvSpPr>
                  <p:nvPr/>
                </p:nvSpPr>
                <p:spPr bwMode="auto">
                  <a:xfrm>
                    <a:off x="1002" y="1822"/>
                    <a:ext cx="17" cy="40"/>
                  </a:xfrm>
                  <a:custGeom>
                    <a:avLst/>
                    <a:gdLst>
                      <a:gd name="T0" fmla="*/ 1 w 17"/>
                      <a:gd name="T1" fmla="*/ 26 h 40"/>
                      <a:gd name="T2" fmla="*/ 2 w 17"/>
                      <a:gd name="T3" fmla="*/ 19 h 40"/>
                      <a:gd name="T4" fmla="*/ 2 w 17"/>
                      <a:gd name="T5" fmla="*/ 12 h 40"/>
                      <a:gd name="T6" fmla="*/ 1 w 17"/>
                      <a:gd name="T7" fmla="*/ 8 h 40"/>
                      <a:gd name="T8" fmla="*/ 0 w 17"/>
                      <a:gd name="T9" fmla="*/ 4 h 40"/>
                      <a:gd name="T10" fmla="*/ 1 w 17"/>
                      <a:gd name="T11" fmla="*/ 1 h 40"/>
                      <a:gd name="T12" fmla="*/ 3 w 17"/>
                      <a:gd name="T13" fmla="*/ 0 h 40"/>
                      <a:gd name="T14" fmla="*/ 9 w 17"/>
                      <a:gd name="T15" fmla="*/ 2 h 40"/>
                      <a:gd name="T16" fmla="*/ 10 w 17"/>
                      <a:gd name="T17" fmla="*/ 6 h 40"/>
                      <a:gd name="T18" fmla="*/ 11 w 17"/>
                      <a:gd name="T19" fmla="*/ 9 h 40"/>
                      <a:gd name="T20" fmla="*/ 12 w 17"/>
                      <a:gd name="T21" fmla="*/ 14 h 40"/>
                      <a:gd name="T22" fmla="*/ 12 w 17"/>
                      <a:gd name="T23" fmla="*/ 20 h 40"/>
                      <a:gd name="T24" fmla="*/ 16 w 17"/>
                      <a:gd name="T25" fmla="*/ 28 h 40"/>
                      <a:gd name="T26" fmla="*/ 8 w 17"/>
                      <a:gd name="T27" fmla="*/ 39 h 40"/>
                      <a:gd name="T28" fmla="*/ 3 w 17"/>
                      <a:gd name="T29" fmla="*/ 36 h 40"/>
                      <a:gd name="T30" fmla="*/ 1 w 17"/>
                      <a:gd name="T31" fmla="*/ 26 h 4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7" h="40">
                        <a:moveTo>
                          <a:pt x="1" y="26"/>
                        </a:moveTo>
                        <a:lnTo>
                          <a:pt x="2" y="19"/>
                        </a:lnTo>
                        <a:lnTo>
                          <a:pt x="2" y="12"/>
                        </a:lnTo>
                        <a:lnTo>
                          <a:pt x="1" y="8"/>
                        </a:lnTo>
                        <a:lnTo>
                          <a:pt x="0" y="4"/>
                        </a:lnTo>
                        <a:lnTo>
                          <a:pt x="1" y="1"/>
                        </a:lnTo>
                        <a:lnTo>
                          <a:pt x="3" y="0"/>
                        </a:lnTo>
                        <a:lnTo>
                          <a:pt x="9" y="2"/>
                        </a:lnTo>
                        <a:lnTo>
                          <a:pt x="10" y="6"/>
                        </a:lnTo>
                        <a:lnTo>
                          <a:pt x="11" y="9"/>
                        </a:lnTo>
                        <a:lnTo>
                          <a:pt x="12" y="14"/>
                        </a:lnTo>
                        <a:lnTo>
                          <a:pt x="12" y="20"/>
                        </a:lnTo>
                        <a:lnTo>
                          <a:pt x="16" y="28"/>
                        </a:lnTo>
                        <a:lnTo>
                          <a:pt x="8" y="39"/>
                        </a:lnTo>
                        <a:lnTo>
                          <a:pt x="3" y="36"/>
                        </a:lnTo>
                        <a:lnTo>
                          <a:pt x="1" y="26"/>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14" name="Freeform 305"/>
                  <p:cNvSpPr>
                    <a:spLocks/>
                  </p:cNvSpPr>
                  <p:nvPr/>
                </p:nvSpPr>
                <p:spPr bwMode="auto">
                  <a:xfrm>
                    <a:off x="1008" y="1849"/>
                    <a:ext cx="17" cy="17"/>
                  </a:xfrm>
                  <a:custGeom>
                    <a:avLst/>
                    <a:gdLst>
                      <a:gd name="T0" fmla="*/ 10 w 17"/>
                      <a:gd name="T1" fmla="*/ 0 h 17"/>
                      <a:gd name="T2" fmla="*/ 16 w 17"/>
                      <a:gd name="T3" fmla="*/ 1 h 17"/>
                      <a:gd name="T4" fmla="*/ 3 w 17"/>
                      <a:gd name="T5" fmla="*/ 16 h 17"/>
                      <a:gd name="T6" fmla="*/ 0 w 17"/>
                      <a:gd name="T7" fmla="*/ 12 h 17"/>
                      <a:gd name="T8" fmla="*/ 1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0" y="0"/>
                        </a:moveTo>
                        <a:lnTo>
                          <a:pt x="16" y="1"/>
                        </a:lnTo>
                        <a:lnTo>
                          <a:pt x="3" y="16"/>
                        </a:lnTo>
                        <a:lnTo>
                          <a:pt x="0" y="12"/>
                        </a:lnTo>
                        <a:lnTo>
                          <a:pt x="10" y="0"/>
                        </a:lnTo>
                      </a:path>
                    </a:pathLst>
                  </a:custGeom>
                  <a:solidFill>
                    <a:srgbClr val="FFC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15" name="Freeform 306"/>
                  <p:cNvSpPr>
                    <a:spLocks/>
                  </p:cNvSpPr>
                  <p:nvPr/>
                </p:nvSpPr>
                <p:spPr bwMode="auto">
                  <a:xfrm>
                    <a:off x="1022" y="1804"/>
                    <a:ext cx="17" cy="35"/>
                  </a:xfrm>
                  <a:custGeom>
                    <a:avLst/>
                    <a:gdLst>
                      <a:gd name="T0" fmla="*/ 0 w 17"/>
                      <a:gd name="T1" fmla="*/ 8 h 35"/>
                      <a:gd name="T2" fmla="*/ 1 w 17"/>
                      <a:gd name="T3" fmla="*/ 15 h 35"/>
                      <a:gd name="T4" fmla="*/ 2 w 17"/>
                      <a:gd name="T5" fmla="*/ 18 h 35"/>
                      <a:gd name="T6" fmla="*/ 2 w 17"/>
                      <a:gd name="T7" fmla="*/ 22 h 35"/>
                      <a:gd name="T8" fmla="*/ 2 w 17"/>
                      <a:gd name="T9" fmla="*/ 25 h 35"/>
                      <a:gd name="T10" fmla="*/ 2 w 17"/>
                      <a:gd name="T11" fmla="*/ 29 h 35"/>
                      <a:gd name="T12" fmla="*/ 4 w 17"/>
                      <a:gd name="T13" fmla="*/ 33 h 35"/>
                      <a:gd name="T14" fmla="*/ 7 w 17"/>
                      <a:gd name="T15" fmla="*/ 33 h 35"/>
                      <a:gd name="T16" fmla="*/ 11 w 17"/>
                      <a:gd name="T17" fmla="*/ 34 h 35"/>
                      <a:gd name="T18" fmla="*/ 14 w 17"/>
                      <a:gd name="T19" fmla="*/ 32 h 35"/>
                      <a:gd name="T20" fmla="*/ 16 w 17"/>
                      <a:gd name="T21" fmla="*/ 30 h 35"/>
                      <a:gd name="T22" fmla="*/ 16 w 17"/>
                      <a:gd name="T23" fmla="*/ 27 h 35"/>
                      <a:gd name="T24" fmla="*/ 16 w 17"/>
                      <a:gd name="T25" fmla="*/ 20 h 35"/>
                      <a:gd name="T26" fmla="*/ 16 w 17"/>
                      <a:gd name="T27" fmla="*/ 16 h 35"/>
                      <a:gd name="T28" fmla="*/ 16 w 17"/>
                      <a:gd name="T29" fmla="*/ 11 h 35"/>
                      <a:gd name="T30" fmla="*/ 14 w 17"/>
                      <a:gd name="T31" fmla="*/ 7 h 35"/>
                      <a:gd name="T32" fmla="*/ 12 w 17"/>
                      <a:gd name="T33" fmla="*/ 0 h 35"/>
                      <a:gd name="T34" fmla="*/ 2 w 17"/>
                      <a:gd name="T35" fmla="*/ 0 h 35"/>
                      <a:gd name="T36" fmla="*/ 0 w 17"/>
                      <a:gd name="T37" fmla="*/ 8 h 3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7" h="35">
                        <a:moveTo>
                          <a:pt x="0" y="8"/>
                        </a:moveTo>
                        <a:lnTo>
                          <a:pt x="1" y="15"/>
                        </a:lnTo>
                        <a:lnTo>
                          <a:pt x="2" y="18"/>
                        </a:lnTo>
                        <a:lnTo>
                          <a:pt x="2" y="22"/>
                        </a:lnTo>
                        <a:lnTo>
                          <a:pt x="2" y="25"/>
                        </a:lnTo>
                        <a:lnTo>
                          <a:pt x="2" y="29"/>
                        </a:lnTo>
                        <a:lnTo>
                          <a:pt x="4" y="33"/>
                        </a:lnTo>
                        <a:lnTo>
                          <a:pt x="7" y="33"/>
                        </a:lnTo>
                        <a:lnTo>
                          <a:pt x="11" y="34"/>
                        </a:lnTo>
                        <a:lnTo>
                          <a:pt x="14" y="32"/>
                        </a:lnTo>
                        <a:lnTo>
                          <a:pt x="16" y="30"/>
                        </a:lnTo>
                        <a:lnTo>
                          <a:pt x="16" y="27"/>
                        </a:lnTo>
                        <a:lnTo>
                          <a:pt x="16" y="20"/>
                        </a:lnTo>
                        <a:lnTo>
                          <a:pt x="16" y="16"/>
                        </a:lnTo>
                        <a:lnTo>
                          <a:pt x="16" y="11"/>
                        </a:lnTo>
                        <a:lnTo>
                          <a:pt x="14" y="7"/>
                        </a:lnTo>
                        <a:lnTo>
                          <a:pt x="12" y="0"/>
                        </a:lnTo>
                        <a:lnTo>
                          <a:pt x="2" y="0"/>
                        </a:lnTo>
                        <a:lnTo>
                          <a:pt x="0" y="8"/>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16" name="Freeform 307"/>
                  <p:cNvSpPr>
                    <a:spLocks/>
                  </p:cNvSpPr>
                  <p:nvPr/>
                </p:nvSpPr>
                <p:spPr bwMode="auto">
                  <a:xfrm>
                    <a:off x="1027" y="1826"/>
                    <a:ext cx="17" cy="17"/>
                  </a:xfrm>
                  <a:custGeom>
                    <a:avLst/>
                    <a:gdLst>
                      <a:gd name="T0" fmla="*/ 16 w 17"/>
                      <a:gd name="T1" fmla="*/ 4 h 17"/>
                      <a:gd name="T2" fmla="*/ 8 w 17"/>
                      <a:gd name="T3" fmla="*/ 0 h 17"/>
                      <a:gd name="T4" fmla="*/ 2 w 17"/>
                      <a:gd name="T5" fmla="*/ 0 h 17"/>
                      <a:gd name="T6" fmla="*/ 0 w 17"/>
                      <a:gd name="T7" fmla="*/ 4 h 17"/>
                      <a:gd name="T8" fmla="*/ 0 w 17"/>
                      <a:gd name="T9" fmla="*/ 16 h 17"/>
                      <a:gd name="T10" fmla="*/ 2 w 17"/>
                      <a:gd name="T11" fmla="*/ 4 h 17"/>
                      <a:gd name="T12" fmla="*/ 5 w 17"/>
                      <a:gd name="T13" fmla="*/ 2 h 17"/>
                      <a:gd name="T14" fmla="*/ 16 w 17"/>
                      <a:gd name="T15" fmla="*/ 4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4"/>
                        </a:moveTo>
                        <a:lnTo>
                          <a:pt x="8" y="0"/>
                        </a:lnTo>
                        <a:lnTo>
                          <a:pt x="2" y="0"/>
                        </a:lnTo>
                        <a:lnTo>
                          <a:pt x="0" y="4"/>
                        </a:lnTo>
                        <a:lnTo>
                          <a:pt x="0" y="16"/>
                        </a:lnTo>
                        <a:lnTo>
                          <a:pt x="2" y="4"/>
                        </a:lnTo>
                        <a:lnTo>
                          <a:pt x="5" y="2"/>
                        </a:lnTo>
                        <a:lnTo>
                          <a:pt x="16" y="4"/>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433" name="Group 308"/>
                <p:cNvGrpSpPr>
                  <a:grpSpLocks/>
                </p:cNvGrpSpPr>
                <p:nvPr/>
              </p:nvGrpSpPr>
              <p:grpSpPr bwMode="auto">
                <a:xfrm>
                  <a:off x="1108" y="2680"/>
                  <a:ext cx="187" cy="124"/>
                  <a:chOff x="1108" y="2680"/>
                  <a:chExt cx="187" cy="124"/>
                </a:xfrm>
              </p:grpSpPr>
              <p:sp>
                <p:nvSpPr>
                  <p:cNvPr id="14497" name="Freeform 309"/>
                  <p:cNvSpPr>
                    <a:spLocks/>
                  </p:cNvSpPr>
                  <p:nvPr/>
                </p:nvSpPr>
                <p:spPr bwMode="auto">
                  <a:xfrm>
                    <a:off x="1108" y="2680"/>
                    <a:ext cx="187" cy="124"/>
                  </a:xfrm>
                  <a:custGeom>
                    <a:avLst/>
                    <a:gdLst>
                      <a:gd name="T0" fmla="*/ 75 w 187"/>
                      <a:gd name="T1" fmla="*/ 4 h 124"/>
                      <a:gd name="T2" fmla="*/ 74 w 187"/>
                      <a:gd name="T3" fmla="*/ 36 h 124"/>
                      <a:gd name="T4" fmla="*/ 123 w 187"/>
                      <a:gd name="T5" fmla="*/ 66 h 124"/>
                      <a:gd name="T6" fmla="*/ 164 w 187"/>
                      <a:gd name="T7" fmla="*/ 79 h 124"/>
                      <a:gd name="T8" fmla="*/ 186 w 187"/>
                      <a:gd name="T9" fmla="*/ 92 h 124"/>
                      <a:gd name="T10" fmla="*/ 185 w 187"/>
                      <a:gd name="T11" fmla="*/ 109 h 124"/>
                      <a:gd name="T12" fmla="*/ 156 w 187"/>
                      <a:gd name="T13" fmla="*/ 120 h 124"/>
                      <a:gd name="T14" fmla="*/ 111 w 187"/>
                      <a:gd name="T15" fmla="*/ 123 h 124"/>
                      <a:gd name="T16" fmla="*/ 74 w 187"/>
                      <a:gd name="T17" fmla="*/ 116 h 124"/>
                      <a:gd name="T18" fmla="*/ 51 w 187"/>
                      <a:gd name="T19" fmla="*/ 107 h 124"/>
                      <a:gd name="T20" fmla="*/ 49 w 187"/>
                      <a:gd name="T21" fmla="*/ 117 h 124"/>
                      <a:gd name="T22" fmla="*/ 20 w 187"/>
                      <a:gd name="T23" fmla="*/ 116 h 124"/>
                      <a:gd name="T24" fmla="*/ 2 w 187"/>
                      <a:gd name="T25" fmla="*/ 111 h 124"/>
                      <a:gd name="T26" fmla="*/ 2 w 187"/>
                      <a:gd name="T27" fmla="*/ 95 h 124"/>
                      <a:gd name="T28" fmla="*/ 0 w 187"/>
                      <a:gd name="T29" fmla="*/ 85 h 124"/>
                      <a:gd name="T30" fmla="*/ 0 w 187"/>
                      <a:gd name="T31" fmla="*/ 61 h 124"/>
                      <a:gd name="T32" fmla="*/ 5 w 187"/>
                      <a:gd name="T33" fmla="*/ 47 h 124"/>
                      <a:gd name="T34" fmla="*/ 14 w 187"/>
                      <a:gd name="T35" fmla="*/ 32 h 124"/>
                      <a:gd name="T36" fmla="*/ 16 w 187"/>
                      <a:gd name="T37" fmla="*/ 0 h 124"/>
                      <a:gd name="T38" fmla="*/ 75 w 187"/>
                      <a:gd name="T39" fmla="*/ 4 h 1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87" h="124">
                        <a:moveTo>
                          <a:pt x="75" y="4"/>
                        </a:moveTo>
                        <a:lnTo>
                          <a:pt x="74" y="36"/>
                        </a:lnTo>
                        <a:lnTo>
                          <a:pt x="123" y="66"/>
                        </a:lnTo>
                        <a:lnTo>
                          <a:pt x="164" y="79"/>
                        </a:lnTo>
                        <a:lnTo>
                          <a:pt x="186" y="92"/>
                        </a:lnTo>
                        <a:lnTo>
                          <a:pt x="185" y="109"/>
                        </a:lnTo>
                        <a:lnTo>
                          <a:pt x="156" y="120"/>
                        </a:lnTo>
                        <a:lnTo>
                          <a:pt x="111" y="123"/>
                        </a:lnTo>
                        <a:lnTo>
                          <a:pt x="74" y="116"/>
                        </a:lnTo>
                        <a:lnTo>
                          <a:pt x="51" y="107"/>
                        </a:lnTo>
                        <a:lnTo>
                          <a:pt x="49" y="117"/>
                        </a:lnTo>
                        <a:lnTo>
                          <a:pt x="20" y="116"/>
                        </a:lnTo>
                        <a:lnTo>
                          <a:pt x="2" y="111"/>
                        </a:lnTo>
                        <a:lnTo>
                          <a:pt x="2" y="95"/>
                        </a:lnTo>
                        <a:lnTo>
                          <a:pt x="0" y="85"/>
                        </a:lnTo>
                        <a:lnTo>
                          <a:pt x="0" y="61"/>
                        </a:lnTo>
                        <a:lnTo>
                          <a:pt x="5" y="47"/>
                        </a:lnTo>
                        <a:lnTo>
                          <a:pt x="14" y="32"/>
                        </a:lnTo>
                        <a:lnTo>
                          <a:pt x="16" y="0"/>
                        </a:lnTo>
                        <a:lnTo>
                          <a:pt x="75" y="4"/>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98" name="Freeform 310"/>
                  <p:cNvSpPr>
                    <a:spLocks/>
                  </p:cNvSpPr>
                  <p:nvPr/>
                </p:nvSpPr>
                <p:spPr bwMode="auto">
                  <a:xfrm>
                    <a:off x="1170" y="2724"/>
                    <a:ext cx="57" cy="40"/>
                  </a:xfrm>
                  <a:custGeom>
                    <a:avLst/>
                    <a:gdLst>
                      <a:gd name="T0" fmla="*/ 14 w 57"/>
                      <a:gd name="T1" fmla="*/ 0 h 40"/>
                      <a:gd name="T2" fmla="*/ 0 w 57"/>
                      <a:gd name="T3" fmla="*/ 21 h 40"/>
                      <a:gd name="T4" fmla="*/ 50 w 57"/>
                      <a:gd name="T5" fmla="*/ 39 h 40"/>
                      <a:gd name="T6" fmla="*/ 56 w 57"/>
                      <a:gd name="T7" fmla="*/ 25 h 40"/>
                      <a:gd name="T8" fmla="*/ 14 w 57"/>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 h="40">
                        <a:moveTo>
                          <a:pt x="14" y="0"/>
                        </a:moveTo>
                        <a:lnTo>
                          <a:pt x="0" y="21"/>
                        </a:lnTo>
                        <a:lnTo>
                          <a:pt x="50" y="39"/>
                        </a:lnTo>
                        <a:lnTo>
                          <a:pt x="56" y="25"/>
                        </a:lnTo>
                        <a:lnTo>
                          <a:pt x="14"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99" name="Freeform 311"/>
                  <p:cNvSpPr>
                    <a:spLocks/>
                  </p:cNvSpPr>
                  <p:nvPr/>
                </p:nvSpPr>
                <p:spPr bwMode="auto">
                  <a:xfrm>
                    <a:off x="1225" y="2751"/>
                    <a:ext cx="65" cy="25"/>
                  </a:xfrm>
                  <a:custGeom>
                    <a:avLst/>
                    <a:gdLst>
                      <a:gd name="T0" fmla="*/ 8 w 65"/>
                      <a:gd name="T1" fmla="*/ 0 h 25"/>
                      <a:gd name="T2" fmla="*/ 0 w 65"/>
                      <a:gd name="T3" fmla="*/ 12 h 25"/>
                      <a:gd name="T4" fmla="*/ 32 w 65"/>
                      <a:gd name="T5" fmla="*/ 22 h 25"/>
                      <a:gd name="T6" fmla="*/ 46 w 65"/>
                      <a:gd name="T7" fmla="*/ 24 h 25"/>
                      <a:gd name="T8" fmla="*/ 64 w 65"/>
                      <a:gd name="T9" fmla="*/ 23 h 25"/>
                      <a:gd name="T10" fmla="*/ 45 w 65"/>
                      <a:gd name="T11" fmla="*/ 11 h 25"/>
                      <a:gd name="T12" fmla="*/ 8 w 65"/>
                      <a:gd name="T13" fmla="*/ 0 h 2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25">
                        <a:moveTo>
                          <a:pt x="8" y="0"/>
                        </a:moveTo>
                        <a:lnTo>
                          <a:pt x="0" y="12"/>
                        </a:lnTo>
                        <a:lnTo>
                          <a:pt x="32" y="22"/>
                        </a:lnTo>
                        <a:lnTo>
                          <a:pt x="46" y="24"/>
                        </a:lnTo>
                        <a:lnTo>
                          <a:pt x="64" y="23"/>
                        </a:lnTo>
                        <a:lnTo>
                          <a:pt x="45" y="11"/>
                        </a:lnTo>
                        <a:lnTo>
                          <a:pt x="8"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00" name="Freeform 312"/>
                  <p:cNvSpPr>
                    <a:spLocks/>
                  </p:cNvSpPr>
                  <p:nvPr/>
                </p:nvSpPr>
                <p:spPr bwMode="auto">
                  <a:xfrm>
                    <a:off x="1109" y="2724"/>
                    <a:ext cx="182" cy="75"/>
                  </a:xfrm>
                  <a:custGeom>
                    <a:avLst/>
                    <a:gdLst>
                      <a:gd name="T0" fmla="*/ 181 w 182"/>
                      <a:gd name="T1" fmla="*/ 63 h 75"/>
                      <a:gd name="T2" fmla="*/ 181 w 182"/>
                      <a:gd name="T3" fmla="*/ 51 h 75"/>
                      <a:gd name="T4" fmla="*/ 157 w 182"/>
                      <a:gd name="T5" fmla="*/ 55 h 75"/>
                      <a:gd name="T6" fmla="*/ 120 w 182"/>
                      <a:gd name="T7" fmla="*/ 47 h 75"/>
                      <a:gd name="T8" fmla="*/ 98 w 182"/>
                      <a:gd name="T9" fmla="*/ 41 h 75"/>
                      <a:gd name="T10" fmla="*/ 56 w 182"/>
                      <a:gd name="T11" fmla="*/ 23 h 75"/>
                      <a:gd name="T12" fmla="*/ 38 w 182"/>
                      <a:gd name="T13" fmla="*/ 21 h 75"/>
                      <a:gd name="T14" fmla="*/ 20 w 182"/>
                      <a:gd name="T15" fmla="*/ 12 h 75"/>
                      <a:gd name="T16" fmla="*/ 11 w 182"/>
                      <a:gd name="T17" fmla="*/ 0 h 75"/>
                      <a:gd name="T18" fmla="*/ 0 w 182"/>
                      <a:gd name="T19" fmla="*/ 15 h 75"/>
                      <a:gd name="T20" fmla="*/ 0 w 182"/>
                      <a:gd name="T21" fmla="*/ 47 h 75"/>
                      <a:gd name="T22" fmla="*/ 14 w 182"/>
                      <a:gd name="T23" fmla="*/ 51 h 75"/>
                      <a:gd name="T24" fmla="*/ 46 w 182"/>
                      <a:gd name="T25" fmla="*/ 57 h 75"/>
                      <a:gd name="T26" fmla="*/ 59 w 182"/>
                      <a:gd name="T27" fmla="*/ 59 h 75"/>
                      <a:gd name="T28" fmla="*/ 81 w 182"/>
                      <a:gd name="T29" fmla="*/ 69 h 75"/>
                      <a:gd name="T30" fmla="*/ 105 w 182"/>
                      <a:gd name="T31" fmla="*/ 74 h 75"/>
                      <a:gd name="T32" fmla="*/ 122 w 182"/>
                      <a:gd name="T33" fmla="*/ 74 h 75"/>
                      <a:gd name="T34" fmla="*/ 149 w 182"/>
                      <a:gd name="T35" fmla="*/ 74 h 75"/>
                      <a:gd name="T36" fmla="*/ 181 w 182"/>
                      <a:gd name="T37" fmla="*/ 63 h 7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82" h="75">
                        <a:moveTo>
                          <a:pt x="181" y="63"/>
                        </a:moveTo>
                        <a:lnTo>
                          <a:pt x="181" y="51"/>
                        </a:lnTo>
                        <a:lnTo>
                          <a:pt x="157" y="55"/>
                        </a:lnTo>
                        <a:lnTo>
                          <a:pt x="120" y="47"/>
                        </a:lnTo>
                        <a:lnTo>
                          <a:pt x="98" y="41"/>
                        </a:lnTo>
                        <a:lnTo>
                          <a:pt x="56" y="23"/>
                        </a:lnTo>
                        <a:lnTo>
                          <a:pt x="38" y="21"/>
                        </a:lnTo>
                        <a:lnTo>
                          <a:pt x="20" y="12"/>
                        </a:lnTo>
                        <a:lnTo>
                          <a:pt x="11" y="0"/>
                        </a:lnTo>
                        <a:lnTo>
                          <a:pt x="0" y="15"/>
                        </a:lnTo>
                        <a:lnTo>
                          <a:pt x="0" y="47"/>
                        </a:lnTo>
                        <a:lnTo>
                          <a:pt x="14" y="51"/>
                        </a:lnTo>
                        <a:lnTo>
                          <a:pt x="46" y="57"/>
                        </a:lnTo>
                        <a:lnTo>
                          <a:pt x="59" y="59"/>
                        </a:lnTo>
                        <a:lnTo>
                          <a:pt x="81" y="69"/>
                        </a:lnTo>
                        <a:lnTo>
                          <a:pt x="105" y="74"/>
                        </a:lnTo>
                        <a:lnTo>
                          <a:pt x="122" y="74"/>
                        </a:lnTo>
                        <a:lnTo>
                          <a:pt x="149" y="74"/>
                        </a:lnTo>
                        <a:lnTo>
                          <a:pt x="181" y="63"/>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501" name="Freeform 313"/>
                  <p:cNvSpPr>
                    <a:spLocks/>
                  </p:cNvSpPr>
                  <p:nvPr/>
                </p:nvSpPr>
                <p:spPr bwMode="auto">
                  <a:xfrm>
                    <a:off x="1122" y="2682"/>
                    <a:ext cx="60" cy="61"/>
                  </a:xfrm>
                  <a:custGeom>
                    <a:avLst/>
                    <a:gdLst>
                      <a:gd name="T0" fmla="*/ 58 w 60"/>
                      <a:gd name="T1" fmla="*/ 4 h 61"/>
                      <a:gd name="T2" fmla="*/ 56 w 60"/>
                      <a:gd name="T3" fmla="*/ 34 h 61"/>
                      <a:gd name="T4" fmla="*/ 59 w 60"/>
                      <a:gd name="T5" fmla="*/ 40 h 61"/>
                      <a:gd name="T6" fmla="*/ 46 w 60"/>
                      <a:gd name="T7" fmla="*/ 60 h 61"/>
                      <a:gd name="T8" fmla="*/ 28 w 60"/>
                      <a:gd name="T9" fmla="*/ 60 h 61"/>
                      <a:gd name="T10" fmla="*/ 7 w 60"/>
                      <a:gd name="T11" fmla="*/ 51 h 61"/>
                      <a:gd name="T12" fmla="*/ 0 w 60"/>
                      <a:gd name="T13" fmla="*/ 39 h 61"/>
                      <a:gd name="T14" fmla="*/ 4 w 60"/>
                      <a:gd name="T15" fmla="*/ 31 h 61"/>
                      <a:gd name="T16" fmla="*/ 5 w 60"/>
                      <a:gd name="T17" fmla="*/ 0 h 61"/>
                      <a:gd name="T18" fmla="*/ 58 w 60"/>
                      <a:gd name="T19" fmla="*/ 4 h 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0" h="61">
                        <a:moveTo>
                          <a:pt x="58" y="4"/>
                        </a:moveTo>
                        <a:lnTo>
                          <a:pt x="56" y="34"/>
                        </a:lnTo>
                        <a:lnTo>
                          <a:pt x="59" y="40"/>
                        </a:lnTo>
                        <a:lnTo>
                          <a:pt x="46" y="60"/>
                        </a:lnTo>
                        <a:lnTo>
                          <a:pt x="28" y="60"/>
                        </a:lnTo>
                        <a:lnTo>
                          <a:pt x="7" y="51"/>
                        </a:lnTo>
                        <a:lnTo>
                          <a:pt x="0" y="39"/>
                        </a:lnTo>
                        <a:lnTo>
                          <a:pt x="4" y="31"/>
                        </a:lnTo>
                        <a:lnTo>
                          <a:pt x="5" y="0"/>
                        </a:lnTo>
                        <a:lnTo>
                          <a:pt x="58" y="4"/>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434" name="Group 314"/>
                <p:cNvGrpSpPr>
                  <a:grpSpLocks/>
                </p:cNvGrpSpPr>
                <p:nvPr/>
              </p:nvGrpSpPr>
              <p:grpSpPr bwMode="auto">
                <a:xfrm>
                  <a:off x="1111" y="2461"/>
                  <a:ext cx="80" cy="251"/>
                  <a:chOff x="1111" y="2461"/>
                  <a:chExt cx="80" cy="251"/>
                </a:xfrm>
              </p:grpSpPr>
              <p:sp>
                <p:nvSpPr>
                  <p:cNvPr id="14495" name="Freeform 315"/>
                  <p:cNvSpPr>
                    <a:spLocks/>
                  </p:cNvSpPr>
                  <p:nvPr/>
                </p:nvSpPr>
                <p:spPr bwMode="auto">
                  <a:xfrm>
                    <a:off x="1111" y="2461"/>
                    <a:ext cx="80" cy="251"/>
                  </a:xfrm>
                  <a:custGeom>
                    <a:avLst/>
                    <a:gdLst>
                      <a:gd name="T0" fmla="*/ 7 w 80"/>
                      <a:gd name="T1" fmla="*/ 5 h 251"/>
                      <a:gd name="T2" fmla="*/ 2 w 80"/>
                      <a:gd name="T3" fmla="*/ 90 h 251"/>
                      <a:gd name="T4" fmla="*/ 3 w 80"/>
                      <a:gd name="T5" fmla="*/ 160 h 251"/>
                      <a:gd name="T6" fmla="*/ 0 w 80"/>
                      <a:gd name="T7" fmla="*/ 238 h 251"/>
                      <a:gd name="T8" fmla="*/ 39 w 80"/>
                      <a:gd name="T9" fmla="*/ 250 h 251"/>
                      <a:gd name="T10" fmla="*/ 77 w 80"/>
                      <a:gd name="T11" fmla="*/ 250 h 251"/>
                      <a:gd name="T12" fmla="*/ 79 w 80"/>
                      <a:gd name="T13" fmla="*/ 0 h 251"/>
                      <a:gd name="T14" fmla="*/ 7 w 80"/>
                      <a:gd name="T15" fmla="*/ 5 h 25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0" h="251">
                        <a:moveTo>
                          <a:pt x="7" y="5"/>
                        </a:moveTo>
                        <a:lnTo>
                          <a:pt x="2" y="90"/>
                        </a:lnTo>
                        <a:lnTo>
                          <a:pt x="3" y="160"/>
                        </a:lnTo>
                        <a:lnTo>
                          <a:pt x="0" y="238"/>
                        </a:lnTo>
                        <a:lnTo>
                          <a:pt x="39" y="250"/>
                        </a:lnTo>
                        <a:lnTo>
                          <a:pt x="77" y="250"/>
                        </a:lnTo>
                        <a:lnTo>
                          <a:pt x="79" y="0"/>
                        </a:lnTo>
                        <a:lnTo>
                          <a:pt x="7" y="5"/>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96" name="Freeform 316"/>
                  <p:cNvSpPr>
                    <a:spLocks/>
                  </p:cNvSpPr>
                  <p:nvPr/>
                </p:nvSpPr>
                <p:spPr bwMode="auto">
                  <a:xfrm>
                    <a:off x="1118" y="2465"/>
                    <a:ext cx="69" cy="240"/>
                  </a:xfrm>
                  <a:custGeom>
                    <a:avLst/>
                    <a:gdLst>
                      <a:gd name="T0" fmla="*/ 6 w 69"/>
                      <a:gd name="T1" fmla="*/ 7 h 240"/>
                      <a:gd name="T2" fmla="*/ 0 w 69"/>
                      <a:gd name="T3" fmla="*/ 78 h 240"/>
                      <a:gd name="T4" fmla="*/ 1 w 69"/>
                      <a:gd name="T5" fmla="*/ 135 h 240"/>
                      <a:gd name="T6" fmla="*/ 1 w 69"/>
                      <a:gd name="T7" fmla="*/ 222 h 240"/>
                      <a:gd name="T8" fmla="*/ 34 w 69"/>
                      <a:gd name="T9" fmla="*/ 239 h 240"/>
                      <a:gd name="T10" fmla="*/ 64 w 69"/>
                      <a:gd name="T11" fmla="*/ 239 h 240"/>
                      <a:gd name="T12" fmla="*/ 68 w 69"/>
                      <a:gd name="T13" fmla="*/ 0 h 240"/>
                      <a:gd name="T14" fmla="*/ 6 w 69"/>
                      <a:gd name="T15" fmla="*/ 7 h 24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240">
                        <a:moveTo>
                          <a:pt x="6" y="7"/>
                        </a:moveTo>
                        <a:lnTo>
                          <a:pt x="0" y="78"/>
                        </a:lnTo>
                        <a:lnTo>
                          <a:pt x="1" y="135"/>
                        </a:lnTo>
                        <a:lnTo>
                          <a:pt x="1" y="222"/>
                        </a:lnTo>
                        <a:lnTo>
                          <a:pt x="34" y="239"/>
                        </a:lnTo>
                        <a:lnTo>
                          <a:pt x="64" y="239"/>
                        </a:lnTo>
                        <a:lnTo>
                          <a:pt x="68" y="0"/>
                        </a:lnTo>
                        <a:lnTo>
                          <a:pt x="6" y="7"/>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435" name="Group 317"/>
                <p:cNvGrpSpPr>
                  <a:grpSpLocks/>
                </p:cNvGrpSpPr>
                <p:nvPr/>
              </p:nvGrpSpPr>
              <p:grpSpPr bwMode="auto">
                <a:xfrm>
                  <a:off x="1152" y="2715"/>
                  <a:ext cx="191" cy="125"/>
                  <a:chOff x="1152" y="2715"/>
                  <a:chExt cx="191" cy="125"/>
                </a:xfrm>
              </p:grpSpPr>
              <p:sp>
                <p:nvSpPr>
                  <p:cNvPr id="14490" name="Freeform 318"/>
                  <p:cNvSpPr>
                    <a:spLocks/>
                  </p:cNvSpPr>
                  <p:nvPr/>
                </p:nvSpPr>
                <p:spPr bwMode="auto">
                  <a:xfrm>
                    <a:off x="1152" y="2715"/>
                    <a:ext cx="191" cy="125"/>
                  </a:xfrm>
                  <a:custGeom>
                    <a:avLst/>
                    <a:gdLst>
                      <a:gd name="T0" fmla="*/ 77 w 191"/>
                      <a:gd name="T1" fmla="*/ 4 h 125"/>
                      <a:gd name="T2" fmla="*/ 76 w 191"/>
                      <a:gd name="T3" fmla="*/ 36 h 125"/>
                      <a:gd name="T4" fmla="*/ 125 w 191"/>
                      <a:gd name="T5" fmla="*/ 67 h 125"/>
                      <a:gd name="T6" fmla="*/ 167 w 191"/>
                      <a:gd name="T7" fmla="*/ 80 h 125"/>
                      <a:gd name="T8" fmla="*/ 190 w 191"/>
                      <a:gd name="T9" fmla="*/ 91 h 125"/>
                      <a:gd name="T10" fmla="*/ 189 w 191"/>
                      <a:gd name="T11" fmla="*/ 109 h 125"/>
                      <a:gd name="T12" fmla="*/ 159 w 191"/>
                      <a:gd name="T13" fmla="*/ 120 h 125"/>
                      <a:gd name="T14" fmla="*/ 113 w 191"/>
                      <a:gd name="T15" fmla="*/ 124 h 125"/>
                      <a:gd name="T16" fmla="*/ 76 w 191"/>
                      <a:gd name="T17" fmla="*/ 116 h 125"/>
                      <a:gd name="T18" fmla="*/ 53 w 191"/>
                      <a:gd name="T19" fmla="*/ 107 h 125"/>
                      <a:gd name="T20" fmla="*/ 51 w 191"/>
                      <a:gd name="T21" fmla="*/ 116 h 125"/>
                      <a:gd name="T22" fmla="*/ 21 w 191"/>
                      <a:gd name="T23" fmla="*/ 116 h 125"/>
                      <a:gd name="T24" fmla="*/ 2 w 191"/>
                      <a:gd name="T25" fmla="*/ 111 h 125"/>
                      <a:gd name="T26" fmla="*/ 2 w 191"/>
                      <a:gd name="T27" fmla="*/ 94 h 125"/>
                      <a:gd name="T28" fmla="*/ 0 w 191"/>
                      <a:gd name="T29" fmla="*/ 85 h 125"/>
                      <a:gd name="T30" fmla="*/ 0 w 191"/>
                      <a:gd name="T31" fmla="*/ 61 h 125"/>
                      <a:gd name="T32" fmla="*/ 6 w 191"/>
                      <a:gd name="T33" fmla="*/ 48 h 125"/>
                      <a:gd name="T34" fmla="*/ 15 w 191"/>
                      <a:gd name="T35" fmla="*/ 33 h 125"/>
                      <a:gd name="T36" fmla="*/ 17 w 191"/>
                      <a:gd name="T37" fmla="*/ 0 h 125"/>
                      <a:gd name="T38" fmla="*/ 77 w 191"/>
                      <a:gd name="T39" fmla="*/ 4 h 12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91" h="125">
                        <a:moveTo>
                          <a:pt x="77" y="4"/>
                        </a:moveTo>
                        <a:lnTo>
                          <a:pt x="76" y="36"/>
                        </a:lnTo>
                        <a:lnTo>
                          <a:pt x="125" y="67"/>
                        </a:lnTo>
                        <a:lnTo>
                          <a:pt x="167" y="80"/>
                        </a:lnTo>
                        <a:lnTo>
                          <a:pt x="190" y="91"/>
                        </a:lnTo>
                        <a:lnTo>
                          <a:pt x="189" y="109"/>
                        </a:lnTo>
                        <a:lnTo>
                          <a:pt x="159" y="120"/>
                        </a:lnTo>
                        <a:lnTo>
                          <a:pt x="113" y="124"/>
                        </a:lnTo>
                        <a:lnTo>
                          <a:pt x="76" y="116"/>
                        </a:lnTo>
                        <a:lnTo>
                          <a:pt x="53" y="107"/>
                        </a:lnTo>
                        <a:lnTo>
                          <a:pt x="51" y="116"/>
                        </a:lnTo>
                        <a:lnTo>
                          <a:pt x="21" y="116"/>
                        </a:lnTo>
                        <a:lnTo>
                          <a:pt x="2" y="111"/>
                        </a:lnTo>
                        <a:lnTo>
                          <a:pt x="2" y="94"/>
                        </a:lnTo>
                        <a:lnTo>
                          <a:pt x="0" y="85"/>
                        </a:lnTo>
                        <a:lnTo>
                          <a:pt x="0" y="61"/>
                        </a:lnTo>
                        <a:lnTo>
                          <a:pt x="6" y="48"/>
                        </a:lnTo>
                        <a:lnTo>
                          <a:pt x="15" y="33"/>
                        </a:lnTo>
                        <a:lnTo>
                          <a:pt x="17" y="0"/>
                        </a:lnTo>
                        <a:lnTo>
                          <a:pt x="77" y="4"/>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91" name="Freeform 319"/>
                  <p:cNvSpPr>
                    <a:spLocks/>
                  </p:cNvSpPr>
                  <p:nvPr/>
                </p:nvSpPr>
                <p:spPr bwMode="auto">
                  <a:xfrm>
                    <a:off x="1216" y="2759"/>
                    <a:ext cx="58" cy="40"/>
                  </a:xfrm>
                  <a:custGeom>
                    <a:avLst/>
                    <a:gdLst>
                      <a:gd name="T0" fmla="*/ 14 w 58"/>
                      <a:gd name="T1" fmla="*/ 0 h 40"/>
                      <a:gd name="T2" fmla="*/ 0 w 58"/>
                      <a:gd name="T3" fmla="*/ 22 h 40"/>
                      <a:gd name="T4" fmla="*/ 50 w 58"/>
                      <a:gd name="T5" fmla="*/ 39 h 40"/>
                      <a:gd name="T6" fmla="*/ 57 w 58"/>
                      <a:gd name="T7" fmla="*/ 25 h 40"/>
                      <a:gd name="T8" fmla="*/ 14 w 58"/>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8" h="40">
                        <a:moveTo>
                          <a:pt x="14" y="0"/>
                        </a:moveTo>
                        <a:lnTo>
                          <a:pt x="0" y="22"/>
                        </a:lnTo>
                        <a:lnTo>
                          <a:pt x="50" y="39"/>
                        </a:lnTo>
                        <a:lnTo>
                          <a:pt x="57" y="25"/>
                        </a:lnTo>
                        <a:lnTo>
                          <a:pt x="14"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92" name="Freeform 320"/>
                  <p:cNvSpPr>
                    <a:spLocks/>
                  </p:cNvSpPr>
                  <p:nvPr/>
                </p:nvSpPr>
                <p:spPr bwMode="auto">
                  <a:xfrm>
                    <a:off x="1272" y="2787"/>
                    <a:ext cx="65" cy="24"/>
                  </a:xfrm>
                  <a:custGeom>
                    <a:avLst/>
                    <a:gdLst>
                      <a:gd name="T0" fmla="*/ 7 w 65"/>
                      <a:gd name="T1" fmla="*/ 0 h 24"/>
                      <a:gd name="T2" fmla="*/ 0 w 65"/>
                      <a:gd name="T3" fmla="*/ 11 h 24"/>
                      <a:gd name="T4" fmla="*/ 31 w 65"/>
                      <a:gd name="T5" fmla="*/ 20 h 24"/>
                      <a:gd name="T6" fmla="*/ 46 w 65"/>
                      <a:gd name="T7" fmla="*/ 23 h 24"/>
                      <a:gd name="T8" fmla="*/ 64 w 65"/>
                      <a:gd name="T9" fmla="*/ 21 h 24"/>
                      <a:gd name="T10" fmla="*/ 45 w 65"/>
                      <a:gd name="T11" fmla="*/ 10 h 24"/>
                      <a:gd name="T12" fmla="*/ 7 w 65"/>
                      <a:gd name="T13" fmla="*/ 0 h 2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 h="24">
                        <a:moveTo>
                          <a:pt x="7" y="0"/>
                        </a:moveTo>
                        <a:lnTo>
                          <a:pt x="0" y="11"/>
                        </a:lnTo>
                        <a:lnTo>
                          <a:pt x="31" y="20"/>
                        </a:lnTo>
                        <a:lnTo>
                          <a:pt x="46" y="23"/>
                        </a:lnTo>
                        <a:lnTo>
                          <a:pt x="64" y="21"/>
                        </a:lnTo>
                        <a:lnTo>
                          <a:pt x="45" y="10"/>
                        </a:lnTo>
                        <a:lnTo>
                          <a:pt x="7" y="0"/>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93" name="Freeform 321"/>
                  <p:cNvSpPr>
                    <a:spLocks/>
                  </p:cNvSpPr>
                  <p:nvPr/>
                </p:nvSpPr>
                <p:spPr bwMode="auto">
                  <a:xfrm>
                    <a:off x="1154" y="2759"/>
                    <a:ext cx="184" cy="75"/>
                  </a:xfrm>
                  <a:custGeom>
                    <a:avLst/>
                    <a:gdLst>
                      <a:gd name="T0" fmla="*/ 183 w 184"/>
                      <a:gd name="T1" fmla="*/ 62 h 75"/>
                      <a:gd name="T2" fmla="*/ 183 w 184"/>
                      <a:gd name="T3" fmla="*/ 51 h 75"/>
                      <a:gd name="T4" fmla="*/ 159 w 184"/>
                      <a:gd name="T5" fmla="*/ 54 h 75"/>
                      <a:gd name="T6" fmla="*/ 121 w 184"/>
                      <a:gd name="T7" fmla="*/ 47 h 75"/>
                      <a:gd name="T8" fmla="*/ 99 w 184"/>
                      <a:gd name="T9" fmla="*/ 42 h 75"/>
                      <a:gd name="T10" fmla="*/ 57 w 184"/>
                      <a:gd name="T11" fmla="*/ 24 h 75"/>
                      <a:gd name="T12" fmla="*/ 38 w 184"/>
                      <a:gd name="T13" fmla="*/ 22 h 75"/>
                      <a:gd name="T14" fmla="*/ 20 w 184"/>
                      <a:gd name="T15" fmla="*/ 13 h 75"/>
                      <a:gd name="T16" fmla="*/ 11 w 184"/>
                      <a:gd name="T17" fmla="*/ 0 h 75"/>
                      <a:gd name="T18" fmla="*/ 0 w 184"/>
                      <a:gd name="T19" fmla="*/ 16 h 75"/>
                      <a:gd name="T20" fmla="*/ 0 w 184"/>
                      <a:gd name="T21" fmla="*/ 46 h 75"/>
                      <a:gd name="T22" fmla="*/ 14 w 184"/>
                      <a:gd name="T23" fmla="*/ 51 h 75"/>
                      <a:gd name="T24" fmla="*/ 47 w 184"/>
                      <a:gd name="T25" fmla="*/ 56 h 75"/>
                      <a:gd name="T26" fmla="*/ 60 w 184"/>
                      <a:gd name="T27" fmla="*/ 59 h 75"/>
                      <a:gd name="T28" fmla="*/ 81 w 184"/>
                      <a:gd name="T29" fmla="*/ 69 h 75"/>
                      <a:gd name="T30" fmla="*/ 106 w 184"/>
                      <a:gd name="T31" fmla="*/ 74 h 75"/>
                      <a:gd name="T32" fmla="*/ 124 w 184"/>
                      <a:gd name="T33" fmla="*/ 74 h 75"/>
                      <a:gd name="T34" fmla="*/ 151 w 184"/>
                      <a:gd name="T35" fmla="*/ 74 h 75"/>
                      <a:gd name="T36" fmla="*/ 183 w 184"/>
                      <a:gd name="T37" fmla="*/ 62 h 7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84" h="75">
                        <a:moveTo>
                          <a:pt x="183" y="62"/>
                        </a:moveTo>
                        <a:lnTo>
                          <a:pt x="183" y="51"/>
                        </a:lnTo>
                        <a:lnTo>
                          <a:pt x="159" y="54"/>
                        </a:lnTo>
                        <a:lnTo>
                          <a:pt x="121" y="47"/>
                        </a:lnTo>
                        <a:lnTo>
                          <a:pt x="99" y="42"/>
                        </a:lnTo>
                        <a:lnTo>
                          <a:pt x="57" y="24"/>
                        </a:lnTo>
                        <a:lnTo>
                          <a:pt x="38" y="22"/>
                        </a:lnTo>
                        <a:lnTo>
                          <a:pt x="20" y="13"/>
                        </a:lnTo>
                        <a:lnTo>
                          <a:pt x="11" y="0"/>
                        </a:lnTo>
                        <a:lnTo>
                          <a:pt x="0" y="16"/>
                        </a:lnTo>
                        <a:lnTo>
                          <a:pt x="0" y="46"/>
                        </a:lnTo>
                        <a:lnTo>
                          <a:pt x="14" y="51"/>
                        </a:lnTo>
                        <a:lnTo>
                          <a:pt x="47" y="56"/>
                        </a:lnTo>
                        <a:lnTo>
                          <a:pt x="60" y="59"/>
                        </a:lnTo>
                        <a:lnTo>
                          <a:pt x="81" y="69"/>
                        </a:lnTo>
                        <a:lnTo>
                          <a:pt x="106" y="74"/>
                        </a:lnTo>
                        <a:lnTo>
                          <a:pt x="124" y="74"/>
                        </a:lnTo>
                        <a:lnTo>
                          <a:pt x="151" y="74"/>
                        </a:lnTo>
                        <a:lnTo>
                          <a:pt x="183" y="62"/>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94" name="Freeform 322"/>
                  <p:cNvSpPr>
                    <a:spLocks/>
                  </p:cNvSpPr>
                  <p:nvPr/>
                </p:nvSpPr>
                <p:spPr bwMode="auto">
                  <a:xfrm>
                    <a:off x="1167" y="2718"/>
                    <a:ext cx="61" cy="60"/>
                  </a:xfrm>
                  <a:custGeom>
                    <a:avLst/>
                    <a:gdLst>
                      <a:gd name="T0" fmla="*/ 58 w 61"/>
                      <a:gd name="T1" fmla="*/ 4 h 60"/>
                      <a:gd name="T2" fmla="*/ 56 w 61"/>
                      <a:gd name="T3" fmla="*/ 33 h 60"/>
                      <a:gd name="T4" fmla="*/ 60 w 61"/>
                      <a:gd name="T5" fmla="*/ 40 h 60"/>
                      <a:gd name="T6" fmla="*/ 46 w 61"/>
                      <a:gd name="T7" fmla="*/ 59 h 60"/>
                      <a:gd name="T8" fmla="*/ 28 w 61"/>
                      <a:gd name="T9" fmla="*/ 59 h 60"/>
                      <a:gd name="T10" fmla="*/ 7 w 61"/>
                      <a:gd name="T11" fmla="*/ 51 h 60"/>
                      <a:gd name="T12" fmla="*/ 0 w 61"/>
                      <a:gd name="T13" fmla="*/ 39 h 60"/>
                      <a:gd name="T14" fmla="*/ 4 w 61"/>
                      <a:gd name="T15" fmla="*/ 31 h 60"/>
                      <a:gd name="T16" fmla="*/ 5 w 61"/>
                      <a:gd name="T17" fmla="*/ 0 h 60"/>
                      <a:gd name="T18" fmla="*/ 58 w 61"/>
                      <a:gd name="T19" fmla="*/ 4 h 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 h="60">
                        <a:moveTo>
                          <a:pt x="58" y="4"/>
                        </a:moveTo>
                        <a:lnTo>
                          <a:pt x="56" y="33"/>
                        </a:lnTo>
                        <a:lnTo>
                          <a:pt x="60" y="40"/>
                        </a:lnTo>
                        <a:lnTo>
                          <a:pt x="46" y="59"/>
                        </a:lnTo>
                        <a:lnTo>
                          <a:pt x="28" y="59"/>
                        </a:lnTo>
                        <a:lnTo>
                          <a:pt x="7" y="51"/>
                        </a:lnTo>
                        <a:lnTo>
                          <a:pt x="0" y="39"/>
                        </a:lnTo>
                        <a:lnTo>
                          <a:pt x="4" y="31"/>
                        </a:lnTo>
                        <a:lnTo>
                          <a:pt x="5" y="0"/>
                        </a:lnTo>
                        <a:lnTo>
                          <a:pt x="58" y="4"/>
                        </a:lnTo>
                      </a:path>
                    </a:pathLst>
                  </a:custGeom>
                  <a:solidFill>
                    <a:srgbClr val="A0A0A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436" name="Oval 323"/>
                <p:cNvSpPr>
                  <a:spLocks noChangeArrowheads="1"/>
                </p:cNvSpPr>
                <p:nvPr/>
              </p:nvSpPr>
              <p:spPr bwMode="auto">
                <a:xfrm>
                  <a:off x="872" y="2719"/>
                  <a:ext cx="219" cy="109"/>
                </a:xfrm>
                <a:prstGeom prst="ellipse">
                  <a:avLst/>
                </a:prstGeom>
                <a:solidFill>
                  <a:srgbClr val="606060"/>
                </a:solidFill>
                <a:ln w="12699">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437" name="Rectangle 324"/>
                <p:cNvSpPr>
                  <a:spLocks noChangeArrowheads="1"/>
                </p:cNvSpPr>
                <p:nvPr/>
              </p:nvSpPr>
              <p:spPr bwMode="auto">
                <a:xfrm>
                  <a:off x="954" y="2491"/>
                  <a:ext cx="54" cy="256"/>
                </a:xfrm>
                <a:prstGeom prst="rect">
                  <a:avLst/>
                </a:prstGeom>
                <a:solidFill>
                  <a:srgbClr val="606060"/>
                </a:solidFill>
                <a:ln w="12699">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grpSp>
              <p:nvGrpSpPr>
                <p:cNvPr id="14438" name="Group 325"/>
                <p:cNvGrpSpPr>
                  <a:grpSpLocks/>
                </p:cNvGrpSpPr>
                <p:nvPr/>
              </p:nvGrpSpPr>
              <p:grpSpPr bwMode="auto">
                <a:xfrm>
                  <a:off x="848" y="2391"/>
                  <a:ext cx="299" cy="137"/>
                  <a:chOff x="848" y="2391"/>
                  <a:chExt cx="299" cy="137"/>
                </a:xfrm>
              </p:grpSpPr>
              <p:sp>
                <p:nvSpPr>
                  <p:cNvPr id="14488" name="Freeform 326"/>
                  <p:cNvSpPr>
                    <a:spLocks/>
                  </p:cNvSpPr>
                  <p:nvPr/>
                </p:nvSpPr>
                <p:spPr bwMode="auto">
                  <a:xfrm>
                    <a:off x="848" y="2391"/>
                    <a:ext cx="299" cy="137"/>
                  </a:xfrm>
                  <a:custGeom>
                    <a:avLst/>
                    <a:gdLst>
                      <a:gd name="T0" fmla="*/ 298 w 299"/>
                      <a:gd name="T1" fmla="*/ 71 h 137"/>
                      <a:gd name="T2" fmla="*/ 296 w 299"/>
                      <a:gd name="T3" fmla="*/ 113 h 137"/>
                      <a:gd name="T4" fmla="*/ 198 w 299"/>
                      <a:gd name="T5" fmla="*/ 136 h 137"/>
                      <a:gd name="T6" fmla="*/ 90 w 299"/>
                      <a:gd name="T7" fmla="*/ 136 h 137"/>
                      <a:gd name="T8" fmla="*/ 5 w 299"/>
                      <a:gd name="T9" fmla="*/ 101 h 137"/>
                      <a:gd name="T10" fmla="*/ 0 w 299"/>
                      <a:gd name="T11" fmla="*/ 4 h 137"/>
                      <a:gd name="T12" fmla="*/ 168 w 299"/>
                      <a:gd name="T13" fmla="*/ 0 h 137"/>
                      <a:gd name="T14" fmla="*/ 298 w 299"/>
                      <a:gd name="T15" fmla="*/ 71 h 1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99" h="137">
                        <a:moveTo>
                          <a:pt x="298" y="71"/>
                        </a:moveTo>
                        <a:lnTo>
                          <a:pt x="296" y="113"/>
                        </a:lnTo>
                        <a:lnTo>
                          <a:pt x="198" y="136"/>
                        </a:lnTo>
                        <a:lnTo>
                          <a:pt x="90" y="136"/>
                        </a:lnTo>
                        <a:lnTo>
                          <a:pt x="5" y="101"/>
                        </a:lnTo>
                        <a:lnTo>
                          <a:pt x="0" y="4"/>
                        </a:lnTo>
                        <a:lnTo>
                          <a:pt x="168" y="0"/>
                        </a:lnTo>
                        <a:lnTo>
                          <a:pt x="298" y="71"/>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89" name="Freeform 327"/>
                  <p:cNvSpPr>
                    <a:spLocks/>
                  </p:cNvSpPr>
                  <p:nvPr/>
                </p:nvSpPr>
                <p:spPr bwMode="auto">
                  <a:xfrm>
                    <a:off x="854" y="2443"/>
                    <a:ext cx="285" cy="79"/>
                  </a:xfrm>
                  <a:custGeom>
                    <a:avLst/>
                    <a:gdLst>
                      <a:gd name="T0" fmla="*/ 284 w 285"/>
                      <a:gd name="T1" fmla="*/ 26 h 79"/>
                      <a:gd name="T2" fmla="*/ 283 w 285"/>
                      <a:gd name="T3" fmla="*/ 57 h 79"/>
                      <a:gd name="T4" fmla="*/ 195 w 285"/>
                      <a:gd name="T5" fmla="*/ 78 h 79"/>
                      <a:gd name="T6" fmla="*/ 80 w 285"/>
                      <a:gd name="T7" fmla="*/ 78 h 79"/>
                      <a:gd name="T8" fmla="*/ 0 w 285"/>
                      <a:gd name="T9" fmla="*/ 41 h 79"/>
                      <a:gd name="T10" fmla="*/ 0 w 285"/>
                      <a:gd name="T11" fmla="*/ 0 h 79"/>
                      <a:gd name="T12" fmla="*/ 76 w 285"/>
                      <a:gd name="T13" fmla="*/ 41 h 79"/>
                      <a:gd name="T14" fmla="*/ 193 w 285"/>
                      <a:gd name="T15" fmla="*/ 43 h 79"/>
                      <a:gd name="T16" fmla="*/ 284 w 285"/>
                      <a:gd name="T17" fmla="*/ 26 h 7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85" h="79">
                        <a:moveTo>
                          <a:pt x="284" y="26"/>
                        </a:moveTo>
                        <a:lnTo>
                          <a:pt x="283" y="57"/>
                        </a:lnTo>
                        <a:lnTo>
                          <a:pt x="195" y="78"/>
                        </a:lnTo>
                        <a:lnTo>
                          <a:pt x="80" y="78"/>
                        </a:lnTo>
                        <a:lnTo>
                          <a:pt x="0" y="41"/>
                        </a:lnTo>
                        <a:lnTo>
                          <a:pt x="0" y="0"/>
                        </a:lnTo>
                        <a:lnTo>
                          <a:pt x="76" y="41"/>
                        </a:lnTo>
                        <a:lnTo>
                          <a:pt x="193" y="43"/>
                        </a:lnTo>
                        <a:lnTo>
                          <a:pt x="284" y="26"/>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439" name="Freeform 328"/>
                <p:cNvSpPr>
                  <a:spLocks/>
                </p:cNvSpPr>
                <p:nvPr/>
              </p:nvSpPr>
              <p:spPr bwMode="auto">
                <a:xfrm>
                  <a:off x="838" y="2249"/>
                  <a:ext cx="408" cy="493"/>
                </a:xfrm>
                <a:custGeom>
                  <a:avLst/>
                  <a:gdLst>
                    <a:gd name="T0" fmla="*/ 405 w 408"/>
                    <a:gd name="T1" fmla="*/ 276 h 493"/>
                    <a:gd name="T2" fmla="*/ 403 w 408"/>
                    <a:gd name="T3" fmla="*/ 227 h 493"/>
                    <a:gd name="T4" fmla="*/ 403 w 408"/>
                    <a:gd name="T5" fmla="*/ 175 h 493"/>
                    <a:gd name="T6" fmla="*/ 402 w 408"/>
                    <a:gd name="T7" fmla="*/ 134 h 493"/>
                    <a:gd name="T8" fmla="*/ 384 w 408"/>
                    <a:gd name="T9" fmla="*/ 111 h 493"/>
                    <a:gd name="T10" fmla="*/ 363 w 408"/>
                    <a:gd name="T11" fmla="*/ 98 h 493"/>
                    <a:gd name="T12" fmla="*/ 315 w 408"/>
                    <a:gd name="T13" fmla="*/ 75 h 493"/>
                    <a:gd name="T14" fmla="*/ 244 w 408"/>
                    <a:gd name="T15" fmla="*/ 52 h 493"/>
                    <a:gd name="T16" fmla="*/ 230 w 408"/>
                    <a:gd name="T17" fmla="*/ 51 h 493"/>
                    <a:gd name="T18" fmla="*/ 221 w 408"/>
                    <a:gd name="T19" fmla="*/ 52 h 493"/>
                    <a:gd name="T20" fmla="*/ 219 w 408"/>
                    <a:gd name="T21" fmla="*/ 48 h 493"/>
                    <a:gd name="T22" fmla="*/ 215 w 408"/>
                    <a:gd name="T23" fmla="*/ 43 h 493"/>
                    <a:gd name="T24" fmla="*/ 210 w 408"/>
                    <a:gd name="T25" fmla="*/ 44 h 493"/>
                    <a:gd name="T26" fmla="*/ 204 w 408"/>
                    <a:gd name="T27" fmla="*/ 44 h 493"/>
                    <a:gd name="T28" fmla="*/ 201 w 408"/>
                    <a:gd name="T29" fmla="*/ 35 h 493"/>
                    <a:gd name="T30" fmla="*/ 196 w 408"/>
                    <a:gd name="T31" fmla="*/ 30 h 493"/>
                    <a:gd name="T32" fmla="*/ 190 w 408"/>
                    <a:gd name="T33" fmla="*/ 29 h 493"/>
                    <a:gd name="T34" fmla="*/ 183 w 408"/>
                    <a:gd name="T35" fmla="*/ 29 h 493"/>
                    <a:gd name="T36" fmla="*/ 184 w 408"/>
                    <a:gd name="T37" fmla="*/ 21 h 493"/>
                    <a:gd name="T38" fmla="*/ 176 w 408"/>
                    <a:gd name="T39" fmla="*/ 0 h 493"/>
                    <a:gd name="T40" fmla="*/ 10 w 408"/>
                    <a:gd name="T41" fmla="*/ 6 h 493"/>
                    <a:gd name="T42" fmla="*/ 11 w 408"/>
                    <a:gd name="T43" fmla="*/ 28 h 493"/>
                    <a:gd name="T44" fmla="*/ 8 w 408"/>
                    <a:gd name="T45" fmla="*/ 48 h 493"/>
                    <a:gd name="T46" fmla="*/ 5 w 408"/>
                    <a:gd name="T47" fmla="*/ 62 h 493"/>
                    <a:gd name="T48" fmla="*/ 3 w 408"/>
                    <a:gd name="T49" fmla="*/ 79 h 493"/>
                    <a:gd name="T50" fmla="*/ 0 w 408"/>
                    <a:gd name="T51" fmla="*/ 108 h 493"/>
                    <a:gd name="T52" fmla="*/ 3 w 408"/>
                    <a:gd name="T53" fmla="*/ 124 h 493"/>
                    <a:gd name="T54" fmla="*/ 8 w 408"/>
                    <a:gd name="T55" fmla="*/ 139 h 493"/>
                    <a:gd name="T56" fmla="*/ 14 w 408"/>
                    <a:gd name="T57" fmla="*/ 153 h 493"/>
                    <a:gd name="T58" fmla="*/ 21 w 408"/>
                    <a:gd name="T59" fmla="*/ 158 h 493"/>
                    <a:gd name="T60" fmla="*/ 33 w 408"/>
                    <a:gd name="T61" fmla="*/ 162 h 493"/>
                    <a:gd name="T62" fmla="*/ 49 w 408"/>
                    <a:gd name="T63" fmla="*/ 169 h 493"/>
                    <a:gd name="T64" fmla="*/ 56 w 408"/>
                    <a:gd name="T65" fmla="*/ 180 h 493"/>
                    <a:gd name="T66" fmla="*/ 65 w 408"/>
                    <a:gd name="T67" fmla="*/ 189 h 493"/>
                    <a:gd name="T68" fmla="*/ 78 w 408"/>
                    <a:gd name="T69" fmla="*/ 197 h 493"/>
                    <a:gd name="T70" fmla="*/ 94 w 408"/>
                    <a:gd name="T71" fmla="*/ 204 h 493"/>
                    <a:gd name="T72" fmla="*/ 119 w 408"/>
                    <a:gd name="T73" fmla="*/ 208 h 493"/>
                    <a:gd name="T74" fmla="*/ 141 w 408"/>
                    <a:gd name="T75" fmla="*/ 208 h 493"/>
                    <a:gd name="T76" fmla="*/ 157 w 408"/>
                    <a:gd name="T77" fmla="*/ 205 h 493"/>
                    <a:gd name="T78" fmla="*/ 172 w 408"/>
                    <a:gd name="T79" fmla="*/ 204 h 493"/>
                    <a:gd name="T80" fmla="*/ 183 w 408"/>
                    <a:gd name="T81" fmla="*/ 211 h 493"/>
                    <a:gd name="T82" fmla="*/ 205 w 408"/>
                    <a:gd name="T83" fmla="*/ 210 h 493"/>
                    <a:gd name="T84" fmla="*/ 291 w 408"/>
                    <a:gd name="T85" fmla="*/ 226 h 493"/>
                    <a:gd name="T86" fmla="*/ 315 w 408"/>
                    <a:gd name="T87" fmla="*/ 229 h 493"/>
                    <a:gd name="T88" fmla="*/ 306 w 408"/>
                    <a:gd name="T89" fmla="*/ 296 h 493"/>
                    <a:gd name="T90" fmla="*/ 305 w 408"/>
                    <a:gd name="T91" fmla="*/ 330 h 493"/>
                    <a:gd name="T92" fmla="*/ 310 w 408"/>
                    <a:gd name="T93" fmla="*/ 374 h 493"/>
                    <a:gd name="T94" fmla="*/ 315 w 408"/>
                    <a:gd name="T95" fmla="*/ 425 h 493"/>
                    <a:gd name="T96" fmla="*/ 315 w 408"/>
                    <a:gd name="T97" fmla="*/ 478 h 493"/>
                    <a:gd name="T98" fmla="*/ 336 w 408"/>
                    <a:gd name="T99" fmla="*/ 486 h 493"/>
                    <a:gd name="T100" fmla="*/ 361 w 408"/>
                    <a:gd name="T101" fmla="*/ 489 h 493"/>
                    <a:gd name="T102" fmla="*/ 383 w 408"/>
                    <a:gd name="T103" fmla="*/ 492 h 493"/>
                    <a:gd name="T104" fmla="*/ 407 w 408"/>
                    <a:gd name="T105" fmla="*/ 488 h 493"/>
                    <a:gd name="T106" fmla="*/ 405 w 408"/>
                    <a:gd name="T107" fmla="*/ 439 h 493"/>
                    <a:gd name="T108" fmla="*/ 405 w 408"/>
                    <a:gd name="T109" fmla="*/ 359 h 493"/>
                    <a:gd name="T110" fmla="*/ 405 w 408"/>
                    <a:gd name="T111" fmla="*/ 289 h 493"/>
                    <a:gd name="T112" fmla="*/ 405 w 408"/>
                    <a:gd name="T113" fmla="*/ 276 h 493"/>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408" h="493">
                      <a:moveTo>
                        <a:pt x="405" y="276"/>
                      </a:moveTo>
                      <a:lnTo>
                        <a:pt x="403" y="227"/>
                      </a:lnTo>
                      <a:lnTo>
                        <a:pt x="403" y="175"/>
                      </a:lnTo>
                      <a:lnTo>
                        <a:pt x="402" y="134"/>
                      </a:lnTo>
                      <a:lnTo>
                        <a:pt x="384" y="111"/>
                      </a:lnTo>
                      <a:lnTo>
                        <a:pt x="363" y="98"/>
                      </a:lnTo>
                      <a:lnTo>
                        <a:pt x="315" y="75"/>
                      </a:lnTo>
                      <a:lnTo>
                        <a:pt x="244" y="52"/>
                      </a:lnTo>
                      <a:lnTo>
                        <a:pt x="230" y="51"/>
                      </a:lnTo>
                      <a:lnTo>
                        <a:pt x="221" y="52"/>
                      </a:lnTo>
                      <a:lnTo>
                        <a:pt x="219" y="48"/>
                      </a:lnTo>
                      <a:lnTo>
                        <a:pt x="215" y="43"/>
                      </a:lnTo>
                      <a:lnTo>
                        <a:pt x="210" y="44"/>
                      </a:lnTo>
                      <a:lnTo>
                        <a:pt x="204" y="44"/>
                      </a:lnTo>
                      <a:lnTo>
                        <a:pt x="201" y="35"/>
                      </a:lnTo>
                      <a:lnTo>
                        <a:pt x="196" y="30"/>
                      </a:lnTo>
                      <a:lnTo>
                        <a:pt x="190" y="29"/>
                      </a:lnTo>
                      <a:lnTo>
                        <a:pt x="183" y="29"/>
                      </a:lnTo>
                      <a:lnTo>
                        <a:pt x="184" y="21"/>
                      </a:lnTo>
                      <a:lnTo>
                        <a:pt x="176" y="0"/>
                      </a:lnTo>
                      <a:lnTo>
                        <a:pt x="10" y="6"/>
                      </a:lnTo>
                      <a:lnTo>
                        <a:pt x="11" y="28"/>
                      </a:lnTo>
                      <a:lnTo>
                        <a:pt x="8" y="48"/>
                      </a:lnTo>
                      <a:lnTo>
                        <a:pt x="5" y="62"/>
                      </a:lnTo>
                      <a:lnTo>
                        <a:pt x="3" y="79"/>
                      </a:lnTo>
                      <a:lnTo>
                        <a:pt x="0" y="108"/>
                      </a:lnTo>
                      <a:lnTo>
                        <a:pt x="3" y="124"/>
                      </a:lnTo>
                      <a:lnTo>
                        <a:pt x="8" y="139"/>
                      </a:lnTo>
                      <a:lnTo>
                        <a:pt x="14" y="153"/>
                      </a:lnTo>
                      <a:lnTo>
                        <a:pt x="21" y="158"/>
                      </a:lnTo>
                      <a:lnTo>
                        <a:pt x="33" y="162"/>
                      </a:lnTo>
                      <a:lnTo>
                        <a:pt x="49" y="169"/>
                      </a:lnTo>
                      <a:lnTo>
                        <a:pt x="56" y="180"/>
                      </a:lnTo>
                      <a:lnTo>
                        <a:pt x="65" y="189"/>
                      </a:lnTo>
                      <a:lnTo>
                        <a:pt x="78" y="197"/>
                      </a:lnTo>
                      <a:lnTo>
                        <a:pt x="94" y="204"/>
                      </a:lnTo>
                      <a:lnTo>
                        <a:pt x="119" y="208"/>
                      </a:lnTo>
                      <a:lnTo>
                        <a:pt x="141" y="208"/>
                      </a:lnTo>
                      <a:lnTo>
                        <a:pt x="157" y="205"/>
                      </a:lnTo>
                      <a:lnTo>
                        <a:pt x="172" y="204"/>
                      </a:lnTo>
                      <a:lnTo>
                        <a:pt x="183" y="211"/>
                      </a:lnTo>
                      <a:lnTo>
                        <a:pt x="205" y="210"/>
                      </a:lnTo>
                      <a:lnTo>
                        <a:pt x="291" y="226"/>
                      </a:lnTo>
                      <a:lnTo>
                        <a:pt x="315" y="229"/>
                      </a:lnTo>
                      <a:lnTo>
                        <a:pt x="306" y="296"/>
                      </a:lnTo>
                      <a:lnTo>
                        <a:pt x="305" y="330"/>
                      </a:lnTo>
                      <a:lnTo>
                        <a:pt x="310" y="374"/>
                      </a:lnTo>
                      <a:lnTo>
                        <a:pt x="315" y="425"/>
                      </a:lnTo>
                      <a:lnTo>
                        <a:pt x="315" y="478"/>
                      </a:lnTo>
                      <a:lnTo>
                        <a:pt x="336" y="486"/>
                      </a:lnTo>
                      <a:lnTo>
                        <a:pt x="361" y="489"/>
                      </a:lnTo>
                      <a:lnTo>
                        <a:pt x="383" y="492"/>
                      </a:lnTo>
                      <a:lnTo>
                        <a:pt x="407" y="488"/>
                      </a:lnTo>
                      <a:lnTo>
                        <a:pt x="405" y="439"/>
                      </a:lnTo>
                      <a:lnTo>
                        <a:pt x="405" y="359"/>
                      </a:lnTo>
                      <a:lnTo>
                        <a:pt x="405" y="289"/>
                      </a:lnTo>
                      <a:lnTo>
                        <a:pt x="405" y="276"/>
                      </a:lnTo>
                    </a:path>
                  </a:pathLst>
                </a:custGeom>
                <a:solidFill>
                  <a:srgbClr val="60606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40" name="Freeform 329"/>
                <p:cNvSpPr>
                  <a:spLocks/>
                </p:cNvSpPr>
                <p:nvPr/>
              </p:nvSpPr>
              <p:spPr bwMode="auto">
                <a:xfrm>
                  <a:off x="843" y="2270"/>
                  <a:ext cx="399" cy="465"/>
                </a:xfrm>
                <a:custGeom>
                  <a:avLst/>
                  <a:gdLst>
                    <a:gd name="T0" fmla="*/ 13 w 399"/>
                    <a:gd name="T1" fmla="*/ 23 h 465"/>
                    <a:gd name="T2" fmla="*/ 3 w 399"/>
                    <a:gd name="T3" fmla="*/ 50 h 465"/>
                    <a:gd name="T4" fmla="*/ 11 w 399"/>
                    <a:gd name="T5" fmla="*/ 128 h 465"/>
                    <a:gd name="T6" fmla="*/ 33 w 399"/>
                    <a:gd name="T7" fmla="*/ 128 h 465"/>
                    <a:gd name="T8" fmla="*/ 57 w 399"/>
                    <a:gd name="T9" fmla="*/ 157 h 465"/>
                    <a:gd name="T10" fmla="*/ 114 w 399"/>
                    <a:gd name="T11" fmla="*/ 176 h 465"/>
                    <a:gd name="T12" fmla="*/ 167 w 399"/>
                    <a:gd name="T13" fmla="*/ 176 h 465"/>
                    <a:gd name="T14" fmla="*/ 147 w 399"/>
                    <a:gd name="T15" fmla="*/ 148 h 465"/>
                    <a:gd name="T16" fmla="*/ 173 w 399"/>
                    <a:gd name="T17" fmla="*/ 175 h 465"/>
                    <a:gd name="T18" fmla="*/ 199 w 399"/>
                    <a:gd name="T19" fmla="*/ 182 h 465"/>
                    <a:gd name="T20" fmla="*/ 182 w 399"/>
                    <a:gd name="T21" fmla="*/ 164 h 465"/>
                    <a:gd name="T22" fmla="*/ 210 w 399"/>
                    <a:gd name="T23" fmla="*/ 184 h 465"/>
                    <a:gd name="T24" fmla="*/ 301 w 399"/>
                    <a:gd name="T25" fmla="*/ 200 h 465"/>
                    <a:gd name="T26" fmla="*/ 303 w 399"/>
                    <a:gd name="T27" fmla="*/ 291 h 465"/>
                    <a:gd name="T28" fmla="*/ 313 w 399"/>
                    <a:gd name="T29" fmla="*/ 451 h 465"/>
                    <a:gd name="T30" fmla="*/ 367 w 399"/>
                    <a:gd name="T31" fmla="*/ 464 h 465"/>
                    <a:gd name="T32" fmla="*/ 396 w 399"/>
                    <a:gd name="T33" fmla="*/ 350 h 465"/>
                    <a:gd name="T34" fmla="*/ 391 w 399"/>
                    <a:gd name="T35" fmla="*/ 202 h 465"/>
                    <a:gd name="T36" fmla="*/ 393 w 399"/>
                    <a:gd name="T37" fmla="*/ 133 h 465"/>
                    <a:gd name="T38" fmla="*/ 366 w 399"/>
                    <a:gd name="T39" fmla="*/ 92 h 465"/>
                    <a:gd name="T40" fmla="*/ 285 w 399"/>
                    <a:gd name="T41" fmla="*/ 53 h 465"/>
                    <a:gd name="T42" fmla="*/ 218 w 399"/>
                    <a:gd name="T43" fmla="*/ 34 h 465"/>
                    <a:gd name="T44" fmla="*/ 179 w 399"/>
                    <a:gd name="T45" fmla="*/ 72 h 465"/>
                    <a:gd name="T46" fmla="*/ 207 w 399"/>
                    <a:gd name="T47" fmla="*/ 46 h 465"/>
                    <a:gd name="T48" fmla="*/ 210 w 399"/>
                    <a:gd name="T49" fmla="*/ 27 h 465"/>
                    <a:gd name="T50" fmla="*/ 196 w 399"/>
                    <a:gd name="T51" fmla="*/ 34 h 465"/>
                    <a:gd name="T52" fmla="*/ 177 w 399"/>
                    <a:gd name="T53" fmla="*/ 48 h 465"/>
                    <a:gd name="T54" fmla="*/ 195 w 399"/>
                    <a:gd name="T55" fmla="*/ 24 h 465"/>
                    <a:gd name="T56" fmla="*/ 181 w 399"/>
                    <a:gd name="T57" fmla="*/ 13 h 465"/>
                    <a:gd name="T58" fmla="*/ 154 w 399"/>
                    <a:gd name="T59" fmla="*/ 39 h 465"/>
                    <a:gd name="T60" fmla="*/ 174 w 399"/>
                    <a:gd name="T61" fmla="*/ 7 h 465"/>
                    <a:gd name="T62" fmla="*/ 161 w 399"/>
                    <a:gd name="T63" fmla="*/ 2 h 465"/>
                    <a:gd name="T64" fmla="*/ 141 w 399"/>
                    <a:gd name="T65" fmla="*/ 22 h 465"/>
                    <a:gd name="T66" fmla="*/ 104 w 399"/>
                    <a:gd name="T67" fmla="*/ 14 h 465"/>
                    <a:gd name="T68" fmla="*/ 93 w 399"/>
                    <a:gd name="T69" fmla="*/ 25 h 465"/>
                    <a:gd name="T70" fmla="*/ 57 w 399"/>
                    <a:gd name="T71" fmla="*/ 33 h 465"/>
                    <a:gd name="T72" fmla="*/ 50 w 399"/>
                    <a:gd name="T73" fmla="*/ 16 h 465"/>
                    <a:gd name="T74" fmla="*/ 35 w 399"/>
                    <a:gd name="T75" fmla="*/ 32 h 465"/>
                    <a:gd name="T76" fmla="*/ 20 w 399"/>
                    <a:gd name="T77" fmla="*/ 14 h 46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399" h="465">
                      <a:moveTo>
                        <a:pt x="14" y="8"/>
                      </a:moveTo>
                      <a:lnTo>
                        <a:pt x="13" y="23"/>
                      </a:lnTo>
                      <a:lnTo>
                        <a:pt x="8" y="17"/>
                      </a:lnTo>
                      <a:lnTo>
                        <a:pt x="3" y="50"/>
                      </a:lnTo>
                      <a:lnTo>
                        <a:pt x="0" y="89"/>
                      </a:lnTo>
                      <a:lnTo>
                        <a:pt x="11" y="128"/>
                      </a:lnTo>
                      <a:lnTo>
                        <a:pt x="35" y="137"/>
                      </a:lnTo>
                      <a:lnTo>
                        <a:pt x="33" y="128"/>
                      </a:lnTo>
                      <a:lnTo>
                        <a:pt x="46" y="142"/>
                      </a:lnTo>
                      <a:lnTo>
                        <a:pt x="57" y="157"/>
                      </a:lnTo>
                      <a:lnTo>
                        <a:pt x="83" y="172"/>
                      </a:lnTo>
                      <a:lnTo>
                        <a:pt x="114" y="176"/>
                      </a:lnTo>
                      <a:lnTo>
                        <a:pt x="152" y="178"/>
                      </a:lnTo>
                      <a:lnTo>
                        <a:pt x="167" y="176"/>
                      </a:lnTo>
                      <a:lnTo>
                        <a:pt x="154" y="168"/>
                      </a:lnTo>
                      <a:lnTo>
                        <a:pt x="147" y="148"/>
                      </a:lnTo>
                      <a:lnTo>
                        <a:pt x="159" y="164"/>
                      </a:lnTo>
                      <a:lnTo>
                        <a:pt x="173" y="175"/>
                      </a:lnTo>
                      <a:lnTo>
                        <a:pt x="186" y="184"/>
                      </a:lnTo>
                      <a:lnTo>
                        <a:pt x="199" y="182"/>
                      </a:lnTo>
                      <a:lnTo>
                        <a:pt x="190" y="174"/>
                      </a:lnTo>
                      <a:lnTo>
                        <a:pt x="182" y="164"/>
                      </a:lnTo>
                      <a:lnTo>
                        <a:pt x="196" y="170"/>
                      </a:lnTo>
                      <a:lnTo>
                        <a:pt x="210" y="184"/>
                      </a:lnTo>
                      <a:lnTo>
                        <a:pt x="255" y="191"/>
                      </a:lnTo>
                      <a:lnTo>
                        <a:pt x="301" y="200"/>
                      </a:lnTo>
                      <a:lnTo>
                        <a:pt x="314" y="204"/>
                      </a:lnTo>
                      <a:lnTo>
                        <a:pt x="303" y="291"/>
                      </a:lnTo>
                      <a:lnTo>
                        <a:pt x="312" y="372"/>
                      </a:lnTo>
                      <a:lnTo>
                        <a:pt x="313" y="451"/>
                      </a:lnTo>
                      <a:lnTo>
                        <a:pt x="342" y="459"/>
                      </a:lnTo>
                      <a:lnTo>
                        <a:pt x="367" y="464"/>
                      </a:lnTo>
                      <a:lnTo>
                        <a:pt x="398" y="463"/>
                      </a:lnTo>
                      <a:lnTo>
                        <a:pt x="396" y="350"/>
                      </a:lnTo>
                      <a:lnTo>
                        <a:pt x="396" y="255"/>
                      </a:lnTo>
                      <a:lnTo>
                        <a:pt x="391" y="202"/>
                      </a:lnTo>
                      <a:lnTo>
                        <a:pt x="395" y="169"/>
                      </a:lnTo>
                      <a:lnTo>
                        <a:pt x="393" y="133"/>
                      </a:lnTo>
                      <a:lnTo>
                        <a:pt x="387" y="109"/>
                      </a:lnTo>
                      <a:lnTo>
                        <a:pt x="366" y="92"/>
                      </a:lnTo>
                      <a:lnTo>
                        <a:pt x="338" y="76"/>
                      </a:lnTo>
                      <a:lnTo>
                        <a:pt x="285" y="53"/>
                      </a:lnTo>
                      <a:lnTo>
                        <a:pt x="242" y="37"/>
                      </a:lnTo>
                      <a:lnTo>
                        <a:pt x="218" y="34"/>
                      </a:lnTo>
                      <a:lnTo>
                        <a:pt x="209" y="53"/>
                      </a:lnTo>
                      <a:lnTo>
                        <a:pt x="179" y="72"/>
                      </a:lnTo>
                      <a:lnTo>
                        <a:pt x="195" y="55"/>
                      </a:lnTo>
                      <a:lnTo>
                        <a:pt x="207" y="46"/>
                      </a:lnTo>
                      <a:lnTo>
                        <a:pt x="211" y="33"/>
                      </a:lnTo>
                      <a:lnTo>
                        <a:pt x="210" y="27"/>
                      </a:lnTo>
                      <a:lnTo>
                        <a:pt x="201" y="27"/>
                      </a:lnTo>
                      <a:lnTo>
                        <a:pt x="196" y="34"/>
                      </a:lnTo>
                      <a:lnTo>
                        <a:pt x="190" y="41"/>
                      </a:lnTo>
                      <a:lnTo>
                        <a:pt x="177" y="48"/>
                      </a:lnTo>
                      <a:lnTo>
                        <a:pt x="190" y="34"/>
                      </a:lnTo>
                      <a:lnTo>
                        <a:pt x="195" y="24"/>
                      </a:lnTo>
                      <a:lnTo>
                        <a:pt x="191" y="17"/>
                      </a:lnTo>
                      <a:lnTo>
                        <a:pt x="181" y="13"/>
                      </a:lnTo>
                      <a:lnTo>
                        <a:pt x="167" y="29"/>
                      </a:lnTo>
                      <a:lnTo>
                        <a:pt x="154" y="39"/>
                      </a:lnTo>
                      <a:lnTo>
                        <a:pt x="169" y="16"/>
                      </a:lnTo>
                      <a:lnTo>
                        <a:pt x="174" y="7"/>
                      </a:lnTo>
                      <a:lnTo>
                        <a:pt x="174" y="0"/>
                      </a:lnTo>
                      <a:lnTo>
                        <a:pt x="161" y="2"/>
                      </a:lnTo>
                      <a:lnTo>
                        <a:pt x="149" y="14"/>
                      </a:lnTo>
                      <a:lnTo>
                        <a:pt x="141" y="22"/>
                      </a:lnTo>
                      <a:lnTo>
                        <a:pt x="103" y="26"/>
                      </a:lnTo>
                      <a:lnTo>
                        <a:pt x="104" y="14"/>
                      </a:lnTo>
                      <a:lnTo>
                        <a:pt x="93" y="9"/>
                      </a:lnTo>
                      <a:lnTo>
                        <a:pt x="93" y="25"/>
                      </a:lnTo>
                      <a:lnTo>
                        <a:pt x="82" y="29"/>
                      </a:lnTo>
                      <a:lnTo>
                        <a:pt x="57" y="33"/>
                      </a:lnTo>
                      <a:lnTo>
                        <a:pt x="59" y="16"/>
                      </a:lnTo>
                      <a:lnTo>
                        <a:pt x="50" y="16"/>
                      </a:lnTo>
                      <a:lnTo>
                        <a:pt x="49" y="33"/>
                      </a:lnTo>
                      <a:lnTo>
                        <a:pt x="35" y="32"/>
                      </a:lnTo>
                      <a:lnTo>
                        <a:pt x="20" y="27"/>
                      </a:lnTo>
                      <a:lnTo>
                        <a:pt x="20" y="14"/>
                      </a:lnTo>
                      <a:lnTo>
                        <a:pt x="14" y="8"/>
                      </a:lnTo>
                    </a:path>
                  </a:pathLst>
                </a:custGeom>
                <a:solidFill>
                  <a:srgbClr val="80808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41" name="Freeform 330"/>
                <p:cNvSpPr>
                  <a:spLocks/>
                </p:cNvSpPr>
                <p:nvPr/>
              </p:nvSpPr>
              <p:spPr bwMode="auto">
                <a:xfrm>
                  <a:off x="898" y="2347"/>
                  <a:ext cx="55" cy="17"/>
                </a:xfrm>
                <a:custGeom>
                  <a:avLst/>
                  <a:gdLst>
                    <a:gd name="T0" fmla="*/ 0 w 55"/>
                    <a:gd name="T1" fmla="*/ 0 h 17"/>
                    <a:gd name="T2" fmla="*/ 26 w 55"/>
                    <a:gd name="T3" fmla="*/ 16 h 17"/>
                    <a:gd name="T4" fmla="*/ 54 w 55"/>
                    <a:gd name="T5" fmla="*/ 13 h 17"/>
                    <a:gd name="T6" fmla="*/ 0 w 55"/>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5" h="17">
                      <a:moveTo>
                        <a:pt x="0" y="0"/>
                      </a:moveTo>
                      <a:lnTo>
                        <a:pt x="26" y="16"/>
                      </a:lnTo>
                      <a:lnTo>
                        <a:pt x="54" y="13"/>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42" name="Freeform 331"/>
                <p:cNvSpPr>
                  <a:spLocks/>
                </p:cNvSpPr>
                <p:nvPr/>
              </p:nvSpPr>
              <p:spPr bwMode="auto">
                <a:xfrm>
                  <a:off x="845" y="2327"/>
                  <a:ext cx="34" cy="17"/>
                </a:xfrm>
                <a:custGeom>
                  <a:avLst/>
                  <a:gdLst>
                    <a:gd name="T0" fmla="*/ 0 w 34"/>
                    <a:gd name="T1" fmla="*/ 0 h 17"/>
                    <a:gd name="T2" fmla="*/ 9 w 34"/>
                    <a:gd name="T3" fmla="*/ 10 h 17"/>
                    <a:gd name="T4" fmla="*/ 33 w 34"/>
                    <a:gd name="T5" fmla="*/ 14 h 17"/>
                    <a:gd name="T6" fmla="*/ 8 w 34"/>
                    <a:gd name="T7" fmla="*/ 16 h 17"/>
                    <a:gd name="T8" fmla="*/ 0 w 34"/>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7">
                      <a:moveTo>
                        <a:pt x="0" y="0"/>
                      </a:moveTo>
                      <a:lnTo>
                        <a:pt x="9" y="10"/>
                      </a:lnTo>
                      <a:lnTo>
                        <a:pt x="33" y="14"/>
                      </a:lnTo>
                      <a:lnTo>
                        <a:pt x="8" y="16"/>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43" name="Freeform 332"/>
                <p:cNvSpPr>
                  <a:spLocks/>
                </p:cNvSpPr>
                <p:nvPr/>
              </p:nvSpPr>
              <p:spPr bwMode="auto">
                <a:xfrm>
                  <a:off x="983" y="2316"/>
                  <a:ext cx="51" cy="37"/>
                </a:xfrm>
                <a:custGeom>
                  <a:avLst/>
                  <a:gdLst>
                    <a:gd name="T0" fmla="*/ 0 w 51"/>
                    <a:gd name="T1" fmla="*/ 0 h 37"/>
                    <a:gd name="T2" fmla="*/ 22 w 51"/>
                    <a:gd name="T3" fmla="*/ 3 h 37"/>
                    <a:gd name="T4" fmla="*/ 27 w 51"/>
                    <a:gd name="T5" fmla="*/ 8 h 37"/>
                    <a:gd name="T6" fmla="*/ 27 w 51"/>
                    <a:gd name="T7" fmla="*/ 19 h 37"/>
                    <a:gd name="T8" fmla="*/ 28 w 51"/>
                    <a:gd name="T9" fmla="*/ 31 h 37"/>
                    <a:gd name="T10" fmla="*/ 50 w 51"/>
                    <a:gd name="T11" fmla="*/ 36 h 37"/>
                    <a:gd name="T12" fmla="*/ 24 w 51"/>
                    <a:gd name="T13" fmla="*/ 34 h 37"/>
                    <a:gd name="T14" fmla="*/ 20 w 51"/>
                    <a:gd name="T15" fmla="*/ 12 h 37"/>
                    <a:gd name="T16" fmla="*/ 0 w 51"/>
                    <a:gd name="T17" fmla="*/ 0 h 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1" h="37">
                      <a:moveTo>
                        <a:pt x="0" y="0"/>
                      </a:moveTo>
                      <a:lnTo>
                        <a:pt x="22" y="3"/>
                      </a:lnTo>
                      <a:lnTo>
                        <a:pt x="27" y="8"/>
                      </a:lnTo>
                      <a:lnTo>
                        <a:pt x="27" y="19"/>
                      </a:lnTo>
                      <a:lnTo>
                        <a:pt x="28" y="31"/>
                      </a:lnTo>
                      <a:lnTo>
                        <a:pt x="50" y="36"/>
                      </a:lnTo>
                      <a:lnTo>
                        <a:pt x="24" y="34"/>
                      </a:lnTo>
                      <a:lnTo>
                        <a:pt x="20" y="12"/>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44" name="Freeform 333"/>
                <p:cNvSpPr>
                  <a:spLocks/>
                </p:cNvSpPr>
                <p:nvPr/>
              </p:nvSpPr>
              <p:spPr bwMode="auto">
                <a:xfrm>
                  <a:off x="1034" y="2397"/>
                  <a:ext cx="165" cy="54"/>
                </a:xfrm>
                <a:custGeom>
                  <a:avLst/>
                  <a:gdLst>
                    <a:gd name="T0" fmla="*/ 0 w 165"/>
                    <a:gd name="T1" fmla="*/ 0 h 54"/>
                    <a:gd name="T2" fmla="*/ 41 w 165"/>
                    <a:gd name="T3" fmla="*/ 2 h 54"/>
                    <a:gd name="T4" fmla="*/ 84 w 165"/>
                    <a:gd name="T5" fmla="*/ 16 h 54"/>
                    <a:gd name="T6" fmla="*/ 116 w 165"/>
                    <a:gd name="T7" fmla="*/ 18 h 54"/>
                    <a:gd name="T8" fmla="*/ 142 w 165"/>
                    <a:gd name="T9" fmla="*/ 25 h 54"/>
                    <a:gd name="T10" fmla="*/ 152 w 165"/>
                    <a:gd name="T11" fmla="*/ 43 h 54"/>
                    <a:gd name="T12" fmla="*/ 164 w 165"/>
                    <a:gd name="T13" fmla="*/ 53 h 54"/>
                    <a:gd name="T14" fmla="*/ 152 w 165"/>
                    <a:gd name="T15" fmla="*/ 50 h 54"/>
                    <a:gd name="T16" fmla="*/ 140 w 165"/>
                    <a:gd name="T17" fmla="*/ 30 h 54"/>
                    <a:gd name="T18" fmla="*/ 106 w 165"/>
                    <a:gd name="T19" fmla="*/ 21 h 54"/>
                    <a:gd name="T20" fmla="*/ 84 w 165"/>
                    <a:gd name="T21" fmla="*/ 21 h 54"/>
                    <a:gd name="T22" fmla="*/ 68 w 165"/>
                    <a:gd name="T23" fmla="*/ 16 h 54"/>
                    <a:gd name="T24" fmla="*/ 39 w 165"/>
                    <a:gd name="T25" fmla="*/ 6 h 54"/>
                    <a:gd name="T26" fmla="*/ 0 w 165"/>
                    <a:gd name="T27" fmla="*/ 0 h 5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65" h="54">
                      <a:moveTo>
                        <a:pt x="0" y="0"/>
                      </a:moveTo>
                      <a:lnTo>
                        <a:pt x="41" y="2"/>
                      </a:lnTo>
                      <a:lnTo>
                        <a:pt x="84" y="16"/>
                      </a:lnTo>
                      <a:lnTo>
                        <a:pt x="116" y="18"/>
                      </a:lnTo>
                      <a:lnTo>
                        <a:pt x="142" y="25"/>
                      </a:lnTo>
                      <a:lnTo>
                        <a:pt x="152" y="43"/>
                      </a:lnTo>
                      <a:lnTo>
                        <a:pt x="164" y="53"/>
                      </a:lnTo>
                      <a:lnTo>
                        <a:pt x="152" y="50"/>
                      </a:lnTo>
                      <a:lnTo>
                        <a:pt x="140" y="30"/>
                      </a:lnTo>
                      <a:lnTo>
                        <a:pt x="106" y="21"/>
                      </a:lnTo>
                      <a:lnTo>
                        <a:pt x="84" y="21"/>
                      </a:lnTo>
                      <a:lnTo>
                        <a:pt x="68" y="16"/>
                      </a:lnTo>
                      <a:lnTo>
                        <a:pt x="39" y="6"/>
                      </a:lnTo>
                      <a:lnTo>
                        <a:pt x="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45" name="Freeform 334"/>
                <p:cNvSpPr>
                  <a:spLocks/>
                </p:cNvSpPr>
                <p:nvPr/>
              </p:nvSpPr>
              <p:spPr bwMode="auto">
                <a:xfrm>
                  <a:off x="869" y="1679"/>
                  <a:ext cx="143" cy="204"/>
                </a:xfrm>
                <a:custGeom>
                  <a:avLst/>
                  <a:gdLst>
                    <a:gd name="T0" fmla="*/ 96 w 143"/>
                    <a:gd name="T1" fmla="*/ 7 h 204"/>
                    <a:gd name="T2" fmla="*/ 108 w 143"/>
                    <a:gd name="T3" fmla="*/ 18 h 204"/>
                    <a:gd name="T4" fmla="*/ 115 w 143"/>
                    <a:gd name="T5" fmla="*/ 33 h 204"/>
                    <a:gd name="T6" fmla="*/ 121 w 143"/>
                    <a:gd name="T7" fmla="*/ 48 h 204"/>
                    <a:gd name="T8" fmla="*/ 125 w 143"/>
                    <a:gd name="T9" fmla="*/ 56 h 204"/>
                    <a:gd name="T10" fmla="*/ 125 w 143"/>
                    <a:gd name="T11" fmla="*/ 65 h 204"/>
                    <a:gd name="T12" fmla="*/ 122 w 143"/>
                    <a:gd name="T13" fmla="*/ 76 h 204"/>
                    <a:gd name="T14" fmla="*/ 128 w 143"/>
                    <a:gd name="T15" fmla="*/ 84 h 204"/>
                    <a:gd name="T16" fmla="*/ 137 w 143"/>
                    <a:gd name="T17" fmla="*/ 106 h 204"/>
                    <a:gd name="T18" fmla="*/ 142 w 143"/>
                    <a:gd name="T19" fmla="*/ 117 h 204"/>
                    <a:gd name="T20" fmla="*/ 142 w 143"/>
                    <a:gd name="T21" fmla="*/ 121 h 204"/>
                    <a:gd name="T22" fmla="*/ 141 w 143"/>
                    <a:gd name="T23" fmla="*/ 125 h 204"/>
                    <a:gd name="T24" fmla="*/ 137 w 143"/>
                    <a:gd name="T25" fmla="*/ 127 h 204"/>
                    <a:gd name="T26" fmla="*/ 131 w 143"/>
                    <a:gd name="T27" fmla="*/ 127 h 204"/>
                    <a:gd name="T28" fmla="*/ 128 w 143"/>
                    <a:gd name="T29" fmla="*/ 129 h 204"/>
                    <a:gd name="T30" fmla="*/ 128 w 143"/>
                    <a:gd name="T31" fmla="*/ 137 h 204"/>
                    <a:gd name="T32" fmla="*/ 130 w 143"/>
                    <a:gd name="T33" fmla="*/ 148 h 204"/>
                    <a:gd name="T34" fmla="*/ 126 w 143"/>
                    <a:gd name="T35" fmla="*/ 153 h 204"/>
                    <a:gd name="T36" fmla="*/ 127 w 143"/>
                    <a:gd name="T37" fmla="*/ 161 h 204"/>
                    <a:gd name="T38" fmla="*/ 124 w 143"/>
                    <a:gd name="T39" fmla="*/ 166 h 204"/>
                    <a:gd name="T40" fmla="*/ 121 w 143"/>
                    <a:gd name="T41" fmla="*/ 179 h 204"/>
                    <a:gd name="T42" fmla="*/ 117 w 143"/>
                    <a:gd name="T43" fmla="*/ 183 h 204"/>
                    <a:gd name="T44" fmla="*/ 110 w 143"/>
                    <a:gd name="T45" fmla="*/ 183 h 204"/>
                    <a:gd name="T46" fmla="*/ 101 w 143"/>
                    <a:gd name="T47" fmla="*/ 181 h 204"/>
                    <a:gd name="T48" fmla="*/ 91 w 143"/>
                    <a:gd name="T49" fmla="*/ 179 h 204"/>
                    <a:gd name="T50" fmla="*/ 92 w 143"/>
                    <a:gd name="T51" fmla="*/ 203 h 204"/>
                    <a:gd name="T52" fmla="*/ 16 w 143"/>
                    <a:gd name="T53" fmla="*/ 171 h 204"/>
                    <a:gd name="T54" fmla="*/ 22 w 143"/>
                    <a:gd name="T55" fmla="*/ 153 h 204"/>
                    <a:gd name="T56" fmla="*/ 21 w 143"/>
                    <a:gd name="T57" fmla="*/ 138 h 204"/>
                    <a:gd name="T58" fmla="*/ 0 w 143"/>
                    <a:gd name="T59" fmla="*/ 111 h 204"/>
                    <a:gd name="T60" fmla="*/ 0 w 143"/>
                    <a:gd name="T61" fmla="*/ 39 h 204"/>
                    <a:gd name="T62" fmla="*/ 14 w 143"/>
                    <a:gd name="T63" fmla="*/ 19 h 204"/>
                    <a:gd name="T64" fmla="*/ 31 w 143"/>
                    <a:gd name="T65" fmla="*/ 9 h 204"/>
                    <a:gd name="T66" fmla="*/ 50 w 143"/>
                    <a:gd name="T67" fmla="*/ 0 h 204"/>
                    <a:gd name="T68" fmla="*/ 74 w 143"/>
                    <a:gd name="T69" fmla="*/ 4 h 204"/>
                    <a:gd name="T70" fmla="*/ 96 w 143"/>
                    <a:gd name="T71" fmla="*/ 7 h 20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43" h="204">
                      <a:moveTo>
                        <a:pt x="96" y="7"/>
                      </a:moveTo>
                      <a:lnTo>
                        <a:pt x="108" y="18"/>
                      </a:lnTo>
                      <a:lnTo>
                        <a:pt x="115" y="33"/>
                      </a:lnTo>
                      <a:lnTo>
                        <a:pt x="121" y="48"/>
                      </a:lnTo>
                      <a:lnTo>
                        <a:pt x="125" y="56"/>
                      </a:lnTo>
                      <a:lnTo>
                        <a:pt x="125" y="65"/>
                      </a:lnTo>
                      <a:lnTo>
                        <a:pt x="122" y="76"/>
                      </a:lnTo>
                      <a:lnTo>
                        <a:pt x="128" y="84"/>
                      </a:lnTo>
                      <a:lnTo>
                        <a:pt x="137" y="106"/>
                      </a:lnTo>
                      <a:lnTo>
                        <a:pt x="142" y="117"/>
                      </a:lnTo>
                      <a:lnTo>
                        <a:pt x="142" y="121"/>
                      </a:lnTo>
                      <a:lnTo>
                        <a:pt x="141" y="125"/>
                      </a:lnTo>
                      <a:lnTo>
                        <a:pt x="137" y="127"/>
                      </a:lnTo>
                      <a:lnTo>
                        <a:pt x="131" y="127"/>
                      </a:lnTo>
                      <a:lnTo>
                        <a:pt x="128" y="129"/>
                      </a:lnTo>
                      <a:lnTo>
                        <a:pt x="128" y="137"/>
                      </a:lnTo>
                      <a:lnTo>
                        <a:pt x="130" y="148"/>
                      </a:lnTo>
                      <a:lnTo>
                        <a:pt x="126" y="153"/>
                      </a:lnTo>
                      <a:lnTo>
                        <a:pt x="127" y="161"/>
                      </a:lnTo>
                      <a:lnTo>
                        <a:pt x="124" y="166"/>
                      </a:lnTo>
                      <a:lnTo>
                        <a:pt x="121" y="179"/>
                      </a:lnTo>
                      <a:lnTo>
                        <a:pt x="117" y="183"/>
                      </a:lnTo>
                      <a:lnTo>
                        <a:pt x="110" y="183"/>
                      </a:lnTo>
                      <a:lnTo>
                        <a:pt x="101" y="181"/>
                      </a:lnTo>
                      <a:lnTo>
                        <a:pt x="91" y="179"/>
                      </a:lnTo>
                      <a:lnTo>
                        <a:pt x="92" y="203"/>
                      </a:lnTo>
                      <a:lnTo>
                        <a:pt x="16" y="171"/>
                      </a:lnTo>
                      <a:lnTo>
                        <a:pt x="22" y="153"/>
                      </a:lnTo>
                      <a:lnTo>
                        <a:pt x="21" y="138"/>
                      </a:lnTo>
                      <a:lnTo>
                        <a:pt x="0" y="111"/>
                      </a:lnTo>
                      <a:lnTo>
                        <a:pt x="0" y="39"/>
                      </a:lnTo>
                      <a:lnTo>
                        <a:pt x="14" y="19"/>
                      </a:lnTo>
                      <a:lnTo>
                        <a:pt x="31" y="9"/>
                      </a:lnTo>
                      <a:lnTo>
                        <a:pt x="50" y="0"/>
                      </a:lnTo>
                      <a:lnTo>
                        <a:pt x="74" y="4"/>
                      </a:lnTo>
                      <a:lnTo>
                        <a:pt x="96" y="7"/>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46" name="Freeform 335"/>
                <p:cNvSpPr>
                  <a:spLocks/>
                </p:cNvSpPr>
                <p:nvPr/>
              </p:nvSpPr>
              <p:spPr bwMode="auto">
                <a:xfrm>
                  <a:off x="995" y="1801"/>
                  <a:ext cx="17" cy="17"/>
                </a:xfrm>
                <a:custGeom>
                  <a:avLst/>
                  <a:gdLst>
                    <a:gd name="T0" fmla="*/ 16 w 17"/>
                    <a:gd name="T1" fmla="*/ 5 h 17"/>
                    <a:gd name="T2" fmla="*/ 12 w 17"/>
                    <a:gd name="T3" fmla="*/ 16 h 17"/>
                    <a:gd name="T4" fmla="*/ 4 w 17"/>
                    <a:gd name="T5" fmla="*/ 10 h 17"/>
                    <a:gd name="T6" fmla="*/ 2 w 17"/>
                    <a:gd name="T7" fmla="*/ 16 h 17"/>
                    <a:gd name="T8" fmla="*/ 0 w 17"/>
                    <a:gd name="T9" fmla="*/ 5 h 17"/>
                    <a:gd name="T10" fmla="*/ 6 w 17"/>
                    <a:gd name="T11" fmla="*/ 0 h 17"/>
                    <a:gd name="T12" fmla="*/ 16 w 17"/>
                    <a:gd name="T13" fmla="*/ 5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5"/>
                      </a:moveTo>
                      <a:lnTo>
                        <a:pt x="12" y="16"/>
                      </a:lnTo>
                      <a:lnTo>
                        <a:pt x="4" y="10"/>
                      </a:lnTo>
                      <a:lnTo>
                        <a:pt x="2" y="16"/>
                      </a:lnTo>
                      <a:lnTo>
                        <a:pt x="0" y="5"/>
                      </a:lnTo>
                      <a:lnTo>
                        <a:pt x="6" y="0"/>
                      </a:lnTo>
                      <a:lnTo>
                        <a:pt x="16" y="5"/>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47" name="Freeform 336"/>
                <p:cNvSpPr>
                  <a:spLocks/>
                </p:cNvSpPr>
                <p:nvPr/>
              </p:nvSpPr>
              <p:spPr bwMode="auto">
                <a:xfrm>
                  <a:off x="993" y="1793"/>
                  <a:ext cx="17" cy="17"/>
                </a:xfrm>
                <a:custGeom>
                  <a:avLst/>
                  <a:gdLst>
                    <a:gd name="T0" fmla="*/ 16 w 17"/>
                    <a:gd name="T1" fmla="*/ 0 h 17"/>
                    <a:gd name="T2" fmla="*/ 5 w 17"/>
                    <a:gd name="T3" fmla="*/ 4 h 17"/>
                    <a:gd name="T4" fmla="*/ 5 w 17"/>
                    <a:gd name="T5" fmla="*/ 8 h 17"/>
                    <a:gd name="T6" fmla="*/ 0 w 17"/>
                    <a:gd name="T7" fmla="*/ 16 h 17"/>
                    <a:gd name="T8" fmla="*/ 0 w 17"/>
                    <a:gd name="T9" fmla="*/ 6 h 17"/>
                    <a:gd name="T10" fmla="*/ 0 w 17"/>
                    <a:gd name="T11" fmla="*/ 2 h 17"/>
                    <a:gd name="T12" fmla="*/ 16 w 17"/>
                    <a:gd name="T13" fmla="*/ 0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0"/>
                      </a:moveTo>
                      <a:lnTo>
                        <a:pt x="5" y="4"/>
                      </a:lnTo>
                      <a:lnTo>
                        <a:pt x="5" y="8"/>
                      </a:lnTo>
                      <a:lnTo>
                        <a:pt x="0" y="16"/>
                      </a:lnTo>
                      <a:lnTo>
                        <a:pt x="0" y="6"/>
                      </a:lnTo>
                      <a:lnTo>
                        <a:pt x="0" y="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48" name="Freeform 337"/>
                <p:cNvSpPr>
                  <a:spLocks/>
                </p:cNvSpPr>
                <p:nvPr/>
              </p:nvSpPr>
              <p:spPr bwMode="auto">
                <a:xfrm>
                  <a:off x="987" y="1769"/>
                  <a:ext cx="17" cy="17"/>
                </a:xfrm>
                <a:custGeom>
                  <a:avLst/>
                  <a:gdLst>
                    <a:gd name="T0" fmla="*/ 0 w 17"/>
                    <a:gd name="T1" fmla="*/ 0 h 17"/>
                    <a:gd name="T2" fmla="*/ 10 w 17"/>
                    <a:gd name="T3" fmla="*/ 9 h 17"/>
                    <a:gd name="T4" fmla="*/ 16 w 17"/>
                    <a:gd name="T5" fmla="*/ 16 h 17"/>
                    <a:gd name="T6" fmla="*/ 5 w 17"/>
                    <a:gd name="T7" fmla="*/ 11 h 17"/>
                    <a:gd name="T8" fmla="*/ 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0"/>
                      </a:moveTo>
                      <a:lnTo>
                        <a:pt x="10" y="9"/>
                      </a:lnTo>
                      <a:lnTo>
                        <a:pt x="16" y="16"/>
                      </a:lnTo>
                      <a:lnTo>
                        <a:pt x="5" y="11"/>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49" name="Freeform 338"/>
                <p:cNvSpPr>
                  <a:spLocks/>
                </p:cNvSpPr>
                <p:nvPr/>
              </p:nvSpPr>
              <p:spPr bwMode="auto">
                <a:xfrm>
                  <a:off x="972" y="1754"/>
                  <a:ext cx="17" cy="17"/>
                </a:xfrm>
                <a:custGeom>
                  <a:avLst/>
                  <a:gdLst>
                    <a:gd name="T0" fmla="*/ 16 w 17"/>
                    <a:gd name="T1" fmla="*/ 0 h 17"/>
                    <a:gd name="T2" fmla="*/ 12 w 17"/>
                    <a:gd name="T3" fmla="*/ 9 h 17"/>
                    <a:gd name="T4" fmla="*/ 13 w 17"/>
                    <a:gd name="T5" fmla="*/ 12 h 17"/>
                    <a:gd name="T6" fmla="*/ 13 w 17"/>
                    <a:gd name="T7" fmla="*/ 13 h 17"/>
                    <a:gd name="T8" fmla="*/ 14 w 17"/>
                    <a:gd name="T9" fmla="*/ 16 h 17"/>
                    <a:gd name="T10" fmla="*/ 11 w 17"/>
                    <a:gd name="T11" fmla="*/ 10 h 17"/>
                    <a:gd name="T12" fmla="*/ 9 w 17"/>
                    <a:gd name="T13" fmla="*/ 10 h 17"/>
                    <a:gd name="T14" fmla="*/ 5 w 17"/>
                    <a:gd name="T15" fmla="*/ 9 h 17"/>
                    <a:gd name="T16" fmla="*/ 0 w 17"/>
                    <a:gd name="T17" fmla="*/ 8 h 17"/>
                    <a:gd name="T18" fmla="*/ 5 w 17"/>
                    <a:gd name="T19" fmla="*/ 2 h 17"/>
                    <a:gd name="T20" fmla="*/ 16 w 17"/>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 h="17">
                      <a:moveTo>
                        <a:pt x="16" y="0"/>
                      </a:moveTo>
                      <a:lnTo>
                        <a:pt x="12" y="9"/>
                      </a:lnTo>
                      <a:lnTo>
                        <a:pt x="13" y="12"/>
                      </a:lnTo>
                      <a:lnTo>
                        <a:pt x="13" y="13"/>
                      </a:lnTo>
                      <a:lnTo>
                        <a:pt x="14" y="16"/>
                      </a:lnTo>
                      <a:lnTo>
                        <a:pt x="11" y="10"/>
                      </a:lnTo>
                      <a:lnTo>
                        <a:pt x="9" y="10"/>
                      </a:lnTo>
                      <a:lnTo>
                        <a:pt x="5" y="9"/>
                      </a:lnTo>
                      <a:lnTo>
                        <a:pt x="0" y="8"/>
                      </a:lnTo>
                      <a:lnTo>
                        <a:pt x="5" y="2"/>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50" name="Freeform 339"/>
                <p:cNvSpPr>
                  <a:spLocks/>
                </p:cNvSpPr>
                <p:nvPr/>
              </p:nvSpPr>
              <p:spPr bwMode="auto">
                <a:xfrm>
                  <a:off x="965" y="1735"/>
                  <a:ext cx="27" cy="17"/>
                </a:xfrm>
                <a:custGeom>
                  <a:avLst/>
                  <a:gdLst>
                    <a:gd name="T0" fmla="*/ 26 w 27"/>
                    <a:gd name="T1" fmla="*/ 8 h 17"/>
                    <a:gd name="T2" fmla="*/ 25 w 27"/>
                    <a:gd name="T3" fmla="*/ 13 h 17"/>
                    <a:gd name="T4" fmla="*/ 22 w 27"/>
                    <a:gd name="T5" fmla="*/ 16 h 17"/>
                    <a:gd name="T6" fmla="*/ 18 w 27"/>
                    <a:gd name="T7" fmla="*/ 10 h 17"/>
                    <a:gd name="T8" fmla="*/ 13 w 27"/>
                    <a:gd name="T9" fmla="*/ 8 h 17"/>
                    <a:gd name="T10" fmla="*/ 4 w 27"/>
                    <a:gd name="T11" fmla="*/ 8 h 17"/>
                    <a:gd name="T12" fmla="*/ 0 w 27"/>
                    <a:gd name="T13" fmla="*/ 8 h 17"/>
                    <a:gd name="T14" fmla="*/ 7 w 27"/>
                    <a:gd name="T15" fmla="*/ 4 h 17"/>
                    <a:gd name="T16" fmla="*/ 11 w 27"/>
                    <a:gd name="T17" fmla="*/ 1 h 17"/>
                    <a:gd name="T18" fmla="*/ 11 w 27"/>
                    <a:gd name="T19" fmla="*/ 0 h 17"/>
                    <a:gd name="T20" fmla="*/ 15 w 27"/>
                    <a:gd name="T21" fmla="*/ 2 h 17"/>
                    <a:gd name="T22" fmla="*/ 15 w 27"/>
                    <a:gd name="T23" fmla="*/ 0 h 17"/>
                    <a:gd name="T24" fmla="*/ 18 w 27"/>
                    <a:gd name="T25" fmla="*/ 4 h 17"/>
                    <a:gd name="T26" fmla="*/ 21 w 27"/>
                    <a:gd name="T27" fmla="*/ 4 h 17"/>
                    <a:gd name="T28" fmla="*/ 26 w 27"/>
                    <a:gd name="T29" fmla="*/ 8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7" h="17">
                      <a:moveTo>
                        <a:pt x="26" y="8"/>
                      </a:moveTo>
                      <a:lnTo>
                        <a:pt x="25" y="13"/>
                      </a:lnTo>
                      <a:lnTo>
                        <a:pt x="22" y="16"/>
                      </a:lnTo>
                      <a:lnTo>
                        <a:pt x="18" y="10"/>
                      </a:lnTo>
                      <a:lnTo>
                        <a:pt x="13" y="8"/>
                      </a:lnTo>
                      <a:lnTo>
                        <a:pt x="4" y="8"/>
                      </a:lnTo>
                      <a:lnTo>
                        <a:pt x="0" y="8"/>
                      </a:lnTo>
                      <a:lnTo>
                        <a:pt x="7" y="4"/>
                      </a:lnTo>
                      <a:lnTo>
                        <a:pt x="11" y="1"/>
                      </a:lnTo>
                      <a:lnTo>
                        <a:pt x="11" y="0"/>
                      </a:lnTo>
                      <a:lnTo>
                        <a:pt x="15" y="2"/>
                      </a:lnTo>
                      <a:lnTo>
                        <a:pt x="15" y="0"/>
                      </a:lnTo>
                      <a:lnTo>
                        <a:pt x="18" y="4"/>
                      </a:lnTo>
                      <a:lnTo>
                        <a:pt x="21" y="4"/>
                      </a:lnTo>
                      <a:lnTo>
                        <a:pt x="26"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51" name="Freeform 340"/>
                <p:cNvSpPr>
                  <a:spLocks/>
                </p:cNvSpPr>
                <p:nvPr/>
              </p:nvSpPr>
              <p:spPr bwMode="auto">
                <a:xfrm>
                  <a:off x="918" y="1751"/>
                  <a:ext cx="17" cy="41"/>
                </a:xfrm>
                <a:custGeom>
                  <a:avLst/>
                  <a:gdLst>
                    <a:gd name="T0" fmla="*/ 16 w 17"/>
                    <a:gd name="T1" fmla="*/ 8 h 41"/>
                    <a:gd name="T2" fmla="*/ 10 w 17"/>
                    <a:gd name="T3" fmla="*/ 3 h 41"/>
                    <a:gd name="T4" fmla="*/ 4 w 17"/>
                    <a:gd name="T5" fmla="*/ 4 h 41"/>
                    <a:gd name="T6" fmla="*/ 2 w 17"/>
                    <a:gd name="T7" fmla="*/ 11 h 41"/>
                    <a:gd name="T8" fmla="*/ 1 w 17"/>
                    <a:gd name="T9" fmla="*/ 20 h 41"/>
                    <a:gd name="T10" fmla="*/ 2 w 17"/>
                    <a:gd name="T11" fmla="*/ 27 h 41"/>
                    <a:gd name="T12" fmla="*/ 4 w 17"/>
                    <a:gd name="T13" fmla="*/ 32 h 41"/>
                    <a:gd name="T14" fmla="*/ 6 w 17"/>
                    <a:gd name="T15" fmla="*/ 24 h 41"/>
                    <a:gd name="T16" fmla="*/ 9 w 17"/>
                    <a:gd name="T17" fmla="*/ 19 h 41"/>
                    <a:gd name="T18" fmla="*/ 14 w 17"/>
                    <a:gd name="T19" fmla="*/ 15 h 41"/>
                    <a:gd name="T20" fmla="*/ 10 w 17"/>
                    <a:gd name="T21" fmla="*/ 22 h 41"/>
                    <a:gd name="T22" fmla="*/ 5 w 17"/>
                    <a:gd name="T23" fmla="*/ 28 h 41"/>
                    <a:gd name="T24" fmla="*/ 5 w 17"/>
                    <a:gd name="T25" fmla="*/ 34 h 41"/>
                    <a:gd name="T26" fmla="*/ 7 w 17"/>
                    <a:gd name="T27" fmla="*/ 39 h 41"/>
                    <a:gd name="T28" fmla="*/ 9 w 17"/>
                    <a:gd name="T29" fmla="*/ 40 h 41"/>
                    <a:gd name="T30" fmla="*/ 3 w 17"/>
                    <a:gd name="T31" fmla="*/ 38 h 41"/>
                    <a:gd name="T32" fmla="*/ 0 w 17"/>
                    <a:gd name="T33" fmla="*/ 30 h 41"/>
                    <a:gd name="T34" fmla="*/ 0 w 17"/>
                    <a:gd name="T35" fmla="*/ 19 h 41"/>
                    <a:gd name="T36" fmla="*/ 0 w 17"/>
                    <a:gd name="T37" fmla="*/ 9 h 41"/>
                    <a:gd name="T38" fmla="*/ 4 w 17"/>
                    <a:gd name="T39" fmla="*/ 2 h 41"/>
                    <a:gd name="T40" fmla="*/ 8 w 17"/>
                    <a:gd name="T41" fmla="*/ 0 h 41"/>
                    <a:gd name="T42" fmla="*/ 12 w 17"/>
                    <a:gd name="T43" fmla="*/ 2 h 41"/>
                    <a:gd name="T44" fmla="*/ 16 w 17"/>
                    <a:gd name="T45" fmla="*/ 8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 h="41">
                      <a:moveTo>
                        <a:pt x="16" y="8"/>
                      </a:moveTo>
                      <a:lnTo>
                        <a:pt x="10" y="3"/>
                      </a:lnTo>
                      <a:lnTo>
                        <a:pt x="4" y="4"/>
                      </a:lnTo>
                      <a:lnTo>
                        <a:pt x="2" y="11"/>
                      </a:lnTo>
                      <a:lnTo>
                        <a:pt x="1" y="20"/>
                      </a:lnTo>
                      <a:lnTo>
                        <a:pt x="2" y="27"/>
                      </a:lnTo>
                      <a:lnTo>
                        <a:pt x="4" y="32"/>
                      </a:lnTo>
                      <a:lnTo>
                        <a:pt x="6" y="24"/>
                      </a:lnTo>
                      <a:lnTo>
                        <a:pt x="9" y="19"/>
                      </a:lnTo>
                      <a:lnTo>
                        <a:pt x="14" y="15"/>
                      </a:lnTo>
                      <a:lnTo>
                        <a:pt x="10" y="22"/>
                      </a:lnTo>
                      <a:lnTo>
                        <a:pt x="5" y="28"/>
                      </a:lnTo>
                      <a:lnTo>
                        <a:pt x="5" y="34"/>
                      </a:lnTo>
                      <a:lnTo>
                        <a:pt x="7" y="39"/>
                      </a:lnTo>
                      <a:lnTo>
                        <a:pt x="9" y="40"/>
                      </a:lnTo>
                      <a:lnTo>
                        <a:pt x="3" y="38"/>
                      </a:lnTo>
                      <a:lnTo>
                        <a:pt x="0" y="30"/>
                      </a:lnTo>
                      <a:lnTo>
                        <a:pt x="0" y="19"/>
                      </a:lnTo>
                      <a:lnTo>
                        <a:pt x="0" y="9"/>
                      </a:lnTo>
                      <a:lnTo>
                        <a:pt x="4" y="2"/>
                      </a:lnTo>
                      <a:lnTo>
                        <a:pt x="8" y="0"/>
                      </a:lnTo>
                      <a:lnTo>
                        <a:pt x="12" y="2"/>
                      </a:lnTo>
                      <a:lnTo>
                        <a:pt x="16" y="8"/>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52" name="Freeform 341"/>
                <p:cNvSpPr>
                  <a:spLocks/>
                </p:cNvSpPr>
                <p:nvPr/>
              </p:nvSpPr>
              <p:spPr bwMode="auto">
                <a:xfrm>
                  <a:off x="912" y="1745"/>
                  <a:ext cx="26" cy="55"/>
                </a:xfrm>
                <a:custGeom>
                  <a:avLst/>
                  <a:gdLst>
                    <a:gd name="T0" fmla="*/ 25 w 26"/>
                    <a:gd name="T1" fmla="*/ 13 h 55"/>
                    <a:gd name="T2" fmla="*/ 21 w 26"/>
                    <a:gd name="T3" fmla="*/ 4 h 55"/>
                    <a:gd name="T4" fmla="*/ 15 w 26"/>
                    <a:gd name="T5" fmla="*/ 2 h 55"/>
                    <a:gd name="T6" fmla="*/ 7 w 26"/>
                    <a:gd name="T7" fmla="*/ 4 h 55"/>
                    <a:gd name="T8" fmla="*/ 4 w 26"/>
                    <a:gd name="T9" fmla="*/ 9 h 55"/>
                    <a:gd name="T10" fmla="*/ 2 w 26"/>
                    <a:gd name="T11" fmla="*/ 17 h 55"/>
                    <a:gd name="T12" fmla="*/ 2 w 26"/>
                    <a:gd name="T13" fmla="*/ 23 h 55"/>
                    <a:gd name="T14" fmla="*/ 3 w 26"/>
                    <a:gd name="T15" fmla="*/ 28 h 55"/>
                    <a:gd name="T16" fmla="*/ 3 w 26"/>
                    <a:gd name="T17" fmla="*/ 34 h 55"/>
                    <a:gd name="T18" fmla="*/ 4 w 26"/>
                    <a:gd name="T19" fmla="*/ 42 h 55"/>
                    <a:gd name="T20" fmla="*/ 10 w 26"/>
                    <a:gd name="T21" fmla="*/ 50 h 55"/>
                    <a:gd name="T22" fmla="*/ 13 w 26"/>
                    <a:gd name="T23" fmla="*/ 50 h 55"/>
                    <a:gd name="T24" fmla="*/ 17 w 26"/>
                    <a:gd name="T25" fmla="*/ 50 h 55"/>
                    <a:gd name="T26" fmla="*/ 17 w 26"/>
                    <a:gd name="T27" fmla="*/ 50 h 55"/>
                    <a:gd name="T28" fmla="*/ 14 w 26"/>
                    <a:gd name="T29" fmla="*/ 54 h 55"/>
                    <a:gd name="T30" fmla="*/ 10 w 26"/>
                    <a:gd name="T31" fmla="*/ 53 h 55"/>
                    <a:gd name="T32" fmla="*/ 6 w 26"/>
                    <a:gd name="T33" fmla="*/ 50 h 55"/>
                    <a:gd name="T34" fmla="*/ 2 w 26"/>
                    <a:gd name="T35" fmla="*/ 42 h 55"/>
                    <a:gd name="T36" fmla="*/ 2 w 26"/>
                    <a:gd name="T37" fmla="*/ 30 h 55"/>
                    <a:gd name="T38" fmla="*/ 0 w 26"/>
                    <a:gd name="T39" fmla="*/ 22 h 55"/>
                    <a:gd name="T40" fmla="*/ 0 w 26"/>
                    <a:gd name="T41" fmla="*/ 14 h 55"/>
                    <a:gd name="T42" fmla="*/ 3 w 26"/>
                    <a:gd name="T43" fmla="*/ 8 h 55"/>
                    <a:gd name="T44" fmla="*/ 5 w 26"/>
                    <a:gd name="T45" fmla="*/ 2 h 55"/>
                    <a:gd name="T46" fmla="*/ 12 w 26"/>
                    <a:gd name="T47" fmla="*/ 0 h 55"/>
                    <a:gd name="T48" fmla="*/ 21 w 26"/>
                    <a:gd name="T49" fmla="*/ 2 h 55"/>
                    <a:gd name="T50" fmla="*/ 24 w 26"/>
                    <a:gd name="T51" fmla="*/ 4 h 55"/>
                    <a:gd name="T52" fmla="*/ 25 w 26"/>
                    <a:gd name="T53" fmla="*/ 13 h 5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26" h="55">
                      <a:moveTo>
                        <a:pt x="25" y="13"/>
                      </a:moveTo>
                      <a:lnTo>
                        <a:pt x="21" y="4"/>
                      </a:lnTo>
                      <a:lnTo>
                        <a:pt x="15" y="2"/>
                      </a:lnTo>
                      <a:lnTo>
                        <a:pt x="7" y="4"/>
                      </a:lnTo>
                      <a:lnTo>
                        <a:pt x="4" y="9"/>
                      </a:lnTo>
                      <a:lnTo>
                        <a:pt x="2" y="17"/>
                      </a:lnTo>
                      <a:lnTo>
                        <a:pt x="2" y="23"/>
                      </a:lnTo>
                      <a:lnTo>
                        <a:pt x="3" y="28"/>
                      </a:lnTo>
                      <a:lnTo>
                        <a:pt x="3" y="34"/>
                      </a:lnTo>
                      <a:lnTo>
                        <a:pt x="4" y="42"/>
                      </a:lnTo>
                      <a:lnTo>
                        <a:pt x="10" y="50"/>
                      </a:lnTo>
                      <a:lnTo>
                        <a:pt x="13" y="50"/>
                      </a:lnTo>
                      <a:lnTo>
                        <a:pt x="17" y="50"/>
                      </a:lnTo>
                      <a:lnTo>
                        <a:pt x="14" y="54"/>
                      </a:lnTo>
                      <a:lnTo>
                        <a:pt x="10" y="53"/>
                      </a:lnTo>
                      <a:lnTo>
                        <a:pt x="6" y="50"/>
                      </a:lnTo>
                      <a:lnTo>
                        <a:pt x="2" y="42"/>
                      </a:lnTo>
                      <a:lnTo>
                        <a:pt x="2" y="30"/>
                      </a:lnTo>
                      <a:lnTo>
                        <a:pt x="0" y="22"/>
                      </a:lnTo>
                      <a:lnTo>
                        <a:pt x="0" y="14"/>
                      </a:lnTo>
                      <a:lnTo>
                        <a:pt x="3" y="8"/>
                      </a:lnTo>
                      <a:lnTo>
                        <a:pt x="5" y="2"/>
                      </a:lnTo>
                      <a:lnTo>
                        <a:pt x="12" y="0"/>
                      </a:lnTo>
                      <a:lnTo>
                        <a:pt x="21" y="2"/>
                      </a:lnTo>
                      <a:lnTo>
                        <a:pt x="24" y="4"/>
                      </a:lnTo>
                      <a:lnTo>
                        <a:pt x="25" y="13"/>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53" name="Freeform 342"/>
                <p:cNvSpPr>
                  <a:spLocks/>
                </p:cNvSpPr>
                <p:nvPr/>
              </p:nvSpPr>
              <p:spPr bwMode="auto">
                <a:xfrm>
                  <a:off x="927" y="1803"/>
                  <a:ext cx="24" cy="46"/>
                </a:xfrm>
                <a:custGeom>
                  <a:avLst/>
                  <a:gdLst>
                    <a:gd name="T0" fmla="*/ 0 w 24"/>
                    <a:gd name="T1" fmla="*/ 0 h 46"/>
                    <a:gd name="T2" fmla="*/ 3 w 24"/>
                    <a:gd name="T3" fmla="*/ 10 h 46"/>
                    <a:gd name="T4" fmla="*/ 7 w 24"/>
                    <a:gd name="T5" fmla="*/ 20 h 46"/>
                    <a:gd name="T6" fmla="*/ 12 w 24"/>
                    <a:gd name="T7" fmla="*/ 29 h 46"/>
                    <a:gd name="T8" fmla="*/ 19 w 24"/>
                    <a:gd name="T9" fmla="*/ 41 h 46"/>
                    <a:gd name="T10" fmla="*/ 23 w 24"/>
                    <a:gd name="T11" fmla="*/ 45 h 46"/>
                    <a:gd name="T12" fmla="*/ 15 w 24"/>
                    <a:gd name="T13" fmla="*/ 40 h 46"/>
                    <a:gd name="T14" fmla="*/ 9 w 24"/>
                    <a:gd name="T15" fmla="*/ 29 h 46"/>
                    <a:gd name="T16" fmla="*/ 3 w 24"/>
                    <a:gd name="T17" fmla="*/ 17 h 46"/>
                    <a:gd name="T18" fmla="*/ 0 w 24"/>
                    <a:gd name="T19" fmla="*/ 0 h 4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 h="46">
                      <a:moveTo>
                        <a:pt x="0" y="0"/>
                      </a:moveTo>
                      <a:lnTo>
                        <a:pt x="3" y="10"/>
                      </a:lnTo>
                      <a:lnTo>
                        <a:pt x="7" y="20"/>
                      </a:lnTo>
                      <a:lnTo>
                        <a:pt x="12" y="29"/>
                      </a:lnTo>
                      <a:lnTo>
                        <a:pt x="19" y="41"/>
                      </a:lnTo>
                      <a:lnTo>
                        <a:pt x="23" y="45"/>
                      </a:lnTo>
                      <a:lnTo>
                        <a:pt x="15" y="40"/>
                      </a:lnTo>
                      <a:lnTo>
                        <a:pt x="9" y="29"/>
                      </a:lnTo>
                      <a:lnTo>
                        <a:pt x="3" y="17"/>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54" name="Freeform 343"/>
                <p:cNvSpPr>
                  <a:spLocks/>
                </p:cNvSpPr>
                <p:nvPr/>
              </p:nvSpPr>
              <p:spPr bwMode="auto">
                <a:xfrm>
                  <a:off x="858" y="1650"/>
                  <a:ext cx="130" cy="170"/>
                </a:xfrm>
                <a:custGeom>
                  <a:avLst/>
                  <a:gdLst>
                    <a:gd name="T0" fmla="*/ 119 w 130"/>
                    <a:gd name="T1" fmla="*/ 48 h 170"/>
                    <a:gd name="T2" fmla="*/ 99 w 130"/>
                    <a:gd name="T3" fmla="*/ 44 h 170"/>
                    <a:gd name="T4" fmla="*/ 86 w 130"/>
                    <a:gd name="T5" fmla="*/ 47 h 170"/>
                    <a:gd name="T6" fmla="*/ 78 w 130"/>
                    <a:gd name="T7" fmla="*/ 59 h 170"/>
                    <a:gd name="T8" fmla="*/ 83 w 130"/>
                    <a:gd name="T9" fmla="*/ 73 h 170"/>
                    <a:gd name="T10" fmla="*/ 89 w 130"/>
                    <a:gd name="T11" fmla="*/ 79 h 170"/>
                    <a:gd name="T12" fmla="*/ 91 w 130"/>
                    <a:gd name="T13" fmla="*/ 92 h 170"/>
                    <a:gd name="T14" fmla="*/ 87 w 130"/>
                    <a:gd name="T15" fmla="*/ 101 h 170"/>
                    <a:gd name="T16" fmla="*/ 90 w 130"/>
                    <a:gd name="T17" fmla="*/ 114 h 170"/>
                    <a:gd name="T18" fmla="*/ 82 w 130"/>
                    <a:gd name="T19" fmla="*/ 114 h 170"/>
                    <a:gd name="T20" fmla="*/ 80 w 130"/>
                    <a:gd name="T21" fmla="*/ 99 h 170"/>
                    <a:gd name="T22" fmla="*/ 75 w 130"/>
                    <a:gd name="T23" fmla="*/ 92 h 170"/>
                    <a:gd name="T24" fmla="*/ 65 w 130"/>
                    <a:gd name="T25" fmla="*/ 92 h 170"/>
                    <a:gd name="T26" fmla="*/ 56 w 130"/>
                    <a:gd name="T27" fmla="*/ 95 h 170"/>
                    <a:gd name="T28" fmla="*/ 53 w 130"/>
                    <a:gd name="T29" fmla="*/ 106 h 170"/>
                    <a:gd name="T30" fmla="*/ 52 w 130"/>
                    <a:gd name="T31" fmla="*/ 120 h 170"/>
                    <a:gd name="T32" fmla="*/ 53 w 130"/>
                    <a:gd name="T33" fmla="*/ 130 h 170"/>
                    <a:gd name="T34" fmla="*/ 53 w 130"/>
                    <a:gd name="T35" fmla="*/ 137 h 170"/>
                    <a:gd name="T36" fmla="*/ 52 w 130"/>
                    <a:gd name="T37" fmla="*/ 146 h 170"/>
                    <a:gd name="T38" fmla="*/ 46 w 130"/>
                    <a:gd name="T39" fmla="*/ 154 h 170"/>
                    <a:gd name="T40" fmla="*/ 42 w 130"/>
                    <a:gd name="T41" fmla="*/ 159 h 170"/>
                    <a:gd name="T42" fmla="*/ 31 w 130"/>
                    <a:gd name="T43" fmla="*/ 169 h 170"/>
                    <a:gd name="T44" fmla="*/ 10 w 130"/>
                    <a:gd name="T45" fmla="*/ 140 h 170"/>
                    <a:gd name="T46" fmla="*/ 4 w 130"/>
                    <a:gd name="T47" fmla="*/ 117 h 170"/>
                    <a:gd name="T48" fmla="*/ 1 w 130"/>
                    <a:gd name="T49" fmla="*/ 81 h 170"/>
                    <a:gd name="T50" fmla="*/ 0 w 130"/>
                    <a:gd name="T51" fmla="*/ 54 h 170"/>
                    <a:gd name="T52" fmla="*/ 2 w 130"/>
                    <a:gd name="T53" fmla="*/ 29 h 170"/>
                    <a:gd name="T54" fmla="*/ 8 w 130"/>
                    <a:gd name="T55" fmla="*/ 15 h 170"/>
                    <a:gd name="T56" fmla="*/ 21 w 130"/>
                    <a:gd name="T57" fmla="*/ 5 h 170"/>
                    <a:gd name="T58" fmla="*/ 32 w 130"/>
                    <a:gd name="T59" fmla="*/ 2 h 170"/>
                    <a:gd name="T60" fmla="*/ 55 w 130"/>
                    <a:gd name="T61" fmla="*/ 0 h 170"/>
                    <a:gd name="T62" fmla="*/ 77 w 130"/>
                    <a:gd name="T63" fmla="*/ 2 h 170"/>
                    <a:gd name="T64" fmla="*/ 104 w 130"/>
                    <a:gd name="T65" fmla="*/ 8 h 170"/>
                    <a:gd name="T66" fmla="*/ 116 w 130"/>
                    <a:gd name="T67" fmla="*/ 16 h 170"/>
                    <a:gd name="T68" fmla="*/ 123 w 130"/>
                    <a:gd name="T69" fmla="*/ 24 h 170"/>
                    <a:gd name="T70" fmla="*/ 129 w 130"/>
                    <a:gd name="T71" fmla="*/ 36 h 170"/>
                    <a:gd name="T72" fmla="*/ 128 w 130"/>
                    <a:gd name="T73" fmla="*/ 42 h 170"/>
                    <a:gd name="T74" fmla="*/ 119 w 130"/>
                    <a:gd name="T75" fmla="*/ 48 h 17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30" h="170">
                      <a:moveTo>
                        <a:pt x="119" y="48"/>
                      </a:moveTo>
                      <a:lnTo>
                        <a:pt x="99" y="44"/>
                      </a:lnTo>
                      <a:lnTo>
                        <a:pt x="86" y="47"/>
                      </a:lnTo>
                      <a:lnTo>
                        <a:pt x="78" y="59"/>
                      </a:lnTo>
                      <a:lnTo>
                        <a:pt x="83" y="73"/>
                      </a:lnTo>
                      <a:lnTo>
                        <a:pt x="89" y="79"/>
                      </a:lnTo>
                      <a:lnTo>
                        <a:pt x="91" y="92"/>
                      </a:lnTo>
                      <a:lnTo>
                        <a:pt x="87" y="101"/>
                      </a:lnTo>
                      <a:lnTo>
                        <a:pt x="90" y="114"/>
                      </a:lnTo>
                      <a:lnTo>
                        <a:pt x="82" y="114"/>
                      </a:lnTo>
                      <a:lnTo>
                        <a:pt x="80" y="99"/>
                      </a:lnTo>
                      <a:lnTo>
                        <a:pt x="75" y="92"/>
                      </a:lnTo>
                      <a:lnTo>
                        <a:pt x="65" y="92"/>
                      </a:lnTo>
                      <a:lnTo>
                        <a:pt x="56" y="95"/>
                      </a:lnTo>
                      <a:lnTo>
                        <a:pt x="53" y="106"/>
                      </a:lnTo>
                      <a:lnTo>
                        <a:pt x="52" y="120"/>
                      </a:lnTo>
                      <a:lnTo>
                        <a:pt x="53" y="130"/>
                      </a:lnTo>
                      <a:lnTo>
                        <a:pt x="53" y="137"/>
                      </a:lnTo>
                      <a:lnTo>
                        <a:pt x="52" y="146"/>
                      </a:lnTo>
                      <a:lnTo>
                        <a:pt x="46" y="154"/>
                      </a:lnTo>
                      <a:lnTo>
                        <a:pt x="42" y="159"/>
                      </a:lnTo>
                      <a:lnTo>
                        <a:pt x="31" y="169"/>
                      </a:lnTo>
                      <a:lnTo>
                        <a:pt x="10" y="140"/>
                      </a:lnTo>
                      <a:lnTo>
                        <a:pt x="4" y="117"/>
                      </a:lnTo>
                      <a:lnTo>
                        <a:pt x="1" y="81"/>
                      </a:lnTo>
                      <a:lnTo>
                        <a:pt x="0" y="54"/>
                      </a:lnTo>
                      <a:lnTo>
                        <a:pt x="2" y="29"/>
                      </a:lnTo>
                      <a:lnTo>
                        <a:pt x="8" y="15"/>
                      </a:lnTo>
                      <a:lnTo>
                        <a:pt x="21" y="5"/>
                      </a:lnTo>
                      <a:lnTo>
                        <a:pt x="32" y="2"/>
                      </a:lnTo>
                      <a:lnTo>
                        <a:pt x="55" y="0"/>
                      </a:lnTo>
                      <a:lnTo>
                        <a:pt x="77" y="2"/>
                      </a:lnTo>
                      <a:lnTo>
                        <a:pt x="104" y="8"/>
                      </a:lnTo>
                      <a:lnTo>
                        <a:pt x="116" y="16"/>
                      </a:lnTo>
                      <a:lnTo>
                        <a:pt x="123" y="24"/>
                      </a:lnTo>
                      <a:lnTo>
                        <a:pt x="129" y="36"/>
                      </a:lnTo>
                      <a:lnTo>
                        <a:pt x="128" y="42"/>
                      </a:lnTo>
                      <a:lnTo>
                        <a:pt x="119" y="48"/>
                      </a:lnTo>
                    </a:path>
                  </a:pathLst>
                </a:custGeom>
                <a:solidFill>
                  <a:srgbClr val="603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55" name="Freeform 344"/>
                <p:cNvSpPr>
                  <a:spLocks/>
                </p:cNvSpPr>
                <p:nvPr/>
              </p:nvSpPr>
              <p:spPr bwMode="auto">
                <a:xfrm>
                  <a:off x="861" y="1652"/>
                  <a:ext cx="123" cy="163"/>
                </a:xfrm>
                <a:custGeom>
                  <a:avLst/>
                  <a:gdLst>
                    <a:gd name="T0" fmla="*/ 117 w 123"/>
                    <a:gd name="T1" fmla="*/ 25 h 163"/>
                    <a:gd name="T2" fmla="*/ 120 w 123"/>
                    <a:gd name="T3" fmla="*/ 38 h 163"/>
                    <a:gd name="T4" fmla="*/ 91 w 123"/>
                    <a:gd name="T5" fmla="*/ 40 h 163"/>
                    <a:gd name="T6" fmla="*/ 66 w 123"/>
                    <a:gd name="T7" fmla="*/ 32 h 163"/>
                    <a:gd name="T8" fmla="*/ 78 w 123"/>
                    <a:gd name="T9" fmla="*/ 37 h 163"/>
                    <a:gd name="T10" fmla="*/ 81 w 123"/>
                    <a:gd name="T11" fmla="*/ 42 h 163"/>
                    <a:gd name="T12" fmla="*/ 69 w 123"/>
                    <a:gd name="T13" fmla="*/ 41 h 163"/>
                    <a:gd name="T14" fmla="*/ 66 w 123"/>
                    <a:gd name="T15" fmla="*/ 43 h 163"/>
                    <a:gd name="T16" fmla="*/ 73 w 123"/>
                    <a:gd name="T17" fmla="*/ 55 h 163"/>
                    <a:gd name="T18" fmla="*/ 71 w 123"/>
                    <a:gd name="T19" fmla="*/ 57 h 163"/>
                    <a:gd name="T20" fmla="*/ 78 w 123"/>
                    <a:gd name="T21" fmla="*/ 71 h 163"/>
                    <a:gd name="T22" fmla="*/ 55 w 123"/>
                    <a:gd name="T23" fmla="*/ 64 h 163"/>
                    <a:gd name="T24" fmla="*/ 85 w 123"/>
                    <a:gd name="T25" fmla="*/ 79 h 163"/>
                    <a:gd name="T26" fmla="*/ 68 w 123"/>
                    <a:gd name="T27" fmla="*/ 76 h 163"/>
                    <a:gd name="T28" fmla="*/ 83 w 123"/>
                    <a:gd name="T29" fmla="*/ 85 h 163"/>
                    <a:gd name="T30" fmla="*/ 78 w 123"/>
                    <a:gd name="T31" fmla="*/ 90 h 163"/>
                    <a:gd name="T32" fmla="*/ 54 w 123"/>
                    <a:gd name="T33" fmla="*/ 87 h 163"/>
                    <a:gd name="T34" fmla="*/ 37 w 123"/>
                    <a:gd name="T35" fmla="*/ 89 h 163"/>
                    <a:gd name="T36" fmla="*/ 38 w 123"/>
                    <a:gd name="T37" fmla="*/ 96 h 163"/>
                    <a:gd name="T38" fmla="*/ 34 w 123"/>
                    <a:gd name="T39" fmla="*/ 99 h 163"/>
                    <a:gd name="T40" fmla="*/ 48 w 123"/>
                    <a:gd name="T41" fmla="*/ 112 h 163"/>
                    <a:gd name="T42" fmla="*/ 35 w 123"/>
                    <a:gd name="T43" fmla="*/ 111 h 163"/>
                    <a:gd name="T44" fmla="*/ 48 w 123"/>
                    <a:gd name="T45" fmla="*/ 129 h 163"/>
                    <a:gd name="T46" fmla="*/ 39 w 123"/>
                    <a:gd name="T47" fmla="*/ 128 h 163"/>
                    <a:gd name="T48" fmla="*/ 43 w 123"/>
                    <a:gd name="T49" fmla="*/ 147 h 163"/>
                    <a:gd name="T50" fmla="*/ 27 w 123"/>
                    <a:gd name="T51" fmla="*/ 119 h 163"/>
                    <a:gd name="T52" fmla="*/ 42 w 123"/>
                    <a:gd name="T53" fmla="*/ 151 h 163"/>
                    <a:gd name="T54" fmla="*/ 24 w 123"/>
                    <a:gd name="T55" fmla="*/ 139 h 163"/>
                    <a:gd name="T56" fmla="*/ 28 w 123"/>
                    <a:gd name="T57" fmla="*/ 152 h 163"/>
                    <a:gd name="T58" fmla="*/ 18 w 123"/>
                    <a:gd name="T59" fmla="*/ 151 h 163"/>
                    <a:gd name="T60" fmla="*/ 3 w 123"/>
                    <a:gd name="T61" fmla="*/ 97 h 163"/>
                    <a:gd name="T62" fmla="*/ 10 w 123"/>
                    <a:gd name="T63" fmla="*/ 64 h 163"/>
                    <a:gd name="T64" fmla="*/ 24 w 123"/>
                    <a:gd name="T65" fmla="*/ 67 h 163"/>
                    <a:gd name="T66" fmla="*/ 1 w 123"/>
                    <a:gd name="T67" fmla="*/ 56 h 163"/>
                    <a:gd name="T68" fmla="*/ 16 w 123"/>
                    <a:gd name="T69" fmla="*/ 36 h 163"/>
                    <a:gd name="T70" fmla="*/ 26 w 123"/>
                    <a:gd name="T71" fmla="*/ 36 h 163"/>
                    <a:gd name="T72" fmla="*/ 5 w 123"/>
                    <a:gd name="T73" fmla="*/ 18 h 163"/>
                    <a:gd name="T74" fmla="*/ 30 w 123"/>
                    <a:gd name="T75" fmla="*/ 10 h 163"/>
                    <a:gd name="T76" fmla="*/ 23 w 123"/>
                    <a:gd name="T77" fmla="*/ 4 h 163"/>
                    <a:gd name="T78" fmla="*/ 53 w 123"/>
                    <a:gd name="T79" fmla="*/ 3 h 163"/>
                    <a:gd name="T80" fmla="*/ 65 w 123"/>
                    <a:gd name="T81" fmla="*/ 8 h 163"/>
                    <a:gd name="T82" fmla="*/ 67 w 123"/>
                    <a:gd name="T83" fmla="*/ 1 h 163"/>
                    <a:gd name="T84" fmla="*/ 91 w 123"/>
                    <a:gd name="T85" fmla="*/ 14 h 163"/>
                    <a:gd name="T86" fmla="*/ 87 w 123"/>
                    <a:gd name="T87" fmla="*/ 4 h 16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23" h="163">
                      <a:moveTo>
                        <a:pt x="102" y="10"/>
                      </a:moveTo>
                      <a:lnTo>
                        <a:pt x="113" y="16"/>
                      </a:lnTo>
                      <a:lnTo>
                        <a:pt x="117" y="25"/>
                      </a:lnTo>
                      <a:lnTo>
                        <a:pt x="120" y="30"/>
                      </a:lnTo>
                      <a:lnTo>
                        <a:pt x="122" y="35"/>
                      </a:lnTo>
                      <a:lnTo>
                        <a:pt x="120" y="38"/>
                      </a:lnTo>
                      <a:lnTo>
                        <a:pt x="114" y="42"/>
                      </a:lnTo>
                      <a:lnTo>
                        <a:pt x="101" y="40"/>
                      </a:lnTo>
                      <a:lnTo>
                        <a:pt x="91" y="40"/>
                      </a:lnTo>
                      <a:lnTo>
                        <a:pt x="85" y="36"/>
                      </a:lnTo>
                      <a:lnTo>
                        <a:pt x="75" y="33"/>
                      </a:lnTo>
                      <a:lnTo>
                        <a:pt x="66" y="32"/>
                      </a:lnTo>
                      <a:lnTo>
                        <a:pt x="56" y="33"/>
                      </a:lnTo>
                      <a:lnTo>
                        <a:pt x="71" y="35"/>
                      </a:lnTo>
                      <a:lnTo>
                        <a:pt x="78" y="37"/>
                      </a:lnTo>
                      <a:lnTo>
                        <a:pt x="84" y="40"/>
                      </a:lnTo>
                      <a:lnTo>
                        <a:pt x="85" y="41"/>
                      </a:lnTo>
                      <a:lnTo>
                        <a:pt x="81" y="42"/>
                      </a:lnTo>
                      <a:lnTo>
                        <a:pt x="78" y="46"/>
                      </a:lnTo>
                      <a:lnTo>
                        <a:pt x="73" y="42"/>
                      </a:lnTo>
                      <a:lnTo>
                        <a:pt x="69" y="41"/>
                      </a:lnTo>
                      <a:lnTo>
                        <a:pt x="60" y="39"/>
                      </a:lnTo>
                      <a:lnTo>
                        <a:pt x="57" y="39"/>
                      </a:lnTo>
                      <a:lnTo>
                        <a:pt x="66" y="43"/>
                      </a:lnTo>
                      <a:lnTo>
                        <a:pt x="73" y="47"/>
                      </a:lnTo>
                      <a:lnTo>
                        <a:pt x="76" y="51"/>
                      </a:lnTo>
                      <a:lnTo>
                        <a:pt x="73" y="55"/>
                      </a:lnTo>
                      <a:lnTo>
                        <a:pt x="66" y="51"/>
                      </a:lnTo>
                      <a:lnTo>
                        <a:pt x="60" y="50"/>
                      </a:lnTo>
                      <a:lnTo>
                        <a:pt x="71" y="57"/>
                      </a:lnTo>
                      <a:lnTo>
                        <a:pt x="74" y="60"/>
                      </a:lnTo>
                      <a:lnTo>
                        <a:pt x="76" y="67"/>
                      </a:lnTo>
                      <a:lnTo>
                        <a:pt x="78" y="71"/>
                      </a:lnTo>
                      <a:lnTo>
                        <a:pt x="71" y="66"/>
                      </a:lnTo>
                      <a:lnTo>
                        <a:pt x="65" y="65"/>
                      </a:lnTo>
                      <a:lnTo>
                        <a:pt x="55" y="64"/>
                      </a:lnTo>
                      <a:lnTo>
                        <a:pt x="70" y="70"/>
                      </a:lnTo>
                      <a:lnTo>
                        <a:pt x="79" y="74"/>
                      </a:lnTo>
                      <a:lnTo>
                        <a:pt x="85" y="79"/>
                      </a:lnTo>
                      <a:lnTo>
                        <a:pt x="85" y="85"/>
                      </a:lnTo>
                      <a:lnTo>
                        <a:pt x="78" y="80"/>
                      </a:lnTo>
                      <a:lnTo>
                        <a:pt x="68" y="76"/>
                      </a:lnTo>
                      <a:lnTo>
                        <a:pt x="64" y="76"/>
                      </a:lnTo>
                      <a:lnTo>
                        <a:pt x="74" y="81"/>
                      </a:lnTo>
                      <a:lnTo>
                        <a:pt x="83" y="85"/>
                      </a:lnTo>
                      <a:lnTo>
                        <a:pt x="86" y="89"/>
                      </a:lnTo>
                      <a:lnTo>
                        <a:pt x="85" y="93"/>
                      </a:lnTo>
                      <a:lnTo>
                        <a:pt x="78" y="90"/>
                      </a:lnTo>
                      <a:lnTo>
                        <a:pt x="72" y="87"/>
                      </a:lnTo>
                      <a:lnTo>
                        <a:pt x="59" y="86"/>
                      </a:lnTo>
                      <a:lnTo>
                        <a:pt x="54" y="87"/>
                      </a:lnTo>
                      <a:lnTo>
                        <a:pt x="42" y="88"/>
                      </a:lnTo>
                      <a:lnTo>
                        <a:pt x="29" y="85"/>
                      </a:lnTo>
                      <a:lnTo>
                        <a:pt x="37" y="89"/>
                      </a:lnTo>
                      <a:lnTo>
                        <a:pt x="51" y="93"/>
                      </a:lnTo>
                      <a:lnTo>
                        <a:pt x="49" y="99"/>
                      </a:lnTo>
                      <a:lnTo>
                        <a:pt x="38" y="96"/>
                      </a:lnTo>
                      <a:lnTo>
                        <a:pt x="28" y="91"/>
                      </a:lnTo>
                      <a:lnTo>
                        <a:pt x="21" y="87"/>
                      </a:lnTo>
                      <a:lnTo>
                        <a:pt x="34" y="99"/>
                      </a:lnTo>
                      <a:lnTo>
                        <a:pt x="42" y="102"/>
                      </a:lnTo>
                      <a:lnTo>
                        <a:pt x="49" y="105"/>
                      </a:lnTo>
                      <a:lnTo>
                        <a:pt x="48" y="112"/>
                      </a:lnTo>
                      <a:lnTo>
                        <a:pt x="38" y="109"/>
                      </a:lnTo>
                      <a:lnTo>
                        <a:pt x="30" y="107"/>
                      </a:lnTo>
                      <a:lnTo>
                        <a:pt x="35" y="111"/>
                      </a:lnTo>
                      <a:lnTo>
                        <a:pt x="43" y="114"/>
                      </a:lnTo>
                      <a:lnTo>
                        <a:pt x="48" y="115"/>
                      </a:lnTo>
                      <a:lnTo>
                        <a:pt x="48" y="129"/>
                      </a:lnTo>
                      <a:lnTo>
                        <a:pt x="38" y="124"/>
                      </a:lnTo>
                      <a:lnTo>
                        <a:pt x="31" y="120"/>
                      </a:lnTo>
                      <a:lnTo>
                        <a:pt x="39" y="128"/>
                      </a:lnTo>
                      <a:lnTo>
                        <a:pt x="49" y="133"/>
                      </a:lnTo>
                      <a:lnTo>
                        <a:pt x="49" y="140"/>
                      </a:lnTo>
                      <a:lnTo>
                        <a:pt x="43" y="147"/>
                      </a:lnTo>
                      <a:lnTo>
                        <a:pt x="38" y="139"/>
                      </a:lnTo>
                      <a:lnTo>
                        <a:pt x="31" y="129"/>
                      </a:lnTo>
                      <a:lnTo>
                        <a:pt x="27" y="119"/>
                      </a:lnTo>
                      <a:lnTo>
                        <a:pt x="31" y="134"/>
                      </a:lnTo>
                      <a:lnTo>
                        <a:pt x="35" y="140"/>
                      </a:lnTo>
                      <a:lnTo>
                        <a:pt x="42" y="151"/>
                      </a:lnTo>
                      <a:lnTo>
                        <a:pt x="37" y="158"/>
                      </a:lnTo>
                      <a:lnTo>
                        <a:pt x="29" y="149"/>
                      </a:lnTo>
                      <a:lnTo>
                        <a:pt x="24" y="139"/>
                      </a:lnTo>
                      <a:lnTo>
                        <a:pt x="18" y="128"/>
                      </a:lnTo>
                      <a:lnTo>
                        <a:pt x="23" y="144"/>
                      </a:lnTo>
                      <a:lnTo>
                        <a:pt x="28" y="152"/>
                      </a:lnTo>
                      <a:lnTo>
                        <a:pt x="33" y="159"/>
                      </a:lnTo>
                      <a:lnTo>
                        <a:pt x="29" y="162"/>
                      </a:lnTo>
                      <a:lnTo>
                        <a:pt x="18" y="151"/>
                      </a:lnTo>
                      <a:lnTo>
                        <a:pt x="9" y="133"/>
                      </a:lnTo>
                      <a:lnTo>
                        <a:pt x="5" y="120"/>
                      </a:lnTo>
                      <a:lnTo>
                        <a:pt x="3" y="97"/>
                      </a:lnTo>
                      <a:lnTo>
                        <a:pt x="2" y="80"/>
                      </a:lnTo>
                      <a:lnTo>
                        <a:pt x="0" y="60"/>
                      </a:lnTo>
                      <a:lnTo>
                        <a:pt x="10" y="64"/>
                      </a:lnTo>
                      <a:lnTo>
                        <a:pt x="22" y="70"/>
                      </a:lnTo>
                      <a:lnTo>
                        <a:pt x="39" y="75"/>
                      </a:lnTo>
                      <a:lnTo>
                        <a:pt x="24" y="67"/>
                      </a:lnTo>
                      <a:lnTo>
                        <a:pt x="18" y="63"/>
                      </a:lnTo>
                      <a:lnTo>
                        <a:pt x="7" y="57"/>
                      </a:lnTo>
                      <a:lnTo>
                        <a:pt x="1" y="56"/>
                      </a:lnTo>
                      <a:lnTo>
                        <a:pt x="1" y="46"/>
                      </a:lnTo>
                      <a:lnTo>
                        <a:pt x="2" y="33"/>
                      </a:lnTo>
                      <a:lnTo>
                        <a:pt x="16" y="36"/>
                      </a:lnTo>
                      <a:lnTo>
                        <a:pt x="25" y="39"/>
                      </a:lnTo>
                      <a:lnTo>
                        <a:pt x="36" y="46"/>
                      </a:lnTo>
                      <a:lnTo>
                        <a:pt x="26" y="36"/>
                      </a:lnTo>
                      <a:lnTo>
                        <a:pt x="14" y="31"/>
                      </a:lnTo>
                      <a:lnTo>
                        <a:pt x="3" y="28"/>
                      </a:lnTo>
                      <a:lnTo>
                        <a:pt x="5" y="18"/>
                      </a:lnTo>
                      <a:lnTo>
                        <a:pt x="9" y="11"/>
                      </a:lnTo>
                      <a:lnTo>
                        <a:pt x="20" y="7"/>
                      </a:lnTo>
                      <a:lnTo>
                        <a:pt x="30" y="10"/>
                      </a:lnTo>
                      <a:lnTo>
                        <a:pt x="39" y="19"/>
                      </a:lnTo>
                      <a:lnTo>
                        <a:pt x="33" y="9"/>
                      </a:lnTo>
                      <a:lnTo>
                        <a:pt x="23" y="4"/>
                      </a:lnTo>
                      <a:lnTo>
                        <a:pt x="34" y="2"/>
                      </a:lnTo>
                      <a:lnTo>
                        <a:pt x="42" y="1"/>
                      </a:lnTo>
                      <a:lnTo>
                        <a:pt x="53" y="3"/>
                      </a:lnTo>
                      <a:lnTo>
                        <a:pt x="61" y="10"/>
                      </a:lnTo>
                      <a:lnTo>
                        <a:pt x="73" y="13"/>
                      </a:lnTo>
                      <a:lnTo>
                        <a:pt x="65" y="8"/>
                      </a:lnTo>
                      <a:lnTo>
                        <a:pt x="59" y="3"/>
                      </a:lnTo>
                      <a:lnTo>
                        <a:pt x="55" y="0"/>
                      </a:lnTo>
                      <a:lnTo>
                        <a:pt x="67" y="1"/>
                      </a:lnTo>
                      <a:lnTo>
                        <a:pt x="78" y="2"/>
                      </a:lnTo>
                      <a:lnTo>
                        <a:pt x="84" y="6"/>
                      </a:lnTo>
                      <a:lnTo>
                        <a:pt x="91" y="14"/>
                      </a:lnTo>
                      <a:lnTo>
                        <a:pt x="96" y="24"/>
                      </a:lnTo>
                      <a:lnTo>
                        <a:pt x="93" y="12"/>
                      </a:lnTo>
                      <a:lnTo>
                        <a:pt x="87" y="4"/>
                      </a:lnTo>
                      <a:lnTo>
                        <a:pt x="102" y="10"/>
                      </a:lnTo>
                    </a:path>
                  </a:pathLst>
                </a:custGeom>
                <a:solidFill>
                  <a:srgbClr val="A05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nvGrpSpPr>
                <p:cNvPr id="14456" name="Group 345"/>
                <p:cNvGrpSpPr>
                  <a:grpSpLocks/>
                </p:cNvGrpSpPr>
                <p:nvPr/>
              </p:nvGrpSpPr>
              <p:grpSpPr bwMode="auto">
                <a:xfrm>
                  <a:off x="1110" y="2060"/>
                  <a:ext cx="142" cy="108"/>
                  <a:chOff x="1110" y="2060"/>
                  <a:chExt cx="142" cy="108"/>
                </a:xfrm>
              </p:grpSpPr>
              <p:sp>
                <p:nvSpPr>
                  <p:cNvPr id="14478" name="Freeform 346"/>
                  <p:cNvSpPr>
                    <a:spLocks/>
                  </p:cNvSpPr>
                  <p:nvPr/>
                </p:nvSpPr>
                <p:spPr bwMode="auto">
                  <a:xfrm>
                    <a:off x="1110" y="2060"/>
                    <a:ext cx="135" cy="108"/>
                  </a:xfrm>
                  <a:custGeom>
                    <a:avLst/>
                    <a:gdLst>
                      <a:gd name="T0" fmla="*/ 0 w 135"/>
                      <a:gd name="T1" fmla="*/ 64 h 108"/>
                      <a:gd name="T2" fmla="*/ 16 w 135"/>
                      <a:gd name="T3" fmla="*/ 59 h 108"/>
                      <a:gd name="T4" fmla="*/ 23 w 135"/>
                      <a:gd name="T5" fmla="*/ 58 h 108"/>
                      <a:gd name="T6" fmla="*/ 26 w 135"/>
                      <a:gd name="T7" fmla="*/ 53 h 108"/>
                      <a:gd name="T8" fmla="*/ 30 w 135"/>
                      <a:gd name="T9" fmla="*/ 46 h 108"/>
                      <a:gd name="T10" fmla="*/ 38 w 135"/>
                      <a:gd name="T11" fmla="*/ 36 h 108"/>
                      <a:gd name="T12" fmla="*/ 53 w 135"/>
                      <a:gd name="T13" fmla="*/ 20 h 108"/>
                      <a:gd name="T14" fmla="*/ 55 w 135"/>
                      <a:gd name="T15" fmla="*/ 15 h 108"/>
                      <a:gd name="T16" fmla="*/ 59 w 135"/>
                      <a:gd name="T17" fmla="*/ 10 h 108"/>
                      <a:gd name="T18" fmla="*/ 67 w 135"/>
                      <a:gd name="T19" fmla="*/ 8 h 108"/>
                      <a:gd name="T20" fmla="*/ 91 w 135"/>
                      <a:gd name="T21" fmla="*/ 3 h 108"/>
                      <a:gd name="T22" fmla="*/ 97 w 135"/>
                      <a:gd name="T23" fmla="*/ 0 h 108"/>
                      <a:gd name="T24" fmla="*/ 103 w 135"/>
                      <a:gd name="T25" fmla="*/ 4 h 108"/>
                      <a:gd name="T26" fmla="*/ 106 w 135"/>
                      <a:gd name="T27" fmla="*/ 7 h 108"/>
                      <a:gd name="T28" fmla="*/ 119 w 135"/>
                      <a:gd name="T29" fmla="*/ 13 h 108"/>
                      <a:gd name="T30" fmla="*/ 125 w 135"/>
                      <a:gd name="T31" fmla="*/ 16 h 108"/>
                      <a:gd name="T32" fmla="*/ 127 w 135"/>
                      <a:gd name="T33" fmla="*/ 19 h 108"/>
                      <a:gd name="T34" fmla="*/ 130 w 135"/>
                      <a:gd name="T35" fmla="*/ 29 h 108"/>
                      <a:gd name="T36" fmla="*/ 131 w 135"/>
                      <a:gd name="T37" fmla="*/ 34 h 108"/>
                      <a:gd name="T38" fmla="*/ 132 w 135"/>
                      <a:gd name="T39" fmla="*/ 37 h 108"/>
                      <a:gd name="T40" fmla="*/ 134 w 135"/>
                      <a:gd name="T41" fmla="*/ 42 h 108"/>
                      <a:gd name="T42" fmla="*/ 134 w 135"/>
                      <a:gd name="T43" fmla="*/ 46 h 108"/>
                      <a:gd name="T44" fmla="*/ 131 w 135"/>
                      <a:gd name="T45" fmla="*/ 48 h 108"/>
                      <a:gd name="T46" fmla="*/ 126 w 135"/>
                      <a:gd name="T47" fmla="*/ 48 h 108"/>
                      <a:gd name="T48" fmla="*/ 117 w 135"/>
                      <a:gd name="T49" fmla="*/ 43 h 108"/>
                      <a:gd name="T50" fmla="*/ 106 w 135"/>
                      <a:gd name="T51" fmla="*/ 40 h 108"/>
                      <a:gd name="T52" fmla="*/ 96 w 135"/>
                      <a:gd name="T53" fmla="*/ 42 h 108"/>
                      <a:gd name="T54" fmla="*/ 107 w 135"/>
                      <a:gd name="T55" fmla="*/ 45 h 108"/>
                      <a:gd name="T56" fmla="*/ 114 w 135"/>
                      <a:gd name="T57" fmla="*/ 48 h 108"/>
                      <a:gd name="T58" fmla="*/ 122 w 135"/>
                      <a:gd name="T59" fmla="*/ 53 h 108"/>
                      <a:gd name="T60" fmla="*/ 124 w 135"/>
                      <a:gd name="T61" fmla="*/ 57 h 108"/>
                      <a:gd name="T62" fmla="*/ 124 w 135"/>
                      <a:gd name="T63" fmla="*/ 61 h 108"/>
                      <a:gd name="T64" fmla="*/ 121 w 135"/>
                      <a:gd name="T65" fmla="*/ 64 h 108"/>
                      <a:gd name="T66" fmla="*/ 117 w 135"/>
                      <a:gd name="T67" fmla="*/ 63 h 108"/>
                      <a:gd name="T68" fmla="*/ 105 w 135"/>
                      <a:gd name="T69" fmla="*/ 59 h 108"/>
                      <a:gd name="T70" fmla="*/ 95 w 135"/>
                      <a:gd name="T71" fmla="*/ 58 h 108"/>
                      <a:gd name="T72" fmla="*/ 86 w 135"/>
                      <a:gd name="T73" fmla="*/ 59 h 108"/>
                      <a:gd name="T74" fmla="*/ 82 w 135"/>
                      <a:gd name="T75" fmla="*/ 63 h 108"/>
                      <a:gd name="T76" fmla="*/ 76 w 135"/>
                      <a:gd name="T77" fmla="*/ 70 h 108"/>
                      <a:gd name="T78" fmla="*/ 72 w 135"/>
                      <a:gd name="T79" fmla="*/ 78 h 108"/>
                      <a:gd name="T80" fmla="*/ 67 w 135"/>
                      <a:gd name="T81" fmla="*/ 86 h 108"/>
                      <a:gd name="T82" fmla="*/ 64 w 135"/>
                      <a:gd name="T83" fmla="*/ 92 h 108"/>
                      <a:gd name="T84" fmla="*/ 57 w 135"/>
                      <a:gd name="T85" fmla="*/ 98 h 108"/>
                      <a:gd name="T86" fmla="*/ 51 w 135"/>
                      <a:gd name="T87" fmla="*/ 100 h 108"/>
                      <a:gd name="T88" fmla="*/ 44 w 135"/>
                      <a:gd name="T89" fmla="*/ 101 h 108"/>
                      <a:gd name="T90" fmla="*/ 36 w 135"/>
                      <a:gd name="T91" fmla="*/ 100 h 108"/>
                      <a:gd name="T92" fmla="*/ 30 w 135"/>
                      <a:gd name="T93" fmla="*/ 99 h 108"/>
                      <a:gd name="T94" fmla="*/ 22 w 135"/>
                      <a:gd name="T95" fmla="*/ 102 h 108"/>
                      <a:gd name="T96" fmla="*/ 0 w 135"/>
                      <a:gd name="T97" fmla="*/ 107 h 108"/>
                      <a:gd name="T98" fmla="*/ 0 w 135"/>
                      <a:gd name="T99" fmla="*/ 64 h 108"/>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135" h="108">
                        <a:moveTo>
                          <a:pt x="0" y="64"/>
                        </a:moveTo>
                        <a:lnTo>
                          <a:pt x="16" y="59"/>
                        </a:lnTo>
                        <a:lnTo>
                          <a:pt x="23" y="58"/>
                        </a:lnTo>
                        <a:lnTo>
                          <a:pt x="26" y="53"/>
                        </a:lnTo>
                        <a:lnTo>
                          <a:pt x="30" y="46"/>
                        </a:lnTo>
                        <a:lnTo>
                          <a:pt x="38" y="36"/>
                        </a:lnTo>
                        <a:lnTo>
                          <a:pt x="53" y="20"/>
                        </a:lnTo>
                        <a:lnTo>
                          <a:pt x="55" y="15"/>
                        </a:lnTo>
                        <a:lnTo>
                          <a:pt x="59" y="10"/>
                        </a:lnTo>
                        <a:lnTo>
                          <a:pt x="67" y="8"/>
                        </a:lnTo>
                        <a:lnTo>
                          <a:pt x="91" y="3"/>
                        </a:lnTo>
                        <a:lnTo>
                          <a:pt x="97" y="0"/>
                        </a:lnTo>
                        <a:lnTo>
                          <a:pt x="103" y="4"/>
                        </a:lnTo>
                        <a:lnTo>
                          <a:pt x="106" y="7"/>
                        </a:lnTo>
                        <a:lnTo>
                          <a:pt x="119" y="13"/>
                        </a:lnTo>
                        <a:lnTo>
                          <a:pt x="125" y="16"/>
                        </a:lnTo>
                        <a:lnTo>
                          <a:pt x="127" y="19"/>
                        </a:lnTo>
                        <a:lnTo>
                          <a:pt x="130" y="29"/>
                        </a:lnTo>
                        <a:lnTo>
                          <a:pt x="131" y="34"/>
                        </a:lnTo>
                        <a:lnTo>
                          <a:pt x="132" y="37"/>
                        </a:lnTo>
                        <a:lnTo>
                          <a:pt x="134" y="42"/>
                        </a:lnTo>
                        <a:lnTo>
                          <a:pt x="134" y="46"/>
                        </a:lnTo>
                        <a:lnTo>
                          <a:pt x="131" y="48"/>
                        </a:lnTo>
                        <a:lnTo>
                          <a:pt x="126" y="48"/>
                        </a:lnTo>
                        <a:lnTo>
                          <a:pt x="117" y="43"/>
                        </a:lnTo>
                        <a:lnTo>
                          <a:pt x="106" y="40"/>
                        </a:lnTo>
                        <a:lnTo>
                          <a:pt x="96" y="42"/>
                        </a:lnTo>
                        <a:lnTo>
                          <a:pt x="107" y="45"/>
                        </a:lnTo>
                        <a:lnTo>
                          <a:pt x="114" y="48"/>
                        </a:lnTo>
                        <a:lnTo>
                          <a:pt x="122" y="53"/>
                        </a:lnTo>
                        <a:lnTo>
                          <a:pt x="124" y="57"/>
                        </a:lnTo>
                        <a:lnTo>
                          <a:pt x="124" y="61"/>
                        </a:lnTo>
                        <a:lnTo>
                          <a:pt x="121" y="64"/>
                        </a:lnTo>
                        <a:lnTo>
                          <a:pt x="117" y="63"/>
                        </a:lnTo>
                        <a:lnTo>
                          <a:pt x="105" y="59"/>
                        </a:lnTo>
                        <a:lnTo>
                          <a:pt x="95" y="58"/>
                        </a:lnTo>
                        <a:lnTo>
                          <a:pt x="86" y="59"/>
                        </a:lnTo>
                        <a:lnTo>
                          <a:pt x="82" y="63"/>
                        </a:lnTo>
                        <a:lnTo>
                          <a:pt x="76" y="70"/>
                        </a:lnTo>
                        <a:lnTo>
                          <a:pt x="72" y="78"/>
                        </a:lnTo>
                        <a:lnTo>
                          <a:pt x="67" y="86"/>
                        </a:lnTo>
                        <a:lnTo>
                          <a:pt x="64" y="92"/>
                        </a:lnTo>
                        <a:lnTo>
                          <a:pt x="57" y="98"/>
                        </a:lnTo>
                        <a:lnTo>
                          <a:pt x="51" y="100"/>
                        </a:lnTo>
                        <a:lnTo>
                          <a:pt x="44" y="101"/>
                        </a:lnTo>
                        <a:lnTo>
                          <a:pt x="36" y="100"/>
                        </a:lnTo>
                        <a:lnTo>
                          <a:pt x="30" y="99"/>
                        </a:lnTo>
                        <a:lnTo>
                          <a:pt x="22" y="102"/>
                        </a:lnTo>
                        <a:lnTo>
                          <a:pt x="0" y="107"/>
                        </a:lnTo>
                        <a:lnTo>
                          <a:pt x="0" y="64"/>
                        </a:lnTo>
                      </a:path>
                    </a:pathLst>
                  </a:custGeom>
                  <a:solidFill>
                    <a:srgbClr val="FFC080"/>
                  </a:solidFill>
                  <a:ln w="12699" cap="rnd" cmpd="sng">
                    <a:solidFill>
                      <a:srgbClr val="402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79" name="Freeform 347"/>
                  <p:cNvSpPr>
                    <a:spLocks/>
                  </p:cNvSpPr>
                  <p:nvPr/>
                </p:nvSpPr>
                <p:spPr bwMode="auto">
                  <a:xfrm>
                    <a:off x="1194" y="2079"/>
                    <a:ext cx="44" cy="17"/>
                  </a:xfrm>
                  <a:custGeom>
                    <a:avLst/>
                    <a:gdLst>
                      <a:gd name="T0" fmla="*/ 43 w 44"/>
                      <a:gd name="T1" fmla="*/ 16 h 17"/>
                      <a:gd name="T2" fmla="*/ 36 w 44"/>
                      <a:gd name="T3" fmla="*/ 11 h 17"/>
                      <a:gd name="T4" fmla="*/ 30 w 44"/>
                      <a:gd name="T5" fmla="*/ 9 h 17"/>
                      <a:gd name="T6" fmla="*/ 23 w 44"/>
                      <a:gd name="T7" fmla="*/ 6 h 17"/>
                      <a:gd name="T8" fmla="*/ 17 w 44"/>
                      <a:gd name="T9" fmla="*/ 3 h 17"/>
                      <a:gd name="T10" fmla="*/ 7 w 44"/>
                      <a:gd name="T11" fmla="*/ 4 h 17"/>
                      <a:gd name="T12" fmla="*/ 0 w 44"/>
                      <a:gd name="T13" fmla="*/ 6 h 17"/>
                      <a:gd name="T14" fmla="*/ 11 w 44"/>
                      <a:gd name="T15" fmla="*/ 2 h 17"/>
                      <a:gd name="T16" fmla="*/ 19 w 44"/>
                      <a:gd name="T17" fmla="*/ 0 h 17"/>
                      <a:gd name="T18" fmla="*/ 30 w 44"/>
                      <a:gd name="T19" fmla="*/ 7 h 17"/>
                      <a:gd name="T20" fmla="*/ 36 w 44"/>
                      <a:gd name="T21" fmla="*/ 8 h 17"/>
                      <a:gd name="T22" fmla="*/ 43 w 44"/>
                      <a:gd name="T23" fmla="*/ 13 h 17"/>
                      <a:gd name="T24" fmla="*/ 43 w 44"/>
                      <a:gd name="T25" fmla="*/ 16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4" h="17">
                        <a:moveTo>
                          <a:pt x="43" y="16"/>
                        </a:moveTo>
                        <a:lnTo>
                          <a:pt x="36" y="11"/>
                        </a:lnTo>
                        <a:lnTo>
                          <a:pt x="30" y="9"/>
                        </a:lnTo>
                        <a:lnTo>
                          <a:pt x="23" y="6"/>
                        </a:lnTo>
                        <a:lnTo>
                          <a:pt x="17" y="3"/>
                        </a:lnTo>
                        <a:lnTo>
                          <a:pt x="7" y="4"/>
                        </a:lnTo>
                        <a:lnTo>
                          <a:pt x="0" y="6"/>
                        </a:lnTo>
                        <a:lnTo>
                          <a:pt x="11" y="2"/>
                        </a:lnTo>
                        <a:lnTo>
                          <a:pt x="19" y="0"/>
                        </a:lnTo>
                        <a:lnTo>
                          <a:pt x="30" y="7"/>
                        </a:lnTo>
                        <a:lnTo>
                          <a:pt x="36" y="8"/>
                        </a:lnTo>
                        <a:lnTo>
                          <a:pt x="43" y="13"/>
                        </a:lnTo>
                        <a:lnTo>
                          <a:pt x="43" y="1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80" name="Freeform 348"/>
                  <p:cNvSpPr>
                    <a:spLocks/>
                  </p:cNvSpPr>
                  <p:nvPr/>
                </p:nvSpPr>
                <p:spPr bwMode="auto">
                  <a:xfrm>
                    <a:off x="1178" y="2065"/>
                    <a:ext cx="37" cy="17"/>
                  </a:xfrm>
                  <a:custGeom>
                    <a:avLst/>
                    <a:gdLst>
                      <a:gd name="T0" fmla="*/ 26 w 37"/>
                      <a:gd name="T1" fmla="*/ 0 h 17"/>
                      <a:gd name="T2" fmla="*/ 31 w 37"/>
                      <a:gd name="T3" fmla="*/ 0 h 17"/>
                      <a:gd name="T4" fmla="*/ 36 w 37"/>
                      <a:gd name="T5" fmla="*/ 5 h 17"/>
                      <a:gd name="T6" fmla="*/ 32 w 37"/>
                      <a:gd name="T7" fmla="*/ 3 h 17"/>
                      <a:gd name="T8" fmla="*/ 27 w 37"/>
                      <a:gd name="T9" fmla="*/ 1 h 17"/>
                      <a:gd name="T10" fmla="*/ 15 w 37"/>
                      <a:gd name="T11" fmla="*/ 8 h 17"/>
                      <a:gd name="T12" fmla="*/ 9 w 37"/>
                      <a:gd name="T13" fmla="*/ 12 h 17"/>
                      <a:gd name="T14" fmla="*/ 1 w 37"/>
                      <a:gd name="T15" fmla="*/ 16 h 17"/>
                      <a:gd name="T16" fmla="*/ 0 w 37"/>
                      <a:gd name="T17" fmla="*/ 12 h 17"/>
                      <a:gd name="T18" fmla="*/ 8 w 37"/>
                      <a:gd name="T19" fmla="*/ 10 h 17"/>
                      <a:gd name="T20" fmla="*/ 17 w 37"/>
                      <a:gd name="T21" fmla="*/ 5 h 17"/>
                      <a:gd name="T22" fmla="*/ 26 w 37"/>
                      <a:gd name="T23" fmla="*/ 0 h 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7" h="17">
                        <a:moveTo>
                          <a:pt x="26" y="0"/>
                        </a:moveTo>
                        <a:lnTo>
                          <a:pt x="31" y="0"/>
                        </a:lnTo>
                        <a:lnTo>
                          <a:pt x="36" y="5"/>
                        </a:lnTo>
                        <a:lnTo>
                          <a:pt x="32" y="3"/>
                        </a:lnTo>
                        <a:lnTo>
                          <a:pt x="27" y="1"/>
                        </a:lnTo>
                        <a:lnTo>
                          <a:pt x="15" y="8"/>
                        </a:lnTo>
                        <a:lnTo>
                          <a:pt x="9" y="12"/>
                        </a:lnTo>
                        <a:lnTo>
                          <a:pt x="1" y="16"/>
                        </a:lnTo>
                        <a:lnTo>
                          <a:pt x="0" y="12"/>
                        </a:lnTo>
                        <a:lnTo>
                          <a:pt x="8" y="10"/>
                        </a:lnTo>
                        <a:lnTo>
                          <a:pt x="17" y="5"/>
                        </a:lnTo>
                        <a:lnTo>
                          <a:pt x="2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81" name="Freeform 349"/>
                  <p:cNvSpPr>
                    <a:spLocks/>
                  </p:cNvSpPr>
                  <p:nvPr/>
                </p:nvSpPr>
                <p:spPr bwMode="auto">
                  <a:xfrm>
                    <a:off x="1193" y="2098"/>
                    <a:ext cx="17" cy="17"/>
                  </a:xfrm>
                  <a:custGeom>
                    <a:avLst/>
                    <a:gdLst>
                      <a:gd name="T0" fmla="*/ 16 w 17"/>
                      <a:gd name="T1" fmla="*/ 6 h 17"/>
                      <a:gd name="T2" fmla="*/ 13 w 17"/>
                      <a:gd name="T3" fmla="*/ 16 h 17"/>
                      <a:gd name="T4" fmla="*/ 8 w 17"/>
                      <a:gd name="T5" fmla="*/ 9 h 17"/>
                      <a:gd name="T6" fmla="*/ 1 w 17"/>
                      <a:gd name="T7" fmla="*/ 9 h 17"/>
                      <a:gd name="T8" fmla="*/ 0 w 17"/>
                      <a:gd name="T9" fmla="*/ 0 h 17"/>
                      <a:gd name="T10" fmla="*/ 4 w 17"/>
                      <a:gd name="T11" fmla="*/ 3 h 17"/>
                      <a:gd name="T12" fmla="*/ 16 w 17"/>
                      <a:gd name="T13" fmla="*/ 6 h 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7">
                        <a:moveTo>
                          <a:pt x="16" y="6"/>
                        </a:moveTo>
                        <a:lnTo>
                          <a:pt x="13" y="16"/>
                        </a:lnTo>
                        <a:lnTo>
                          <a:pt x="8" y="9"/>
                        </a:lnTo>
                        <a:lnTo>
                          <a:pt x="1" y="9"/>
                        </a:lnTo>
                        <a:lnTo>
                          <a:pt x="0" y="0"/>
                        </a:lnTo>
                        <a:lnTo>
                          <a:pt x="4" y="3"/>
                        </a:lnTo>
                        <a:lnTo>
                          <a:pt x="16" y="6"/>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82" name="Freeform 350"/>
                  <p:cNvSpPr>
                    <a:spLocks/>
                  </p:cNvSpPr>
                  <p:nvPr/>
                </p:nvSpPr>
                <p:spPr bwMode="auto">
                  <a:xfrm>
                    <a:off x="1235" y="2095"/>
                    <a:ext cx="17" cy="17"/>
                  </a:xfrm>
                  <a:custGeom>
                    <a:avLst/>
                    <a:gdLst>
                      <a:gd name="T0" fmla="*/ 0 w 17"/>
                      <a:gd name="T1" fmla="*/ 0 h 17"/>
                      <a:gd name="T2" fmla="*/ 0 w 17"/>
                      <a:gd name="T3" fmla="*/ 4 h 17"/>
                      <a:gd name="T4" fmla="*/ 0 w 17"/>
                      <a:gd name="T5" fmla="*/ 12 h 17"/>
                      <a:gd name="T6" fmla="*/ 16 w 17"/>
                      <a:gd name="T7" fmla="*/ 16 h 17"/>
                      <a:gd name="T8" fmla="*/ 0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0" y="0"/>
                        </a:moveTo>
                        <a:lnTo>
                          <a:pt x="0" y="4"/>
                        </a:lnTo>
                        <a:lnTo>
                          <a:pt x="0" y="12"/>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83" name="Freeform 351"/>
                  <p:cNvSpPr>
                    <a:spLocks/>
                  </p:cNvSpPr>
                  <p:nvPr/>
                </p:nvSpPr>
                <p:spPr bwMode="auto">
                  <a:xfrm>
                    <a:off x="1225" y="2114"/>
                    <a:ext cx="17" cy="17"/>
                  </a:xfrm>
                  <a:custGeom>
                    <a:avLst/>
                    <a:gdLst>
                      <a:gd name="T0" fmla="*/ 0 w 17"/>
                      <a:gd name="T1" fmla="*/ 0 h 17"/>
                      <a:gd name="T2" fmla="*/ 0 w 17"/>
                      <a:gd name="T3" fmla="*/ 9 h 17"/>
                      <a:gd name="T4" fmla="*/ 16 w 17"/>
                      <a:gd name="T5" fmla="*/ 16 h 17"/>
                      <a:gd name="T6" fmla="*/ 0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0" y="0"/>
                        </a:moveTo>
                        <a:lnTo>
                          <a:pt x="0" y="9"/>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84" name="Freeform 352"/>
                  <p:cNvSpPr>
                    <a:spLocks/>
                  </p:cNvSpPr>
                  <p:nvPr/>
                </p:nvSpPr>
                <p:spPr bwMode="auto">
                  <a:xfrm>
                    <a:off x="1173" y="2087"/>
                    <a:ext cx="17" cy="17"/>
                  </a:xfrm>
                  <a:custGeom>
                    <a:avLst/>
                    <a:gdLst>
                      <a:gd name="T0" fmla="*/ 16 w 17"/>
                      <a:gd name="T1" fmla="*/ 0 h 17"/>
                      <a:gd name="T2" fmla="*/ 13 w 17"/>
                      <a:gd name="T3" fmla="*/ 4 h 17"/>
                      <a:gd name="T4" fmla="*/ 13 w 17"/>
                      <a:gd name="T5" fmla="*/ 9 h 17"/>
                      <a:gd name="T6" fmla="*/ 0 w 17"/>
                      <a:gd name="T7" fmla="*/ 16 h 17"/>
                      <a:gd name="T8" fmla="*/ 16 w 17"/>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7">
                        <a:moveTo>
                          <a:pt x="16" y="0"/>
                        </a:moveTo>
                        <a:lnTo>
                          <a:pt x="13" y="4"/>
                        </a:lnTo>
                        <a:lnTo>
                          <a:pt x="13" y="9"/>
                        </a:lnTo>
                        <a:lnTo>
                          <a:pt x="0" y="16"/>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85" name="Freeform 353"/>
                  <p:cNvSpPr>
                    <a:spLocks/>
                  </p:cNvSpPr>
                  <p:nvPr/>
                </p:nvSpPr>
                <p:spPr bwMode="auto">
                  <a:xfrm>
                    <a:off x="1145" y="2086"/>
                    <a:ext cx="23" cy="30"/>
                  </a:xfrm>
                  <a:custGeom>
                    <a:avLst/>
                    <a:gdLst>
                      <a:gd name="T0" fmla="*/ 22 w 23"/>
                      <a:gd name="T1" fmla="*/ 0 h 30"/>
                      <a:gd name="T2" fmla="*/ 18 w 23"/>
                      <a:gd name="T3" fmla="*/ 9 h 30"/>
                      <a:gd name="T4" fmla="*/ 14 w 23"/>
                      <a:gd name="T5" fmla="*/ 16 h 30"/>
                      <a:gd name="T6" fmla="*/ 0 w 23"/>
                      <a:gd name="T7" fmla="*/ 29 h 30"/>
                      <a:gd name="T8" fmla="*/ 13 w 23"/>
                      <a:gd name="T9" fmla="*/ 13 h 30"/>
                      <a:gd name="T10" fmla="*/ 22 w 23"/>
                      <a:gd name="T11" fmla="*/ 0 h 3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3" h="30">
                        <a:moveTo>
                          <a:pt x="22" y="0"/>
                        </a:moveTo>
                        <a:lnTo>
                          <a:pt x="18" y="9"/>
                        </a:lnTo>
                        <a:lnTo>
                          <a:pt x="14" y="16"/>
                        </a:lnTo>
                        <a:lnTo>
                          <a:pt x="0" y="29"/>
                        </a:lnTo>
                        <a:lnTo>
                          <a:pt x="13" y="13"/>
                        </a:lnTo>
                        <a:lnTo>
                          <a:pt x="22"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86" name="Freeform 354"/>
                  <p:cNvSpPr>
                    <a:spLocks/>
                  </p:cNvSpPr>
                  <p:nvPr/>
                </p:nvSpPr>
                <p:spPr bwMode="auto">
                  <a:xfrm>
                    <a:off x="1134" y="2127"/>
                    <a:ext cx="17" cy="21"/>
                  </a:xfrm>
                  <a:custGeom>
                    <a:avLst/>
                    <a:gdLst>
                      <a:gd name="T0" fmla="*/ 0 w 17"/>
                      <a:gd name="T1" fmla="*/ 0 h 21"/>
                      <a:gd name="T2" fmla="*/ 9 w 17"/>
                      <a:gd name="T3" fmla="*/ 7 h 21"/>
                      <a:gd name="T4" fmla="*/ 12 w 17"/>
                      <a:gd name="T5" fmla="*/ 14 h 21"/>
                      <a:gd name="T6" fmla="*/ 16 w 17"/>
                      <a:gd name="T7" fmla="*/ 20 h 21"/>
                      <a:gd name="T8" fmla="*/ 16 w 17"/>
                      <a:gd name="T9" fmla="*/ 11 h 21"/>
                      <a:gd name="T10" fmla="*/ 16 w 17"/>
                      <a:gd name="T11" fmla="*/ 5 h 21"/>
                      <a:gd name="T12" fmla="*/ 0 w 17"/>
                      <a:gd name="T13" fmla="*/ 0 h 2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21">
                        <a:moveTo>
                          <a:pt x="0" y="0"/>
                        </a:moveTo>
                        <a:lnTo>
                          <a:pt x="9" y="7"/>
                        </a:lnTo>
                        <a:lnTo>
                          <a:pt x="12" y="14"/>
                        </a:lnTo>
                        <a:lnTo>
                          <a:pt x="16" y="20"/>
                        </a:lnTo>
                        <a:lnTo>
                          <a:pt x="16" y="11"/>
                        </a:lnTo>
                        <a:lnTo>
                          <a:pt x="16" y="5"/>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87" name="Freeform 355"/>
                  <p:cNvSpPr>
                    <a:spLocks/>
                  </p:cNvSpPr>
                  <p:nvPr/>
                </p:nvSpPr>
                <p:spPr bwMode="auto">
                  <a:xfrm>
                    <a:off x="1185" y="2106"/>
                    <a:ext cx="17" cy="17"/>
                  </a:xfrm>
                  <a:custGeom>
                    <a:avLst/>
                    <a:gdLst>
                      <a:gd name="T0" fmla="*/ 0 w 17"/>
                      <a:gd name="T1" fmla="*/ 0 h 17"/>
                      <a:gd name="T2" fmla="*/ 0 w 17"/>
                      <a:gd name="T3" fmla="*/ 6 h 17"/>
                      <a:gd name="T4" fmla="*/ 16 w 17"/>
                      <a:gd name="T5" fmla="*/ 16 h 17"/>
                      <a:gd name="T6" fmla="*/ 0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0" y="0"/>
                        </a:moveTo>
                        <a:lnTo>
                          <a:pt x="0" y="6"/>
                        </a:lnTo>
                        <a:lnTo>
                          <a:pt x="16" y="16"/>
                        </a:lnTo>
                        <a:lnTo>
                          <a:pt x="0"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457" name="Group 356"/>
                <p:cNvGrpSpPr>
                  <a:grpSpLocks/>
                </p:cNvGrpSpPr>
                <p:nvPr/>
              </p:nvGrpSpPr>
              <p:grpSpPr bwMode="auto">
                <a:xfrm>
                  <a:off x="820" y="1826"/>
                  <a:ext cx="310" cy="460"/>
                  <a:chOff x="820" y="1826"/>
                  <a:chExt cx="310" cy="460"/>
                </a:xfrm>
              </p:grpSpPr>
              <p:sp>
                <p:nvSpPr>
                  <p:cNvPr id="14464" name="Freeform 357"/>
                  <p:cNvSpPr>
                    <a:spLocks/>
                  </p:cNvSpPr>
                  <p:nvPr/>
                </p:nvSpPr>
                <p:spPr bwMode="auto">
                  <a:xfrm>
                    <a:off x="987" y="1826"/>
                    <a:ext cx="17" cy="17"/>
                  </a:xfrm>
                  <a:custGeom>
                    <a:avLst/>
                    <a:gdLst>
                      <a:gd name="T0" fmla="*/ 16 w 17"/>
                      <a:gd name="T1" fmla="*/ 0 h 17"/>
                      <a:gd name="T2" fmla="*/ 11 w 17"/>
                      <a:gd name="T3" fmla="*/ 5 h 17"/>
                      <a:gd name="T4" fmla="*/ 6 w 17"/>
                      <a:gd name="T5" fmla="*/ 7 h 17"/>
                      <a:gd name="T6" fmla="*/ 3 w 17"/>
                      <a:gd name="T7" fmla="*/ 10 h 17"/>
                      <a:gd name="T8" fmla="*/ 0 w 17"/>
                      <a:gd name="T9" fmla="*/ 16 h 17"/>
                      <a:gd name="T10" fmla="*/ 4 w 17"/>
                      <a:gd name="T11" fmla="*/ 14 h 17"/>
                      <a:gd name="T12" fmla="*/ 11 w 17"/>
                      <a:gd name="T13" fmla="*/ 10 h 17"/>
                      <a:gd name="T14" fmla="*/ 16 w 17"/>
                      <a:gd name="T15" fmla="*/ 0 h 1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7" h="17">
                        <a:moveTo>
                          <a:pt x="16" y="0"/>
                        </a:moveTo>
                        <a:lnTo>
                          <a:pt x="11" y="5"/>
                        </a:lnTo>
                        <a:lnTo>
                          <a:pt x="6" y="7"/>
                        </a:lnTo>
                        <a:lnTo>
                          <a:pt x="3" y="10"/>
                        </a:lnTo>
                        <a:lnTo>
                          <a:pt x="0" y="16"/>
                        </a:lnTo>
                        <a:lnTo>
                          <a:pt x="4" y="14"/>
                        </a:lnTo>
                        <a:lnTo>
                          <a:pt x="11" y="10"/>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65" name="Freeform 358"/>
                  <p:cNvSpPr>
                    <a:spLocks/>
                  </p:cNvSpPr>
                  <p:nvPr/>
                </p:nvSpPr>
                <p:spPr bwMode="auto">
                  <a:xfrm>
                    <a:off x="992" y="1841"/>
                    <a:ext cx="17" cy="17"/>
                  </a:xfrm>
                  <a:custGeom>
                    <a:avLst/>
                    <a:gdLst>
                      <a:gd name="T0" fmla="*/ 16 w 17"/>
                      <a:gd name="T1" fmla="*/ 0 h 17"/>
                      <a:gd name="T2" fmla="*/ 0 w 17"/>
                      <a:gd name="T3" fmla="*/ 0 h 17"/>
                      <a:gd name="T4" fmla="*/ 0 w 17"/>
                      <a:gd name="T5" fmla="*/ 16 h 17"/>
                      <a:gd name="T6" fmla="*/ 16 w 17"/>
                      <a:gd name="T7" fmla="*/ 0 h 1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7" h="17">
                        <a:moveTo>
                          <a:pt x="16" y="0"/>
                        </a:moveTo>
                        <a:lnTo>
                          <a:pt x="0" y="0"/>
                        </a:lnTo>
                        <a:lnTo>
                          <a:pt x="0" y="16"/>
                        </a:lnTo>
                        <a:lnTo>
                          <a:pt x="16" y="0"/>
                        </a:lnTo>
                      </a:path>
                    </a:pathLst>
                  </a:custGeom>
                  <a:solidFill>
                    <a:srgbClr val="40200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66" name="Freeform 359"/>
                  <p:cNvSpPr>
                    <a:spLocks/>
                  </p:cNvSpPr>
                  <p:nvPr/>
                </p:nvSpPr>
                <p:spPr bwMode="auto">
                  <a:xfrm>
                    <a:off x="953" y="1887"/>
                    <a:ext cx="84" cy="271"/>
                  </a:xfrm>
                  <a:custGeom>
                    <a:avLst/>
                    <a:gdLst>
                      <a:gd name="T0" fmla="*/ 12 w 84"/>
                      <a:gd name="T1" fmla="*/ 0 h 271"/>
                      <a:gd name="T2" fmla="*/ 20 w 84"/>
                      <a:gd name="T3" fmla="*/ 11 h 271"/>
                      <a:gd name="T4" fmla="*/ 22 w 84"/>
                      <a:gd name="T5" fmla="*/ 27 h 271"/>
                      <a:gd name="T6" fmla="*/ 34 w 84"/>
                      <a:gd name="T7" fmla="*/ 43 h 271"/>
                      <a:gd name="T8" fmla="*/ 58 w 84"/>
                      <a:gd name="T9" fmla="*/ 115 h 271"/>
                      <a:gd name="T10" fmla="*/ 72 w 84"/>
                      <a:gd name="T11" fmla="*/ 181 h 271"/>
                      <a:gd name="T12" fmla="*/ 83 w 84"/>
                      <a:gd name="T13" fmla="*/ 270 h 271"/>
                      <a:gd name="T14" fmla="*/ 49 w 84"/>
                      <a:gd name="T15" fmla="*/ 231 h 271"/>
                      <a:gd name="T16" fmla="*/ 0 w 84"/>
                      <a:gd name="T17" fmla="*/ 35 h 271"/>
                      <a:gd name="T18" fmla="*/ 12 w 84"/>
                      <a:gd name="T19" fmla="*/ 0 h 27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84" h="271">
                        <a:moveTo>
                          <a:pt x="12" y="0"/>
                        </a:moveTo>
                        <a:lnTo>
                          <a:pt x="20" y="11"/>
                        </a:lnTo>
                        <a:lnTo>
                          <a:pt x="22" y="27"/>
                        </a:lnTo>
                        <a:lnTo>
                          <a:pt x="34" y="43"/>
                        </a:lnTo>
                        <a:lnTo>
                          <a:pt x="58" y="115"/>
                        </a:lnTo>
                        <a:lnTo>
                          <a:pt x="72" y="181"/>
                        </a:lnTo>
                        <a:lnTo>
                          <a:pt x="83" y="270"/>
                        </a:lnTo>
                        <a:lnTo>
                          <a:pt x="49" y="231"/>
                        </a:lnTo>
                        <a:lnTo>
                          <a:pt x="0" y="35"/>
                        </a:lnTo>
                        <a:lnTo>
                          <a:pt x="12" y="0"/>
                        </a:lnTo>
                      </a:path>
                    </a:pathLst>
                  </a:custGeom>
                  <a:solidFill>
                    <a:srgbClr val="40000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67" name="Freeform 360"/>
                  <p:cNvSpPr>
                    <a:spLocks/>
                  </p:cNvSpPr>
                  <p:nvPr/>
                </p:nvSpPr>
                <p:spPr bwMode="auto">
                  <a:xfrm>
                    <a:off x="820" y="1835"/>
                    <a:ext cx="310" cy="451"/>
                  </a:xfrm>
                  <a:custGeom>
                    <a:avLst/>
                    <a:gdLst>
                      <a:gd name="T0" fmla="*/ 58 w 310"/>
                      <a:gd name="T1" fmla="*/ 23 h 451"/>
                      <a:gd name="T2" fmla="*/ 67 w 310"/>
                      <a:gd name="T3" fmla="*/ 0 h 451"/>
                      <a:gd name="T4" fmla="*/ 143 w 310"/>
                      <a:gd name="T5" fmla="*/ 41 h 451"/>
                      <a:gd name="T6" fmla="*/ 146 w 310"/>
                      <a:gd name="T7" fmla="*/ 72 h 451"/>
                      <a:gd name="T8" fmla="*/ 152 w 310"/>
                      <a:gd name="T9" fmla="*/ 84 h 451"/>
                      <a:gd name="T10" fmla="*/ 161 w 310"/>
                      <a:gd name="T11" fmla="*/ 96 h 451"/>
                      <a:gd name="T12" fmla="*/ 166 w 310"/>
                      <a:gd name="T13" fmla="*/ 118 h 451"/>
                      <a:gd name="T14" fmla="*/ 183 w 310"/>
                      <a:gd name="T15" fmla="*/ 170 h 451"/>
                      <a:gd name="T16" fmla="*/ 196 w 310"/>
                      <a:gd name="T17" fmla="*/ 232 h 451"/>
                      <a:gd name="T18" fmla="*/ 202 w 310"/>
                      <a:gd name="T19" fmla="*/ 273 h 451"/>
                      <a:gd name="T20" fmla="*/ 263 w 310"/>
                      <a:gd name="T21" fmla="*/ 275 h 451"/>
                      <a:gd name="T22" fmla="*/ 273 w 310"/>
                      <a:gd name="T23" fmla="*/ 283 h 451"/>
                      <a:gd name="T24" fmla="*/ 301 w 310"/>
                      <a:gd name="T25" fmla="*/ 283 h 451"/>
                      <a:gd name="T26" fmla="*/ 309 w 310"/>
                      <a:gd name="T27" fmla="*/ 299 h 451"/>
                      <a:gd name="T28" fmla="*/ 309 w 310"/>
                      <a:gd name="T29" fmla="*/ 317 h 451"/>
                      <a:gd name="T30" fmla="*/ 307 w 310"/>
                      <a:gd name="T31" fmla="*/ 335 h 451"/>
                      <a:gd name="T32" fmla="*/ 281 w 310"/>
                      <a:gd name="T33" fmla="*/ 341 h 451"/>
                      <a:gd name="T34" fmla="*/ 269 w 310"/>
                      <a:gd name="T35" fmla="*/ 365 h 451"/>
                      <a:gd name="T36" fmla="*/ 245 w 310"/>
                      <a:gd name="T37" fmla="*/ 373 h 451"/>
                      <a:gd name="T38" fmla="*/ 227 w 310"/>
                      <a:gd name="T39" fmla="*/ 373 h 451"/>
                      <a:gd name="T40" fmla="*/ 206 w 310"/>
                      <a:gd name="T41" fmla="*/ 378 h 451"/>
                      <a:gd name="T42" fmla="*/ 205 w 310"/>
                      <a:gd name="T43" fmla="*/ 389 h 451"/>
                      <a:gd name="T44" fmla="*/ 206 w 310"/>
                      <a:gd name="T45" fmla="*/ 412 h 451"/>
                      <a:gd name="T46" fmla="*/ 204 w 310"/>
                      <a:gd name="T47" fmla="*/ 428 h 451"/>
                      <a:gd name="T48" fmla="*/ 193 w 310"/>
                      <a:gd name="T49" fmla="*/ 430 h 451"/>
                      <a:gd name="T50" fmla="*/ 179 w 310"/>
                      <a:gd name="T51" fmla="*/ 433 h 451"/>
                      <a:gd name="T52" fmla="*/ 166 w 310"/>
                      <a:gd name="T53" fmla="*/ 449 h 451"/>
                      <a:gd name="T54" fmla="*/ 150 w 310"/>
                      <a:gd name="T55" fmla="*/ 449 h 451"/>
                      <a:gd name="T56" fmla="*/ 135 w 310"/>
                      <a:gd name="T57" fmla="*/ 447 h 451"/>
                      <a:gd name="T58" fmla="*/ 114 w 310"/>
                      <a:gd name="T59" fmla="*/ 438 h 451"/>
                      <a:gd name="T60" fmla="*/ 89 w 310"/>
                      <a:gd name="T61" fmla="*/ 441 h 451"/>
                      <a:gd name="T62" fmla="*/ 65 w 310"/>
                      <a:gd name="T63" fmla="*/ 450 h 451"/>
                      <a:gd name="T64" fmla="*/ 42 w 310"/>
                      <a:gd name="T65" fmla="*/ 444 h 451"/>
                      <a:gd name="T66" fmla="*/ 26 w 310"/>
                      <a:gd name="T67" fmla="*/ 420 h 451"/>
                      <a:gd name="T68" fmla="*/ 27 w 310"/>
                      <a:gd name="T69" fmla="*/ 395 h 451"/>
                      <a:gd name="T70" fmla="*/ 21 w 310"/>
                      <a:gd name="T71" fmla="*/ 363 h 451"/>
                      <a:gd name="T72" fmla="*/ 18 w 310"/>
                      <a:gd name="T73" fmla="*/ 322 h 451"/>
                      <a:gd name="T74" fmla="*/ 10 w 310"/>
                      <a:gd name="T75" fmla="*/ 284 h 451"/>
                      <a:gd name="T76" fmla="*/ 0 w 310"/>
                      <a:gd name="T77" fmla="*/ 227 h 451"/>
                      <a:gd name="T78" fmla="*/ 2 w 310"/>
                      <a:gd name="T79" fmla="*/ 170 h 451"/>
                      <a:gd name="T80" fmla="*/ 2 w 310"/>
                      <a:gd name="T81" fmla="*/ 119 h 451"/>
                      <a:gd name="T82" fmla="*/ 4 w 310"/>
                      <a:gd name="T83" fmla="*/ 85 h 451"/>
                      <a:gd name="T84" fmla="*/ 10 w 310"/>
                      <a:gd name="T85" fmla="*/ 70 h 451"/>
                      <a:gd name="T86" fmla="*/ 24 w 310"/>
                      <a:gd name="T87" fmla="*/ 57 h 451"/>
                      <a:gd name="T88" fmla="*/ 39 w 310"/>
                      <a:gd name="T89" fmla="*/ 36 h 451"/>
                      <a:gd name="T90" fmla="*/ 58 w 310"/>
                      <a:gd name="T91" fmla="*/ 23 h 45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310" h="451">
                        <a:moveTo>
                          <a:pt x="58" y="23"/>
                        </a:moveTo>
                        <a:lnTo>
                          <a:pt x="67" y="0"/>
                        </a:lnTo>
                        <a:lnTo>
                          <a:pt x="143" y="41"/>
                        </a:lnTo>
                        <a:lnTo>
                          <a:pt x="146" y="72"/>
                        </a:lnTo>
                        <a:lnTo>
                          <a:pt x="152" y="84"/>
                        </a:lnTo>
                        <a:lnTo>
                          <a:pt x="161" y="96"/>
                        </a:lnTo>
                        <a:lnTo>
                          <a:pt x="166" y="118"/>
                        </a:lnTo>
                        <a:lnTo>
                          <a:pt x="183" y="170"/>
                        </a:lnTo>
                        <a:lnTo>
                          <a:pt x="196" y="232"/>
                        </a:lnTo>
                        <a:lnTo>
                          <a:pt x="202" y="273"/>
                        </a:lnTo>
                        <a:lnTo>
                          <a:pt x="263" y="275"/>
                        </a:lnTo>
                        <a:lnTo>
                          <a:pt x="273" y="283"/>
                        </a:lnTo>
                        <a:lnTo>
                          <a:pt x="301" y="283"/>
                        </a:lnTo>
                        <a:lnTo>
                          <a:pt x="309" y="299"/>
                        </a:lnTo>
                        <a:lnTo>
                          <a:pt x="309" y="317"/>
                        </a:lnTo>
                        <a:lnTo>
                          <a:pt x="307" y="335"/>
                        </a:lnTo>
                        <a:lnTo>
                          <a:pt x="281" y="341"/>
                        </a:lnTo>
                        <a:lnTo>
                          <a:pt x="269" y="365"/>
                        </a:lnTo>
                        <a:lnTo>
                          <a:pt x="245" y="373"/>
                        </a:lnTo>
                        <a:lnTo>
                          <a:pt x="227" y="373"/>
                        </a:lnTo>
                        <a:lnTo>
                          <a:pt x="206" y="378"/>
                        </a:lnTo>
                        <a:lnTo>
                          <a:pt x="205" y="389"/>
                        </a:lnTo>
                        <a:lnTo>
                          <a:pt x="206" y="412"/>
                        </a:lnTo>
                        <a:lnTo>
                          <a:pt x="204" y="428"/>
                        </a:lnTo>
                        <a:lnTo>
                          <a:pt x="193" y="430"/>
                        </a:lnTo>
                        <a:lnTo>
                          <a:pt x="179" y="433"/>
                        </a:lnTo>
                        <a:lnTo>
                          <a:pt x="166" y="449"/>
                        </a:lnTo>
                        <a:lnTo>
                          <a:pt x="150" y="449"/>
                        </a:lnTo>
                        <a:lnTo>
                          <a:pt x="135" y="447"/>
                        </a:lnTo>
                        <a:lnTo>
                          <a:pt x="114" y="438"/>
                        </a:lnTo>
                        <a:lnTo>
                          <a:pt x="89" y="441"/>
                        </a:lnTo>
                        <a:lnTo>
                          <a:pt x="65" y="450"/>
                        </a:lnTo>
                        <a:lnTo>
                          <a:pt x="42" y="444"/>
                        </a:lnTo>
                        <a:lnTo>
                          <a:pt x="26" y="420"/>
                        </a:lnTo>
                        <a:lnTo>
                          <a:pt x="27" y="395"/>
                        </a:lnTo>
                        <a:lnTo>
                          <a:pt x="21" y="363"/>
                        </a:lnTo>
                        <a:lnTo>
                          <a:pt x="18" y="322"/>
                        </a:lnTo>
                        <a:lnTo>
                          <a:pt x="10" y="284"/>
                        </a:lnTo>
                        <a:lnTo>
                          <a:pt x="0" y="227"/>
                        </a:lnTo>
                        <a:lnTo>
                          <a:pt x="2" y="170"/>
                        </a:lnTo>
                        <a:lnTo>
                          <a:pt x="2" y="119"/>
                        </a:lnTo>
                        <a:lnTo>
                          <a:pt x="4" y="85"/>
                        </a:lnTo>
                        <a:lnTo>
                          <a:pt x="10" y="70"/>
                        </a:lnTo>
                        <a:lnTo>
                          <a:pt x="24" y="57"/>
                        </a:lnTo>
                        <a:lnTo>
                          <a:pt x="39" y="36"/>
                        </a:lnTo>
                        <a:lnTo>
                          <a:pt x="58" y="23"/>
                        </a:lnTo>
                      </a:path>
                    </a:pathLst>
                  </a:custGeom>
                  <a:solidFill>
                    <a:srgbClr val="C0C0C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68" name="Freeform 361"/>
                  <p:cNvSpPr>
                    <a:spLocks/>
                  </p:cNvSpPr>
                  <p:nvPr/>
                </p:nvSpPr>
                <p:spPr bwMode="auto">
                  <a:xfrm>
                    <a:off x="825" y="1862"/>
                    <a:ext cx="197" cy="420"/>
                  </a:xfrm>
                  <a:custGeom>
                    <a:avLst/>
                    <a:gdLst>
                      <a:gd name="T0" fmla="*/ 170 w 197"/>
                      <a:gd name="T1" fmla="*/ 347 h 420"/>
                      <a:gd name="T2" fmla="*/ 124 w 197"/>
                      <a:gd name="T3" fmla="*/ 342 h 420"/>
                      <a:gd name="T4" fmla="*/ 85 w 197"/>
                      <a:gd name="T5" fmla="*/ 326 h 420"/>
                      <a:gd name="T6" fmla="*/ 69 w 197"/>
                      <a:gd name="T7" fmla="*/ 288 h 420"/>
                      <a:gd name="T8" fmla="*/ 74 w 197"/>
                      <a:gd name="T9" fmla="*/ 263 h 420"/>
                      <a:gd name="T10" fmla="*/ 44 w 197"/>
                      <a:gd name="T11" fmla="*/ 209 h 420"/>
                      <a:gd name="T12" fmla="*/ 72 w 197"/>
                      <a:gd name="T13" fmla="*/ 233 h 420"/>
                      <a:gd name="T14" fmla="*/ 57 w 197"/>
                      <a:gd name="T15" fmla="*/ 185 h 420"/>
                      <a:gd name="T16" fmla="*/ 33 w 197"/>
                      <a:gd name="T17" fmla="*/ 123 h 420"/>
                      <a:gd name="T18" fmla="*/ 69 w 197"/>
                      <a:gd name="T19" fmla="*/ 176 h 420"/>
                      <a:gd name="T20" fmla="*/ 74 w 197"/>
                      <a:gd name="T21" fmla="*/ 94 h 420"/>
                      <a:gd name="T22" fmla="*/ 92 w 197"/>
                      <a:gd name="T23" fmla="*/ 66 h 420"/>
                      <a:gd name="T24" fmla="*/ 118 w 197"/>
                      <a:gd name="T25" fmla="*/ 53 h 420"/>
                      <a:gd name="T26" fmla="*/ 68 w 197"/>
                      <a:gd name="T27" fmla="*/ 31 h 420"/>
                      <a:gd name="T28" fmla="*/ 45 w 197"/>
                      <a:gd name="T29" fmla="*/ 57 h 420"/>
                      <a:gd name="T30" fmla="*/ 60 w 197"/>
                      <a:gd name="T31" fmla="*/ 31 h 420"/>
                      <a:gd name="T32" fmla="*/ 88 w 197"/>
                      <a:gd name="T33" fmla="*/ 20 h 420"/>
                      <a:gd name="T34" fmla="*/ 68 w 197"/>
                      <a:gd name="T35" fmla="*/ 11 h 420"/>
                      <a:gd name="T36" fmla="*/ 51 w 197"/>
                      <a:gd name="T37" fmla="*/ 0 h 420"/>
                      <a:gd name="T38" fmla="*/ 28 w 197"/>
                      <a:gd name="T39" fmla="*/ 23 h 420"/>
                      <a:gd name="T40" fmla="*/ 8 w 197"/>
                      <a:gd name="T41" fmla="*/ 45 h 420"/>
                      <a:gd name="T42" fmla="*/ 0 w 197"/>
                      <a:gd name="T43" fmla="*/ 83 h 420"/>
                      <a:gd name="T44" fmla="*/ 1 w 197"/>
                      <a:gd name="T45" fmla="*/ 157 h 420"/>
                      <a:gd name="T46" fmla="*/ 9 w 197"/>
                      <a:gd name="T47" fmla="*/ 244 h 420"/>
                      <a:gd name="T48" fmla="*/ 20 w 197"/>
                      <a:gd name="T49" fmla="*/ 329 h 420"/>
                      <a:gd name="T50" fmla="*/ 25 w 197"/>
                      <a:gd name="T51" fmla="*/ 383 h 420"/>
                      <a:gd name="T52" fmla="*/ 36 w 197"/>
                      <a:gd name="T53" fmla="*/ 408 h 420"/>
                      <a:gd name="T54" fmla="*/ 61 w 197"/>
                      <a:gd name="T55" fmla="*/ 419 h 420"/>
                      <a:gd name="T56" fmla="*/ 78 w 197"/>
                      <a:gd name="T57" fmla="*/ 413 h 420"/>
                      <a:gd name="T58" fmla="*/ 91 w 197"/>
                      <a:gd name="T59" fmla="*/ 391 h 420"/>
                      <a:gd name="T60" fmla="*/ 96 w 197"/>
                      <a:gd name="T61" fmla="*/ 385 h 420"/>
                      <a:gd name="T62" fmla="*/ 117 w 197"/>
                      <a:gd name="T63" fmla="*/ 407 h 420"/>
                      <a:gd name="T64" fmla="*/ 142 w 197"/>
                      <a:gd name="T65" fmla="*/ 415 h 420"/>
                      <a:gd name="T66" fmla="*/ 163 w 197"/>
                      <a:gd name="T67" fmla="*/ 410 h 420"/>
                      <a:gd name="T68" fmla="*/ 149 w 197"/>
                      <a:gd name="T69" fmla="*/ 393 h 420"/>
                      <a:gd name="T70" fmla="*/ 128 w 197"/>
                      <a:gd name="T71" fmla="*/ 363 h 420"/>
                      <a:gd name="T72" fmla="*/ 161 w 197"/>
                      <a:gd name="T73" fmla="*/ 388 h 420"/>
                      <a:gd name="T74" fmla="*/ 189 w 197"/>
                      <a:gd name="T75" fmla="*/ 399 h 420"/>
                      <a:gd name="T76" fmla="*/ 196 w 197"/>
                      <a:gd name="T77" fmla="*/ 383 h 42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97" h="420">
                        <a:moveTo>
                          <a:pt x="196" y="352"/>
                        </a:moveTo>
                        <a:lnTo>
                          <a:pt x="170" y="347"/>
                        </a:lnTo>
                        <a:lnTo>
                          <a:pt x="148" y="345"/>
                        </a:lnTo>
                        <a:lnTo>
                          <a:pt x="124" y="342"/>
                        </a:lnTo>
                        <a:lnTo>
                          <a:pt x="97" y="337"/>
                        </a:lnTo>
                        <a:lnTo>
                          <a:pt x="85" y="326"/>
                        </a:lnTo>
                        <a:lnTo>
                          <a:pt x="52" y="273"/>
                        </a:lnTo>
                        <a:lnTo>
                          <a:pt x="69" y="288"/>
                        </a:lnTo>
                        <a:lnTo>
                          <a:pt x="80" y="301"/>
                        </a:lnTo>
                        <a:lnTo>
                          <a:pt x="74" y="263"/>
                        </a:lnTo>
                        <a:lnTo>
                          <a:pt x="62" y="249"/>
                        </a:lnTo>
                        <a:lnTo>
                          <a:pt x="44" y="209"/>
                        </a:lnTo>
                        <a:lnTo>
                          <a:pt x="61" y="228"/>
                        </a:lnTo>
                        <a:lnTo>
                          <a:pt x="72" y="233"/>
                        </a:lnTo>
                        <a:lnTo>
                          <a:pt x="69" y="206"/>
                        </a:lnTo>
                        <a:lnTo>
                          <a:pt x="57" y="185"/>
                        </a:lnTo>
                        <a:lnTo>
                          <a:pt x="45" y="170"/>
                        </a:lnTo>
                        <a:lnTo>
                          <a:pt x="33" y="123"/>
                        </a:lnTo>
                        <a:lnTo>
                          <a:pt x="56" y="162"/>
                        </a:lnTo>
                        <a:lnTo>
                          <a:pt x="69" y="176"/>
                        </a:lnTo>
                        <a:lnTo>
                          <a:pt x="71" y="117"/>
                        </a:lnTo>
                        <a:lnTo>
                          <a:pt x="74" y="94"/>
                        </a:lnTo>
                        <a:lnTo>
                          <a:pt x="81" y="83"/>
                        </a:lnTo>
                        <a:lnTo>
                          <a:pt x="92" y="66"/>
                        </a:lnTo>
                        <a:lnTo>
                          <a:pt x="109" y="58"/>
                        </a:lnTo>
                        <a:lnTo>
                          <a:pt x="118" y="53"/>
                        </a:lnTo>
                        <a:lnTo>
                          <a:pt x="94" y="23"/>
                        </a:lnTo>
                        <a:lnTo>
                          <a:pt x="68" y="31"/>
                        </a:lnTo>
                        <a:lnTo>
                          <a:pt x="51" y="44"/>
                        </a:lnTo>
                        <a:lnTo>
                          <a:pt x="45" y="57"/>
                        </a:lnTo>
                        <a:lnTo>
                          <a:pt x="50" y="37"/>
                        </a:lnTo>
                        <a:lnTo>
                          <a:pt x="60" y="31"/>
                        </a:lnTo>
                        <a:lnTo>
                          <a:pt x="75" y="23"/>
                        </a:lnTo>
                        <a:lnTo>
                          <a:pt x="88" y="20"/>
                        </a:lnTo>
                        <a:lnTo>
                          <a:pt x="80" y="15"/>
                        </a:lnTo>
                        <a:lnTo>
                          <a:pt x="68" y="11"/>
                        </a:lnTo>
                        <a:lnTo>
                          <a:pt x="57" y="6"/>
                        </a:lnTo>
                        <a:lnTo>
                          <a:pt x="51" y="0"/>
                        </a:lnTo>
                        <a:lnTo>
                          <a:pt x="37" y="12"/>
                        </a:lnTo>
                        <a:lnTo>
                          <a:pt x="28" y="23"/>
                        </a:lnTo>
                        <a:lnTo>
                          <a:pt x="20" y="37"/>
                        </a:lnTo>
                        <a:lnTo>
                          <a:pt x="8" y="45"/>
                        </a:lnTo>
                        <a:lnTo>
                          <a:pt x="5" y="60"/>
                        </a:lnTo>
                        <a:lnTo>
                          <a:pt x="0" y="83"/>
                        </a:lnTo>
                        <a:lnTo>
                          <a:pt x="0" y="119"/>
                        </a:lnTo>
                        <a:lnTo>
                          <a:pt x="1" y="157"/>
                        </a:lnTo>
                        <a:lnTo>
                          <a:pt x="2" y="200"/>
                        </a:lnTo>
                        <a:lnTo>
                          <a:pt x="9" y="244"/>
                        </a:lnTo>
                        <a:lnTo>
                          <a:pt x="16" y="290"/>
                        </a:lnTo>
                        <a:lnTo>
                          <a:pt x="20" y="329"/>
                        </a:lnTo>
                        <a:lnTo>
                          <a:pt x="26" y="358"/>
                        </a:lnTo>
                        <a:lnTo>
                          <a:pt x="25" y="383"/>
                        </a:lnTo>
                        <a:lnTo>
                          <a:pt x="27" y="397"/>
                        </a:lnTo>
                        <a:lnTo>
                          <a:pt x="36" y="408"/>
                        </a:lnTo>
                        <a:lnTo>
                          <a:pt x="46" y="418"/>
                        </a:lnTo>
                        <a:lnTo>
                          <a:pt x="61" y="419"/>
                        </a:lnTo>
                        <a:lnTo>
                          <a:pt x="68" y="415"/>
                        </a:lnTo>
                        <a:lnTo>
                          <a:pt x="78" y="413"/>
                        </a:lnTo>
                        <a:lnTo>
                          <a:pt x="101" y="407"/>
                        </a:lnTo>
                        <a:lnTo>
                          <a:pt x="91" y="391"/>
                        </a:lnTo>
                        <a:lnTo>
                          <a:pt x="80" y="369"/>
                        </a:lnTo>
                        <a:lnTo>
                          <a:pt x="96" y="385"/>
                        </a:lnTo>
                        <a:lnTo>
                          <a:pt x="108" y="399"/>
                        </a:lnTo>
                        <a:lnTo>
                          <a:pt x="117" y="407"/>
                        </a:lnTo>
                        <a:lnTo>
                          <a:pt x="129" y="415"/>
                        </a:lnTo>
                        <a:lnTo>
                          <a:pt x="142" y="415"/>
                        </a:lnTo>
                        <a:lnTo>
                          <a:pt x="155" y="415"/>
                        </a:lnTo>
                        <a:lnTo>
                          <a:pt x="163" y="410"/>
                        </a:lnTo>
                        <a:lnTo>
                          <a:pt x="166" y="405"/>
                        </a:lnTo>
                        <a:lnTo>
                          <a:pt x="149" y="393"/>
                        </a:lnTo>
                        <a:lnTo>
                          <a:pt x="133" y="372"/>
                        </a:lnTo>
                        <a:lnTo>
                          <a:pt x="128" y="363"/>
                        </a:lnTo>
                        <a:lnTo>
                          <a:pt x="141" y="367"/>
                        </a:lnTo>
                        <a:lnTo>
                          <a:pt x="161" y="388"/>
                        </a:lnTo>
                        <a:lnTo>
                          <a:pt x="170" y="397"/>
                        </a:lnTo>
                        <a:lnTo>
                          <a:pt x="189" y="399"/>
                        </a:lnTo>
                        <a:lnTo>
                          <a:pt x="196" y="394"/>
                        </a:lnTo>
                        <a:lnTo>
                          <a:pt x="196" y="383"/>
                        </a:lnTo>
                        <a:lnTo>
                          <a:pt x="196" y="352"/>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69" name="Freeform 362"/>
                  <p:cNvSpPr>
                    <a:spLocks/>
                  </p:cNvSpPr>
                  <p:nvPr/>
                </p:nvSpPr>
                <p:spPr bwMode="auto">
                  <a:xfrm>
                    <a:off x="840" y="2070"/>
                    <a:ext cx="58" cy="195"/>
                  </a:xfrm>
                  <a:custGeom>
                    <a:avLst/>
                    <a:gdLst>
                      <a:gd name="T0" fmla="*/ 57 w 58"/>
                      <a:gd name="T1" fmla="*/ 194 h 195"/>
                      <a:gd name="T2" fmla="*/ 46 w 58"/>
                      <a:gd name="T3" fmla="*/ 188 h 195"/>
                      <a:gd name="T4" fmla="*/ 36 w 58"/>
                      <a:gd name="T5" fmla="*/ 172 h 195"/>
                      <a:gd name="T6" fmla="*/ 26 w 58"/>
                      <a:gd name="T7" fmla="*/ 144 h 195"/>
                      <a:gd name="T8" fmla="*/ 22 w 58"/>
                      <a:gd name="T9" fmla="*/ 120 h 195"/>
                      <a:gd name="T10" fmla="*/ 14 w 58"/>
                      <a:gd name="T11" fmla="*/ 93 h 195"/>
                      <a:gd name="T12" fmla="*/ 11 w 58"/>
                      <a:gd name="T13" fmla="*/ 68 h 195"/>
                      <a:gd name="T14" fmla="*/ 5 w 58"/>
                      <a:gd name="T15" fmla="*/ 28 h 195"/>
                      <a:gd name="T16" fmla="*/ 0 w 58"/>
                      <a:gd name="T17" fmla="*/ 0 h 195"/>
                      <a:gd name="T18" fmla="*/ 12 w 58"/>
                      <a:gd name="T19" fmla="*/ 57 h 195"/>
                      <a:gd name="T20" fmla="*/ 22 w 58"/>
                      <a:gd name="T21" fmla="*/ 101 h 195"/>
                      <a:gd name="T22" fmla="*/ 32 w 58"/>
                      <a:gd name="T23" fmla="*/ 131 h 195"/>
                      <a:gd name="T24" fmla="*/ 49 w 58"/>
                      <a:gd name="T25" fmla="*/ 163 h 195"/>
                      <a:gd name="T26" fmla="*/ 57 w 58"/>
                      <a:gd name="T27" fmla="*/ 194 h 19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8" h="195">
                        <a:moveTo>
                          <a:pt x="57" y="194"/>
                        </a:moveTo>
                        <a:lnTo>
                          <a:pt x="46" y="188"/>
                        </a:lnTo>
                        <a:lnTo>
                          <a:pt x="36" y="172"/>
                        </a:lnTo>
                        <a:lnTo>
                          <a:pt x="26" y="144"/>
                        </a:lnTo>
                        <a:lnTo>
                          <a:pt x="22" y="120"/>
                        </a:lnTo>
                        <a:lnTo>
                          <a:pt x="14" y="93"/>
                        </a:lnTo>
                        <a:lnTo>
                          <a:pt x="11" y="68"/>
                        </a:lnTo>
                        <a:lnTo>
                          <a:pt x="5" y="28"/>
                        </a:lnTo>
                        <a:lnTo>
                          <a:pt x="0" y="0"/>
                        </a:lnTo>
                        <a:lnTo>
                          <a:pt x="12" y="57"/>
                        </a:lnTo>
                        <a:lnTo>
                          <a:pt x="22" y="101"/>
                        </a:lnTo>
                        <a:lnTo>
                          <a:pt x="32" y="131"/>
                        </a:lnTo>
                        <a:lnTo>
                          <a:pt x="49" y="163"/>
                        </a:lnTo>
                        <a:lnTo>
                          <a:pt x="57" y="194"/>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70" name="Freeform 363"/>
                  <p:cNvSpPr>
                    <a:spLocks/>
                  </p:cNvSpPr>
                  <p:nvPr/>
                </p:nvSpPr>
                <p:spPr bwMode="auto">
                  <a:xfrm>
                    <a:off x="898" y="1914"/>
                    <a:ext cx="227" cy="293"/>
                  </a:xfrm>
                  <a:custGeom>
                    <a:avLst/>
                    <a:gdLst>
                      <a:gd name="T0" fmla="*/ 68 w 227"/>
                      <a:gd name="T1" fmla="*/ 11 h 293"/>
                      <a:gd name="T2" fmla="*/ 88 w 227"/>
                      <a:gd name="T3" fmla="*/ 53 h 293"/>
                      <a:gd name="T4" fmla="*/ 84 w 227"/>
                      <a:gd name="T5" fmla="*/ 95 h 293"/>
                      <a:gd name="T6" fmla="*/ 86 w 227"/>
                      <a:gd name="T7" fmla="*/ 143 h 293"/>
                      <a:gd name="T8" fmla="*/ 86 w 227"/>
                      <a:gd name="T9" fmla="*/ 155 h 293"/>
                      <a:gd name="T10" fmla="*/ 84 w 227"/>
                      <a:gd name="T11" fmla="*/ 171 h 293"/>
                      <a:gd name="T12" fmla="*/ 94 w 227"/>
                      <a:gd name="T13" fmla="*/ 182 h 293"/>
                      <a:gd name="T14" fmla="*/ 102 w 227"/>
                      <a:gd name="T15" fmla="*/ 195 h 293"/>
                      <a:gd name="T16" fmla="*/ 117 w 227"/>
                      <a:gd name="T17" fmla="*/ 195 h 293"/>
                      <a:gd name="T18" fmla="*/ 168 w 227"/>
                      <a:gd name="T19" fmla="*/ 198 h 293"/>
                      <a:gd name="T20" fmla="*/ 193 w 227"/>
                      <a:gd name="T21" fmla="*/ 208 h 293"/>
                      <a:gd name="T22" fmla="*/ 226 w 227"/>
                      <a:gd name="T23" fmla="*/ 219 h 293"/>
                      <a:gd name="T24" fmla="*/ 225 w 227"/>
                      <a:gd name="T25" fmla="*/ 252 h 293"/>
                      <a:gd name="T26" fmla="*/ 205 w 227"/>
                      <a:gd name="T27" fmla="*/ 245 h 293"/>
                      <a:gd name="T28" fmla="*/ 200 w 227"/>
                      <a:gd name="T29" fmla="*/ 230 h 293"/>
                      <a:gd name="T30" fmla="*/ 198 w 227"/>
                      <a:gd name="T31" fmla="*/ 258 h 293"/>
                      <a:gd name="T32" fmla="*/ 185 w 227"/>
                      <a:gd name="T33" fmla="*/ 280 h 293"/>
                      <a:gd name="T34" fmla="*/ 148 w 227"/>
                      <a:gd name="T35" fmla="*/ 290 h 293"/>
                      <a:gd name="T36" fmla="*/ 153 w 227"/>
                      <a:gd name="T37" fmla="*/ 274 h 293"/>
                      <a:gd name="T38" fmla="*/ 172 w 227"/>
                      <a:gd name="T39" fmla="*/ 245 h 293"/>
                      <a:gd name="T40" fmla="*/ 157 w 227"/>
                      <a:gd name="T41" fmla="*/ 233 h 293"/>
                      <a:gd name="T42" fmla="*/ 148 w 227"/>
                      <a:gd name="T43" fmla="*/ 260 h 293"/>
                      <a:gd name="T44" fmla="*/ 123 w 227"/>
                      <a:gd name="T45" fmla="*/ 288 h 293"/>
                      <a:gd name="T46" fmla="*/ 89 w 227"/>
                      <a:gd name="T47" fmla="*/ 288 h 293"/>
                      <a:gd name="T48" fmla="*/ 127 w 227"/>
                      <a:gd name="T49" fmla="*/ 255 h 293"/>
                      <a:gd name="T50" fmla="*/ 142 w 227"/>
                      <a:gd name="T51" fmla="*/ 233 h 293"/>
                      <a:gd name="T52" fmla="*/ 134 w 227"/>
                      <a:gd name="T53" fmla="*/ 222 h 293"/>
                      <a:gd name="T54" fmla="*/ 120 w 227"/>
                      <a:gd name="T55" fmla="*/ 244 h 293"/>
                      <a:gd name="T56" fmla="*/ 96 w 227"/>
                      <a:gd name="T57" fmla="*/ 268 h 293"/>
                      <a:gd name="T58" fmla="*/ 76 w 227"/>
                      <a:gd name="T59" fmla="*/ 282 h 293"/>
                      <a:gd name="T60" fmla="*/ 49 w 227"/>
                      <a:gd name="T61" fmla="*/ 285 h 293"/>
                      <a:gd name="T62" fmla="*/ 66 w 227"/>
                      <a:gd name="T63" fmla="*/ 268 h 293"/>
                      <a:gd name="T64" fmla="*/ 86 w 227"/>
                      <a:gd name="T65" fmla="*/ 245 h 293"/>
                      <a:gd name="T66" fmla="*/ 80 w 227"/>
                      <a:gd name="T67" fmla="*/ 233 h 293"/>
                      <a:gd name="T68" fmla="*/ 71 w 227"/>
                      <a:gd name="T69" fmla="*/ 253 h 293"/>
                      <a:gd name="T70" fmla="*/ 50 w 227"/>
                      <a:gd name="T71" fmla="*/ 273 h 293"/>
                      <a:gd name="T72" fmla="*/ 24 w 227"/>
                      <a:gd name="T73" fmla="*/ 276 h 293"/>
                      <a:gd name="T74" fmla="*/ 11 w 227"/>
                      <a:gd name="T75" fmla="*/ 248 h 293"/>
                      <a:gd name="T76" fmla="*/ 57 w 227"/>
                      <a:gd name="T77" fmla="*/ 239 h 293"/>
                      <a:gd name="T78" fmla="*/ 85 w 227"/>
                      <a:gd name="T79" fmla="*/ 218 h 293"/>
                      <a:gd name="T80" fmla="*/ 90 w 227"/>
                      <a:gd name="T81" fmla="*/ 198 h 293"/>
                      <a:gd name="T82" fmla="*/ 79 w 227"/>
                      <a:gd name="T83" fmla="*/ 208 h 293"/>
                      <a:gd name="T84" fmla="*/ 48 w 227"/>
                      <a:gd name="T85" fmla="*/ 234 h 293"/>
                      <a:gd name="T86" fmla="*/ 11 w 227"/>
                      <a:gd name="T87" fmla="*/ 248 h 293"/>
                      <a:gd name="T88" fmla="*/ 4 w 227"/>
                      <a:gd name="T89" fmla="*/ 192 h 293"/>
                      <a:gd name="T90" fmla="*/ 24 w 227"/>
                      <a:gd name="T91" fmla="*/ 185 h 293"/>
                      <a:gd name="T92" fmla="*/ 68 w 227"/>
                      <a:gd name="T93" fmla="*/ 190 h 293"/>
                      <a:gd name="T94" fmla="*/ 76 w 227"/>
                      <a:gd name="T95" fmla="*/ 179 h 293"/>
                      <a:gd name="T96" fmla="*/ 53 w 227"/>
                      <a:gd name="T97" fmla="*/ 184 h 293"/>
                      <a:gd name="T98" fmla="*/ 4 w 227"/>
                      <a:gd name="T99" fmla="*/ 171 h 293"/>
                      <a:gd name="T100" fmla="*/ 1 w 227"/>
                      <a:gd name="T101" fmla="*/ 121 h 293"/>
                      <a:gd name="T102" fmla="*/ 3 w 227"/>
                      <a:gd name="T103" fmla="*/ 65 h 293"/>
                      <a:gd name="T104" fmla="*/ 27 w 227"/>
                      <a:gd name="T105" fmla="*/ 37 h 293"/>
                      <a:gd name="T106" fmla="*/ 3 w 227"/>
                      <a:gd name="T107" fmla="*/ 50 h 293"/>
                      <a:gd name="T108" fmla="*/ 16 w 227"/>
                      <a:gd name="T109" fmla="*/ 17 h 293"/>
                      <a:gd name="T110" fmla="*/ 42 w 227"/>
                      <a:gd name="T111" fmla="*/ 0 h 29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227" h="293">
                        <a:moveTo>
                          <a:pt x="42" y="0"/>
                        </a:moveTo>
                        <a:lnTo>
                          <a:pt x="68" y="11"/>
                        </a:lnTo>
                        <a:lnTo>
                          <a:pt x="80" y="25"/>
                        </a:lnTo>
                        <a:lnTo>
                          <a:pt x="88" y="53"/>
                        </a:lnTo>
                        <a:lnTo>
                          <a:pt x="88" y="79"/>
                        </a:lnTo>
                        <a:lnTo>
                          <a:pt x="84" y="95"/>
                        </a:lnTo>
                        <a:lnTo>
                          <a:pt x="86" y="122"/>
                        </a:lnTo>
                        <a:lnTo>
                          <a:pt x="86" y="143"/>
                        </a:lnTo>
                        <a:lnTo>
                          <a:pt x="83" y="148"/>
                        </a:lnTo>
                        <a:lnTo>
                          <a:pt x="86" y="155"/>
                        </a:lnTo>
                        <a:lnTo>
                          <a:pt x="89" y="163"/>
                        </a:lnTo>
                        <a:lnTo>
                          <a:pt x="84" y="171"/>
                        </a:lnTo>
                        <a:lnTo>
                          <a:pt x="84" y="179"/>
                        </a:lnTo>
                        <a:lnTo>
                          <a:pt x="94" y="182"/>
                        </a:lnTo>
                        <a:lnTo>
                          <a:pt x="92" y="190"/>
                        </a:lnTo>
                        <a:lnTo>
                          <a:pt x="102" y="195"/>
                        </a:lnTo>
                        <a:lnTo>
                          <a:pt x="111" y="192"/>
                        </a:lnTo>
                        <a:lnTo>
                          <a:pt x="117" y="195"/>
                        </a:lnTo>
                        <a:lnTo>
                          <a:pt x="143" y="200"/>
                        </a:lnTo>
                        <a:lnTo>
                          <a:pt x="168" y="198"/>
                        </a:lnTo>
                        <a:lnTo>
                          <a:pt x="183" y="200"/>
                        </a:lnTo>
                        <a:lnTo>
                          <a:pt x="193" y="208"/>
                        </a:lnTo>
                        <a:lnTo>
                          <a:pt x="218" y="208"/>
                        </a:lnTo>
                        <a:lnTo>
                          <a:pt x="226" y="219"/>
                        </a:lnTo>
                        <a:lnTo>
                          <a:pt x="226" y="231"/>
                        </a:lnTo>
                        <a:lnTo>
                          <a:pt x="225" y="252"/>
                        </a:lnTo>
                        <a:lnTo>
                          <a:pt x="205" y="258"/>
                        </a:lnTo>
                        <a:lnTo>
                          <a:pt x="205" y="245"/>
                        </a:lnTo>
                        <a:lnTo>
                          <a:pt x="204" y="234"/>
                        </a:lnTo>
                        <a:lnTo>
                          <a:pt x="200" y="230"/>
                        </a:lnTo>
                        <a:lnTo>
                          <a:pt x="199" y="242"/>
                        </a:lnTo>
                        <a:lnTo>
                          <a:pt x="198" y="258"/>
                        </a:lnTo>
                        <a:lnTo>
                          <a:pt x="193" y="268"/>
                        </a:lnTo>
                        <a:lnTo>
                          <a:pt x="185" y="280"/>
                        </a:lnTo>
                        <a:lnTo>
                          <a:pt x="164" y="286"/>
                        </a:lnTo>
                        <a:lnTo>
                          <a:pt x="148" y="290"/>
                        </a:lnTo>
                        <a:lnTo>
                          <a:pt x="130" y="292"/>
                        </a:lnTo>
                        <a:lnTo>
                          <a:pt x="153" y="274"/>
                        </a:lnTo>
                        <a:lnTo>
                          <a:pt x="169" y="258"/>
                        </a:lnTo>
                        <a:lnTo>
                          <a:pt x="172" y="245"/>
                        </a:lnTo>
                        <a:lnTo>
                          <a:pt x="170" y="234"/>
                        </a:lnTo>
                        <a:lnTo>
                          <a:pt x="157" y="233"/>
                        </a:lnTo>
                        <a:lnTo>
                          <a:pt x="152" y="245"/>
                        </a:lnTo>
                        <a:lnTo>
                          <a:pt x="148" y="260"/>
                        </a:lnTo>
                        <a:lnTo>
                          <a:pt x="136" y="276"/>
                        </a:lnTo>
                        <a:lnTo>
                          <a:pt x="123" y="288"/>
                        </a:lnTo>
                        <a:lnTo>
                          <a:pt x="109" y="290"/>
                        </a:lnTo>
                        <a:lnTo>
                          <a:pt x="89" y="288"/>
                        </a:lnTo>
                        <a:lnTo>
                          <a:pt x="111" y="266"/>
                        </a:lnTo>
                        <a:lnTo>
                          <a:pt x="127" y="255"/>
                        </a:lnTo>
                        <a:lnTo>
                          <a:pt x="139" y="242"/>
                        </a:lnTo>
                        <a:lnTo>
                          <a:pt x="142" y="233"/>
                        </a:lnTo>
                        <a:lnTo>
                          <a:pt x="141" y="223"/>
                        </a:lnTo>
                        <a:lnTo>
                          <a:pt x="134" y="222"/>
                        </a:lnTo>
                        <a:lnTo>
                          <a:pt x="125" y="231"/>
                        </a:lnTo>
                        <a:lnTo>
                          <a:pt x="120" y="244"/>
                        </a:lnTo>
                        <a:lnTo>
                          <a:pt x="109" y="260"/>
                        </a:lnTo>
                        <a:lnTo>
                          <a:pt x="96" y="268"/>
                        </a:lnTo>
                        <a:lnTo>
                          <a:pt x="86" y="276"/>
                        </a:lnTo>
                        <a:lnTo>
                          <a:pt x="76" y="282"/>
                        </a:lnTo>
                        <a:lnTo>
                          <a:pt x="63" y="285"/>
                        </a:lnTo>
                        <a:lnTo>
                          <a:pt x="49" y="285"/>
                        </a:lnTo>
                        <a:lnTo>
                          <a:pt x="35" y="282"/>
                        </a:lnTo>
                        <a:lnTo>
                          <a:pt x="66" y="268"/>
                        </a:lnTo>
                        <a:lnTo>
                          <a:pt x="78" y="260"/>
                        </a:lnTo>
                        <a:lnTo>
                          <a:pt x="86" y="245"/>
                        </a:lnTo>
                        <a:lnTo>
                          <a:pt x="88" y="233"/>
                        </a:lnTo>
                        <a:lnTo>
                          <a:pt x="80" y="233"/>
                        </a:lnTo>
                        <a:lnTo>
                          <a:pt x="77" y="244"/>
                        </a:lnTo>
                        <a:lnTo>
                          <a:pt x="71" y="253"/>
                        </a:lnTo>
                        <a:lnTo>
                          <a:pt x="61" y="263"/>
                        </a:lnTo>
                        <a:lnTo>
                          <a:pt x="50" y="273"/>
                        </a:lnTo>
                        <a:lnTo>
                          <a:pt x="36" y="281"/>
                        </a:lnTo>
                        <a:lnTo>
                          <a:pt x="24" y="276"/>
                        </a:lnTo>
                        <a:lnTo>
                          <a:pt x="20" y="268"/>
                        </a:lnTo>
                        <a:lnTo>
                          <a:pt x="11" y="248"/>
                        </a:lnTo>
                        <a:lnTo>
                          <a:pt x="27" y="244"/>
                        </a:lnTo>
                        <a:lnTo>
                          <a:pt x="57" y="239"/>
                        </a:lnTo>
                        <a:lnTo>
                          <a:pt x="76" y="228"/>
                        </a:lnTo>
                        <a:lnTo>
                          <a:pt x="85" y="218"/>
                        </a:lnTo>
                        <a:lnTo>
                          <a:pt x="89" y="205"/>
                        </a:lnTo>
                        <a:lnTo>
                          <a:pt x="90" y="198"/>
                        </a:lnTo>
                        <a:lnTo>
                          <a:pt x="85" y="198"/>
                        </a:lnTo>
                        <a:lnTo>
                          <a:pt x="79" y="208"/>
                        </a:lnTo>
                        <a:lnTo>
                          <a:pt x="69" y="225"/>
                        </a:lnTo>
                        <a:lnTo>
                          <a:pt x="48" y="234"/>
                        </a:lnTo>
                        <a:lnTo>
                          <a:pt x="27" y="243"/>
                        </a:lnTo>
                        <a:lnTo>
                          <a:pt x="11" y="248"/>
                        </a:lnTo>
                        <a:lnTo>
                          <a:pt x="5" y="216"/>
                        </a:lnTo>
                        <a:lnTo>
                          <a:pt x="4" y="192"/>
                        </a:lnTo>
                        <a:lnTo>
                          <a:pt x="4" y="171"/>
                        </a:lnTo>
                        <a:lnTo>
                          <a:pt x="24" y="185"/>
                        </a:lnTo>
                        <a:lnTo>
                          <a:pt x="49" y="192"/>
                        </a:lnTo>
                        <a:lnTo>
                          <a:pt x="68" y="190"/>
                        </a:lnTo>
                        <a:lnTo>
                          <a:pt x="73" y="187"/>
                        </a:lnTo>
                        <a:lnTo>
                          <a:pt x="76" y="179"/>
                        </a:lnTo>
                        <a:lnTo>
                          <a:pt x="64" y="179"/>
                        </a:lnTo>
                        <a:lnTo>
                          <a:pt x="53" y="184"/>
                        </a:lnTo>
                        <a:lnTo>
                          <a:pt x="24" y="185"/>
                        </a:lnTo>
                        <a:lnTo>
                          <a:pt x="4" y="171"/>
                        </a:lnTo>
                        <a:lnTo>
                          <a:pt x="3" y="141"/>
                        </a:lnTo>
                        <a:lnTo>
                          <a:pt x="1" y="121"/>
                        </a:lnTo>
                        <a:lnTo>
                          <a:pt x="0" y="100"/>
                        </a:lnTo>
                        <a:lnTo>
                          <a:pt x="3" y="65"/>
                        </a:lnTo>
                        <a:lnTo>
                          <a:pt x="9" y="53"/>
                        </a:lnTo>
                        <a:lnTo>
                          <a:pt x="27" y="37"/>
                        </a:lnTo>
                        <a:lnTo>
                          <a:pt x="21" y="39"/>
                        </a:lnTo>
                        <a:lnTo>
                          <a:pt x="3" y="50"/>
                        </a:lnTo>
                        <a:lnTo>
                          <a:pt x="10" y="28"/>
                        </a:lnTo>
                        <a:lnTo>
                          <a:pt x="16" y="17"/>
                        </a:lnTo>
                        <a:lnTo>
                          <a:pt x="21" y="9"/>
                        </a:lnTo>
                        <a:lnTo>
                          <a:pt x="42" y="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71" name="Freeform 364"/>
                  <p:cNvSpPr>
                    <a:spLocks/>
                  </p:cNvSpPr>
                  <p:nvPr/>
                </p:nvSpPr>
                <p:spPr bwMode="auto">
                  <a:xfrm>
                    <a:off x="914" y="2022"/>
                    <a:ext cx="57" cy="67"/>
                  </a:xfrm>
                  <a:custGeom>
                    <a:avLst/>
                    <a:gdLst>
                      <a:gd name="T0" fmla="*/ 56 w 57"/>
                      <a:gd name="T1" fmla="*/ 0 h 67"/>
                      <a:gd name="T2" fmla="*/ 56 w 57"/>
                      <a:gd name="T3" fmla="*/ 5 h 67"/>
                      <a:gd name="T4" fmla="*/ 49 w 57"/>
                      <a:gd name="T5" fmla="*/ 18 h 67"/>
                      <a:gd name="T6" fmla="*/ 42 w 57"/>
                      <a:gd name="T7" fmla="*/ 25 h 67"/>
                      <a:gd name="T8" fmla="*/ 27 w 57"/>
                      <a:gd name="T9" fmla="*/ 40 h 67"/>
                      <a:gd name="T10" fmla="*/ 20 w 57"/>
                      <a:gd name="T11" fmla="*/ 46 h 67"/>
                      <a:gd name="T12" fmla="*/ 6 w 57"/>
                      <a:gd name="T13" fmla="*/ 60 h 67"/>
                      <a:gd name="T14" fmla="*/ 22 w 57"/>
                      <a:gd name="T15" fmla="*/ 53 h 67"/>
                      <a:gd name="T16" fmla="*/ 37 w 57"/>
                      <a:gd name="T17" fmla="*/ 47 h 67"/>
                      <a:gd name="T18" fmla="*/ 53 w 57"/>
                      <a:gd name="T19" fmla="*/ 46 h 67"/>
                      <a:gd name="T20" fmla="*/ 52 w 57"/>
                      <a:gd name="T21" fmla="*/ 52 h 67"/>
                      <a:gd name="T22" fmla="*/ 27 w 57"/>
                      <a:gd name="T23" fmla="*/ 58 h 67"/>
                      <a:gd name="T24" fmla="*/ 14 w 57"/>
                      <a:gd name="T25" fmla="*/ 65 h 67"/>
                      <a:gd name="T26" fmla="*/ 6 w 57"/>
                      <a:gd name="T27" fmla="*/ 66 h 67"/>
                      <a:gd name="T28" fmla="*/ 0 w 57"/>
                      <a:gd name="T29" fmla="*/ 63 h 67"/>
                      <a:gd name="T30" fmla="*/ 0 w 57"/>
                      <a:gd name="T31" fmla="*/ 56 h 67"/>
                      <a:gd name="T32" fmla="*/ 4 w 57"/>
                      <a:gd name="T33" fmla="*/ 50 h 67"/>
                      <a:gd name="T34" fmla="*/ 12 w 57"/>
                      <a:gd name="T35" fmla="*/ 41 h 67"/>
                      <a:gd name="T36" fmla="*/ 20 w 57"/>
                      <a:gd name="T37" fmla="*/ 28 h 67"/>
                      <a:gd name="T38" fmla="*/ 28 w 57"/>
                      <a:gd name="T39" fmla="*/ 14 h 67"/>
                      <a:gd name="T40" fmla="*/ 39 w 57"/>
                      <a:gd name="T41" fmla="*/ 5 h 67"/>
                      <a:gd name="T42" fmla="*/ 49 w 57"/>
                      <a:gd name="T43" fmla="*/ 1 h 67"/>
                      <a:gd name="T44" fmla="*/ 56 w 57"/>
                      <a:gd name="T45" fmla="*/ 0 h 6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57" h="67">
                        <a:moveTo>
                          <a:pt x="56" y="0"/>
                        </a:moveTo>
                        <a:lnTo>
                          <a:pt x="56" y="5"/>
                        </a:lnTo>
                        <a:lnTo>
                          <a:pt x="49" y="18"/>
                        </a:lnTo>
                        <a:lnTo>
                          <a:pt x="42" y="25"/>
                        </a:lnTo>
                        <a:lnTo>
                          <a:pt x="27" y="40"/>
                        </a:lnTo>
                        <a:lnTo>
                          <a:pt x="20" y="46"/>
                        </a:lnTo>
                        <a:lnTo>
                          <a:pt x="6" y="60"/>
                        </a:lnTo>
                        <a:lnTo>
                          <a:pt x="22" y="53"/>
                        </a:lnTo>
                        <a:lnTo>
                          <a:pt x="37" y="47"/>
                        </a:lnTo>
                        <a:lnTo>
                          <a:pt x="53" y="46"/>
                        </a:lnTo>
                        <a:lnTo>
                          <a:pt x="52" y="52"/>
                        </a:lnTo>
                        <a:lnTo>
                          <a:pt x="27" y="58"/>
                        </a:lnTo>
                        <a:lnTo>
                          <a:pt x="14" y="65"/>
                        </a:lnTo>
                        <a:lnTo>
                          <a:pt x="6" y="66"/>
                        </a:lnTo>
                        <a:lnTo>
                          <a:pt x="0" y="63"/>
                        </a:lnTo>
                        <a:lnTo>
                          <a:pt x="0" y="56"/>
                        </a:lnTo>
                        <a:lnTo>
                          <a:pt x="4" y="50"/>
                        </a:lnTo>
                        <a:lnTo>
                          <a:pt x="12" y="41"/>
                        </a:lnTo>
                        <a:lnTo>
                          <a:pt x="20" y="28"/>
                        </a:lnTo>
                        <a:lnTo>
                          <a:pt x="28" y="14"/>
                        </a:lnTo>
                        <a:lnTo>
                          <a:pt x="39" y="5"/>
                        </a:lnTo>
                        <a:lnTo>
                          <a:pt x="49" y="1"/>
                        </a:lnTo>
                        <a:lnTo>
                          <a:pt x="56" y="0"/>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72" name="Freeform 365"/>
                  <p:cNvSpPr>
                    <a:spLocks/>
                  </p:cNvSpPr>
                  <p:nvPr/>
                </p:nvSpPr>
                <p:spPr bwMode="auto">
                  <a:xfrm>
                    <a:off x="915" y="1967"/>
                    <a:ext cx="53" cy="87"/>
                  </a:xfrm>
                  <a:custGeom>
                    <a:avLst/>
                    <a:gdLst>
                      <a:gd name="T0" fmla="*/ 42 w 53"/>
                      <a:gd name="T1" fmla="*/ 0 h 87"/>
                      <a:gd name="T2" fmla="*/ 50 w 53"/>
                      <a:gd name="T3" fmla="*/ 1 h 87"/>
                      <a:gd name="T4" fmla="*/ 52 w 53"/>
                      <a:gd name="T5" fmla="*/ 9 h 87"/>
                      <a:gd name="T6" fmla="*/ 51 w 53"/>
                      <a:gd name="T7" fmla="*/ 16 h 87"/>
                      <a:gd name="T8" fmla="*/ 47 w 53"/>
                      <a:gd name="T9" fmla="*/ 25 h 87"/>
                      <a:gd name="T10" fmla="*/ 41 w 53"/>
                      <a:gd name="T11" fmla="*/ 27 h 87"/>
                      <a:gd name="T12" fmla="*/ 30 w 53"/>
                      <a:gd name="T13" fmla="*/ 37 h 87"/>
                      <a:gd name="T14" fmla="*/ 19 w 53"/>
                      <a:gd name="T15" fmla="*/ 49 h 87"/>
                      <a:gd name="T16" fmla="*/ 11 w 53"/>
                      <a:gd name="T17" fmla="*/ 65 h 87"/>
                      <a:gd name="T18" fmla="*/ 3 w 53"/>
                      <a:gd name="T19" fmla="*/ 81 h 87"/>
                      <a:gd name="T20" fmla="*/ 0 w 53"/>
                      <a:gd name="T21" fmla="*/ 86 h 87"/>
                      <a:gd name="T22" fmla="*/ 3 w 53"/>
                      <a:gd name="T23" fmla="*/ 67 h 87"/>
                      <a:gd name="T24" fmla="*/ 5 w 53"/>
                      <a:gd name="T25" fmla="*/ 50 h 87"/>
                      <a:gd name="T26" fmla="*/ 9 w 53"/>
                      <a:gd name="T27" fmla="*/ 35 h 87"/>
                      <a:gd name="T28" fmla="*/ 16 w 53"/>
                      <a:gd name="T29" fmla="*/ 21 h 87"/>
                      <a:gd name="T30" fmla="*/ 35 w 53"/>
                      <a:gd name="T31" fmla="*/ 2 h 87"/>
                      <a:gd name="T32" fmla="*/ 42 w 53"/>
                      <a:gd name="T33" fmla="*/ 0 h 8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3" h="87">
                        <a:moveTo>
                          <a:pt x="42" y="0"/>
                        </a:moveTo>
                        <a:lnTo>
                          <a:pt x="50" y="1"/>
                        </a:lnTo>
                        <a:lnTo>
                          <a:pt x="52" y="9"/>
                        </a:lnTo>
                        <a:lnTo>
                          <a:pt x="51" y="16"/>
                        </a:lnTo>
                        <a:lnTo>
                          <a:pt x="47" y="25"/>
                        </a:lnTo>
                        <a:lnTo>
                          <a:pt x="41" y="27"/>
                        </a:lnTo>
                        <a:lnTo>
                          <a:pt x="30" y="37"/>
                        </a:lnTo>
                        <a:lnTo>
                          <a:pt x="19" y="49"/>
                        </a:lnTo>
                        <a:lnTo>
                          <a:pt x="11" y="65"/>
                        </a:lnTo>
                        <a:lnTo>
                          <a:pt x="3" y="81"/>
                        </a:lnTo>
                        <a:lnTo>
                          <a:pt x="0" y="86"/>
                        </a:lnTo>
                        <a:lnTo>
                          <a:pt x="3" y="67"/>
                        </a:lnTo>
                        <a:lnTo>
                          <a:pt x="5" y="50"/>
                        </a:lnTo>
                        <a:lnTo>
                          <a:pt x="9" y="35"/>
                        </a:lnTo>
                        <a:lnTo>
                          <a:pt x="16" y="21"/>
                        </a:lnTo>
                        <a:lnTo>
                          <a:pt x="35" y="2"/>
                        </a:lnTo>
                        <a:lnTo>
                          <a:pt x="42" y="0"/>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73" name="Freeform 366"/>
                  <p:cNvSpPr>
                    <a:spLocks/>
                  </p:cNvSpPr>
                  <p:nvPr/>
                </p:nvSpPr>
                <p:spPr bwMode="auto">
                  <a:xfrm>
                    <a:off x="922" y="1882"/>
                    <a:ext cx="56" cy="51"/>
                  </a:xfrm>
                  <a:custGeom>
                    <a:avLst/>
                    <a:gdLst>
                      <a:gd name="T0" fmla="*/ 55 w 56"/>
                      <a:gd name="T1" fmla="*/ 50 h 51"/>
                      <a:gd name="T2" fmla="*/ 45 w 56"/>
                      <a:gd name="T3" fmla="*/ 39 h 51"/>
                      <a:gd name="T4" fmla="*/ 29 w 56"/>
                      <a:gd name="T5" fmla="*/ 32 h 51"/>
                      <a:gd name="T6" fmla="*/ 19 w 56"/>
                      <a:gd name="T7" fmla="*/ 28 h 51"/>
                      <a:gd name="T8" fmla="*/ 0 w 56"/>
                      <a:gd name="T9" fmla="*/ 0 h 51"/>
                      <a:gd name="T10" fmla="*/ 14 w 56"/>
                      <a:gd name="T11" fmla="*/ 11 h 51"/>
                      <a:gd name="T12" fmla="*/ 27 w 56"/>
                      <a:gd name="T13" fmla="*/ 18 h 51"/>
                      <a:gd name="T14" fmla="*/ 37 w 56"/>
                      <a:gd name="T15" fmla="*/ 25 h 51"/>
                      <a:gd name="T16" fmla="*/ 41 w 56"/>
                      <a:gd name="T17" fmla="*/ 32 h 51"/>
                      <a:gd name="T18" fmla="*/ 55 w 56"/>
                      <a:gd name="T19" fmla="*/ 50 h 5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6" h="51">
                        <a:moveTo>
                          <a:pt x="55" y="50"/>
                        </a:moveTo>
                        <a:lnTo>
                          <a:pt x="45" y="39"/>
                        </a:lnTo>
                        <a:lnTo>
                          <a:pt x="29" y="32"/>
                        </a:lnTo>
                        <a:lnTo>
                          <a:pt x="19" y="28"/>
                        </a:lnTo>
                        <a:lnTo>
                          <a:pt x="0" y="0"/>
                        </a:lnTo>
                        <a:lnTo>
                          <a:pt x="14" y="11"/>
                        </a:lnTo>
                        <a:lnTo>
                          <a:pt x="27" y="18"/>
                        </a:lnTo>
                        <a:lnTo>
                          <a:pt x="37" y="25"/>
                        </a:lnTo>
                        <a:lnTo>
                          <a:pt x="41" y="32"/>
                        </a:lnTo>
                        <a:lnTo>
                          <a:pt x="55" y="5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74" name="Freeform 367"/>
                  <p:cNvSpPr>
                    <a:spLocks/>
                  </p:cNvSpPr>
                  <p:nvPr/>
                </p:nvSpPr>
                <p:spPr bwMode="auto">
                  <a:xfrm>
                    <a:off x="987" y="1973"/>
                    <a:ext cx="32" cy="131"/>
                  </a:xfrm>
                  <a:custGeom>
                    <a:avLst/>
                    <a:gdLst>
                      <a:gd name="T0" fmla="*/ 31 w 32"/>
                      <a:gd name="T1" fmla="*/ 130 h 131"/>
                      <a:gd name="T2" fmla="*/ 16 w 32"/>
                      <a:gd name="T3" fmla="*/ 130 h 131"/>
                      <a:gd name="T4" fmla="*/ 11 w 32"/>
                      <a:gd name="T5" fmla="*/ 128 h 131"/>
                      <a:gd name="T6" fmla="*/ 11 w 32"/>
                      <a:gd name="T7" fmla="*/ 123 h 131"/>
                      <a:gd name="T8" fmla="*/ 7 w 32"/>
                      <a:gd name="T9" fmla="*/ 118 h 131"/>
                      <a:gd name="T10" fmla="*/ 3 w 32"/>
                      <a:gd name="T11" fmla="*/ 114 h 131"/>
                      <a:gd name="T12" fmla="*/ 5 w 32"/>
                      <a:gd name="T13" fmla="*/ 109 h 131"/>
                      <a:gd name="T14" fmla="*/ 5 w 32"/>
                      <a:gd name="T15" fmla="*/ 102 h 131"/>
                      <a:gd name="T16" fmla="*/ 1 w 32"/>
                      <a:gd name="T17" fmla="*/ 95 h 131"/>
                      <a:gd name="T18" fmla="*/ 1 w 32"/>
                      <a:gd name="T19" fmla="*/ 87 h 131"/>
                      <a:gd name="T20" fmla="*/ 4 w 32"/>
                      <a:gd name="T21" fmla="*/ 77 h 131"/>
                      <a:gd name="T22" fmla="*/ 4 w 32"/>
                      <a:gd name="T23" fmla="*/ 57 h 131"/>
                      <a:gd name="T24" fmla="*/ 0 w 32"/>
                      <a:gd name="T25" fmla="*/ 38 h 131"/>
                      <a:gd name="T26" fmla="*/ 1 w 32"/>
                      <a:gd name="T27" fmla="*/ 24 h 131"/>
                      <a:gd name="T28" fmla="*/ 1 w 32"/>
                      <a:gd name="T29" fmla="*/ 0 h 131"/>
                      <a:gd name="T30" fmla="*/ 11 w 32"/>
                      <a:gd name="T31" fmla="*/ 36 h 131"/>
                      <a:gd name="T32" fmla="*/ 19 w 32"/>
                      <a:gd name="T33" fmla="*/ 70 h 131"/>
                      <a:gd name="T34" fmla="*/ 25 w 32"/>
                      <a:gd name="T35" fmla="*/ 106 h 131"/>
                      <a:gd name="T36" fmla="*/ 31 w 32"/>
                      <a:gd name="T37" fmla="*/ 130 h 13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32" h="131">
                        <a:moveTo>
                          <a:pt x="31" y="130"/>
                        </a:moveTo>
                        <a:lnTo>
                          <a:pt x="16" y="130"/>
                        </a:lnTo>
                        <a:lnTo>
                          <a:pt x="11" y="128"/>
                        </a:lnTo>
                        <a:lnTo>
                          <a:pt x="11" y="123"/>
                        </a:lnTo>
                        <a:lnTo>
                          <a:pt x="7" y="118"/>
                        </a:lnTo>
                        <a:lnTo>
                          <a:pt x="3" y="114"/>
                        </a:lnTo>
                        <a:lnTo>
                          <a:pt x="5" y="109"/>
                        </a:lnTo>
                        <a:lnTo>
                          <a:pt x="5" y="102"/>
                        </a:lnTo>
                        <a:lnTo>
                          <a:pt x="1" y="95"/>
                        </a:lnTo>
                        <a:lnTo>
                          <a:pt x="1" y="87"/>
                        </a:lnTo>
                        <a:lnTo>
                          <a:pt x="4" y="77"/>
                        </a:lnTo>
                        <a:lnTo>
                          <a:pt x="4" y="57"/>
                        </a:lnTo>
                        <a:lnTo>
                          <a:pt x="0" y="38"/>
                        </a:lnTo>
                        <a:lnTo>
                          <a:pt x="1" y="24"/>
                        </a:lnTo>
                        <a:lnTo>
                          <a:pt x="1" y="0"/>
                        </a:lnTo>
                        <a:lnTo>
                          <a:pt x="11" y="36"/>
                        </a:lnTo>
                        <a:lnTo>
                          <a:pt x="19" y="70"/>
                        </a:lnTo>
                        <a:lnTo>
                          <a:pt x="25" y="106"/>
                        </a:lnTo>
                        <a:lnTo>
                          <a:pt x="31" y="130"/>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75" name="Freeform 368"/>
                  <p:cNvSpPr>
                    <a:spLocks/>
                  </p:cNvSpPr>
                  <p:nvPr/>
                </p:nvSpPr>
                <p:spPr bwMode="auto">
                  <a:xfrm>
                    <a:off x="916" y="2113"/>
                    <a:ext cx="57" cy="25"/>
                  </a:xfrm>
                  <a:custGeom>
                    <a:avLst/>
                    <a:gdLst>
                      <a:gd name="T0" fmla="*/ 12 w 57"/>
                      <a:gd name="T1" fmla="*/ 12 h 25"/>
                      <a:gd name="T2" fmla="*/ 24 w 57"/>
                      <a:gd name="T3" fmla="*/ 5 h 25"/>
                      <a:gd name="T4" fmla="*/ 35 w 57"/>
                      <a:gd name="T5" fmla="*/ 1 h 25"/>
                      <a:gd name="T6" fmla="*/ 50 w 57"/>
                      <a:gd name="T7" fmla="*/ 0 h 25"/>
                      <a:gd name="T8" fmla="*/ 56 w 57"/>
                      <a:gd name="T9" fmla="*/ 1 h 25"/>
                      <a:gd name="T10" fmla="*/ 53 w 57"/>
                      <a:gd name="T11" fmla="*/ 9 h 25"/>
                      <a:gd name="T12" fmla="*/ 47 w 57"/>
                      <a:gd name="T13" fmla="*/ 15 h 25"/>
                      <a:gd name="T14" fmla="*/ 34 w 57"/>
                      <a:gd name="T15" fmla="*/ 20 h 25"/>
                      <a:gd name="T16" fmla="*/ 14 w 57"/>
                      <a:gd name="T17" fmla="*/ 24 h 25"/>
                      <a:gd name="T18" fmla="*/ 0 w 57"/>
                      <a:gd name="T19" fmla="*/ 23 h 25"/>
                      <a:gd name="T20" fmla="*/ 12 w 57"/>
                      <a:gd name="T21" fmla="*/ 12 h 2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7" h="25">
                        <a:moveTo>
                          <a:pt x="12" y="12"/>
                        </a:moveTo>
                        <a:lnTo>
                          <a:pt x="24" y="5"/>
                        </a:lnTo>
                        <a:lnTo>
                          <a:pt x="35" y="1"/>
                        </a:lnTo>
                        <a:lnTo>
                          <a:pt x="50" y="0"/>
                        </a:lnTo>
                        <a:lnTo>
                          <a:pt x="56" y="1"/>
                        </a:lnTo>
                        <a:lnTo>
                          <a:pt x="53" y="9"/>
                        </a:lnTo>
                        <a:lnTo>
                          <a:pt x="47" y="15"/>
                        </a:lnTo>
                        <a:lnTo>
                          <a:pt x="34" y="20"/>
                        </a:lnTo>
                        <a:lnTo>
                          <a:pt x="14" y="24"/>
                        </a:lnTo>
                        <a:lnTo>
                          <a:pt x="0" y="23"/>
                        </a:lnTo>
                        <a:lnTo>
                          <a:pt x="12" y="12"/>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76" name="Freeform 369"/>
                  <p:cNvSpPr>
                    <a:spLocks/>
                  </p:cNvSpPr>
                  <p:nvPr/>
                </p:nvSpPr>
                <p:spPr bwMode="auto">
                  <a:xfrm>
                    <a:off x="985" y="2126"/>
                    <a:ext cx="34" cy="55"/>
                  </a:xfrm>
                  <a:custGeom>
                    <a:avLst/>
                    <a:gdLst>
                      <a:gd name="T0" fmla="*/ 18 w 34"/>
                      <a:gd name="T1" fmla="*/ 15 h 55"/>
                      <a:gd name="T2" fmla="*/ 22 w 34"/>
                      <a:gd name="T3" fmla="*/ 3 h 55"/>
                      <a:gd name="T4" fmla="*/ 28 w 34"/>
                      <a:gd name="T5" fmla="*/ 0 h 55"/>
                      <a:gd name="T6" fmla="*/ 32 w 34"/>
                      <a:gd name="T7" fmla="*/ 2 h 55"/>
                      <a:gd name="T8" fmla="*/ 33 w 34"/>
                      <a:gd name="T9" fmla="*/ 9 h 55"/>
                      <a:gd name="T10" fmla="*/ 30 w 34"/>
                      <a:gd name="T11" fmla="*/ 19 h 55"/>
                      <a:gd name="T12" fmla="*/ 25 w 34"/>
                      <a:gd name="T13" fmla="*/ 29 h 55"/>
                      <a:gd name="T14" fmla="*/ 19 w 34"/>
                      <a:gd name="T15" fmla="*/ 38 h 55"/>
                      <a:gd name="T16" fmla="*/ 12 w 34"/>
                      <a:gd name="T17" fmla="*/ 46 h 55"/>
                      <a:gd name="T18" fmla="*/ 0 w 34"/>
                      <a:gd name="T19" fmla="*/ 54 h 55"/>
                      <a:gd name="T20" fmla="*/ 10 w 34"/>
                      <a:gd name="T21" fmla="*/ 38 h 55"/>
                      <a:gd name="T22" fmla="*/ 14 w 34"/>
                      <a:gd name="T23" fmla="*/ 27 h 55"/>
                      <a:gd name="T24" fmla="*/ 18 w 34"/>
                      <a:gd name="T25" fmla="*/ 15 h 5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4" h="55">
                        <a:moveTo>
                          <a:pt x="18" y="15"/>
                        </a:moveTo>
                        <a:lnTo>
                          <a:pt x="22" y="3"/>
                        </a:lnTo>
                        <a:lnTo>
                          <a:pt x="28" y="0"/>
                        </a:lnTo>
                        <a:lnTo>
                          <a:pt x="32" y="2"/>
                        </a:lnTo>
                        <a:lnTo>
                          <a:pt x="33" y="9"/>
                        </a:lnTo>
                        <a:lnTo>
                          <a:pt x="30" y="19"/>
                        </a:lnTo>
                        <a:lnTo>
                          <a:pt x="25" y="29"/>
                        </a:lnTo>
                        <a:lnTo>
                          <a:pt x="19" y="38"/>
                        </a:lnTo>
                        <a:lnTo>
                          <a:pt x="12" y="46"/>
                        </a:lnTo>
                        <a:lnTo>
                          <a:pt x="0" y="54"/>
                        </a:lnTo>
                        <a:lnTo>
                          <a:pt x="10" y="38"/>
                        </a:lnTo>
                        <a:lnTo>
                          <a:pt x="14" y="27"/>
                        </a:lnTo>
                        <a:lnTo>
                          <a:pt x="18" y="15"/>
                        </a:lnTo>
                      </a:path>
                    </a:pathLst>
                  </a:custGeom>
                  <a:solidFill>
                    <a:srgbClr val="C0C0C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77" name="Freeform 370"/>
                  <p:cNvSpPr>
                    <a:spLocks/>
                  </p:cNvSpPr>
                  <p:nvPr/>
                </p:nvSpPr>
                <p:spPr bwMode="auto">
                  <a:xfrm>
                    <a:off x="882" y="1840"/>
                    <a:ext cx="82" cy="66"/>
                  </a:xfrm>
                  <a:custGeom>
                    <a:avLst/>
                    <a:gdLst>
                      <a:gd name="T0" fmla="*/ 81 w 82"/>
                      <a:gd name="T1" fmla="*/ 65 h 66"/>
                      <a:gd name="T2" fmla="*/ 78 w 82"/>
                      <a:gd name="T3" fmla="*/ 38 h 66"/>
                      <a:gd name="T4" fmla="*/ 61 w 82"/>
                      <a:gd name="T5" fmla="*/ 29 h 66"/>
                      <a:gd name="T6" fmla="*/ 39 w 82"/>
                      <a:gd name="T7" fmla="*/ 17 h 66"/>
                      <a:gd name="T8" fmla="*/ 22 w 82"/>
                      <a:gd name="T9" fmla="*/ 9 h 66"/>
                      <a:gd name="T10" fmla="*/ 7 w 82"/>
                      <a:gd name="T11" fmla="*/ 0 h 66"/>
                      <a:gd name="T12" fmla="*/ 0 w 82"/>
                      <a:gd name="T13" fmla="*/ 19 h 66"/>
                      <a:gd name="T14" fmla="*/ 15 w 82"/>
                      <a:gd name="T15" fmla="*/ 30 h 66"/>
                      <a:gd name="T16" fmla="*/ 32 w 82"/>
                      <a:gd name="T17" fmla="*/ 38 h 66"/>
                      <a:gd name="T18" fmla="*/ 46 w 82"/>
                      <a:gd name="T19" fmla="*/ 43 h 66"/>
                      <a:gd name="T20" fmla="*/ 62 w 82"/>
                      <a:gd name="T21" fmla="*/ 54 h 66"/>
                      <a:gd name="T22" fmla="*/ 81 w 82"/>
                      <a:gd name="T23" fmla="*/ 65 h 6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82" h="66">
                        <a:moveTo>
                          <a:pt x="81" y="65"/>
                        </a:moveTo>
                        <a:lnTo>
                          <a:pt x="78" y="38"/>
                        </a:lnTo>
                        <a:lnTo>
                          <a:pt x="61" y="29"/>
                        </a:lnTo>
                        <a:lnTo>
                          <a:pt x="39" y="17"/>
                        </a:lnTo>
                        <a:lnTo>
                          <a:pt x="22" y="9"/>
                        </a:lnTo>
                        <a:lnTo>
                          <a:pt x="7" y="0"/>
                        </a:lnTo>
                        <a:lnTo>
                          <a:pt x="0" y="19"/>
                        </a:lnTo>
                        <a:lnTo>
                          <a:pt x="15" y="30"/>
                        </a:lnTo>
                        <a:lnTo>
                          <a:pt x="32" y="38"/>
                        </a:lnTo>
                        <a:lnTo>
                          <a:pt x="46" y="43"/>
                        </a:lnTo>
                        <a:lnTo>
                          <a:pt x="62" y="54"/>
                        </a:lnTo>
                        <a:lnTo>
                          <a:pt x="81" y="65"/>
                        </a:lnTo>
                      </a:path>
                    </a:pathLst>
                  </a:custGeom>
                  <a:solidFill>
                    <a:srgbClr val="E0E0E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4458" name="Group 371"/>
                <p:cNvGrpSpPr>
                  <a:grpSpLocks/>
                </p:cNvGrpSpPr>
                <p:nvPr/>
              </p:nvGrpSpPr>
              <p:grpSpPr bwMode="auto">
                <a:xfrm>
                  <a:off x="791" y="2145"/>
                  <a:ext cx="168" cy="294"/>
                  <a:chOff x="791" y="2145"/>
                  <a:chExt cx="168" cy="294"/>
                </a:xfrm>
              </p:grpSpPr>
              <p:sp>
                <p:nvSpPr>
                  <p:cNvPr id="14462" name="Freeform 372"/>
                  <p:cNvSpPr>
                    <a:spLocks/>
                  </p:cNvSpPr>
                  <p:nvPr/>
                </p:nvSpPr>
                <p:spPr bwMode="auto">
                  <a:xfrm>
                    <a:off x="791" y="2145"/>
                    <a:ext cx="168" cy="294"/>
                  </a:xfrm>
                  <a:custGeom>
                    <a:avLst/>
                    <a:gdLst>
                      <a:gd name="T0" fmla="*/ 93 w 168"/>
                      <a:gd name="T1" fmla="*/ 43 h 294"/>
                      <a:gd name="T2" fmla="*/ 62 w 168"/>
                      <a:gd name="T3" fmla="*/ 40 h 294"/>
                      <a:gd name="T4" fmla="*/ 44 w 168"/>
                      <a:gd name="T5" fmla="*/ 34 h 294"/>
                      <a:gd name="T6" fmla="*/ 38 w 168"/>
                      <a:gd name="T7" fmla="*/ 23 h 294"/>
                      <a:gd name="T8" fmla="*/ 38 w 168"/>
                      <a:gd name="T9" fmla="*/ 13 h 294"/>
                      <a:gd name="T10" fmla="*/ 33 w 168"/>
                      <a:gd name="T11" fmla="*/ 5 h 294"/>
                      <a:gd name="T12" fmla="*/ 16 w 168"/>
                      <a:gd name="T13" fmla="*/ 0 h 294"/>
                      <a:gd name="T14" fmla="*/ 0 w 168"/>
                      <a:gd name="T15" fmla="*/ 2 h 294"/>
                      <a:gd name="T16" fmla="*/ 19 w 168"/>
                      <a:gd name="T17" fmla="*/ 228 h 294"/>
                      <a:gd name="T18" fmla="*/ 33 w 168"/>
                      <a:gd name="T19" fmla="*/ 248 h 294"/>
                      <a:gd name="T20" fmla="*/ 50 w 168"/>
                      <a:gd name="T21" fmla="*/ 269 h 294"/>
                      <a:gd name="T22" fmla="*/ 74 w 168"/>
                      <a:gd name="T23" fmla="*/ 285 h 294"/>
                      <a:gd name="T24" fmla="*/ 102 w 168"/>
                      <a:gd name="T25" fmla="*/ 290 h 294"/>
                      <a:gd name="T26" fmla="*/ 140 w 168"/>
                      <a:gd name="T27" fmla="*/ 293 h 294"/>
                      <a:gd name="T28" fmla="*/ 162 w 168"/>
                      <a:gd name="T29" fmla="*/ 288 h 294"/>
                      <a:gd name="T30" fmla="*/ 167 w 168"/>
                      <a:gd name="T31" fmla="*/ 272 h 294"/>
                      <a:gd name="T32" fmla="*/ 164 w 168"/>
                      <a:gd name="T33" fmla="*/ 251 h 294"/>
                      <a:gd name="T34" fmla="*/ 149 w 168"/>
                      <a:gd name="T35" fmla="*/ 189 h 294"/>
                      <a:gd name="T36" fmla="*/ 135 w 168"/>
                      <a:gd name="T37" fmla="*/ 126 h 294"/>
                      <a:gd name="T38" fmla="*/ 129 w 168"/>
                      <a:gd name="T39" fmla="*/ 78 h 294"/>
                      <a:gd name="T40" fmla="*/ 129 w 168"/>
                      <a:gd name="T41" fmla="*/ 66 h 294"/>
                      <a:gd name="T42" fmla="*/ 121 w 168"/>
                      <a:gd name="T43" fmla="*/ 48 h 294"/>
                      <a:gd name="T44" fmla="*/ 111 w 168"/>
                      <a:gd name="T45" fmla="*/ 43 h 294"/>
                      <a:gd name="T46" fmla="*/ 93 w 168"/>
                      <a:gd name="T47" fmla="*/ 43 h 29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68" h="294">
                        <a:moveTo>
                          <a:pt x="93" y="43"/>
                        </a:moveTo>
                        <a:lnTo>
                          <a:pt x="62" y="40"/>
                        </a:lnTo>
                        <a:lnTo>
                          <a:pt x="44" y="34"/>
                        </a:lnTo>
                        <a:lnTo>
                          <a:pt x="38" y="23"/>
                        </a:lnTo>
                        <a:lnTo>
                          <a:pt x="38" y="13"/>
                        </a:lnTo>
                        <a:lnTo>
                          <a:pt x="33" y="5"/>
                        </a:lnTo>
                        <a:lnTo>
                          <a:pt x="16" y="0"/>
                        </a:lnTo>
                        <a:lnTo>
                          <a:pt x="0" y="2"/>
                        </a:lnTo>
                        <a:lnTo>
                          <a:pt x="19" y="228"/>
                        </a:lnTo>
                        <a:lnTo>
                          <a:pt x="33" y="248"/>
                        </a:lnTo>
                        <a:lnTo>
                          <a:pt x="50" y="269"/>
                        </a:lnTo>
                        <a:lnTo>
                          <a:pt x="74" y="285"/>
                        </a:lnTo>
                        <a:lnTo>
                          <a:pt x="102" y="290"/>
                        </a:lnTo>
                        <a:lnTo>
                          <a:pt x="140" y="293"/>
                        </a:lnTo>
                        <a:lnTo>
                          <a:pt x="162" y="288"/>
                        </a:lnTo>
                        <a:lnTo>
                          <a:pt x="167" y="272"/>
                        </a:lnTo>
                        <a:lnTo>
                          <a:pt x="164" y="251"/>
                        </a:lnTo>
                        <a:lnTo>
                          <a:pt x="149" y="189"/>
                        </a:lnTo>
                        <a:lnTo>
                          <a:pt x="135" y="126"/>
                        </a:lnTo>
                        <a:lnTo>
                          <a:pt x="129" y="78"/>
                        </a:lnTo>
                        <a:lnTo>
                          <a:pt x="129" y="66"/>
                        </a:lnTo>
                        <a:lnTo>
                          <a:pt x="121" y="48"/>
                        </a:lnTo>
                        <a:lnTo>
                          <a:pt x="111" y="43"/>
                        </a:lnTo>
                        <a:lnTo>
                          <a:pt x="93" y="43"/>
                        </a:lnTo>
                      </a:path>
                    </a:pathLst>
                  </a:custGeom>
                  <a:solidFill>
                    <a:srgbClr val="404040"/>
                  </a:solidFill>
                  <a:ln w="12699" cap="rnd"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63" name="Freeform 373"/>
                  <p:cNvSpPr>
                    <a:spLocks/>
                  </p:cNvSpPr>
                  <p:nvPr/>
                </p:nvSpPr>
                <p:spPr bwMode="auto">
                  <a:xfrm>
                    <a:off x="795" y="2160"/>
                    <a:ext cx="144" cy="269"/>
                  </a:xfrm>
                  <a:custGeom>
                    <a:avLst/>
                    <a:gdLst>
                      <a:gd name="T0" fmla="*/ 93 w 144"/>
                      <a:gd name="T1" fmla="*/ 54 h 269"/>
                      <a:gd name="T2" fmla="*/ 67 w 144"/>
                      <a:gd name="T3" fmla="*/ 52 h 269"/>
                      <a:gd name="T4" fmla="*/ 38 w 144"/>
                      <a:gd name="T5" fmla="*/ 46 h 269"/>
                      <a:gd name="T6" fmla="*/ 22 w 144"/>
                      <a:gd name="T7" fmla="*/ 34 h 269"/>
                      <a:gd name="T8" fmla="*/ 12 w 144"/>
                      <a:gd name="T9" fmla="*/ 25 h 269"/>
                      <a:gd name="T10" fmla="*/ 0 w 144"/>
                      <a:gd name="T11" fmla="*/ 0 h 269"/>
                      <a:gd name="T12" fmla="*/ 18 w 144"/>
                      <a:gd name="T13" fmla="*/ 206 h 269"/>
                      <a:gd name="T14" fmla="*/ 30 w 144"/>
                      <a:gd name="T15" fmla="*/ 225 h 269"/>
                      <a:gd name="T16" fmla="*/ 43 w 144"/>
                      <a:gd name="T17" fmla="*/ 242 h 269"/>
                      <a:gd name="T18" fmla="*/ 60 w 144"/>
                      <a:gd name="T19" fmla="*/ 255 h 269"/>
                      <a:gd name="T20" fmla="*/ 75 w 144"/>
                      <a:gd name="T21" fmla="*/ 261 h 269"/>
                      <a:gd name="T22" fmla="*/ 93 w 144"/>
                      <a:gd name="T23" fmla="*/ 264 h 269"/>
                      <a:gd name="T24" fmla="*/ 110 w 144"/>
                      <a:gd name="T25" fmla="*/ 268 h 269"/>
                      <a:gd name="T26" fmla="*/ 129 w 144"/>
                      <a:gd name="T27" fmla="*/ 268 h 269"/>
                      <a:gd name="T28" fmla="*/ 138 w 144"/>
                      <a:gd name="T29" fmla="*/ 264 h 269"/>
                      <a:gd name="T30" fmla="*/ 143 w 144"/>
                      <a:gd name="T31" fmla="*/ 255 h 269"/>
                      <a:gd name="T32" fmla="*/ 140 w 144"/>
                      <a:gd name="T33" fmla="*/ 239 h 269"/>
                      <a:gd name="T34" fmla="*/ 128 w 144"/>
                      <a:gd name="T35" fmla="*/ 204 h 269"/>
                      <a:gd name="T36" fmla="*/ 107 w 144"/>
                      <a:gd name="T37" fmla="*/ 80 h 269"/>
                      <a:gd name="T38" fmla="*/ 104 w 144"/>
                      <a:gd name="T39" fmla="*/ 63 h 269"/>
                      <a:gd name="T40" fmla="*/ 93 w 144"/>
                      <a:gd name="T41" fmla="*/ 54 h 26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44" h="269">
                        <a:moveTo>
                          <a:pt x="93" y="54"/>
                        </a:moveTo>
                        <a:lnTo>
                          <a:pt x="67" y="52"/>
                        </a:lnTo>
                        <a:lnTo>
                          <a:pt x="38" y="46"/>
                        </a:lnTo>
                        <a:lnTo>
                          <a:pt x="22" y="34"/>
                        </a:lnTo>
                        <a:lnTo>
                          <a:pt x="12" y="25"/>
                        </a:lnTo>
                        <a:lnTo>
                          <a:pt x="0" y="0"/>
                        </a:lnTo>
                        <a:lnTo>
                          <a:pt x="18" y="206"/>
                        </a:lnTo>
                        <a:lnTo>
                          <a:pt x="30" y="225"/>
                        </a:lnTo>
                        <a:lnTo>
                          <a:pt x="43" y="242"/>
                        </a:lnTo>
                        <a:lnTo>
                          <a:pt x="60" y="255"/>
                        </a:lnTo>
                        <a:lnTo>
                          <a:pt x="75" y="261"/>
                        </a:lnTo>
                        <a:lnTo>
                          <a:pt x="93" y="264"/>
                        </a:lnTo>
                        <a:lnTo>
                          <a:pt x="110" y="268"/>
                        </a:lnTo>
                        <a:lnTo>
                          <a:pt x="129" y="268"/>
                        </a:lnTo>
                        <a:lnTo>
                          <a:pt x="138" y="264"/>
                        </a:lnTo>
                        <a:lnTo>
                          <a:pt x="143" y="255"/>
                        </a:lnTo>
                        <a:lnTo>
                          <a:pt x="140" y="239"/>
                        </a:lnTo>
                        <a:lnTo>
                          <a:pt x="128" y="204"/>
                        </a:lnTo>
                        <a:lnTo>
                          <a:pt x="107" y="80"/>
                        </a:lnTo>
                        <a:lnTo>
                          <a:pt x="104" y="63"/>
                        </a:lnTo>
                        <a:lnTo>
                          <a:pt x="93" y="54"/>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459" name="Freeform 374"/>
                <p:cNvSpPr>
                  <a:spLocks/>
                </p:cNvSpPr>
                <p:nvPr/>
              </p:nvSpPr>
              <p:spPr bwMode="auto">
                <a:xfrm>
                  <a:off x="1199" y="2478"/>
                  <a:ext cx="17" cy="248"/>
                </a:xfrm>
                <a:custGeom>
                  <a:avLst/>
                  <a:gdLst>
                    <a:gd name="T0" fmla="*/ 10 w 17"/>
                    <a:gd name="T1" fmla="*/ 0 h 248"/>
                    <a:gd name="T2" fmla="*/ 16 w 17"/>
                    <a:gd name="T3" fmla="*/ 12 h 248"/>
                    <a:gd name="T4" fmla="*/ 10 w 17"/>
                    <a:gd name="T5" fmla="*/ 22 h 248"/>
                    <a:gd name="T6" fmla="*/ 5 w 17"/>
                    <a:gd name="T7" fmla="*/ 43 h 248"/>
                    <a:gd name="T8" fmla="*/ 12 w 17"/>
                    <a:gd name="T9" fmla="*/ 62 h 248"/>
                    <a:gd name="T10" fmla="*/ 8 w 17"/>
                    <a:gd name="T11" fmla="*/ 172 h 248"/>
                    <a:gd name="T12" fmla="*/ 8 w 17"/>
                    <a:gd name="T13" fmla="*/ 243 h 248"/>
                    <a:gd name="T14" fmla="*/ 0 w 17"/>
                    <a:gd name="T15" fmla="*/ 247 h 248"/>
                    <a:gd name="T16" fmla="*/ 1 w 17"/>
                    <a:gd name="T17" fmla="*/ 100 h 248"/>
                    <a:gd name="T18" fmla="*/ 8 w 17"/>
                    <a:gd name="T19" fmla="*/ 65 h 248"/>
                    <a:gd name="T20" fmla="*/ 4 w 17"/>
                    <a:gd name="T21" fmla="*/ 48 h 248"/>
                    <a:gd name="T22" fmla="*/ 2 w 17"/>
                    <a:gd name="T23" fmla="*/ 42 h 248"/>
                    <a:gd name="T24" fmla="*/ 5 w 17"/>
                    <a:gd name="T25" fmla="*/ 24 h 248"/>
                    <a:gd name="T26" fmla="*/ 10 w 17"/>
                    <a:gd name="T27" fmla="*/ 14 h 248"/>
                    <a:gd name="T28" fmla="*/ 10 w 17"/>
                    <a:gd name="T29" fmla="*/ 0 h 24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7" h="248">
                      <a:moveTo>
                        <a:pt x="10" y="0"/>
                      </a:moveTo>
                      <a:lnTo>
                        <a:pt x="16" y="12"/>
                      </a:lnTo>
                      <a:lnTo>
                        <a:pt x="10" y="22"/>
                      </a:lnTo>
                      <a:lnTo>
                        <a:pt x="5" y="43"/>
                      </a:lnTo>
                      <a:lnTo>
                        <a:pt x="12" y="62"/>
                      </a:lnTo>
                      <a:lnTo>
                        <a:pt x="8" y="172"/>
                      </a:lnTo>
                      <a:lnTo>
                        <a:pt x="8" y="243"/>
                      </a:lnTo>
                      <a:lnTo>
                        <a:pt x="0" y="247"/>
                      </a:lnTo>
                      <a:lnTo>
                        <a:pt x="1" y="100"/>
                      </a:lnTo>
                      <a:lnTo>
                        <a:pt x="8" y="65"/>
                      </a:lnTo>
                      <a:lnTo>
                        <a:pt x="4" y="48"/>
                      </a:lnTo>
                      <a:lnTo>
                        <a:pt x="2" y="42"/>
                      </a:lnTo>
                      <a:lnTo>
                        <a:pt x="5" y="24"/>
                      </a:lnTo>
                      <a:lnTo>
                        <a:pt x="10" y="14"/>
                      </a:lnTo>
                      <a:lnTo>
                        <a:pt x="10"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60" name="Freeform 375"/>
                <p:cNvSpPr>
                  <a:spLocks/>
                </p:cNvSpPr>
                <p:nvPr/>
              </p:nvSpPr>
              <p:spPr bwMode="auto">
                <a:xfrm>
                  <a:off x="1150" y="2481"/>
                  <a:ext cx="32" cy="17"/>
                </a:xfrm>
                <a:custGeom>
                  <a:avLst/>
                  <a:gdLst>
                    <a:gd name="T0" fmla="*/ 31 w 32"/>
                    <a:gd name="T1" fmla="*/ 0 h 17"/>
                    <a:gd name="T2" fmla="*/ 16 w 32"/>
                    <a:gd name="T3" fmla="*/ 12 h 17"/>
                    <a:gd name="T4" fmla="*/ 3 w 32"/>
                    <a:gd name="T5" fmla="*/ 16 h 17"/>
                    <a:gd name="T6" fmla="*/ 0 w 32"/>
                    <a:gd name="T7" fmla="*/ 16 h 17"/>
                    <a:gd name="T8" fmla="*/ 8 w 32"/>
                    <a:gd name="T9" fmla="*/ 4 h 17"/>
                    <a:gd name="T10" fmla="*/ 31 w 32"/>
                    <a:gd name="T11" fmla="*/ 0 h 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2" h="17">
                      <a:moveTo>
                        <a:pt x="31" y="0"/>
                      </a:moveTo>
                      <a:lnTo>
                        <a:pt x="16" y="12"/>
                      </a:lnTo>
                      <a:lnTo>
                        <a:pt x="3" y="16"/>
                      </a:lnTo>
                      <a:lnTo>
                        <a:pt x="0" y="16"/>
                      </a:lnTo>
                      <a:lnTo>
                        <a:pt x="8" y="4"/>
                      </a:lnTo>
                      <a:lnTo>
                        <a:pt x="31" y="0"/>
                      </a:lnTo>
                    </a:path>
                  </a:pathLst>
                </a:custGeom>
                <a:solidFill>
                  <a:srgbClr val="60606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61" name="Freeform 376"/>
                <p:cNvSpPr>
                  <a:spLocks/>
                </p:cNvSpPr>
                <p:nvPr/>
              </p:nvSpPr>
              <p:spPr bwMode="auto">
                <a:xfrm>
                  <a:off x="1025" y="1840"/>
                  <a:ext cx="42" cy="143"/>
                </a:xfrm>
                <a:custGeom>
                  <a:avLst/>
                  <a:gdLst>
                    <a:gd name="T0" fmla="*/ 0 w 42"/>
                    <a:gd name="T1" fmla="*/ 0 h 143"/>
                    <a:gd name="T2" fmla="*/ 6 w 42"/>
                    <a:gd name="T3" fmla="*/ 3 h 143"/>
                    <a:gd name="T4" fmla="*/ 5 w 42"/>
                    <a:gd name="T5" fmla="*/ 12 h 143"/>
                    <a:gd name="T6" fmla="*/ 10 w 42"/>
                    <a:gd name="T7" fmla="*/ 8 h 143"/>
                    <a:gd name="T8" fmla="*/ 9 w 42"/>
                    <a:gd name="T9" fmla="*/ 17 h 143"/>
                    <a:gd name="T10" fmla="*/ 16 w 42"/>
                    <a:gd name="T11" fmla="*/ 16 h 143"/>
                    <a:gd name="T12" fmla="*/ 11 w 42"/>
                    <a:gd name="T13" fmla="*/ 24 h 143"/>
                    <a:gd name="T14" fmla="*/ 25 w 42"/>
                    <a:gd name="T15" fmla="*/ 25 h 143"/>
                    <a:gd name="T16" fmla="*/ 17 w 42"/>
                    <a:gd name="T17" fmla="*/ 35 h 143"/>
                    <a:gd name="T18" fmla="*/ 28 w 42"/>
                    <a:gd name="T19" fmla="*/ 35 h 143"/>
                    <a:gd name="T20" fmla="*/ 20 w 42"/>
                    <a:gd name="T21" fmla="*/ 45 h 143"/>
                    <a:gd name="T22" fmla="*/ 33 w 42"/>
                    <a:gd name="T23" fmla="*/ 44 h 143"/>
                    <a:gd name="T24" fmla="*/ 25 w 42"/>
                    <a:gd name="T25" fmla="*/ 58 h 143"/>
                    <a:gd name="T26" fmla="*/ 36 w 42"/>
                    <a:gd name="T27" fmla="*/ 57 h 143"/>
                    <a:gd name="T28" fmla="*/ 27 w 42"/>
                    <a:gd name="T29" fmla="*/ 70 h 143"/>
                    <a:gd name="T30" fmla="*/ 41 w 42"/>
                    <a:gd name="T31" fmla="*/ 72 h 143"/>
                    <a:gd name="T32" fmla="*/ 28 w 42"/>
                    <a:gd name="T33" fmla="*/ 83 h 143"/>
                    <a:gd name="T34" fmla="*/ 41 w 42"/>
                    <a:gd name="T35" fmla="*/ 88 h 143"/>
                    <a:gd name="T36" fmla="*/ 28 w 42"/>
                    <a:gd name="T37" fmla="*/ 93 h 143"/>
                    <a:gd name="T38" fmla="*/ 40 w 42"/>
                    <a:gd name="T39" fmla="*/ 102 h 143"/>
                    <a:gd name="T40" fmla="*/ 27 w 42"/>
                    <a:gd name="T41" fmla="*/ 108 h 143"/>
                    <a:gd name="T42" fmla="*/ 38 w 42"/>
                    <a:gd name="T43" fmla="*/ 119 h 143"/>
                    <a:gd name="T44" fmla="*/ 27 w 42"/>
                    <a:gd name="T45" fmla="*/ 124 h 143"/>
                    <a:gd name="T46" fmla="*/ 33 w 42"/>
                    <a:gd name="T47" fmla="*/ 133 h 143"/>
                    <a:gd name="T48" fmla="*/ 24 w 42"/>
                    <a:gd name="T49" fmla="*/ 142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42" h="143">
                      <a:moveTo>
                        <a:pt x="0" y="0"/>
                      </a:moveTo>
                      <a:lnTo>
                        <a:pt x="6" y="3"/>
                      </a:lnTo>
                      <a:lnTo>
                        <a:pt x="5" y="12"/>
                      </a:lnTo>
                      <a:lnTo>
                        <a:pt x="10" y="8"/>
                      </a:lnTo>
                      <a:lnTo>
                        <a:pt x="9" y="17"/>
                      </a:lnTo>
                      <a:lnTo>
                        <a:pt x="16" y="16"/>
                      </a:lnTo>
                      <a:lnTo>
                        <a:pt x="11" y="24"/>
                      </a:lnTo>
                      <a:lnTo>
                        <a:pt x="25" y="25"/>
                      </a:lnTo>
                      <a:lnTo>
                        <a:pt x="17" y="35"/>
                      </a:lnTo>
                      <a:lnTo>
                        <a:pt x="28" y="35"/>
                      </a:lnTo>
                      <a:lnTo>
                        <a:pt x="20" y="45"/>
                      </a:lnTo>
                      <a:lnTo>
                        <a:pt x="33" y="44"/>
                      </a:lnTo>
                      <a:lnTo>
                        <a:pt x="25" y="58"/>
                      </a:lnTo>
                      <a:lnTo>
                        <a:pt x="36" y="57"/>
                      </a:lnTo>
                      <a:lnTo>
                        <a:pt x="27" y="70"/>
                      </a:lnTo>
                      <a:lnTo>
                        <a:pt x="41" y="72"/>
                      </a:lnTo>
                      <a:lnTo>
                        <a:pt x="28" y="83"/>
                      </a:lnTo>
                      <a:lnTo>
                        <a:pt x="41" y="88"/>
                      </a:lnTo>
                      <a:lnTo>
                        <a:pt x="28" y="93"/>
                      </a:lnTo>
                      <a:lnTo>
                        <a:pt x="40" y="102"/>
                      </a:lnTo>
                      <a:lnTo>
                        <a:pt x="27" y="108"/>
                      </a:lnTo>
                      <a:lnTo>
                        <a:pt x="38" y="119"/>
                      </a:lnTo>
                      <a:lnTo>
                        <a:pt x="27" y="124"/>
                      </a:lnTo>
                      <a:lnTo>
                        <a:pt x="33" y="133"/>
                      </a:lnTo>
                      <a:lnTo>
                        <a:pt x="24" y="142"/>
                      </a:lnTo>
                    </a:path>
                  </a:pathLst>
                </a:custGeom>
                <a:noFill/>
                <a:ln w="12699" cap="rnd" cmpd="sng">
                  <a:solidFill>
                    <a:srgbClr val="0000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sp>
          <p:nvSpPr>
            <p:cNvPr id="14376" name="Freeform 377"/>
            <p:cNvSpPr>
              <a:spLocks/>
            </p:cNvSpPr>
            <p:nvPr/>
          </p:nvSpPr>
          <p:spPr bwMode="auto">
            <a:xfrm>
              <a:off x="1773" y="2465"/>
              <a:ext cx="940" cy="314"/>
            </a:xfrm>
            <a:custGeom>
              <a:avLst/>
              <a:gdLst>
                <a:gd name="T0" fmla="*/ 939 w 940"/>
                <a:gd name="T1" fmla="*/ 0 h 314"/>
                <a:gd name="T2" fmla="*/ 916 w 940"/>
                <a:gd name="T3" fmla="*/ 0 h 314"/>
                <a:gd name="T4" fmla="*/ 892 w 940"/>
                <a:gd name="T5" fmla="*/ 0 h 314"/>
                <a:gd name="T6" fmla="*/ 869 w 940"/>
                <a:gd name="T7" fmla="*/ 17 h 314"/>
                <a:gd name="T8" fmla="*/ 854 w 940"/>
                <a:gd name="T9" fmla="*/ 44 h 314"/>
                <a:gd name="T10" fmla="*/ 831 w 940"/>
                <a:gd name="T11" fmla="*/ 71 h 314"/>
                <a:gd name="T12" fmla="*/ 807 w 940"/>
                <a:gd name="T13" fmla="*/ 89 h 314"/>
                <a:gd name="T14" fmla="*/ 784 w 940"/>
                <a:gd name="T15" fmla="*/ 116 h 314"/>
                <a:gd name="T16" fmla="*/ 769 w 940"/>
                <a:gd name="T17" fmla="*/ 143 h 314"/>
                <a:gd name="T18" fmla="*/ 762 w 940"/>
                <a:gd name="T19" fmla="*/ 169 h 314"/>
                <a:gd name="T20" fmla="*/ 754 w 940"/>
                <a:gd name="T21" fmla="*/ 196 h 314"/>
                <a:gd name="T22" fmla="*/ 746 w 940"/>
                <a:gd name="T23" fmla="*/ 223 h 314"/>
                <a:gd name="T24" fmla="*/ 723 w 940"/>
                <a:gd name="T25" fmla="*/ 241 h 314"/>
                <a:gd name="T26" fmla="*/ 700 w 940"/>
                <a:gd name="T27" fmla="*/ 250 h 314"/>
                <a:gd name="T28" fmla="*/ 669 w 940"/>
                <a:gd name="T29" fmla="*/ 259 h 314"/>
                <a:gd name="T30" fmla="*/ 646 w 940"/>
                <a:gd name="T31" fmla="*/ 259 h 314"/>
                <a:gd name="T32" fmla="*/ 624 w 940"/>
                <a:gd name="T33" fmla="*/ 259 h 314"/>
                <a:gd name="T34" fmla="*/ 585 w 940"/>
                <a:gd name="T35" fmla="*/ 276 h 314"/>
                <a:gd name="T36" fmla="*/ 562 w 940"/>
                <a:gd name="T37" fmla="*/ 295 h 314"/>
                <a:gd name="T38" fmla="*/ 531 w 940"/>
                <a:gd name="T39" fmla="*/ 295 h 314"/>
                <a:gd name="T40" fmla="*/ 508 w 940"/>
                <a:gd name="T41" fmla="*/ 295 h 314"/>
                <a:gd name="T42" fmla="*/ 485 w 940"/>
                <a:gd name="T43" fmla="*/ 295 h 314"/>
                <a:gd name="T44" fmla="*/ 454 w 940"/>
                <a:gd name="T45" fmla="*/ 295 h 314"/>
                <a:gd name="T46" fmla="*/ 431 w 940"/>
                <a:gd name="T47" fmla="*/ 295 h 314"/>
                <a:gd name="T48" fmla="*/ 408 w 940"/>
                <a:gd name="T49" fmla="*/ 295 h 314"/>
                <a:gd name="T50" fmla="*/ 385 w 940"/>
                <a:gd name="T51" fmla="*/ 303 h 314"/>
                <a:gd name="T52" fmla="*/ 362 w 940"/>
                <a:gd name="T53" fmla="*/ 303 h 314"/>
                <a:gd name="T54" fmla="*/ 338 w 940"/>
                <a:gd name="T55" fmla="*/ 313 h 314"/>
                <a:gd name="T56" fmla="*/ 315 w 940"/>
                <a:gd name="T57" fmla="*/ 313 h 314"/>
                <a:gd name="T58" fmla="*/ 293 w 940"/>
                <a:gd name="T59" fmla="*/ 313 h 314"/>
                <a:gd name="T60" fmla="*/ 269 w 940"/>
                <a:gd name="T61" fmla="*/ 313 h 314"/>
                <a:gd name="T62" fmla="*/ 246 w 940"/>
                <a:gd name="T63" fmla="*/ 313 h 314"/>
                <a:gd name="T64" fmla="*/ 223 w 940"/>
                <a:gd name="T65" fmla="*/ 313 h 314"/>
                <a:gd name="T66" fmla="*/ 200 w 940"/>
                <a:gd name="T67" fmla="*/ 313 h 314"/>
                <a:gd name="T68" fmla="*/ 169 w 940"/>
                <a:gd name="T69" fmla="*/ 313 h 314"/>
                <a:gd name="T70" fmla="*/ 146 w 940"/>
                <a:gd name="T71" fmla="*/ 313 h 314"/>
                <a:gd name="T72" fmla="*/ 123 w 940"/>
                <a:gd name="T73" fmla="*/ 313 h 314"/>
                <a:gd name="T74" fmla="*/ 99 w 940"/>
                <a:gd name="T75" fmla="*/ 268 h 314"/>
                <a:gd name="T76" fmla="*/ 77 w 940"/>
                <a:gd name="T77" fmla="*/ 241 h 314"/>
                <a:gd name="T78" fmla="*/ 46 w 940"/>
                <a:gd name="T79" fmla="*/ 241 h 314"/>
                <a:gd name="T80" fmla="*/ 22 w 940"/>
                <a:gd name="T81" fmla="*/ 232 h 314"/>
                <a:gd name="T82" fmla="*/ 0 w 940"/>
                <a:gd name="T83" fmla="*/ 232 h 31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940" h="314">
                  <a:moveTo>
                    <a:pt x="939" y="0"/>
                  </a:moveTo>
                  <a:lnTo>
                    <a:pt x="916" y="0"/>
                  </a:lnTo>
                  <a:lnTo>
                    <a:pt x="892" y="0"/>
                  </a:lnTo>
                  <a:lnTo>
                    <a:pt x="869" y="17"/>
                  </a:lnTo>
                  <a:lnTo>
                    <a:pt x="854" y="44"/>
                  </a:lnTo>
                  <a:lnTo>
                    <a:pt x="831" y="71"/>
                  </a:lnTo>
                  <a:lnTo>
                    <a:pt x="807" y="89"/>
                  </a:lnTo>
                  <a:lnTo>
                    <a:pt x="784" y="116"/>
                  </a:lnTo>
                  <a:lnTo>
                    <a:pt x="769" y="143"/>
                  </a:lnTo>
                  <a:lnTo>
                    <a:pt x="762" y="169"/>
                  </a:lnTo>
                  <a:lnTo>
                    <a:pt x="754" y="196"/>
                  </a:lnTo>
                  <a:lnTo>
                    <a:pt x="746" y="223"/>
                  </a:lnTo>
                  <a:lnTo>
                    <a:pt x="723" y="241"/>
                  </a:lnTo>
                  <a:lnTo>
                    <a:pt x="700" y="250"/>
                  </a:lnTo>
                  <a:lnTo>
                    <a:pt x="669" y="259"/>
                  </a:lnTo>
                  <a:lnTo>
                    <a:pt x="646" y="259"/>
                  </a:lnTo>
                  <a:lnTo>
                    <a:pt x="624" y="259"/>
                  </a:lnTo>
                  <a:lnTo>
                    <a:pt x="585" y="276"/>
                  </a:lnTo>
                  <a:lnTo>
                    <a:pt x="562" y="295"/>
                  </a:lnTo>
                  <a:lnTo>
                    <a:pt x="531" y="295"/>
                  </a:lnTo>
                  <a:lnTo>
                    <a:pt x="508" y="295"/>
                  </a:lnTo>
                  <a:lnTo>
                    <a:pt x="485" y="295"/>
                  </a:lnTo>
                  <a:lnTo>
                    <a:pt x="454" y="295"/>
                  </a:lnTo>
                  <a:lnTo>
                    <a:pt x="431" y="295"/>
                  </a:lnTo>
                  <a:lnTo>
                    <a:pt x="408" y="295"/>
                  </a:lnTo>
                  <a:lnTo>
                    <a:pt x="385" y="303"/>
                  </a:lnTo>
                  <a:lnTo>
                    <a:pt x="362" y="303"/>
                  </a:lnTo>
                  <a:lnTo>
                    <a:pt x="338" y="313"/>
                  </a:lnTo>
                  <a:lnTo>
                    <a:pt x="315" y="313"/>
                  </a:lnTo>
                  <a:lnTo>
                    <a:pt x="293" y="313"/>
                  </a:lnTo>
                  <a:lnTo>
                    <a:pt x="269" y="313"/>
                  </a:lnTo>
                  <a:lnTo>
                    <a:pt x="246" y="313"/>
                  </a:lnTo>
                  <a:lnTo>
                    <a:pt x="223" y="313"/>
                  </a:lnTo>
                  <a:lnTo>
                    <a:pt x="200" y="313"/>
                  </a:lnTo>
                  <a:lnTo>
                    <a:pt x="169" y="313"/>
                  </a:lnTo>
                  <a:lnTo>
                    <a:pt x="146" y="313"/>
                  </a:lnTo>
                  <a:lnTo>
                    <a:pt x="123" y="313"/>
                  </a:lnTo>
                  <a:lnTo>
                    <a:pt x="99" y="268"/>
                  </a:lnTo>
                  <a:lnTo>
                    <a:pt x="77" y="241"/>
                  </a:lnTo>
                  <a:lnTo>
                    <a:pt x="46" y="241"/>
                  </a:lnTo>
                  <a:lnTo>
                    <a:pt x="22" y="232"/>
                  </a:lnTo>
                  <a:lnTo>
                    <a:pt x="0" y="232"/>
                  </a:lnTo>
                </a:path>
              </a:pathLst>
            </a:custGeom>
            <a:noFill/>
            <a:ln w="12699" cap="rnd" cmpd="sng">
              <a:solidFill>
                <a:srgbClr val="063DE8"/>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77" name="Rectangle 378"/>
            <p:cNvSpPr>
              <a:spLocks noChangeArrowheads="1"/>
            </p:cNvSpPr>
            <p:nvPr/>
          </p:nvSpPr>
          <p:spPr bwMode="auto">
            <a:xfrm>
              <a:off x="2700" y="2469"/>
              <a:ext cx="72" cy="397"/>
            </a:xfrm>
            <a:prstGeom prst="rect">
              <a:avLst/>
            </a:prstGeom>
            <a:solidFill>
              <a:srgbClr val="3366CC"/>
            </a:solidFill>
            <a:ln w="12699">
              <a:solidFill>
                <a:srgbClr val="C1CE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378" name="Freeform 379"/>
            <p:cNvSpPr>
              <a:spLocks/>
            </p:cNvSpPr>
            <p:nvPr/>
          </p:nvSpPr>
          <p:spPr bwMode="auto">
            <a:xfrm>
              <a:off x="2575" y="2549"/>
              <a:ext cx="112" cy="66"/>
            </a:xfrm>
            <a:custGeom>
              <a:avLst/>
              <a:gdLst>
                <a:gd name="T0" fmla="*/ 0 w 112"/>
                <a:gd name="T1" fmla="*/ 33 h 66"/>
                <a:gd name="T2" fmla="*/ 56 w 112"/>
                <a:gd name="T3" fmla="*/ 65 h 66"/>
                <a:gd name="T4" fmla="*/ 56 w 112"/>
                <a:gd name="T5" fmla="*/ 49 h 66"/>
                <a:gd name="T6" fmla="*/ 111 w 112"/>
                <a:gd name="T7" fmla="*/ 49 h 66"/>
                <a:gd name="T8" fmla="*/ 111 w 112"/>
                <a:gd name="T9" fmla="*/ 16 h 66"/>
                <a:gd name="T10" fmla="*/ 56 w 112"/>
                <a:gd name="T11" fmla="*/ 16 h 66"/>
                <a:gd name="T12" fmla="*/ 56 w 112"/>
                <a:gd name="T13" fmla="*/ 0 h 66"/>
                <a:gd name="T14" fmla="*/ 0 w 112"/>
                <a:gd name="T15" fmla="*/ 33 h 6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2" h="66">
                  <a:moveTo>
                    <a:pt x="0" y="33"/>
                  </a:moveTo>
                  <a:lnTo>
                    <a:pt x="56" y="65"/>
                  </a:lnTo>
                  <a:lnTo>
                    <a:pt x="56" y="49"/>
                  </a:lnTo>
                  <a:lnTo>
                    <a:pt x="111" y="49"/>
                  </a:lnTo>
                  <a:lnTo>
                    <a:pt x="111" y="16"/>
                  </a:lnTo>
                  <a:lnTo>
                    <a:pt x="56" y="16"/>
                  </a:lnTo>
                  <a:lnTo>
                    <a:pt x="56" y="0"/>
                  </a:lnTo>
                  <a:lnTo>
                    <a:pt x="0" y="33"/>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79" name="Freeform 380"/>
            <p:cNvSpPr>
              <a:spLocks/>
            </p:cNvSpPr>
            <p:nvPr/>
          </p:nvSpPr>
          <p:spPr bwMode="auto">
            <a:xfrm>
              <a:off x="2567" y="2682"/>
              <a:ext cx="111" cy="64"/>
            </a:xfrm>
            <a:custGeom>
              <a:avLst/>
              <a:gdLst>
                <a:gd name="T0" fmla="*/ 0 w 111"/>
                <a:gd name="T1" fmla="*/ 32 h 64"/>
                <a:gd name="T2" fmla="*/ 56 w 111"/>
                <a:gd name="T3" fmla="*/ 63 h 64"/>
                <a:gd name="T4" fmla="*/ 56 w 111"/>
                <a:gd name="T5" fmla="*/ 48 h 64"/>
                <a:gd name="T6" fmla="*/ 110 w 111"/>
                <a:gd name="T7" fmla="*/ 48 h 64"/>
                <a:gd name="T8" fmla="*/ 110 w 111"/>
                <a:gd name="T9" fmla="*/ 16 h 64"/>
                <a:gd name="T10" fmla="*/ 56 w 111"/>
                <a:gd name="T11" fmla="*/ 16 h 64"/>
                <a:gd name="T12" fmla="*/ 56 w 111"/>
                <a:gd name="T13" fmla="*/ 0 h 64"/>
                <a:gd name="T14" fmla="*/ 0 w 111"/>
                <a:gd name="T15" fmla="*/ 32 h 6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1" h="64">
                  <a:moveTo>
                    <a:pt x="0" y="32"/>
                  </a:moveTo>
                  <a:lnTo>
                    <a:pt x="56" y="63"/>
                  </a:lnTo>
                  <a:lnTo>
                    <a:pt x="56" y="48"/>
                  </a:lnTo>
                  <a:lnTo>
                    <a:pt x="110" y="48"/>
                  </a:lnTo>
                  <a:lnTo>
                    <a:pt x="110" y="16"/>
                  </a:lnTo>
                  <a:lnTo>
                    <a:pt x="56" y="16"/>
                  </a:lnTo>
                  <a:lnTo>
                    <a:pt x="56" y="0"/>
                  </a:lnTo>
                  <a:lnTo>
                    <a:pt x="0" y="32"/>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80" name="Freeform 381"/>
            <p:cNvSpPr>
              <a:spLocks/>
            </p:cNvSpPr>
            <p:nvPr/>
          </p:nvSpPr>
          <p:spPr bwMode="auto">
            <a:xfrm>
              <a:off x="2559" y="2782"/>
              <a:ext cx="128" cy="75"/>
            </a:xfrm>
            <a:custGeom>
              <a:avLst/>
              <a:gdLst>
                <a:gd name="T0" fmla="*/ 0 w 128"/>
                <a:gd name="T1" fmla="*/ 37 h 75"/>
                <a:gd name="T2" fmla="*/ 64 w 128"/>
                <a:gd name="T3" fmla="*/ 74 h 75"/>
                <a:gd name="T4" fmla="*/ 64 w 128"/>
                <a:gd name="T5" fmla="*/ 56 h 75"/>
                <a:gd name="T6" fmla="*/ 127 w 128"/>
                <a:gd name="T7" fmla="*/ 56 h 75"/>
                <a:gd name="T8" fmla="*/ 127 w 128"/>
                <a:gd name="T9" fmla="*/ 19 h 75"/>
                <a:gd name="T10" fmla="*/ 64 w 128"/>
                <a:gd name="T11" fmla="*/ 19 h 75"/>
                <a:gd name="T12" fmla="*/ 64 w 128"/>
                <a:gd name="T13" fmla="*/ 0 h 75"/>
                <a:gd name="T14" fmla="*/ 0 w 128"/>
                <a:gd name="T15" fmla="*/ 37 h 7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8" h="75">
                  <a:moveTo>
                    <a:pt x="0" y="37"/>
                  </a:moveTo>
                  <a:lnTo>
                    <a:pt x="64" y="74"/>
                  </a:lnTo>
                  <a:lnTo>
                    <a:pt x="64" y="56"/>
                  </a:lnTo>
                  <a:lnTo>
                    <a:pt x="127" y="56"/>
                  </a:lnTo>
                  <a:lnTo>
                    <a:pt x="127" y="19"/>
                  </a:lnTo>
                  <a:lnTo>
                    <a:pt x="64" y="19"/>
                  </a:lnTo>
                  <a:lnTo>
                    <a:pt x="64" y="0"/>
                  </a:lnTo>
                  <a:lnTo>
                    <a:pt x="0" y="37"/>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81" name="Freeform 382"/>
            <p:cNvSpPr>
              <a:spLocks/>
            </p:cNvSpPr>
            <p:nvPr/>
          </p:nvSpPr>
          <p:spPr bwMode="auto">
            <a:xfrm>
              <a:off x="2395" y="2773"/>
              <a:ext cx="126" cy="74"/>
            </a:xfrm>
            <a:custGeom>
              <a:avLst/>
              <a:gdLst>
                <a:gd name="T0" fmla="*/ 0 w 126"/>
                <a:gd name="T1" fmla="*/ 35 h 74"/>
                <a:gd name="T2" fmla="*/ 63 w 126"/>
                <a:gd name="T3" fmla="*/ 73 h 74"/>
                <a:gd name="T4" fmla="*/ 63 w 126"/>
                <a:gd name="T5" fmla="*/ 54 h 74"/>
                <a:gd name="T6" fmla="*/ 125 w 126"/>
                <a:gd name="T7" fmla="*/ 54 h 74"/>
                <a:gd name="T8" fmla="*/ 125 w 126"/>
                <a:gd name="T9" fmla="*/ 18 h 74"/>
                <a:gd name="T10" fmla="*/ 63 w 126"/>
                <a:gd name="T11" fmla="*/ 18 h 74"/>
                <a:gd name="T12" fmla="*/ 63 w 126"/>
                <a:gd name="T13" fmla="*/ 0 h 74"/>
                <a:gd name="T14" fmla="*/ 0 w 126"/>
                <a:gd name="T15" fmla="*/ 35 h 7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6" h="74">
                  <a:moveTo>
                    <a:pt x="0" y="35"/>
                  </a:moveTo>
                  <a:lnTo>
                    <a:pt x="63" y="73"/>
                  </a:lnTo>
                  <a:lnTo>
                    <a:pt x="63" y="54"/>
                  </a:lnTo>
                  <a:lnTo>
                    <a:pt x="125" y="54"/>
                  </a:lnTo>
                  <a:lnTo>
                    <a:pt x="125" y="18"/>
                  </a:lnTo>
                  <a:lnTo>
                    <a:pt x="63" y="18"/>
                  </a:lnTo>
                  <a:lnTo>
                    <a:pt x="6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82" name="Rectangle 383"/>
            <p:cNvSpPr>
              <a:spLocks noChangeArrowheads="1"/>
            </p:cNvSpPr>
            <p:nvPr/>
          </p:nvSpPr>
          <p:spPr bwMode="auto">
            <a:xfrm>
              <a:off x="2760" y="1135"/>
              <a:ext cx="56" cy="284"/>
            </a:xfrm>
            <a:prstGeom prst="rect">
              <a:avLst/>
            </a:prstGeom>
            <a:solidFill>
              <a:srgbClr val="7B00E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4383" name="Freeform 384"/>
            <p:cNvSpPr>
              <a:spLocks/>
            </p:cNvSpPr>
            <p:nvPr/>
          </p:nvSpPr>
          <p:spPr bwMode="auto">
            <a:xfrm>
              <a:off x="2176" y="2793"/>
              <a:ext cx="85" cy="74"/>
            </a:xfrm>
            <a:custGeom>
              <a:avLst/>
              <a:gdLst>
                <a:gd name="T0" fmla="*/ 0 w 85"/>
                <a:gd name="T1" fmla="*/ 35 h 74"/>
                <a:gd name="T2" fmla="*/ 43 w 85"/>
                <a:gd name="T3" fmla="*/ 73 h 74"/>
                <a:gd name="T4" fmla="*/ 43 w 85"/>
                <a:gd name="T5" fmla="*/ 54 h 74"/>
                <a:gd name="T6" fmla="*/ 84 w 85"/>
                <a:gd name="T7" fmla="*/ 54 h 74"/>
                <a:gd name="T8" fmla="*/ 84 w 85"/>
                <a:gd name="T9" fmla="*/ 17 h 74"/>
                <a:gd name="T10" fmla="*/ 43 w 85"/>
                <a:gd name="T11" fmla="*/ 17 h 74"/>
                <a:gd name="T12" fmla="*/ 43 w 85"/>
                <a:gd name="T13" fmla="*/ 0 h 74"/>
                <a:gd name="T14" fmla="*/ 0 w 85"/>
                <a:gd name="T15" fmla="*/ 35 h 7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5" h="74">
                  <a:moveTo>
                    <a:pt x="0" y="35"/>
                  </a:moveTo>
                  <a:lnTo>
                    <a:pt x="43" y="73"/>
                  </a:lnTo>
                  <a:lnTo>
                    <a:pt x="43" y="54"/>
                  </a:lnTo>
                  <a:lnTo>
                    <a:pt x="84" y="54"/>
                  </a:lnTo>
                  <a:lnTo>
                    <a:pt x="84" y="17"/>
                  </a:lnTo>
                  <a:lnTo>
                    <a:pt x="43" y="17"/>
                  </a:lnTo>
                  <a:lnTo>
                    <a:pt x="4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84" name="Freeform 385"/>
            <p:cNvSpPr>
              <a:spLocks/>
            </p:cNvSpPr>
            <p:nvPr/>
          </p:nvSpPr>
          <p:spPr bwMode="auto">
            <a:xfrm>
              <a:off x="1976" y="2797"/>
              <a:ext cx="132" cy="55"/>
            </a:xfrm>
            <a:custGeom>
              <a:avLst/>
              <a:gdLst>
                <a:gd name="T0" fmla="*/ 0 w 132"/>
                <a:gd name="T1" fmla="*/ 27 h 55"/>
                <a:gd name="T2" fmla="*/ 66 w 132"/>
                <a:gd name="T3" fmla="*/ 54 h 55"/>
                <a:gd name="T4" fmla="*/ 66 w 132"/>
                <a:gd name="T5" fmla="*/ 41 h 55"/>
                <a:gd name="T6" fmla="*/ 131 w 132"/>
                <a:gd name="T7" fmla="*/ 41 h 55"/>
                <a:gd name="T8" fmla="*/ 131 w 132"/>
                <a:gd name="T9" fmla="*/ 13 h 55"/>
                <a:gd name="T10" fmla="*/ 66 w 132"/>
                <a:gd name="T11" fmla="*/ 13 h 55"/>
                <a:gd name="T12" fmla="*/ 66 w 132"/>
                <a:gd name="T13" fmla="*/ 0 h 55"/>
                <a:gd name="T14" fmla="*/ 0 w 132"/>
                <a:gd name="T15" fmla="*/ 27 h 5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 h="55">
                  <a:moveTo>
                    <a:pt x="0" y="27"/>
                  </a:moveTo>
                  <a:lnTo>
                    <a:pt x="66" y="54"/>
                  </a:lnTo>
                  <a:lnTo>
                    <a:pt x="66" y="41"/>
                  </a:lnTo>
                  <a:lnTo>
                    <a:pt x="131" y="41"/>
                  </a:lnTo>
                  <a:lnTo>
                    <a:pt x="131" y="13"/>
                  </a:lnTo>
                  <a:lnTo>
                    <a:pt x="66" y="13"/>
                  </a:lnTo>
                  <a:lnTo>
                    <a:pt x="66" y="0"/>
                  </a:lnTo>
                  <a:lnTo>
                    <a:pt x="0" y="27"/>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85" name="Freeform 386"/>
            <p:cNvSpPr>
              <a:spLocks/>
            </p:cNvSpPr>
            <p:nvPr/>
          </p:nvSpPr>
          <p:spPr bwMode="auto">
            <a:xfrm>
              <a:off x="1586" y="2797"/>
              <a:ext cx="132" cy="55"/>
            </a:xfrm>
            <a:custGeom>
              <a:avLst/>
              <a:gdLst>
                <a:gd name="T0" fmla="*/ 0 w 132"/>
                <a:gd name="T1" fmla="*/ 27 h 55"/>
                <a:gd name="T2" fmla="*/ 66 w 132"/>
                <a:gd name="T3" fmla="*/ 54 h 55"/>
                <a:gd name="T4" fmla="*/ 66 w 132"/>
                <a:gd name="T5" fmla="*/ 41 h 55"/>
                <a:gd name="T6" fmla="*/ 131 w 132"/>
                <a:gd name="T7" fmla="*/ 41 h 55"/>
                <a:gd name="T8" fmla="*/ 131 w 132"/>
                <a:gd name="T9" fmla="*/ 13 h 55"/>
                <a:gd name="T10" fmla="*/ 66 w 132"/>
                <a:gd name="T11" fmla="*/ 13 h 55"/>
                <a:gd name="T12" fmla="*/ 66 w 132"/>
                <a:gd name="T13" fmla="*/ 0 h 55"/>
                <a:gd name="T14" fmla="*/ 0 w 132"/>
                <a:gd name="T15" fmla="*/ 27 h 5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 h="55">
                  <a:moveTo>
                    <a:pt x="0" y="27"/>
                  </a:moveTo>
                  <a:lnTo>
                    <a:pt x="66" y="54"/>
                  </a:lnTo>
                  <a:lnTo>
                    <a:pt x="66" y="41"/>
                  </a:lnTo>
                  <a:lnTo>
                    <a:pt x="131" y="41"/>
                  </a:lnTo>
                  <a:lnTo>
                    <a:pt x="131" y="13"/>
                  </a:lnTo>
                  <a:lnTo>
                    <a:pt x="66" y="13"/>
                  </a:lnTo>
                  <a:lnTo>
                    <a:pt x="66" y="0"/>
                  </a:lnTo>
                  <a:lnTo>
                    <a:pt x="0" y="27"/>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86" name="Freeform 387"/>
            <p:cNvSpPr>
              <a:spLocks/>
            </p:cNvSpPr>
            <p:nvPr/>
          </p:nvSpPr>
          <p:spPr bwMode="auto">
            <a:xfrm>
              <a:off x="1781" y="2803"/>
              <a:ext cx="132" cy="56"/>
            </a:xfrm>
            <a:custGeom>
              <a:avLst/>
              <a:gdLst>
                <a:gd name="T0" fmla="*/ 0 w 132"/>
                <a:gd name="T1" fmla="*/ 28 h 56"/>
                <a:gd name="T2" fmla="*/ 66 w 132"/>
                <a:gd name="T3" fmla="*/ 55 h 56"/>
                <a:gd name="T4" fmla="*/ 66 w 132"/>
                <a:gd name="T5" fmla="*/ 42 h 56"/>
                <a:gd name="T6" fmla="*/ 131 w 132"/>
                <a:gd name="T7" fmla="*/ 42 h 56"/>
                <a:gd name="T8" fmla="*/ 131 w 132"/>
                <a:gd name="T9" fmla="*/ 14 h 56"/>
                <a:gd name="T10" fmla="*/ 66 w 132"/>
                <a:gd name="T11" fmla="*/ 14 h 56"/>
                <a:gd name="T12" fmla="*/ 66 w 132"/>
                <a:gd name="T13" fmla="*/ 0 h 56"/>
                <a:gd name="T14" fmla="*/ 0 w 132"/>
                <a:gd name="T15" fmla="*/ 28 h 5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 h="56">
                  <a:moveTo>
                    <a:pt x="0" y="28"/>
                  </a:moveTo>
                  <a:lnTo>
                    <a:pt x="66" y="55"/>
                  </a:lnTo>
                  <a:lnTo>
                    <a:pt x="66" y="42"/>
                  </a:lnTo>
                  <a:lnTo>
                    <a:pt x="131" y="42"/>
                  </a:lnTo>
                  <a:lnTo>
                    <a:pt x="131" y="14"/>
                  </a:lnTo>
                  <a:lnTo>
                    <a:pt x="66" y="14"/>
                  </a:lnTo>
                  <a:lnTo>
                    <a:pt x="66" y="0"/>
                  </a:lnTo>
                  <a:lnTo>
                    <a:pt x="0" y="28"/>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87" name="Freeform 388"/>
            <p:cNvSpPr>
              <a:spLocks/>
            </p:cNvSpPr>
            <p:nvPr/>
          </p:nvSpPr>
          <p:spPr bwMode="auto">
            <a:xfrm>
              <a:off x="1386" y="1862"/>
              <a:ext cx="61" cy="126"/>
            </a:xfrm>
            <a:custGeom>
              <a:avLst/>
              <a:gdLst>
                <a:gd name="T0" fmla="*/ 4 w 61"/>
                <a:gd name="T1" fmla="*/ 0 h 126"/>
                <a:gd name="T2" fmla="*/ 0 w 61"/>
                <a:gd name="T3" fmla="*/ 71 h 126"/>
                <a:gd name="T4" fmla="*/ 12 w 61"/>
                <a:gd name="T5" fmla="*/ 66 h 126"/>
                <a:gd name="T6" fmla="*/ 34 w 61"/>
                <a:gd name="T7" fmla="*/ 125 h 126"/>
                <a:gd name="T8" fmla="*/ 60 w 61"/>
                <a:gd name="T9" fmla="*/ 114 h 126"/>
                <a:gd name="T10" fmla="*/ 39 w 61"/>
                <a:gd name="T11" fmla="*/ 55 h 126"/>
                <a:gd name="T12" fmla="*/ 51 w 61"/>
                <a:gd name="T13" fmla="*/ 50 h 126"/>
                <a:gd name="T14" fmla="*/ 4 w 61"/>
                <a:gd name="T15" fmla="*/ 0 h 12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1" h="126">
                  <a:moveTo>
                    <a:pt x="4" y="0"/>
                  </a:moveTo>
                  <a:lnTo>
                    <a:pt x="0" y="71"/>
                  </a:lnTo>
                  <a:lnTo>
                    <a:pt x="12" y="66"/>
                  </a:lnTo>
                  <a:lnTo>
                    <a:pt x="34" y="125"/>
                  </a:lnTo>
                  <a:lnTo>
                    <a:pt x="60" y="114"/>
                  </a:lnTo>
                  <a:lnTo>
                    <a:pt x="39" y="55"/>
                  </a:lnTo>
                  <a:lnTo>
                    <a:pt x="51" y="50"/>
                  </a:lnTo>
                  <a:lnTo>
                    <a:pt x="4"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88" name="Freeform 389"/>
            <p:cNvSpPr>
              <a:spLocks/>
            </p:cNvSpPr>
            <p:nvPr/>
          </p:nvSpPr>
          <p:spPr bwMode="auto">
            <a:xfrm>
              <a:off x="926" y="1424"/>
              <a:ext cx="63" cy="124"/>
            </a:xfrm>
            <a:custGeom>
              <a:avLst/>
              <a:gdLst>
                <a:gd name="T0" fmla="*/ 12 w 63"/>
                <a:gd name="T1" fmla="*/ 48 h 124"/>
                <a:gd name="T2" fmla="*/ 25 w 63"/>
                <a:gd name="T3" fmla="*/ 54 h 124"/>
                <a:gd name="T4" fmla="*/ 0 w 63"/>
                <a:gd name="T5" fmla="*/ 112 h 124"/>
                <a:gd name="T6" fmla="*/ 25 w 63"/>
                <a:gd name="T7" fmla="*/ 123 h 124"/>
                <a:gd name="T8" fmla="*/ 50 w 63"/>
                <a:gd name="T9" fmla="*/ 65 h 124"/>
                <a:gd name="T10" fmla="*/ 62 w 63"/>
                <a:gd name="T11" fmla="*/ 70 h 124"/>
                <a:gd name="T12" fmla="*/ 62 w 63"/>
                <a:gd name="T13" fmla="*/ 0 h 124"/>
                <a:gd name="T14" fmla="*/ 12 w 63"/>
                <a:gd name="T15" fmla="*/ 48 h 12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 h="124">
                  <a:moveTo>
                    <a:pt x="12" y="48"/>
                  </a:moveTo>
                  <a:lnTo>
                    <a:pt x="25" y="54"/>
                  </a:lnTo>
                  <a:lnTo>
                    <a:pt x="0" y="112"/>
                  </a:lnTo>
                  <a:lnTo>
                    <a:pt x="25" y="123"/>
                  </a:lnTo>
                  <a:lnTo>
                    <a:pt x="50" y="65"/>
                  </a:lnTo>
                  <a:lnTo>
                    <a:pt x="62" y="70"/>
                  </a:lnTo>
                  <a:lnTo>
                    <a:pt x="62" y="0"/>
                  </a:lnTo>
                  <a:lnTo>
                    <a:pt x="12" y="48"/>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89" name="Freeform 390"/>
            <p:cNvSpPr>
              <a:spLocks/>
            </p:cNvSpPr>
            <p:nvPr/>
          </p:nvSpPr>
          <p:spPr bwMode="auto">
            <a:xfrm>
              <a:off x="1326" y="1389"/>
              <a:ext cx="71" cy="121"/>
            </a:xfrm>
            <a:custGeom>
              <a:avLst/>
              <a:gdLst>
                <a:gd name="T0" fmla="*/ 0 w 71"/>
                <a:gd name="T1" fmla="*/ 0 h 121"/>
                <a:gd name="T2" fmla="*/ 4 w 71"/>
                <a:gd name="T3" fmla="*/ 71 h 121"/>
                <a:gd name="T4" fmla="*/ 16 w 71"/>
                <a:gd name="T5" fmla="*/ 64 h 121"/>
                <a:gd name="T6" fmla="*/ 45 w 71"/>
                <a:gd name="T7" fmla="*/ 120 h 121"/>
                <a:gd name="T8" fmla="*/ 70 w 71"/>
                <a:gd name="T9" fmla="*/ 108 h 121"/>
                <a:gd name="T10" fmla="*/ 41 w 71"/>
                <a:gd name="T11" fmla="*/ 51 h 121"/>
                <a:gd name="T12" fmla="*/ 54 w 71"/>
                <a:gd name="T13" fmla="*/ 43 h 121"/>
                <a:gd name="T14" fmla="*/ 0 w 71"/>
                <a:gd name="T15" fmla="*/ 0 h 12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1" h="121">
                  <a:moveTo>
                    <a:pt x="0" y="0"/>
                  </a:moveTo>
                  <a:lnTo>
                    <a:pt x="4" y="71"/>
                  </a:lnTo>
                  <a:lnTo>
                    <a:pt x="16" y="64"/>
                  </a:lnTo>
                  <a:lnTo>
                    <a:pt x="45" y="120"/>
                  </a:lnTo>
                  <a:lnTo>
                    <a:pt x="70" y="108"/>
                  </a:lnTo>
                  <a:lnTo>
                    <a:pt x="41" y="51"/>
                  </a:lnTo>
                  <a:lnTo>
                    <a:pt x="54" y="43"/>
                  </a:lnTo>
                  <a:lnTo>
                    <a:pt x="0"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90" name="Freeform 391"/>
            <p:cNvSpPr>
              <a:spLocks/>
            </p:cNvSpPr>
            <p:nvPr/>
          </p:nvSpPr>
          <p:spPr bwMode="auto">
            <a:xfrm>
              <a:off x="949" y="1187"/>
              <a:ext cx="55" cy="132"/>
            </a:xfrm>
            <a:custGeom>
              <a:avLst/>
              <a:gdLst>
                <a:gd name="T0" fmla="*/ 0 w 55"/>
                <a:gd name="T1" fmla="*/ 69 h 132"/>
                <a:gd name="T2" fmla="*/ 14 w 55"/>
                <a:gd name="T3" fmla="*/ 66 h 132"/>
                <a:gd name="T4" fmla="*/ 23 w 55"/>
                <a:gd name="T5" fmla="*/ 131 h 132"/>
                <a:gd name="T6" fmla="*/ 50 w 55"/>
                <a:gd name="T7" fmla="*/ 126 h 132"/>
                <a:gd name="T8" fmla="*/ 40 w 55"/>
                <a:gd name="T9" fmla="*/ 62 h 132"/>
                <a:gd name="T10" fmla="*/ 54 w 55"/>
                <a:gd name="T11" fmla="*/ 59 h 132"/>
                <a:gd name="T12" fmla="*/ 17 w 55"/>
                <a:gd name="T13" fmla="*/ 0 h 132"/>
                <a:gd name="T14" fmla="*/ 0 w 55"/>
                <a:gd name="T15" fmla="*/ 69 h 13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5" h="132">
                  <a:moveTo>
                    <a:pt x="0" y="69"/>
                  </a:moveTo>
                  <a:lnTo>
                    <a:pt x="14" y="66"/>
                  </a:lnTo>
                  <a:lnTo>
                    <a:pt x="23" y="131"/>
                  </a:lnTo>
                  <a:lnTo>
                    <a:pt x="50" y="126"/>
                  </a:lnTo>
                  <a:lnTo>
                    <a:pt x="40" y="62"/>
                  </a:lnTo>
                  <a:lnTo>
                    <a:pt x="54" y="59"/>
                  </a:lnTo>
                  <a:lnTo>
                    <a:pt x="17" y="0"/>
                  </a:lnTo>
                  <a:lnTo>
                    <a:pt x="0" y="69"/>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91" name="Freeform 392"/>
            <p:cNvSpPr>
              <a:spLocks/>
            </p:cNvSpPr>
            <p:nvPr/>
          </p:nvSpPr>
          <p:spPr bwMode="auto">
            <a:xfrm>
              <a:off x="1196" y="1233"/>
              <a:ext cx="53" cy="132"/>
            </a:xfrm>
            <a:custGeom>
              <a:avLst/>
              <a:gdLst>
                <a:gd name="T0" fmla="*/ 36 w 53"/>
                <a:gd name="T1" fmla="*/ 0 h 132"/>
                <a:gd name="T2" fmla="*/ 0 w 53"/>
                <a:gd name="T3" fmla="*/ 59 h 132"/>
                <a:gd name="T4" fmla="*/ 13 w 53"/>
                <a:gd name="T5" fmla="*/ 62 h 132"/>
                <a:gd name="T6" fmla="*/ 3 w 53"/>
                <a:gd name="T7" fmla="*/ 126 h 132"/>
                <a:gd name="T8" fmla="*/ 29 w 53"/>
                <a:gd name="T9" fmla="*/ 131 h 132"/>
                <a:gd name="T10" fmla="*/ 39 w 53"/>
                <a:gd name="T11" fmla="*/ 66 h 132"/>
                <a:gd name="T12" fmla="*/ 52 w 53"/>
                <a:gd name="T13" fmla="*/ 69 h 132"/>
                <a:gd name="T14" fmla="*/ 36 w 53"/>
                <a:gd name="T15" fmla="*/ 0 h 13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3" h="132">
                  <a:moveTo>
                    <a:pt x="36" y="0"/>
                  </a:moveTo>
                  <a:lnTo>
                    <a:pt x="0" y="59"/>
                  </a:lnTo>
                  <a:lnTo>
                    <a:pt x="13" y="62"/>
                  </a:lnTo>
                  <a:lnTo>
                    <a:pt x="3" y="126"/>
                  </a:lnTo>
                  <a:lnTo>
                    <a:pt x="29" y="131"/>
                  </a:lnTo>
                  <a:lnTo>
                    <a:pt x="39" y="66"/>
                  </a:lnTo>
                  <a:lnTo>
                    <a:pt x="52" y="69"/>
                  </a:lnTo>
                  <a:lnTo>
                    <a:pt x="36"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92" name="Freeform 393"/>
            <p:cNvSpPr>
              <a:spLocks/>
            </p:cNvSpPr>
            <p:nvPr/>
          </p:nvSpPr>
          <p:spPr bwMode="auto">
            <a:xfrm>
              <a:off x="1207" y="1092"/>
              <a:ext cx="79" cy="57"/>
            </a:xfrm>
            <a:custGeom>
              <a:avLst/>
              <a:gdLst>
                <a:gd name="T0" fmla="*/ 78 w 79"/>
                <a:gd name="T1" fmla="*/ 0 h 57"/>
                <a:gd name="T2" fmla="*/ 28 w 79"/>
                <a:gd name="T3" fmla="*/ 2 h 57"/>
                <a:gd name="T4" fmla="*/ 35 w 79"/>
                <a:gd name="T5" fmla="*/ 12 h 57"/>
                <a:gd name="T6" fmla="*/ 0 w 79"/>
                <a:gd name="T7" fmla="*/ 35 h 57"/>
                <a:gd name="T8" fmla="*/ 14 w 79"/>
                <a:gd name="T9" fmla="*/ 56 h 57"/>
                <a:gd name="T10" fmla="*/ 50 w 79"/>
                <a:gd name="T11" fmla="*/ 33 h 57"/>
                <a:gd name="T12" fmla="*/ 57 w 79"/>
                <a:gd name="T13" fmla="*/ 44 h 57"/>
                <a:gd name="T14" fmla="*/ 78 w 79"/>
                <a:gd name="T15" fmla="*/ 0 h 5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9" h="57">
                  <a:moveTo>
                    <a:pt x="78" y="0"/>
                  </a:moveTo>
                  <a:lnTo>
                    <a:pt x="28" y="2"/>
                  </a:lnTo>
                  <a:lnTo>
                    <a:pt x="35" y="12"/>
                  </a:lnTo>
                  <a:lnTo>
                    <a:pt x="0" y="35"/>
                  </a:lnTo>
                  <a:lnTo>
                    <a:pt x="14" y="56"/>
                  </a:lnTo>
                  <a:lnTo>
                    <a:pt x="50" y="33"/>
                  </a:lnTo>
                  <a:lnTo>
                    <a:pt x="57" y="44"/>
                  </a:lnTo>
                  <a:lnTo>
                    <a:pt x="78"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93" name="Freeform 394"/>
            <p:cNvSpPr>
              <a:spLocks/>
            </p:cNvSpPr>
            <p:nvPr/>
          </p:nvSpPr>
          <p:spPr bwMode="auto">
            <a:xfrm>
              <a:off x="1829" y="1146"/>
              <a:ext cx="93" cy="57"/>
            </a:xfrm>
            <a:custGeom>
              <a:avLst/>
              <a:gdLst>
                <a:gd name="T0" fmla="*/ 92 w 93"/>
                <a:gd name="T1" fmla="*/ 7 h 57"/>
                <a:gd name="T2" fmla="*/ 37 w 93"/>
                <a:gd name="T3" fmla="*/ 0 h 57"/>
                <a:gd name="T4" fmla="*/ 43 w 93"/>
                <a:gd name="T5" fmla="*/ 13 h 57"/>
                <a:gd name="T6" fmla="*/ 0 w 93"/>
                <a:gd name="T7" fmla="*/ 32 h 57"/>
                <a:gd name="T8" fmla="*/ 11 w 93"/>
                <a:gd name="T9" fmla="*/ 56 h 57"/>
                <a:gd name="T10" fmla="*/ 54 w 93"/>
                <a:gd name="T11" fmla="*/ 38 h 57"/>
                <a:gd name="T12" fmla="*/ 61 w 93"/>
                <a:gd name="T13" fmla="*/ 51 h 57"/>
                <a:gd name="T14" fmla="*/ 92 w 93"/>
                <a:gd name="T15" fmla="*/ 7 h 5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3" h="57">
                  <a:moveTo>
                    <a:pt x="92" y="7"/>
                  </a:moveTo>
                  <a:lnTo>
                    <a:pt x="37" y="0"/>
                  </a:lnTo>
                  <a:lnTo>
                    <a:pt x="43" y="13"/>
                  </a:lnTo>
                  <a:lnTo>
                    <a:pt x="0" y="32"/>
                  </a:lnTo>
                  <a:lnTo>
                    <a:pt x="11" y="56"/>
                  </a:lnTo>
                  <a:lnTo>
                    <a:pt x="54" y="38"/>
                  </a:lnTo>
                  <a:lnTo>
                    <a:pt x="61" y="51"/>
                  </a:lnTo>
                  <a:lnTo>
                    <a:pt x="92" y="7"/>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94" name="Freeform 395"/>
            <p:cNvSpPr>
              <a:spLocks/>
            </p:cNvSpPr>
            <p:nvPr/>
          </p:nvSpPr>
          <p:spPr bwMode="auto">
            <a:xfrm>
              <a:off x="1991" y="1148"/>
              <a:ext cx="83" cy="69"/>
            </a:xfrm>
            <a:custGeom>
              <a:avLst/>
              <a:gdLst>
                <a:gd name="T0" fmla="*/ 82 w 83"/>
                <a:gd name="T1" fmla="*/ 68 h 69"/>
                <a:gd name="T2" fmla="*/ 63 w 83"/>
                <a:gd name="T3" fmla="*/ 18 h 69"/>
                <a:gd name="T4" fmla="*/ 55 w 83"/>
                <a:gd name="T5" fmla="*/ 29 h 69"/>
                <a:gd name="T6" fmla="*/ 18 w 83"/>
                <a:gd name="T7" fmla="*/ 0 h 69"/>
                <a:gd name="T8" fmla="*/ 0 w 83"/>
                <a:gd name="T9" fmla="*/ 21 h 69"/>
                <a:gd name="T10" fmla="*/ 36 w 83"/>
                <a:gd name="T11" fmla="*/ 50 h 69"/>
                <a:gd name="T12" fmla="*/ 28 w 83"/>
                <a:gd name="T13" fmla="*/ 61 h 69"/>
                <a:gd name="T14" fmla="*/ 82 w 83"/>
                <a:gd name="T15" fmla="*/ 68 h 6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3" h="69">
                  <a:moveTo>
                    <a:pt x="82" y="68"/>
                  </a:moveTo>
                  <a:lnTo>
                    <a:pt x="63" y="18"/>
                  </a:lnTo>
                  <a:lnTo>
                    <a:pt x="55" y="29"/>
                  </a:lnTo>
                  <a:lnTo>
                    <a:pt x="18" y="0"/>
                  </a:lnTo>
                  <a:lnTo>
                    <a:pt x="0" y="21"/>
                  </a:lnTo>
                  <a:lnTo>
                    <a:pt x="36" y="50"/>
                  </a:lnTo>
                  <a:lnTo>
                    <a:pt x="28" y="61"/>
                  </a:lnTo>
                  <a:lnTo>
                    <a:pt x="82" y="68"/>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95" name="Freeform 396"/>
            <p:cNvSpPr>
              <a:spLocks/>
            </p:cNvSpPr>
            <p:nvPr/>
          </p:nvSpPr>
          <p:spPr bwMode="auto">
            <a:xfrm>
              <a:off x="2085" y="1285"/>
              <a:ext cx="87" cy="62"/>
            </a:xfrm>
            <a:custGeom>
              <a:avLst/>
              <a:gdLst>
                <a:gd name="T0" fmla="*/ 86 w 87"/>
                <a:gd name="T1" fmla="*/ 0 h 62"/>
                <a:gd name="T2" fmla="*/ 31 w 87"/>
                <a:gd name="T3" fmla="*/ 2 h 62"/>
                <a:gd name="T4" fmla="*/ 39 w 87"/>
                <a:gd name="T5" fmla="*/ 13 h 62"/>
                <a:gd name="T6" fmla="*/ 0 w 87"/>
                <a:gd name="T7" fmla="*/ 38 h 62"/>
                <a:gd name="T8" fmla="*/ 16 w 87"/>
                <a:gd name="T9" fmla="*/ 61 h 62"/>
                <a:gd name="T10" fmla="*/ 54 w 87"/>
                <a:gd name="T11" fmla="*/ 36 h 62"/>
                <a:gd name="T12" fmla="*/ 62 w 87"/>
                <a:gd name="T13" fmla="*/ 48 h 62"/>
                <a:gd name="T14" fmla="*/ 86 w 87"/>
                <a:gd name="T15" fmla="*/ 0 h 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7" h="62">
                  <a:moveTo>
                    <a:pt x="86" y="0"/>
                  </a:moveTo>
                  <a:lnTo>
                    <a:pt x="31" y="2"/>
                  </a:lnTo>
                  <a:lnTo>
                    <a:pt x="39" y="13"/>
                  </a:lnTo>
                  <a:lnTo>
                    <a:pt x="0" y="38"/>
                  </a:lnTo>
                  <a:lnTo>
                    <a:pt x="16" y="61"/>
                  </a:lnTo>
                  <a:lnTo>
                    <a:pt x="54" y="36"/>
                  </a:lnTo>
                  <a:lnTo>
                    <a:pt x="62" y="48"/>
                  </a:lnTo>
                  <a:lnTo>
                    <a:pt x="86"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96" name="Freeform 397"/>
            <p:cNvSpPr>
              <a:spLocks/>
            </p:cNvSpPr>
            <p:nvPr/>
          </p:nvSpPr>
          <p:spPr bwMode="auto">
            <a:xfrm>
              <a:off x="1323" y="1177"/>
              <a:ext cx="125" cy="63"/>
            </a:xfrm>
            <a:custGeom>
              <a:avLst/>
              <a:gdLst>
                <a:gd name="T0" fmla="*/ 124 w 125"/>
                <a:gd name="T1" fmla="*/ 0 h 63"/>
                <a:gd name="T2" fmla="*/ 54 w 125"/>
                <a:gd name="T3" fmla="*/ 0 h 63"/>
                <a:gd name="T4" fmla="*/ 59 w 125"/>
                <a:gd name="T5" fmla="*/ 12 h 63"/>
                <a:gd name="T6" fmla="*/ 0 w 125"/>
                <a:gd name="T7" fmla="*/ 37 h 63"/>
                <a:gd name="T8" fmla="*/ 12 w 125"/>
                <a:gd name="T9" fmla="*/ 62 h 63"/>
                <a:gd name="T10" fmla="*/ 70 w 125"/>
                <a:gd name="T11" fmla="*/ 37 h 63"/>
                <a:gd name="T12" fmla="*/ 76 w 125"/>
                <a:gd name="T13" fmla="*/ 50 h 63"/>
                <a:gd name="T14" fmla="*/ 124 w 125"/>
                <a:gd name="T15" fmla="*/ 0 h 6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5" h="63">
                  <a:moveTo>
                    <a:pt x="124" y="0"/>
                  </a:moveTo>
                  <a:lnTo>
                    <a:pt x="54" y="0"/>
                  </a:lnTo>
                  <a:lnTo>
                    <a:pt x="59" y="12"/>
                  </a:lnTo>
                  <a:lnTo>
                    <a:pt x="0" y="37"/>
                  </a:lnTo>
                  <a:lnTo>
                    <a:pt x="12" y="62"/>
                  </a:lnTo>
                  <a:lnTo>
                    <a:pt x="70" y="37"/>
                  </a:lnTo>
                  <a:lnTo>
                    <a:pt x="76" y="50"/>
                  </a:lnTo>
                  <a:lnTo>
                    <a:pt x="124"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97" name="Freeform 398"/>
            <p:cNvSpPr>
              <a:spLocks/>
            </p:cNvSpPr>
            <p:nvPr/>
          </p:nvSpPr>
          <p:spPr bwMode="auto">
            <a:xfrm>
              <a:off x="1587" y="1184"/>
              <a:ext cx="74" cy="62"/>
            </a:xfrm>
            <a:custGeom>
              <a:avLst/>
              <a:gdLst>
                <a:gd name="T0" fmla="*/ 73 w 74"/>
                <a:gd name="T1" fmla="*/ 61 h 62"/>
                <a:gd name="T2" fmla="*/ 57 w 74"/>
                <a:gd name="T3" fmla="*/ 16 h 62"/>
                <a:gd name="T4" fmla="*/ 49 w 74"/>
                <a:gd name="T5" fmla="*/ 26 h 62"/>
                <a:gd name="T6" fmla="*/ 16 w 74"/>
                <a:gd name="T7" fmla="*/ 0 h 62"/>
                <a:gd name="T8" fmla="*/ 0 w 74"/>
                <a:gd name="T9" fmla="*/ 19 h 62"/>
                <a:gd name="T10" fmla="*/ 32 w 74"/>
                <a:gd name="T11" fmla="*/ 45 h 62"/>
                <a:gd name="T12" fmla="*/ 24 w 74"/>
                <a:gd name="T13" fmla="*/ 55 h 62"/>
                <a:gd name="T14" fmla="*/ 73 w 74"/>
                <a:gd name="T15" fmla="*/ 61 h 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4" h="62">
                  <a:moveTo>
                    <a:pt x="73" y="61"/>
                  </a:moveTo>
                  <a:lnTo>
                    <a:pt x="57" y="16"/>
                  </a:lnTo>
                  <a:lnTo>
                    <a:pt x="49" y="26"/>
                  </a:lnTo>
                  <a:lnTo>
                    <a:pt x="16" y="0"/>
                  </a:lnTo>
                  <a:lnTo>
                    <a:pt x="0" y="19"/>
                  </a:lnTo>
                  <a:lnTo>
                    <a:pt x="32" y="45"/>
                  </a:lnTo>
                  <a:lnTo>
                    <a:pt x="24" y="55"/>
                  </a:lnTo>
                  <a:lnTo>
                    <a:pt x="73" y="61"/>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98" name="Freeform 399"/>
            <p:cNvSpPr>
              <a:spLocks/>
            </p:cNvSpPr>
            <p:nvPr/>
          </p:nvSpPr>
          <p:spPr bwMode="auto">
            <a:xfrm>
              <a:off x="1822" y="1336"/>
              <a:ext cx="56" cy="80"/>
            </a:xfrm>
            <a:custGeom>
              <a:avLst/>
              <a:gdLst>
                <a:gd name="T0" fmla="*/ 55 w 56"/>
                <a:gd name="T1" fmla="*/ 0 h 80"/>
                <a:gd name="T2" fmla="*/ 13 w 56"/>
                <a:gd name="T3" fmla="*/ 24 h 80"/>
                <a:gd name="T4" fmla="*/ 23 w 56"/>
                <a:gd name="T5" fmla="*/ 30 h 80"/>
                <a:gd name="T6" fmla="*/ 0 w 56"/>
                <a:gd name="T7" fmla="*/ 66 h 80"/>
                <a:gd name="T8" fmla="*/ 19 w 56"/>
                <a:gd name="T9" fmla="*/ 79 h 80"/>
                <a:gd name="T10" fmla="*/ 42 w 56"/>
                <a:gd name="T11" fmla="*/ 43 h 80"/>
                <a:gd name="T12" fmla="*/ 52 w 56"/>
                <a:gd name="T13" fmla="*/ 49 h 80"/>
                <a:gd name="T14" fmla="*/ 55 w 56"/>
                <a:gd name="T15" fmla="*/ 0 h 8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6" h="80">
                  <a:moveTo>
                    <a:pt x="55" y="0"/>
                  </a:moveTo>
                  <a:lnTo>
                    <a:pt x="13" y="24"/>
                  </a:lnTo>
                  <a:lnTo>
                    <a:pt x="23" y="30"/>
                  </a:lnTo>
                  <a:lnTo>
                    <a:pt x="0" y="66"/>
                  </a:lnTo>
                  <a:lnTo>
                    <a:pt x="19" y="79"/>
                  </a:lnTo>
                  <a:lnTo>
                    <a:pt x="42" y="43"/>
                  </a:lnTo>
                  <a:lnTo>
                    <a:pt x="52" y="49"/>
                  </a:lnTo>
                  <a:lnTo>
                    <a:pt x="55"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399" name="Freeform 400"/>
            <p:cNvSpPr>
              <a:spLocks/>
            </p:cNvSpPr>
            <p:nvPr/>
          </p:nvSpPr>
          <p:spPr bwMode="auto">
            <a:xfrm>
              <a:off x="794" y="1075"/>
              <a:ext cx="89" cy="41"/>
            </a:xfrm>
            <a:custGeom>
              <a:avLst/>
              <a:gdLst>
                <a:gd name="T0" fmla="*/ 35 w 89"/>
                <a:gd name="T1" fmla="*/ 30 h 41"/>
                <a:gd name="T2" fmla="*/ 39 w 89"/>
                <a:gd name="T3" fmla="*/ 23 h 41"/>
                <a:gd name="T4" fmla="*/ 81 w 89"/>
                <a:gd name="T5" fmla="*/ 40 h 41"/>
                <a:gd name="T6" fmla="*/ 88 w 89"/>
                <a:gd name="T7" fmla="*/ 26 h 41"/>
                <a:gd name="T8" fmla="*/ 46 w 89"/>
                <a:gd name="T9" fmla="*/ 8 h 41"/>
                <a:gd name="T10" fmla="*/ 50 w 89"/>
                <a:gd name="T11" fmla="*/ 2 h 41"/>
                <a:gd name="T12" fmla="*/ 0 w 89"/>
                <a:gd name="T13" fmla="*/ 0 h 41"/>
                <a:gd name="T14" fmla="*/ 35 w 89"/>
                <a:gd name="T15" fmla="*/ 30 h 4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9" h="41">
                  <a:moveTo>
                    <a:pt x="35" y="30"/>
                  </a:moveTo>
                  <a:lnTo>
                    <a:pt x="39" y="23"/>
                  </a:lnTo>
                  <a:lnTo>
                    <a:pt x="81" y="40"/>
                  </a:lnTo>
                  <a:lnTo>
                    <a:pt x="88" y="26"/>
                  </a:lnTo>
                  <a:lnTo>
                    <a:pt x="46" y="8"/>
                  </a:lnTo>
                  <a:lnTo>
                    <a:pt x="50" y="2"/>
                  </a:lnTo>
                  <a:lnTo>
                    <a:pt x="0" y="0"/>
                  </a:lnTo>
                  <a:lnTo>
                    <a:pt x="35" y="3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00" name="Freeform 401"/>
            <p:cNvSpPr>
              <a:spLocks/>
            </p:cNvSpPr>
            <p:nvPr/>
          </p:nvSpPr>
          <p:spPr bwMode="auto">
            <a:xfrm>
              <a:off x="582" y="1101"/>
              <a:ext cx="67" cy="57"/>
            </a:xfrm>
            <a:custGeom>
              <a:avLst/>
              <a:gdLst>
                <a:gd name="T0" fmla="*/ 44 w 67"/>
                <a:gd name="T1" fmla="*/ 49 h 57"/>
                <a:gd name="T2" fmla="*/ 38 w 67"/>
                <a:gd name="T3" fmla="*/ 40 h 57"/>
                <a:gd name="T4" fmla="*/ 66 w 67"/>
                <a:gd name="T5" fmla="*/ 17 h 57"/>
                <a:gd name="T6" fmla="*/ 54 w 67"/>
                <a:gd name="T7" fmla="*/ 0 h 57"/>
                <a:gd name="T8" fmla="*/ 23 w 67"/>
                <a:gd name="T9" fmla="*/ 25 h 57"/>
                <a:gd name="T10" fmla="*/ 17 w 67"/>
                <a:gd name="T11" fmla="*/ 16 h 57"/>
                <a:gd name="T12" fmla="*/ 0 w 67"/>
                <a:gd name="T13" fmla="*/ 56 h 57"/>
                <a:gd name="T14" fmla="*/ 44 w 67"/>
                <a:gd name="T15" fmla="*/ 49 h 5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57">
                  <a:moveTo>
                    <a:pt x="44" y="49"/>
                  </a:moveTo>
                  <a:lnTo>
                    <a:pt x="38" y="40"/>
                  </a:lnTo>
                  <a:lnTo>
                    <a:pt x="66" y="17"/>
                  </a:lnTo>
                  <a:lnTo>
                    <a:pt x="54" y="0"/>
                  </a:lnTo>
                  <a:lnTo>
                    <a:pt x="23" y="25"/>
                  </a:lnTo>
                  <a:lnTo>
                    <a:pt x="17" y="16"/>
                  </a:lnTo>
                  <a:lnTo>
                    <a:pt x="0" y="56"/>
                  </a:lnTo>
                  <a:lnTo>
                    <a:pt x="44" y="49"/>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01" name="Freeform 402"/>
            <p:cNvSpPr>
              <a:spLocks/>
            </p:cNvSpPr>
            <p:nvPr/>
          </p:nvSpPr>
          <p:spPr bwMode="auto">
            <a:xfrm>
              <a:off x="682" y="1254"/>
              <a:ext cx="74" cy="51"/>
            </a:xfrm>
            <a:custGeom>
              <a:avLst/>
              <a:gdLst>
                <a:gd name="T0" fmla="*/ 73 w 74"/>
                <a:gd name="T1" fmla="*/ 0 h 51"/>
                <a:gd name="T2" fmla="*/ 28 w 74"/>
                <a:gd name="T3" fmla="*/ 3 h 51"/>
                <a:gd name="T4" fmla="*/ 33 w 74"/>
                <a:gd name="T5" fmla="*/ 12 h 51"/>
                <a:gd name="T6" fmla="*/ 0 w 74"/>
                <a:gd name="T7" fmla="*/ 33 h 51"/>
                <a:gd name="T8" fmla="*/ 12 w 74"/>
                <a:gd name="T9" fmla="*/ 50 h 51"/>
                <a:gd name="T10" fmla="*/ 46 w 74"/>
                <a:gd name="T11" fmla="*/ 29 h 51"/>
                <a:gd name="T12" fmla="*/ 51 w 74"/>
                <a:gd name="T13" fmla="*/ 38 h 51"/>
                <a:gd name="T14" fmla="*/ 73 w 74"/>
                <a:gd name="T15" fmla="*/ 0 h 5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4" h="51">
                  <a:moveTo>
                    <a:pt x="73" y="0"/>
                  </a:moveTo>
                  <a:lnTo>
                    <a:pt x="28" y="3"/>
                  </a:lnTo>
                  <a:lnTo>
                    <a:pt x="33" y="12"/>
                  </a:lnTo>
                  <a:lnTo>
                    <a:pt x="0" y="33"/>
                  </a:lnTo>
                  <a:lnTo>
                    <a:pt x="12" y="50"/>
                  </a:lnTo>
                  <a:lnTo>
                    <a:pt x="46" y="29"/>
                  </a:lnTo>
                  <a:lnTo>
                    <a:pt x="51" y="38"/>
                  </a:lnTo>
                  <a:lnTo>
                    <a:pt x="73"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02" name="Freeform 403"/>
            <p:cNvSpPr>
              <a:spLocks/>
            </p:cNvSpPr>
            <p:nvPr/>
          </p:nvSpPr>
          <p:spPr bwMode="auto">
            <a:xfrm>
              <a:off x="2265" y="1160"/>
              <a:ext cx="97" cy="55"/>
            </a:xfrm>
            <a:custGeom>
              <a:avLst/>
              <a:gdLst>
                <a:gd name="T0" fmla="*/ 96 w 97"/>
                <a:gd name="T1" fmla="*/ 4 h 55"/>
                <a:gd name="T2" fmla="*/ 40 w 97"/>
                <a:gd name="T3" fmla="*/ 0 h 55"/>
                <a:gd name="T4" fmla="*/ 45 w 97"/>
                <a:gd name="T5" fmla="*/ 12 h 55"/>
                <a:gd name="T6" fmla="*/ 0 w 97"/>
                <a:gd name="T7" fmla="*/ 30 h 55"/>
                <a:gd name="T8" fmla="*/ 11 w 97"/>
                <a:gd name="T9" fmla="*/ 54 h 55"/>
                <a:gd name="T10" fmla="*/ 56 w 97"/>
                <a:gd name="T11" fmla="*/ 35 h 55"/>
                <a:gd name="T12" fmla="*/ 62 w 97"/>
                <a:gd name="T13" fmla="*/ 47 h 55"/>
                <a:gd name="T14" fmla="*/ 96 w 97"/>
                <a:gd name="T15" fmla="*/ 4 h 5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7" h="55">
                  <a:moveTo>
                    <a:pt x="96" y="4"/>
                  </a:moveTo>
                  <a:lnTo>
                    <a:pt x="40" y="0"/>
                  </a:lnTo>
                  <a:lnTo>
                    <a:pt x="45" y="12"/>
                  </a:lnTo>
                  <a:lnTo>
                    <a:pt x="0" y="30"/>
                  </a:lnTo>
                  <a:lnTo>
                    <a:pt x="11" y="54"/>
                  </a:lnTo>
                  <a:lnTo>
                    <a:pt x="56" y="35"/>
                  </a:lnTo>
                  <a:lnTo>
                    <a:pt x="62" y="47"/>
                  </a:lnTo>
                  <a:lnTo>
                    <a:pt x="96" y="4"/>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03" name="Freeform 404"/>
            <p:cNvSpPr>
              <a:spLocks/>
            </p:cNvSpPr>
            <p:nvPr/>
          </p:nvSpPr>
          <p:spPr bwMode="auto">
            <a:xfrm>
              <a:off x="2434" y="1156"/>
              <a:ext cx="87" cy="73"/>
            </a:xfrm>
            <a:custGeom>
              <a:avLst/>
              <a:gdLst>
                <a:gd name="T0" fmla="*/ 86 w 87"/>
                <a:gd name="T1" fmla="*/ 72 h 73"/>
                <a:gd name="T2" fmla="*/ 65 w 87"/>
                <a:gd name="T3" fmla="*/ 21 h 73"/>
                <a:gd name="T4" fmla="*/ 56 w 87"/>
                <a:gd name="T5" fmla="*/ 32 h 73"/>
                <a:gd name="T6" fmla="*/ 17 w 87"/>
                <a:gd name="T7" fmla="*/ 0 h 73"/>
                <a:gd name="T8" fmla="*/ 0 w 87"/>
                <a:gd name="T9" fmla="*/ 21 h 73"/>
                <a:gd name="T10" fmla="*/ 39 w 87"/>
                <a:gd name="T11" fmla="*/ 51 h 73"/>
                <a:gd name="T12" fmla="*/ 30 w 87"/>
                <a:gd name="T13" fmla="*/ 62 h 73"/>
                <a:gd name="T14" fmla="*/ 86 w 87"/>
                <a:gd name="T15" fmla="*/ 72 h 73"/>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7" h="73">
                  <a:moveTo>
                    <a:pt x="86" y="72"/>
                  </a:moveTo>
                  <a:lnTo>
                    <a:pt x="65" y="21"/>
                  </a:lnTo>
                  <a:lnTo>
                    <a:pt x="56" y="32"/>
                  </a:lnTo>
                  <a:lnTo>
                    <a:pt x="17" y="0"/>
                  </a:lnTo>
                  <a:lnTo>
                    <a:pt x="0" y="21"/>
                  </a:lnTo>
                  <a:lnTo>
                    <a:pt x="39" y="51"/>
                  </a:lnTo>
                  <a:lnTo>
                    <a:pt x="30" y="62"/>
                  </a:lnTo>
                  <a:lnTo>
                    <a:pt x="86" y="72"/>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04" name="Freeform 405"/>
            <p:cNvSpPr>
              <a:spLocks/>
            </p:cNvSpPr>
            <p:nvPr/>
          </p:nvSpPr>
          <p:spPr bwMode="auto">
            <a:xfrm>
              <a:off x="2533" y="1285"/>
              <a:ext cx="91" cy="64"/>
            </a:xfrm>
            <a:custGeom>
              <a:avLst/>
              <a:gdLst>
                <a:gd name="T0" fmla="*/ 90 w 91"/>
                <a:gd name="T1" fmla="*/ 0 h 64"/>
                <a:gd name="T2" fmla="*/ 34 w 91"/>
                <a:gd name="T3" fmla="*/ 4 h 64"/>
                <a:gd name="T4" fmla="*/ 41 w 91"/>
                <a:gd name="T5" fmla="*/ 15 h 64"/>
                <a:gd name="T6" fmla="*/ 0 w 91"/>
                <a:gd name="T7" fmla="*/ 41 h 64"/>
                <a:gd name="T8" fmla="*/ 15 w 91"/>
                <a:gd name="T9" fmla="*/ 63 h 64"/>
                <a:gd name="T10" fmla="*/ 56 w 91"/>
                <a:gd name="T11" fmla="*/ 36 h 64"/>
                <a:gd name="T12" fmla="*/ 63 w 91"/>
                <a:gd name="T13" fmla="*/ 48 h 64"/>
                <a:gd name="T14" fmla="*/ 90 w 91"/>
                <a:gd name="T15" fmla="*/ 0 h 6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1" h="64">
                  <a:moveTo>
                    <a:pt x="90" y="0"/>
                  </a:moveTo>
                  <a:lnTo>
                    <a:pt x="34" y="4"/>
                  </a:lnTo>
                  <a:lnTo>
                    <a:pt x="41" y="15"/>
                  </a:lnTo>
                  <a:lnTo>
                    <a:pt x="0" y="41"/>
                  </a:lnTo>
                  <a:lnTo>
                    <a:pt x="15" y="63"/>
                  </a:lnTo>
                  <a:lnTo>
                    <a:pt x="56" y="36"/>
                  </a:lnTo>
                  <a:lnTo>
                    <a:pt x="63" y="48"/>
                  </a:lnTo>
                  <a:lnTo>
                    <a:pt x="90"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05" name="Freeform 406"/>
            <p:cNvSpPr>
              <a:spLocks/>
            </p:cNvSpPr>
            <p:nvPr/>
          </p:nvSpPr>
          <p:spPr bwMode="auto">
            <a:xfrm>
              <a:off x="1012" y="1572"/>
              <a:ext cx="96" cy="105"/>
            </a:xfrm>
            <a:custGeom>
              <a:avLst/>
              <a:gdLst>
                <a:gd name="T0" fmla="*/ 32 w 96"/>
                <a:gd name="T1" fmla="*/ 29 h 105"/>
                <a:gd name="T2" fmla="*/ 42 w 96"/>
                <a:gd name="T3" fmla="*/ 38 h 105"/>
                <a:gd name="T4" fmla="*/ 0 w 96"/>
                <a:gd name="T5" fmla="*/ 85 h 105"/>
                <a:gd name="T6" fmla="*/ 20 w 96"/>
                <a:gd name="T7" fmla="*/ 104 h 105"/>
                <a:gd name="T8" fmla="*/ 63 w 96"/>
                <a:gd name="T9" fmla="*/ 57 h 105"/>
                <a:gd name="T10" fmla="*/ 73 w 96"/>
                <a:gd name="T11" fmla="*/ 66 h 105"/>
                <a:gd name="T12" fmla="*/ 95 w 96"/>
                <a:gd name="T13" fmla="*/ 0 h 105"/>
                <a:gd name="T14" fmla="*/ 32 w 96"/>
                <a:gd name="T15" fmla="*/ 29 h 10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6" h="105">
                  <a:moveTo>
                    <a:pt x="32" y="29"/>
                  </a:moveTo>
                  <a:lnTo>
                    <a:pt x="42" y="38"/>
                  </a:lnTo>
                  <a:lnTo>
                    <a:pt x="0" y="85"/>
                  </a:lnTo>
                  <a:lnTo>
                    <a:pt x="20" y="104"/>
                  </a:lnTo>
                  <a:lnTo>
                    <a:pt x="63" y="57"/>
                  </a:lnTo>
                  <a:lnTo>
                    <a:pt x="73" y="66"/>
                  </a:lnTo>
                  <a:lnTo>
                    <a:pt x="95" y="0"/>
                  </a:lnTo>
                  <a:lnTo>
                    <a:pt x="32" y="29"/>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06" name="Freeform 407"/>
            <p:cNvSpPr>
              <a:spLocks/>
            </p:cNvSpPr>
            <p:nvPr/>
          </p:nvSpPr>
          <p:spPr bwMode="auto">
            <a:xfrm>
              <a:off x="1185" y="1584"/>
              <a:ext cx="117" cy="78"/>
            </a:xfrm>
            <a:custGeom>
              <a:avLst/>
              <a:gdLst>
                <a:gd name="T0" fmla="*/ 0 w 117"/>
                <a:gd name="T1" fmla="*/ 0 h 78"/>
                <a:gd name="T2" fmla="*/ 39 w 117"/>
                <a:gd name="T3" fmla="*/ 56 h 78"/>
                <a:gd name="T4" fmla="*/ 47 w 117"/>
                <a:gd name="T5" fmla="*/ 44 h 78"/>
                <a:gd name="T6" fmla="*/ 101 w 117"/>
                <a:gd name="T7" fmla="*/ 77 h 78"/>
                <a:gd name="T8" fmla="*/ 116 w 117"/>
                <a:gd name="T9" fmla="*/ 53 h 78"/>
                <a:gd name="T10" fmla="*/ 62 w 117"/>
                <a:gd name="T11" fmla="*/ 21 h 78"/>
                <a:gd name="T12" fmla="*/ 69 w 117"/>
                <a:gd name="T13" fmla="*/ 9 h 78"/>
                <a:gd name="T14" fmla="*/ 0 w 117"/>
                <a:gd name="T15" fmla="*/ 0 h 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7" h="78">
                  <a:moveTo>
                    <a:pt x="0" y="0"/>
                  </a:moveTo>
                  <a:lnTo>
                    <a:pt x="39" y="56"/>
                  </a:lnTo>
                  <a:lnTo>
                    <a:pt x="47" y="44"/>
                  </a:lnTo>
                  <a:lnTo>
                    <a:pt x="101" y="77"/>
                  </a:lnTo>
                  <a:lnTo>
                    <a:pt x="116" y="53"/>
                  </a:lnTo>
                  <a:lnTo>
                    <a:pt x="62" y="21"/>
                  </a:lnTo>
                  <a:lnTo>
                    <a:pt x="69" y="9"/>
                  </a:lnTo>
                  <a:lnTo>
                    <a:pt x="0"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07" name="Freeform 408"/>
            <p:cNvSpPr>
              <a:spLocks/>
            </p:cNvSpPr>
            <p:nvPr/>
          </p:nvSpPr>
          <p:spPr bwMode="auto">
            <a:xfrm>
              <a:off x="687" y="2251"/>
              <a:ext cx="69" cy="46"/>
            </a:xfrm>
            <a:custGeom>
              <a:avLst/>
              <a:gdLst>
                <a:gd name="T0" fmla="*/ 26 w 69"/>
                <a:gd name="T1" fmla="*/ 3 h 46"/>
                <a:gd name="T2" fmla="*/ 31 w 69"/>
                <a:gd name="T3" fmla="*/ 11 h 46"/>
                <a:gd name="T4" fmla="*/ 0 w 69"/>
                <a:gd name="T5" fmla="*/ 29 h 46"/>
                <a:gd name="T6" fmla="*/ 11 w 69"/>
                <a:gd name="T7" fmla="*/ 45 h 46"/>
                <a:gd name="T8" fmla="*/ 42 w 69"/>
                <a:gd name="T9" fmla="*/ 26 h 46"/>
                <a:gd name="T10" fmla="*/ 47 w 69"/>
                <a:gd name="T11" fmla="*/ 35 h 46"/>
                <a:gd name="T12" fmla="*/ 68 w 69"/>
                <a:gd name="T13" fmla="*/ 0 h 46"/>
                <a:gd name="T14" fmla="*/ 26 w 69"/>
                <a:gd name="T15" fmla="*/ 3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46">
                  <a:moveTo>
                    <a:pt x="26" y="3"/>
                  </a:moveTo>
                  <a:lnTo>
                    <a:pt x="31" y="11"/>
                  </a:lnTo>
                  <a:lnTo>
                    <a:pt x="0" y="29"/>
                  </a:lnTo>
                  <a:lnTo>
                    <a:pt x="11" y="45"/>
                  </a:lnTo>
                  <a:lnTo>
                    <a:pt x="42" y="26"/>
                  </a:lnTo>
                  <a:lnTo>
                    <a:pt x="47" y="35"/>
                  </a:lnTo>
                  <a:lnTo>
                    <a:pt x="68" y="0"/>
                  </a:lnTo>
                  <a:lnTo>
                    <a:pt x="26" y="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08" name="Freeform 409"/>
            <p:cNvSpPr>
              <a:spLocks/>
            </p:cNvSpPr>
            <p:nvPr/>
          </p:nvSpPr>
          <p:spPr bwMode="auto">
            <a:xfrm>
              <a:off x="705" y="2395"/>
              <a:ext cx="68" cy="46"/>
            </a:xfrm>
            <a:custGeom>
              <a:avLst/>
              <a:gdLst>
                <a:gd name="T0" fmla="*/ 26 w 68"/>
                <a:gd name="T1" fmla="*/ 3 h 46"/>
                <a:gd name="T2" fmla="*/ 30 w 68"/>
                <a:gd name="T3" fmla="*/ 11 h 46"/>
                <a:gd name="T4" fmla="*/ 0 w 68"/>
                <a:gd name="T5" fmla="*/ 30 h 46"/>
                <a:gd name="T6" fmla="*/ 10 w 68"/>
                <a:gd name="T7" fmla="*/ 45 h 46"/>
                <a:gd name="T8" fmla="*/ 41 w 68"/>
                <a:gd name="T9" fmla="*/ 26 h 46"/>
                <a:gd name="T10" fmla="*/ 46 w 68"/>
                <a:gd name="T11" fmla="*/ 34 h 46"/>
                <a:gd name="T12" fmla="*/ 67 w 68"/>
                <a:gd name="T13" fmla="*/ 0 h 46"/>
                <a:gd name="T14" fmla="*/ 26 w 68"/>
                <a:gd name="T15" fmla="*/ 3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8" h="46">
                  <a:moveTo>
                    <a:pt x="26" y="3"/>
                  </a:moveTo>
                  <a:lnTo>
                    <a:pt x="30" y="11"/>
                  </a:lnTo>
                  <a:lnTo>
                    <a:pt x="0" y="30"/>
                  </a:lnTo>
                  <a:lnTo>
                    <a:pt x="10" y="45"/>
                  </a:lnTo>
                  <a:lnTo>
                    <a:pt x="41" y="26"/>
                  </a:lnTo>
                  <a:lnTo>
                    <a:pt x="46" y="34"/>
                  </a:lnTo>
                  <a:lnTo>
                    <a:pt x="67" y="0"/>
                  </a:lnTo>
                  <a:lnTo>
                    <a:pt x="26" y="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09" name="Freeform 410"/>
            <p:cNvSpPr>
              <a:spLocks/>
            </p:cNvSpPr>
            <p:nvPr/>
          </p:nvSpPr>
          <p:spPr bwMode="auto">
            <a:xfrm>
              <a:off x="659" y="2594"/>
              <a:ext cx="67" cy="45"/>
            </a:xfrm>
            <a:custGeom>
              <a:avLst/>
              <a:gdLst>
                <a:gd name="T0" fmla="*/ 26 w 67"/>
                <a:gd name="T1" fmla="*/ 3 h 45"/>
                <a:gd name="T2" fmla="*/ 30 w 67"/>
                <a:gd name="T3" fmla="*/ 10 h 45"/>
                <a:gd name="T4" fmla="*/ 0 w 67"/>
                <a:gd name="T5" fmla="*/ 28 h 45"/>
                <a:gd name="T6" fmla="*/ 10 w 67"/>
                <a:gd name="T7" fmla="*/ 44 h 45"/>
                <a:gd name="T8" fmla="*/ 41 w 67"/>
                <a:gd name="T9" fmla="*/ 25 h 45"/>
                <a:gd name="T10" fmla="*/ 45 w 67"/>
                <a:gd name="T11" fmla="*/ 33 h 45"/>
                <a:gd name="T12" fmla="*/ 66 w 67"/>
                <a:gd name="T13" fmla="*/ 0 h 45"/>
                <a:gd name="T14" fmla="*/ 26 w 67"/>
                <a:gd name="T15" fmla="*/ 3 h 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45">
                  <a:moveTo>
                    <a:pt x="26" y="3"/>
                  </a:moveTo>
                  <a:lnTo>
                    <a:pt x="30" y="10"/>
                  </a:lnTo>
                  <a:lnTo>
                    <a:pt x="0" y="28"/>
                  </a:lnTo>
                  <a:lnTo>
                    <a:pt x="10" y="44"/>
                  </a:lnTo>
                  <a:lnTo>
                    <a:pt x="41" y="25"/>
                  </a:lnTo>
                  <a:lnTo>
                    <a:pt x="45" y="33"/>
                  </a:lnTo>
                  <a:lnTo>
                    <a:pt x="66" y="0"/>
                  </a:lnTo>
                  <a:lnTo>
                    <a:pt x="26" y="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10" name="Freeform 411"/>
            <p:cNvSpPr>
              <a:spLocks/>
            </p:cNvSpPr>
            <p:nvPr/>
          </p:nvSpPr>
          <p:spPr bwMode="auto">
            <a:xfrm>
              <a:off x="628" y="2777"/>
              <a:ext cx="73" cy="34"/>
            </a:xfrm>
            <a:custGeom>
              <a:avLst/>
              <a:gdLst>
                <a:gd name="T0" fmla="*/ 34 w 73"/>
                <a:gd name="T1" fmla="*/ 0 h 34"/>
                <a:gd name="T2" fmla="*/ 35 w 73"/>
                <a:gd name="T3" fmla="*/ 8 h 34"/>
                <a:gd name="T4" fmla="*/ 0 w 73"/>
                <a:gd name="T5" fmla="*/ 11 h 34"/>
                <a:gd name="T6" fmla="*/ 2 w 73"/>
                <a:gd name="T7" fmla="*/ 27 h 34"/>
                <a:gd name="T8" fmla="*/ 37 w 73"/>
                <a:gd name="T9" fmla="*/ 25 h 34"/>
                <a:gd name="T10" fmla="*/ 38 w 73"/>
                <a:gd name="T11" fmla="*/ 33 h 34"/>
                <a:gd name="T12" fmla="*/ 72 w 73"/>
                <a:gd name="T13" fmla="*/ 14 h 34"/>
                <a:gd name="T14" fmla="*/ 34 w 73"/>
                <a:gd name="T15" fmla="*/ 0 h 3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3" h="34">
                  <a:moveTo>
                    <a:pt x="34" y="0"/>
                  </a:moveTo>
                  <a:lnTo>
                    <a:pt x="35" y="8"/>
                  </a:lnTo>
                  <a:lnTo>
                    <a:pt x="0" y="11"/>
                  </a:lnTo>
                  <a:lnTo>
                    <a:pt x="2" y="27"/>
                  </a:lnTo>
                  <a:lnTo>
                    <a:pt x="37" y="25"/>
                  </a:lnTo>
                  <a:lnTo>
                    <a:pt x="38" y="33"/>
                  </a:lnTo>
                  <a:lnTo>
                    <a:pt x="72" y="14"/>
                  </a:lnTo>
                  <a:lnTo>
                    <a:pt x="34"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11" name="Freeform 412"/>
            <p:cNvSpPr>
              <a:spLocks/>
            </p:cNvSpPr>
            <p:nvPr/>
          </p:nvSpPr>
          <p:spPr bwMode="auto">
            <a:xfrm>
              <a:off x="704" y="2055"/>
              <a:ext cx="69" cy="46"/>
            </a:xfrm>
            <a:custGeom>
              <a:avLst/>
              <a:gdLst>
                <a:gd name="T0" fmla="*/ 26 w 69"/>
                <a:gd name="T1" fmla="*/ 3 h 46"/>
                <a:gd name="T2" fmla="*/ 31 w 69"/>
                <a:gd name="T3" fmla="*/ 11 h 46"/>
                <a:gd name="T4" fmla="*/ 0 w 69"/>
                <a:gd name="T5" fmla="*/ 29 h 46"/>
                <a:gd name="T6" fmla="*/ 11 w 69"/>
                <a:gd name="T7" fmla="*/ 45 h 46"/>
                <a:gd name="T8" fmla="*/ 42 w 69"/>
                <a:gd name="T9" fmla="*/ 26 h 46"/>
                <a:gd name="T10" fmla="*/ 47 w 69"/>
                <a:gd name="T11" fmla="*/ 35 h 46"/>
                <a:gd name="T12" fmla="*/ 68 w 69"/>
                <a:gd name="T13" fmla="*/ 0 h 46"/>
                <a:gd name="T14" fmla="*/ 26 w 69"/>
                <a:gd name="T15" fmla="*/ 3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46">
                  <a:moveTo>
                    <a:pt x="26" y="3"/>
                  </a:moveTo>
                  <a:lnTo>
                    <a:pt x="31" y="11"/>
                  </a:lnTo>
                  <a:lnTo>
                    <a:pt x="0" y="29"/>
                  </a:lnTo>
                  <a:lnTo>
                    <a:pt x="11" y="45"/>
                  </a:lnTo>
                  <a:lnTo>
                    <a:pt x="42" y="26"/>
                  </a:lnTo>
                  <a:lnTo>
                    <a:pt x="47" y="35"/>
                  </a:lnTo>
                  <a:lnTo>
                    <a:pt x="68" y="0"/>
                  </a:lnTo>
                  <a:lnTo>
                    <a:pt x="26" y="3"/>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12" name="Freeform 413"/>
            <p:cNvSpPr>
              <a:spLocks/>
            </p:cNvSpPr>
            <p:nvPr/>
          </p:nvSpPr>
          <p:spPr bwMode="auto">
            <a:xfrm>
              <a:off x="726" y="1887"/>
              <a:ext cx="67" cy="45"/>
            </a:xfrm>
            <a:custGeom>
              <a:avLst/>
              <a:gdLst>
                <a:gd name="T0" fmla="*/ 25 w 67"/>
                <a:gd name="T1" fmla="*/ 2 h 45"/>
                <a:gd name="T2" fmla="*/ 30 w 67"/>
                <a:gd name="T3" fmla="*/ 10 h 45"/>
                <a:gd name="T4" fmla="*/ 0 w 67"/>
                <a:gd name="T5" fmla="*/ 28 h 45"/>
                <a:gd name="T6" fmla="*/ 10 w 67"/>
                <a:gd name="T7" fmla="*/ 44 h 45"/>
                <a:gd name="T8" fmla="*/ 41 w 67"/>
                <a:gd name="T9" fmla="*/ 25 h 45"/>
                <a:gd name="T10" fmla="*/ 46 w 67"/>
                <a:gd name="T11" fmla="*/ 34 h 45"/>
                <a:gd name="T12" fmla="*/ 66 w 67"/>
                <a:gd name="T13" fmla="*/ 0 h 45"/>
                <a:gd name="T14" fmla="*/ 25 w 67"/>
                <a:gd name="T15" fmla="*/ 2 h 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45">
                  <a:moveTo>
                    <a:pt x="25" y="2"/>
                  </a:moveTo>
                  <a:lnTo>
                    <a:pt x="30" y="10"/>
                  </a:lnTo>
                  <a:lnTo>
                    <a:pt x="0" y="28"/>
                  </a:lnTo>
                  <a:lnTo>
                    <a:pt x="10" y="44"/>
                  </a:lnTo>
                  <a:lnTo>
                    <a:pt x="41" y="25"/>
                  </a:lnTo>
                  <a:lnTo>
                    <a:pt x="46" y="34"/>
                  </a:lnTo>
                  <a:lnTo>
                    <a:pt x="66" y="0"/>
                  </a:lnTo>
                  <a:lnTo>
                    <a:pt x="25" y="2"/>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13" name="Freeform 414"/>
            <p:cNvSpPr>
              <a:spLocks/>
            </p:cNvSpPr>
            <p:nvPr/>
          </p:nvSpPr>
          <p:spPr bwMode="auto">
            <a:xfrm>
              <a:off x="1137" y="2018"/>
              <a:ext cx="43" cy="69"/>
            </a:xfrm>
            <a:custGeom>
              <a:avLst/>
              <a:gdLst>
                <a:gd name="T0" fmla="*/ 0 w 43"/>
                <a:gd name="T1" fmla="*/ 0 h 69"/>
                <a:gd name="T2" fmla="*/ 1 w 43"/>
                <a:gd name="T3" fmla="*/ 41 h 69"/>
                <a:gd name="T4" fmla="*/ 8 w 43"/>
                <a:gd name="T5" fmla="*/ 36 h 69"/>
                <a:gd name="T6" fmla="*/ 26 w 43"/>
                <a:gd name="T7" fmla="*/ 68 h 69"/>
                <a:gd name="T8" fmla="*/ 42 w 43"/>
                <a:gd name="T9" fmla="*/ 58 h 69"/>
                <a:gd name="T10" fmla="*/ 25 w 43"/>
                <a:gd name="T11" fmla="*/ 27 h 69"/>
                <a:gd name="T12" fmla="*/ 33 w 43"/>
                <a:gd name="T13" fmla="*/ 21 h 69"/>
                <a:gd name="T14" fmla="*/ 0 w 43"/>
                <a:gd name="T15" fmla="*/ 0 h 6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3" h="69">
                  <a:moveTo>
                    <a:pt x="0" y="0"/>
                  </a:moveTo>
                  <a:lnTo>
                    <a:pt x="1" y="41"/>
                  </a:lnTo>
                  <a:lnTo>
                    <a:pt x="8" y="36"/>
                  </a:lnTo>
                  <a:lnTo>
                    <a:pt x="26" y="68"/>
                  </a:lnTo>
                  <a:lnTo>
                    <a:pt x="42" y="58"/>
                  </a:lnTo>
                  <a:lnTo>
                    <a:pt x="25" y="27"/>
                  </a:lnTo>
                  <a:lnTo>
                    <a:pt x="33" y="21"/>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14" name="Freeform 415"/>
            <p:cNvSpPr>
              <a:spLocks/>
            </p:cNvSpPr>
            <p:nvPr/>
          </p:nvSpPr>
          <p:spPr bwMode="auto">
            <a:xfrm>
              <a:off x="1290" y="2431"/>
              <a:ext cx="67" cy="45"/>
            </a:xfrm>
            <a:custGeom>
              <a:avLst/>
              <a:gdLst>
                <a:gd name="T0" fmla="*/ 0 w 67"/>
                <a:gd name="T1" fmla="*/ 0 h 45"/>
                <a:gd name="T2" fmla="*/ 20 w 67"/>
                <a:gd name="T3" fmla="*/ 34 h 45"/>
                <a:gd name="T4" fmla="*/ 25 w 67"/>
                <a:gd name="T5" fmla="*/ 25 h 45"/>
                <a:gd name="T6" fmla="*/ 56 w 67"/>
                <a:gd name="T7" fmla="*/ 44 h 45"/>
                <a:gd name="T8" fmla="*/ 66 w 67"/>
                <a:gd name="T9" fmla="*/ 28 h 45"/>
                <a:gd name="T10" fmla="*/ 36 w 67"/>
                <a:gd name="T11" fmla="*/ 10 h 45"/>
                <a:gd name="T12" fmla="*/ 41 w 67"/>
                <a:gd name="T13" fmla="*/ 2 h 45"/>
                <a:gd name="T14" fmla="*/ 0 w 67"/>
                <a:gd name="T15" fmla="*/ 0 h 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45">
                  <a:moveTo>
                    <a:pt x="0" y="0"/>
                  </a:moveTo>
                  <a:lnTo>
                    <a:pt x="20" y="34"/>
                  </a:lnTo>
                  <a:lnTo>
                    <a:pt x="25" y="25"/>
                  </a:lnTo>
                  <a:lnTo>
                    <a:pt x="56" y="44"/>
                  </a:lnTo>
                  <a:lnTo>
                    <a:pt x="66" y="28"/>
                  </a:lnTo>
                  <a:lnTo>
                    <a:pt x="36" y="10"/>
                  </a:lnTo>
                  <a:lnTo>
                    <a:pt x="41" y="2"/>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15" name="Freeform 416"/>
            <p:cNvSpPr>
              <a:spLocks/>
            </p:cNvSpPr>
            <p:nvPr/>
          </p:nvSpPr>
          <p:spPr bwMode="auto">
            <a:xfrm>
              <a:off x="1335" y="2597"/>
              <a:ext cx="68" cy="46"/>
            </a:xfrm>
            <a:custGeom>
              <a:avLst/>
              <a:gdLst>
                <a:gd name="T0" fmla="*/ 0 w 68"/>
                <a:gd name="T1" fmla="*/ 0 h 46"/>
                <a:gd name="T2" fmla="*/ 21 w 68"/>
                <a:gd name="T3" fmla="*/ 34 h 46"/>
                <a:gd name="T4" fmla="*/ 26 w 68"/>
                <a:gd name="T5" fmla="*/ 26 h 46"/>
                <a:gd name="T6" fmla="*/ 57 w 68"/>
                <a:gd name="T7" fmla="*/ 45 h 46"/>
                <a:gd name="T8" fmla="*/ 67 w 68"/>
                <a:gd name="T9" fmla="*/ 30 h 46"/>
                <a:gd name="T10" fmla="*/ 37 w 68"/>
                <a:gd name="T11" fmla="*/ 11 h 46"/>
                <a:gd name="T12" fmla="*/ 41 w 68"/>
                <a:gd name="T13" fmla="*/ 3 h 46"/>
                <a:gd name="T14" fmla="*/ 0 w 68"/>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8" h="46">
                  <a:moveTo>
                    <a:pt x="0" y="0"/>
                  </a:moveTo>
                  <a:lnTo>
                    <a:pt x="21" y="34"/>
                  </a:lnTo>
                  <a:lnTo>
                    <a:pt x="26" y="26"/>
                  </a:lnTo>
                  <a:lnTo>
                    <a:pt x="57" y="45"/>
                  </a:lnTo>
                  <a:lnTo>
                    <a:pt x="67" y="30"/>
                  </a:lnTo>
                  <a:lnTo>
                    <a:pt x="37" y="11"/>
                  </a:lnTo>
                  <a:lnTo>
                    <a:pt x="41" y="3"/>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16" name="Freeform 417"/>
            <p:cNvSpPr>
              <a:spLocks/>
            </p:cNvSpPr>
            <p:nvPr/>
          </p:nvSpPr>
          <p:spPr bwMode="auto">
            <a:xfrm>
              <a:off x="1330" y="2744"/>
              <a:ext cx="67" cy="45"/>
            </a:xfrm>
            <a:custGeom>
              <a:avLst/>
              <a:gdLst>
                <a:gd name="T0" fmla="*/ 0 w 67"/>
                <a:gd name="T1" fmla="*/ 0 h 45"/>
                <a:gd name="T2" fmla="*/ 20 w 67"/>
                <a:gd name="T3" fmla="*/ 34 h 45"/>
                <a:gd name="T4" fmla="*/ 25 w 67"/>
                <a:gd name="T5" fmla="*/ 26 h 45"/>
                <a:gd name="T6" fmla="*/ 55 w 67"/>
                <a:gd name="T7" fmla="*/ 44 h 45"/>
                <a:gd name="T8" fmla="*/ 66 w 67"/>
                <a:gd name="T9" fmla="*/ 28 h 45"/>
                <a:gd name="T10" fmla="*/ 36 w 67"/>
                <a:gd name="T11" fmla="*/ 9 h 45"/>
                <a:gd name="T12" fmla="*/ 41 w 67"/>
                <a:gd name="T13" fmla="*/ 2 h 45"/>
                <a:gd name="T14" fmla="*/ 0 w 67"/>
                <a:gd name="T15" fmla="*/ 0 h 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45">
                  <a:moveTo>
                    <a:pt x="0" y="0"/>
                  </a:moveTo>
                  <a:lnTo>
                    <a:pt x="20" y="34"/>
                  </a:lnTo>
                  <a:lnTo>
                    <a:pt x="25" y="26"/>
                  </a:lnTo>
                  <a:lnTo>
                    <a:pt x="55" y="44"/>
                  </a:lnTo>
                  <a:lnTo>
                    <a:pt x="66" y="28"/>
                  </a:lnTo>
                  <a:lnTo>
                    <a:pt x="36" y="9"/>
                  </a:lnTo>
                  <a:lnTo>
                    <a:pt x="41" y="2"/>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17" name="Freeform 418"/>
            <p:cNvSpPr>
              <a:spLocks/>
            </p:cNvSpPr>
            <p:nvPr/>
          </p:nvSpPr>
          <p:spPr bwMode="auto">
            <a:xfrm>
              <a:off x="1272" y="2324"/>
              <a:ext cx="69" cy="46"/>
            </a:xfrm>
            <a:custGeom>
              <a:avLst/>
              <a:gdLst>
                <a:gd name="T0" fmla="*/ 0 w 69"/>
                <a:gd name="T1" fmla="*/ 0 h 46"/>
                <a:gd name="T2" fmla="*/ 21 w 69"/>
                <a:gd name="T3" fmla="*/ 35 h 46"/>
                <a:gd name="T4" fmla="*/ 26 w 69"/>
                <a:gd name="T5" fmla="*/ 26 h 46"/>
                <a:gd name="T6" fmla="*/ 57 w 69"/>
                <a:gd name="T7" fmla="*/ 45 h 46"/>
                <a:gd name="T8" fmla="*/ 68 w 69"/>
                <a:gd name="T9" fmla="*/ 29 h 46"/>
                <a:gd name="T10" fmla="*/ 37 w 69"/>
                <a:gd name="T11" fmla="*/ 11 h 46"/>
                <a:gd name="T12" fmla="*/ 42 w 69"/>
                <a:gd name="T13" fmla="*/ 3 h 46"/>
                <a:gd name="T14" fmla="*/ 0 w 69"/>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9" h="46">
                  <a:moveTo>
                    <a:pt x="0" y="0"/>
                  </a:moveTo>
                  <a:lnTo>
                    <a:pt x="21" y="35"/>
                  </a:lnTo>
                  <a:lnTo>
                    <a:pt x="26" y="26"/>
                  </a:lnTo>
                  <a:lnTo>
                    <a:pt x="57" y="45"/>
                  </a:lnTo>
                  <a:lnTo>
                    <a:pt x="68" y="29"/>
                  </a:lnTo>
                  <a:lnTo>
                    <a:pt x="37" y="11"/>
                  </a:lnTo>
                  <a:lnTo>
                    <a:pt x="42" y="3"/>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18" name="Freeform 419"/>
            <p:cNvSpPr>
              <a:spLocks/>
            </p:cNvSpPr>
            <p:nvPr/>
          </p:nvSpPr>
          <p:spPr bwMode="auto">
            <a:xfrm>
              <a:off x="1444" y="2048"/>
              <a:ext cx="68" cy="46"/>
            </a:xfrm>
            <a:custGeom>
              <a:avLst/>
              <a:gdLst>
                <a:gd name="T0" fmla="*/ 0 w 68"/>
                <a:gd name="T1" fmla="*/ 0 h 46"/>
                <a:gd name="T2" fmla="*/ 21 w 68"/>
                <a:gd name="T3" fmla="*/ 34 h 46"/>
                <a:gd name="T4" fmla="*/ 26 w 68"/>
                <a:gd name="T5" fmla="*/ 26 h 46"/>
                <a:gd name="T6" fmla="*/ 57 w 68"/>
                <a:gd name="T7" fmla="*/ 45 h 46"/>
                <a:gd name="T8" fmla="*/ 67 w 68"/>
                <a:gd name="T9" fmla="*/ 30 h 46"/>
                <a:gd name="T10" fmla="*/ 37 w 68"/>
                <a:gd name="T11" fmla="*/ 11 h 46"/>
                <a:gd name="T12" fmla="*/ 41 w 68"/>
                <a:gd name="T13" fmla="*/ 3 h 46"/>
                <a:gd name="T14" fmla="*/ 0 w 68"/>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8" h="46">
                  <a:moveTo>
                    <a:pt x="0" y="0"/>
                  </a:moveTo>
                  <a:lnTo>
                    <a:pt x="21" y="34"/>
                  </a:lnTo>
                  <a:lnTo>
                    <a:pt x="26" y="26"/>
                  </a:lnTo>
                  <a:lnTo>
                    <a:pt x="57" y="45"/>
                  </a:lnTo>
                  <a:lnTo>
                    <a:pt x="67" y="30"/>
                  </a:lnTo>
                  <a:lnTo>
                    <a:pt x="37" y="11"/>
                  </a:lnTo>
                  <a:lnTo>
                    <a:pt x="41" y="3"/>
                  </a:lnTo>
                  <a:lnTo>
                    <a:pt x="0" y="0"/>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19" name="Freeform 420"/>
            <p:cNvSpPr>
              <a:spLocks/>
            </p:cNvSpPr>
            <p:nvPr/>
          </p:nvSpPr>
          <p:spPr bwMode="auto">
            <a:xfrm>
              <a:off x="757" y="1746"/>
              <a:ext cx="67" cy="45"/>
            </a:xfrm>
            <a:custGeom>
              <a:avLst/>
              <a:gdLst>
                <a:gd name="T0" fmla="*/ 25 w 67"/>
                <a:gd name="T1" fmla="*/ 2 h 45"/>
                <a:gd name="T2" fmla="*/ 30 w 67"/>
                <a:gd name="T3" fmla="*/ 10 h 45"/>
                <a:gd name="T4" fmla="*/ 0 w 67"/>
                <a:gd name="T5" fmla="*/ 28 h 45"/>
                <a:gd name="T6" fmla="*/ 10 w 67"/>
                <a:gd name="T7" fmla="*/ 44 h 45"/>
                <a:gd name="T8" fmla="*/ 41 w 67"/>
                <a:gd name="T9" fmla="*/ 25 h 45"/>
                <a:gd name="T10" fmla="*/ 46 w 67"/>
                <a:gd name="T11" fmla="*/ 34 h 45"/>
                <a:gd name="T12" fmla="*/ 66 w 67"/>
                <a:gd name="T13" fmla="*/ 0 h 45"/>
                <a:gd name="T14" fmla="*/ 25 w 67"/>
                <a:gd name="T15" fmla="*/ 2 h 4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7" h="45">
                  <a:moveTo>
                    <a:pt x="25" y="2"/>
                  </a:moveTo>
                  <a:lnTo>
                    <a:pt x="30" y="10"/>
                  </a:lnTo>
                  <a:lnTo>
                    <a:pt x="0" y="28"/>
                  </a:lnTo>
                  <a:lnTo>
                    <a:pt x="10" y="44"/>
                  </a:lnTo>
                  <a:lnTo>
                    <a:pt x="41" y="25"/>
                  </a:lnTo>
                  <a:lnTo>
                    <a:pt x="46" y="34"/>
                  </a:lnTo>
                  <a:lnTo>
                    <a:pt x="66" y="0"/>
                  </a:lnTo>
                  <a:lnTo>
                    <a:pt x="25" y="2"/>
                  </a:lnTo>
                </a:path>
              </a:pathLst>
            </a:custGeom>
            <a:solidFill>
              <a:srgbClr val="FFFFFF"/>
            </a:solidFill>
            <a:ln w="12699" cap="rnd" cmpd="sng">
              <a:solidFill>
                <a:srgbClr val="618FFD"/>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20" name="Freeform 421"/>
            <p:cNvSpPr>
              <a:spLocks/>
            </p:cNvSpPr>
            <p:nvPr/>
          </p:nvSpPr>
          <p:spPr bwMode="auto">
            <a:xfrm>
              <a:off x="2643" y="1228"/>
              <a:ext cx="151" cy="96"/>
            </a:xfrm>
            <a:custGeom>
              <a:avLst/>
              <a:gdLst>
                <a:gd name="T0" fmla="*/ 76 w 151"/>
                <a:gd name="T1" fmla="*/ 0 h 96"/>
                <a:gd name="T2" fmla="*/ 76 w 151"/>
                <a:gd name="T3" fmla="*/ 24 h 96"/>
                <a:gd name="T4" fmla="*/ 0 w 151"/>
                <a:gd name="T5" fmla="*/ 24 h 96"/>
                <a:gd name="T6" fmla="*/ 0 w 151"/>
                <a:gd name="T7" fmla="*/ 72 h 96"/>
                <a:gd name="T8" fmla="*/ 76 w 151"/>
                <a:gd name="T9" fmla="*/ 72 h 96"/>
                <a:gd name="T10" fmla="*/ 76 w 151"/>
                <a:gd name="T11" fmla="*/ 95 h 96"/>
                <a:gd name="T12" fmla="*/ 150 w 151"/>
                <a:gd name="T13" fmla="*/ 48 h 96"/>
                <a:gd name="T14" fmla="*/ 76 w 151"/>
                <a:gd name="T15" fmla="*/ 0 h 9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1" h="96">
                  <a:moveTo>
                    <a:pt x="76" y="0"/>
                  </a:moveTo>
                  <a:lnTo>
                    <a:pt x="76" y="24"/>
                  </a:lnTo>
                  <a:lnTo>
                    <a:pt x="0" y="24"/>
                  </a:lnTo>
                  <a:lnTo>
                    <a:pt x="0" y="72"/>
                  </a:lnTo>
                  <a:lnTo>
                    <a:pt x="76" y="72"/>
                  </a:lnTo>
                  <a:lnTo>
                    <a:pt x="76" y="95"/>
                  </a:lnTo>
                  <a:lnTo>
                    <a:pt x="150" y="48"/>
                  </a:lnTo>
                  <a:lnTo>
                    <a:pt x="76"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21" name="Freeform 422"/>
            <p:cNvSpPr>
              <a:spLocks/>
            </p:cNvSpPr>
            <p:nvPr/>
          </p:nvSpPr>
          <p:spPr bwMode="auto">
            <a:xfrm>
              <a:off x="1887" y="2485"/>
              <a:ext cx="66" cy="70"/>
            </a:xfrm>
            <a:custGeom>
              <a:avLst/>
              <a:gdLst>
                <a:gd name="T0" fmla="*/ 33 w 66"/>
                <a:gd name="T1" fmla="*/ 0 h 70"/>
                <a:gd name="T2" fmla="*/ 33 w 66"/>
                <a:gd name="T3" fmla="*/ 17 h 70"/>
                <a:gd name="T4" fmla="*/ 0 w 66"/>
                <a:gd name="T5" fmla="*/ 17 h 70"/>
                <a:gd name="T6" fmla="*/ 0 w 66"/>
                <a:gd name="T7" fmla="*/ 52 h 70"/>
                <a:gd name="T8" fmla="*/ 33 w 66"/>
                <a:gd name="T9" fmla="*/ 52 h 70"/>
                <a:gd name="T10" fmla="*/ 33 w 66"/>
                <a:gd name="T11" fmla="*/ 69 h 70"/>
                <a:gd name="T12" fmla="*/ 65 w 66"/>
                <a:gd name="T13" fmla="*/ 35 h 70"/>
                <a:gd name="T14" fmla="*/ 33 w 66"/>
                <a:gd name="T15" fmla="*/ 0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33" y="0"/>
                  </a:moveTo>
                  <a:lnTo>
                    <a:pt x="33" y="17"/>
                  </a:lnTo>
                  <a:lnTo>
                    <a:pt x="0" y="17"/>
                  </a:lnTo>
                  <a:lnTo>
                    <a:pt x="0" y="52"/>
                  </a:lnTo>
                  <a:lnTo>
                    <a:pt x="33" y="52"/>
                  </a:lnTo>
                  <a:lnTo>
                    <a:pt x="33" y="69"/>
                  </a:lnTo>
                  <a:lnTo>
                    <a:pt x="65" y="35"/>
                  </a:lnTo>
                  <a:lnTo>
                    <a:pt x="33"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22" name="Freeform 423"/>
            <p:cNvSpPr>
              <a:spLocks/>
            </p:cNvSpPr>
            <p:nvPr/>
          </p:nvSpPr>
          <p:spPr bwMode="auto">
            <a:xfrm>
              <a:off x="2091" y="2561"/>
              <a:ext cx="66" cy="70"/>
            </a:xfrm>
            <a:custGeom>
              <a:avLst/>
              <a:gdLst>
                <a:gd name="T0" fmla="*/ 0 w 66"/>
                <a:gd name="T1" fmla="*/ 35 h 70"/>
                <a:gd name="T2" fmla="*/ 33 w 66"/>
                <a:gd name="T3" fmla="*/ 69 h 70"/>
                <a:gd name="T4" fmla="*/ 33 w 66"/>
                <a:gd name="T5" fmla="*/ 52 h 70"/>
                <a:gd name="T6" fmla="*/ 65 w 66"/>
                <a:gd name="T7" fmla="*/ 52 h 70"/>
                <a:gd name="T8" fmla="*/ 65 w 66"/>
                <a:gd name="T9" fmla="*/ 17 h 70"/>
                <a:gd name="T10" fmla="*/ 33 w 66"/>
                <a:gd name="T11" fmla="*/ 17 h 70"/>
                <a:gd name="T12" fmla="*/ 33 w 66"/>
                <a:gd name="T13" fmla="*/ 0 h 70"/>
                <a:gd name="T14" fmla="*/ 0 w 66"/>
                <a:gd name="T15" fmla="*/ 35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0" y="35"/>
                  </a:moveTo>
                  <a:lnTo>
                    <a:pt x="33" y="69"/>
                  </a:lnTo>
                  <a:lnTo>
                    <a:pt x="33" y="52"/>
                  </a:lnTo>
                  <a:lnTo>
                    <a:pt x="65" y="52"/>
                  </a:lnTo>
                  <a:lnTo>
                    <a:pt x="65" y="17"/>
                  </a:lnTo>
                  <a:lnTo>
                    <a:pt x="33" y="17"/>
                  </a:lnTo>
                  <a:lnTo>
                    <a:pt x="3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23" name="Freeform 424"/>
            <p:cNvSpPr>
              <a:spLocks/>
            </p:cNvSpPr>
            <p:nvPr/>
          </p:nvSpPr>
          <p:spPr bwMode="auto">
            <a:xfrm>
              <a:off x="1815" y="2123"/>
              <a:ext cx="66" cy="71"/>
            </a:xfrm>
            <a:custGeom>
              <a:avLst/>
              <a:gdLst>
                <a:gd name="T0" fmla="*/ 33 w 66"/>
                <a:gd name="T1" fmla="*/ 0 h 71"/>
                <a:gd name="T2" fmla="*/ 33 w 66"/>
                <a:gd name="T3" fmla="*/ 17 h 71"/>
                <a:gd name="T4" fmla="*/ 0 w 66"/>
                <a:gd name="T5" fmla="*/ 17 h 71"/>
                <a:gd name="T6" fmla="*/ 0 w 66"/>
                <a:gd name="T7" fmla="*/ 53 h 71"/>
                <a:gd name="T8" fmla="*/ 33 w 66"/>
                <a:gd name="T9" fmla="*/ 53 h 71"/>
                <a:gd name="T10" fmla="*/ 33 w 66"/>
                <a:gd name="T11" fmla="*/ 70 h 71"/>
                <a:gd name="T12" fmla="*/ 65 w 66"/>
                <a:gd name="T13" fmla="*/ 36 h 71"/>
                <a:gd name="T14" fmla="*/ 33 w 66"/>
                <a:gd name="T15" fmla="*/ 0 h 7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1">
                  <a:moveTo>
                    <a:pt x="33" y="0"/>
                  </a:moveTo>
                  <a:lnTo>
                    <a:pt x="33" y="17"/>
                  </a:lnTo>
                  <a:lnTo>
                    <a:pt x="0" y="17"/>
                  </a:lnTo>
                  <a:lnTo>
                    <a:pt x="0" y="53"/>
                  </a:lnTo>
                  <a:lnTo>
                    <a:pt x="33" y="53"/>
                  </a:lnTo>
                  <a:lnTo>
                    <a:pt x="33" y="70"/>
                  </a:lnTo>
                  <a:lnTo>
                    <a:pt x="65" y="36"/>
                  </a:lnTo>
                  <a:lnTo>
                    <a:pt x="33"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24" name="Freeform 425"/>
            <p:cNvSpPr>
              <a:spLocks/>
            </p:cNvSpPr>
            <p:nvPr/>
          </p:nvSpPr>
          <p:spPr bwMode="auto">
            <a:xfrm>
              <a:off x="2019" y="2200"/>
              <a:ext cx="66" cy="70"/>
            </a:xfrm>
            <a:custGeom>
              <a:avLst/>
              <a:gdLst>
                <a:gd name="T0" fmla="*/ 0 w 66"/>
                <a:gd name="T1" fmla="*/ 35 h 70"/>
                <a:gd name="T2" fmla="*/ 33 w 66"/>
                <a:gd name="T3" fmla="*/ 69 h 70"/>
                <a:gd name="T4" fmla="*/ 33 w 66"/>
                <a:gd name="T5" fmla="*/ 52 h 70"/>
                <a:gd name="T6" fmla="*/ 65 w 66"/>
                <a:gd name="T7" fmla="*/ 52 h 70"/>
                <a:gd name="T8" fmla="*/ 65 w 66"/>
                <a:gd name="T9" fmla="*/ 17 h 70"/>
                <a:gd name="T10" fmla="*/ 33 w 66"/>
                <a:gd name="T11" fmla="*/ 17 h 70"/>
                <a:gd name="T12" fmla="*/ 33 w 66"/>
                <a:gd name="T13" fmla="*/ 0 h 70"/>
                <a:gd name="T14" fmla="*/ 0 w 66"/>
                <a:gd name="T15" fmla="*/ 35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0" y="35"/>
                  </a:moveTo>
                  <a:lnTo>
                    <a:pt x="33" y="69"/>
                  </a:lnTo>
                  <a:lnTo>
                    <a:pt x="33" y="52"/>
                  </a:lnTo>
                  <a:lnTo>
                    <a:pt x="65" y="52"/>
                  </a:lnTo>
                  <a:lnTo>
                    <a:pt x="65" y="17"/>
                  </a:lnTo>
                  <a:lnTo>
                    <a:pt x="33" y="17"/>
                  </a:lnTo>
                  <a:lnTo>
                    <a:pt x="3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25" name="Freeform 426"/>
            <p:cNvSpPr>
              <a:spLocks/>
            </p:cNvSpPr>
            <p:nvPr/>
          </p:nvSpPr>
          <p:spPr bwMode="auto">
            <a:xfrm>
              <a:off x="1983" y="1667"/>
              <a:ext cx="66" cy="70"/>
            </a:xfrm>
            <a:custGeom>
              <a:avLst/>
              <a:gdLst>
                <a:gd name="T0" fmla="*/ 33 w 66"/>
                <a:gd name="T1" fmla="*/ 0 h 70"/>
                <a:gd name="T2" fmla="*/ 33 w 66"/>
                <a:gd name="T3" fmla="*/ 17 h 70"/>
                <a:gd name="T4" fmla="*/ 0 w 66"/>
                <a:gd name="T5" fmla="*/ 17 h 70"/>
                <a:gd name="T6" fmla="*/ 0 w 66"/>
                <a:gd name="T7" fmla="*/ 52 h 70"/>
                <a:gd name="T8" fmla="*/ 33 w 66"/>
                <a:gd name="T9" fmla="*/ 52 h 70"/>
                <a:gd name="T10" fmla="*/ 33 w 66"/>
                <a:gd name="T11" fmla="*/ 69 h 70"/>
                <a:gd name="T12" fmla="*/ 65 w 66"/>
                <a:gd name="T13" fmla="*/ 35 h 70"/>
                <a:gd name="T14" fmla="*/ 33 w 66"/>
                <a:gd name="T15" fmla="*/ 0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33" y="0"/>
                  </a:moveTo>
                  <a:lnTo>
                    <a:pt x="33" y="17"/>
                  </a:lnTo>
                  <a:lnTo>
                    <a:pt x="0" y="17"/>
                  </a:lnTo>
                  <a:lnTo>
                    <a:pt x="0" y="52"/>
                  </a:lnTo>
                  <a:lnTo>
                    <a:pt x="33" y="52"/>
                  </a:lnTo>
                  <a:lnTo>
                    <a:pt x="33" y="69"/>
                  </a:lnTo>
                  <a:lnTo>
                    <a:pt x="65" y="35"/>
                  </a:lnTo>
                  <a:lnTo>
                    <a:pt x="33"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26" name="Freeform 427"/>
            <p:cNvSpPr>
              <a:spLocks/>
            </p:cNvSpPr>
            <p:nvPr/>
          </p:nvSpPr>
          <p:spPr bwMode="auto">
            <a:xfrm>
              <a:off x="2175" y="1772"/>
              <a:ext cx="66" cy="70"/>
            </a:xfrm>
            <a:custGeom>
              <a:avLst/>
              <a:gdLst>
                <a:gd name="T0" fmla="*/ 0 w 66"/>
                <a:gd name="T1" fmla="*/ 35 h 70"/>
                <a:gd name="T2" fmla="*/ 33 w 66"/>
                <a:gd name="T3" fmla="*/ 69 h 70"/>
                <a:gd name="T4" fmla="*/ 33 w 66"/>
                <a:gd name="T5" fmla="*/ 52 h 70"/>
                <a:gd name="T6" fmla="*/ 65 w 66"/>
                <a:gd name="T7" fmla="*/ 52 h 70"/>
                <a:gd name="T8" fmla="*/ 65 w 66"/>
                <a:gd name="T9" fmla="*/ 17 h 70"/>
                <a:gd name="T10" fmla="*/ 33 w 66"/>
                <a:gd name="T11" fmla="*/ 17 h 70"/>
                <a:gd name="T12" fmla="*/ 33 w 66"/>
                <a:gd name="T13" fmla="*/ 0 h 70"/>
                <a:gd name="T14" fmla="*/ 0 w 66"/>
                <a:gd name="T15" fmla="*/ 35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0" y="35"/>
                  </a:moveTo>
                  <a:lnTo>
                    <a:pt x="33" y="69"/>
                  </a:lnTo>
                  <a:lnTo>
                    <a:pt x="33" y="52"/>
                  </a:lnTo>
                  <a:lnTo>
                    <a:pt x="65" y="52"/>
                  </a:lnTo>
                  <a:lnTo>
                    <a:pt x="65" y="17"/>
                  </a:lnTo>
                  <a:lnTo>
                    <a:pt x="33" y="17"/>
                  </a:lnTo>
                  <a:lnTo>
                    <a:pt x="3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27" name="Freeform 428"/>
            <p:cNvSpPr>
              <a:spLocks/>
            </p:cNvSpPr>
            <p:nvPr/>
          </p:nvSpPr>
          <p:spPr bwMode="auto">
            <a:xfrm>
              <a:off x="2343" y="2000"/>
              <a:ext cx="66" cy="70"/>
            </a:xfrm>
            <a:custGeom>
              <a:avLst/>
              <a:gdLst>
                <a:gd name="T0" fmla="*/ 33 w 66"/>
                <a:gd name="T1" fmla="*/ 0 h 70"/>
                <a:gd name="T2" fmla="*/ 33 w 66"/>
                <a:gd name="T3" fmla="*/ 17 h 70"/>
                <a:gd name="T4" fmla="*/ 0 w 66"/>
                <a:gd name="T5" fmla="*/ 17 h 70"/>
                <a:gd name="T6" fmla="*/ 0 w 66"/>
                <a:gd name="T7" fmla="*/ 52 h 70"/>
                <a:gd name="T8" fmla="*/ 33 w 66"/>
                <a:gd name="T9" fmla="*/ 52 h 70"/>
                <a:gd name="T10" fmla="*/ 33 w 66"/>
                <a:gd name="T11" fmla="*/ 69 h 70"/>
                <a:gd name="T12" fmla="*/ 65 w 66"/>
                <a:gd name="T13" fmla="*/ 35 h 70"/>
                <a:gd name="T14" fmla="*/ 33 w 66"/>
                <a:gd name="T15" fmla="*/ 0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33" y="0"/>
                  </a:moveTo>
                  <a:lnTo>
                    <a:pt x="33" y="17"/>
                  </a:lnTo>
                  <a:lnTo>
                    <a:pt x="0" y="17"/>
                  </a:lnTo>
                  <a:lnTo>
                    <a:pt x="0" y="52"/>
                  </a:lnTo>
                  <a:lnTo>
                    <a:pt x="33" y="52"/>
                  </a:lnTo>
                  <a:lnTo>
                    <a:pt x="33" y="69"/>
                  </a:lnTo>
                  <a:lnTo>
                    <a:pt x="65" y="35"/>
                  </a:lnTo>
                  <a:lnTo>
                    <a:pt x="33" y="0"/>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4428" name="Freeform 429"/>
            <p:cNvSpPr>
              <a:spLocks/>
            </p:cNvSpPr>
            <p:nvPr/>
          </p:nvSpPr>
          <p:spPr bwMode="auto">
            <a:xfrm>
              <a:off x="2546" y="2047"/>
              <a:ext cx="66" cy="70"/>
            </a:xfrm>
            <a:custGeom>
              <a:avLst/>
              <a:gdLst>
                <a:gd name="T0" fmla="*/ 0 w 66"/>
                <a:gd name="T1" fmla="*/ 35 h 70"/>
                <a:gd name="T2" fmla="*/ 33 w 66"/>
                <a:gd name="T3" fmla="*/ 69 h 70"/>
                <a:gd name="T4" fmla="*/ 33 w 66"/>
                <a:gd name="T5" fmla="*/ 52 h 70"/>
                <a:gd name="T6" fmla="*/ 65 w 66"/>
                <a:gd name="T7" fmla="*/ 52 h 70"/>
                <a:gd name="T8" fmla="*/ 65 w 66"/>
                <a:gd name="T9" fmla="*/ 17 h 70"/>
                <a:gd name="T10" fmla="*/ 33 w 66"/>
                <a:gd name="T11" fmla="*/ 17 h 70"/>
                <a:gd name="T12" fmla="*/ 33 w 66"/>
                <a:gd name="T13" fmla="*/ 0 h 70"/>
                <a:gd name="T14" fmla="*/ 0 w 66"/>
                <a:gd name="T15" fmla="*/ 35 h 7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6" h="70">
                  <a:moveTo>
                    <a:pt x="0" y="35"/>
                  </a:moveTo>
                  <a:lnTo>
                    <a:pt x="33" y="69"/>
                  </a:lnTo>
                  <a:lnTo>
                    <a:pt x="33" y="52"/>
                  </a:lnTo>
                  <a:lnTo>
                    <a:pt x="65" y="52"/>
                  </a:lnTo>
                  <a:lnTo>
                    <a:pt x="65" y="17"/>
                  </a:lnTo>
                  <a:lnTo>
                    <a:pt x="33" y="17"/>
                  </a:lnTo>
                  <a:lnTo>
                    <a:pt x="33" y="0"/>
                  </a:lnTo>
                  <a:lnTo>
                    <a:pt x="0" y="35"/>
                  </a:lnTo>
                </a:path>
              </a:pathLst>
            </a:custGeom>
            <a:solidFill>
              <a:srgbClr val="FFFFFF"/>
            </a:solidFill>
            <a:ln w="12699" cap="rnd" cmpd="sng">
              <a:solidFill>
                <a:srgbClr val="063DE8"/>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4343" name="Rectangle 430"/>
          <p:cNvSpPr>
            <a:spLocks noChangeArrowheads="1"/>
          </p:cNvSpPr>
          <p:nvPr/>
        </p:nvSpPr>
        <p:spPr bwMode="auto">
          <a:xfrm>
            <a:off x="2030413" y="5014913"/>
            <a:ext cx="5494337"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defRPr sz="2400">
                <a:solidFill>
                  <a:schemeClr val="tx1"/>
                </a:solidFill>
                <a:latin typeface="Times New Roman" pitchFamily="18" charset="0"/>
              </a:defRPr>
            </a:lvl1pPr>
            <a:lvl2pPr marL="742950" indent="-285750" defTabSz="762000">
              <a:defRPr sz="2400">
                <a:solidFill>
                  <a:schemeClr val="tx1"/>
                </a:solidFill>
                <a:latin typeface="Times New Roman" pitchFamily="18" charset="0"/>
              </a:defRPr>
            </a:lvl2pPr>
            <a:lvl3pPr marL="1143000" indent="-228600" defTabSz="762000">
              <a:defRPr sz="2400">
                <a:solidFill>
                  <a:schemeClr val="tx1"/>
                </a:solidFill>
                <a:latin typeface="Times New Roman" pitchFamily="18" charset="0"/>
              </a:defRPr>
            </a:lvl3pPr>
            <a:lvl4pPr marL="1600200" indent="-228600" defTabSz="762000">
              <a:defRPr sz="2400">
                <a:solidFill>
                  <a:schemeClr val="tx1"/>
                </a:solidFill>
                <a:latin typeface="Times New Roman" pitchFamily="18" charset="0"/>
              </a:defRPr>
            </a:lvl4pPr>
            <a:lvl5pPr marL="2057400" indent="-228600" defTabSz="762000">
              <a:defRPr sz="2400">
                <a:solidFill>
                  <a:schemeClr val="tx1"/>
                </a:solidFill>
                <a:latin typeface="Times New Roman" pitchFamily="18" charset="0"/>
              </a:defRPr>
            </a:lvl5pPr>
            <a:lvl6pPr marL="2514600" indent="-228600" defTabSz="762000" eaLnBrk="0" fontAlgn="base" hangingPunct="0">
              <a:spcBef>
                <a:spcPct val="0"/>
              </a:spcBef>
              <a:spcAft>
                <a:spcPct val="0"/>
              </a:spcAft>
              <a:defRPr sz="2400">
                <a:solidFill>
                  <a:schemeClr val="tx1"/>
                </a:solidFill>
                <a:latin typeface="Times New Roman" pitchFamily="18" charset="0"/>
              </a:defRPr>
            </a:lvl6pPr>
            <a:lvl7pPr marL="2971800" indent="-228600" defTabSz="762000" eaLnBrk="0" fontAlgn="base" hangingPunct="0">
              <a:spcBef>
                <a:spcPct val="0"/>
              </a:spcBef>
              <a:spcAft>
                <a:spcPct val="0"/>
              </a:spcAft>
              <a:defRPr sz="2400">
                <a:solidFill>
                  <a:schemeClr val="tx1"/>
                </a:solidFill>
                <a:latin typeface="Times New Roman" pitchFamily="18" charset="0"/>
              </a:defRPr>
            </a:lvl7pPr>
            <a:lvl8pPr marL="3429000" indent="-228600" defTabSz="762000" eaLnBrk="0" fontAlgn="base" hangingPunct="0">
              <a:spcBef>
                <a:spcPct val="0"/>
              </a:spcBef>
              <a:spcAft>
                <a:spcPct val="0"/>
              </a:spcAft>
              <a:defRPr sz="2400">
                <a:solidFill>
                  <a:schemeClr val="tx1"/>
                </a:solidFill>
                <a:latin typeface="Times New Roman" pitchFamily="18" charset="0"/>
              </a:defRPr>
            </a:lvl8pPr>
            <a:lvl9pPr marL="3886200" indent="-228600" defTabSz="7620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z="2000" b="1" smtClean="0">
              <a:solidFill>
                <a:srgbClr val="FFFF00"/>
              </a:solidFill>
            </a:endParaRPr>
          </a:p>
          <a:p>
            <a:pPr eaLnBrk="0" hangingPunct="0"/>
            <a:r>
              <a:rPr lang="en-GB" altLang="en-US" sz="2000" b="1" smtClean="0">
                <a:solidFill>
                  <a:srgbClr val="FFFFFF"/>
                </a:solidFill>
                <a:latin typeface="Tahoma" pitchFamily="34" charset="0"/>
              </a:rPr>
              <a:t>The Principle of Displacement Ventilation</a:t>
            </a:r>
            <a:endParaRPr lang="en-GB" altLang="en-US" sz="2000" b="1" smtClean="0">
              <a:solidFill>
                <a:srgbClr val="FFFFFF"/>
              </a:solidFill>
            </a:endParaRPr>
          </a:p>
        </p:txBody>
      </p:sp>
    </p:spTree>
    <p:extLst>
      <p:ext uri="{BB962C8B-B14F-4D97-AF65-F5344CB8AC3E}">
        <p14:creationId xmlns:p14="http://schemas.microsoft.com/office/powerpoint/2010/main" val="129686020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3"/>
          <p:cNvSpPr>
            <a:spLocks noGrp="1"/>
          </p:cNvSpPr>
          <p:nvPr>
            <p:ph type="sldNum" sz="quarter" idx="12"/>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5590FF4E-615E-4A28-B357-676F71C8DA4A}" type="slidenum">
              <a:rPr lang="en-US" altLang="en-US" sz="1400">
                <a:solidFill>
                  <a:srgbClr val="FFFF00"/>
                </a:solidFill>
              </a:rPr>
              <a:pPr/>
              <a:t>33</a:t>
            </a:fld>
            <a:endParaRPr lang="en-US" altLang="en-US" sz="1400">
              <a:solidFill>
                <a:srgbClr val="FFFF00"/>
              </a:solidFill>
            </a:endParaRPr>
          </a:p>
        </p:txBody>
      </p:sp>
      <p:sp>
        <p:nvSpPr>
          <p:cNvPr id="15363" name="Rectangle 3"/>
          <p:cNvSpPr>
            <a:spLocks noChangeArrowheads="1"/>
          </p:cNvSpPr>
          <p:nvPr/>
        </p:nvSpPr>
        <p:spPr bwMode="auto">
          <a:xfrm>
            <a:off x="692150" y="1873250"/>
            <a:ext cx="7797800" cy="3136900"/>
          </a:xfrm>
          <a:prstGeom prst="rect">
            <a:avLst/>
          </a:prstGeom>
          <a:solidFill>
            <a:schemeClr val="accent2"/>
          </a:solidFill>
          <a:ln w="127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5364" name="Rectangle 4"/>
          <p:cNvSpPr>
            <a:spLocks noChangeArrowheads="1"/>
          </p:cNvSpPr>
          <p:nvPr/>
        </p:nvSpPr>
        <p:spPr bwMode="auto">
          <a:xfrm>
            <a:off x="4046538" y="2143125"/>
            <a:ext cx="1457325" cy="64135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0" hangingPunct="0">
              <a:spcBef>
                <a:spcPct val="50000"/>
              </a:spcBef>
            </a:pPr>
            <a:r>
              <a:rPr lang="en-GB" altLang="en-US" sz="1800" smtClean="0">
                <a:solidFill>
                  <a:srgbClr val="FFFF00"/>
                </a:solidFill>
              </a:rPr>
              <a:t>height above floor</a:t>
            </a:r>
          </a:p>
        </p:txBody>
      </p:sp>
      <p:sp>
        <p:nvSpPr>
          <p:cNvPr id="15365" name="Rectangle 5"/>
          <p:cNvSpPr>
            <a:spLocks noChangeArrowheads="1"/>
          </p:cNvSpPr>
          <p:nvPr/>
        </p:nvSpPr>
        <p:spPr bwMode="auto">
          <a:xfrm>
            <a:off x="1654175" y="4602163"/>
            <a:ext cx="2079625" cy="45720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GB" altLang="en-US" b="1" smtClean="0">
                <a:solidFill>
                  <a:srgbClr val="FFFF00"/>
                </a:solidFill>
                <a:latin typeface="Tahoma" pitchFamily="34" charset="0"/>
              </a:rPr>
              <a:t>Mixed flow</a:t>
            </a:r>
          </a:p>
        </p:txBody>
      </p:sp>
      <p:grpSp>
        <p:nvGrpSpPr>
          <p:cNvPr id="15366" name="Group 6"/>
          <p:cNvGrpSpPr>
            <a:grpSpLocks/>
          </p:cNvGrpSpPr>
          <p:nvPr/>
        </p:nvGrpSpPr>
        <p:grpSpPr bwMode="auto">
          <a:xfrm>
            <a:off x="889000" y="2306638"/>
            <a:ext cx="3209925" cy="2239962"/>
            <a:chOff x="560" y="1453"/>
            <a:chExt cx="2022" cy="1411"/>
          </a:xfrm>
        </p:grpSpPr>
        <p:sp>
          <p:nvSpPr>
            <p:cNvPr id="15379" name="Rectangle 7"/>
            <p:cNvSpPr>
              <a:spLocks noChangeArrowheads="1"/>
            </p:cNvSpPr>
            <p:nvPr/>
          </p:nvSpPr>
          <p:spPr bwMode="auto">
            <a:xfrm>
              <a:off x="560" y="1453"/>
              <a:ext cx="2022" cy="1407"/>
            </a:xfrm>
            <a:prstGeom prst="rect">
              <a:avLst/>
            </a:prstGeom>
            <a:solidFill>
              <a:schemeClr val="accent2"/>
            </a:solidFill>
            <a:ln w="126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5380" name="Line 8"/>
            <p:cNvSpPr>
              <a:spLocks noChangeShapeType="1"/>
            </p:cNvSpPr>
            <p:nvPr/>
          </p:nvSpPr>
          <p:spPr bwMode="auto">
            <a:xfrm>
              <a:off x="600" y="1581"/>
              <a:ext cx="312" cy="0"/>
            </a:xfrm>
            <a:prstGeom prst="line">
              <a:avLst/>
            </a:prstGeom>
            <a:noFill/>
            <a:ln w="761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81" name="Line 9"/>
            <p:cNvSpPr>
              <a:spLocks noChangeShapeType="1"/>
            </p:cNvSpPr>
            <p:nvPr/>
          </p:nvSpPr>
          <p:spPr bwMode="auto">
            <a:xfrm>
              <a:off x="2221" y="1577"/>
              <a:ext cx="314" cy="0"/>
            </a:xfrm>
            <a:prstGeom prst="line">
              <a:avLst/>
            </a:prstGeom>
            <a:noFill/>
            <a:ln w="761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pic>
          <p:nvPicPr>
            <p:cNvPr id="15382" name="Picture 10"/>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96" y="1899"/>
              <a:ext cx="709" cy="793"/>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383" name="Rectangle 11"/>
            <p:cNvSpPr>
              <a:spLocks noChangeArrowheads="1"/>
            </p:cNvSpPr>
            <p:nvPr/>
          </p:nvSpPr>
          <p:spPr bwMode="auto">
            <a:xfrm>
              <a:off x="560" y="1487"/>
              <a:ext cx="37" cy="194"/>
            </a:xfrm>
            <a:prstGeom prst="rect">
              <a:avLst/>
            </a:prstGeom>
            <a:solidFill>
              <a:schemeClr val="accent2"/>
            </a:solidFill>
            <a:ln w="126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5384" name="Rectangle 12"/>
            <p:cNvSpPr>
              <a:spLocks noChangeArrowheads="1"/>
            </p:cNvSpPr>
            <p:nvPr/>
          </p:nvSpPr>
          <p:spPr bwMode="auto">
            <a:xfrm>
              <a:off x="2540" y="1485"/>
              <a:ext cx="37" cy="194"/>
            </a:xfrm>
            <a:prstGeom prst="rect">
              <a:avLst/>
            </a:prstGeom>
            <a:solidFill>
              <a:schemeClr val="accent2"/>
            </a:solidFill>
            <a:ln w="126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5385" name="Arc 13"/>
            <p:cNvSpPr>
              <a:spLocks/>
            </p:cNvSpPr>
            <p:nvPr/>
          </p:nvSpPr>
          <p:spPr bwMode="auto">
            <a:xfrm rot="1500000">
              <a:off x="954" y="1613"/>
              <a:ext cx="164" cy="169"/>
            </a:xfrm>
            <a:custGeom>
              <a:avLst/>
              <a:gdLst>
                <a:gd name="T0" fmla="*/ 0 w 21600"/>
                <a:gd name="T1" fmla="*/ 168 h 21600"/>
                <a:gd name="T2" fmla="*/ 163 w 21600"/>
                <a:gd name="T3" fmla="*/ 0 h 21600"/>
                <a:gd name="T4" fmla="*/ 164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4"/>
                    <a:pt x="9640" y="72"/>
                    <a:pt x="21468" y="0"/>
                  </a:cubicBezTo>
                </a:path>
                <a:path w="21600" h="21600" stroke="0" extrusionOk="0">
                  <a:moveTo>
                    <a:pt x="0" y="21472"/>
                  </a:moveTo>
                  <a:cubicBezTo>
                    <a:pt x="70" y="9644"/>
                    <a:pt x="9640" y="72"/>
                    <a:pt x="21468"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86" name="Arc 14"/>
            <p:cNvSpPr>
              <a:spLocks/>
            </p:cNvSpPr>
            <p:nvPr/>
          </p:nvSpPr>
          <p:spPr bwMode="auto">
            <a:xfrm rot="3360000">
              <a:off x="1484" y="1546"/>
              <a:ext cx="164" cy="168"/>
            </a:xfrm>
            <a:custGeom>
              <a:avLst/>
              <a:gdLst>
                <a:gd name="T0" fmla="*/ 0 w 21600"/>
                <a:gd name="T1" fmla="*/ 168 h 21600"/>
                <a:gd name="T2" fmla="*/ 163 w 21600"/>
                <a:gd name="T3" fmla="*/ 0 h 21600"/>
                <a:gd name="T4" fmla="*/ 164 w 21600"/>
                <a:gd name="T5" fmla="*/ 168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722"/>
                    <a:pt x="9590" y="72"/>
                    <a:pt x="21468" y="0"/>
                  </a:cubicBezTo>
                </a:path>
                <a:path w="21600" h="21600" stroke="0" extrusionOk="0">
                  <a:moveTo>
                    <a:pt x="0" y="21600"/>
                  </a:moveTo>
                  <a:cubicBezTo>
                    <a:pt x="0" y="9722"/>
                    <a:pt x="9590" y="72"/>
                    <a:pt x="21468" y="0"/>
                  </a:cubicBezTo>
                  <a:lnTo>
                    <a:pt x="21600" y="21600"/>
                  </a:lnTo>
                  <a:lnTo>
                    <a:pt x="0" y="2160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87" name="Arc 15"/>
            <p:cNvSpPr>
              <a:spLocks/>
            </p:cNvSpPr>
            <p:nvPr/>
          </p:nvSpPr>
          <p:spPr bwMode="auto">
            <a:xfrm rot="5700000">
              <a:off x="1933" y="1663"/>
              <a:ext cx="164" cy="169"/>
            </a:xfrm>
            <a:custGeom>
              <a:avLst/>
              <a:gdLst>
                <a:gd name="T0" fmla="*/ 0 w 21600"/>
                <a:gd name="T1" fmla="*/ 168 h 21600"/>
                <a:gd name="T2" fmla="*/ 163 w 21600"/>
                <a:gd name="T3" fmla="*/ 0 h 21600"/>
                <a:gd name="T4" fmla="*/ 164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88" name="Arc 16"/>
            <p:cNvSpPr>
              <a:spLocks/>
            </p:cNvSpPr>
            <p:nvPr/>
          </p:nvSpPr>
          <p:spPr bwMode="auto">
            <a:xfrm rot="7740000">
              <a:off x="2231" y="2012"/>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89" name="Arc 17"/>
            <p:cNvSpPr>
              <a:spLocks/>
            </p:cNvSpPr>
            <p:nvPr/>
          </p:nvSpPr>
          <p:spPr bwMode="auto">
            <a:xfrm rot="8640000">
              <a:off x="2329" y="2360"/>
              <a:ext cx="164" cy="169"/>
            </a:xfrm>
            <a:custGeom>
              <a:avLst/>
              <a:gdLst>
                <a:gd name="T0" fmla="*/ 0 w 21600"/>
                <a:gd name="T1" fmla="*/ 168 h 21600"/>
                <a:gd name="T2" fmla="*/ 163 w 21600"/>
                <a:gd name="T3" fmla="*/ 0 h 21600"/>
                <a:gd name="T4" fmla="*/ 164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90" name="Arc 18"/>
            <p:cNvSpPr>
              <a:spLocks/>
            </p:cNvSpPr>
            <p:nvPr/>
          </p:nvSpPr>
          <p:spPr bwMode="auto">
            <a:xfrm rot="-900000">
              <a:off x="744" y="1938"/>
              <a:ext cx="164" cy="169"/>
            </a:xfrm>
            <a:custGeom>
              <a:avLst/>
              <a:gdLst>
                <a:gd name="T0" fmla="*/ 0 w 21600"/>
                <a:gd name="T1" fmla="*/ 168 h 21600"/>
                <a:gd name="T2" fmla="*/ 163 w 21600"/>
                <a:gd name="T3" fmla="*/ 0 h 21600"/>
                <a:gd name="T4" fmla="*/ 164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91" name="Arc 19"/>
            <p:cNvSpPr>
              <a:spLocks/>
            </p:cNvSpPr>
            <p:nvPr/>
          </p:nvSpPr>
          <p:spPr bwMode="auto">
            <a:xfrm rot="-2820000">
              <a:off x="750" y="2293"/>
              <a:ext cx="165" cy="168"/>
            </a:xfrm>
            <a:custGeom>
              <a:avLst/>
              <a:gdLst>
                <a:gd name="T0" fmla="*/ 0 w 21600"/>
                <a:gd name="T1" fmla="*/ 168 h 21600"/>
                <a:gd name="T2" fmla="*/ 164 w 21600"/>
                <a:gd name="T3" fmla="*/ 0 h 21600"/>
                <a:gd name="T4" fmla="*/ 165 w 21600"/>
                <a:gd name="T5" fmla="*/ 168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721"/>
                    <a:pt x="9590" y="72"/>
                    <a:pt x="21469" y="0"/>
                  </a:cubicBezTo>
                </a:path>
                <a:path w="21600" h="21600" stroke="0" extrusionOk="0">
                  <a:moveTo>
                    <a:pt x="0" y="21600"/>
                  </a:moveTo>
                  <a:cubicBezTo>
                    <a:pt x="0" y="9721"/>
                    <a:pt x="9590" y="72"/>
                    <a:pt x="21469" y="0"/>
                  </a:cubicBezTo>
                  <a:lnTo>
                    <a:pt x="21600" y="21600"/>
                  </a:lnTo>
                  <a:lnTo>
                    <a:pt x="0" y="2160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92" name="Arc 20"/>
            <p:cNvSpPr>
              <a:spLocks/>
            </p:cNvSpPr>
            <p:nvPr/>
          </p:nvSpPr>
          <p:spPr bwMode="auto">
            <a:xfrm rot="-4560000">
              <a:off x="876" y="2601"/>
              <a:ext cx="166" cy="169"/>
            </a:xfrm>
            <a:custGeom>
              <a:avLst/>
              <a:gdLst>
                <a:gd name="T0" fmla="*/ 0 w 21600"/>
                <a:gd name="T1" fmla="*/ 169 h 21600"/>
                <a:gd name="T2" fmla="*/ 165 w 21600"/>
                <a:gd name="T3" fmla="*/ 0 h 21600"/>
                <a:gd name="T4" fmla="*/ 166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721"/>
                    <a:pt x="9590" y="72"/>
                    <a:pt x="21469" y="0"/>
                  </a:cubicBezTo>
                </a:path>
                <a:path w="21600" h="21600" stroke="0" extrusionOk="0">
                  <a:moveTo>
                    <a:pt x="0" y="21600"/>
                  </a:moveTo>
                  <a:cubicBezTo>
                    <a:pt x="0" y="9721"/>
                    <a:pt x="9590" y="72"/>
                    <a:pt x="21469" y="0"/>
                  </a:cubicBezTo>
                  <a:lnTo>
                    <a:pt x="21600" y="21600"/>
                  </a:lnTo>
                  <a:lnTo>
                    <a:pt x="0" y="2160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93" name="Arc 21"/>
            <p:cNvSpPr>
              <a:spLocks/>
            </p:cNvSpPr>
            <p:nvPr/>
          </p:nvSpPr>
          <p:spPr bwMode="auto">
            <a:xfrm rot="-9420000">
              <a:off x="1774" y="2674"/>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94" name="Arc 22"/>
            <p:cNvSpPr>
              <a:spLocks/>
            </p:cNvSpPr>
            <p:nvPr/>
          </p:nvSpPr>
          <p:spPr bwMode="auto">
            <a:xfrm rot="9600000">
              <a:off x="2035" y="2477"/>
              <a:ext cx="166" cy="169"/>
            </a:xfrm>
            <a:custGeom>
              <a:avLst/>
              <a:gdLst>
                <a:gd name="T0" fmla="*/ 0 w 21600"/>
                <a:gd name="T1" fmla="*/ 168 h 21600"/>
                <a:gd name="T2" fmla="*/ 165 w 21600"/>
                <a:gd name="T3" fmla="*/ 0 h 21600"/>
                <a:gd name="T4" fmla="*/ 166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1" y="71"/>
                    <a:pt x="21470" y="0"/>
                  </a:cubicBezTo>
                </a:path>
                <a:path w="21600" h="21600" stroke="0" extrusionOk="0">
                  <a:moveTo>
                    <a:pt x="0" y="21472"/>
                  </a:moveTo>
                  <a:cubicBezTo>
                    <a:pt x="70" y="9643"/>
                    <a:pt x="9641" y="71"/>
                    <a:pt x="21470"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95" name="Arc 23"/>
            <p:cNvSpPr>
              <a:spLocks/>
            </p:cNvSpPr>
            <p:nvPr/>
          </p:nvSpPr>
          <p:spPr bwMode="auto">
            <a:xfrm rot="8040000">
              <a:off x="2103" y="2213"/>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96" name="Arc 24"/>
            <p:cNvSpPr>
              <a:spLocks/>
            </p:cNvSpPr>
            <p:nvPr/>
          </p:nvSpPr>
          <p:spPr bwMode="auto">
            <a:xfrm rot="6540000">
              <a:off x="1969" y="1894"/>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97" name="Arc 25"/>
            <p:cNvSpPr>
              <a:spLocks/>
            </p:cNvSpPr>
            <p:nvPr/>
          </p:nvSpPr>
          <p:spPr bwMode="auto">
            <a:xfrm rot="4620000">
              <a:off x="1624" y="1691"/>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98" name="Arc 26"/>
            <p:cNvSpPr>
              <a:spLocks/>
            </p:cNvSpPr>
            <p:nvPr/>
          </p:nvSpPr>
          <p:spPr bwMode="auto">
            <a:xfrm rot="2340000">
              <a:off x="1236" y="1691"/>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99" name="Arc 27"/>
            <p:cNvSpPr>
              <a:spLocks/>
            </p:cNvSpPr>
            <p:nvPr/>
          </p:nvSpPr>
          <p:spPr bwMode="auto">
            <a:xfrm rot="-60000">
              <a:off x="998" y="1860"/>
              <a:ext cx="164" cy="169"/>
            </a:xfrm>
            <a:custGeom>
              <a:avLst/>
              <a:gdLst>
                <a:gd name="T0" fmla="*/ 0 w 21600"/>
                <a:gd name="T1" fmla="*/ 168 h 21600"/>
                <a:gd name="T2" fmla="*/ 163 w 21600"/>
                <a:gd name="T3" fmla="*/ 0 h 21600"/>
                <a:gd name="T4" fmla="*/ 164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400" name="Arc 28"/>
            <p:cNvSpPr>
              <a:spLocks/>
            </p:cNvSpPr>
            <p:nvPr/>
          </p:nvSpPr>
          <p:spPr bwMode="auto">
            <a:xfrm rot="-2460000">
              <a:off x="921" y="2203"/>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401" name="Arc 29"/>
            <p:cNvSpPr>
              <a:spLocks/>
            </p:cNvSpPr>
            <p:nvPr/>
          </p:nvSpPr>
          <p:spPr bwMode="auto">
            <a:xfrm rot="-6720000">
              <a:off x="1288" y="2697"/>
              <a:ext cx="165" cy="169"/>
            </a:xfrm>
            <a:custGeom>
              <a:avLst/>
              <a:gdLst>
                <a:gd name="T0" fmla="*/ 0 w 21600"/>
                <a:gd name="T1" fmla="*/ 168 h 21600"/>
                <a:gd name="T2" fmla="*/ 164 w 21600"/>
                <a:gd name="T3" fmla="*/ 0 h 21600"/>
                <a:gd name="T4" fmla="*/ 165 w 21600"/>
                <a:gd name="T5" fmla="*/ 169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472"/>
                  </a:moveTo>
                  <a:cubicBezTo>
                    <a:pt x="70" y="9643"/>
                    <a:pt x="9640" y="72"/>
                    <a:pt x="21469" y="0"/>
                  </a:cubicBezTo>
                </a:path>
                <a:path w="21600" h="21600" stroke="0" extrusionOk="0">
                  <a:moveTo>
                    <a:pt x="0" y="21472"/>
                  </a:moveTo>
                  <a:cubicBezTo>
                    <a:pt x="70" y="9643"/>
                    <a:pt x="9640" y="72"/>
                    <a:pt x="21469" y="0"/>
                  </a:cubicBezTo>
                  <a:lnTo>
                    <a:pt x="21600" y="21600"/>
                  </a:lnTo>
                  <a:lnTo>
                    <a:pt x="0" y="21472"/>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nvGrpSpPr>
          <p:cNvPr id="15367" name="Group 30"/>
          <p:cNvGrpSpPr>
            <a:grpSpLocks/>
          </p:cNvGrpSpPr>
          <p:nvPr/>
        </p:nvGrpSpPr>
        <p:grpSpPr bwMode="auto">
          <a:xfrm>
            <a:off x="5470525" y="2330450"/>
            <a:ext cx="2698750" cy="2222500"/>
            <a:chOff x="3446" y="1468"/>
            <a:chExt cx="1700" cy="1400"/>
          </a:xfrm>
        </p:grpSpPr>
        <p:grpSp>
          <p:nvGrpSpPr>
            <p:cNvPr id="15368" name="Group 31"/>
            <p:cNvGrpSpPr>
              <a:grpSpLocks/>
            </p:cNvGrpSpPr>
            <p:nvPr/>
          </p:nvGrpSpPr>
          <p:grpSpPr bwMode="auto">
            <a:xfrm>
              <a:off x="3446" y="1468"/>
              <a:ext cx="1700" cy="1400"/>
              <a:chOff x="3446" y="1468"/>
              <a:chExt cx="1700" cy="1400"/>
            </a:xfrm>
          </p:grpSpPr>
          <p:grpSp>
            <p:nvGrpSpPr>
              <p:cNvPr id="15373" name="Group 32"/>
              <p:cNvGrpSpPr>
                <a:grpSpLocks/>
              </p:cNvGrpSpPr>
              <p:nvPr/>
            </p:nvGrpSpPr>
            <p:grpSpPr bwMode="auto">
              <a:xfrm>
                <a:off x="3446" y="1468"/>
                <a:ext cx="1700" cy="1400"/>
                <a:chOff x="3446" y="1468"/>
                <a:chExt cx="1700" cy="1400"/>
              </a:xfrm>
            </p:grpSpPr>
            <p:sp>
              <p:nvSpPr>
                <p:cNvPr id="15376" name="Rectangle 33"/>
                <p:cNvSpPr>
                  <a:spLocks noChangeArrowheads="1"/>
                </p:cNvSpPr>
                <p:nvPr/>
              </p:nvSpPr>
              <p:spPr bwMode="auto">
                <a:xfrm>
                  <a:off x="3446" y="1468"/>
                  <a:ext cx="1700" cy="1400"/>
                </a:xfrm>
                <a:prstGeom prst="rect">
                  <a:avLst/>
                </a:prstGeom>
                <a:solidFill>
                  <a:schemeClr val="accent2"/>
                </a:solidFill>
                <a:ln w="126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5377" name="Line 34"/>
                <p:cNvSpPr>
                  <a:spLocks noChangeShapeType="1"/>
                </p:cNvSpPr>
                <p:nvPr/>
              </p:nvSpPr>
              <p:spPr bwMode="auto">
                <a:xfrm flipV="1">
                  <a:off x="3552" y="1558"/>
                  <a:ext cx="0" cy="1196"/>
                </a:xfrm>
                <a:prstGeom prst="line">
                  <a:avLst/>
                </a:prstGeom>
                <a:noFill/>
                <a:ln w="507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78" name="Line 35"/>
                <p:cNvSpPr>
                  <a:spLocks noChangeShapeType="1"/>
                </p:cNvSpPr>
                <p:nvPr/>
              </p:nvSpPr>
              <p:spPr bwMode="auto">
                <a:xfrm>
                  <a:off x="3540" y="2754"/>
                  <a:ext cx="1495" cy="0"/>
                </a:xfrm>
                <a:prstGeom prst="line">
                  <a:avLst/>
                </a:prstGeom>
                <a:noFill/>
                <a:ln w="507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sp>
            <p:nvSpPr>
              <p:cNvPr id="15374" name="Line 36"/>
              <p:cNvSpPr>
                <a:spLocks noChangeShapeType="1"/>
              </p:cNvSpPr>
              <p:nvPr/>
            </p:nvSpPr>
            <p:spPr bwMode="auto">
              <a:xfrm>
                <a:off x="3561" y="1704"/>
                <a:ext cx="1383" cy="0"/>
              </a:xfrm>
              <a:prstGeom prst="line">
                <a:avLst/>
              </a:prstGeom>
              <a:noFill/>
              <a:ln w="12699">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5375" name="Freeform 37"/>
              <p:cNvSpPr>
                <a:spLocks/>
              </p:cNvSpPr>
              <p:nvPr/>
            </p:nvSpPr>
            <p:spPr bwMode="auto">
              <a:xfrm>
                <a:off x="4812" y="1710"/>
                <a:ext cx="126" cy="1040"/>
              </a:xfrm>
              <a:custGeom>
                <a:avLst/>
                <a:gdLst>
                  <a:gd name="T0" fmla="*/ 0 w 126"/>
                  <a:gd name="T1" fmla="*/ 0 h 1040"/>
                  <a:gd name="T2" fmla="*/ 25 w 126"/>
                  <a:gd name="T3" fmla="*/ 44 h 1040"/>
                  <a:gd name="T4" fmla="*/ 25 w 126"/>
                  <a:gd name="T5" fmla="*/ 83 h 1040"/>
                  <a:gd name="T6" fmla="*/ 12 w 126"/>
                  <a:gd name="T7" fmla="*/ 122 h 1040"/>
                  <a:gd name="T8" fmla="*/ 12 w 126"/>
                  <a:gd name="T9" fmla="*/ 178 h 1040"/>
                  <a:gd name="T10" fmla="*/ 37 w 126"/>
                  <a:gd name="T11" fmla="*/ 212 h 1040"/>
                  <a:gd name="T12" fmla="*/ 50 w 126"/>
                  <a:gd name="T13" fmla="*/ 240 h 1040"/>
                  <a:gd name="T14" fmla="*/ 31 w 126"/>
                  <a:gd name="T15" fmla="*/ 268 h 1040"/>
                  <a:gd name="T16" fmla="*/ 18 w 126"/>
                  <a:gd name="T17" fmla="*/ 290 h 1040"/>
                  <a:gd name="T18" fmla="*/ 18 w 126"/>
                  <a:gd name="T19" fmla="*/ 323 h 1040"/>
                  <a:gd name="T20" fmla="*/ 50 w 126"/>
                  <a:gd name="T21" fmla="*/ 340 h 1040"/>
                  <a:gd name="T22" fmla="*/ 68 w 126"/>
                  <a:gd name="T23" fmla="*/ 402 h 1040"/>
                  <a:gd name="T24" fmla="*/ 25 w 126"/>
                  <a:gd name="T25" fmla="*/ 424 h 1040"/>
                  <a:gd name="T26" fmla="*/ 18 w 126"/>
                  <a:gd name="T27" fmla="*/ 469 h 1040"/>
                  <a:gd name="T28" fmla="*/ 50 w 126"/>
                  <a:gd name="T29" fmla="*/ 508 h 1040"/>
                  <a:gd name="T30" fmla="*/ 81 w 126"/>
                  <a:gd name="T31" fmla="*/ 547 h 1040"/>
                  <a:gd name="T32" fmla="*/ 81 w 126"/>
                  <a:gd name="T33" fmla="*/ 597 h 1040"/>
                  <a:gd name="T34" fmla="*/ 68 w 126"/>
                  <a:gd name="T35" fmla="*/ 647 h 1040"/>
                  <a:gd name="T36" fmla="*/ 56 w 126"/>
                  <a:gd name="T37" fmla="*/ 681 h 1040"/>
                  <a:gd name="T38" fmla="*/ 56 w 126"/>
                  <a:gd name="T39" fmla="*/ 731 h 1040"/>
                  <a:gd name="T40" fmla="*/ 81 w 126"/>
                  <a:gd name="T41" fmla="*/ 754 h 1040"/>
                  <a:gd name="T42" fmla="*/ 100 w 126"/>
                  <a:gd name="T43" fmla="*/ 787 h 1040"/>
                  <a:gd name="T44" fmla="*/ 68 w 126"/>
                  <a:gd name="T45" fmla="*/ 843 h 1040"/>
                  <a:gd name="T46" fmla="*/ 100 w 126"/>
                  <a:gd name="T47" fmla="*/ 888 h 1040"/>
                  <a:gd name="T48" fmla="*/ 112 w 126"/>
                  <a:gd name="T49" fmla="*/ 916 h 1040"/>
                  <a:gd name="T50" fmla="*/ 93 w 126"/>
                  <a:gd name="T51" fmla="*/ 944 h 1040"/>
                  <a:gd name="T52" fmla="*/ 62 w 126"/>
                  <a:gd name="T53" fmla="*/ 977 h 1040"/>
                  <a:gd name="T54" fmla="*/ 93 w 126"/>
                  <a:gd name="T55" fmla="*/ 1011 h 1040"/>
                  <a:gd name="T56" fmla="*/ 100 w 126"/>
                  <a:gd name="T57" fmla="*/ 1039 h 1040"/>
                  <a:gd name="T58" fmla="*/ 106 w 126"/>
                  <a:gd name="T59" fmla="*/ 1039 h 1040"/>
                  <a:gd name="T60" fmla="*/ 125 w 126"/>
                  <a:gd name="T61" fmla="*/ 1039 h 104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26" h="1040">
                    <a:moveTo>
                      <a:pt x="0" y="0"/>
                    </a:moveTo>
                    <a:lnTo>
                      <a:pt x="25" y="44"/>
                    </a:lnTo>
                    <a:lnTo>
                      <a:pt x="25" y="83"/>
                    </a:lnTo>
                    <a:lnTo>
                      <a:pt x="12" y="122"/>
                    </a:lnTo>
                    <a:lnTo>
                      <a:pt x="12" y="178"/>
                    </a:lnTo>
                    <a:lnTo>
                      <a:pt x="37" y="212"/>
                    </a:lnTo>
                    <a:lnTo>
                      <a:pt x="50" y="240"/>
                    </a:lnTo>
                    <a:lnTo>
                      <a:pt x="31" y="268"/>
                    </a:lnTo>
                    <a:lnTo>
                      <a:pt x="18" y="290"/>
                    </a:lnTo>
                    <a:lnTo>
                      <a:pt x="18" y="323"/>
                    </a:lnTo>
                    <a:lnTo>
                      <a:pt x="50" y="340"/>
                    </a:lnTo>
                    <a:lnTo>
                      <a:pt x="68" y="402"/>
                    </a:lnTo>
                    <a:lnTo>
                      <a:pt x="25" y="424"/>
                    </a:lnTo>
                    <a:lnTo>
                      <a:pt x="18" y="469"/>
                    </a:lnTo>
                    <a:lnTo>
                      <a:pt x="50" y="508"/>
                    </a:lnTo>
                    <a:lnTo>
                      <a:pt x="81" y="547"/>
                    </a:lnTo>
                    <a:lnTo>
                      <a:pt x="81" y="597"/>
                    </a:lnTo>
                    <a:lnTo>
                      <a:pt x="68" y="647"/>
                    </a:lnTo>
                    <a:lnTo>
                      <a:pt x="56" y="681"/>
                    </a:lnTo>
                    <a:lnTo>
                      <a:pt x="56" y="731"/>
                    </a:lnTo>
                    <a:lnTo>
                      <a:pt x="81" y="754"/>
                    </a:lnTo>
                    <a:lnTo>
                      <a:pt x="100" y="787"/>
                    </a:lnTo>
                    <a:lnTo>
                      <a:pt x="68" y="843"/>
                    </a:lnTo>
                    <a:lnTo>
                      <a:pt x="100" y="888"/>
                    </a:lnTo>
                    <a:lnTo>
                      <a:pt x="112" y="916"/>
                    </a:lnTo>
                    <a:lnTo>
                      <a:pt x="93" y="944"/>
                    </a:lnTo>
                    <a:lnTo>
                      <a:pt x="62" y="977"/>
                    </a:lnTo>
                    <a:lnTo>
                      <a:pt x="93" y="1011"/>
                    </a:lnTo>
                    <a:lnTo>
                      <a:pt x="100" y="1039"/>
                    </a:lnTo>
                    <a:lnTo>
                      <a:pt x="106" y="1039"/>
                    </a:lnTo>
                    <a:lnTo>
                      <a:pt x="125" y="1039"/>
                    </a:lnTo>
                  </a:path>
                </a:pathLst>
              </a:custGeom>
              <a:solidFill>
                <a:schemeClr val="accent2"/>
              </a:solidFill>
              <a:ln w="50799" cap="rnd" cmpd="sng">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grpSp>
          <p:nvGrpSpPr>
            <p:cNvPr id="15369" name="Group 38"/>
            <p:cNvGrpSpPr>
              <a:grpSpLocks/>
            </p:cNvGrpSpPr>
            <p:nvPr/>
          </p:nvGrpSpPr>
          <p:grpSpPr bwMode="auto">
            <a:xfrm>
              <a:off x="3602" y="2010"/>
              <a:ext cx="1512" cy="458"/>
              <a:chOff x="3602" y="2010"/>
              <a:chExt cx="1512" cy="458"/>
            </a:xfrm>
          </p:grpSpPr>
          <p:sp>
            <p:nvSpPr>
              <p:cNvPr id="15370" name="Rectangle 39"/>
              <p:cNvSpPr>
                <a:spLocks noChangeArrowheads="1"/>
              </p:cNvSpPr>
              <p:nvPr/>
            </p:nvSpPr>
            <p:spPr bwMode="auto">
              <a:xfrm>
                <a:off x="3602" y="2010"/>
                <a:ext cx="1401" cy="212"/>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GB" altLang="en-US" sz="1600" b="1" smtClean="0">
                    <a:solidFill>
                      <a:srgbClr val="FFFF00"/>
                    </a:solidFill>
                  </a:rPr>
                  <a:t>C</a:t>
                </a:r>
                <a:r>
                  <a:rPr lang="en-GB" altLang="en-US" sz="1600" b="1" baseline="-25000" smtClean="0">
                    <a:solidFill>
                      <a:srgbClr val="FFFF00"/>
                    </a:solidFill>
                  </a:rPr>
                  <a:t>room</a:t>
                </a:r>
                <a:r>
                  <a:rPr lang="en-GB" altLang="en-US" sz="1600" b="1" smtClean="0">
                    <a:solidFill>
                      <a:srgbClr val="FFFF00"/>
                    </a:solidFill>
                  </a:rPr>
                  <a:t>-C</a:t>
                </a:r>
                <a:r>
                  <a:rPr lang="en-GB" altLang="en-US" sz="1600" b="1" baseline="-25000" smtClean="0">
                    <a:solidFill>
                      <a:srgbClr val="FFFF00"/>
                    </a:solidFill>
                  </a:rPr>
                  <a:t>supply</a:t>
                </a:r>
              </a:p>
            </p:txBody>
          </p:sp>
          <p:sp>
            <p:nvSpPr>
              <p:cNvPr id="15371" name="Rectangle 40"/>
              <p:cNvSpPr>
                <a:spLocks noChangeArrowheads="1"/>
              </p:cNvSpPr>
              <p:nvPr/>
            </p:nvSpPr>
            <p:spPr bwMode="auto">
              <a:xfrm>
                <a:off x="3602" y="2256"/>
                <a:ext cx="1512" cy="212"/>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GB" altLang="en-US" sz="1600" b="1" smtClean="0">
                    <a:solidFill>
                      <a:srgbClr val="FFFF00"/>
                    </a:solidFill>
                  </a:rPr>
                  <a:t>C</a:t>
                </a:r>
                <a:r>
                  <a:rPr lang="en-GB" altLang="en-US" sz="1600" b="1" baseline="-25000" smtClean="0">
                    <a:solidFill>
                      <a:srgbClr val="FFFF00"/>
                    </a:solidFill>
                  </a:rPr>
                  <a:t>ehxaust</a:t>
                </a:r>
                <a:r>
                  <a:rPr lang="en-GB" altLang="en-US" sz="1600" b="1" smtClean="0">
                    <a:solidFill>
                      <a:srgbClr val="FFFF00"/>
                    </a:solidFill>
                  </a:rPr>
                  <a:t>-C</a:t>
                </a:r>
                <a:r>
                  <a:rPr lang="en-GB" altLang="en-US" sz="1600" b="1" baseline="-25000" smtClean="0">
                    <a:solidFill>
                      <a:srgbClr val="FFFF00"/>
                    </a:solidFill>
                  </a:rPr>
                  <a:t>supply</a:t>
                </a:r>
              </a:p>
            </p:txBody>
          </p:sp>
          <p:sp>
            <p:nvSpPr>
              <p:cNvPr id="15372" name="Line 41"/>
              <p:cNvSpPr>
                <a:spLocks noChangeShapeType="1"/>
              </p:cNvSpPr>
              <p:nvPr/>
            </p:nvSpPr>
            <p:spPr bwMode="auto">
              <a:xfrm>
                <a:off x="3625" y="2256"/>
                <a:ext cx="1111" cy="0"/>
              </a:xfrm>
              <a:prstGeom prst="line">
                <a:avLst/>
              </a:prstGeom>
              <a:noFill/>
              <a:ln w="25399">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spTree>
    <p:extLst>
      <p:ext uri="{BB962C8B-B14F-4D97-AF65-F5344CB8AC3E}">
        <p14:creationId xmlns:p14="http://schemas.microsoft.com/office/powerpoint/2010/main" val="107377114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3"/>
          <p:cNvSpPr>
            <a:spLocks noGrp="1"/>
          </p:cNvSpPr>
          <p:nvPr>
            <p:ph type="sldNum" sz="quarter" idx="12"/>
          </p:nvPr>
        </p:nvSpPr>
        <p:spPr>
          <a:noFill/>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D07DA89F-8E27-4325-9D3A-9D9E6F4B4784}" type="slidenum">
              <a:rPr lang="en-US" altLang="en-US" sz="1400">
                <a:solidFill>
                  <a:srgbClr val="FFFF00"/>
                </a:solidFill>
              </a:rPr>
              <a:pPr/>
              <a:t>34</a:t>
            </a:fld>
            <a:endParaRPr lang="en-US" altLang="en-US" sz="1400">
              <a:solidFill>
                <a:srgbClr val="FFFF00"/>
              </a:solidFill>
            </a:endParaRPr>
          </a:p>
        </p:txBody>
      </p:sp>
      <p:sp>
        <p:nvSpPr>
          <p:cNvPr id="16387" name="Rectangle 3"/>
          <p:cNvSpPr>
            <a:spLocks noChangeArrowheads="1"/>
          </p:cNvSpPr>
          <p:nvPr/>
        </p:nvSpPr>
        <p:spPr bwMode="auto">
          <a:xfrm>
            <a:off x="501650" y="1720850"/>
            <a:ext cx="8178800" cy="3276600"/>
          </a:xfrm>
          <a:prstGeom prst="rect">
            <a:avLst/>
          </a:prstGeom>
          <a:solidFill>
            <a:schemeClr val="accent2"/>
          </a:solidFill>
          <a:ln w="127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grpSp>
        <p:nvGrpSpPr>
          <p:cNvPr id="16388" name="Group 5"/>
          <p:cNvGrpSpPr>
            <a:grpSpLocks/>
          </p:cNvGrpSpPr>
          <p:nvPr/>
        </p:nvGrpSpPr>
        <p:grpSpPr bwMode="auto">
          <a:xfrm>
            <a:off x="5551488" y="2190750"/>
            <a:ext cx="2933700" cy="2222500"/>
            <a:chOff x="3497" y="1380"/>
            <a:chExt cx="1848" cy="1400"/>
          </a:xfrm>
        </p:grpSpPr>
        <p:grpSp>
          <p:nvGrpSpPr>
            <p:cNvPr id="16447" name="Group 6"/>
            <p:cNvGrpSpPr>
              <a:grpSpLocks/>
            </p:cNvGrpSpPr>
            <p:nvPr/>
          </p:nvGrpSpPr>
          <p:grpSpPr bwMode="auto">
            <a:xfrm>
              <a:off x="3497" y="1380"/>
              <a:ext cx="1848" cy="1400"/>
              <a:chOff x="3497" y="1380"/>
              <a:chExt cx="1848" cy="1400"/>
            </a:xfrm>
          </p:grpSpPr>
          <p:sp>
            <p:nvSpPr>
              <p:cNvPr id="16450" name="Rectangle 7"/>
              <p:cNvSpPr>
                <a:spLocks noChangeArrowheads="1"/>
              </p:cNvSpPr>
              <p:nvPr/>
            </p:nvSpPr>
            <p:spPr bwMode="auto">
              <a:xfrm>
                <a:off x="3497" y="1380"/>
                <a:ext cx="1848" cy="1400"/>
              </a:xfrm>
              <a:prstGeom prst="rect">
                <a:avLst/>
              </a:prstGeom>
              <a:solidFill>
                <a:schemeClr val="accent2"/>
              </a:solidFill>
              <a:ln w="253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6451" name="Line 8"/>
              <p:cNvSpPr>
                <a:spLocks noChangeShapeType="1"/>
              </p:cNvSpPr>
              <p:nvPr/>
            </p:nvSpPr>
            <p:spPr bwMode="auto">
              <a:xfrm flipV="1">
                <a:off x="3597" y="1450"/>
                <a:ext cx="0" cy="1242"/>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52" name="Line 9"/>
              <p:cNvSpPr>
                <a:spLocks noChangeShapeType="1"/>
              </p:cNvSpPr>
              <p:nvPr/>
            </p:nvSpPr>
            <p:spPr bwMode="auto">
              <a:xfrm>
                <a:off x="3597" y="2685"/>
                <a:ext cx="1600" cy="0"/>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sp>
          <p:nvSpPr>
            <p:cNvPr id="16448" name="Line 10"/>
            <p:cNvSpPr>
              <a:spLocks noChangeShapeType="1"/>
            </p:cNvSpPr>
            <p:nvPr/>
          </p:nvSpPr>
          <p:spPr bwMode="auto">
            <a:xfrm>
              <a:off x="3600" y="1565"/>
              <a:ext cx="1526" cy="0"/>
            </a:xfrm>
            <a:prstGeom prst="line">
              <a:avLst/>
            </a:prstGeom>
            <a:noFill/>
            <a:ln w="12699">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49" name="Freeform 11"/>
            <p:cNvSpPr>
              <a:spLocks/>
            </p:cNvSpPr>
            <p:nvPr/>
          </p:nvSpPr>
          <p:spPr bwMode="auto">
            <a:xfrm>
              <a:off x="3773" y="1565"/>
              <a:ext cx="1324" cy="1114"/>
            </a:xfrm>
            <a:custGeom>
              <a:avLst/>
              <a:gdLst>
                <a:gd name="T0" fmla="*/ 0 w 1324"/>
                <a:gd name="T1" fmla="*/ 1113 h 1114"/>
                <a:gd name="T2" fmla="*/ 33 w 1324"/>
                <a:gd name="T3" fmla="*/ 1065 h 1114"/>
                <a:gd name="T4" fmla="*/ 50 w 1324"/>
                <a:gd name="T5" fmla="*/ 1026 h 1114"/>
                <a:gd name="T6" fmla="*/ 67 w 1324"/>
                <a:gd name="T7" fmla="*/ 990 h 1114"/>
                <a:gd name="T8" fmla="*/ 77 w 1324"/>
                <a:gd name="T9" fmla="*/ 963 h 1114"/>
                <a:gd name="T10" fmla="*/ 97 w 1324"/>
                <a:gd name="T11" fmla="*/ 879 h 1114"/>
                <a:gd name="T12" fmla="*/ 104 w 1324"/>
                <a:gd name="T13" fmla="*/ 861 h 1114"/>
                <a:gd name="T14" fmla="*/ 108 w 1324"/>
                <a:gd name="T15" fmla="*/ 852 h 1114"/>
                <a:gd name="T16" fmla="*/ 111 w 1324"/>
                <a:gd name="T17" fmla="*/ 825 h 1114"/>
                <a:gd name="T18" fmla="*/ 111 w 1324"/>
                <a:gd name="T19" fmla="*/ 816 h 1114"/>
                <a:gd name="T20" fmla="*/ 118 w 1324"/>
                <a:gd name="T21" fmla="*/ 765 h 1114"/>
                <a:gd name="T22" fmla="*/ 121 w 1324"/>
                <a:gd name="T23" fmla="*/ 756 h 1114"/>
                <a:gd name="T24" fmla="*/ 128 w 1324"/>
                <a:gd name="T25" fmla="*/ 687 h 1114"/>
                <a:gd name="T26" fmla="*/ 145 w 1324"/>
                <a:gd name="T27" fmla="*/ 618 h 1114"/>
                <a:gd name="T28" fmla="*/ 148 w 1324"/>
                <a:gd name="T29" fmla="*/ 609 h 1114"/>
                <a:gd name="T30" fmla="*/ 168 w 1324"/>
                <a:gd name="T31" fmla="*/ 561 h 1114"/>
                <a:gd name="T32" fmla="*/ 209 w 1324"/>
                <a:gd name="T33" fmla="*/ 495 h 1114"/>
                <a:gd name="T34" fmla="*/ 216 w 1324"/>
                <a:gd name="T35" fmla="*/ 471 h 1114"/>
                <a:gd name="T36" fmla="*/ 253 w 1324"/>
                <a:gd name="T37" fmla="*/ 402 h 1114"/>
                <a:gd name="T38" fmla="*/ 263 w 1324"/>
                <a:gd name="T39" fmla="*/ 393 h 1114"/>
                <a:gd name="T40" fmla="*/ 327 w 1324"/>
                <a:gd name="T41" fmla="*/ 354 h 1114"/>
                <a:gd name="T42" fmla="*/ 337 w 1324"/>
                <a:gd name="T43" fmla="*/ 345 h 1114"/>
                <a:gd name="T44" fmla="*/ 381 w 1324"/>
                <a:gd name="T45" fmla="*/ 309 h 1114"/>
                <a:gd name="T46" fmla="*/ 428 w 1324"/>
                <a:gd name="T47" fmla="*/ 279 h 1114"/>
                <a:gd name="T48" fmla="*/ 496 w 1324"/>
                <a:gd name="T49" fmla="*/ 234 h 1114"/>
                <a:gd name="T50" fmla="*/ 567 w 1324"/>
                <a:gd name="T51" fmla="*/ 207 h 1114"/>
                <a:gd name="T52" fmla="*/ 644 w 1324"/>
                <a:gd name="T53" fmla="*/ 180 h 1114"/>
                <a:gd name="T54" fmla="*/ 654 w 1324"/>
                <a:gd name="T55" fmla="*/ 177 h 1114"/>
                <a:gd name="T56" fmla="*/ 705 w 1324"/>
                <a:gd name="T57" fmla="*/ 168 h 1114"/>
                <a:gd name="T58" fmla="*/ 759 w 1324"/>
                <a:gd name="T59" fmla="*/ 156 h 1114"/>
                <a:gd name="T60" fmla="*/ 769 w 1324"/>
                <a:gd name="T61" fmla="*/ 153 h 1114"/>
                <a:gd name="T62" fmla="*/ 840 w 1324"/>
                <a:gd name="T63" fmla="*/ 150 h 1114"/>
                <a:gd name="T64" fmla="*/ 853 w 1324"/>
                <a:gd name="T65" fmla="*/ 144 h 1114"/>
                <a:gd name="T66" fmla="*/ 904 w 1324"/>
                <a:gd name="T67" fmla="*/ 126 h 1114"/>
                <a:gd name="T68" fmla="*/ 985 w 1324"/>
                <a:gd name="T69" fmla="*/ 123 h 1114"/>
                <a:gd name="T70" fmla="*/ 1053 w 1324"/>
                <a:gd name="T71" fmla="*/ 111 h 1114"/>
                <a:gd name="T72" fmla="*/ 1164 w 1324"/>
                <a:gd name="T73" fmla="*/ 105 h 1114"/>
                <a:gd name="T74" fmla="*/ 1174 w 1324"/>
                <a:gd name="T75" fmla="*/ 102 h 1114"/>
                <a:gd name="T76" fmla="*/ 1262 w 1324"/>
                <a:gd name="T77" fmla="*/ 63 h 1114"/>
                <a:gd name="T78" fmla="*/ 1296 w 1324"/>
                <a:gd name="T79" fmla="*/ 51 h 1114"/>
                <a:gd name="T80" fmla="*/ 1323 w 1324"/>
                <a:gd name="T81" fmla="*/ 24 h 1114"/>
                <a:gd name="T82" fmla="*/ 1316 w 1324"/>
                <a:gd name="T83" fmla="*/ 6 h 1114"/>
                <a:gd name="T84" fmla="*/ 1323 w 1324"/>
                <a:gd name="T85" fmla="*/ 0 h 111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1324" h="1114">
                  <a:moveTo>
                    <a:pt x="0" y="1113"/>
                  </a:moveTo>
                  <a:lnTo>
                    <a:pt x="33" y="1065"/>
                  </a:lnTo>
                  <a:lnTo>
                    <a:pt x="50" y="1026"/>
                  </a:lnTo>
                  <a:lnTo>
                    <a:pt x="67" y="990"/>
                  </a:lnTo>
                  <a:lnTo>
                    <a:pt x="77" y="963"/>
                  </a:lnTo>
                  <a:lnTo>
                    <a:pt x="97" y="879"/>
                  </a:lnTo>
                  <a:lnTo>
                    <a:pt x="104" y="861"/>
                  </a:lnTo>
                  <a:lnTo>
                    <a:pt x="108" y="852"/>
                  </a:lnTo>
                  <a:lnTo>
                    <a:pt x="111" y="825"/>
                  </a:lnTo>
                  <a:lnTo>
                    <a:pt x="111" y="816"/>
                  </a:lnTo>
                  <a:lnTo>
                    <a:pt x="118" y="765"/>
                  </a:lnTo>
                  <a:lnTo>
                    <a:pt x="121" y="756"/>
                  </a:lnTo>
                  <a:lnTo>
                    <a:pt x="128" y="687"/>
                  </a:lnTo>
                  <a:lnTo>
                    <a:pt x="145" y="618"/>
                  </a:lnTo>
                  <a:lnTo>
                    <a:pt x="148" y="609"/>
                  </a:lnTo>
                  <a:lnTo>
                    <a:pt x="168" y="561"/>
                  </a:lnTo>
                  <a:lnTo>
                    <a:pt x="209" y="495"/>
                  </a:lnTo>
                  <a:lnTo>
                    <a:pt x="216" y="471"/>
                  </a:lnTo>
                  <a:lnTo>
                    <a:pt x="253" y="402"/>
                  </a:lnTo>
                  <a:lnTo>
                    <a:pt x="263" y="393"/>
                  </a:lnTo>
                  <a:lnTo>
                    <a:pt x="327" y="354"/>
                  </a:lnTo>
                  <a:lnTo>
                    <a:pt x="337" y="345"/>
                  </a:lnTo>
                  <a:lnTo>
                    <a:pt x="381" y="309"/>
                  </a:lnTo>
                  <a:lnTo>
                    <a:pt x="428" y="279"/>
                  </a:lnTo>
                  <a:lnTo>
                    <a:pt x="496" y="234"/>
                  </a:lnTo>
                  <a:lnTo>
                    <a:pt x="567" y="207"/>
                  </a:lnTo>
                  <a:lnTo>
                    <a:pt x="644" y="180"/>
                  </a:lnTo>
                  <a:lnTo>
                    <a:pt x="654" y="177"/>
                  </a:lnTo>
                  <a:lnTo>
                    <a:pt x="705" y="168"/>
                  </a:lnTo>
                  <a:lnTo>
                    <a:pt x="759" y="156"/>
                  </a:lnTo>
                  <a:lnTo>
                    <a:pt x="769" y="153"/>
                  </a:lnTo>
                  <a:lnTo>
                    <a:pt x="840" y="150"/>
                  </a:lnTo>
                  <a:lnTo>
                    <a:pt x="853" y="144"/>
                  </a:lnTo>
                  <a:lnTo>
                    <a:pt x="904" y="126"/>
                  </a:lnTo>
                  <a:lnTo>
                    <a:pt x="985" y="123"/>
                  </a:lnTo>
                  <a:lnTo>
                    <a:pt x="1053" y="111"/>
                  </a:lnTo>
                  <a:lnTo>
                    <a:pt x="1164" y="105"/>
                  </a:lnTo>
                  <a:lnTo>
                    <a:pt x="1174" y="102"/>
                  </a:lnTo>
                  <a:lnTo>
                    <a:pt x="1262" y="63"/>
                  </a:lnTo>
                  <a:lnTo>
                    <a:pt x="1296" y="51"/>
                  </a:lnTo>
                  <a:lnTo>
                    <a:pt x="1323" y="24"/>
                  </a:lnTo>
                  <a:lnTo>
                    <a:pt x="1316" y="6"/>
                  </a:lnTo>
                  <a:lnTo>
                    <a:pt x="1323" y="0"/>
                  </a:lnTo>
                </a:path>
              </a:pathLst>
            </a:custGeom>
            <a:solidFill>
              <a:schemeClr val="accent2"/>
            </a:solidFill>
            <a:ln w="25399" cap="rnd" cmpd="sng">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grpSp>
      <p:sp>
        <p:nvSpPr>
          <p:cNvPr id="16389" name="Rectangle 12"/>
          <p:cNvSpPr>
            <a:spLocks noChangeArrowheads="1"/>
          </p:cNvSpPr>
          <p:nvPr/>
        </p:nvSpPr>
        <p:spPr bwMode="auto">
          <a:xfrm>
            <a:off x="3910013" y="1974850"/>
            <a:ext cx="1457325"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eaLnBrk="0" hangingPunct="0">
              <a:spcBef>
                <a:spcPct val="50000"/>
              </a:spcBef>
            </a:pPr>
            <a:r>
              <a:rPr lang="en-GB" altLang="en-US" sz="1800" b="1" smtClean="0">
                <a:solidFill>
                  <a:srgbClr val="FFFFFF"/>
                </a:solidFill>
                <a:latin typeface="Tahoma" pitchFamily="34" charset="0"/>
              </a:rPr>
              <a:t>height above floor</a:t>
            </a:r>
          </a:p>
        </p:txBody>
      </p:sp>
      <p:grpSp>
        <p:nvGrpSpPr>
          <p:cNvPr id="16390" name="Group 13"/>
          <p:cNvGrpSpPr>
            <a:grpSpLocks/>
          </p:cNvGrpSpPr>
          <p:nvPr/>
        </p:nvGrpSpPr>
        <p:grpSpPr bwMode="auto">
          <a:xfrm>
            <a:off x="6310313" y="3524250"/>
            <a:ext cx="2400300" cy="717550"/>
            <a:chOff x="3975" y="2220"/>
            <a:chExt cx="1512" cy="452"/>
          </a:xfrm>
        </p:grpSpPr>
        <p:sp>
          <p:nvSpPr>
            <p:cNvPr id="16444" name="Rectangle 14"/>
            <p:cNvSpPr>
              <a:spLocks noChangeArrowheads="1"/>
            </p:cNvSpPr>
            <p:nvPr/>
          </p:nvSpPr>
          <p:spPr bwMode="auto">
            <a:xfrm>
              <a:off x="3975" y="2220"/>
              <a:ext cx="140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GB" altLang="en-US" sz="1600" b="1" smtClean="0">
                  <a:solidFill>
                    <a:srgbClr val="FFFFFF"/>
                  </a:solidFill>
                </a:rPr>
                <a:t>C</a:t>
              </a:r>
              <a:r>
                <a:rPr lang="en-GB" altLang="en-US" sz="1600" b="1" baseline="-25000" smtClean="0">
                  <a:solidFill>
                    <a:srgbClr val="FFFFFF"/>
                  </a:solidFill>
                </a:rPr>
                <a:t>room</a:t>
              </a:r>
              <a:r>
                <a:rPr lang="en-GB" altLang="en-US" sz="1600" b="1" smtClean="0">
                  <a:solidFill>
                    <a:srgbClr val="FFFFFF"/>
                  </a:solidFill>
                </a:rPr>
                <a:t>-C</a:t>
              </a:r>
              <a:r>
                <a:rPr lang="en-GB" altLang="en-US" sz="1600" b="1" baseline="-25000" smtClean="0">
                  <a:solidFill>
                    <a:srgbClr val="FFFFFF"/>
                  </a:solidFill>
                </a:rPr>
                <a:t>supply</a:t>
              </a:r>
            </a:p>
          </p:txBody>
        </p:sp>
        <p:sp>
          <p:nvSpPr>
            <p:cNvPr id="16445" name="Rectangle 15"/>
            <p:cNvSpPr>
              <a:spLocks noChangeArrowheads="1"/>
            </p:cNvSpPr>
            <p:nvPr/>
          </p:nvSpPr>
          <p:spPr bwMode="auto">
            <a:xfrm>
              <a:off x="3975" y="2460"/>
              <a:ext cx="1512"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GB" altLang="en-US" sz="1600" b="1" smtClean="0">
                  <a:solidFill>
                    <a:srgbClr val="FFFFFF"/>
                  </a:solidFill>
                </a:rPr>
                <a:t>C</a:t>
              </a:r>
              <a:r>
                <a:rPr lang="en-GB" altLang="en-US" sz="1600" b="1" baseline="-25000" smtClean="0">
                  <a:solidFill>
                    <a:srgbClr val="FFFFFF"/>
                  </a:solidFill>
                </a:rPr>
                <a:t>ehxaust</a:t>
              </a:r>
              <a:r>
                <a:rPr lang="en-GB" altLang="en-US" sz="1600" b="1" smtClean="0">
                  <a:solidFill>
                    <a:srgbClr val="FFFFFF"/>
                  </a:solidFill>
                </a:rPr>
                <a:t>-C</a:t>
              </a:r>
              <a:r>
                <a:rPr lang="en-GB" altLang="en-US" sz="1600" b="1" baseline="-25000" smtClean="0">
                  <a:solidFill>
                    <a:srgbClr val="FFFFFF"/>
                  </a:solidFill>
                </a:rPr>
                <a:t>supply</a:t>
              </a:r>
            </a:p>
          </p:txBody>
        </p:sp>
        <p:sp>
          <p:nvSpPr>
            <p:cNvPr id="16446" name="Line 16"/>
            <p:cNvSpPr>
              <a:spLocks noChangeShapeType="1"/>
            </p:cNvSpPr>
            <p:nvPr/>
          </p:nvSpPr>
          <p:spPr bwMode="auto">
            <a:xfrm>
              <a:off x="3998" y="2460"/>
              <a:ext cx="1111" cy="0"/>
            </a:xfrm>
            <a:prstGeom prst="line">
              <a:avLst/>
            </a:prstGeom>
            <a:noFill/>
            <a:ln w="25399">
              <a:solidFill>
                <a:schemeClr val="bg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nvGrpSpPr>
          <p:cNvPr id="16391" name="Group 17"/>
          <p:cNvGrpSpPr>
            <a:grpSpLocks/>
          </p:cNvGrpSpPr>
          <p:nvPr/>
        </p:nvGrpSpPr>
        <p:grpSpPr bwMode="auto">
          <a:xfrm>
            <a:off x="644525" y="2176463"/>
            <a:ext cx="3167063" cy="2232025"/>
            <a:chOff x="406" y="1371"/>
            <a:chExt cx="1995" cy="1406"/>
          </a:xfrm>
        </p:grpSpPr>
        <p:grpSp>
          <p:nvGrpSpPr>
            <p:cNvPr id="16393" name="Group 18"/>
            <p:cNvGrpSpPr>
              <a:grpSpLocks/>
            </p:cNvGrpSpPr>
            <p:nvPr/>
          </p:nvGrpSpPr>
          <p:grpSpPr bwMode="auto">
            <a:xfrm>
              <a:off x="406" y="1371"/>
              <a:ext cx="1995" cy="1406"/>
              <a:chOff x="406" y="1371"/>
              <a:chExt cx="1995" cy="1406"/>
            </a:xfrm>
          </p:grpSpPr>
          <p:grpSp>
            <p:nvGrpSpPr>
              <p:cNvPr id="16395" name="Group 19"/>
              <p:cNvGrpSpPr>
                <a:grpSpLocks/>
              </p:cNvGrpSpPr>
              <p:nvPr/>
            </p:nvGrpSpPr>
            <p:grpSpPr bwMode="auto">
              <a:xfrm>
                <a:off x="409" y="1371"/>
                <a:ext cx="1991" cy="1406"/>
                <a:chOff x="409" y="1371"/>
                <a:chExt cx="1991" cy="1406"/>
              </a:xfrm>
            </p:grpSpPr>
            <p:sp>
              <p:nvSpPr>
                <p:cNvPr id="16436" name="Rectangle 20"/>
                <p:cNvSpPr>
                  <a:spLocks noChangeArrowheads="1"/>
                </p:cNvSpPr>
                <p:nvPr/>
              </p:nvSpPr>
              <p:spPr bwMode="auto">
                <a:xfrm>
                  <a:off x="409" y="1371"/>
                  <a:ext cx="1991" cy="1406"/>
                </a:xfrm>
                <a:prstGeom prst="rect">
                  <a:avLst/>
                </a:prstGeom>
                <a:solidFill>
                  <a:schemeClr val="accent2"/>
                </a:solidFill>
                <a:ln w="253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6437" name="Rectangle 21"/>
                <p:cNvSpPr>
                  <a:spLocks noChangeArrowheads="1"/>
                </p:cNvSpPr>
                <p:nvPr/>
              </p:nvSpPr>
              <p:spPr bwMode="auto">
                <a:xfrm>
                  <a:off x="2368" y="2465"/>
                  <a:ext cx="20" cy="277"/>
                </a:xfrm>
                <a:prstGeom prst="rect">
                  <a:avLst/>
                </a:prstGeom>
                <a:solidFill>
                  <a:schemeClr val="accent2"/>
                </a:solidFill>
                <a:ln w="507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6438" name="Rectangle 22"/>
                <p:cNvSpPr>
                  <a:spLocks noChangeArrowheads="1"/>
                </p:cNvSpPr>
                <p:nvPr/>
              </p:nvSpPr>
              <p:spPr bwMode="auto">
                <a:xfrm>
                  <a:off x="2372" y="1414"/>
                  <a:ext cx="16" cy="223"/>
                </a:xfrm>
                <a:prstGeom prst="rect">
                  <a:avLst/>
                </a:prstGeom>
                <a:solidFill>
                  <a:schemeClr val="accent2"/>
                </a:solidFill>
                <a:ln w="50799">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16439" name="Line 23"/>
                <p:cNvSpPr>
                  <a:spLocks noChangeShapeType="1"/>
                </p:cNvSpPr>
                <p:nvPr/>
              </p:nvSpPr>
              <p:spPr bwMode="auto">
                <a:xfrm>
                  <a:off x="2101" y="1513"/>
                  <a:ext cx="247" cy="0"/>
                </a:xfrm>
                <a:prstGeom prst="line">
                  <a:avLst/>
                </a:prstGeom>
                <a:noFill/>
                <a:ln w="507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40" name="Line 24"/>
                <p:cNvSpPr>
                  <a:spLocks noChangeShapeType="1"/>
                </p:cNvSpPr>
                <p:nvPr/>
              </p:nvSpPr>
              <p:spPr bwMode="auto">
                <a:xfrm flipH="1">
                  <a:off x="2169" y="2511"/>
                  <a:ext cx="183" cy="0"/>
                </a:xfrm>
                <a:prstGeom prst="line">
                  <a:avLst/>
                </a:prstGeom>
                <a:noFill/>
                <a:ln w="507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41" name="Line 25"/>
                <p:cNvSpPr>
                  <a:spLocks noChangeShapeType="1"/>
                </p:cNvSpPr>
                <p:nvPr/>
              </p:nvSpPr>
              <p:spPr bwMode="auto">
                <a:xfrm flipH="1">
                  <a:off x="2172" y="2585"/>
                  <a:ext cx="184" cy="0"/>
                </a:xfrm>
                <a:prstGeom prst="line">
                  <a:avLst/>
                </a:prstGeom>
                <a:noFill/>
                <a:ln w="507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42" name="Line 26"/>
                <p:cNvSpPr>
                  <a:spLocks noChangeShapeType="1"/>
                </p:cNvSpPr>
                <p:nvPr/>
              </p:nvSpPr>
              <p:spPr bwMode="auto">
                <a:xfrm flipH="1">
                  <a:off x="2176" y="2658"/>
                  <a:ext cx="183" cy="0"/>
                </a:xfrm>
                <a:prstGeom prst="line">
                  <a:avLst/>
                </a:prstGeom>
                <a:noFill/>
                <a:ln w="507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43" name="Line 27"/>
                <p:cNvSpPr>
                  <a:spLocks noChangeShapeType="1"/>
                </p:cNvSpPr>
                <p:nvPr/>
              </p:nvSpPr>
              <p:spPr bwMode="auto">
                <a:xfrm flipH="1">
                  <a:off x="2181" y="2719"/>
                  <a:ext cx="182" cy="0"/>
                </a:xfrm>
                <a:prstGeom prst="line">
                  <a:avLst/>
                </a:prstGeom>
                <a:noFill/>
                <a:ln w="507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sp>
            <p:nvSpPr>
              <p:cNvPr id="16396" name="Line 28"/>
              <p:cNvSpPr>
                <a:spLocks noChangeShapeType="1"/>
              </p:cNvSpPr>
              <p:nvPr/>
            </p:nvSpPr>
            <p:spPr bwMode="auto">
              <a:xfrm flipV="1">
                <a:off x="1076" y="2101"/>
                <a:ext cx="49" cy="104"/>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397" name="Line 29"/>
              <p:cNvSpPr>
                <a:spLocks noChangeShapeType="1"/>
              </p:cNvSpPr>
              <p:nvPr/>
            </p:nvSpPr>
            <p:spPr bwMode="auto">
              <a:xfrm flipV="1">
                <a:off x="1130" y="2592"/>
                <a:ext cx="50" cy="103"/>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398" name="Line 30"/>
              <p:cNvSpPr>
                <a:spLocks noChangeShapeType="1"/>
              </p:cNvSpPr>
              <p:nvPr/>
            </p:nvSpPr>
            <p:spPr bwMode="auto">
              <a:xfrm flipV="1">
                <a:off x="1104" y="2397"/>
                <a:ext cx="48" cy="102"/>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399" name="Line 31"/>
              <p:cNvSpPr>
                <a:spLocks noChangeShapeType="1"/>
              </p:cNvSpPr>
              <p:nvPr/>
            </p:nvSpPr>
            <p:spPr bwMode="auto">
              <a:xfrm flipV="1">
                <a:off x="1083" y="2244"/>
                <a:ext cx="51" cy="103"/>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00" name="Line 32"/>
              <p:cNvSpPr>
                <a:spLocks noChangeShapeType="1"/>
              </p:cNvSpPr>
              <p:nvPr/>
            </p:nvSpPr>
            <p:spPr bwMode="auto">
              <a:xfrm flipH="1" flipV="1">
                <a:off x="1462" y="2087"/>
                <a:ext cx="53" cy="118"/>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01" name="Line 33"/>
              <p:cNvSpPr>
                <a:spLocks noChangeShapeType="1"/>
              </p:cNvSpPr>
              <p:nvPr/>
            </p:nvSpPr>
            <p:spPr bwMode="auto">
              <a:xfrm flipH="1" flipV="1">
                <a:off x="1441" y="2235"/>
                <a:ext cx="53" cy="119"/>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02" name="Line 34"/>
              <p:cNvSpPr>
                <a:spLocks noChangeShapeType="1"/>
              </p:cNvSpPr>
              <p:nvPr/>
            </p:nvSpPr>
            <p:spPr bwMode="auto">
              <a:xfrm flipH="1" flipV="1">
                <a:off x="1421" y="2397"/>
                <a:ext cx="54" cy="118"/>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03" name="Line 35"/>
              <p:cNvSpPr>
                <a:spLocks noChangeShapeType="1"/>
              </p:cNvSpPr>
              <p:nvPr/>
            </p:nvSpPr>
            <p:spPr bwMode="auto">
              <a:xfrm flipH="1" flipV="1">
                <a:off x="1430" y="2595"/>
                <a:ext cx="54" cy="118"/>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04" name="Line 36"/>
              <p:cNvSpPr>
                <a:spLocks noChangeShapeType="1"/>
              </p:cNvSpPr>
              <p:nvPr/>
            </p:nvSpPr>
            <p:spPr bwMode="auto">
              <a:xfrm flipV="1">
                <a:off x="1290" y="1688"/>
                <a:ext cx="0" cy="115"/>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05" name="Line 37"/>
              <p:cNvSpPr>
                <a:spLocks noChangeShapeType="1"/>
              </p:cNvSpPr>
              <p:nvPr/>
            </p:nvSpPr>
            <p:spPr bwMode="auto">
              <a:xfrm flipV="1">
                <a:off x="1350" y="1778"/>
                <a:ext cx="0" cy="113"/>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06" name="Line 38"/>
              <p:cNvSpPr>
                <a:spLocks noChangeShapeType="1"/>
              </p:cNvSpPr>
              <p:nvPr/>
            </p:nvSpPr>
            <p:spPr bwMode="auto">
              <a:xfrm flipV="1">
                <a:off x="1346" y="1575"/>
                <a:ext cx="47" cy="157"/>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07" name="Arc 39"/>
              <p:cNvSpPr>
                <a:spLocks/>
              </p:cNvSpPr>
              <p:nvPr/>
            </p:nvSpPr>
            <p:spPr bwMode="auto">
              <a:xfrm rot="7020000">
                <a:off x="1440" y="1433"/>
                <a:ext cx="128" cy="106"/>
              </a:xfrm>
              <a:custGeom>
                <a:avLst/>
                <a:gdLst>
                  <a:gd name="T0" fmla="*/ 128 w 21600"/>
                  <a:gd name="T1" fmla="*/ 106 h 21600"/>
                  <a:gd name="T2" fmla="*/ 0 w 21600"/>
                  <a:gd name="T3" fmla="*/ 0 h 21600"/>
                  <a:gd name="T4" fmla="*/ 128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08" name="Arc 40"/>
              <p:cNvSpPr>
                <a:spLocks/>
              </p:cNvSpPr>
              <p:nvPr/>
            </p:nvSpPr>
            <p:spPr bwMode="auto">
              <a:xfrm>
                <a:off x="467" y="1503"/>
                <a:ext cx="79" cy="119"/>
              </a:xfrm>
              <a:custGeom>
                <a:avLst/>
                <a:gdLst>
                  <a:gd name="T0" fmla="*/ 79 w 21600"/>
                  <a:gd name="T1" fmla="*/ 119 h 21782"/>
                  <a:gd name="T2" fmla="*/ 0 w 21600"/>
                  <a:gd name="T3" fmla="*/ 0 h 21782"/>
                  <a:gd name="T4" fmla="*/ 79 w 21600"/>
                  <a:gd name="T5" fmla="*/ 1 h 21782"/>
                  <a:gd name="T6" fmla="*/ 0 60000 65536"/>
                  <a:gd name="T7" fmla="*/ 0 60000 65536"/>
                  <a:gd name="T8" fmla="*/ 0 60000 65536"/>
                </a:gdLst>
                <a:ahLst/>
                <a:cxnLst>
                  <a:cxn ang="T6">
                    <a:pos x="T0" y="T1"/>
                  </a:cxn>
                  <a:cxn ang="T7">
                    <a:pos x="T2" y="T3"/>
                  </a:cxn>
                  <a:cxn ang="T8">
                    <a:pos x="T4" y="T5"/>
                  </a:cxn>
                </a:cxnLst>
                <a:rect l="0" t="0" r="r" b="b"/>
                <a:pathLst>
                  <a:path w="21600" h="21782" fill="none" extrusionOk="0">
                    <a:moveTo>
                      <a:pt x="21600" y="21782"/>
                    </a:moveTo>
                    <a:cubicBezTo>
                      <a:pt x="9670" y="21782"/>
                      <a:pt x="0" y="12111"/>
                      <a:pt x="0" y="182"/>
                    </a:cubicBezTo>
                    <a:cubicBezTo>
                      <a:pt x="-1" y="121"/>
                      <a:pt x="0" y="60"/>
                      <a:pt x="0" y="-1"/>
                    </a:cubicBezTo>
                  </a:path>
                  <a:path w="21600" h="21782" stroke="0" extrusionOk="0">
                    <a:moveTo>
                      <a:pt x="21600" y="21782"/>
                    </a:moveTo>
                    <a:cubicBezTo>
                      <a:pt x="9670" y="21782"/>
                      <a:pt x="0" y="12111"/>
                      <a:pt x="0" y="182"/>
                    </a:cubicBezTo>
                    <a:cubicBezTo>
                      <a:pt x="-1" y="121"/>
                      <a:pt x="0" y="60"/>
                      <a:pt x="0" y="-1"/>
                    </a:cubicBezTo>
                    <a:lnTo>
                      <a:pt x="21600" y="182"/>
                    </a:lnTo>
                    <a:lnTo>
                      <a:pt x="21600" y="21782"/>
                    </a:lnTo>
                    <a:close/>
                  </a:path>
                </a:pathLst>
              </a:custGeom>
              <a:solidFill>
                <a:schemeClr val="accent2"/>
              </a:solidFill>
              <a:ln w="25399" cap="rnd">
                <a:solidFill>
                  <a:schemeClr val="tx1"/>
                </a:solidFill>
                <a:round/>
                <a:headEnd type="stealth" w="med" len="med"/>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09" name="Arc 41"/>
              <p:cNvSpPr>
                <a:spLocks/>
              </p:cNvSpPr>
              <p:nvPr/>
            </p:nvSpPr>
            <p:spPr bwMode="auto">
              <a:xfrm rot="10800000">
                <a:off x="1611" y="1440"/>
                <a:ext cx="157" cy="86"/>
              </a:xfrm>
              <a:custGeom>
                <a:avLst/>
                <a:gdLst>
                  <a:gd name="T0" fmla="*/ 157 w 21600"/>
                  <a:gd name="T1" fmla="*/ 86 h 21600"/>
                  <a:gd name="T2" fmla="*/ 0 w 21600"/>
                  <a:gd name="T3" fmla="*/ 0 h 21600"/>
                  <a:gd name="T4" fmla="*/ 157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10" name="Arc 42"/>
              <p:cNvSpPr>
                <a:spLocks/>
              </p:cNvSpPr>
              <p:nvPr/>
            </p:nvSpPr>
            <p:spPr bwMode="auto">
              <a:xfrm rot="5520000">
                <a:off x="631" y="2579"/>
                <a:ext cx="78" cy="118"/>
              </a:xfrm>
              <a:custGeom>
                <a:avLst/>
                <a:gdLst>
                  <a:gd name="T0" fmla="*/ 78 w 21600"/>
                  <a:gd name="T1" fmla="*/ 0 h 21600"/>
                  <a:gd name="T2" fmla="*/ 0 w 21600"/>
                  <a:gd name="T3" fmla="*/ 118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11" name="Arc 43"/>
              <p:cNvSpPr>
                <a:spLocks/>
              </p:cNvSpPr>
              <p:nvPr/>
            </p:nvSpPr>
            <p:spPr bwMode="auto">
              <a:xfrm rot="6660000">
                <a:off x="1601" y="1540"/>
                <a:ext cx="152" cy="164"/>
              </a:xfrm>
              <a:custGeom>
                <a:avLst/>
                <a:gdLst>
                  <a:gd name="T0" fmla="*/ 0 w 21743"/>
                  <a:gd name="T1" fmla="*/ 0 h 21600"/>
                  <a:gd name="T2" fmla="*/ 152 w 21743"/>
                  <a:gd name="T3" fmla="*/ 163 h 21600"/>
                  <a:gd name="T4" fmla="*/ 1 w 21743"/>
                  <a:gd name="T5" fmla="*/ 164 h 21600"/>
                  <a:gd name="T6" fmla="*/ 0 60000 65536"/>
                  <a:gd name="T7" fmla="*/ 0 60000 65536"/>
                  <a:gd name="T8" fmla="*/ 0 60000 65536"/>
                </a:gdLst>
                <a:ahLst/>
                <a:cxnLst>
                  <a:cxn ang="T6">
                    <a:pos x="T0" y="T1"/>
                  </a:cxn>
                  <a:cxn ang="T7">
                    <a:pos x="T2" y="T3"/>
                  </a:cxn>
                  <a:cxn ang="T8">
                    <a:pos x="T4" y="T5"/>
                  </a:cxn>
                </a:cxnLst>
                <a:rect l="0" t="0" r="r" b="b"/>
                <a:pathLst>
                  <a:path w="21743" h="21600" fill="none" extrusionOk="0">
                    <a:moveTo>
                      <a:pt x="0" y="0"/>
                    </a:moveTo>
                    <a:cubicBezTo>
                      <a:pt x="47" y="0"/>
                      <a:pt x="95" y="-1"/>
                      <a:pt x="143" y="0"/>
                    </a:cubicBezTo>
                    <a:cubicBezTo>
                      <a:pt x="12020" y="0"/>
                      <a:pt x="21670" y="9590"/>
                      <a:pt x="21742" y="21468"/>
                    </a:cubicBezTo>
                  </a:path>
                  <a:path w="21743" h="21600" stroke="0" extrusionOk="0">
                    <a:moveTo>
                      <a:pt x="0" y="0"/>
                    </a:moveTo>
                    <a:cubicBezTo>
                      <a:pt x="47" y="0"/>
                      <a:pt x="95" y="-1"/>
                      <a:pt x="143" y="0"/>
                    </a:cubicBezTo>
                    <a:cubicBezTo>
                      <a:pt x="12020" y="0"/>
                      <a:pt x="21670" y="9590"/>
                      <a:pt x="21742" y="21468"/>
                    </a:cubicBezTo>
                    <a:lnTo>
                      <a:pt x="143" y="21600"/>
                    </a:lnTo>
                    <a:lnTo>
                      <a:pt x="0" y="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12" name="Arc 44"/>
              <p:cNvSpPr>
                <a:spLocks/>
              </p:cNvSpPr>
              <p:nvPr/>
            </p:nvSpPr>
            <p:spPr bwMode="auto">
              <a:xfrm rot="6660000">
                <a:off x="1441" y="1674"/>
                <a:ext cx="89" cy="107"/>
              </a:xfrm>
              <a:custGeom>
                <a:avLst/>
                <a:gdLst>
                  <a:gd name="T0" fmla="*/ 0 w 21843"/>
                  <a:gd name="T1" fmla="*/ 0 h 21600"/>
                  <a:gd name="T2" fmla="*/ 89 w 21843"/>
                  <a:gd name="T3" fmla="*/ 106 h 21600"/>
                  <a:gd name="T4" fmla="*/ 1 w 21843"/>
                  <a:gd name="T5" fmla="*/ 107 h 21600"/>
                  <a:gd name="T6" fmla="*/ 0 60000 65536"/>
                  <a:gd name="T7" fmla="*/ 0 60000 65536"/>
                  <a:gd name="T8" fmla="*/ 0 60000 65536"/>
                </a:gdLst>
                <a:ahLst/>
                <a:cxnLst>
                  <a:cxn ang="T6">
                    <a:pos x="T0" y="T1"/>
                  </a:cxn>
                  <a:cxn ang="T7">
                    <a:pos x="T2" y="T3"/>
                  </a:cxn>
                  <a:cxn ang="T8">
                    <a:pos x="T4" y="T5"/>
                  </a:cxn>
                </a:cxnLst>
                <a:rect l="0" t="0" r="r" b="b"/>
                <a:pathLst>
                  <a:path w="21843" h="21600" fill="none" extrusionOk="0">
                    <a:moveTo>
                      <a:pt x="0" y="1"/>
                    </a:moveTo>
                    <a:cubicBezTo>
                      <a:pt x="81" y="0"/>
                      <a:pt x="162" y="-1"/>
                      <a:pt x="244" y="0"/>
                    </a:cubicBezTo>
                    <a:cubicBezTo>
                      <a:pt x="12094" y="0"/>
                      <a:pt x="21731" y="9547"/>
                      <a:pt x="21843" y="21396"/>
                    </a:cubicBezTo>
                  </a:path>
                  <a:path w="21843" h="21600" stroke="0" extrusionOk="0">
                    <a:moveTo>
                      <a:pt x="0" y="1"/>
                    </a:moveTo>
                    <a:cubicBezTo>
                      <a:pt x="81" y="0"/>
                      <a:pt x="162" y="-1"/>
                      <a:pt x="244" y="0"/>
                    </a:cubicBezTo>
                    <a:cubicBezTo>
                      <a:pt x="12094" y="0"/>
                      <a:pt x="21731" y="9547"/>
                      <a:pt x="21843" y="21396"/>
                    </a:cubicBezTo>
                    <a:lnTo>
                      <a:pt x="244" y="21600"/>
                    </a:lnTo>
                    <a:lnTo>
                      <a:pt x="0" y="1"/>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13" name="Arc 45"/>
              <p:cNvSpPr>
                <a:spLocks/>
              </p:cNvSpPr>
              <p:nvPr/>
            </p:nvSpPr>
            <p:spPr bwMode="auto">
              <a:xfrm rot="10800000">
                <a:off x="1833" y="1432"/>
                <a:ext cx="157" cy="87"/>
              </a:xfrm>
              <a:custGeom>
                <a:avLst/>
                <a:gdLst>
                  <a:gd name="T0" fmla="*/ 156 w 21600"/>
                  <a:gd name="T1" fmla="*/ 87 h 21849"/>
                  <a:gd name="T2" fmla="*/ 0 w 21600"/>
                  <a:gd name="T3" fmla="*/ 0 h 21849"/>
                  <a:gd name="T4" fmla="*/ 157 w 21600"/>
                  <a:gd name="T5" fmla="*/ 1 h 21849"/>
                  <a:gd name="T6" fmla="*/ 0 60000 65536"/>
                  <a:gd name="T7" fmla="*/ 0 60000 65536"/>
                  <a:gd name="T8" fmla="*/ 0 60000 65536"/>
                </a:gdLst>
                <a:ahLst/>
                <a:cxnLst>
                  <a:cxn ang="T6">
                    <a:pos x="T0" y="T1"/>
                  </a:cxn>
                  <a:cxn ang="T7">
                    <a:pos x="T2" y="T3"/>
                  </a:cxn>
                  <a:cxn ang="T8">
                    <a:pos x="T4" y="T5"/>
                  </a:cxn>
                </a:cxnLst>
                <a:rect l="0" t="0" r="r" b="b"/>
                <a:pathLst>
                  <a:path w="21600" h="21849" fill="none" extrusionOk="0">
                    <a:moveTo>
                      <a:pt x="21461" y="21848"/>
                    </a:moveTo>
                    <a:cubicBezTo>
                      <a:pt x="9586" y="21772"/>
                      <a:pt x="0" y="12124"/>
                      <a:pt x="0" y="249"/>
                    </a:cubicBezTo>
                    <a:cubicBezTo>
                      <a:pt x="-1" y="165"/>
                      <a:pt x="0" y="82"/>
                      <a:pt x="1" y="0"/>
                    </a:cubicBezTo>
                  </a:path>
                  <a:path w="21600" h="21849" stroke="0" extrusionOk="0">
                    <a:moveTo>
                      <a:pt x="21461" y="21848"/>
                    </a:moveTo>
                    <a:cubicBezTo>
                      <a:pt x="9586" y="21772"/>
                      <a:pt x="0" y="12124"/>
                      <a:pt x="0" y="249"/>
                    </a:cubicBezTo>
                    <a:cubicBezTo>
                      <a:pt x="-1" y="165"/>
                      <a:pt x="0" y="82"/>
                      <a:pt x="1" y="0"/>
                    </a:cubicBezTo>
                    <a:lnTo>
                      <a:pt x="21600" y="249"/>
                    </a:lnTo>
                    <a:lnTo>
                      <a:pt x="21461" y="21848"/>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14" name="Line 46"/>
              <p:cNvSpPr>
                <a:spLocks noChangeShapeType="1"/>
              </p:cNvSpPr>
              <p:nvPr/>
            </p:nvSpPr>
            <p:spPr bwMode="auto">
              <a:xfrm flipV="1">
                <a:off x="2150" y="1531"/>
                <a:ext cx="206" cy="3"/>
              </a:xfrm>
              <a:prstGeom prst="line">
                <a:avLst/>
              </a:prstGeom>
              <a:noFill/>
              <a:ln w="507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15" name="Arc 47"/>
              <p:cNvSpPr>
                <a:spLocks/>
              </p:cNvSpPr>
              <p:nvPr/>
            </p:nvSpPr>
            <p:spPr bwMode="auto">
              <a:xfrm rot="7560000">
                <a:off x="2190" y="1609"/>
                <a:ext cx="114" cy="104"/>
              </a:xfrm>
              <a:custGeom>
                <a:avLst/>
                <a:gdLst>
                  <a:gd name="T0" fmla="*/ 18 w 21600"/>
                  <a:gd name="T1" fmla="*/ 0 h 21331"/>
                  <a:gd name="T2" fmla="*/ 114 w 21600"/>
                  <a:gd name="T3" fmla="*/ 104 h 21331"/>
                  <a:gd name="T4" fmla="*/ 0 w 21600"/>
                  <a:gd name="T5" fmla="*/ 104 h 21331"/>
                  <a:gd name="T6" fmla="*/ 0 60000 65536"/>
                  <a:gd name="T7" fmla="*/ 0 60000 65536"/>
                  <a:gd name="T8" fmla="*/ 0 60000 65536"/>
                </a:gdLst>
                <a:ahLst/>
                <a:cxnLst>
                  <a:cxn ang="T6">
                    <a:pos x="T0" y="T1"/>
                  </a:cxn>
                  <a:cxn ang="T7">
                    <a:pos x="T2" y="T3"/>
                  </a:cxn>
                  <a:cxn ang="T8">
                    <a:pos x="T4" y="T5"/>
                  </a:cxn>
                </a:cxnLst>
                <a:rect l="0" t="0" r="r" b="b"/>
                <a:pathLst>
                  <a:path w="21600" h="21331" fill="none" extrusionOk="0">
                    <a:moveTo>
                      <a:pt x="3399" y="0"/>
                    </a:moveTo>
                    <a:cubicBezTo>
                      <a:pt x="13884" y="1671"/>
                      <a:pt x="21600" y="10714"/>
                      <a:pt x="21600" y="21331"/>
                    </a:cubicBezTo>
                  </a:path>
                  <a:path w="21600" h="21331" stroke="0" extrusionOk="0">
                    <a:moveTo>
                      <a:pt x="3399" y="0"/>
                    </a:moveTo>
                    <a:cubicBezTo>
                      <a:pt x="13884" y="1671"/>
                      <a:pt x="21600" y="10714"/>
                      <a:pt x="21600" y="21331"/>
                    </a:cubicBezTo>
                    <a:lnTo>
                      <a:pt x="0" y="21331"/>
                    </a:lnTo>
                    <a:lnTo>
                      <a:pt x="3399" y="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16" name="Arc 48"/>
              <p:cNvSpPr>
                <a:spLocks/>
              </p:cNvSpPr>
              <p:nvPr/>
            </p:nvSpPr>
            <p:spPr bwMode="auto">
              <a:xfrm rot="-6420000">
                <a:off x="609" y="1401"/>
                <a:ext cx="107" cy="174"/>
              </a:xfrm>
              <a:custGeom>
                <a:avLst/>
                <a:gdLst>
                  <a:gd name="T0" fmla="*/ 107 w 21600"/>
                  <a:gd name="T1" fmla="*/ 0 h 21600"/>
                  <a:gd name="T2" fmla="*/ 0 w 21600"/>
                  <a:gd name="T3" fmla="*/ 174 h 21600"/>
                  <a:gd name="T4" fmla="*/ 0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chemeClr val="accent2"/>
              </a:solidFill>
              <a:ln w="25399" cap="rnd">
                <a:solidFill>
                  <a:schemeClr val="tx1"/>
                </a:solidFill>
                <a:round/>
                <a:headEnd type="stealth" w="med" len="med"/>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nvGrpSpPr>
              <p:cNvPr id="16417" name="Group 49"/>
              <p:cNvGrpSpPr>
                <a:grpSpLocks/>
              </p:cNvGrpSpPr>
              <p:nvPr/>
            </p:nvGrpSpPr>
            <p:grpSpPr bwMode="auto">
              <a:xfrm>
                <a:off x="406" y="1371"/>
                <a:ext cx="1995" cy="733"/>
                <a:chOff x="406" y="1371"/>
                <a:chExt cx="1995" cy="733"/>
              </a:xfrm>
            </p:grpSpPr>
            <p:sp>
              <p:nvSpPr>
                <p:cNvPr id="16422" name="Freeform 50"/>
                <p:cNvSpPr>
                  <a:spLocks/>
                </p:cNvSpPr>
                <p:nvPr/>
              </p:nvSpPr>
              <p:spPr bwMode="auto">
                <a:xfrm>
                  <a:off x="406" y="1371"/>
                  <a:ext cx="1995" cy="733"/>
                </a:xfrm>
                <a:custGeom>
                  <a:avLst/>
                  <a:gdLst>
                    <a:gd name="T0" fmla="*/ 1 w 1995"/>
                    <a:gd name="T1" fmla="*/ 345 h 733"/>
                    <a:gd name="T2" fmla="*/ 62 w 1995"/>
                    <a:gd name="T3" fmla="*/ 366 h 733"/>
                    <a:gd name="T4" fmla="*/ 114 w 1995"/>
                    <a:gd name="T5" fmla="*/ 373 h 733"/>
                    <a:gd name="T6" fmla="*/ 159 w 1995"/>
                    <a:gd name="T7" fmla="*/ 369 h 733"/>
                    <a:gd name="T8" fmla="*/ 238 w 1995"/>
                    <a:gd name="T9" fmla="*/ 350 h 733"/>
                    <a:gd name="T10" fmla="*/ 282 w 1995"/>
                    <a:gd name="T11" fmla="*/ 373 h 733"/>
                    <a:gd name="T12" fmla="*/ 301 w 1995"/>
                    <a:gd name="T13" fmla="*/ 393 h 733"/>
                    <a:gd name="T14" fmla="*/ 413 w 1995"/>
                    <a:gd name="T15" fmla="*/ 421 h 733"/>
                    <a:gd name="T16" fmla="*/ 458 w 1995"/>
                    <a:gd name="T17" fmla="*/ 421 h 733"/>
                    <a:gd name="T18" fmla="*/ 544 w 1995"/>
                    <a:gd name="T19" fmla="*/ 421 h 733"/>
                    <a:gd name="T20" fmla="*/ 645 w 1995"/>
                    <a:gd name="T21" fmla="*/ 389 h 733"/>
                    <a:gd name="T22" fmla="*/ 705 w 1995"/>
                    <a:gd name="T23" fmla="*/ 432 h 733"/>
                    <a:gd name="T24" fmla="*/ 742 w 1995"/>
                    <a:gd name="T25" fmla="*/ 515 h 733"/>
                    <a:gd name="T26" fmla="*/ 757 w 1995"/>
                    <a:gd name="T27" fmla="*/ 558 h 733"/>
                    <a:gd name="T28" fmla="*/ 764 w 1995"/>
                    <a:gd name="T29" fmla="*/ 610 h 733"/>
                    <a:gd name="T30" fmla="*/ 779 w 1995"/>
                    <a:gd name="T31" fmla="*/ 700 h 733"/>
                    <a:gd name="T32" fmla="*/ 869 w 1995"/>
                    <a:gd name="T33" fmla="*/ 724 h 733"/>
                    <a:gd name="T34" fmla="*/ 1004 w 1995"/>
                    <a:gd name="T35" fmla="*/ 676 h 733"/>
                    <a:gd name="T36" fmla="*/ 1022 w 1995"/>
                    <a:gd name="T37" fmla="*/ 566 h 733"/>
                    <a:gd name="T38" fmla="*/ 1030 w 1995"/>
                    <a:gd name="T39" fmla="*/ 448 h 733"/>
                    <a:gd name="T40" fmla="*/ 1074 w 1995"/>
                    <a:gd name="T41" fmla="*/ 417 h 733"/>
                    <a:gd name="T42" fmla="*/ 1123 w 1995"/>
                    <a:gd name="T43" fmla="*/ 417 h 733"/>
                    <a:gd name="T44" fmla="*/ 1246 w 1995"/>
                    <a:gd name="T45" fmla="*/ 409 h 733"/>
                    <a:gd name="T46" fmla="*/ 1310 w 1995"/>
                    <a:gd name="T47" fmla="*/ 354 h 733"/>
                    <a:gd name="T48" fmla="*/ 1355 w 1995"/>
                    <a:gd name="T49" fmla="*/ 354 h 733"/>
                    <a:gd name="T50" fmla="*/ 1411 w 1995"/>
                    <a:gd name="T51" fmla="*/ 389 h 733"/>
                    <a:gd name="T52" fmla="*/ 1515 w 1995"/>
                    <a:gd name="T53" fmla="*/ 401 h 733"/>
                    <a:gd name="T54" fmla="*/ 1609 w 1995"/>
                    <a:gd name="T55" fmla="*/ 373 h 733"/>
                    <a:gd name="T56" fmla="*/ 1665 w 1995"/>
                    <a:gd name="T57" fmla="*/ 354 h 733"/>
                    <a:gd name="T58" fmla="*/ 1706 w 1995"/>
                    <a:gd name="T59" fmla="*/ 354 h 733"/>
                    <a:gd name="T60" fmla="*/ 1814 w 1995"/>
                    <a:gd name="T61" fmla="*/ 389 h 733"/>
                    <a:gd name="T62" fmla="*/ 1870 w 1995"/>
                    <a:gd name="T63" fmla="*/ 405 h 733"/>
                    <a:gd name="T64" fmla="*/ 1896 w 1995"/>
                    <a:gd name="T65" fmla="*/ 409 h 733"/>
                    <a:gd name="T66" fmla="*/ 1993 w 1995"/>
                    <a:gd name="T67" fmla="*/ 396 h 733"/>
                    <a:gd name="T68" fmla="*/ 1954 w 1995"/>
                    <a:gd name="T69" fmla="*/ 285 h 733"/>
                    <a:gd name="T70" fmla="*/ 1994 w 1995"/>
                    <a:gd name="T71" fmla="*/ 35 h 733"/>
                    <a:gd name="T72" fmla="*/ 0 w 1995"/>
                    <a:gd name="T73" fmla="*/ 1 h 73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995" h="733">
                      <a:moveTo>
                        <a:pt x="0" y="1"/>
                      </a:moveTo>
                      <a:lnTo>
                        <a:pt x="1" y="345"/>
                      </a:lnTo>
                      <a:lnTo>
                        <a:pt x="36" y="354"/>
                      </a:lnTo>
                      <a:lnTo>
                        <a:pt x="62" y="366"/>
                      </a:lnTo>
                      <a:lnTo>
                        <a:pt x="92" y="373"/>
                      </a:lnTo>
                      <a:lnTo>
                        <a:pt x="114" y="373"/>
                      </a:lnTo>
                      <a:lnTo>
                        <a:pt x="126" y="373"/>
                      </a:lnTo>
                      <a:lnTo>
                        <a:pt x="159" y="369"/>
                      </a:lnTo>
                      <a:lnTo>
                        <a:pt x="200" y="350"/>
                      </a:lnTo>
                      <a:lnTo>
                        <a:pt x="238" y="350"/>
                      </a:lnTo>
                      <a:lnTo>
                        <a:pt x="271" y="366"/>
                      </a:lnTo>
                      <a:lnTo>
                        <a:pt x="282" y="373"/>
                      </a:lnTo>
                      <a:lnTo>
                        <a:pt x="294" y="381"/>
                      </a:lnTo>
                      <a:lnTo>
                        <a:pt x="301" y="393"/>
                      </a:lnTo>
                      <a:lnTo>
                        <a:pt x="350" y="417"/>
                      </a:lnTo>
                      <a:lnTo>
                        <a:pt x="413" y="421"/>
                      </a:lnTo>
                      <a:lnTo>
                        <a:pt x="424" y="421"/>
                      </a:lnTo>
                      <a:lnTo>
                        <a:pt x="458" y="421"/>
                      </a:lnTo>
                      <a:lnTo>
                        <a:pt x="469" y="421"/>
                      </a:lnTo>
                      <a:lnTo>
                        <a:pt x="544" y="421"/>
                      </a:lnTo>
                      <a:lnTo>
                        <a:pt x="596" y="385"/>
                      </a:lnTo>
                      <a:lnTo>
                        <a:pt x="645" y="389"/>
                      </a:lnTo>
                      <a:lnTo>
                        <a:pt x="690" y="413"/>
                      </a:lnTo>
                      <a:lnTo>
                        <a:pt x="705" y="432"/>
                      </a:lnTo>
                      <a:lnTo>
                        <a:pt x="720" y="472"/>
                      </a:lnTo>
                      <a:lnTo>
                        <a:pt x="742" y="515"/>
                      </a:lnTo>
                      <a:lnTo>
                        <a:pt x="749" y="527"/>
                      </a:lnTo>
                      <a:lnTo>
                        <a:pt x="757" y="558"/>
                      </a:lnTo>
                      <a:lnTo>
                        <a:pt x="757" y="570"/>
                      </a:lnTo>
                      <a:lnTo>
                        <a:pt x="764" y="610"/>
                      </a:lnTo>
                      <a:lnTo>
                        <a:pt x="772" y="665"/>
                      </a:lnTo>
                      <a:lnTo>
                        <a:pt x="779" y="700"/>
                      </a:lnTo>
                      <a:lnTo>
                        <a:pt x="854" y="716"/>
                      </a:lnTo>
                      <a:lnTo>
                        <a:pt x="869" y="724"/>
                      </a:lnTo>
                      <a:lnTo>
                        <a:pt x="962" y="732"/>
                      </a:lnTo>
                      <a:lnTo>
                        <a:pt x="1004" y="676"/>
                      </a:lnTo>
                      <a:lnTo>
                        <a:pt x="1007" y="629"/>
                      </a:lnTo>
                      <a:lnTo>
                        <a:pt x="1022" y="566"/>
                      </a:lnTo>
                      <a:lnTo>
                        <a:pt x="1022" y="511"/>
                      </a:lnTo>
                      <a:lnTo>
                        <a:pt x="1030" y="448"/>
                      </a:lnTo>
                      <a:lnTo>
                        <a:pt x="1056" y="421"/>
                      </a:lnTo>
                      <a:lnTo>
                        <a:pt x="1074" y="417"/>
                      </a:lnTo>
                      <a:lnTo>
                        <a:pt x="1112" y="417"/>
                      </a:lnTo>
                      <a:lnTo>
                        <a:pt x="1123" y="417"/>
                      </a:lnTo>
                      <a:lnTo>
                        <a:pt x="1235" y="413"/>
                      </a:lnTo>
                      <a:lnTo>
                        <a:pt x="1246" y="409"/>
                      </a:lnTo>
                      <a:lnTo>
                        <a:pt x="1272" y="381"/>
                      </a:lnTo>
                      <a:lnTo>
                        <a:pt x="1310" y="354"/>
                      </a:lnTo>
                      <a:lnTo>
                        <a:pt x="1343" y="354"/>
                      </a:lnTo>
                      <a:lnTo>
                        <a:pt x="1355" y="354"/>
                      </a:lnTo>
                      <a:lnTo>
                        <a:pt x="1400" y="377"/>
                      </a:lnTo>
                      <a:lnTo>
                        <a:pt x="1411" y="389"/>
                      </a:lnTo>
                      <a:lnTo>
                        <a:pt x="1504" y="401"/>
                      </a:lnTo>
                      <a:lnTo>
                        <a:pt x="1515" y="401"/>
                      </a:lnTo>
                      <a:lnTo>
                        <a:pt x="1598" y="377"/>
                      </a:lnTo>
                      <a:lnTo>
                        <a:pt x="1609" y="373"/>
                      </a:lnTo>
                      <a:lnTo>
                        <a:pt x="1654" y="358"/>
                      </a:lnTo>
                      <a:lnTo>
                        <a:pt x="1665" y="354"/>
                      </a:lnTo>
                      <a:lnTo>
                        <a:pt x="1695" y="354"/>
                      </a:lnTo>
                      <a:lnTo>
                        <a:pt x="1706" y="354"/>
                      </a:lnTo>
                      <a:lnTo>
                        <a:pt x="1784" y="377"/>
                      </a:lnTo>
                      <a:lnTo>
                        <a:pt x="1814" y="389"/>
                      </a:lnTo>
                      <a:lnTo>
                        <a:pt x="1825" y="397"/>
                      </a:lnTo>
                      <a:lnTo>
                        <a:pt x="1870" y="405"/>
                      </a:lnTo>
                      <a:lnTo>
                        <a:pt x="1881" y="409"/>
                      </a:lnTo>
                      <a:lnTo>
                        <a:pt x="1896" y="409"/>
                      </a:lnTo>
                      <a:lnTo>
                        <a:pt x="1971" y="409"/>
                      </a:lnTo>
                      <a:lnTo>
                        <a:pt x="1993" y="396"/>
                      </a:lnTo>
                      <a:lnTo>
                        <a:pt x="1992" y="285"/>
                      </a:lnTo>
                      <a:lnTo>
                        <a:pt x="1954" y="285"/>
                      </a:lnTo>
                      <a:lnTo>
                        <a:pt x="1954" y="36"/>
                      </a:lnTo>
                      <a:lnTo>
                        <a:pt x="1994" y="35"/>
                      </a:lnTo>
                      <a:lnTo>
                        <a:pt x="1991" y="0"/>
                      </a:lnTo>
                      <a:lnTo>
                        <a:pt x="0" y="1"/>
                      </a:lnTo>
                    </a:path>
                  </a:pathLst>
                </a:custGeom>
                <a:solidFill>
                  <a:schemeClr val="accent2"/>
                </a:solidFill>
                <a:ln w="12699" cap="rnd" cmpd="sng">
                  <a:solidFill>
                    <a:srgbClr val="FF6699"/>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16423" name="Arc 51"/>
                <p:cNvSpPr>
                  <a:spLocks/>
                </p:cNvSpPr>
                <p:nvPr/>
              </p:nvSpPr>
              <p:spPr bwMode="auto">
                <a:xfrm rot="-6420000">
                  <a:off x="557" y="1389"/>
                  <a:ext cx="107" cy="176"/>
                </a:xfrm>
                <a:custGeom>
                  <a:avLst/>
                  <a:gdLst>
                    <a:gd name="T0" fmla="*/ 107 w 21600"/>
                    <a:gd name="T1" fmla="*/ 0 h 21724"/>
                    <a:gd name="T2" fmla="*/ 0 w 21600"/>
                    <a:gd name="T3" fmla="*/ 176 h 21724"/>
                    <a:gd name="T4" fmla="*/ 0 w 21600"/>
                    <a:gd name="T5" fmla="*/ 1 h 21724"/>
                    <a:gd name="T6" fmla="*/ 0 60000 65536"/>
                    <a:gd name="T7" fmla="*/ 0 60000 65536"/>
                    <a:gd name="T8" fmla="*/ 0 60000 65536"/>
                  </a:gdLst>
                  <a:ahLst/>
                  <a:cxnLst>
                    <a:cxn ang="T6">
                      <a:pos x="T0" y="T1"/>
                    </a:cxn>
                    <a:cxn ang="T7">
                      <a:pos x="T2" y="T3"/>
                    </a:cxn>
                    <a:cxn ang="T8">
                      <a:pos x="T4" y="T5"/>
                    </a:cxn>
                  </a:cxnLst>
                  <a:rect l="0" t="0" r="r" b="b"/>
                  <a:pathLst>
                    <a:path w="21600" h="21724" fill="none" extrusionOk="0">
                      <a:moveTo>
                        <a:pt x="21599" y="0"/>
                      </a:moveTo>
                      <a:cubicBezTo>
                        <a:pt x="21599" y="41"/>
                        <a:pt x="21600" y="82"/>
                        <a:pt x="21600" y="124"/>
                      </a:cubicBezTo>
                      <a:cubicBezTo>
                        <a:pt x="21600" y="12053"/>
                        <a:pt x="11929" y="21723"/>
                        <a:pt x="0" y="21724"/>
                      </a:cubicBezTo>
                    </a:path>
                    <a:path w="21600" h="21724" stroke="0" extrusionOk="0">
                      <a:moveTo>
                        <a:pt x="21599" y="0"/>
                      </a:moveTo>
                      <a:cubicBezTo>
                        <a:pt x="21599" y="41"/>
                        <a:pt x="21600" y="82"/>
                        <a:pt x="21600" y="124"/>
                      </a:cubicBezTo>
                      <a:cubicBezTo>
                        <a:pt x="21600" y="12053"/>
                        <a:pt x="11929" y="21723"/>
                        <a:pt x="0" y="21724"/>
                      </a:cubicBezTo>
                      <a:lnTo>
                        <a:pt x="0" y="124"/>
                      </a:lnTo>
                      <a:lnTo>
                        <a:pt x="21599" y="0"/>
                      </a:lnTo>
                      <a:close/>
                    </a:path>
                  </a:pathLst>
                </a:custGeom>
                <a:solidFill>
                  <a:schemeClr val="accent2"/>
                </a:solidFill>
                <a:ln w="25399" cap="rnd">
                  <a:solidFill>
                    <a:schemeClr val="tx1"/>
                  </a:solidFill>
                  <a:round/>
                  <a:headEnd type="stealth" w="med" len="med"/>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24" name="Arc 52"/>
                <p:cNvSpPr>
                  <a:spLocks/>
                </p:cNvSpPr>
                <p:nvPr/>
              </p:nvSpPr>
              <p:spPr bwMode="auto">
                <a:xfrm>
                  <a:off x="501" y="1550"/>
                  <a:ext cx="79" cy="118"/>
                </a:xfrm>
                <a:custGeom>
                  <a:avLst/>
                  <a:gdLst>
                    <a:gd name="T0" fmla="*/ 78 w 21600"/>
                    <a:gd name="T1" fmla="*/ 118 h 21598"/>
                    <a:gd name="T2" fmla="*/ 0 w 21600"/>
                    <a:gd name="T3" fmla="*/ 0 h 21598"/>
                    <a:gd name="T4" fmla="*/ 79 w 21600"/>
                    <a:gd name="T5" fmla="*/ 0 h 21598"/>
                    <a:gd name="T6" fmla="*/ 0 60000 65536"/>
                    <a:gd name="T7" fmla="*/ 0 60000 65536"/>
                    <a:gd name="T8" fmla="*/ 0 60000 65536"/>
                  </a:gdLst>
                  <a:ahLst/>
                  <a:cxnLst>
                    <a:cxn ang="T6">
                      <a:pos x="T0" y="T1"/>
                    </a:cxn>
                    <a:cxn ang="T7">
                      <a:pos x="T2" y="T3"/>
                    </a:cxn>
                    <a:cxn ang="T8">
                      <a:pos x="T4" y="T5"/>
                    </a:cxn>
                  </a:cxnLst>
                  <a:rect l="0" t="0" r="r" b="b"/>
                  <a:pathLst>
                    <a:path w="21600" h="21598" fill="none" extrusionOk="0">
                      <a:moveTo>
                        <a:pt x="21324" y="21598"/>
                      </a:moveTo>
                      <a:cubicBezTo>
                        <a:pt x="9503" y="21447"/>
                        <a:pt x="0" y="11822"/>
                        <a:pt x="0" y="0"/>
                      </a:cubicBezTo>
                    </a:path>
                    <a:path w="21600" h="21598" stroke="0" extrusionOk="0">
                      <a:moveTo>
                        <a:pt x="21324" y="21598"/>
                      </a:moveTo>
                      <a:cubicBezTo>
                        <a:pt x="9503" y="21447"/>
                        <a:pt x="0" y="11822"/>
                        <a:pt x="0" y="0"/>
                      </a:cubicBezTo>
                      <a:lnTo>
                        <a:pt x="21600" y="0"/>
                      </a:lnTo>
                      <a:lnTo>
                        <a:pt x="21324" y="21598"/>
                      </a:lnTo>
                      <a:close/>
                    </a:path>
                  </a:pathLst>
                </a:custGeom>
                <a:solidFill>
                  <a:schemeClr val="accent2"/>
                </a:solidFill>
                <a:ln w="25399" cap="rnd">
                  <a:solidFill>
                    <a:schemeClr val="tx1"/>
                  </a:solidFill>
                  <a:round/>
                  <a:headEnd type="stealth" w="med" len="med"/>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25" name="Arc 53"/>
                <p:cNvSpPr>
                  <a:spLocks/>
                </p:cNvSpPr>
                <p:nvPr/>
              </p:nvSpPr>
              <p:spPr bwMode="auto">
                <a:xfrm rot="10800000">
                  <a:off x="645" y="1601"/>
                  <a:ext cx="138" cy="86"/>
                </a:xfrm>
                <a:custGeom>
                  <a:avLst/>
                  <a:gdLst>
                    <a:gd name="T0" fmla="*/ 0 w 21600"/>
                    <a:gd name="T1" fmla="*/ 86 h 21599"/>
                    <a:gd name="T2" fmla="*/ 137 w 21600"/>
                    <a:gd name="T3" fmla="*/ 0 h 21599"/>
                    <a:gd name="T4" fmla="*/ 138 w 21600"/>
                    <a:gd name="T5" fmla="*/ 86 h 21599"/>
                    <a:gd name="T6" fmla="*/ 0 60000 65536"/>
                    <a:gd name="T7" fmla="*/ 0 60000 65536"/>
                    <a:gd name="T8" fmla="*/ 0 60000 65536"/>
                  </a:gdLst>
                  <a:ahLst/>
                  <a:cxnLst>
                    <a:cxn ang="T6">
                      <a:pos x="T0" y="T1"/>
                    </a:cxn>
                    <a:cxn ang="T7">
                      <a:pos x="T2" y="T3"/>
                    </a:cxn>
                    <a:cxn ang="T8">
                      <a:pos x="T4" y="T5"/>
                    </a:cxn>
                  </a:cxnLst>
                  <a:rect l="0" t="0" r="r" b="b"/>
                  <a:pathLst>
                    <a:path w="21600" h="21599" fill="none" extrusionOk="0">
                      <a:moveTo>
                        <a:pt x="0" y="21599"/>
                      </a:moveTo>
                      <a:cubicBezTo>
                        <a:pt x="0" y="9730"/>
                        <a:pt x="9575" y="85"/>
                        <a:pt x="21442" y="-1"/>
                      </a:cubicBezTo>
                    </a:path>
                    <a:path w="21600" h="21599" stroke="0" extrusionOk="0">
                      <a:moveTo>
                        <a:pt x="0" y="21599"/>
                      </a:moveTo>
                      <a:cubicBezTo>
                        <a:pt x="0" y="9730"/>
                        <a:pt x="9575" y="85"/>
                        <a:pt x="21442" y="-1"/>
                      </a:cubicBezTo>
                      <a:lnTo>
                        <a:pt x="21600" y="21599"/>
                      </a:lnTo>
                      <a:lnTo>
                        <a:pt x="0" y="21599"/>
                      </a:lnTo>
                      <a:close/>
                    </a:path>
                  </a:pathLst>
                </a:custGeom>
                <a:solidFill>
                  <a:schemeClr val="accent2"/>
                </a:solidFill>
                <a:ln w="25399" cap="rnd">
                  <a:solidFill>
                    <a:schemeClr val="tx1"/>
                  </a:solidFill>
                  <a:round/>
                  <a:headEnd type="stealth" w="med" len="med"/>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26" name="Arc 54"/>
                <p:cNvSpPr>
                  <a:spLocks/>
                </p:cNvSpPr>
                <p:nvPr/>
              </p:nvSpPr>
              <p:spPr bwMode="auto">
                <a:xfrm>
                  <a:off x="794" y="1427"/>
                  <a:ext cx="161" cy="103"/>
                </a:xfrm>
                <a:custGeom>
                  <a:avLst/>
                  <a:gdLst>
                    <a:gd name="T0" fmla="*/ 0 w 21733"/>
                    <a:gd name="T1" fmla="*/ 0 h 21600"/>
                    <a:gd name="T2" fmla="*/ 161 w 21733"/>
                    <a:gd name="T3" fmla="*/ 102 h 21600"/>
                    <a:gd name="T4" fmla="*/ 1 w 21733"/>
                    <a:gd name="T5" fmla="*/ 103 h 21600"/>
                    <a:gd name="T6" fmla="*/ 0 60000 65536"/>
                    <a:gd name="T7" fmla="*/ 0 60000 65536"/>
                    <a:gd name="T8" fmla="*/ 0 60000 65536"/>
                  </a:gdLst>
                  <a:ahLst/>
                  <a:cxnLst>
                    <a:cxn ang="T6">
                      <a:pos x="T0" y="T1"/>
                    </a:cxn>
                    <a:cxn ang="T7">
                      <a:pos x="T2" y="T3"/>
                    </a:cxn>
                    <a:cxn ang="T8">
                      <a:pos x="T4" y="T5"/>
                    </a:cxn>
                  </a:cxnLst>
                  <a:rect l="0" t="0" r="r" b="b"/>
                  <a:pathLst>
                    <a:path w="21733" h="21600" fill="none" extrusionOk="0">
                      <a:moveTo>
                        <a:pt x="0" y="0"/>
                      </a:moveTo>
                      <a:cubicBezTo>
                        <a:pt x="44" y="0"/>
                        <a:pt x="89" y="-1"/>
                        <a:pt x="134" y="0"/>
                      </a:cubicBezTo>
                      <a:cubicBezTo>
                        <a:pt x="11981" y="0"/>
                        <a:pt x="21617" y="9542"/>
                        <a:pt x="21732" y="21389"/>
                      </a:cubicBezTo>
                    </a:path>
                    <a:path w="21733" h="21600" stroke="0" extrusionOk="0">
                      <a:moveTo>
                        <a:pt x="0" y="0"/>
                      </a:moveTo>
                      <a:cubicBezTo>
                        <a:pt x="44" y="0"/>
                        <a:pt x="89" y="-1"/>
                        <a:pt x="134" y="0"/>
                      </a:cubicBezTo>
                      <a:cubicBezTo>
                        <a:pt x="11981" y="0"/>
                        <a:pt x="21617" y="9542"/>
                        <a:pt x="21732" y="21389"/>
                      </a:cubicBezTo>
                      <a:lnTo>
                        <a:pt x="134" y="21600"/>
                      </a:lnTo>
                      <a:lnTo>
                        <a:pt x="0" y="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27" name="Arc 55"/>
                <p:cNvSpPr>
                  <a:spLocks/>
                </p:cNvSpPr>
                <p:nvPr/>
              </p:nvSpPr>
              <p:spPr bwMode="auto">
                <a:xfrm>
                  <a:off x="869" y="1601"/>
                  <a:ext cx="142" cy="106"/>
                </a:xfrm>
                <a:custGeom>
                  <a:avLst/>
                  <a:gdLst>
                    <a:gd name="T0" fmla="*/ 0 w 21600"/>
                    <a:gd name="T1" fmla="*/ 106 h 21599"/>
                    <a:gd name="T2" fmla="*/ 141 w 21600"/>
                    <a:gd name="T3" fmla="*/ 0 h 21599"/>
                    <a:gd name="T4" fmla="*/ 142 w 21600"/>
                    <a:gd name="T5" fmla="*/ 106 h 21599"/>
                    <a:gd name="T6" fmla="*/ 0 60000 65536"/>
                    <a:gd name="T7" fmla="*/ 0 60000 65536"/>
                    <a:gd name="T8" fmla="*/ 0 60000 65536"/>
                  </a:gdLst>
                  <a:ahLst/>
                  <a:cxnLst>
                    <a:cxn ang="T6">
                      <a:pos x="T0" y="T1"/>
                    </a:cxn>
                    <a:cxn ang="T7">
                      <a:pos x="T2" y="T3"/>
                    </a:cxn>
                    <a:cxn ang="T8">
                      <a:pos x="T4" y="T5"/>
                    </a:cxn>
                  </a:cxnLst>
                  <a:rect l="0" t="0" r="r" b="b"/>
                  <a:pathLst>
                    <a:path w="21600" h="21599" fill="none" extrusionOk="0">
                      <a:moveTo>
                        <a:pt x="0" y="21599"/>
                      </a:moveTo>
                      <a:cubicBezTo>
                        <a:pt x="0" y="9728"/>
                        <a:pt x="9578" y="83"/>
                        <a:pt x="21447" y="-1"/>
                      </a:cubicBezTo>
                    </a:path>
                    <a:path w="21600" h="21599" stroke="0" extrusionOk="0">
                      <a:moveTo>
                        <a:pt x="0" y="21599"/>
                      </a:moveTo>
                      <a:cubicBezTo>
                        <a:pt x="0" y="9728"/>
                        <a:pt x="9578" y="83"/>
                        <a:pt x="21447" y="-1"/>
                      </a:cubicBezTo>
                      <a:lnTo>
                        <a:pt x="21600" y="21599"/>
                      </a:lnTo>
                      <a:lnTo>
                        <a:pt x="0" y="21599"/>
                      </a:lnTo>
                      <a:close/>
                    </a:path>
                  </a:pathLst>
                </a:custGeom>
                <a:solidFill>
                  <a:schemeClr val="accent2"/>
                </a:solidFill>
                <a:ln w="25399" cap="rnd">
                  <a:solidFill>
                    <a:schemeClr val="tx1"/>
                  </a:solidFill>
                  <a:round/>
                  <a:headEnd type="stealth" w="med" len="med"/>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28" name="Line 56"/>
                <p:cNvSpPr>
                  <a:spLocks noChangeShapeType="1"/>
                </p:cNvSpPr>
                <p:nvPr/>
              </p:nvSpPr>
              <p:spPr bwMode="auto">
                <a:xfrm flipV="1">
                  <a:off x="1197" y="1631"/>
                  <a:ext cx="0" cy="173"/>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29" name="Line 57"/>
                <p:cNvSpPr>
                  <a:spLocks noChangeShapeType="1"/>
                </p:cNvSpPr>
                <p:nvPr/>
              </p:nvSpPr>
              <p:spPr bwMode="auto">
                <a:xfrm flipV="1">
                  <a:off x="1358" y="1650"/>
                  <a:ext cx="0" cy="170"/>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30" name="Line 58"/>
                <p:cNvSpPr>
                  <a:spLocks noChangeShapeType="1"/>
                </p:cNvSpPr>
                <p:nvPr/>
              </p:nvSpPr>
              <p:spPr bwMode="auto">
                <a:xfrm flipV="1">
                  <a:off x="1276" y="1560"/>
                  <a:ext cx="0" cy="170"/>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31" name="Arc 59"/>
                <p:cNvSpPr>
                  <a:spLocks/>
                </p:cNvSpPr>
                <p:nvPr/>
              </p:nvSpPr>
              <p:spPr bwMode="auto">
                <a:xfrm>
                  <a:off x="1369" y="1482"/>
                  <a:ext cx="109" cy="126"/>
                </a:xfrm>
                <a:custGeom>
                  <a:avLst/>
                  <a:gdLst>
                    <a:gd name="T0" fmla="*/ 0 w 21600"/>
                    <a:gd name="T1" fmla="*/ 126 h 21599"/>
                    <a:gd name="T2" fmla="*/ 108 w 21600"/>
                    <a:gd name="T3" fmla="*/ 0 h 21599"/>
                    <a:gd name="T4" fmla="*/ 109 w 21600"/>
                    <a:gd name="T5" fmla="*/ 126 h 21599"/>
                    <a:gd name="T6" fmla="*/ 0 60000 65536"/>
                    <a:gd name="T7" fmla="*/ 0 60000 65536"/>
                    <a:gd name="T8" fmla="*/ 0 60000 65536"/>
                  </a:gdLst>
                  <a:ahLst/>
                  <a:cxnLst>
                    <a:cxn ang="T6">
                      <a:pos x="T0" y="T1"/>
                    </a:cxn>
                    <a:cxn ang="T7">
                      <a:pos x="T2" y="T3"/>
                    </a:cxn>
                    <a:cxn ang="T8">
                      <a:pos x="T4" y="T5"/>
                    </a:cxn>
                  </a:cxnLst>
                  <a:rect l="0" t="0" r="r" b="b"/>
                  <a:pathLst>
                    <a:path w="21600" h="21599" fill="none" extrusionOk="0">
                      <a:moveTo>
                        <a:pt x="0" y="21599"/>
                      </a:moveTo>
                      <a:cubicBezTo>
                        <a:pt x="0" y="9747"/>
                        <a:pt x="9549" y="109"/>
                        <a:pt x="21400" y="-1"/>
                      </a:cubicBezTo>
                    </a:path>
                    <a:path w="21600" h="21599" stroke="0" extrusionOk="0">
                      <a:moveTo>
                        <a:pt x="0" y="21599"/>
                      </a:moveTo>
                      <a:cubicBezTo>
                        <a:pt x="0" y="9747"/>
                        <a:pt x="9549" y="109"/>
                        <a:pt x="21400" y="-1"/>
                      </a:cubicBezTo>
                      <a:lnTo>
                        <a:pt x="21600" y="21599"/>
                      </a:lnTo>
                      <a:lnTo>
                        <a:pt x="0" y="21599"/>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32" name="Arc 60"/>
                <p:cNvSpPr>
                  <a:spLocks/>
                </p:cNvSpPr>
                <p:nvPr/>
              </p:nvSpPr>
              <p:spPr bwMode="auto">
                <a:xfrm rot="3480000">
                  <a:off x="1580" y="1419"/>
                  <a:ext cx="109" cy="126"/>
                </a:xfrm>
                <a:custGeom>
                  <a:avLst/>
                  <a:gdLst>
                    <a:gd name="T0" fmla="*/ 0 w 21600"/>
                    <a:gd name="T1" fmla="*/ 126 h 21599"/>
                    <a:gd name="T2" fmla="*/ 108 w 21600"/>
                    <a:gd name="T3" fmla="*/ 0 h 21599"/>
                    <a:gd name="T4" fmla="*/ 109 w 21600"/>
                    <a:gd name="T5" fmla="*/ 126 h 21599"/>
                    <a:gd name="T6" fmla="*/ 0 60000 65536"/>
                    <a:gd name="T7" fmla="*/ 0 60000 65536"/>
                    <a:gd name="T8" fmla="*/ 0 60000 65536"/>
                  </a:gdLst>
                  <a:ahLst/>
                  <a:cxnLst>
                    <a:cxn ang="T6">
                      <a:pos x="T0" y="T1"/>
                    </a:cxn>
                    <a:cxn ang="T7">
                      <a:pos x="T2" y="T3"/>
                    </a:cxn>
                    <a:cxn ang="T8">
                      <a:pos x="T4" y="T5"/>
                    </a:cxn>
                  </a:cxnLst>
                  <a:rect l="0" t="0" r="r" b="b"/>
                  <a:pathLst>
                    <a:path w="21600" h="21599" fill="none" extrusionOk="0">
                      <a:moveTo>
                        <a:pt x="0" y="21599"/>
                      </a:moveTo>
                      <a:cubicBezTo>
                        <a:pt x="0" y="9747"/>
                        <a:pt x="9549" y="109"/>
                        <a:pt x="21400" y="-1"/>
                      </a:cubicBezTo>
                    </a:path>
                    <a:path w="21600" h="21599" stroke="0" extrusionOk="0">
                      <a:moveTo>
                        <a:pt x="0" y="21599"/>
                      </a:moveTo>
                      <a:cubicBezTo>
                        <a:pt x="0" y="9747"/>
                        <a:pt x="9549" y="109"/>
                        <a:pt x="21400" y="-1"/>
                      </a:cubicBezTo>
                      <a:lnTo>
                        <a:pt x="21600" y="21599"/>
                      </a:lnTo>
                      <a:lnTo>
                        <a:pt x="0" y="21599"/>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33" name="Arc 61"/>
                <p:cNvSpPr>
                  <a:spLocks/>
                </p:cNvSpPr>
                <p:nvPr/>
              </p:nvSpPr>
              <p:spPr bwMode="auto">
                <a:xfrm rot="-3540000">
                  <a:off x="1538" y="1566"/>
                  <a:ext cx="185" cy="164"/>
                </a:xfrm>
                <a:custGeom>
                  <a:avLst/>
                  <a:gdLst>
                    <a:gd name="T0" fmla="*/ 184 w 21600"/>
                    <a:gd name="T1" fmla="*/ 164 h 21600"/>
                    <a:gd name="T2" fmla="*/ 0 w 21600"/>
                    <a:gd name="T3" fmla="*/ 0 h 21600"/>
                    <a:gd name="T4" fmla="*/ 185 w 21600"/>
                    <a:gd name="T5" fmla="*/ 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21483" y="21599"/>
                      </a:moveTo>
                      <a:cubicBezTo>
                        <a:pt x="9599" y="21535"/>
                        <a:pt x="0" y="11883"/>
                        <a:pt x="0" y="0"/>
                      </a:cubicBezTo>
                    </a:path>
                    <a:path w="21600" h="21600" stroke="0" extrusionOk="0">
                      <a:moveTo>
                        <a:pt x="21483" y="21599"/>
                      </a:moveTo>
                      <a:cubicBezTo>
                        <a:pt x="9599" y="21535"/>
                        <a:pt x="0" y="11883"/>
                        <a:pt x="0" y="0"/>
                      </a:cubicBezTo>
                      <a:lnTo>
                        <a:pt x="21600" y="0"/>
                      </a:lnTo>
                      <a:lnTo>
                        <a:pt x="21483" y="21599"/>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34" name="Arc 62"/>
                <p:cNvSpPr>
                  <a:spLocks/>
                </p:cNvSpPr>
                <p:nvPr/>
              </p:nvSpPr>
              <p:spPr bwMode="auto">
                <a:xfrm rot="7740000">
                  <a:off x="2143" y="1564"/>
                  <a:ext cx="107" cy="210"/>
                </a:xfrm>
                <a:custGeom>
                  <a:avLst/>
                  <a:gdLst>
                    <a:gd name="T0" fmla="*/ 0 w 21803"/>
                    <a:gd name="T1" fmla="*/ 0 h 21600"/>
                    <a:gd name="T2" fmla="*/ 107 w 21803"/>
                    <a:gd name="T3" fmla="*/ 209 h 21600"/>
                    <a:gd name="T4" fmla="*/ 1 w 21803"/>
                    <a:gd name="T5" fmla="*/ 210 h 21600"/>
                    <a:gd name="T6" fmla="*/ 0 60000 65536"/>
                    <a:gd name="T7" fmla="*/ 0 60000 65536"/>
                    <a:gd name="T8" fmla="*/ 0 60000 65536"/>
                  </a:gdLst>
                  <a:ahLst/>
                  <a:cxnLst>
                    <a:cxn ang="T6">
                      <a:pos x="T0" y="T1"/>
                    </a:cxn>
                    <a:cxn ang="T7">
                      <a:pos x="T2" y="T3"/>
                    </a:cxn>
                    <a:cxn ang="T8">
                      <a:pos x="T4" y="T5"/>
                    </a:cxn>
                  </a:cxnLst>
                  <a:rect l="0" t="0" r="r" b="b"/>
                  <a:pathLst>
                    <a:path w="21803" h="21600" fill="none" extrusionOk="0">
                      <a:moveTo>
                        <a:pt x="-1" y="0"/>
                      </a:moveTo>
                      <a:cubicBezTo>
                        <a:pt x="67" y="0"/>
                        <a:pt x="135" y="-1"/>
                        <a:pt x="203" y="0"/>
                      </a:cubicBezTo>
                      <a:cubicBezTo>
                        <a:pt x="12092" y="0"/>
                        <a:pt x="21746" y="9607"/>
                        <a:pt x="21802" y="21497"/>
                      </a:cubicBezTo>
                    </a:path>
                    <a:path w="21803" h="21600" stroke="0" extrusionOk="0">
                      <a:moveTo>
                        <a:pt x="-1" y="0"/>
                      </a:moveTo>
                      <a:cubicBezTo>
                        <a:pt x="67" y="0"/>
                        <a:pt x="135" y="-1"/>
                        <a:pt x="203" y="0"/>
                      </a:cubicBezTo>
                      <a:cubicBezTo>
                        <a:pt x="12092" y="0"/>
                        <a:pt x="21746" y="9607"/>
                        <a:pt x="21802" y="21497"/>
                      </a:cubicBezTo>
                      <a:lnTo>
                        <a:pt x="203" y="21600"/>
                      </a:lnTo>
                      <a:lnTo>
                        <a:pt x="-1" y="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35" name="Arc 63"/>
                <p:cNvSpPr>
                  <a:spLocks/>
                </p:cNvSpPr>
                <p:nvPr/>
              </p:nvSpPr>
              <p:spPr bwMode="auto">
                <a:xfrm>
                  <a:off x="1059" y="1455"/>
                  <a:ext cx="162" cy="103"/>
                </a:xfrm>
                <a:custGeom>
                  <a:avLst/>
                  <a:gdLst>
                    <a:gd name="T0" fmla="*/ 0 w 21733"/>
                    <a:gd name="T1" fmla="*/ 0 h 21600"/>
                    <a:gd name="T2" fmla="*/ 162 w 21733"/>
                    <a:gd name="T3" fmla="*/ 102 h 21600"/>
                    <a:gd name="T4" fmla="*/ 1 w 21733"/>
                    <a:gd name="T5" fmla="*/ 103 h 21600"/>
                    <a:gd name="T6" fmla="*/ 0 60000 65536"/>
                    <a:gd name="T7" fmla="*/ 0 60000 65536"/>
                    <a:gd name="T8" fmla="*/ 0 60000 65536"/>
                  </a:gdLst>
                  <a:ahLst/>
                  <a:cxnLst>
                    <a:cxn ang="T6">
                      <a:pos x="T0" y="T1"/>
                    </a:cxn>
                    <a:cxn ang="T7">
                      <a:pos x="T2" y="T3"/>
                    </a:cxn>
                    <a:cxn ang="T8">
                      <a:pos x="T4" y="T5"/>
                    </a:cxn>
                  </a:cxnLst>
                  <a:rect l="0" t="0" r="r" b="b"/>
                  <a:pathLst>
                    <a:path w="21733" h="21600" fill="none" extrusionOk="0">
                      <a:moveTo>
                        <a:pt x="0" y="0"/>
                      </a:moveTo>
                      <a:cubicBezTo>
                        <a:pt x="44" y="0"/>
                        <a:pt x="89" y="-1"/>
                        <a:pt x="134" y="0"/>
                      </a:cubicBezTo>
                      <a:cubicBezTo>
                        <a:pt x="11981" y="0"/>
                        <a:pt x="21617" y="9542"/>
                        <a:pt x="21732" y="21389"/>
                      </a:cubicBezTo>
                    </a:path>
                    <a:path w="21733" h="21600" stroke="0" extrusionOk="0">
                      <a:moveTo>
                        <a:pt x="0" y="0"/>
                      </a:moveTo>
                      <a:cubicBezTo>
                        <a:pt x="44" y="0"/>
                        <a:pt x="89" y="-1"/>
                        <a:pt x="134" y="0"/>
                      </a:cubicBezTo>
                      <a:cubicBezTo>
                        <a:pt x="11981" y="0"/>
                        <a:pt x="21617" y="9542"/>
                        <a:pt x="21732" y="21389"/>
                      </a:cubicBezTo>
                      <a:lnTo>
                        <a:pt x="134" y="21600"/>
                      </a:lnTo>
                      <a:lnTo>
                        <a:pt x="0" y="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sp>
            <p:nvSpPr>
              <p:cNvPr id="16418" name="Line 64"/>
              <p:cNvSpPr>
                <a:spLocks noChangeShapeType="1"/>
              </p:cNvSpPr>
              <p:nvPr/>
            </p:nvSpPr>
            <p:spPr bwMode="auto">
              <a:xfrm flipH="1" flipV="1">
                <a:off x="1378" y="1942"/>
                <a:ext cx="52" cy="119"/>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16419" name="Line 65"/>
              <p:cNvSpPr>
                <a:spLocks noChangeShapeType="1"/>
              </p:cNvSpPr>
              <p:nvPr/>
            </p:nvSpPr>
            <p:spPr bwMode="auto">
              <a:xfrm flipV="1">
                <a:off x="1122" y="1932"/>
                <a:ext cx="51" cy="105"/>
              </a:xfrm>
              <a:prstGeom prst="line">
                <a:avLst/>
              </a:prstGeom>
              <a:noFill/>
              <a:ln w="253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pic>
            <p:nvPicPr>
              <p:cNvPr id="16420" name="Picture 66"/>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35" y="1872"/>
                <a:ext cx="315" cy="905"/>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421" name="Arc 67"/>
              <p:cNvSpPr>
                <a:spLocks/>
              </p:cNvSpPr>
              <p:nvPr/>
            </p:nvSpPr>
            <p:spPr bwMode="auto">
              <a:xfrm rot="8580000">
                <a:off x="1695" y="2597"/>
                <a:ext cx="308" cy="114"/>
              </a:xfrm>
              <a:custGeom>
                <a:avLst/>
                <a:gdLst>
                  <a:gd name="T0" fmla="*/ 0 w 21670"/>
                  <a:gd name="T1" fmla="*/ 0 h 21600"/>
                  <a:gd name="T2" fmla="*/ 308 w 21670"/>
                  <a:gd name="T3" fmla="*/ 114 h 21600"/>
                  <a:gd name="T4" fmla="*/ 1 w 21670"/>
                  <a:gd name="T5" fmla="*/ 114 h 21600"/>
                  <a:gd name="T6" fmla="*/ 0 60000 65536"/>
                  <a:gd name="T7" fmla="*/ 0 60000 65536"/>
                  <a:gd name="T8" fmla="*/ 0 60000 65536"/>
                </a:gdLst>
                <a:ahLst/>
                <a:cxnLst>
                  <a:cxn ang="T6">
                    <a:pos x="T0" y="T1"/>
                  </a:cxn>
                  <a:cxn ang="T7">
                    <a:pos x="T2" y="T3"/>
                  </a:cxn>
                  <a:cxn ang="T8">
                    <a:pos x="T4" y="T5"/>
                  </a:cxn>
                </a:cxnLst>
                <a:rect l="0" t="0" r="r" b="b"/>
                <a:pathLst>
                  <a:path w="21670" h="21600" fill="none" extrusionOk="0">
                    <a:moveTo>
                      <a:pt x="0" y="0"/>
                    </a:moveTo>
                    <a:cubicBezTo>
                      <a:pt x="23" y="0"/>
                      <a:pt x="46" y="-1"/>
                      <a:pt x="70" y="0"/>
                    </a:cubicBezTo>
                    <a:cubicBezTo>
                      <a:pt x="11999" y="0"/>
                      <a:pt x="21670" y="9670"/>
                      <a:pt x="21670" y="21600"/>
                    </a:cubicBezTo>
                  </a:path>
                  <a:path w="21670" h="21600" stroke="0" extrusionOk="0">
                    <a:moveTo>
                      <a:pt x="0" y="0"/>
                    </a:moveTo>
                    <a:cubicBezTo>
                      <a:pt x="23" y="0"/>
                      <a:pt x="46" y="-1"/>
                      <a:pt x="70" y="0"/>
                    </a:cubicBezTo>
                    <a:cubicBezTo>
                      <a:pt x="11999" y="0"/>
                      <a:pt x="21670" y="9670"/>
                      <a:pt x="21670" y="21600"/>
                    </a:cubicBezTo>
                    <a:lnTo>
                      <a:pt x="70" y="21600"/>
                    </a:lnTo>
                    <a:lnTo>
                      <a:pt x="0" y="0"/>
                    </a:lnTo>
                    <a:close/>
                  </a:path>
                </a:pathLst>
              </a:custGeom>
              <a:solidFill>
                <a:schemeClr val="accent2"/>
              </a:solidFill>
              <a:ln w="25399" cap="rnd">
                <a:solidFill>
                  <a:schemeClr val="tx1"/>
                </a:solidFill>
                <a:round/>
                <a:headEnd type="none" w="sm" len="sm"/>
                <a:tailEnd type="stealth"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sp>
          <p:nvSpPr>
            <p:cNvPr id="16394" name="Line 68"/>
            <p:cNvSpPr>
              <a:spLocks noChangeShapeType="1"/>
            </p:cNvSpPr>
            <p:nvPr/>
          </p:nvSpPr>
          <p:spPr bwMode="auto">
            <a:xfrm>
              <a:off x="2076" y="1521"/>
              <a:ext cx="283" cy="0"/>
            </a:xfrm>
            <a:prstGeom prst="line">
              <a:avLst/>
            </a:prstGeom>
            <a:noFill/>
            <a:ln w="50799">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sp>
        <p:nvSpPr>
          <p:cNvPr id="16392" name="Rectangle 69"/>
          <p:cNvSpPr>
            <a:spLocks noChangeArrowheads="1"/>
          </p:cNvSpPr>
          <p:nvPr/>
        </p:nvSpPr>
        <p:spPr bwMode="auto">
          <a:xfrm>
            <a:off x="381000" y="4572000"/>
            <a:ext cx="4073525" cy="461963"/>
          </a:xfrm>
          <a:prstGeom prst="rect">
            <a:avLst/>
          </a:prstGeom>
          <a:noFill/>
          <a:ln>
            <a:noFill/>
          </a:ln>
          <a:effectLst>
            <a:outerShdw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r>
              <a:rPr lang="en-GB" altLang="en-US" b="1" smtClean="0">
                <a:solidFill>
                  <a:srgbClr val="FFFFFF"/>
                </a:solidFill>
                <a:latin typeface="Tahoma" pitchFamily="34" charset="0"/>
              </a:rPr>
              <a:t>Displacement Ventilation</a:t>
            </a:r>
          </a:p>
        </p:txBody>
      </p:sp>
    </p:spTree>
    <p:extLst>
      <p:ext uri="{BB962C8B-B14F-4D97-AF65-F5344CB8AC3E}">
        <p14:creationId xmlns:p14="http://schemas.microsoft.com/office/powerpoint/2010/main" val="63243487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What is Displacement Ventilation</a:t>
            </a:r>
          </a:p>
        </p:txBody>
      </p:sp>
      <p:sp>
        <p:nvSpPr>
          <p:cNvPr id="4099" name="Content Placeholder 2"/>
          <p:cNvSpPr>
            <a:spLocks noGrp="1"/>
          </p:cNvSpPr>
          <p:nvPr>
            <p:ph idx="1"/>
          </p:nvPr>
        </p:nvSpPr>
        <p:spPr>
          <a:xfrm>
            <a:off x="467544" y="2564904"/>
            <a:ext cx="8229600" cy="3744416"/>
          </a:xfrm>
        </p:spPr>
        <p:txBody>
          <a:bodyPr/>
          <a:lstStyle/>
          <a:p>
            <a:r>
              <a:rPr lang="en-US" sz="2000" dirty="0" smtClean="0">
                <a:solidFill>
                  <a:schemeClr val="bg1">
                    <a:lumMod val="50000"/>
                  </a:schemeClr>
                </a:solidFill>
                <a:latin typeface="Vrinda" pitchFamily="34" charset="0"/>
                <a:cs typeface="Vrinda" pitchFamily="34" charset="0"/>
              </a:rPr>
              <a:t>The gentle introduction of “fresh air” at a temperature slightly below the design room temperature </a:t>
            </a:r>
          </a:p>
          <a:p>
            <a:r>
              <a:rPr lang="en-US" sz="2000" dirty="0" smtClean="0">
                <a:solidFill>
                  <a:schemeClr val="bg1">
                    <a:lumMod val="50000"/>
                  </a:schemeClr>
                </a:solidFill>
                <a:latin typeface="Vrinda" pitchFamily="34" charset="0"/>
                <a:cs typeface="Vrinda" pitchFamily="34" charset="0"/>
              </a:rPr>
              <a:t>The supply air flows slowly over the floor and rises as it is warmed by occupants and objects within the room</a:t>
            </a:r>
          </a:p>
          <a:p>
            <a:r>
              <a:rPr lang="en-US" sz="2000" dirty="0" smtClean="0">
                <a:solidFill>
                  <a:schemeClr val="bg1">
                    <a:lumMod val="50000"/>
                  </a:schemeClr>
                </a:solidFill>
                <a:latin typeface="Vrinda" pitchFamily="34" charset="0"/>
                <a:cs typeface="Vrinda" pitchFamily="34" charset="0"/>
              </a:rPr>
              <a:t>It displaces the contaminated air as it rises and is extracted at high level   </a:t>
            </a: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185166290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Applications</a:t>
            </a:r>
          </a:p>
        </p:txBody>
      </p:sp>
      <p:sp>
        <p:nvSpPr>
          <p:cNvPr id="4099" name="Content Placeholder 2"/>
          <p:cNvSpPr>
            <a:spLocks noGrp="1"/>
          </p:cNvSpPr>
          <p:nvPr>
            <p:ph idx="1"/>
          </p:nvPr>
        </p:nvSpPr>
        <p:spPr>
          <a:xfrm>
            <a:off x="467544" y="2564904"/>
            <a:ext cx="8229600" cy="3744416"/>
          </a:xfrm>
        </p:spPr>
        <p:txBody>
          <a:bodyPr/>
          <a:lstStyle/>
          <a:p>
            <a:pPr marL="0" indent="0">
              <a:buNone/>
            </a:pPr>
            <a:r>
              <a:rPr lang="en-US" sz="2000" dirty="0" smtClean="0">
                <a:solidFill>
                  <a:schemeClr val="bg1">
                    <a:lumMod val="50000"/>
                  </a:schemeClr>
                </a:solidFill>
                <a:latin typeface="Vrinda" pitchFamily="34" charset="0"/>
                <a:cs typeface="Vrinda" pitchFamily="34" charset="0"/>
              </a:rPr>
              <a:t>Where: </a:t>
            </a:r>
          </a:p>
          <a:p>
            <a:r>
              <a:rPr lang="en-US" sz="2000" dirty="0" smtClean="0">
                <a:solidFill>
                  <a:schemeClr val="bg1">
                    <a:lumMod val="50000"/>
                  </a:schemeClr>
                </a:solidFill>
                <a:latin typeface="Vrinda" pitchFamily="34" charset="0"/>
                <a:cs typeface="Vrinda" pitchFamily="34" charset="0"/>
              </a:rPr>
              <a:t>The supply air is cooler than the room air</a:t>
            </a:r>
          </a:p>
          <a:p>
            <a:r>
              <a:rPr lang="en-US" sz="2000" dirty="0" smtClean="0">
                <a:solidFill>
                  <a:schemeClr val="bg1">
                    <a:lumMod val="50000"/>
                  </a:schemeClr>
                </a:solidFill>
                <a:latin typeface="Vrinda" pitchFamily="34" charset="0"/>
                <a:cs typeface="Vrinda" pitchFamily="34" charset="0"/>
              </a:rPr>
              <a:t>Contaminants are warmer and/or lighter than the surrounding air</a:t>
            </a:r>
          </a:p>
          <a:p>
            <a:r>
              <a:rPr lang="en-US" sz="2000" dirty="0" smtClean="0">
                <a:solidFill>
                  <a:schemeClr val="bg1">
                    <a:lumMod val="50000"/>
                  </a:schemeClr>
                </a:solidFill>
                <a:latin typeface="Vrinda" pitchFamily="34" charset="0"/>
                <a:cs typeface="Vrinda" pitchFamily="34" charset="0"/>
              </a:rPr>
              <a:t>Surface temperatures of sources are high</a:t>
            </a:r>
          </a:p>
          <a:p>
            <a:r>
              <a:rPr lang="en-US" sz="2000" dirty="0" smtClean="0">
                <a:solidFill>
                  <a:schemeClr val="bg1">
                    <a:lumMod val="50000"/>
                  </a:schemeClr>
                </a:solidFill>
                <a:latin typeface="Vrinda" pitchFamily="34" charset="0"/>
                <a:cs typeface="Vrinda" pitchFamily="34" charset="0"/>
              </a:rPr>
              <a:t>Disturbance to room airflows are weak</a:t>
            </a:r>
          </a:p>
          <a:p>
            <a:r>
              <a:rPr lang="en-US" sz="2000" dirty="0" smtClean="0">
                <a:solidFill>
                  <a:schemeClr val="bg1">
                    <a:lumMod val="50000"/>
                  </a:schemeClr>
                </a:solidFill>
                <a:latin typeface="Vrinda" pitchFamily="34" charset="0"/>
                <a:cs typeface="Vrinda" pitchFamily="34" charset="0"/>
              </a:rPr>
              <a:t>Ceiling </a:t>
            </a:r>
            <a:r>
              <a:rPr lang="en-US" sz="2000" dirty="0" smtClean="0">
                <a:solidFill>
                  <a:schemeClr val="bg1">
                    <a:lumMod val="50000"/>
                  </a:schemeClr>
                </a:solidFill>
                <a:latin typeface="Vrinda" pitchFamily="34" charset="0"/>
                <a:cs typeface="Vrinda" pitchFamily="34" charset="0"/>
              </a:rPr>
              <a:t>heights are high </a:t>
            </a:r>
          </a:p>
          <a:p>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69543858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3" name="Rectangle 4" descr="5%"/>
          <p:cNvSpPr>
            <a:spLocks noChangeArrowheads="1"/>
          </p:cNvSpPr>
          <p:nvPr/>
        </p:nvSpPr>
        <p:spPr bwMode="auto">
          <a:xfrm>
            <a:off x="4038600" y="2362200"/>
            <a:ext cx="1533525" cy="3432175"/>
          </a:xfrm>
          <a:prstGeom prst="rect">
            <a:avLst/>
          </a:prstGeom>
          <a:pattFill prst="pct5">
            <a:fgClr>
              <a:schemeClr val="accent1"/>
            </a:fgClr>
            <a:bgClr>
              <a:srgbClr val="FFFFFF"/>
            </a:bgClr>
          </a:pattFill>
          <a:ln w="25400">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20484" name="Arc 5"/>
          <p:cNvSpPr>
            <a:spLocks/>
          </p:cNvSpPr>
          <p:nvPr/>
        </p:nvSpPr>
        <p:spPr bwMode="auto">
          <a:xfrm rot="6240000">
            <a:off x="3155156" y="4828382"/>
            <a:ext cx="1284287" cy="901700"/>
          </a:xfrm>
          <a:custGeom>
            <a:avLst/>
            <a:gdLst>
              <a:gd name="T0" fmla="*/ 0 w 21631"/>
              <a:gd name="T1" fmla="*/ 0 h 21928"/>
              <a:gd name="T2" fmla="*/ 1284168 w 21631"/>
              <a:gd name="T3" fmla="*/ 901700 h 21928"/>
              <a:gd name="T4" fmla="*/ 1841 w 21631"/>
              <a:gd name="T5" fmla="*/ 888212 h 21928"/>
              <a:gd name="T6" fmla="*/ 0 60000 65536"/>
              <a:gd name="T7" fmla="*/ 0 60000 65536"/>
              <a:gd name="T8" fmla="*/ 0 60000 65536"/>
            </a:gdLst>
            <a:ahLst/>
            <a:cxnLst>
              <a:cxn ang="T6">
                <a:pos x="T0" y="T1"/>
              </a:cxn>
              <a:cxn ang="T7">
                <a:pos x="T2" y="T3"/>
              </a:cxn>
              <a:cxn ang="T8">
                <a:pos x="T4" y="T5"/>
              </a:cxn>
            </a:cxnLst>
            <a:rect l="0" t="0" r="r" b="b"/>
            <a:pathLst>
              <a:path w="21631" h="21928" fill="none" extrusionOk="0">
                <a:moveTo>
                  <a:pt x="0" y="0"/>
                </a:moveTo>
                <a:cubicBezTo>
                  <a:pt x="10" y="0"/>
                  <a:pt x="20" y="-1"/>
                  <a:pt x="31" y="0"/>
                </a:cubicBezTo>
                <a:cubicBezTo>
                  <a:pt x="11960" y="0"/>
                  <a:pt x="21631" y="9670"/>
                  <a:pt x="21631" y="21600"/>
                </a:cubicBezTo>
                <a:cubicBezTo>
                  <a:pt x="21631" y="21709"/>
                  <a:pt x="21630" y="21818"/>
                  <a:pt x="21628" y="21927"/>
                </a:cubicBezTo>
              </a:path>
              <a:path w="21631" h="21928" stroke="0" extrusionOk="0">
                <a:moveTo>
                  <a:pt x="0" y="0"/>
                </a:moveTo>
                <a:cubicBezTo>
                  <a:pt x="10" y="0"/>
                  <a:pt x="20" y="-1"/>
                  <a:pt x="31" y="0"/>
                </a:cubicBezTo>
                <a:cubicBezTo>
                  <a:pt x="11960" y="0"/>
                  <a:pt x="21631" y="9670"/>
                  <a:pt x="21631" y="21600"/>
                </a:cubicBezTo>
                <a:cubicBezTo>
                  <a:pt x="21631" y="21709"/>
                  <a:pt x="21630" y="21818"/>
                  <a:pt x="21628" y="21927"/>
                </a:cubicBezTo>
                <a:lnTo>
                  <a:pt x="31" y="21600"/>
                </a:lnTo>
                <a:lnTo>
                  <a:pt x="0" y="0"/>
                </a:lnTo>
                <a:close/>
              </a:path>
            </a:pathLst>
          </a:custGeom>
          <a:noFill/>
          <a:ln w="25400" cap="rnd">
            <a:solidFill>
              <a:schemeClr val="accent2"/>
            </a:solidFill>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485" name="Arc 6"/>
          <p:cNvSpPr>
            <a:spLocks/>
          </p:cNvSpPr>
          <p:nvPr/>
        </p:nvSpPr>
        <p:spPr bwMode="auto">
          <a:xfrm rot="-6660000">
            <a:off x="4995862" y="4938713"/>
            <a:ext cx="1412875" cy="590550"/>
          </a:xfrm>
          <a:custGeom>
            <a:avLst/>
            <a:gdLst>
              <a:gd name="T0" fmla="*/ 0 w 21600"/>
              <a:gd name="T1" fmla="*/ 590550 h 21600"/>
              <a:gd name="T2" fmla="*/ 1411043 w 21600"/>
              <a:gd name="T3" fmla="*/ 0 h 21600"/>
              <a:gd name="T4" fmla="*/ 1412875 w 21600"/>
              <a:gd name="T5" fmla="*/ 59055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681"/>
                  <a:pt x="9653" y="15"/>
                  <a:pt x="21572" y="0"/>
                </a:cubicBezTo>
              </a:path>
              <a:path w="21600" h="21600" stroke="0" extrusionOk="0">
                <a:moveTo>
                  <a:pt x="0" y="21600"/>
                </a:moveTo>
                <a:cubicBezTo>
                  <a:pt x="0" y="9681"/>
                  <a:pt x="9653" y="15"/>
                  <a:pt x="21572" y="0"/>
                </a:cubicBezTo>
                <a:lnTo>
                  <a:pt x="21600" y="21600"/>
                </a:lnTo>
                <a:lnTo>
                  <a:pt x="0" y="21600"/>
                </a:lnTo>
                <a:close/>
              </a:path>
            </a:pathLst>
          </a:custGeom>
          <a:noFill/>
          <a:ln w="25400" cap="rnd">
            <a:solidFill>
              <a:schemeClr val="accent2"/>
            </a:solidFill>
            <a:round/>
            <a:headEnd type="stealth" w="med" len="med"/>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486" name="Line 7"/>
          <p:cNvSpPr>
            <a:spLocks noChangeShapeType="1"/>
          </p:cNvSpPr>
          <p:nvPr/>
        </p:nvSpPr>
        <p:spPr bwMode="auto">
          <a:xfrm>
            <a:off x="4795838" y="1279525"/>
            <a:ext cx="4762" cy="701675"/>
          </a:xfrm>
          <a:prstGeom prst="line">
            <a:avLst/>
          </a:prstGeom>
          <a:noFill/>
          <a:ln w="25400">
            <a:solidFill>
              <a:schemeClr val="accent2"/>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nvGrpSpPr>
          <p:cNvPr id="20487" name="Group 8"/>
          <p:cNvGrpSpPr>
            <a:grpSpLocks/>
          </p:cNvGrpSpPr>
          <p:nvPr/>
        </p:nvGrpSpPr>
        <p:grpSpPr bwMode="auto">
          <a:xfrm>
            <a:off x="4435475" y="1430338"/>
            <a:ext cx="727075" cy="957262"/>
            <a:chOff x="2722" y="947"/>
            <a:chExt cx="433" cy="513"/>
          </a:xfrm>
        </p:grpSpPr>
        <p:sp>
          <p:nvSpPr>
            <p:cNvPr id="20497" name="Oval 9"/>
            <p:cNvSpPr>
              <a:spLocks noChangeArrowheads="1"/>
            </p:cNvSpPr>
            <p:nvPr/>
          </p:nvSpPr>
          <p:spPr bwMode="auto">
            <a:xfrm>
              <a:off x="2725" y="986"/>
              <a:ext cx="211" cy="49"/>
            </a:xfrm>
            <a:prstGeom prst="ellipse">
              <a:avLst/>
            </a:prstGeom>
            <a:solidFill>
              <a:schemeClr val="bg1"/>
            </a:solidFill>
            <a:ln w="25400">
              <a:solidFill>
                <a:schemeClr val="accent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20498" name="Line 10"/>
            <p:cNvSpPr>
              <a:spLocks noChangeShapeType="1"/>
            </p:cNvSpPr>
            <p:nvPr/>
          </p:nvSpPr>
          <p:spPr bwMode="auto">
            <a:xfrm>
              <a:off x="2722" y="1015"/>
              <a:ext cx="0" cy="445"/>
            </a:xfrm>
            <a:prstGeom prst="line">
              <a:avLst/>
            </a:prstGeom>
            <a:noFill/>
            <a:ln w="25400">
              <a:solidFill>
                <a:schemeClr val="accent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499" name="Line 11"/>
            <p:cNvSpPr>
              <a:spLocks noChangeShapeType="1"/>
            </p:cNvSpPr>
            <p:nvPr/>
          </p:nvSpPr>
          <p:spPr bwMode="auto">
            <a:xfrm>
              <a:off x="3155" y="1021"/>
              <a:ext cx="0" cy="439"/>
            </a:xfrm>
            <a:prstGeom prst="line">
              <a:avLst/>
            </a:prstGeom>
            <a:noFill/>
            <a:ln w="25400">
              <a:solidFill>
                <a:schemeClr val="accent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500" name="Arc 12"/>
            <p:cNvSpPr>
              <a:spLocks/>
            </p:cNvSpPr>
            <p:nvPr/>
          </p:nvSpPr>
          <p:spPr bwMode="auto">
            <a:xfrm rot="-2220000">
              <a:off x="2966" y="947"/>
              <a:ext cx="167" cy="138"/>
            </a:xfrm>
            <a:custGeom>
              <a:avLst/>
              <a:gdLst>
                <a:gd name="T0" fmla="*/ 0 w 21729"/>
                <a:gd name="T1" fmla="*/ 0 h 21600"/>
                <a:gd name="T2" fmla="*/ 167 w 21729"/>
                <a:gd name="T3" fmla="*/ 137 h 21600"/>
                <a:gd name="T4" fmla="*/ 1 w 21729"/>
                <a:gd name="T5" fmla="*/ 138 h 21600"/>
                <a:gd name="T6" fmla="*/ 0 60000 65536"/>
                <a:gd name="T7" fmla="*/ 0 60000 65536"/>
                <a:gd name="T8" fmla="*/ 0 60000 65536"/>
              </a:gdLst>
              <a:ahLst/>
              <a:cxnLst>
                <a:cxn ang="T6">
                  <a:pos x="T0" y="T1"/>
                </a:cxn>
                <a:cxn ang="T7">
                  <a:pos x="T2" y="T3"/>
                </a:cxn>
                <a:cxn ang="T8">
                  <a:pos x="T4" y="T5"/>
                </a:cxn>
              </a:cxnLst>
              <a:rect l="0" t="0" r="r" b="b"/>
              <a:pathLst>
                <a:path w="21729" h="21600" fill="none" extrusionOk="0">
                  <a:moveTo>
                    <a:pt x="0" y="0"/>
                  </a:moveTo>
                  <a:cubicBezTo>
                    <a:pt x="43" y="0"/>
                    <a:pt x="86" y="-1"/>
                    <a:pt x="130" y="0"/>
                  </a:cubicBezTo>
                  <a:cubicBezTo>
                    <a:pt x="11998" y="0"/>
                    <a:pt x="21643" y="9575"/>
                    <a:pt x="21729" y="21442"/>
                  </a:cubicBezTo>
                </a:path>
                <a:path w="21729" h="21600" stroke="0" extrusionOk="0">
                  <a:moveTo>
                    <a:pt x="0" y="0"/>
                  </a:moveTo>
                  <a:cubicBezTo>
                    <a:pt x="43" y="0"/>
                    <a:pt x="86" y="-1"/>
                    <a:pt x="130" y="0"/>
                  </a:cubicBezTo>
                  <a:cubicBezTo>
                    <a:pt x="11998" y="0"/>
                    <a:pt x="21643" y="9575"/>
                    <a:pt x="21729" y="21442"/>
                  </a:cubicBezTo>
                  <a:lnTo>
                    <a:pt x="130" y="21600"/>
                  </a:lnTo>
                  <a:lnTo>
                    <a:pt x="0" y="0"/>
                  </a:lnTo>
                  <a:close/>
                </a:path>
              </a:pathLst>
            </a:custGeom>
            <a:noFill/>
            <a:ln w="25400" cap="rnd">
              <a:solidFill>
                <a:schemeClr val="accent1"/>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sp>
        <p:nvSpPr>
          <p:cNvPr id="20488" name="Arc 13"/>
          <p:cNvSpPr>
            <a:spLocks/>
          </p:cNvSpPr>
          <p:nvPr/>
        </p:nvSpPr>
        <p:spPr bwMode="auto">
          <a:xfrm rot="6240000">
            <a:off x="3154362" y="2838451"/>
            <a:ext cx="1285875" cy="901700"/>
          </a:xfrm>
          <a:custGeom>
            <a:avLst/>
            <a:gdLst>
              <a:gd name="T0" fmla="*/ 0 w 21631"/>
              <a:gd name="T1" fmla="*/ 0 h 21928"/>
              <a:gd name="T2" fmla="*/ 1285756 w 21631"/>
              <a:gd name="T3" fmla="*/ 901700 h 21928"/>
              <a:gd name="T4" fmla="*/ 1843 w 21631"/>
              <a:gd name="T5" fmla="*/ 888212 h 21928"/>
              <a:gd name="T6" fmla="*/ 0 60000 65536"/>
              <a:gd name="T7" fmla="*/ 0 60000 65536"/>
              <a:gd name="T8" fmla="*/ 0 60000 65536"/>
            </a:gdLst>
            <a:ahLst/>
            <a:cxnLst>
              <a:cxn ang="T6">
                <a:pos x="T0" y="T1"/>
              </a:cxn>
              <a:cxn ang="T7">
                <a:pos x="T2" y="T3"/>
              </a:cxn>
              <a:cxn ang="T8">
                <a:pos x="T4" y="T5"/>
              </a:cxn>
            </a:cxnLst>
            <a:rect l="0" t="0" r="r" b="b"/>
            <a:pathLst>
              <a:path w="21631" h="21928" fill="none" extrusionOk="0">
                <a:moveTo>
                  <a:pt x="0" y="0"/>
                </a:moveTo>
                <a:cubicBezTo>
                  <a:pt x="10" y="0"/>
                  <a:pt x="20" y="-1"/>
                  <a:pt x="31" y="0"/>
                </a:cubicBezTo>
                <a:cubicBezTo>
                  <a:pt x="11960" y="0"/>
                  <a:pt x="21631" y="9670"/>
                  <a:pt x="21631" y="21600"/>
                </a:cubicBezTo>
                <a:cubicBezTo>
                  <a:pt x="21631" y="21709"/>
                  <a:pt x="21630" y="21818"/>
                  <a:pt x="21628" y="21927"/>
                </a:cubicBezTo>
              </a:path>
              <a:path w="21631" h="21928" stroke="0" extrusionOk="0">
                <a:moveTo>
                  <a:pt x="0" y="0"/>
                </a:moveTo>
                <a:cubicBezTo>
                  <a:pt x="10" y="0"/>
                  <a:pt x="20" y="-1"/>
                  <a:pt x="31" y="0"/>
                </a:cubicBezTo>
                <a:cubicBezTo>
                  <a:pt x="11960" y="0"/>
                  <a:pt x="21631" y="9670"/>
                  <a:pt x="21631" y="21600"/>
                </a:cubicBezTo>
                <a:cubicBezTo>
                  <a:pt x="21631" y="21709"/>
                  <a:pt x="21630" y="21818"/>
                  <a:pt x="21628" y="21927"/>
                </a:cubicBezTo>
                <a:lnTo>
                  <a:pt x="31" y="21600"/>
                </a:lnTo>
                <a:lnTo>
                  <a:pt x="0" y="0"/>
                </a:lnTo>
                <a:close/>
              </a:path>
            </a:pathLst>
          </a:custGeom>
          <a:noFill/>
          <a:ln w="25400" cap="rnd">
            <a:solidFill>
              <a:schemeClr val="accent2"/>
            </a:solidFill>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489" name="Arc 14"/>
          <p:cNvSpPr>
            <a:spLocks/>
          </p:cNvSpPr>
          <p:nvPr/>
        </p:nvSpPr>
        <p:spPr bwMode="auto">
          <a:xfrm rot="6240000">
            <a:off x="3155156" y="3928269"/>
            <a:ext cx="1284288" cy="901700"/>
          </a:xfrm>
          <a:custGeom>
            <a:avLst/>
            <a:gdLst>
              <a:gd name="T0" fmla="*/ 0 w 21631"/>
              <a:gd name="T1" fmla="*/ 0 h 21928"/>
              <a:gd name="T2" fmla="*/ 1284169 w 21631"/>
              <a:gd name="T3" fmla="*/ 901700 h 21928"/>
              <a:gd name="T4" fmla="*/ 1841 w 21631"/>
              <a:gd name="T5" fmla="*/ 888212 h 21928"/>
              <a:gd name="T6" fmla="*/ 0 60000 65536"/>
              <a:gd name="T7" fmla="*/ 0 60000 65536"/>
              <a:gd name="T8" fmla="*/ 0 60000 65536"/>
            </a:gdLst>
            <a:ahLst/>
            <a:cxnLst>
              <a:cxn ang="T6">
                <a:pos x="T0" y="T1"/>
              </a:cxn>
              <a:cxn ang="T7">
                <a:pos x="T2" y="T3"/>
              </a:cxn>
              <a:cxn ang="T8">
                <a:pos x="T4" y="T5"/>
              </a:cxn>
            </a:cxnLst>
            <a:rect l="0" t="0" r="r" b="b"/>
            <a:pathLst>
              <a:path w="21631" h="21928" fill="none" extrusionOk="0">
                <a:moveTo>
                  <a:pt x="0" y="0"/>
                </a:moveTo>
                <a:cubicBezTo>
                  <a:pt x="10" y="0"/>
                  <a:pt x="20" y="-1"/>
                  <a:pt x="31" y="0"/>
                </a:cubicBezTo>
                <a:cubicBezTo>
                  <a:pt x="11960" y="0"/>
                  <a:pt x="21631" y="9670"/>
                  <a:pt x="21631" y="21600"/>
                </a:cubicBezTo>
                <a:cubicBezTo>
                  <a:pt x="21631" y="21709"/>
                  <a:pt x="21630" y="21818"/>
                  <a:pt x="21628" y="21927"/>
                </a:cubicBezTo>
              </a:path>
              <a:path w="21631" h="21928" stroke="0" extrusionOk="0">
                <a:moveTo>
                  <a:pt x="0" y="0"/>
                </a:moveTo>
                <a:cubicBezTo>
                  <a:pt x="10" y="0"/>
                  <a:pt x="20" y="-1"/>
                  <a:pt x="31" y="0"/>
                </a:cubicBezTo>
                <a:cubicBezTo>
                  <a:pt x="11960" y="0"/>
                  <a:pt x="21631" y="9670"/>
                  <a:pt x="21631" y="21600"/>
                </a:cubicBezTo>
                <a:cubicBezTo>
                  <a:pt x="21631" y="21709"/>
                  <a:pt x="21630" y="21818"/>
                  <a:pt x="21628" y="21927"/>
                </a:cubicBezTo>
                <a:lnTo>
                  <a:pt x="31" y="21600"/>
                </a:lnTo>
                <a:lnTo>
                  <a:pt x="0" y="0"/>
                </a:lnTo>
                <a:close/>
              </a:path>
            </a:pathLst>
          </a:custGeom>
          <a:noFill/>
          <a:ln w="25400" cap="rnd">
            <a:solidFill>
              <a:schemeClr val="accent2"/>
            </a:solidFill>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490" name="Arc 15"/>
          <p:cNvSpPr>
            <a:spLocks/>
          </p:cNvSpPr>
          <p:nvPr/>
        </p:nvSpPr>
        <p:spPr bwMode="auto">
          <a:xfrm rot="-6660000">
            <a:off x="4995068" y="3075782"/>
            <a:ext cx="1414463" cy="590550"/>
          </a:xfrm>
          <a:custGeom>
            <a:avLst/>
            <a:gdLst>
              <a:gd name="T0" fmla="*/ 0 w 21600"/>
              <a:gd name="T1" fmla="*/ 590550 h 21600"/>
              <a:gd name="T2" fmla="*/ 1412629 w 21600"/>
              <a:gd name="T3" fmla="*/ 0 h 21600"/>
              <a:gd name="T4" fmla="*/ 1414463 w 21600"/>
              <a:gd name="T5" fmla="*/ 59055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681"/>
                  <a:pt x="9653" y="15"/>
                  <a:pt x="21572" y="0"/>
                </a:cubicBezTo>
              </a:path>
              <a:path w="21600" h="21600" stroke="0" extrusionOk="0">
                <a:moveTo>
                  <a:pt x="0" y="21600"/>
                </a:moveTo>
                <a:cubicBezTo>
                  <a:pt x="0" y="9681"/>
                  <a:pt x="9653" y="15"/>
                  <a:pt x="21572" y="0"/>
                </a:cubicBezTo>
                <a:lnTo>
                  <a:pt x="21600" y="21600"/>
                </a:lnTo>
                <a:lnTo>
                  <a:pt x="0" y="21600"/>
                </a:lnTo>
                <a:close/>
              </a:path>
            </a:pathLst>
          </a:custGeom>
          <a:noFill/>
          <a:ln w="25400" cap="rnd">
            <a:solidFill>
              <a:schemeClr val="accent2"/>
            </a:solidFill>
            <a:round/>
            <a:headEnd type="stealth" w="med" len="med"/>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491" name="Arc 16"/>
          <p:cNvSpPr>
            <a:spLocks/>
          </p:cNvSpPr>
          <p:nvPr/>
        </p:nvSpPr>
        <p:spPr bwMode="auto">
          <a:xfrm rot="-6660000">
            <a:off x="4995068" y="4101307"/>
            <a:ext cx="1414463" cy="590550"/>
          </a:xfrm>
          <a:custGeom>
            <a:avLst/>
            <a:gdLst>
              <a:gd name="T0" fmla="*/ 0 w 21600"/>
              <a:gd name="T1" fmla="*/ 590550 h 21600"/>
              <a:gd name="T2" fmla="*/ 1412629 w 21600"/>
              <a:gd name="T3" fmla="*/ 0 h 21600"/>
              <a:gd name="T4" fmla="*/ 1414463 w 21600"/>
              <a:gd name="T5" fmla="*/ 59055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681"/>
                  <a:pt x="9653" y="15"/>
                  <a:pt x="21572" y="0"/>
                </a:cubicBezTo>
              </a:path>
              <a:path w="21600" h="21600" stroke="0" extrusionOk="0">
                <a:moveTo>
                  <a:pt x="0" y="21600"/>
                </a:moveTo>
                <a:cubicBezTo>
                  <a:pt x="0" y="9681"/>
                  <a:pt x="9653" y="15"/>
                  <a:pt x="21572" y="0"/>
                </a:cubicBezTo>
                <a:lnTo>
                  <a:pt x="21600" y="21600"/>
                </a:lnTo>
                <a:lnTo>
                  <a:pt x="0" y="21600"/>
                </a:lnTo>
                <a:close/>
              </a:path>
            </a:pathLst>
          </a:custGeom>
          <a:noFill/>
          <a:ln w="25400" cap="rnd">
            <a:solidFill>
              <a:schemeClr val="accent2"/>
            </a:solidFill>
            <a:round/>
            <a:headEnd type="stealth" w="med" len="med"/>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492" name="Arc 17"/>
          <p:cNvSpPr>
            <a:spLocks/>
          </p:cNvSpPr>
          <p:nvPr/>
        </p:nvSpPr>
        <p:spPr bwMode="auto">
          <a:xfrm rot="7560000">
            <a:off x="2616994" y="3779044"/>
            <a:ext cx="1284288" cy="901700"/>
          </a:xfrm>
          <a:custGeom>
            <a:avLst/>
            <a:gdLst>
              <a:gd name="T0" fmla="*/ 0 w 21631"/>
              <a:gd name="T1" fmla="*/ 0 h 21928"/>
              <a:gd name="T2" fmla="*/ 1284169 w 21631"/>
              <a:gd name="T3" fmla="*/ 901700 h 21928"/>
              <a:gd name="T4" fmla="*/ 1841 w 21631"/>
              <a:gd name="T5" fmla="*/ 888212 h 21928"/>
              <a:gd name="T6" fmla="*/ 0 60000 65536"/>
              <a:gd name="T7" fmla="*/ 0 60000 65536"/>
              <a:gd name="T8" fmla="*/ 0 60000 65536"/>
            </a:gdLst>
            <a:ahLst/>
            <a:cxnLst>
              <a:cxn ang="T6">
                <a:pos x="T0" y="T1"/>
              </a:cxn>
              <a:cxn ang="T7">
                <a:pos x="T2" y="T3"/>
              </a:cxn>
              <a:cxn ang="T8">
                <a:pos x="T4" y="T5"/>
              </a:cxn>
            </a:cxnLst>
            <a:rect l="0" t="0" r="r" b="b"/>
            <a:pathLst>
              <a:path w="21631" h="21928" fill="none" extrusionOk="0">
                <a:moveTo>
                  <a:pt x="0" y="0"/>
                </a:moveTo>
                <a:cubicBezTo>
                  <a:pt x="10" y="0"/>
                  <a:pt x="20" y="-1"/>
                  <a:pt x="31" y="0"/>
                </a:cubicBezTo>
                <a:cubicBezTo>
                  <a:pt x="11960" y="0"/>
                  <a:pt x="21631" y="9670"/>
                  <a:pt x="21631" y="21600"/>
                </a:cubicBezTo>
                <a:cubicBezTo>
                  <a:pt x="21631" y="21709"/>
                  <a:pt x="21630" y="21818"/>
                  <a:pt x="21628" y="21927"/>
                </a:cubicBezTo>
              </a:path>
              <a:path w="21631" h="21928" stroke="0" extrusionOk="0">
                <a:moveTo>
                  <a:pt x="0" y="0"/>
                </a:moveTo>
                <a:cubicBezTo>
                  <a:pt x="10" y="0"/>
                  <a:pt x="20" y="-1"/>
                  <a:pt x="31" y="0"/>
                </a:cubicBezTo>
                <a:cubicBezTo>
                  <a:pt x="11960" y="0"/>
                  <a:pt x="21631" y="9670"/>
                  <a:pt x="21631" y="21600"/>
                </a:cubicBezTo>
                <a:cubicBezTo>
                  <a:pt x="21631" y="21709"/>
                  <a:pt x="21630" y="21818"/>
                  <a:pt x="21628" y="21927"/>
                </a:cubicBezTo>
                <a:lnTo>
                  <a:pt x="31" y="21600"/>
                </a:lnTo>
                <a:lnTo>
                  <a:pt x="0" y="0"/>
                </a:lnTo>
                <a:close/>
              </a:path>
            </a:pathLst>
          </a:custGeom>
          <a:noFill/>
          <a:ln w="25400" cap="rnd">
            <a:solidFill>
              <a:schemeClr val="accent2"/>
            </a:solidFill>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493" name="Arc 18"/>
          <p:cNvSpPr>
            <a:spLocks/>
          </p:cNvSpPr>
          <p:nvPr/>
        </p:nvSpPr>
        <p:spPr bwMode="auto">
          <a:xfrm rot="7560000">
            <a:off x="2562225" y="4703763"/>
            <a:ext cx="1285875" cy="901700"/>
          </a:xfrm>
          <a:custGeom>
            <a:avLst/>
            <a:gdLst>
              <a:gd name="T0" fmla="*/ 0 w 21631"/>
              <a:gd name="T1" fmla="*/ 0 h 21928"/>
              <a:gd name="T2" fmla="*/ 1285756 w 21631"/>
              <a:gd name="T3" fmla="*/ 901700 h 21928"/>
              <a:gd name="T4" fmla="*/ 1843 w 21631"/>
              <a:gd name="T5" fmla="*/ 888212 h 21928"/>
              <a:gd name="T6" fmla="*/ 0 60000 65536"/>
              <a:gd name="T7" fmla="*/ 0 60000 65536"/>
              <a:gd name="T8" fmla="*/ 0 60000 65536"/>
            </a:gdLst>
            <a:ahLst/>
            <a:cxnLst>
              <a:cxn ang="T6">
                <a:pos x="T0" y="T1"/>
              </a:cxn>
              <a:cxn ang="T7">
                <a:pos x="T2" y="T3"/>
              </a:cxn>
              <a:cxn ang="T8">
                <a:pos x="T4" y="T5"/>
              </a:cxn>
            </a:cxnLst>
            <a:rect l="0" t="0" r="r" b="b"/>
            <a:pathLst>
              <a:path w="21631" h="21928" fill="none" extrusionOk="0">
                <a:moveTo>
                  <a:pt x="0" y="0"/>
                </a:moveTo>
                <a:cubicBezTo>
                  <a:pt x="10" y="0"/>
                  <a:pt x="20" y="-1"/>
                  <a:pt x="31" y="0"/>
                </a:cubicBezTo>
                <a:cubicBezTo>
                  <a:pt x="11960" y="0"/>
                  <a:pt x="21631" y="9670"/>
                  <a:pt x="21631" y="21600"/>
                </a:cubicBezTo>
                <a:cubicBezTo>
                  <a:pt x="21631" y="21709"/>
                  <a:pt x="21630" y="21818"/>
                  <a:pt x="21628" y="21927"/>
                </a:cubicBezTo>
              </a:path>
              <a:path w="21631" h="21928" stroke="0" extrusionOk="0">
                <a:moveTo>
                  <a:pt x="0" y="0"/>
                </a:moveTo>
                <a:cubicBezTo>
                  <a:pt x="10" y="0"/>
                  <a:pt x="20" y="-1"/>
                  <a:pt x="31" y="0"/>
                </a:cubicBezTo>
                <a:cubicBezTo>
                  <a:pt x="11960" y="0"/>
                  <a:pt x="21631" y="9670"/>
                  <a:pt x="21631" y="21600"/>
                </a:cubicBezTo>
                <a:cubicBezTo>
                  <a:pt x="21631" y="21709"/>
                  <a:pt x="21630" y="21818"/>
                  <a:pt x="21628" y="21927"/>
                </a:cubicBezTo>
                <a:lnTo>
                  <a:pt x="31" y="21600"/>
                </a:lnTo>
                <a:lnTo>
                  <a:pt x="0" y="0"/>
                </a:lnTo>
                <a:close/>
              </a:path>
            </a:pathLst>
          </a:custGeom>
          <a:noFill/>
          <a:ln w="25400" cap="rnd">
            <a:solidFill>
              <a:schemeClr val="accent2"/>
            </a:solidFill>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494" name="Arc 19"/>
          <p:cNvSpPr>
            <a:spLocks/>
          </p:cNvSpPr>
          <p:nvPr/>
        </p:nvSpPr>
        <p:spPr bwMode="auto">
          <a:xfrm rot="-8100000">
            <a:off x="5654676" y="4119562"/>
            <a:ext cx="1414462" cy="588963"/>
          </a:xfrm>
          <a:custGeom>
            <a:avLst/>
            <a:gdLst>
              <a:gd name="T0" fmla="*/ 0 w 21600"/>
              <a:gd name="T1" fmla="*/ 588963 h 21600"/>
              <a:gd name="T2" fmla="*/ 1412628 w 21600"/>
              <a:gd name="T3" fmla="*/ 0 h 21600"/>
              <a:gd name="T4" fmla="*/ 1414462 w 21600"/>
              <a:gd name="T5" fmla="*/ 588963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681"/>
                  <a:pt x="9653" y="15"/>
                  <a:pt x="21572" y="0"/>
                </a:cubicBezTo>
              </a:path>
              <a:path w="21600" h="21600" stroke="0" extrusionOk="0">
                <a:moveTo>
                  <a:pt x="0" y="21600"/>
                </a:moveTo>
                <a:cubicBezTo>
                  <a:pt x="0" y="9681"/>
                  <a:pt x="9653" y="15"/>
                  <a:pt x="21572" y="0"/>
                </a:cubicBezTo>
                <a:lnTo>
                  <a:pt x="21600" y="21600"/>
                </a:lnTo>
                <a:lnTo>
                  <a:pt x="0" y="21600"/>
                </a:lnTo>
                <a:close/>
              </a:path>
            </a:pathLst>
          </a:custGeom>
          <a:noFill/>
          <a:ln w="25400" cap="rnd">
            <a:solidFill>
              <a:schemeClr val="accent2"/>
            </a:solidFill>
            <a:round/>
            <a:headEnd type="stealth" w="med" len="med"/>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0495" name="Arc 20"/>
          <p:cNvSpPr>
            <a:spLocks/>
          </p:cNvSpPr>
          <p:nvPr/>
        </p:nvSpPr>
        <p:spPr bwMode="auto">
          <a:xfrm rot="-8100000">
            <a:off x="5707063" y="5029200"/>
            <a:ext cx="1416050" cy="590550"/>
          </a:xfrm>
          <a:custGeom>
            <a:avLst/>
            <a:gdLst>
              <a:gd name="T0" fmla="*/ 0 w 21600"/>
              <a:gd name="T1" fmla="*/ 590550 h 21600"/>
              <a:gd name="T2" fmla="*/ 1414214 w 21600"/>
              <a:gd name="T3" fmla="*/ 0 h 21600"/>
              <a:gd name="T4" fmla="*/ 1416050 w 21600"/>
              <a:gd name="T5" fmla="*/ 590550 h 21600"/>
              <a:gd name="T6" fmla="*/ 0 60000 65536"/>
              <a:gd name="T7" fmla="*/ 0 60000 65536"/>
              <a:gd name="T8" fmla="*/ 0 60000 65536"/>
            </a:gdLst>
            <a:ahLst/>
            <a:cxnLst>
              <a:cxn ang="T6">
                <a:pos x="T0" y="T1"/>
              </a:cxn>
              <a:cxn ang="T7">
                <a:pos x="T2" y="T3"/>
              </a:cxn>
              <a:cxn ang="T8">
                <a:pos x="T4" y="T5"/>
              </a:cxn>
            </a:cxnLst>
            <a:rect l="0" t="0" r="r" b="b"/>
            <a:pathLst>
              <a:path w="21600" h="21600" fill="none" extrusionOk="0">
                <a:moveTo>
                  <a:pt x="0" y="21600"/>
                </a:moveTo>
                <a:cubicBezTo>
                  <a:pt x="0" y="9681"/>
                  <a:pt x="9653" y="15"/>
                  <a:pt x="21572" y="0"/>
                </a:cubicBezTo>
              </a:path>
              <a:path w="21600" h="21600" stroke="0" extrusionOk="0">
                <a:moveTo>
                  <a:pt x="0" y="21600"/>
                </a:moveTo>
                <a:cubicBezTo>
                  <a:pt x="0" y="9681"/>
                  <a:pt x="9653" y="15"/>
                  <a:pt x="21572" y="0"/>
                </a:cubicBezTo>
                <a:lnTo>
                  <a:pt x="21600" y="21600"/>
                </a:lnTo>
                <a:lnTo>
                  <a:pt x="0" y="21600"/>
                </a:lnTo>
                <a:close/>
              </a:path>
            </a:pathLst>
          </a:custGeom>
          <a:noFill/>
          <a:ln w="25400" cap="rnd">
            <a:solidFill>
              <a:schemeClr val="accent2"/>
            </a:solidFill>
            <a:round/>
            <a:headEnd type="stealth" w="med" len="med"/>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3" name="TextBox 2"/>
          <p:cNvSpPr txBox="1"/>
          <p:nvPr/>
        </p:nvSpPr>
        <p:spPr>
          <a:xfrm>
            <a:off x="2180784" y="476672"/>
            <a:ext cx="5609228" cy="707886"/>
          </a:xfrm>
          <a:prstGeom prst="rect">
            <a:avLst/>
          </a:prstGeom>
          <a:noFill/>
        </p:spPr>
        <p:txBody>
          <a:bodyPr wrap="none" rtlCol="0">
            <a:spAutoFit/>
          </a:bodyPr>
          <a:lstStyle/>
          <a:p>
            <a:r>
              <a:rPr lang="en-US" sz="4000" b="1" dirty="0">
                <a:solidFill>
                  <a:srgbClr val="1F497D"/>
                </a:solidFill>
                <a:latin typeface="Vrinda" pitchFamily="34" charset="0"/>
                <a:ea typeface="Dotum" pitchFamily="34" charset="-127"/>
                <a:cs typeface="Vrinda" pitchFamily="34" charset="0"/>
              </a:rPr>
              <a:t>Displacement Ventilation</a:t>
            </a:r>
            <a:endParaRPr lang="en-GB" sz="4000" dirty="0"/>
          </a:p>
        </p:txBody>
      </p:sp>
    </p:spTree>
    <p:extLst>
      <p:ext uri="{BB962C8B-B14F-4D97-AF65-F5344CB8AC3E}">
        <p14:creationId xmlns:p14="http://schemas.microsoft.com/office/powerpoint/2010/main" val="214344420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428625" y="1714500"/>
            <a:ext cx="8229600" cy="994420"/>
          </a:xfrm>
        </p:spPr>
        <p:txBody>
          <a:bodyPr/>
          <a:lstStyle/>
          <a:p>
            <a:pPr algn="l" eaLnBrk="1" hangingPunct="1"/>
            <a:r>
              <a:rPr lang="en-US" sz="2800" b="1" dirty="0" smtClean="0">
                <a:solidFill>
                  <a:schemeClr val="tx2"/>
                </a:solidFill>
                <a:latin typeface="Vrinda" pitchFamily="34" charset="0"/>
                <a:ea typeface="Dotum" pitchFamily="34" charset="-127"/>
                <a:cs typeface="Vrinda" pitchFamily="34" charset="0"/>
              </a:rPr>
              <a:t>Limitations</a:t>
            </a:r>
          </a:p>
        </p:txBody>
      </p:sp>
      <p:sp>
        <p:nvSpPr>
          <p:cNvPr id="4099" name="Content Placeholder 2"/>
          <p:cNvSpPr>
            <a:spLocks noGrp="1"/>
          </p:cNvSpPr>
          <p:nvPr>
            <p:ph idx="1"/>
          </p:nvPr>
        </p:nvSpPr>
        <p:spPr>
          <a:xfrm>
            <a:off x="467544" y="2564904"/>
            <a:ext cx="8229600" cy="3744416"/>
          </a:xfrm>
        </p:spPr>
        <p:txBody>
          <a:bodyPr/>
          <a:lstStyle/>
          <a:p>
            <a:r>
              <a:rPr lang="en-US" sz="2000" dirty="0" smtClean="0">
                <a:solidFill>
                  <a:schemeClr val="bg1">
                    <a:lumMod val="50000"/>
                  </a:schemeClr>
                </a:solidFill>
                <a:latin typeface="Vrinda" pitchFamily="34" charset="0"/>
                <a:cs typeface="Vrinda" pitchFamily="34" charset="0"/>
              </a:rPr>
              <a:t>Indoor architecture</a:t>
            </a:r>
          </a:p>
          <a:p>
            <a:pPr lvl="1"/>
            <a:r>
              <a:rPr lang="en-US" sz="1600" dirty="0" smtClean="0">
                <a:solidFill>
                  <a:schemeClr val="bg1">
                    <a:lumMod val="50000"/>
                  </a:schemeClr>
                </a:solidFill>
                <a:latin typeface="Vrinda" pitchFamily="34" charset="0"/>
                <a:cs typeface="Vrinda" pitchFamily="34" charset="0"/>
              </a:rPr>
              <a:t>Geometry, size and location of air terminals</a:t>
            </a:r>
          </a:p>
          <a:p>
            <a:r>
              <a:rPr lang="en-US" sz="2000" dirty="0" smtClean="0">
                <a:solidFill>
                  <a:schemeClr val="bg1">
                    <a:lumMod val="50000"/>
                  </a:schemeClr>
                </a:solidFill>
                <a:latin typeface="Vrinda" pitchFamily="34" charset="0"/>
                <a:cs typeface="Vrinda" pitchFamily="34" charset="0"/>
              </a:rPr>
              <a:t>Internal obstacles</a:t>
            </a:r>
          </a:p>
          <a:p>
            <a:pPr lvl="1"/>
            <a:r>
              <a:rPr lang="en-US" sz="1600" dirty="0" smtClean="0">
                <a:solidFill>
                  <a:schemeClr val="bg1">
                    <a:lumMod val="50000"/>
                  </a:schemeClr>
                </a:solidFill>
                <a:latin typeface="Vrinda" pitchFamily="34" charset="0"/>
                <a:cs typeface="Vrinda" pitchFamily="34" charset="0"/>
              </a:rPr>
              <a:t>Furniture partitions, desks, </a:t>
            </a:r>
            <a:r>
              <a:rPr lang="en-US" sz="1600" dirty="0" err="1" smtClean="0">
                <a:solidFill>
                  <a:schemeClr val="bg1">
                    <a:lumMod val="50000"/>
                  </a:schemeClr>
                </a:solidFill>
                <a:latin typeface="Vrinda" pitchFamily="34" charset="0"/>
                <a:cs typeface="Vrinda" pitchFamily="34" charset="0"/>
              </a:rPr>
              <a:t>etc</a:t>
            </a:r>
            <a:endParaRPr lang="en-US" sz="1600" dirty="0" smtClean="0">
              <a:solidFill>
                <a:schemeClr val="bg1">
                  <a:lumMod val="50000"/>
                </a:schemeClr>
              </a:solidFill>
              <a:latin typeface="Vrinda" pitchFamily="34" charset="0"/>
              <a:cs typeface="Vrinda" pitchFamily="34" charset="0"/>
            </a:endParaRPr>
          </a:p>
          <a:p>
            <a:r>
              <a:rPr lang="en-US" sz="2000" dirty="0" smtClean="0">
                <a:solidFill>
                  <a:schemeClr val="bg1">
                    <a:lumMod val="50000"/>
                  </a:schemeClr>
                </a:solidFill>
                <a:latin typeface="Vrinda" pitchFamily="34" charset="0"/>
                <a:cs typeface="Vrinda" pitchFamily="34" charset="0"/>
              </a:rPr>
              <a:t>Thermal comfort</a:t>
            </a:r>
          </a:p>
          <a:p>
            <a:pPr lvl="1"/>
            <a:r>
              <a:rPr lang="en-US" sz="1600" dirty="0" smtClean="0">
                <a:solidFill>
                  <a:schemeClr val="bg1">
                    <a:lumMod val="50000"/>
                  </a:schemeClr>
                </a:solidFill>
                <a:latin typeface="Vrinda" pitchFamily="34" charset="0"/>
                <a:cs typeface="Vrinda" pitchFamily="34" charset="0"/>
              </a:rPr>
              <a:t>Draught zone around supply sir </a:t>
            </a:r>
            <a:r>
              <a:rPr lang="en-US" sz="1600" dirty="0" err="1" smtClean="0">
                <a:solidFill>
                  <a:schemeClr val="bg1">
                    <a:lumMod val="50000"/>
                  </a:schemeClr>
                </a:solidFill>
                <a:latin typeface="Vrinda" pitchFamily="34" charset="0"/>
                <a:cs typeface="Vrinda" pitchFamily="34" charset="0"/>
              </a:rPr>
              <a:t>termionals</a:t>
            </a:r>
            <a:r>
              <a:rPr lang="en-US" sz="1600" dirty="0" smtClean="0">
                <a:solidFill>
                  <a:schemeClr val="bg1">
                    <a:lumMod val="50000"/>
                  </a:schemeClr>
                </a:solidFill>
                <a:latin typeface="Vrinda" pitchFamily="34" charset="0"/>
                <a:cs typeface="Vrinda" pitchFamily="34" charset="0"/>
              </a:rPr>
              <a:t> </a:t>
            </a:r>
          </a:p>
          <a:p>
            <a:pPr lvl="1"/>
            <a:r>
              <a:rPr lang="en-US" sz="1600" dirty="0" smtClean="0">
                <a:solidFill>
                  <a:schemeClr val="bg1">
                    <a:lumMod val="50000"/>
                  </a:schemeClr>
                </a:solidFill>
                <a:latin typeface="Vrinda" pitchFamily="34" charset="0"/>
                <a:cs typeface="Vrinda" pitchFamily="34" charset="0"/>
              </a:rPr>
              <a:t>Vertical temperature gradient</a:t>
            </a:r>
          </a:p>
          <a:p>
            <a:pPr lvl="1"/>
            <a:r>
              <a:rPr lang="en-US" sz="1600" dirty="0" smtClean="0">
                <a:solidFill>
                  <a:schemeClr val="bg1">
                    <a:lumMod val="50000"/>
                  </a:schemeClr>
                </a:solidFill>
                <a:latin typeface="Vrinda" pitchFamily="34" charset="0"/>
                <a:cs typeface="Vrinda" pitchFamily="34" charset="0"/>
              </a:rPr>
              <a:t>Low cooling capacity</a:t>
            </a:r>
          </a:p>
          <a:p>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123376823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530" name="Group 3"/>
          <p:cNvGrpSpPr>
            <a:grpSpLocks/>
          </p:cNvGrpSpPr>
          <p:nvPr/>
        </p:nvGrpSpPr>
        <p:grpSpPr bwMode="auto">
          <a:xfrm>
            <a:off x="1349375" y="1203325"/>
            <a:ext cx="6919913" cy="4906963"/>
            <a:chOff x="865" y="644"/>
            <a:chExt cx="4327" cy="2994"/>
          </a:xfrm>
        </p:grpSpPr>
        <p:grpSp>
          <p:nvGrpSpPr>
            <p:cNvPr id="22542" name="Group 4"/>
            <p:cNvGrpSpPr>
              <a:grpSpLocks/>
            </p:cNvGrpSpPr>
            <p:nvPr/>
          </p:nvGrpSpPr>
          <p:grpSpPr bwMode="auto">
            <a:xfrm>
              <a:off x="865" y="644"/>
              <a:ext cx="4286" cy="2989"/>
              <a:chOff x="865" y="644"/>
              <a:chExt cx="4286" cy="2989"/>
            </a:xfrm>
          </p:grpSpPr>
          <p:grpSp>
            <p:nvGrpSpPr>
              <p:cNvPr id="22544" name="Group 5"/>
              <p:cNvGrpSpPr>
                <a:grpSpLocks/>
              </p:cNvGrpSpPr>
              <p:nvPr/>
            </p:nvGrpSpPr>
            <p:grpSpPr bwMode="auto">
              <a:xfrm>
                <a:off x="1157" y="644"/>
                <a:ext cx="3994" cy="2981"/>
                <a:chOff x="1157" y="644"/>
                <a:chExt cx="3994" cy="2981"/>
              </a:xfrm>
            </p:grpSpPr>
            <p:grpSp>
              <p:nvGrpSpPr>
                <p:cNvPr id="22548" name="Group 6"/>
                <p:cNvGrpSpPr>
                  <a:grpSpLocks/>
                </p:cNvGrpSpPr>
                <p:nvPr/>
              </p:nvGrpSpPr>
              <p:grpSpPr bwMode="auto">
                <a:xfrm>
                  <a:off x="1157" y="644"/>
                  <a:ext cx="3994" cy="2856"/>
                  <a:chOff x="1157" y="644"/>
                  <a:chExt cx="3994" cy="2856"/>
                </a:xfrm>
              </p:grpSpPr>
              <p:grpSp>
                <p:nvGrpSpPr>
                  <p:cNvPr id="22552" name="Group 8"/>
                  <p:cNvGrpSpPr>
                    <a:grpSpLocks/>
                  </p:cNvGrpSpPr>
                  <p:nvPr/>
                </p:nvGrpSpPr>
                <p:grpSpPr bwMode="auto">
                  <a:xfrm>
                    <a:off x="1441" y="644"/>
                    <a:ext cx="1980" cy="1428"/>
                    <a:chOff x="1441" y="644"/>
                    <a:chExt cx="1980" cy="1428"/>
                  </a:xfrm>
                </p:grpSpPr>
                <p:sp>
                  <p:nvSpPr>
                    <p:cNvPr id="22612" name="Line 9"/>
                    <p:cNvSpPr>
                      <a:spLocks noChangeShapeType="1"/>
                    </p:cNvSpPr>
                    <p:nvPr/>
                  </p:nvSpPr>
                  <p:spPr bwMode="auto">
                    <a:xfrm flipV="1">
                      <a:off x="1441" y="1476"/>
                      <a:ext cx="822" cy="5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613" name="Line 10"/>
                    <p:cNvSpPr>
                      <a:spLocks noChangeShapeType="1"/>
                    </p:cNvSpPr>
                    <p:nvPr/>
                  </p:nvSpPr>
                  <p:spPr bwMode="auto">
                    <a:xfrm flipV="1">
                      <a:off x="2258" y="644"/>
                      <a:ext cx="1163" cy="837"/>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nvGrpSpPr>
                  <p:cNvPr id="22553" name="Group 11"/>
                  <p:cNvGrpSpPr>
                    <a:grpSpLocks/>
                  </p:cNvGrpSpPr>
                  <p:nvPr/>
                </p:nvGrpSpPr>
                <p:grpSpPr bwMode="auto">
                  <a:xfrm>
                    <a:off x="2884" y="644"/>
                    <a:ext cx="1977" cy="1428"/>
                    <a:chOff x="2884" y="644"/>
                    <a:chExt cx="1977" cy="1428"/>
                  </a:xfrm>
                </p:grpSpPr>
                <p:sp>
                  <p:nvSpPr>
                    <p:cNvPr id="22610" name="Line 12"/>
                    <p:cNvSpPr>
                      <a:spLocks noChangeShapeType="1"/>
                    </p:cNvSpPr>
                    <p:nvPr/>
                  </p:nvSpPr>
                  <p:spPr bwMode="auto">
                    <a:xfrm flipV="1">
                      <a:off x="2884" y="1476"/>
                      <a:ext cx="820" cy="5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611" name="Line 13"/>
                    <p:cNvSpPr>
                      <a:spLocks noChangeShapeType="1"/>
                    </p:cNvSpPr>
                    <p:nvPr/>
                  </p:nvSpPr>
                  <p:spPr bwMode="auto">
                    <a:xfrm flipV="1">
                      <a:off x="3699" y="644"/>
                      <a:ext cx="1162" cy="837"/>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nvGrpSpPr>
                  <p:cNvPr id="22554" name="Group 14"/>
                  <p:cNvGrpSpPr>
                    <a:grpSpLocks/>
                  </p:cNvGrpSpPr>
                  <p:nvPr/>
                </p:nvGrpSpPr>
                <p:grpSpPr bwMode="auto">
                  <a:xfrm>
                    <a:off x="2879" y="837"/>
                    <a:ext cx="1976" cy="1427"/>
                    <a:chOff x="2879" y="837"/>
                    <a:chExt cx="1976" cy="1427"/>
                  </a:xfrm>
                </p:grpSpPr>
                <p:sp>
                  <p:nvSpPr>
                    <p:cNvPr id="22608" name="Line 15"/>
                    <p:cNvSpPr>
                      <a:spLocks noChangeShapeType="1"/>
                    </p:cNvSpPr>
                    <p:nvPr/>
                  </p:nvSpPr>
                  <p:spPr bwMode="auto">
                    <a:xfrm flipV="1">
                      <a:off x="2879" y="1668"/>
                      <a:ext cx="821" cy="5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609" name="Line 16"/>
                    <p:cNvSpPr>
                      <a:spLocks noChangeShapeType="1"/>
                    </p:cNvSpPr>
                    <p:nvPr/>
                  </p:nvSpPr>
                  <p:spPr bwMode="auto">
                    <a:xfrm flipV="1">
                      <a:off x="3695" y="837"/>
                      <a:ext cx="1160" cy="836"/>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nvGrpSpPr>
                  <p:cNvPr id="22555" name="Group 17"/>
                  <p:cNvGrpSpPr>
                    <a:grpSpLocks/>
                  </p:cNvGrpSpPr>
                  <p:nvPr/>
                </p:nvGrpSpPr>
                <p:grpSpPr bwMode="auto">
                  <a:xfrm>
                    <a:off x="2881" y="1604"/>
                    <a:ext cx="1982" cy="1428"/>
                    <a:chOff x="2881" y="1604"/>
                    <a:chExt cx="1982" cy="1428"/>
                  </a:xfrm>
                </p:grpSpPr>
                <p:sp>
                  <p:nvSpPr>
                    <p:cNvPr id="22606" name="Line 18"/>
                    <p:cNvSpPr>
                      <a:spLocks noChangeShapeType="1"/>
                    </p:cNvSpPr>
                    <p:nvPr/>
                  </p:nvSpPr>
                  <p:spPr bwMode="auto">
                    <a:xfrm flipV="1">
                      <a:off x="2881" y="2436"/>
                      <a:ext cx="823" cy="5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607" name="Line 19"/>
                    <p:cNvSpPr>
                      <a:spLocks noChangeShapeType="1"/>
                    </p:cNvSpPr>
                    <p:nvPr/>
                  </p:nvSpPr>
                  <p:spPr bwMode="auto">
                    <a:xfrm flipV="1">
                      <a:off x="3699" y="1604"/>
                      <a:ext cx="1164" cy="837"/>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nvGrpSpPr>
                  <p:cNvPr id="22556" name="Group 20"/>
                  <p:cNvGrpSpPr>
                    <a:grpSpLocks/>
                  </p:cNvGrpSpPr>
                  <p:nvPr/>
                </p:nvGrpSpPr>
                <p:grpSpPr bwMode="auto">
                  <a:xfrm>
                    <a:off x="3020" y="1747"/>
                    <a:ext cx="1981" cy="1428"/>
                    <a:chOff x="3020" y="1747"/>
                    <a:chExt cx="1981" cy="1428"/>
                  </a:xfrm>
                </p:grpSpPr>
                <p:sp>
                  <p:nvSpPr>
                    <p:cNvPr id="22604" name="Line 21"/>
                    <p:cNvSpPr>
                      <a:spLocks noChangeShapeType="1"/>
                    </p:cNvSpPr>
                    <p:nvPr/>
                  </p:nvSpPr>
                  <p:spPr bwMode="auto">
                    <a:xfrm flipV="1">
                      <a:off x="3020" y="2579"/>
                      <a:ext cx="822" cy="5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605" name="Line 22"/>
                    <p:cNvSpPr>
                      <a:spLocks noChangeShapeType="1"/>
                    </p:cNvSpPr>
                    <p:nvPr/>
                  </p:nvSpPr>
                  <p:spPr bwMode="auto">
                    <a:xfrm flipV="1">
                      <a:off x="3837" y="1747"/>
                      <a:ext cx="1164" cy="837"/>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grpSp>
                <p:nvGrpSpPr>
                  <p:cNvPr id="22557" name="Group 23"/>
                  <p:cNvGrpSpPr>
                    <a:grpSpLocks/>
                  </p:cNvGrpSpPr>
                  <p:nvPr/>
                </p:nvGrpSpPr>
                <p:grpSpPr bwMode="auto">
                  <a:xfrm>
                    <a:off x="1295" y="2072"/>
                    <a:ext cx="1728" cy="1104"/>
                    <a:chOff x="1295" y="2072"/>
                    <a:chExt cx="1728" cy="1104"/>
                  </a:xfrm>
                </p:grpSpPr>
                <p:sp>
                  <p:nvSpPr>
                    <p:cNvPr id="22583" name="Line 24"/>
                    <p:cNvSpPr>
                      <a:spLocks noChangeShapeType="1"/>
                    </p:cNvSpPr>
                    <p:nvPr/>
                  </p:nvSpPr>
                  <p:spPr bwMode="auto">
                    <a:xfrm>
                      <a:off x="1439" y="2072"/>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84" name="Line 25"/>
                    <p:cNvSpPr>
                      <a:spLocks noChangeShapeType="1"/>
                    </p:cNvSpPr>
                    <p:nvPr/>
                  </p:nvSpPr>
                  <p:spPr bwMode="auto">
                    <a:xfrm>
                      <a:off x="1439" y="2072"/>
                      <a:ext cx="0" cy="96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85" name="Line 26"/>
                    <p:cNvSpPr>
                      <a:spLocks noChangeShapeType="1"/>
                    </p:cNvSpPr>
                    <p:nvPr/>
                  </p:nvSpPr>
                  <p:spPr bwMode="auto">
                    <a:xfrm>
                      <a:off x="2879" y="2072"/>
                      <a:ext cx="0" cy="96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86" name="Line 27"/>
                    <p:cNvSpPr>
                      <a:spLocks noChangeShapeType="1"/>
                    </p:cNvSpPr>
                    <p:nvPr/>
                  </p:nvSpPr>
                  <p:spPr bwMode="auto">
                    <a:xfrm>
                      <a:off x="1439" y="2264"/>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87" name="Oval 28"/>
                    <p:cNvSpPr>
                      <a:spLocks noChangeArrowheads="1"/>
                    </p:cNvSpPr>
                    <p:nvPr/>
                  </p:nvSpPr>
                  <p:spPr bwMode="auto">
                    <a:xfrm>
                      <a:off x="1539" y="2124"/>
                      <a:ext cx="88" cy="88"/>
                    </a:xfrm>
                    <a:prstGeom prst="ellipse">
                      <a:avLst/>
                    </a:prstGeom>
                    <a:solidFill>
                      <a:schemeClr val="accent2"/>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22588" name="Oval 29"/>
                    <p:cNvSpPr>
                      <a:spLocks noChangeArrowheads="1"/>
                    </p:cNvSpPr>
                    <p:nvPr/>
                  </p:nvSpPr>
                  <p:spPr bwMode="auto">
                    <a:xfrm>
                      <a:off x="1827" y="2124"/>
                      <a:ext cx="88" cy="88"/>
                    </a:xfrm>
                    <a:prstGeom prst="ellipse">
                      <a:avLst/>
                    </a:prstGeom>
                    <a:solidFill>
                      <a:schemeClr val="accent2"/>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22589" name="Oval 30"/>
                    <p:cNvSpPr>
                      <a:spLocks noChangeArrowheads="1"/>
                    </p:cNvSpPr>
                    <p:nvPr/>
                  </p:nvSpPr>
                  <p:spPr bwMode="auto">
                    <a:xfrm>
                      <a:off x="2115" y="2124"/>
                      <a:ext cx="88" cy="88"/>
                    </a:xfrm>
                    <a:prstGeom prst="ellipse">
                      <a:avLst/>
                    </a:prstGeom>
                    <a:solidFill>
                      <a:schemeClr val="accent2"/>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22590" name="Oval 31"/>
                    <p:cNvSpPr>
                      <a:spLocks noChangeArrowheads="1"/>
                    </p:cNvSpPr>
                    <p:nvPr/>
                  </p:nvSpPr>
                  <p:spPr bwMode="auto">
                    <a:xfrm>
                      <a:off x="2403" y="2124"/>
                      <a:ext cx="88" cy="88"/>
                    </a:xfrm>
                    <a:prstGeom prst="ellipse">
                      <a:avLst/>
                    </a:prstGeom>
                    <a:solidFill>
                      <a:schemeClr val="accent2"/>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22591" name="Oval 32"/>
                    <p:cNvSpPr>
                      <a:spLocks noChangeArrowheads="1"/>
                    </p:cNvSpPr>
                    <p:nvPr/>
                  </p:nvSpPr>
                  <p:spPr bwMode="auto">
                    <a:xfrm>
                      <a:off x="2691" y="2124"/>
                      <a:ext cx="88" cy="88"/>
                    </a:xfrm>
                    <a:prstGeom prst="ellipse">
                      <a:avLst/>
                    </a:prstGeom>
                    <a:solidFill>
                      <a:schemeClr val="accent2"/>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22592" name="Line 33"/>
                    <p:cNvSpPr>
                      <a:spLocks noChangeShapeType="1"/>
                    </p:cNvSpPr>
                    <p:nvPr/>
                  </p:nvSpPr>
                  <p:spPr bwMode="auto">
                    <a:xfrm>
                      <a:off x="2879" y="3032"/>
                      <a:ext cx="144" cy="14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93" name="Line 34"/>
                    <p:cNvSpPr>
                      <a:spLocks noChangeShapeType="1"/>
                    </p:cNvSpPr>
                    <p:nvPr/>
                  </p:nvSpPr>
                  <p:spPr bwMode="auto">
                    <a:xfrm flipH="1">
                      <a:off x="1295" y="3032"/>
                      <a:ext cx="144" cy="14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94" name="Line 35"/>
                    <p:cNvSpPr>
                      <a:spLocks noChangeShapeType="1"/>
                    </p:cNvSpPr>
                    <p:nvPr/>
                  </p:nvSpPr>
                  <p:spPr bwMode="auto">
                    <a:xfrm flipV="1">
                      <a:off x="1682" y="2456"/>
                      <a:ext cx="0" cy="57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95" name="Line 36"/>
                    <p:cNvSpPr>
                      <a:spLocks noChangeShapeType="1"/>
                    </p:cNvSpPr>
                    <p:nvPr/>
                  </p:nvSpPr>
                  <p:spPr bwMode="auto">
                    <a:xfrm flipV="1">
                      <a:off x="2642" y="2456"/>
                      <a:ext cx="0" cy="57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96" name="Line 37"/>
                    <p:cNvSpPr>
                      <a:spLocks noChangeShapeType="1"/>
                    </p:cNvSpPr>
                    <p:nvPr/>
                  </p:nvSpPr>
                  <p:spPr bwMode="auto">
                    <a:xfrm flipH="1" flipV="1">
                      <a:off x="2463" y="2262"/>
                      <a:ext cx="182" cy="195"/>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97" name="Line 38"/>
                    <p:cNvSpPr>
                      <a:spLocks noChangeShapeType="1"/>
                    </p:cNvSpPr>
                    <p:nvPr/>
                  </p:nvSpPr>
                  <p:spPr bwMode="auto">
                    <a:xfrm flipV="1">
                      <a:off x="1682" y="2264"/>
                      <a:ext cx="177" cy="198"/>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98" name="Line 39"/>
                    <p:cNvSpPr>
                      <a:spLocks noChangeShapeType="1"/>
                    </p:cNvSpPr>
                    <p:nvPr/>
                  </p:nvSpPr>
                  <p:spPr bwMode="auto">
                    <a:xfrm flipH="1">
                      <a:off x="1535" y="3032"/>
                      <a:ext cx="144" cy="14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99" name="Line 40"/>
                    <p:cNvSpPr>
                      <a:spLocks noChangeShapeType="1"/>
                    </p:cNvSpPr>
                    <p:nvPr/>
                  </p:nvSpPr>
                  <p:spPr bwMode="auto">
                    <a:xfrm>
                      <a:off x="2645" y="3032"/>
                      <a:ext cx="144" cy="14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600" name="Line 41"/>
                    <p:cNvSpPr>
                      <a:spLocks noChangeShapeType="1"/>
                    </p:cNvSpPr>
                    <p:nvPr/>
                  </p:nvSpPr>
                  <p:spPr bwMode="auto">
                    <a:xfrm flipV="1">
                      <a:off x="2642" y="2282"/>
                      <a:ext cx="239" cy="171"/>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601" name="Line 42"/>
                    <p:cNvSpPr>
                      <a:spLocks noChangeShapeType="1"/>
                    </p:cNvSpPr>
                    <p:nvPr/>
                  </p:nvSpPr>
                  <p:spPr bwMode="auto">
                    <a:xfrm flipV="1">
                      <a:off x="1541" y="3173"/>
                      <a:ext cx="1244" cy="2"/>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602" name="Line 43"/>
                    <p:cNvSpPr>
                      <a:spLocks noChangeShapeType="1"/>
                    </p:cNvSpPr>
                    <p:nvPr/>
                  </p:nvSpPr>
                  <p:spPr bwMode="auto">
                    <a:xfrm flipV="1">
                      <a:off x="2646" y="2869"/>
                      <a:ext cx="233" cy="16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603" name="Line 44"/>
                    <p:cNvSpPr>
                      <a:spLocks noChangeShapeType="1"/>
                    </p:cNvSpPr>
                    <p:nvPr/>
                  </p:nvSpPr>
                  <p:spPr bwMode="auto">
                    <a:xfrm flipV="1">
                      <a:off x="2786" y="3076"/>
                      <a:ext cx="138" cy="97"/>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sp>
                <p:nvSpPr>
                  <p:cNvPr id="22558" name="Line 45"/>
                  <p:cNvSpPr>
                    <a:spLocks noChangeShapeType="1"/>
                  </p:cNvSpPr>
                  <p:nvPr/>
                </p:nvSpPr>
                <p:spPr bwMode="auto">
                  <a:xfrm>
                    <a:off x="2217" y="1513"/>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59" name="Line 46"/>
                  <p:cNvSpPr>
                    <a:spLocks noChangeShapeType="1"/>
                  </p:cNvSpPr>
                  <p:nvPr/>
                </p:nvSpPr>
                <p:spPr bwMode="auto">
                  <a:xfrm>
                    <a:off x="2132" y="1576"/>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60" name="Line 47"/>
                  <p:cNvSpPr>
                    <a:spLocks noChangeShapeType="1"/>
                  </p:cNvSpPr>
                  <p:nvPr/>
                </p:nvSpPr>
                <p:spPr bwMode="auto">
                  <a:xfrm>
                    <a:off x="2054" y="1632"/>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61" name="Line 48"/>
                  <p:cNvSpPr>
                    <a:spLocks noChangeShapeType="1"/>
                  </p:cNvSpPr>
                  <p:nvPr/>
                </p:nvSpPr>
                <p:spPr bwMode="auto">
                  <a:xfrm>
                    <a:off x="1961" y="1700"/>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62" name="Line 49"/>
                  <p:cNvSpPr>
                    <a:spLocks noChangeShapeType="1"/>
                  </p:cNvSpPr>
                  <p:nvPr/>
                </p:nvSpPr>
                <p:spPr bwMode="auto">
                  <a:xfrm>
                    <a:off x="1869" y="1765"/>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63" name="Line 50"/>
                  <p:cNvSpPr>
                    <a:spLocks noChangeShapeType="1"/>
                  </p:cNvSpPr>
                  <p:nvPr/>
                </p:nvSpPr>
                <p:spPr bwMode="auto">
                  <a:xfrm>
                    <a:off x="1774" y="1831"/>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64" name="Line 51"/>
                  <p:cNvSpPr>
                    <a:spLocks noChangeShapeType="1"/>
                  </p:cNvSpPr>
                  <p:nvPr/>
                </p:nvSpPr>
                <p:spPr bwMode="auto">
                  <a:xfrm>
                    <a:off x="1691" y="1892"/>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65" name="Line 52"/>
                  <p:cNvSpPr>
                    <a:spLocks noChangeShapeType="1"/>
                  </p:cNvSpPr>
                  <p:nvPr/>
                </p:nvSpPr>
                <p:spPr bwMode="auto">
                  <a:xfrm>
                    <a:off x="1612" y="1952"/>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66" name="Line 53"/>
                  <p:cNvSpPr>
                    <a:spLocks noChangeShapeType="1"/>
                  </p:cNvSpPr>
                  <p:nvPr/>
                </p:nvSpPr>
                <p:spPr bwMode="auto">
                  <a:xfrm>
                    <a:off x="1523" y="2011"/>
                    <a:ext cx="144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67" name="Line 54"/>
                  <p:cNvSpPr>
                    <a:spLocks noChangeShapeType="1"/>
                  </p:cNvSpPr>
                  <p:nvPr/>
                </p:nvSpPr>
                <p:spPr bwMode="auto">
                  <a:xfrm>
                    <a:off x="2962" y="2017"/>
                    <a:ext cx="0" cy="18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68" name="Line 55"/>
                  <p:cNvSpPr>
                    <a:spLocks noChangeShapeType="1"/>
                  </p:cNvSpPr>
                  <p:nvPr/>
                </p:nvSpPr>
                <p:spPr bwMode="auto">
                  <a:xfrm>
                    <a:off x="3045" y="1957"/>
                    <a:ext cx="0" cy="18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69" name="Line 56"/>
                  <p:cNvSpPr>
                    <a:spLocks noChangeShapeType="1"/>
                  </p:cNvSpPr>
                  <p:nvPr/>
                </p:nvSpPr>
                <p:spPr bwMode="auto">
                  <a:xfrm>
                    <a:off x="3127" y="1897"/>
                    <a:ext cx="0" cy="18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70" name="Line 57"/>
                  <p:cNvSpPr>
                    <a:spLocks noChangeShapeType="1"/>
                  </p:cNvSpPr>
                  <p:nvPr/>
                </p:nvSpPr>
                <p:spPr bwMode="auto">
                  <a:xfrm>
                    <a:off x="3303" y="1771"/>
                    <a:ext cx="0" cy="18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71" name="Line 58"/>
                  <p:cNvSpPr>
                    <a:spLocks noChangeShapeType="1"/>
                  </p:cNvSpPr>
                  <p:nvPr/>
                </p:nvSpPr>
                <p:spPr bwMode="auto">
                  <a:xfrm>
                    <a:off x="3210" y="1835"/>
                    <a:ext cx="0" cy="18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72" name="Line 59"/>
                  <p:cNvSpPr>
                    <a:spLocks noChangeShapeType="1"/>
                  </p:cNvSpPr>
                  <p:nvPr/>
                </p:nvSpPr>
                <p:spPr bwMode="auto">
                  <a:xfrm>
                    <a:off x="3392" y="1706"/>
                    <a:ext cx="0" cy="18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73" name="Line 60"/>
                  <p:cNvSpPr>
                    <a:spLocks noChangeShapeType="1"/>
                  </p:cNvSpPr>
                  <p:nvPr/>
                </p:nvSpPr>
                <p:spPr bwMode="auto">
                  <a:xfrm>
                    <a:off x="3560" y="1579"/>
                    <a:ext cx="0" cy="18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74" name="Line 61"/>
                  <p:cNvSpPr>
                    <a:spLocks noChangeShapeType="1"/>
                  </p:cNvSpPr>
                  <p:nvPr/>
                </p:nvSpPr>
                <p:spPr bwMode="auto">
                  <a:xfrm>
                    <a:off x="3487" y="1635"/>
                    <a:ext cx="0" cy="18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75" name="Line 62"/>
                  <p:cNvSpPr>
                    <a:spLocks noChangeShapeType="1"/>
                  </p:cNvSpPr>
                  <p:nvPr/>
                </p:nvSpPr>
                <p:spPr bwMode="auto">
                  <a:xfrm>
                    <a:off x="3652" y="1516"/>
                    <a:ext cx="0" cy="184"/>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76" name="Line 63"/>
                  <p:cNvSpPr>
                    <a:spLocks noChangeShapeType="1"/>
                  </p:cNvSpPr>
                  <p:nvPr/>
                </p:nvSpPr>
                <p:spPr bwMode="auto">
                  <a:xfrm>
                    <a:off x="1459" y="1166"/>
                    <a:ext cx="492" cy="702"/>
                  </a:xfrm>
                  <a:prstGeom prst="line">
                    <a:avLst/>
                  </a:prstGeom>
                  <a:noFill/>
                  <a:ln w="12700">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77" name="Line 64"/>
                  <p:cNvSpPr>
                    <a:spLocks noChangeShapeType="1"/>
                  </p:cNvSpPr>
                  <p:nvPr/>
                </p:nvSpPr>
                <p:spPr bwMode="auto">
                  <a:xfrm flipH="1">
                    <a:off x="2791" y="1288"/>
                    <a:ext cx="633" cy="838"/>
                  </a:xfrm>
                  <a:prstGeom prst="line">
                    <a:avLst/>
                  </a:prstGeom>
                  <a:noFill/>
                  <a:ln w="12700">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78" name="Line 65"/>
                  <p:cNvSpPr>
                    <a:spLocks noChangeShapeType="1"/>
                  </p:cNvSpPr>
                  <p:nvPr/>
                </p:nvSpPr>
                <p:spPr bwMode="auto">
                  <a:xfrm flipH="1" flipV="1">
                    <a:off x="2359" y="3071"/>
                    <a:ext cx="1038" cy="429"/>
                  </a:xfrm>
                  <a:prstGeom prst="line">
                    <a:avLst/>
                  </a:prstGeom>
                  <a:noFill/>
                  <a:ln w="12700">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79" name="Line 66"/>
                  <p:cNvSpPr>
                    <a:spLocks noChangeShapeType="1"/>
                  </p:cNvSpPr>
                  <p:nvPr/>
                </p:nvSpPr>
                <p:spPr bwMode="auto">
                  <a:xfrm flipV="1">
                    <a:off x="3170" y="2657"/>
                    <a:ext cx="822" cy="596"/>
                  </a:xfrm>
                  <a:prstGeom prst="line">
                    <a:avLst/>
                  </a:prstGeom>
                  <a:noFill/>
                  <a:ln w="12700">
                    <a:solidFill>
                      <a:schemeClr val="tx1"/>
                    </a:solidFill>
                    <a:round/>
                    <a:headEnd type="stealth" w="med" len="med"/>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80" name="Line 67"/>
                  <p:cNvSpPr>
                    <a:spLocks noChangeShapeType="1"/>
                  </p:cNvSpPr>
                  <p:nvPr/>
                </p:nvSpPr>
                <p:spPr bwMode="auto">
                  <a:xfrm flipV="1">
                    <a:off x="3987" y="1825"/>
                    <a:ext cx="1164" cy="837"/>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81" name="Line 68"/>
                  <p:cNvSpPr>
                    <a:spLocks noChangeShapeType="1"/>
                  </p:cNvSpPr>
                  <p:nvPr/>
                </p:nvSpPr>
                <p:spPr bwMode="auto">
                  <a:xfrm flipH="1">
                    <a:off x="1157" y="2060"/>
                    <a:ext cx="2" cy="1128"/>
                  </a:xfrm>
                  <a:prstGeom prst="line">
                    <a:avLst/>
                  </a:prstGeom>
                  <a:noFill/>
                  <a:ln w="12700">
                    <a:solidFill>
                      <a:schemeClr val="tx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82" name="Line 69"/>
                  <p:cNvSpPr>
                    <a:spLocks noChangeShapeType="1"/>
                  </p:cNvSpPr>
                  <p:nvPr/>
                </p:nvSpPr>
                <p:spPr bwMode="auto">
                  <a:xfrm flipH="1">
                    <a:off x="1295" y="3440"/>
                    <a:ext cx="1724" cy="0"/>
                  </a:xfrm>
                  <a:prstGeom prst="line">
                    <a:avLst/>
                  </a:prstGeom>
                  <a:noFill/>
                  <a:ln w="12700">
                    <a:solidFill>
                      <a:schemeClr val="tx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grpSp>
            <p:sp>
              <p:nvSpPr>
                <p:cNvPr id="22549" name="Rectangle 70"/>
                <p:cNvSpPr>
                  <a:spLocks noChangeArrowheads="1"/>
                </p:cNvSpPr>
                <p:nvPr/>
              </p:nvSpPr>
              <p:spPr bwMode="auto">
                <a:xfrm>
                  <a:off x="1159" y="1033"/>
                  <a:ext cx="824" cy="169"/>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latin typeface="Tahoma" pitchFamily="34" charset="0"/>
                      <a:cs typeface="Tahoma" pitchFamily="34" charset="0"/>
                    </a:rPr>
                    <a:t>Aluminium Fins</a:t>
                  </a:r>
                </a:p>
              </p:txBody>
            </p:sp>
            <p:sp>
              <p:nvSpPr>
                <p:cNvPr id="22550" name="Rectangle 71"/>
                <p:cNvSpPr>
                  <a:spLocks noChangeArrowheads="1"/>
                </p:cNvSpPr>
                <p:nvPr/>
              </p:nvSpPr>
              <p:spPr bwMode="auto">
                <a:xfrm>
                  <a:off x="3056" y="952"/>
                  <a:ext cx="976" cy="391"/>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latin typeface="Tahoma" pitchFamily="34" charset="0"/>
                      <a:cs typeface="Tahoma" pitchFamily="34" charset="0"/>
                    </a:rPr>
                    <a:t>Copper pipe containing chilled water.</a:t>
                  </a:r>
                </a:p>
              </p:txBody>
            </p:sp>
            <p:sp>
              <p:nvSpPr>
                <p:cNvPr id="22551" name="Rectangle 72"/>
                <p:cNvSpPr>
                  <a:spLocks noChangeArrowheads="1"/>
                </p:cNvSpPr>
                <p:nvPr/>
              </p:nvSpPr>
              <p:spPr bwMode="auto">
                <a:xfrm>
                  <a:off x="3400" y="3456"/>
                  <a:ext cx="400" cy="169"/>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latin typeface="Tahoma" pitchFamily="34" charset="0"/>
                      <a:cs typeface="Tahoma" pitchFamily="34" charset="0"/>
                    </a:rPr>
                    <a:t>Baffle</a:t>
                  </a:r>
                </a:p>
              </p:txBody>
            </p:sp>
          </p:grpSp>
          <p:sp>
            <p:nvSpPr>
              <p:cNvPr id="22545" name="Rectangle 73"/>
              <p:cNvSpPr>
                <a:spLocks noChangeArrowheads="1"/>
              </p:cNvSpPr>
              <p:nvPr/>
            </p:nvSpPr>
            <p:spPr bwMode="auto">
              <a:xfrm>
                <a:off x="3928" y="2800"/>
                <a:ext cx="632" cy="168"/>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latin typeface="Tahoma" pitchFamily="34" charset="0"/>
                    <a:cs typeface="Tahoma" pitchFamily="34" charset="0"/>
                  </a:rPr>
                  <a:t>4000</a:t>
                </a:r>
              </a:p>
            </p:txBody>
          </p:sp>
          <p:sp>
            <p:nvSpPr>
              <p:cNvPr id="22546" name="Rectangle 74"/>
              <p:cNvSpPr>
                <a:spLocks noChangeArrowheads="1"/>
              </p:cNvSpPr>
              <p:nvPr/>
            </p:nvSpPr>
            <p:spPr bwMode="auto">
              <a:xfrm>
                <a:off x="2056" y="3464"/>
                <a:ext cx="704" cy="169"/>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latin typeface="Tahoma" pitchFamily="34" charset="0"/>
                    <a:cs typeface="Tahoma" pitchFamily="34" charset="0"/>
                  </a:rPr>
                  <a:t>300</a:t>
                </a:r>
              </a:p>
            </p:txBody>
          </p:sp>
          <p:sp>
            <p:nvSpPr>
              <p:cNvPr id="22547" name="Rectangle 75"/>
              <p:cNvSpPr>
                <a:spLocks noChangeArrowheads="1"/>
              </p:cNvSpPr>
              <p:nvPr/>
            </p:nvSpPr>
            <p:spPr bwMode="auto">
              <a:xfrm>
                <a:off x="865" y="2528"/>
                <a:ext cx="271" cy="169"/>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latin typeface="Tahoma" pitchFamily="34" charset="0"/>
                    <a:cs typeface="Tahoma" pitchFamily="34" charset="0"/>
                  </a:rPr>
                  <a:t>250</a:t>
                </a:r>
              </a:p>
            </p:txBody>
          </p:sp>
        </p:grpSp>
        <p:sp>
          <p:nvSpPr>
            <p:cNvPr id="22543" name="Rectangle 76"/>
            <p:cNvSpPr>
              <a:spLocks noChangeArrowheads="1"/>
            </p:cNvSpPr>
            <p:nvPr/>
          </p:nvSpPr>
          <p:spPr bwMode="auto">
            <a:xfrm>
              <a:off x="4328" y="3056"/>
              <a:ext cx="864" cy="582"/>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2800" smtClean="0">
                  <a:solidFill>
                    <a:srgbClr val="FFFFFF"/>
                  </a:solidFill>
                  <a:latin typeface="Tahoma" pitchFamily="34" charset="0"/>
                  <a:cs typeface="Tahoma" pitchFamily="34" charset="0"/>
                </a:rPr>
                <a:t>Chilled Beam</a:t>
              </a:r>
            </a:p>
          </p:txBody>
        </p:sp>
      </p:grpSp>
      <p:sp>
        <p:nvSpPr>
          <p:cNvPr id="22531" name="Line 77"/>
          <p:cNvSpPr>
            <a:spLocks noChangeShapeType="1"/>
          </p:cNvSpPr>
          <p:nvPr/>
        </p:nvSpPr>
        <p:spPr bwMode="auto">
          <a:xfrm flipV="1">
            <a:off x="2441575" y="2522538"/>
            <a:ext cx="1457325" cy="1125537"/>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32" name="Line 78"/>
          <p:cNvSpPr>
            <a:spLocks noChangeShapeType="1"/>
          </p:cNvSpPr>
          <p:nvPr/>
        </p:nvSpPr>
        <p:spPr bwMode="auto">
          <a:xfrm flipV="1">
            <a:off x="2560638" y="2532063"/>
            <a:ext cx="1563687" cy="1209675"/>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33" name="Line 79"/>
          <p:cNvSpPr>
            <a:spLocks noChangeShapeType="1"/>
          </p:cNvSpPr>
          <p:nvPr/>
        </p:nvSpPr>
        <p:spPr bwMode="auto">
          <a:xfrm flipV="1">
            <a:off x="2906713" y="2433638"/>
            <a:ext cx="1563687" cy="1209675"/>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34" name="Line 80"/>
          <p:cNvSpPr>
            <a:spLocks noChangeShapeType="1"/>
          </p:cNvSpPr>
          <p:nvPr/>
        </p:nvSpPr>
        <p:spPr bwMode="auto">
          <a:xfrm flipV="1">
            <a:off x="3011488" y="2546350"/>
            <a:ext cx="1565275" cy="1209675"/>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35" name="Line 81"/>
          <p:cNvSpPr>
            <a:spLocks noChangeShapeType="1"/>
          </p:cNvSpPr>
          <p:nvPr/>
        </p:nvSpPr>
        <p:spPr bwMode="auto">
          <a:xfrm flipV="1">
            <a:off x="3371850" y="2433638"/>
            <a:ext cx="1563688" cy="1209675"/>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36" name="Line 82"/>
          <p:cNvSpPr>
            <a:spLocks noChangeShapeType="1"/>
          </p:cNvSpPr>
          <p:nvPr/>
        </p:nvSpPr>
        <p:spPr bwMode="auto">
          <a:xfrm flipV="1">
            <a:off x="3497263" y="2517775"/>
            <a:ext cx="1563687" cy="1209675"/>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37" name="Line 83"/>
          <p:cNvSpPr>
            <a:spLocks noChangeShapeType="1"/>
          </p:cNvSpPr>
          <p:nvPr/>
        </p:nvSpPr>
        <p:spPr bwMode="auto">
          <a:xfrm flipV="1">
            <a:off x="3841750" y="2714625"/>
            <a:ext cx="1200150" cy="923925"/>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38" name="Line 84"/>
          <p:cNvSpPr>
            <a:spLocks noChangeShapeType="1"/>
          </p:cNvSpPr>
          <p:nvPr/>
        </p:nvSpPr>
        <p:spPr bwMode="auto">
          <a:xfrm flipV="1">
            <a:off x="3943350" y="3122613"/>
            <a:ext cx="830263" cy="619125"/>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39" name="Line 85"/>
          <p:cNvSpPr>
            <a:spLocks noChangeShapeType="1"/>
          </p:cNvSpPr>
          <p:nvPr/>
        </p:nvSpPr>
        <p:spPr bwMode="auto">
          <a:xfrm flipV="1">
            <a:off x="4403725" y="2827338"/>
            <a:ext cx="1247775" cy="919162"/>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40" name="Line 86"/>
          <p:cNvSpPr>
            <a:spLocks noChangeShapeType="1"/>
          </p:cNvSpPr>
          <p:nvPr/>
        </p:nvSpPr>
        <p:spPr bwMode="auto">
          <a:xfrm flipV="1">
            <a:off x="4287838" y="2719388"/>
            <a:ext cx="1247775" cy="919162"/>
          </a:xfrm>
          <a:prstGeom prst="line">
            <a:avLst/>
          </a:prstGeom>
          <a:noFill/>
          <a:ln w="127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2541" name="Rectangle 87"/>
          <p:cNvSpPr>
            <a:spLocks noChangeArrowheads="1"/>
          </p:cNvSpPr>
          <p:nvPr/>
        </p:nvSpPr>
        <p:spPr bwMode="auto">
          <a:xfrm>
            <a:off x="1547813" y="106363"/>
            <a:ext cx="6700837" cy="769937"/>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r>
              <a:rPr lang="en-US" altLang="en-US" sz="4400" smtClean="0">
                <a:solidFill>
                  <a:srgbClr val="FFFFFF"/>
                </a:solidFill>
                <a:latin typeface="Tahoma" pitchFamily="34" charset="0"/>
                <a:cs typeface="Tahoma" pitchFamily="34" charset="0"/>
              </a:rPr>
              <a:t>Displacement Ventilation</a:t>
            </a:r>
          </a:p>
        </p:txBody>
      </p:sp>
    </p:spTree>
    <p:extLst>
      <p:ext uri="{BB962C8B-B14F-4D97-AF65-F5344CB8AC3E}">
        <p14:creationId xmlns:p14="http://schemas.microsoft.com/office/powerpoint/2010/main" val="230738960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ChangeArrowheads="1"/>
          </p:cNvSpPr>
          <p:nvPr/>
        </p:nvSpPr>
        <p:spPr bwMode="auto">
          <a:xfrm>
            <a:off x="606425" y="1079500"/>
            <a:ext cx="8045450" cy="5402263"/>
          </a:xfrm>
          <a:prstGeom prst="rect">
            <a:avLst/>
          </a:prstGeom>
          <a:solidFill>
            <a:schemeClr val="accent2"/>
          </a:solidFill>
          <a:ln>
            <a:noFill/>
          </a:ln>
          <a:effectLst/>
          <a:extLst>
            <a:ext uri="{91240B29-F687-4F45-9708-019B960494DF}">
              <a14:hiddenLine xmlns:a14="http://schemas.microsoft.com/office/drawing/2010/main" w="254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endParaRPr lang="en-GB" altLang="en-US" smtClean="0">
              <a:solidFill>
                <a:srgbClr val="FFFF00"/>
              </a:solidFill>
            </a:endParaRPr>
          </a:p>
        </p:txBody>
      </p:sp>
      <p:sp>
        <p:nvSpPr>
          <p:cNvPr id="23555" name="Freeform 4" descr="5%"/>
          <p:cNvSpPr>
            <a:spLocks/>
          </p:cNvSpPr>
          <p:nvPr/>
        </p:nvSpPr>
        <p:spPr bwMode="auto">
          <a:xfrm>
            <a:off x="1443038" y="2114550"/>
            <a:ext cx="6319837" cy="2997200"/>
          </a:xfrm>
          <a:custGeom>
            <a:avLst/>
            <a:gdLst>
              <a:gd name="T0" fmla="*/ 0 w 3796"/>
              <a:gd name="T1" fmla="*/ 2995465 h 1727"/>
              <a:gd name="T2" fmla="*/ 3671033 w 3796"/>
              <a:gd name="T3" fmla="*/ 2995465 h 1727"/>
              <a:gd name="T4" fmla="*/ 6318172 w 3796"/>
              <a:gd name="T5" fmla="*/ 0 h 1727"/>
              <a:gd name="T6" fmla="*/ 2808631 w 3796"/>
              <a:gd name="T7" fmla="*/ 0 h 1727"/>
              <a:gd name="T8" fmla="*/ 0 w 3796"/>
              <a:gd name="T9" fmla="*/ 2995465 h 172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796" h="1727">
                <a:moveTo>
                  <a:pt x="0" y="1726"/>
                </a:moveTo>
                <a:lnTo>
                  <a:pt x="2205" y="1726"/>
                </a:lnTo>
                <a:lnTo>
                  <a:pt x="3795" y="0"/>
                </a:lnTo>
                <a:lnTo>
                  <a:pt x="1687" y="0"/>
                </a:lnTo>
                <a:lnTo>
                  <a:pt x="0" y="1726"/>
                </a:lnTo>
              </a:path>
            </a:pathLst>
          </a:custGeom>
          <a:pattFill prst="pct5">
            <a:fgClr>
              <a:schemeClr val="accent1"/>
            </a:fgClr>
            <a:bgClr>
              <a:schemeClr val="bg1"/>
            </a:bgClr>
          </a:pattFill>
          <a:ln w="12700" cap="rnd" cmpd="sng">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23556" name="Line 5"/>
          <p:cNvSpPr>
            <a:spLocks noChangeShapeType="1"/>
          </p:cNvSpPr>
          <p:nvPr/>
        </p:nvSpPr>
        <p:spPr bwMode="auto">
          <a:xfrm>
            <a:off x="2555875" y="4684713"/>
            <a:ext cx="2117725" cy="0"/>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57" name="Line 6"/>
          <p:cNvSpPr>
            <a:spLocks noChangeShapeType="1"/>
          </p:cNvSpPr>
          <p:nvPr/>
        </p:nvSpPr>
        <p:spPr bwMode="auto">
          <a:xfrm>
            <a:off x="3621088" y="3571875"/>
            <a:ext cx="2117725" cy="0"/>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58" name="Line 7"/>
          <p:cNvSpPr>
            <a:spLocks noChangeShapeType="1"/>
          </p:cNvSpPr>
          <p:nvPr/>
        </p:nvSpPr>
        <p:spPr bwMode="auto">
          <a:xfrm>
            <a:off x="3375025" y="3787775"/>
            <a:ext cx="2117725" cy="0"/>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59" name="Line 8"/>
          <p:cNvSpPr>
            <a:spLocks noChangeShapeType="1"/>
          </p:cNvSpPr>
          <p:nvPr/>
        </p:nvSpPr>
        <p:spPr bwMode="auto">
          <a:xfrm>
            <a:off x="3186113" y="3986213"/>
            <a:ext cx="2117725" cy="0"/>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60" name="Line 9"/>
          <p:cNvSpPr>
            <a:spLocks noChangeShapeType="1"/>
          </p:cNvSpPr>
          <p:nvPr/>
        </p:nvSpPr>
        <p:spPr bwMode="auto">
          <a:xfrm>
            <a:off x="3013075" y="4216400"/>
            <a:ext cx="2117725" cy="0"/>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61" name="Line 10"/>
          <p:cNvSpPr>
            <a:spLocks noChangeShapeType="1"/>
          </p:cNvSpPr>
          <p:nvPr/>
        </p:nvSpPr>
        <p:spPr bwMode="auto">
          <a:xfrm>
            <a:off x="2794000" y="4462463"/>
            <a:ext cx="2117725" cy="0"/>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62" name="Line 11"/>
          <p:cNvSpPr>
            <a:spLocks noChangeShapeType="1"/>
          </p:cNvSpPr>
          <p:nvPr/>
        </p:nvSpPr>
        <p:spPr bwMode="auto">
          <a:xfrm flipV="1">
            <a:off x="4629150" y="4429125"/>
            <a:ext cx="295275" cy="287338"/>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63" name="Line 12"/>
          <p:cNvSpPr>
            <a:spLocks noChangeShapeType="1"/>
          </p:cNvSpPr>
          <p:nvPr/>
        </p:nvSpPr>
        <p:spPr bwMode="auto">
          <a:xfrm flipV="1">
            <a:off x="5084763" y="3957638"/>
            <a:ext cx="220662" cy="288925"/>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64" name="Line 13"/>
          <p:cNvSpPr>
            <a:spLocks noChangeShapeType="1"/>
          </p:cNvSpPr>
          <p:nvPr/>
        </p:nvSpPr>
        <p:spPr bwMode="auto">
          <a:xfrm flipV="1">
            <a:off x="5446713" y="3546475"/>
            <a:ext cx="298450" cy="268288"/>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65" name="Line 14"/>
          <p:cNvSpPr>
            <a:spLocks noChangeShapeType="1"/>
          </p:cNvSpPr>
          <p:nvPr/>
        </p:nvSpPr>
        <p:spPr bwMode="auto">
          <a:xfrm flipV="1">
            <a:off x="2789238" y="4178300"/>
            <a:ext cx="266700" cy="317500"/>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66" name="Line 15"/>
          <p:cNvSpPr>
            <a:spLocks noChangeShapeType="1"/>
          </p:cNvSpPr>
          <p:nvPr/>
        </p:nvSpPr>
        <p:spPr bwMode="auto">
          <a:xfrm flipV="1">
            <a:off x="3179763" y="3744913"/>
            <a:ext cx="230187" cy="273050"/>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67" name="Line 16"/>
          <p:cNvSpPr>
            <a:spLocks noChangeShapeType="1"/>
          </p:cNvSpPr>
          <p:nvPr/>
        </p:nvSpPr>
        <p:spPr bwMode="auto">
          <a:xfrm flipV="1">
            <a:off x="3624263" y="3363913"/>
            <a:ext cx="174625" cy="222250"/>
          </a:xfrm>
          <a:prstGeom prst="line">
            <a:avLst/>
          </a:prstGeom>
          <a:noFill/>
          <a:ln w="762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68" name="Freeform 17"/>
          <p:cNvSpPr>
            <a:spLocks/>
          </p:cNvSpPr>
          <p:nvPr/>
        </p:nvSpPr>
        <p:spPr bwMode="auto">
          <a:xfrm>
            <a:off x="2851150" y="1898650"/>
            <a:ext cx="4965700" cy="1493838"/>
          </a:xfrm>
          <a:custGeom>
            <a:avLst/>
            <a:gdLst>
              <a:gd name="T0" fmla="*/ 0 w 2983"/>
              <a:gd name="T1" fmla="*/ 1488627 h 860"/>
              <a:gd name="T2" fmla="*/ 3552398 w 2983"/>
              <a:gd name="T3" fmla="*/ 1492101 h 860"/>
              <a:gd name="T4" fmla="*/ 4964035 w 2983"/>
              <a:gd name="T5" fmla="*/ 3474 h 860"/>
              <a:gd name="T6" fmla="*/ 1396655 w 2983"/>
              <a:gd name="T7" fmla="*/ 0 h 860"/>
              <a:gd name="T8" fmla="*/ 0 w 2983"/>
              <a:gd name="T9" fmla="*/ 1488627 h 8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983" h="860">
                <a:moveTo>
                  <a:pt x="0" y="857"/>
                </a:moveTo>
                <a:lnTo>
                  <a:pt x="2134" y="859"/>
                </a:lnTo>
                <a:lnTo>
                  <a:pt x="2982" y="2"/>
                </a:lnTo>
                <a:lnTo>
                  <a:pt x="839" y="0"/>
                </a:lnTo>
                <a:lnTo>
                  <a:pt x="0" y="857"/>
                </a:lnTo>
              </a:path>
            </a:pathLst>
          </a:custGeom>
          <a:solidFill>
            <a:schemeClr val="bg1"/>
          </a:solidFill>
          <a:ln w="12700" cap="rnd" cmpd="sng">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23569" name="Freeform 18"/>
          <p:cNvSpPr>
            <a:spLocks/>
          </p:cNvSpPr>
          <p:nvPr/>
        </p:nvSpPr>
        <p:spPr bwMode="auto">
          <a:xfrm>
            <a:off x="2830513" y="1730375"/>
            <a:ext cx="4933950" cy="1476375"/>
          </a:xfrm>
          <a:custGeom>
            <a:avLst/>
            <a:gdLst>
              <a:gd name="T0" fmla="*/ 4996 w 2963"/>
              <a:gd name="T1" fmla="*/ 1474638 h 850"/>
              <a:gd name="T2" fmla="*/ 3538523 w 2963"/>
              <a:gd name="T3" fmla="*/ 1474638 h 850"/>
              <a:gd name="T4" fmla="*/ 4932285 w 2963"/>
              <a:gd name="T5" fmla="*/ 0 h 850"/>
              <a:gd name="T6" fmla="*/ 1420405 w 2963"/>
              <a:gd name="T7" fmla="*/ 0 h 850"/>
              <a:gd name="T8" fmla="*/ 0 w 2963"/>
              <a:gd name="T9" fmla="*/ 1474638 h 8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963" h="850">
                <a:moveTo>
                  <a:pt x="3" y="849"/>
                </a:moveTo>
                <a:lnTo>
                  <a:pt x="2125" y="849"/>
                </a:lnTo>
                <a:lnTo>
                  <a:pt x="2962" y="0"/>
                </a:lnTo>
                <a:lnTo>
                  <a:pt x="853" y="0"/>
                </a:lnTo>
                <a:lnTo>
                  <a:pt x="0" y="849"/>
                </a:lnTo>
              </a:path>
            </a:pathLst>
          </a:custGeom>
          <a:solidFill>
            <a:schemeClr val="bg2"/>
          </a:solidFill>
          <a:ln w="12700" cap="rnd" cmpd="sng">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hangingPunct="0"/>
            <a:endParaRPr lang="en-GB" sz="2400" smtClean="0">
              <a:solidFill>
                <a:srgbClr val="FFFF00"/>
              </a:solidFill>
              <a:latin typeface="Times New Roman" pitchFamily="18" charset="0"/>
            </a:endParaRPr>
          </a:p>
        </p:txBody>
      </p:sp>
      <p:sp>
        <p:nvSpPr>
          <p:cNvPr id="23570" name="Line 19"/>
          <p:cNvSpPr>
            <a:spLocks noChangeShapeType="1"/>
          </p:cNvSpPr>
          <p:nvPr/>
        </p:nvSpPr>
        <p:spPr bwMode="auto">
          <a:xfrm flipV="1">
            <a:off x="2608263" y="4287838"/>
            <a:ext cx="0" cy="415925"/>
          </a:xfrm>
          <a:prstGeom prst="line">
            <a:avLst/>
          </a:prstGeom>
          <a:noFill/>
          <a:ln w="1270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71" name="Line 21"/>
          <p:cNvSpPr>
            <a:spLocks noChangeShapeType="1"/>
          </p:cNvSpPr>
          <p:nvPr/>
        </p:nvSpPr>
        <p:spPr bwMode="auto">
          <a:xfrm flipH="1">
            <a:off x="5511800" y="2135188"/>
            <a:ext cx="2582863" cy="2957512"/>
          </a:xfrm>
          <a:prstGeom prst="line">
            <a:avLst/>
          </a:prstGeom>
          <a:noFill/>
          <a:ln w="12700">
            <a:solidFill>
              <a:schemeClr val="tx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72" name="Line 22"/>
          <p:cNvSpPr>
            <a:spLocks noChangeShapeType="1"/>
          </p:cNvSpPr>
          <p:nvPr/>
        </p:nvSpPr>
        <p:spPr bwMode="auto">
          <a:xfrm>
            <a:off x="1443038" y="5424488"/>
            <a:ext cx="3656012" cy="0"/>
          </a:xfrm>
          <a:prstGeom prst="line">
            <a:avLst/>
          </a:prstGeom>
          <a:noFill/>
          <a:ln w="12700">
            <a:solidFill>
              <a:schemeClr val="tx1"/>
            </a:solidFill>
            <a:round/>
            <a:headEnd type="stealth" w="med" len="me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73" name="Line 23"/>
          <p:cNvSpPr>
            <a:spLocks noChangeShapeType="1"/>
          </p:cNvSpPr>
          <p:nvPr/>
        </p:nvSpPr>
        <p:spPr bwMode="auto">
          <a:xfrm flipH="1" flipV="1">
            <a:off x="4978400" y="4954588"/>
            <a:ext cx="785813" cy="860425"/>
          </a:xfrm>
          <a:prstGeom prst="line">
            <a:avLst/>
          </a:prstGeom>
          <a:noFill/>
          <a:ln w="12700">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74" name="Line 24"/>
          <p:cNvSpPr>
            <a:spLocks noChangeShapeType="1"/>
          </p:cNvSpPr>
          <p:nvPr/>
        </p:nvSpPr>
        <p:spPr bwMode="auto">
          <a:xfrm>
            <a:off x="2794000" y="2120900"/>
            <a:ext cx="1665288" cy="403225"/>
          </a:xfrm>
          <a:prstGeom prst="line">
            <a:avLst/>
          </a:prstGeom>
          <a:noFill/>
          <a:ln w="12700">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75" name="Line 25"/>
          <p:cNvSpPr>
            <a:spLocks noChangeShapeType="1"/>
          </p:cNvSpPr>
          <p:nvPr/>
        </p:nvSpPr>
        <p:spPr bwMode="auto">
          <a:xfrm>
            <a:off x="1649413" y="3328988"/>
            <a:ext cx="1557337" cy="555625"/>
          </a:xfrm>
          <a:prstGeom prst="line">
            <a:avLst/>
          </a:prstGeom>
          <a:noFill/>
          <a:ln w="12700">
            <a:solidFill>
              <a:schemeClr val="tx1"/>
            </a:solidFill>
            <a:round/>
            <a:headEnd type="none" w="sm" len="sm"/>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endParaRPr lang="en-GB" sz="2400" smtClean="0">
              <a:solidFill>
                <a:srgbClr val="FFFF00"/>
              </a:solidFill>
              <a:latin typeface="Times New Roman" pitchFamily="18" charset="0"/>
            </a:endParaRPr>
          </a:p>
        </p:txBody>
      </p:sp>
      <p:sp>
        <p:nvSpPr>
          <p:cNvPr id="23576" name="Rectangle 26"/>
          <p:cNvSpPr>
            <a:spLocks noChangeArrowheads="1"/>
          </p:cNvSpPr>
          <p:nvPr/>
        </p:nvSpPr>
        <p:spPr bwMode="auto">
          <a:xfrm>
            <a:off x="5722938" y="5708650"/>
            <a:ext cx="2263775" cy="27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latin typeface="Tahoma" pitchFamily="34" charset="0"/>
                <a:cs typeface="Tahoma" pitchFamily="34" charset="0"/>
              </a:rPr>
              <a:t>Perforated Plate</a:t>
            </a:r>
          </a:p>
        </p:txBody>
      </p:sp>
      <p:sp>
        <p:nvSpPr>
          <p:cNvPr id="23577" name="Rectangle 27"/>
          <p:cNvSpPr>
            <a:spLocks noChangeArrowheads="1"/>
          </p:cNvSpPr>
          <p:nvPr/>
        </p:nvSpPr>
        <p:spPr bwMode="auto">
          <a:xfrm>
            <a:off x="2138363" y="1889125"/>
            <a:ext cx="1857375" cy="27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latin typeface="Tahoma" pitchFamily="34" charset="0"/>
                <a:cs typeface="Tahoma" pitchFamily="34" charset="0"/>
              </a:rPr>
              <a:t>Insulation</a:t>
            </a:r>
          </a:p>
        </p:txBody>
      </p:sp>
      <p:sp>
        <p:nvSpPr>
          <p:cNvPr id="23578" name="Rectangle 28"/>
          <p:cNvSpPr>
            <a:spLocks noChangeArrowheads="1"/>
          </p:cNvSpPr>
          <p:nvPr/>
        </p:nvSpPr>
        <p:spPr bwMode="auto">
          <a:xfrm>
            <a:off x="690563" y="2981325"/>
            <a:ext cx="1806575" cy="461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latin typeface="Tahoma" pitchFamily="34" charset="0"/>
                <a:cs typeface="Tahoma" pitchFamily="34" charset="0"/>
              </a:rPr>
              <a:t>Copper pipe containing chilled water</a:t>
            </a:r>
          </a:p>
        </p:txBody>
      </p:sp>
      <p:sp>
        <p:nvSpPr>
          <p:cNvPr id="23579" name="Rectangle 29"/>
          <p:cNvSpPr>
            <a:spLocks noChangeArrowheads="1"/>
          </p:cNvSpPr>
          <p:nvPr/>
        </p:nvSpPr>
        <p:spPr bwMode="auto">
          <a:xfrm>
            <a:off x="3036888" y="5440363"/>
            <a:ext cx="1219200" cy="277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rPr>
              <a:t>600</a:t>
            </a:r>
          </a:p>
        </p:txBody>
      </p:sp>
      <p:sp>
        <p:nvSpPr>
          <p:cNvPr id="23580" name="Rectangle 30"/>
          <p:cNvSpPr>
            <a:spLocks noChangeArrowheads="1"/>
          </p:cNvSpPr>
          <p:nvPr/>
        </p:nvSpPr>
        <p:spPr bwMode="auto">
          <a:xfrm>
            <a:off x="6692900" y="3659188"/>
            <a:ext cx="1128713" cy="277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z="1200" smtClean="0">
                <a:solidFill>
                  <a:srgbClr val="FFFFFF"/>
                </a:solidFill>
              </a:rPr>
              <a:t>1200</a:t>
            </a:r>
          </a:p>
        </p:txBody>
      </p:sp>
      <p:sp>
        <p:nvSpPr>
          <p:cNvPr id="23581" name="Rectangle 31"/>
          <p:cNvSpPr>
            <a:spLocks noChangeArrowheads="1"/>
          </p:cNvSpPr>
          <p:nvPr/>
        </p:nvSpPr>
        <p:spPr bwMode="auto">
          <a:xfrm>
            <a:off x="7110413" y="5162550"/>
            <a:ext cx="1517650" cy="1201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spcBef>
                <a:spcPct val="50000"/>
              </a:spcBef>
            </a:pPr>
            <a:r>
              <a:rPr lang="en-US" altLang="en-US" smtClean="0">
                <a:solidFill>
                  <a:srgbClr val="FFFFFF"/>
                </a:solidFill>
                <a:latin typeface="Tahoma" pitchFamily="34" charset="0"/>
                <a:cs typeface="Tahoma" pitchFamily="34" charset="0"/>
              </a:rPr>
              <a:t>A Chilled Ceiling Cassette</a:t>
            </a:r>
          </a:p>
        </p:txBody>
      </p:sp>
      <p:sp>
        <p:nvSpPr>
          <p:cNvPr id="23582" name="Rectangle 32"/>
          <p:cNvSpPr>
            <a:spLocks noChangeArrowheads="1"/>
          </p:cNvSpPr>
          <p:nvPr/>
        </p:nvSpPr>
        <p:spPr bwMode="auto">
          <a:xfrm>
            <a:off x="806450" y="130175"/>
            <a:ext cx="6294438" cy="769938"/>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lIns="92075" tIns="46038" rIns="92075" bIns="46038">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0" hangingPunct="0"/>
            <a:r>
              <a:rPr lang="en-US" altLang="en-US" sz="4400" smtClean="0">
                <a:solidFill>
                  <a:srgbClr val="FFFFFF"/>
                </a:solidFill>
                <a:latin typeface="Tahoma" pitchFamily="34" charset="0"/>
                <a:cs typeface="Tahoma" pitchFamily="34" charset="0"/>
              </a:rPr>
              <a:t>Displacement Ventilation</a:t>
            </a:r>
          </a:p>
        </p:txBody>
      </p:sp>
    </p:spTree>
    <p:extLst>
      <p:ext uri="{BB962C8B-B14F-4D97-AF65-F5344CB8AC3E}">
        <p14:creationId xmlns:p14="http://schemas.microsoft.com/office/powerpoint/2010/main" val="122917615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536" y="1340768"/>
            <a:ext cx="8229600" cy="994420"/>
          </a:xfrm>
        </p:spPr>
        <p:txBody>
          <a:bodyPr/>
          <a:lstStyle/>
          <a:p>
            <a:pPr algn="l" eaLnBrk="1" hangingPunct="1"/>
            <a:r>
              <a:rPr lang="en-US" sz="4000" b="1" dirty="0" smtClean="0">
                <a:solidFill>
                  <a:schemeClr val="tx2"/>
                </a:solidFill>
                <a:latin typeface="Vrinda" pitchFamily="34" charset="0"/>
                <a:ea typeface="Dotum" pitchFamily="34" charset="-127"/>
                <a:cs typeface="Vrinda" pitchFamily="34" charset="0"/>
              </a:rPr>
              <a:t>Mixed Mode Ventilation</a:t>
            </a:r>
          </a:p>
        </p:txBody>
      </p:sp>
      <p:sp>
        <p:nvSpPr>
          <p:cNvPr id="4099" name="Content Placeholder 2"/>
          <p:cNvSpPr>
            <a:spLocks noGrp="1"/>
          </p:cNvSpPr>
          <p:nvPr>
            <p:ph idx="1"/>
          </p:nvPr>
        </p:nvSpPr>
        <p:spPr>
          <a:xfrm>
            <a:off x="467544" y="2564904"/>
            <a:ext cx="8229600" cy="3744416"/>
          </a:xfrm>
        </p:spPr>
        <p:txBody>
          <a:bodyPr/>
          <a:lstStyle/>
          <a:p>
            <a:r>
              <a:rPr lang="en-US" sz="2000" b="1" dirty="0" smtClean="0">
                <a:solidFill>
                  <a:schemeClr val="bg1">
                    <a:lumMod val="50000"/>
                  </a:schemeClr>
                </a:solidFill>
                <a:latin typeface="Vrinda" pitchFamily="34" charset="0"/>
                <a:cs typeface="Vrinda" pitchFamily="34" charset="0"/>
              </a:rPr>
              <a:t>Supplementary</a:t>
            </a:r>
            <a:r>
              <a:rPr lang="en-US" sz="2000" dirty="0" smtClean="0">
                <a:solidFill>
                  <a:schemeClr val="bg1">
                    <a:lumMod val="50000"/>
                  </a:schemeClr>
                </a:solidFill>
                <a:latin typeface="Vrinda" pitchFamily="34" charset="0"/>
                <a:cs typeface="Vrinda" pitchFamily="34" charset="0"/>
              </a:rPr>
              <a:t> – fan used to assist natural ventilation </a:t>
            </a:r>
          </a:p>
          <a:p>
            <a:r>
              <a:rPr lang="en-US" sz="2000" b="1" dirty="0" smtClean="0">
                <a:solidFill>
                  <a:schemeClr val="bg1">
                    <a:lumMod val="50000"/>
                  </a:schemeClr>
                </a:solidFill>
                <a:latin typeface="Vrinda" pitchFamily="34" charset="0"/>
                <a:cs typeface="Vrinda" pitchFamily="34" charset="0"/>
              </a:rPr>
              <a:t>Complementary</a:t>
            </a:r>
            <a:r>
              <a:rPr lang="en-US" sz="2000" dirty="0" smtClean="0">
                <a:solidFill>
                  <a:schemeClr val="bg1">
                    <a:lumMod val="50000"/>
                  </a:schemeClr>
                </a:solidFill>
                <a:latin typeface="Vrinda" pitchFamily="34" charset="0"/>
                <a:cs typeface="Vrinda" pitchFamily="34" charset="0"/>
              </a:rPr>
              <a:t> – natural and MV work together to meet demand</a:t>
            </a:r>
          </a:p>
          <a:p>
            <a:r>
              <a:rPr lang="en-US" sz="2000" b="1" dirty="0" smtClean="0">
                <a:solidFill>
                  <a:schemeClr val="bg1">
                    <a:lumMod val="50000"/>
                  </a:schemeClr>
                </a:solidFill>
                <a:latin typeface="Vrinda" pitchFamily="34" charset="0"/>
                <a:cs typeface="Vrinda" pitchFamily="34" charset="0"/>
              </a:rPr>
              <a:t>Alternate</a:t>
            </a:r>
            <a:r>
              <a:rPr lang="en-US" sz="2000" dirty="0" smtClean="0">
                <a:solidFill>
                  <a:schemeClr val="bg1">
                    <a:lumMod val="50000"/>
                  </a:schemeClr>
                </a:solidFill>
                <a:latin typeface="Vrinda" pitchFamily="34" charset="0"/>
                <a:cs typeface="Vrinda" pitchFamily="34" charset="0"/>
              </a:rPr>
              <a:t> – natural ventilation and MV fitted, actual system used dependent on climatic and demand conditions  </a:t>
            </a: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a:solidFill>
                <a:schemeClr val="tx1">
                  <a:lumMod val="65000"/>
                  <a:lumOff val="35000"/>
                </a:schemeClr>
              </a:solidFill>
              <a:latin typeface="Vrinda" pitchFamily="34" charset="0"/>
              <a:cs typeface="Vrinda" pitchFamily="34" charset="0"/>
            </a:endParaRPr>
          </a:p>
          <a:p>
            <a:pPr marL="0" indent="0" algn="r">
              <a:buNone/>
            </a:pPr>
            <a:endParaRPr lang="en-US" sz="1000" i="1" dirty="0" smtClean="0">
              <a:solidFill>
                <a:schemeClr val="tx1">
                  <a:lumMod val="65000"/>
                  <a:lumOff val="35000"/>
                </a:schemeClr>
              </a:solidFill>
              <a:latin typeface="Vrinda" pitchFamily="34" charset="0"/>
              <a:cs typeface="Vrinda" pitchFamily="34" charset="0"/>
            </a:endParaRPr>
          </a:p>
        </p:txBody>
      </p:sp>
    </p:spTree>
    <p:extLst>
      <p:ext uri="{BB962C8B-B14F-4D97-AF65-F5344CB8AC3E}">
        <p14:creationId xmlns:p14="http://schemas.microsoft.com/office/powerpoint/2010/main" val="4187880749"/>
      </p:ext>
    </p:extLst>
  </p:cSld>
  <p:clrMapOvr>
    <a:masterClrMapping/>
  </p:clrMapOvr>
  <p:timing>
    <p:tnLst>
      <p:par>
        <p:cTn id="1" dur="indefinite" restart="never" nodeType="tmRoot"/>
      </p:par>
    </p:tnLst>
  </p:timing>
</p:sld>
</file>

<file path=ppt/theme/theme1.xml><?xml version="1.0" encoding="utf-8"?>
<a:theme xmlns:a="http://schemas.openxmlformats.org/drawingml/2006/main" name="Nac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
      <a:dk1>
        <a:srgbClr val="FFFF00"/>
      </a:dk1>
      <a:lt1>
        <a:srgbClr val="FFFFFF"/>
      </a:lt1>
      <a:dk2>
        <a:srgbClr val="FFFF00"/>
      </a:dk2>
      <a:lt2>
        <a:srgbClr val="808080"/>
      </a:lt2>
      <a:accent1>
        <a:srgbClr val="00CC99"/>
      </a:accent1>
      <a:accent2>
        <a:srgbClr val="3333CC"/>
      </a:accent2>
      <a:accent3>
        <a:srgbClr val="FFFFFF"/>
      </a:accent3>
      <a:accent4>
        <a:srgbClr val="DADA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Nac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Nac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Naco">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Naco</Template>
  <TotalTime>3265</TotalTime>
  <Words>1802</Words>
  <Application>Microsoft Office PowerPoint</Application>
  <PresentationFormat>On-screen Show (4:3)</PresentationFormat>
  <Paragraphs>423</Paragraphs>
  <Slides>41</Slides>
  <Notes>2</Notes>
  <HiddenSlides>0</HiddenSlides>
  <MMClips>0</MMClips>
  <ScaleCrop>false</ScaleCrop>
  <HeadingPairs>
    <vt:vector size="4" baseType="variant">
      <vt:variant>
        <vt:lpstr>Theme</vt:lpstr>
      </vt:variant>
      <vt:variant>
        <vt:i4>5</vt:i4>
      </vt:variant>
      <vt:variant>
        <vt:lpstr>Slide Titles</vt:lpstr>
      </vt:variant>
      <vt:variant>
        <vt:i4>41</vt:i4>
      </vt:variant>
    </vt:vector>
  </HeadingPairs>
  <TitlesOfParts>
    <vt:vector size="46" baseType="lpstr">
      <vt:lpstr>Naco</vt:lpstr>
      <vt:lpstr>Default Design</vt:lpstr>
      <vt:lpstr>1_Naco</vt:lpstr>
      <vt:lpstr>2_Naco</vt:lpstr>
      <vt:lpstr>3_Naco</vt:lpstr>
      <vt:lpstr>What is ventilation?</vt:lpstr>
      <vt:lpstr>Why is good ventilation so important?</vt:lpstr>
      <vt:lpstr>Guidance </vt:lpstr>
      <vt:lpstr>How much ventilation do we need?</vt:lpstr>
      <vt:lpstr>Indoor Air Quality</vt:lpstr>
      <vt:lpstr>Overheating</vt:lpstr>
      <vt:lpstr>What are the ventilation options?</vt:lpstr>
      <vt:lpstr>Why natural ventilation?</vt:lpstr>
      <vt:lpstr>Why natural ventilation?</vt:lpstr>
      <vt:lpstr>Categories of natural ventilation?</vt:lpstr>
      <vt:lpstr>Single-sided ventilation</vt:lpstr>
      <vt:lpstr>Ventilation openings</vt:lpstr>
      <vt:lpstr>Double-sided or cross ventilation</vt:lpstr>
      <vt:lpstr>Cross ventilation using roof mounted ventilator</vt:lpstr>
      <vt:lpstr>Atrium stack ventilation</vt:lpstr>
      <vt:lpstr>Solar chimneys</vt:lpstr>
      <vt:lpstr>Designing for natural ventilation</vt:lpstr>
      <vt:lpstr>Narrow plan layouts</vt:lpstr>
      <vt:lpstr>Deep plan layouts  </vt:lpstr>
      <vt:lpstr>Design to minimise heat gains (&lt;40W/m2)</vt:lpstr>
      <vt:lpstr>Optimise ceiling heights</vt:lpstr>
      <vt:lpstr>Retro-fitting for natural ventilation?</vt:lpstr>
      <vt:lpstr>Hybrid or mixed mode solutions</vt:lpstr>
      <vt:lpstr>Mixed mode systems</vt:lpstr>
      <vt:lpstr>Controlling natural ventilation systems</vt:lpstr>
      <vt:lpstr>Controlling natural ventilation systems</vt:lpstr>
      <vt:lpstr>Night cooling strategies</vt:lpstr>
      <vt:lpstr>PowerPoint Presentation</vt:lpstr>
      <vt:lpstr>Mechanical Ventilation</vt:lpstr>
      <vt:lpstr>Mechanical Ventilation</vt:lpstr>
      <vt:lpstr>PowerPoint Presentation</vt:lpstr>
      <vt:lpstr>PowerPoint Presentation</vt:lpstr>
      <vt:lpstr>PowerPoint Presentation</vt:lpstr>
      <vt:lpstr>PowerPoint Presentation</vt:lpstr>
      <vt:lpstr>What is Displacement Ventilation</vt:lpstr>
      <vt:lpstr>Applications</vt:lpstr>
      <vt:lpstr>PowerPoint Presentation</vt:lpstr>
      <vt:lpstr>Limitations</vt:lpstr>
      <vt:lpstr>PowerPoint Presentation</vt:lpstr>
      <vt:lpstr>PowerPoint Presentation</vt:lpstr>
      <vt:lpstr>Mixed Mode Ventilation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BG Consult</dc:creator>
  <cp:lastModifiedBy>BG Consult</cp:lastModifiedBy>
  <cp:revision>186</cp:revision>
  <cp:lastPrinted>2013-09-06T11:24:22Z</cp:lastPrinted>
  <dcterms:created xsi:type="dcterms:W3CDTF">2013-05-03T09:37:52Z</dcterms:created>
  <dcterms:modified xsi:type="dcterms:W3CDTF">2020-01-14T08:19:37Z</dcterms:modified>
</cp:coreProperties>
</file>