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97" d="100"/>
          <a:sy n="97" d="100"/>
        </p:scale>
        <p:origin x="76"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image" Target="../media/image6.jpg"/><Relationship Id="rId4" Type="http://schemas.openxmlformats.org/officeDocument/2006/relationships/image" Target="../media/image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image" Target="../media/image6.jpg"/><Relationship Id="rId4"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540BE1-2EB5-4B12-8374-7A56C3BDBE71}" type="doc">
      <dgm:prSet loTypeId="urn:microsoft.com/office/officeart/2005/8/layout/hList7" loCatId="process" qsTypeId="urn:microsoft.com/office/officeart/2005/8/quickstyle/simple1" qsCatId="simple" csTypeId="urn:microsoft.com/office/officeart/2005/8/colors/accent1_2" csCatId="accent1" phldr="1"/>
      <dgm:spPr/>
    </dgm:pt>
    <dgm:pt modelId="{1DEB27FD-B571-430B-B01B-5F748FB3CC94}">
      <dgm:prSet phldrT="[Text]"/>
      <dgm:spPr/>
      <dgm:t>
        <a:bodyPr/>
        <a:lstStyle/>
        <a:p>
          <a:r>
            <a:rPr lang="en-GB" dirty="0"/>
            <a:t>Social Entrepreneur</a:t>
          </a:r>
        </a:p>
      </dgm:t>
    </dgm:pt>
    <dgm:pt modelId="{3321AC8F-9E5D-40E8-BD6F-E87A3895E0E5}" type="parTrans" cxnId="{2DABEF7A-39D7-4F23-B6E6-E5C4A326572C}">
      <dgm:prSet/>
      <dgm:spPr/>
      <dgm:t>
        <a:bodyPr/>
        <a:lstStyle/>
        <a:p>
          <a:endParaRPr lang="en-GB"/>
        </a:p>
      </dgm:t>
    </dgm:pt>
    <dgm:pt modelId="{34F653E2-EB19-4E9B-80A6-9A50FFAED257}" type="sibTrans" cxnId="{2DABEF7A-39D7-4F23-B6E6-E5C4A326572C}">
      <dgm:prSet/>
      <dgm:spPr/>
      <dgm:t>
        <a:bodyPr/>
        <a:lstStyle/>
        <a:p>
          <a:endParaRPr lang="en-GB"/>
        </a:p>
      </dgm:t>
    </dgm:pt>
    <dgm:pt modelId="{458C2FBE-6C19-4008-9EEE-27CD9FA5549B}">
      <dgm:prSet phldrT="[Text]"/>
      <dgm:spPr/>
      <dgm:t>
        <a:bodyPr/>
        <a:lstStyle/>
        <a:p>
          <a:r>
            <a:rPr lang="en-GB" dirty="0" err="1"/>
            <a:t>Ecopreneur</a:t>
          </a:r>
          <a:endParaRPr lang="en-GB" dirty="0"/>
        </a:p>
      </dgm:t>
    </dgm:pt>
    <dgm:pt modelId="{030B289B-6045-43AB-9D69-4456A04B3AE5}" type="sibTrans" cxnId="{8A638A89-ED40-4B84-B24E-518EA15240EE}">
      <dgm:prSet/>
      <dgm:spPr/>
      <dgm:t>
        <a:bodyPr/>
        <a:lstStyle/>
        <a:p>
          <a:endParaRPr lang="en-GB"/>
        </a:p>
      </dgm:t>
    </dgm:pt>
    <dgm:pt modelId="{EBA971F6-DC31-4CCE-9C3E-BC80C8CC4759}" type="parTrans" cxnId="{8A638A89-ED40-4B84-B24E-518EA15240EE}">
      <dgm:prSet/>
      <dgm:spPr/>
      <dgm:t>
        <a:bodyPr/>
        <a:lstStyle/>
        <a:p>
          <a:endParaRPr lang="en-GB"/>
        </a:p>
      </dgm:t>
    </dgm:pt>
    <dgm:pt modelId="{B3A5DB50-04F6-46ED-90ED-C609682A7574}">
      <dgm:prSet phldrT="[Text]"/>
      <dgm:spPr/>
      <dgm:t>
        <a:bodyPr/>
        <a:lstStyle/>
        <a:p>
          <a:r>
            <a:rPr lang="en-GB" dirty="0"/>
            <a:t>Entrepreneur</a:t>
          </a:r>
        </a:p>
      </dgm:t>
    </dgm:pt>
    <dgm:pt modelId="{138A14F3-AA70-4CC4-AA70-4BAF321C580F}" type="sibTrans" cxnId="{7AD7AD6C-25EA-4F3F-A4B4-9CBC0D86CFA1}">
      <dgm:prSet/>
      <dgm:spPr/>
      <dgm:t>
        <a:bodyPr/>
        <a:lstStyle/>
        <a:p>
          <a:endParaRPr lang="en-GB"/>
        </a:p>
      </dgm:t>
    </dgm:pt>
    <dgm:pt modelId="{B7F894B2-DBEF-42DE-9CC0-629C8D73572F}" type="parTrans" cxnId="{7AD7AD6C-25EA-4F3F-A4B4-9CBC0D86CFA1}">
      <dgm:prSet/>
      <dgm:spPr/>
      <dgm:t>
        <a:bodyPr/>
        <a:lstStyle/>
        <a:p>
          <a:endParaRPr lang="en-GB"/>
        </a:p>
      </dgm:t>
    </dgm:pt>
    <dgm:pt modelId="{8BD4527C-CB99-49DA-A5B4-82E48D863BC7}">
      <dgm:prSet phldrT="[Text]"/>
      <dgm:spPr/>
      <dgm:t>
        <a:bodyPr/>
        <a:lstStyle/>
        <a:p>
          <a:r>
            <a:rPr lang="en-GB" dirty="0" err="1"/>
            <a:t>Intrapreneur</a:t>
          </a:r>
          <a:endParaRPr lang="en-GB" dirty="0"/>
        </a:p>
      </dgm:t>
    </dgm:pt>
    <dgm:pt modelId="{8BB4FF21-869C-4B8E-AE84-99588E01C3B6}" type="sibTrans" cxnId="{22BB0408-AFD1-44C9-8A86-D74C46B2BF41}">
      <dgm:prSet/>
      <dgm:spPr/>
      <dgm:t>
        <a:bodyPr/>
        <a:lstStyle/>
        <a:p>
          <a:endParaRPr lang="en-GB"/>
        </a:p>
      </dgm:t>
    </dgm:pt>
    <dgm:pt modelId="{B311D2AC-137B-4F63-A8C0-967C6DB13301}" type="parTrans" cxnId="{22BB0408-AFD1-44C9-8A86-D74C46B2BF41}">
      <dgm:prSet/>
      <dgm:spPr/>
      <dgm:t>
        <a:bodyPr/>
        <a:lstStyle/>
        <a:p>
          <a:endParaRPr lang="en-GB"/>
        </a:p>
      </dgm:t>
    </dgm:pt>
    <dgm:pt modelId="{8CA55216-82EB-4332-AAA6-476E867ECB29}" type="pres">
      <dgm:prSet presAssocID="{11540BE1-2EB5-4B12-8374-7A56C3BDBE71}" presName="Name0" presStyleCnt="0">
        <dgm:presLayoutVars>
          <dgm:dir/>
          <dgm:resizeHandles val="exact"/>
        </dgm:presLayoutVars>
      </dgm:prSet>
      <dgm:spPr/>
    </dgm:pt>
    <dgm:pt modelId="{88839C14-2A89-4DB1-A6D8-F4F561E0382A}" type="pres">
      <dgm:prSet presAssocID="{11540BE1-2EB5-4B12-8374-7A56C3BDBE71}" presName="fgShape" presStyleLbl="fgShp" presStyleIdx="0" presStyleCnt="1"/>
      <dgm:spPr/>
    </dgm:pt>
    <dgm:pt modelId="{ECC19619-89F2-43CA-9CF2-3F0C769D0CA6}" type="pres">
      <dgm:prSet presAssocID="{11540BE1-2EB5-4B12-8374-7A56C3BDBE71}" presName="linComp" presStyleCnt="0"/>
      <dgm:spPr/>
    </dgm:pt>
    <dgm:pt modelId="{D5AE04A4-BD0E-4D93-81C7-151688273CCC}" type="pres">
      <dgm:prSet presAssocID="{1DEB27FD-B571-430B-B01B-5F748FB3CC94}" presName="compNode" presStyleCnt="0"/>
      <dgm:spPr/>
    </dgm:pt>
    <dgm:pt modelId="{AD2171C6-7F51-4872-8B77-6238F96442EE}" type="pres">
      <dgm:prSet presAssocID="{1DEB27FD-B571-430B-B01B-5F748FB3CC94}" presName="bkgdShape" presStyleLbl="node1" presStyleIdx="0" presStyleCnt="4"/>
      <dgm:spPr/>
    </dgm:pt>
    <dgm:pt modelId="{389822FE-3F73-4F9F-9933-D3EDBFC1D480}" type="pres">
      <dgm:prSet presAssocID="{1DEB27FD-B571-430B-B01B-5F748FB3CC94}" presName="nodeTx" presStyleLbl="node1" presStyleIdx="0" presStyleCnt="4">
        <dgm:presLayoutVars>
          <dgm:bulletEnabled val="1"/>
        </dgm:presLayoutVars>
      </dgm:prSet>
      <dgm:spPr/>
    </dgm:pt>
    <dgm:pt modelId="{20189088-92BD-4562-AE3A-667F71A66130}" type="pres">
      <dgm:prSet presAssocID="{1DEB27FD-B571-430B-B01B-5F748FB3CC94}" presName="invisiNode" presStyleLbl="node1" presStyleIdx="0" presStyleCnt="4"/>
      <dgm:spPr/>
    </dgm:pt>
    <dgm:pt modelId="{EF5ADED1-BCDB-4CA7-A9F8-CCA91D0EE539}" type="pres">
      <dgm:prSet presAssocID="{1DEB27FD-B571-430B-B01B-5F748FB3CC94}" presName="imagNode" presStyleLbl="fgImgPlace1" presStyleIdx="0" presStyleCnt="4" custScaleX="111514" custScaleY="113589" custLinFactNeighborX="-905" custLinFactNeighborY="-905"/>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AAA04573-1FE6-40B6-8705-710421D21A41}" type="pres">
      <dgm:prSet presAssocID="{34F653E2-EB19-4E9B-80A6-9A50FFAED257}" presName="sibTrans" presStyleLbl="sibTrans2D1" presStyleIdx="0" presStyleCnt="0"/>
      <dgm:spPr/>
    </dgm:pt>
    <dgm:pt modelId="{ACEB6B4F-BC0F-4ABC-82E1-CF1BF8AB0E5E}" type="pres">
      <dgm:prSet presAssocID="{458C2FBE-6C19-4008-9EEE-27CD9FA5549B}" presName="compNode" presStyleCnt="0"/>
      <dgm:spPr/>
    </dgm:pt>
    <dgm:pt modelId="{C60EC8E3-BFF3-4A8C-A3A6-6CC4E22C70DB}" type="pres">
      <dgm:prSet presAssocID="{458C2FBE-6C19-4008-9EEE-27CD9FA5549B}" presName="bkgdShape" presStyleLbl="node1" presStyleIdx="1" presStyleCnt="4"/>
      <dgm:spPr/>
    </dgm:pt>
    <dgm:pt modelId="{586F7DEE-EBB5-445F-85D3-FF4B3BBF288E}" type="pres">
      <dgm:prSet presAssocID="{458C2FBE-6C19-4008-9EEE-27CD9FA5549B}" presName="nodeTx" presStyleLbl="node1" presStyleIdx="1" presStyleCnt="4">
        <dgm:presLayoutVars>
          <dgm:bulletEnabled val="1"/>
        </dgm:presLayoutVars>
      </dgm:prSet>
      <dgm:spPr/>
    </dgm:pt>
    <dgm:pt modelId="{E32C8A0E-FE64-4255-981A-B5E2663DD9E1}" type="pres">
      <dgm:prSet presAssocID="{458C2FBE-6C19-4008-9EEE-27CD9FA5549B}" presName="invisiNode" presStyleLbl="node1" presStyleIdx="1" presStyleCnt="4"/>
      <dgm:spPr/>
    </dgm:pt>
    <dgm:pt modelId="{770B8D88-CC27-4E85-9B29-7A03D5615AA6}" type="pres">
      <dgm:prSet presAssocID="{458C2FBE-6C19-4008-9EEE-27CD9FA5549B}" presName="imagNode"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6D086FA5-0E38-4958-9509-1C2CAA65FD01}" type="pres">
      <dgm:prSet presAssocID="{030B289B-6045-43AB-9D69-4456A04B3AE5}" presName="sibTrans" presStyleLbl="sibTrans2D1" presStyleIdx="0" presStyleCnt="0"/>
      <dgm:spPr/>
    </dgm:pt>
    <dgm:pt modelId="{ABDAB5D5-9C52-4D3C-AAE6-1DCFB9F8C64C}" type="pres">
      <dgm:prSet presAssocID="{B3A5DB50-04F6-46ED-90ED-C609682A7574}" presName="compNode" presStyleCnt="0"/>
      <dgm:spPr/>
    </dgm:pt>
    <dgm:pt modelId="{50FC745F-C36E-4A5A-B09C-2AB58950002C}" type="pres">
      <dgm:prSet presAssocID="{B3A5DB50-04F6-46ED-90ED-C609682A7574}" presName="bkgdShape" presStyleLbl="node1" presStyleIdx="2" presStyleCnt="4"/>
      <dgm:spPr/>
    </dgm:pt>
    <dgm:pt modelId="{10E01DFC-BB3D-48B8-B1E4-8C2B2274A9BC}" type="pres">
      <dgm:prSet presAssocID="{B3A5DB50-04F6-46ED-90ED-C609682A7574}" presName="nodeTx" presStyleLbl="node1" presStyleIdx="2" presStyleCnt="4">
        <dgm:presLayoutVars>
          <dgm:bulletEnabled val="1"/>
        </dgm:presLayoutVars>
      </dgm:prSet>
      <dgm:spPr/>
    </dgm:pt>
    <dgm:pt modelId="{2549CBE8-AAC6-4A4D-B644-C92736909A71}" type="pres">
      <dgm:prSet presAssocID="{B3A5DB50-04F6-46ED-90ED-C609682A7574}" presName="invisiNode" presStyleLbl="node1" presStyleIdx="2" presStyleCnt="4"/>
      <dgm:spPr/>
    </dgm:pt>
    <dgm:pt modelId="{913FFEBB-F4FB-450B-B0DA-B5BE5BB7A9E7}" type="pres">
      <dgm:prSet presAssocID="{B3A5DB50-04F6-46ED-90ED-C609682A7574}" presName="imagNode" presStyleLbl="f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46000" r="-46000"/>
          </a:stretch>
        </a:blipFill>
      </dgm:spPr>
    </dgm:pt>
    <dgm:pt modelId="{36A72407-6EAA-4C2B-BFC4-D5885A5486ED}" type="pres">
      <dgm:prSet presAssocID="{138A14F3-AA70-4CC4-AA70-4BAF321C580F}" presName="sibTrans" presStyleLbl="sibTrans2D1" presStyleIdx="0" presStyleCnt="0"/>
      <dgm:spPr/>
    </dgm:pt>
    <dgm:pt modelId="{07473AA7-25D7-4E92-B0F2-5BC2E39B2D2A}" type="pres">
      <dgm:prSet presAssocID="{8BD4527C-CB99-49DA-A5B4-82E48D863BC7}" presName="compNode" presStyleCnt="0"/>
      <dgm:spPr/>
    </dgm:pt>
    <dgm:pt modelId="{3AD598FA-F271-4387-804D-1DD8E06F341B}" type="pres">
      <dgm:prSet presAssocID="{8BD4527C-CB99-49DA-A5B4-82E48D863BC7}" presName="bkgdShape" presStyleLbl="node1" presStyleIdx="3" presStyleCnt="4"/>
      <dgm:spPr/>
    </dgm:pt>
    <dgm:pt modelId="{6C54EB09-E569-40C1-90B6-F6F62D64EB5D}" type="pres">
      <dgm:prSet presAssocID="{8BD4527C-CB99-49DA-A5B4-82E48D863BC7}" presName="nodeTx" presStyleLbl="node1" presStyleIdx="3" presStyleCnt="4">
        <dgm:presLayoutVars>
          <dgm:bulletEnabled val="1"/>
        </dgm:presLayoutVars>
      </dgm:prSet>
      <dgm:spPr/>
    </dgm:pt>
    <dgm:pt modelId="{5F7ADFD9-4FEE-4B06-8EC6-5359B0F89274}" type="pres">
      <dgm:prSet presAssocID="{8BD4527C-CB99-49DA-A5B4-82E48D863BC7}" presName="invisiNode" presStyleLbl="node1" presStyleIdx="3" presStyleCnt="4"/>
      <dgm:spPr/>
    </dgm:pt>
    <dgm:pt modelId="{82243556-E8EF-4342-92FF-CC3CA55574BC}" type="pres">
      <dgm:prSet presAssocID="{8BD4527C-CB99-49DA-A5B4-82E48D863BC7}" presName="imagNode" presStyleLbl="fgImgPlac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l="-17000" r="-17000"/>
          </a:stretch>
        </a:blipFill>
      </dgm:spPr>
    </dgm:pt>
  </dgm:ptLst>
  <dgm:cxnLst>
    <dgm:cxn modelId="{47B86F04-1DD7-4998-B015-764BB6A9DE1A}" type="presOf" srcId="{458C2FBE-6C19-4008-9EEE-27CD9FA5549B}" destId="{586F7DEE-EBB5-445F-85D3-FF4B3BBF288E}" srcOrd="1" destOrd="0" presId="urn:microsoft.com/office/officeart/2005/8/layout/hList7"/>
    <dgm:cxn modelId="{22BB0408-AFD1-44C9-8A86-D74C46B2BF41}" srcId="{11540BE1-2EB5-4B12-8374-7A56C3BDBE71}" destId="{8BD4527C-CB99-49DA-A5B4-82E48D863BC7}" srcOrd="3" destOrd="0" parTransId="{B311D2AC-137B-4F63-A8C0-967C6DB13301}" sibTransId="{8BB4FF21-869C-4B8E-AE84-99588E01C3B6}"/>
    <dgm:cxn modelId="{F62B1523-5DA8-4A0A-B3B4-47BB8E23FAD2}" type="presOf" srcId="{8BD4527C-CB99-49DA-A5B4-82E48D863BC7}" destId="{6C54EB09-E569-40C1-90B6-F6F62D64EB5D}" srcOrd="1" destOrd="0" presId="urn:microsoft.com/office/officeart/2005/8/layout/hList7"/>
    <dgm:cxn modelId="{AAAE583A-28E6-4AA0-8BA2-BED818580125}" type="presOf" srcId="{1DEB27FD-B571-430B-B01B-5F748FB3CC94}" destId="{AD2171C6-7F51-4872-8B77-6238F96442EE}" srcOrd="0" destOrd="0" presId="urn:microsoft.com/office/officeart/2005/8/layout/hList7"/>
    <dgm:cxn modelId="{9F71EF4B-5434-4B83-942A-D0B5E48CE69D}" type="presOf" srcId="{34F653E2-EB19-4E9B-80A6-9A50FFAED257}" destId="{AAA04573-1FE6-40B6-8705-710421D21A41}" srcOrd="0" destOrd="0" presId="urn:microsoft.com/office/officeart/2005/8/layout/hList7"/>
    <dgm:cxn modelId="{7AD7AD6C-25EA-4F3F-A4B4-9CBC0D86CFA1}" srcId="{11540BE1-2EB5-4B12-8374-7A56C3BDBE71}" destId="{B3A5DB50-04F6-46ED-90ED-C609682A7574}" srcOrd="2" destOrd="0" parTransId="{B7F894B2-DBEF-42DE-9CC0-629C8D73572F}" sibTransId="{138A14F3-AA70-4CC4-AA70-4BAF321C580F}"/>
    <dgm:cxn modelId="{8606D24D-FFEB-41D2-988D-E05909287B96}" type="presOf" srcId="{138A14F3-AA70-4CC4-AA70-4BAF321C580F}" destId="{36A72407-6EAA-4C2B-BFC4-D5885A5486ED}" srcOrd="0" destOrd="0" presId="urn:microsoft.com/office/officeart/2005/8/layout/hList7"/>
    <dgm:cxn modelId="{2DABEF7A-39D7-4F23-B6E6-E5C4A326572C}" srcId="{11540BE1-2EB5-4B12-8374-7A56C3BDBE71}" destId="{1DEB27FD-B571-430B-B01B-5F748FB3CC94}" srcOrd="0" destOrd="0" parTransId="{3321AC8F-9E5D-40E8-BD6F-E87A3895E0E5}" sibTransId="{34F653E2-EB19-4E9B-80A6-9A50FFAED257}"/>
    <dgm:cxn modelId="{8A638A89-ED40-4B84-B24E-518EA15240EE}" srcId="{11540BE1-2EB5-4B12-8374-7A56C3BDBE71}" destId="{458C2FBE-6C19-4008-9EEE-27CD9FA5549B}" srcOrd="1" destOrd="0" parTransId="{EBA971F6-DC31-4CCE-9C3E-BC80C8CC4759}" sibTransId="{030B289B-6045-43AB-9D69-4456A04B3AE5}"/>
    <dgm:cxn modelId="{4EF7A88D-509B-4DA1-9A31-5FEDCD3B011B}" type="presOf" srcId="{B3A5DB50-04F6-46ED-90ED-C609682A7574}" destId="{50FC745F-C36E-4A5A-B09C-2AB58950002C}" srcOrd="0" destOrd="0" presId="urn:microsoft.com/office/officeart/2005/8/layout/hList7"/>
    <dgm:cxn modelId="{EC2A198F-2A3E-4A58-A7B0-D02EA4399902}" type="presOf" srcId="{B3A5DB50-04F6-46ED-90ED-C609682A7574}" destId="{10E01DFC-BB3D-48B8-B1E4-8C2B2274A9BC}" srcOrd="1" destOrd="0" presId="urn:microsoft.com/office/officeart/2005/8/layout/hList7"/>
    <dgm:cxn modelId="{D07FC49A-B92A-4421-86DA-14B142890DF8}" type="presOf" srcId="{11540BE1-2EB5-4B12-8374-7A56C3BDBE71}" destId="{8CA55216-82EB-4332-AAA6-476E867ECB29}" srcOrd="0" destOrd="0" presId="urn:microsoft.com/office/officeart/2005/8/layout/hList7"/>
    <dgm:cxn modelId="{A979ECA6-714E-4658-AB3F-55402F4039B0}" type="presOf" srcId="{1DEB27FD-B571-430B-B01B-5F748FB3CC94}" destId="{389822FE-3F73-4F9F-9933-D3EDBFC1D480}" srcOrd="1" destOrd="0" presId="urn:microsoft.com/office/officeart/2005/8/layout/hList7"/>
    <dgm:cxn modelId="{7F9A8AAF-6798-463C-8542-2B34D1046071}" type="presOf" srcId="{030B289B-6045-43AB-9D69-4456A04B3AE5}" destId="{6D086FA5-0E38-4958-9509-1C2CAA65FD01}" srcOrd="0" destOrd="0" presId="urn:microsoft.com/office/officeart/2005/8/layout/hList7"/>
    <dgm:cxn modelId="{878ABAC7-9100-4467-A29F-E24BB7B0EB26}" type="presOf" srcId="{458C2FBE-6C19-4008-9EEE-27CD9FA5549B}" destId="{C60EC8E3-BFF3-4A8C-A3A6-6CC4E22C70DB}" srcOrd="0" destOrd="0" presId="urn:microsoft.com/office/officeart/2005/8/layout/hList7"/>
    <dgm:cxn modelId="{DF56EAEF-32CC-4B9F-9FF6-855A4E04CAFB}" type="presOf" srcId="{8BD4527C-CB99-49DA-A5B4-82E48D863BC7}" destId="{3AD598FA-F271-4387-804D-1DD8E06F341B}" srcOrd="0" destOrd="0" presId="urn:microsoft.com/office/officeart/2005/8/layout/hList7"/>
    <dgm:cxn modelId="{C6F0485E-10CA-4CAC-8D37-2596DE415ECE}" type="presParOf" srcId="{8CA55216-82EB-4332-AAA6-476E867ECB29}" destId="{88839C14-2A89-4DB1-A6D8-F4F561E0382A}" srcOrd="0" destOrd="0" presId="urn:microsoft.com/office/officeart/2005/8/layout/hList7"/>
    <dgm:cxn modelId="{C94ADFFE-E5B7-4FE4-8B50-0D07BF736259}" type="presParOf" srcId="{8CA55216-82EB-4332-AAA6-476E867ECB29}" destId="{ECC19619-89F2-43CA-9CF2-3F0C769D0CA6}" srcOrd="1" destOrd="0" presId="urn:microsoft.com/office/officeart/2005/8/layout/hList7"/>
    <dgm:cxn modelId="{2FB1749C-86C5-493A-B582-B8491B4BD396}" type="presParOf" srcId="{ECC19619-89F2-43CA-9CF2-3F0C769D0CA6}" destId="{D5AE04A4-BD0E-4D93-81C7-151688273CCC}" srcOrd="0" destOrd="0" presId="urn:microsoft.com/office/officeart/2005/8/layout/hList7"/>
    <dgm:cxn modelId="{E56600B5-3F26-4144-89D1-9EC28134E62B}" type="presParOf" srcId="{D5AE04A4-BD0E-4D93-81C7-151688273CCC}" destId="{AD2171C6-7F51-4872-8B77-6238F96442EE}" srcOrd="0" destOrd="0" presId="urn:microsoft.com/office/officeart/2005/8/layout/hList7"/>
    <dgm:cxn modelId="{679F264C-D5A1-4D3C-85E0-ED81DC2F8213}" type="presParOf" srcId="{D5AE04A4-BD0E-4D93-81C7-151688273CCC}" destId="{389822FE-3F73-4F9F-9933-D3EDBFC1D480}" srcOrd="1" destOrd="0" presId="urn:microsoft.com/office/officeart/2005/8/layout/hList7"/>
    <dgm:cxn modelId="{515694D4-99C2-42E1-8D3B-A623512CF785}" type="presParOf" srcId="{D5AE04A4-BD0E-4D93-81C7-151688273CCC}" destId="{20189088-92BD-4562-AE3A-667F71A66130}" srcOrd="2" destOrd="0" presId="urn:microsoft.com/office/officeart/2005/8/layout/hList7"/>
    <dgm:cxn modelId="{6953A66B-F1F6-47C6-88A8-13F6929DAA8F}" type="presParOf" srcId="{D5AE04A4-BD0E-4D93-81C7-151688273CCC}" destId="{EF5ADED1-BCDB-4CA7-A9F8-CCA91D0EE539}" srcOrd="3" destOrd="0" presId="urn:microsoft.com/office/officeart/2005/8/layout/hList7"/>
    <dgm:cxn modelId="{05BA2594-32C1-4DE5-A63E-6F00F065479E}" type="presParOf" srcId="{ECC19619-89F2-43CA-9CF2-3F0C769D0CA6}" destId="{AAA04573-1FE6-40B6-8705-710421D21A41}" srcOrd="1" destOrd="0" presId="urn:microsoft.com/office/officeart/2005/8/layout/hList7"/>
    <dgm:cxn modelId="{28DE8051-6BAB-4F1B-80CC-8C413D2121CC}" type="presParOf" srcId="{ECC19619-89F2-43CA-9CF2-3F0C769D0CA6}" destId="{ACEB6B4F-BC0F-4ABC-82E1-CF1BF8AB0E5E}" srcOrd="2" destOrd="0" presId="urn:microsoft.com/office/officeart/2005/8/layout/hList7"/>
    <dgm:cxn modelId="{2292E2E3-84C3-45FC-B15E-48E703E37373}" type="presParOf" srcId="{ACEB6B4F-BC0F-4ABC-82E1-CF1BF8AB0E5E}" destId="{C60EC8E3-BFF3-4A8C-A3A6-6CC4E22C70DB}" srcOrd="0" destOrd="0" presId="urn:microsoft.com/office/officeart/2005/8/layout/hList7"/>
    <dgm:cxn modelId="{AD44C0B7-CB31-4F42-BF2C-198AED8CFD99}" type="presParOf" srcId="{ACEB6B4F-BC0F-4ABC-82E1-CF1BF8AB0E5E}" destId="{586F7DEE-EBB5-445F-85D3-FF4B3BBF288E}" srcOrd="1" destOrd="0" presId="urn:microsoft.com/office/officeart/2005/8/layout/hList7"/>
    <dgm:cxn modelId="{9D06AAA0-5F17-4D79-AAA8-3AC76F21A3A5}" type="presParOf" srcId="{ACEB6B4F-BC0F-4ABC-82E1-CF1BF8AB0E5E}" destId="{E32C8A0E-FE64-4255-981A-B5E2663DD9E1}" srcOrd="2" destOrd="0" presId="urn:microsoft.com/office/officeart/2005/8/layout/hList7"/>
    <dgm:cxn modelId="{0B0C636E-D1F1-4C51-AC37-D3DACE0CA7BB}" type="presParOf" srcId="{ACEB6B4F-BC0F-4ABC-82E1-CF1BF8AB0E5E}" destId="{770B8D88-CC27-4E85-9B29-7A03D5615AA6}" srcOrd="3" destOrd="0" presId="urn:microsoft.com/office/officeart/2005/8/layout/hList7"/>
    <dgm:cxn modelId="{80E6BF36-54DC-408F-A9AC-38AD8B666FA2}" type="presParOf" srcId="{ECC19619-89F2-43CA-9CF2-3F0C769D0CA6}" destId="{6D086FA5-0E38-4958-9509-1C2CAA65FD01}" srcOrd="3" destOrd="0" presId="urn:microsoft.com/office/officeart/2005/8/layout/hList7"/>
    <dgm:cxn modelId="{6B8CF00B-DAB1-4E41-AA3E-D20A0D48AB8C}" type="presParOf" srcId="{ECC19619-89F2-43CA-9CF2-3F0C769D0CA6}" destId="{ABDAB5D5-9C52-4D3C-AAE6-1DCFB9F8C64C}" srcOrd="4" destOrd="0" presId="urn:microsoft.com/office/officeart/2005/8/layout/hList7"/>
    <dgm:cxn modelId="{F755090B-9ABE-422F-A07F-2283D96CA804}" type="presParOf" srcId="{ABDAB5D5-9C52-4D3C-AAE6-1DCFB9F8C64C}" destId="{50FC745F-C36E-4A5A-B09C-2AB58950002C}" srcOrd="0" destOrd="0" presId="urn:microsoft.com/office/officeart/2005/8/layout/hList7"/>
    <dgm:cxn modelId="{64C7AEED-A750-464C-B2F4-D029DCC39B20}" type="presParOf" srcId="{ABDAB5D5-9C52-4D3C-AAE6-1DCFB9F8C64C}" destId="{10E01DFC-BB3D-48B8-B1E4-8C2B2274A9BC}" srcOrd="1" destOrd="0" presId="urn:microsoft.com/office/officeart/2005/8/layout/hList7"/>
    <dgm:cxn modelId="{7AFEF42E-2D16-4AE8-89DE-479D46B4847D}" type="presParOf" srcId="{ABDAB5D5-9C52-4D3C-AAE6-1DCFB9F8C64C}" destId="{2549CBE8-AAC6-4A4D-B644-C92736909A71}" srcOrd="2" destOrd="0" presId="urn:microsoft.com/office/officeart/2005/8/layout/hList7"/>
    <dgm:cxn modelId="{5867DE0E-E7B0-4AF4-AA3E-7402345E94EF}" type="presParOf" srcId="{ABDAB5D5-9C52-4D3C-AAE6-1DCFB9F8C64C}" destId="{913FFEBB-F4FB-450B-B0DA-B5BE5BB7A9E7}" srcOrd="3" destOrd="0" presId="urn:microsoft.com/office/officeart/2005/8/layout/hList7"/>
    <dgm:cxn modelId="{4E019D78-C860-466D-B182-77A75E260CF6}" type="presParOf" srcId="{ECC19619-89F2-43CA-9CF2-3F0C769D0CA6}" destId="{36A72407-6EAA-4C2B-BFC4-D5885A5486ED}" srcOrd="5" destOrd="0" presId="urn:microsoft.com/office/officeart/2005/8/layout/hList7"/>
    <dgm:cxn modelId="{7BCD6704-CE88-4CAD-BCF3-D71E01B56649}" type="presParOf" srcId="{ECC19619-89F2-43CA-9CF2-3F0C769D0CA6}" destId="{07473AA7-25D7-4E92-B0F2-5BC2E39B2D2A}" srcOrd="6" destOrd="0" presId="urn:microsoft.com/office/officeart/2005/8/layout/hList7"/>
    <dgm:cxn modelId="{62DB33DF-D292-486F-8E6B-F280791B6BB3}" type="presParOf" srcId="{07473AA7-25D7-4E92-B0F2-5BC2E39B2D2A}" destId="{3AD598FA-F271-4387-804D-1DD8E06F341B}" srcOrd="0" destOrd="0" presId="urn:microsoft.com/office/officeart/2005/8/layout/hList7"/>
    <dgm:cxn modelId="{CBF1431D-9602-4901-987B-70C4E5942299}" type="presParOf" srcId="{07473AA7-25D7-4E92-B0F2-5BC2E39B2D2A}" destId="{6C54EB09-E569-40C1-90B6-F6F62D64EB5D}" srcOrd="1" destOrd="0" presId="urn:microsoft.com/office/officeart/2005/8/layout/hList7"/>
    <dgm:cxn modelId="{C9002864-ACEB-40D7-84B2-CC98FE31F93E}" type="presParOf" srcId="{07473AA7-25D7-4E92-B0F2-5BC2E39B2D2A}" destId="{5F7ADFD9-4FEE-4B06-8EC6-5359B0F89274}" srcOrd="2" destOrd="0" presId="urn:microsoft.com/office/officeart/2005/8/layout/hList7"/>
    <dgm:cxn modelId="{EC3872FE-3F4F-4CB5-BF60-EB9BEA3C3C68}" type="presParOf" srcId="{07473AA7-25D7-4E92-B0F2-5BC2E39B2D2A}" destId="{82243556-E8EF-4342-92FF-CC3CA55574BC}"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2171C6-7F51-4872-8B77-6238F96442EE}">
      <dsp:nvSpPr>
        <dsp:cNvPr id="0" name=""/>
        <dsp:cNvSpPr/>
      </dsp:nvSpPr>
      <dsp:spPr>
        <a:xfrm>
          <a:off x="2680" y="0"/>
          <a:ext cx="2809279" cy="64497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GB" sz="3300" kern="1200" dirty="0"/>
            <a:t>Social Entrepreneur</a:t>
          </a:r>
        </a:p>
      </dsp:txBody>
      <dsp:txXfrm>
        <a:off x="2680" y="2579914"/>
        <a:ext cx="2809279" cy="2579914"/>
      </dsp:txXfrm>
    </dsp:sp>
    <dsp:sp modelId="{EF5ADED1-BCDB-4CA7-A9F8-CCA91D0EE539}">
      <dsp:nvSpPr>
        <dsp:cNvPr id="0" name=""/>
        <dsp:cNvSpPr/>
      </dsp:nvSpPr>
      <dsp:spPr>
        <a:xfrm>
          <a:off x="190345" y="221618"/>
          <a:ext cx="2395073" cy="243964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60EC8E3-BFF3-4A8C-A3A6-6CC4E22C70DB}">
      <dsp:nvSpPr>
        <dsp:cNvPr id="0" name=""/>
        <dsp:cNvSpPr/>
      </dsp:nvSpPr>
      <dsp:spPr>
        <a:xfrm>
          <a:off x="2896237" y="0"/>
          <a:ext cx="2809279" cy="64497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GB" sz="3300" kern="1200" dirty="0" err="1"/>
            <a:t>Ecopreneur</a:t>
          </a:r>
          <a:endParaRPr lang="en-GB" sz="3300" kern="1200" dirty="0"/>
        </a:p>
      </dsp:txBody>
      <dsp:txXfrm>
        <a:off x="2896237" y="2579914"/>
        <a:ext cx="2809279" cy="2579914"/>
      </dsp:txXfrm>
    </dsp:sp>
    <dsp:sp modelId="{770B8D88-CC27-4E85-9B29-7A03D5615AA6}">
      <dsp:nvSpPr>
        <dsp:cNvPr id="0" name=""/>
        <dsp:cNvSpPr/>
      </dsp:nvSpPr>
      <dsp:spPr>
        <a:xfrm>
          <a:off x="3226988" y="386987"/>
          <a:ext cx="2147778" cy="2147778"/>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0FC745F-C36E-4A5A-B09C-2AB58950002C}">
      <dsp:nvSpPr>
        <dsp:cNvPr id="0" name=""/>
        <dsp:cNvSpPr/>
      </dsp:nvSpPr>
      <dsp:spPr>
        <a:xfrm>
          <a:off x="5789795" y="0"/>
          <a:ext cx="2809279" cy="64497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GB" sz="3300" kern="1200" dirty="0"/>
            <a:t>Entrepreneur</a:t>
          </a:r>
        </a:p>
      </dsp:txBody>
      <dsp:txXfrm>
        <a:off x="5789795" y="2579914"/>
        <a:ext cx="2809279" cy="2579914"/>
      </dsp:txXfrm>
    </dsp:sp>
    <dsp:sp modelId="{913FFEBB-F4FB-450B-B0DA-B5BE5BB7A9E7}">
      <dsp:nvSpPr>
        <dsp:cNvPr id="0" name=""/>
        <dsp:cNvSpPr/>
      </dsp:nvSpPr>
      <dsp:spPr>
        <a:xfrm>
          <a:off x="6120546" y="386987"/>
          <a:ext cx="2147778" cy="2147778"/>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46000" r="-4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AD598FA-F271-4387-804D-1DD8E06F341B}">
      <dsp:nvSpPr>
        <dsp:cNvPr id="0" name=""/>
        <dsp:cNvSpPr/>
      </dsp:nvSpPr>
      <dsp:spPr>
        <a:xfrm>
          <a:off x="8683353" y="0"/>
          <a:ext cx="2809279" cy="64497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GB" sz="3300" kern="1200" dirty="0" err="1"/>
            <a:t>Intrapreneur</a:t>
          </a:r>
          <a:endParaRPr lang="en-GB" sz="3300" kern="1200" dirty="0"/>
        </a:p>
      </dsp:txBody>
      <dsp:txXfrm>
        <a:off x="8683353" y="2579914"/>
        <a:ext cx="2809279" cy="2579914"/>
      </dsp:txXfrm>
    </dsp:sp>
    <dsp:sp modelId="{82243556-E8EF-4342-92FF-CC3CA55574BC}">
      <dsp:nvSpPr>
        <dsp:cNvPr id="0" name=""/>
        <dsp:cNvSpPr/>
      </dsp:nvSpPr>
      <dsp:spPr>
        <a:xfrm>
          <a:off x="9014103" y="386987"/>
          <a:ext cx="2147778" cy="2147778"/>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17000" r="-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8839C14-2A89-4DB1-A6D8-F4F561E0382A}">
      <dsp:nvSpPr>
        <dsp:cNvPr id="0" name=""/>
        <dsp:cNvSpPr/>
      </dsp:nvSpPr>
      <dsp:spPr>
        <a:xfrm>
          <a:off x="459812" y="5159828"/>
          <a:ext cx="10575687" cy="967467"/>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E1FBEED-4E93-4B3C-8C0F-B777885BFCF3}" type="datetimeFigureOut">
              <a:rPr lang="en-GB" smtClean="0"/>
              <a:t>04/10/2022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702305-BF41-4AF8-A4C8-A6AD66680FD8}" type="slidenum">
              <a:rPr lang="en-GB" smtClean="0"/>
              <a:t>‹#›</a:t>
            </a:fld>
            <a:endParaRPr lang="en-GB"/>
          </a:p>
        </p:txBody>
      </p:sp>
    </p:spTree>
    <p:extLst>
      <p:ext uri="{BB962C8B-B14F-4D97-AF65-F5344CB8AC3E}">
        <p14:creationId xmlns:p14="http://schemas.microsoft.com/office/powerpoint/2010/main" val="1913049342"/>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1FBEED-4E93-4B3C-8C0F-B777885BFCF3}" type="datetimeFigureOut">
              <a:rPr lang="en-GB" smtClean="0"/>
              <a:t>04/10/2022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702305-BF41-4AF8-A4C8-A6AD66680FD8}" type="slidenum">
              <a:rPr lang="en-GB" smtClean="0"/>
              <a:t>‹#›</a:t>
            </a:fld>
            <a:endParaRPr lang="en-GB"/>
          </a:p>
        </p:txBody>
      </p:sp>
    </p:spTree>
    <p:extLst>
      <p:ext uri="{BB962C8B-B14F-4D97-AF65-F5344CB8AC3E}">
        <p14:creationId xmlns:p14="http://schemas.microsoft.com/office/powerpoint/2010/main" val="36259396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1FBEED-4E93-4B3C-8C0F-B777885BFCF3}" type="datetimeFigureOut">
              <a:rPr lang="en-GB" smtClean="0"/>
              <a:t>04/10/2022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702305-BF41-4AF8-A4C8-A6AD66680FD8}" type="slidenum">
              <a:rPr lang="en-GB" smtClean="0"/>
              <a:t>‹#›</a:t>
            </a:fld>
            <a:endParaRPr lang="en-GB"/>
          </a:p>
        </p:txBody>
      </p:sp>
    </p:spTree>
    <p:extLst>
      <p:ext uri="{BB962C8B-B14F-4D97-AF65-F5344CB8AC3E}">
        <p14:creationId xmlns:p14="http://schemas.microsoft.com/office/powerpoint/2010/main" val="2268947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E1FBEED-4E93-4B3C-8C0F-B777885BFCF3}" type="datetimeFigureOut">
              <a:rPr lang="en-GB" smtClean="0"/>
              <a:t>04/10/2022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702305-BF41-4AF8-A4C8-A6AD66680FD8}" type="slidenum">
              <a:rPr lang="en-GB" smtClean="0"/>
              <a:t>‹#›</a:t>
            </a:fld>
            <a:endParaRPr lang="en-GB"/>
          </a:p>
        </p:txBody>
      </p:sp>
    </p:spTree>
    <p:extLst>
      <p:ext uri="{BB962C8B-B14F-4D97-AF65-F5344CB8AC3E}">
        <p14:creationId xmlns:p14="http://schemas.microsoft.com/office/powerpoint/2010/main" val="2014613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E1FBEED-4E93-4B3C-8C0F-B777885BFCF3}" type="datetimeFigureOut">
              <a:rPr lang="en-GB" smtClean="0"/>
              <a:t>04/10/2022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8702305-BF41-4AF8-A4C8-A6AD66680FD8}" type="slidenum">
              <a:rPr lang="en-GB" smtClean="0"/>
              <a:t>‹#›</a:t>
            </a:fld>
            <a:endParaRPr lang="en-GB"/>
          </a:p>
        </p:txBody>
      </p:sp>
    </p:spTree>
    <p:extLst>
      <p:ext uri="{BB962C8B-B14F-4D97-AF65-F5344CB8AC3E}">
        <p14:creationId xmlns:p14="http://schemas.microsoft.com/office/powerpoint/2010/main" val="1295550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E1FBEED-4E93-4B3C-8C0F-B777885BFCF3}" type="datetimeFigureOut">
              <a:rPr lang="en-GB" smtClean="0"/>
              <a:t>04/10/2022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8702305-BF41-4AF8-A4C8-A6AD66680FD8}" type="slidenum">
              <a:rPr lang="en-GB" smtClean="0"/>
              <a:t>‹#›</a:t>
            </a:fld>
            <a:endParaRPr lang="en-GB"/>
          </a:p>
        </p:txBody>
      </p:sp>
    </p:spTree>
    <p:extLst>
      <p:ext uri="{BB962C8B-B14F-4D97-AF65-F5344CB8AC3E}">
        <p14:creationId xmlns:p14="http://schemas.microsoft.com/office/powerpoint/2010/main" val="3727980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1FBEED-4E93-4B3C-8C0F-B777885BFCF3}" type="datetimeFigureOut">
              <a:rPr lang="en-GB" smtClean="0"/>
              <a:t>04/10/2022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8702305-BF41-4AF8-A4C8-A6AD66680FD8}" type="slidenum">
              <a:rPr lang="en-GB" smtClean="0"/>
              <a:t>‹#›</a:t>
            </a:fld>
            <a:endParaRPr lang="en-GB"/>
          </a:p>
        </p:txBody>
      </p:sp>
    </p:spTree>
    <p:extLst>
      <p:ext uri="{BB962C8B-B14F-4D97-AF65-F5344CB8AC3E}">
        <p14:creationId xmlns:p14="http://schemas.microsoft.com/office/powerpoint/2010/main" val="613674572"/>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E1FBEED-4E93-4B3C-8C0F-B777885BFCF3}" type="datetimeFigureOut">
              <a:rPr lang="en-GB" smtClean="0"/>
              <a:t>04/10/2022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702305-BF41-4AF8-A4C8-A6AD66680FD8}" type="slidenum">
              <a:rPr lang="en-GB" smtClean="0"/>
              <a:t>‹#›</a:t>
            </a:fld>
            <a:endParaRPr lang="en-GB"/>
          </a:p>
        </p:txBody>
      </p:sp>
    </p:spTree>
    <p:extLst>
      <p:ext uri="{BB962C8B-B14F-4D97-AF65-F5344CB8AC3E}">
        <p14:creationId xmlns:p14="http://schemas.microsoft.com/office/powerpoint/2010/main" val="4189361839"/>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E1FBEED-4E93-4B3C-8C0F-B777885BFCF3}" type="datetimeFigureOut">
              <a:rPr lang="en-GB" smtClean="0"/>
              <a:t>04/10/2022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702305-BF41-4AF8-A4C8-A6AD66680FD8}" type="slidenum">
              <a:rPr lang="en-GB" smtClean="0"/>
              <a:t>‹#›</a:t>
            </a:fld>
            <a:endParaRPr lang="en-GB"/>
          </a:p>
        </p:txBody>
      </p:sp>
    </p:spTree>
    <p:extLst>
      <p:ext uri="{BB962C8B-B14F-4D97-AF65-F5344CB8AC3E}">
        <p14:creationId xmlns:p14="http://schemas.microsoft.com/office/powerpoint/2010/main" val="7881199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1FBEED-4E93-4B3C-8C0F-B777885BFCF3}" type="datetimeFigureOut">
              <a:rPr lang="en-GB" smtClean="0"/>
              <a:t>04/10/2022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702305-BF41-4AF8-A4C8-A6AD66680FD8}" type="slidenum">
              <a:rPr lang="en-GB" smtClean="0"/>
              <a:t>‹#›</a:t>
            </a:fld>
            <a:endParaRPr lang="en-GB"/>
          </a:p>
        </p:txBody>
      </p:sp>
    </p:spTree>
    <p:extLst>
      <p:ext uri="{BB962C8B-B14F-4D97-AF65-F5344CB8AC3E}">
        <p14:creationId xmlns:p14="http://schemas.microsoft.com/office/powerpoint/2010/main" val="2475443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1FBEED-4E93-4B3C-8C0F-B777885BFCF3}" type="datetimeFigureOut">
              <a:rPr lang="en-GB" smtClean="0"/>
              <a:t>04/10/2022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702305-BF41-4AF8-A4C8-A6AD66680FD8}" type="slidenum">
              <a:rPr lang="en-GB" smtClean="0"/>
              <a:t>‹#›</a:t>
            </a:fld>
            <a:endParaRPr lang="en-GB"/>
          </a:p>
        </p:txBody>
      </p:sp>
    </p:spTree>
    <p:extLst>
      <p:ext uri="{BB962C8B-B14F-4D97-AF65-F5344CB8AC3E}">
        <p14:creationId xmlns:p14="http://schemas.microsoft.com/office/powerpoint/2010/main" val="6451425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1FBEED-4E93-4B3C-8C0F-B777885BFCF3}" type="datetimeFigureOut">
              <a:rPr lang="en-GB" smtClean="0"/>
              <a:t>04/10/2022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702305-BF41-4AF8-A4C8-A6AD66680FD8}" type="slidenum">
              <a:rPr lang="en-GB" smtClean="0"/>
              <a:t>‹#›</a:t>
            </a:fld>
            <a:endParaRPr lang="en-GB"/>
          </a:p>
        </p:txBody>
      </p:sp>
    </p:spTree>
    <p:extLst>
      <p:ext uri="{BB962C8B-B14F-4D97-AF65-F5344CB8AC3E}">
        <p14:creationId xmlns:p14="http://schemas.microsoft.com/office/powerpoint/2010/main" val="236282670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QXPXRMNHZ8Y"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RI92QEGkxm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4700" y="965200"/>
            <a:ext cx="6217499" cy="4800600"/>
          </a:xfrm>
          <a:prstGeom prst="rect">
            <a:avLst/>
          </a:prstGeom>
        </p:spPr>
      </p:pic>
      <p:sp>
        <p:nvSpPr>
          <p:cNvPr id="5" name="TextBox 4"/>
          <p:cNvSpPr txBox="1"/>
          <p:nvPr/>
        </p:nvSpPr>
        <p:spPr>
          <a:xfrm>
            <a:off x="6992199" y="965200"/>
            <a:ext cx="4729901" cy="4524315"/>
          </a:xfrm>
          <a:prstGeom prst="rect">
            <a:avLst/>
          </a:prstGeom>
          <a:noFill/>
        </p:spPr>
        <p:txBody>
          <a:bodyPr wrap="square" rtlCol="0">
            <a:spAutoFit/>
          </a:bodyPr>
          <a:lstStyle/>
          <a:p>
            <a:pPr algn="ctr"/>
            <a:endParaRPr lang="en-GB" sz="3600" dirty="0"/>
          </a:p>
          <a:p>
            <a:pPr algn="ctr"/>
            <a:endParaRPr lang="en-GB" sz="3600" dirty="0"/>
          </a:p>
          <a:p>
            <a:pPr algn="ctr"/>
            <a:endParaRPr lang="en-GB" sz="3600" dirty="0"/>
          </a:p>
          <a:p>
            <a:pPr algn="ctr"/>
            <a:r>
              <a:rPr lang="en-GB" sz="3600" dirty="0"/>
              <a:t>WELCOME TO CHANGEMAKERS: Creativity and Value Creation </a:t>
            </a:r>
          </a:p>
          <a:p>
            <a:pPr algn="ctr"/>
            <a:endParaRPr lang="en-GB" sz="3600" dirty="0"/>
          </a:p>
        </p:txBody>
      </p:sp>
    </p:spTree>
    <p:extLst>
      <p:ext uri="{BB962C8B-B14F-4D97-AF65-F5344CB8AC3E}">
        <p14:creationId xmlns:p14="http://schemas.microsoft.com/office/powerpoint/2010/main" val="67915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pattFill prst="pct20">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Enterprise and Entrepreneurship?</a:t>
            </a:r>
          </a:p>
        </p:txBody>
      </p:sp>
      <p:sp>
        <p:nvSpPr>
          <p:cNvPr id="3" name="Content Placeholder 2"/>
          <p:cNvSpPr>
            <a:spLocks noGrp="1"/>
          </p:cNvSpPr>
          <p:nvPr>
            <p:ph idx="1"/>
          </p:nvPr>
        </p:nvSpPr>
        <p:spPr>
          <a:xfrm>
            <a:off x="622300" y="2438400"/>
            <a:ext cx="11081971" cy="2133600"/>
          </a:xfrm>
        </p:spPr>
        <p:txBody>
          <a:bodyPr>
            <a:normAutofit fontScale="92500"/>
          </a:bodyPr>
          <a:lstStyle/>
          <a:p>
            <a:r>
              <a:rPr lang="en-GB" dirty="0">
                <a:hlinkClick r:id="rId2"/>
              </a:rPr>
              <a:t>https://www.youtube.com/watch?v=QXPXRMNHZ8Y</a:t>
            </a:r>
            <a:endParaRPr lang="en-GB" dirty="0"/>
          </a:p>
          <a:p>
            <a:endParaRPr lang="en-GB" dirty="0"/>
          </a:p>
          <a:p>
            <a:endParaRPr lang="en-GB" dirty="0"/>
          </a:p>
          <a:p>
            <a:pPr marL="0" indent="0">
              <a:buNone/>
            </a:pPr>
            <a:r>
              <a:rPr lang="en-GB" dirty="0"/>
              <a:t>Watch the video and note down the required elements of being an Entrepreneur.</a:t>
            </a:r>
          </a:p>
          <a:p>
            <a:endParaRPr lang="en-GB" dirty="0"/>
          </a:p>
          <a:p>
            <a:endParaRPr lang="en-GB" dirty="0"/>
          </a:p>
        </p:txBody>
      </p:sp>
    </p:spTree>
    <p:extLst>
      <p:ext uri="{BB962C8B-B14F-4D97-AF65-F5344CB8AC3E}">
        <p14:creationId xmlns:p14="http://schemas.microsoft.com/office/powerpoint/2010/main" val="1906491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7474" y="53440"/>
            <a:ext cx="5280026" cy="6534686"/>
          </a:xfrm>
          <a:prstGeom prst="rect">
            <a:avLst/>
          </a:prstGeom>
        </p:spPr>
      </p:pic>
      <p:sp>
        <p:nvSpPr>
          <p:cNvPr id="6" name="TextBox 5"/>
          <p:cNvSpPr txBox="1"/>
          <p:nvPr/>
        </p:nvSpPr>
        <p:spPr>
          <a:xfrm>
            <a:off x="6070600" y="166073"/>
            <a:ext cx="5562600" cy="6186309"/>
          </a:xfrm>
          <a:prstGeom prst="rect">
            <a:avLst/>
          </a:prstGeom>
          <a:noFill/>
        </p:spPr>
        <p:txBody>
          <a:bodyPr wrap="square" rtlCol="0">
            <a:spAutoFit/>
          </a:bodyPr>
          <a:lstStyle/>
          <a:p>
            <a:pPr algn="ctr"/>
            <a:r>
              <a:rPr lang="en-GB" sz="2800" dirty="0"/>
              <a:t>The word enterprise has a very broad meaning, although when specifically applied to Business it means ‘ Small Business’ </a:t>
            </a:r>
          </a:p>
          <a:p>
            <a:pPr algn="ctr"/>
            <a:endParaRPr lang="en-GB" sz="2800" dirty="0"/>
          </a:p>
          <a:p>
            <a:pPr algn="ctr"/>
            <a:endParaRPr lang="en-GB" sz="2800" dirty="0"/>
          </a:p>
          <a:p>
            <a:pPr algn="ctr"/>
            <a:r>
              <a:rPr lang="en-GB" sz="2800" dirty="0"/>
              <a:t>An Entrepreneur is the person involved in the setting up, creation or running of an Enterprise.</a:t>
            </a:r>
          </a:p>
          <a:p>
            <a:endParaRPr lang="en-GB" dirty="0"/>
          </a:p>
          <a:p>
            <a:endParaRPr lang="en-GB" dirty="0"/>
          </a:p>
          <a:p>
            <a:endParaRPr lang="en-GB" dirty="0"/>
          </a:p>
          <a:p>
            <a:endParaRPr lang="en-GB" dirty="0"/>
          </a:p>
          <a:p>
            <a:endParaRPr lang="en-GB" dirty="0"/>
          </a:p>
          <a:p>
            <a:endParaRPr lang="en-GB" dirty="0"/>
          </a:p>
          <a:p>
            <a:r>
              <a:rPr lang="en-GB" dirty="0"/>
              <a:t>Bridge &amp; O’Neil (2018)</a:t>
            </a:r>
          </a:p>
          <a:p>
            <a:endParaRPr lang="en-GB" dirty="0"/>
          </a:p>
        </p:txBody>
      </p:sp>
    </p:spTree>
    <p:extLst>
      <p:ext uri="{BB962C8B-B14F-4D97-AF65-F5344CB8AC3E}">
        <p14:creationId xmlns:p14="http://schemas.microsoft.com/office/powerpoint/2010/main" val="1471444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4744" y="150464"/>
            <a:ext cx="10754755" cy="6186836"/>
          </a:xfrm>
          <a:prstGeom prst="rect">
            <a:avLst/>
          </a:prstGeom>
        </p:spPr>
      </p:pic>
    </p:spTree>
    <p:extLst>
      <p:ext uri="{BB962C8B-B14F-4D97-AF65-F5344CB8AC3E}">
        <p14:creationId xmlns:p14="http://schemas.microsoft.com/office/powerpoint/2010/main" val="29718308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tx2">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5774" y="2286000"/>
            <a:ext cx="3806825" cy="4033838"/>
          </a:xfrm>
          <a:prstGeom prst="rect">
            <a:avLst/>
          </a:prstGeom>
        </p:spPr>
      </p:pic>
      <p:sp>
        <p:nvSpPr>
          <p:cNvPr id="5" name="TextBox 4"/>
          <p:cNvSpPr txBox="1"/>
          <p:nvPr/>
        </p:nvSpPr>
        <p:spPr>
          <a:xfrm>
            <a:off x="485774" y="787400"/>
            <a:ext cx="4249512" cy="1323439"/>
          </a:xfrm>
          <a:prstGeom prst="rect">
            <a:avLst/>
          </a:prstGeom>
          <a:noFill/>
        </p:spPr>
        <p:txBody>
          <a:bodyPr wrap="square" rtlCol="0">
            <a:spAutoFit/>
          </a:bodyPr>
          <a:lstStyle/>
          <a:p>
            <a:r>
              <a:rPr lang="en-GB" sz="4000" dirty="0">
                <a:solidFill>
                  <a:schemeClr val="bg1"/>
                </a:solidFill>
              </a:rPr>
              <a:t>Joseph Schumpeter</a:t>
            </a:r>
          </a:p>
          <a:p>
            <a:endParaRPr lang="en-GB" sz="4000" dirty="0">
              <a:solidFill>
                <a:schemeClr val="bg1"/>
              </a:solidFill>
            </a:endParaRPr>
          </a:p>
        </p:txBody>
      </p:sp>
      <p:sp>
        <p:nvSpPr>
          <p:cNvPr id="6" name="TextBox 5"/>
          <p:cNvSpPr txBox="1"/>
          <p:nvPr/>
        </p:nvSpPr>
        <p:spPr>
          <a:xfrm>
            <a:off x="5003800" y="1651000"/>
            <a:ext cx="6794500" cy="4893647"/>
          </a:xfrm>
          <a:prstGeom prst="rect">
            <a:avLst/>
          </a:prstGeom>
          <a:noFill/>
        </p:spPr>
        <p:txBody>
          <a:bodyPr wrap="square" rtlCol="0">
            <a:spAutoFit/>
          </a:bodyPr>
          <a:lstStyle/>
          <a:p>
            <a:r>
              <a:rPr lang="en-GB" sz="2400" dirty="0"/>
              <a:t>Schumpeter was a key theorist in Entrepreneurship in the early 20</a:t>
            </a:r>
            <a:r>
              <a:rPr lang="en-GB" sz="2400" baseline="30000" dirty="0"/>
              <a:t>th</a:t>
            </a:r>
            <a:r>
              <a:rPr lang="en-GB" sz="2400" dirty="0"/>
              <a:t> </a:t>
            </a:r>
            <a:r>
              <a:rPr lang="en-GB" sz="2400" dirty="0" err="1"/>
              <a:t>Centuary</a:t>
            </a:r>
            <a:r>
              <a:rPr lang="en-GB" sz="2400" dirty="0"/>
              <a:t>.</a:t>
            </a:r>
          </a:p>
          <a:p>
            <a:endParaRPr lang="en-GB" sz="2400" dirty="0"/>
          </a:p>
          <a:p>
            <a:r>
              <a:rPr lang="en-GB" sz="2400" dirty="0"/>
              <a:t>He believed that the Entrepreneur was the mechanism of economic change.  That an Entrepreneur went beyond the role of a Manager,  it involved innovation and creativity.</a:t>
            </a:r>
          </a:p>
          <a:p>
            <a:endParaRPr lang="en-GB" sz="2400" dirty="0"/>
          </a:p>
          <a:p>
            <a:r>
              <a:rPr lang="en-GB" sz="2400" dirty="0"/>
              <a:t>Although the Entrepreneur was the vehicle for economic change, they didn’t require wealth to enact it.  Although in many cases Entrepreneurs were very wealthy this was more circumstance than a requirement.</a:t>
            </a:r>
          </a:p>
        </p:txBody>
      </p:sp>
    </p:spTree>
    <p:extLst>
      <p:ext uri="{BB962C8B-B14F-4D97-AF65-F5344CB8AC3E}">
        <p14:creationId xmlns:p14="http://schemas.microsoft.com/office/powerpoint/2010/main" val="1799700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tx2">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5693229" cy="1325563"/>
          </a:xfrm>
        </p:spPr>
        <p:txBody>
          <a:bodyPr/>
          <a:lstStyle/>
          <a:p>
            <a:r>
              <a:rPr lang="en-GB" b="1" dirty="0">
                <a:solidFill>
                  <a:schemeClr val="bg1"/>
                </a:solidFill>
              </a:rPr>
              <a:t>Peter Drucker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4158" y="1690688"/>
            <a:ext cx="4109357" cy="4345868"/>
          </a:xfrm>
        </p:spPr>
      </p:pic>
      <p:sp>
        <p:nvSpPr>
          <p:cNvPr id="5" name="TextBox 4"/>
          <p:cNvSpPr txBox="1"/>
          <p:nvPr/>
        </p:nvSpPr>
        <p:spPr>
          <a:xfrm>
            <a:off x="5731329" y="636814"/>
            <a:ext cx="5927271" cy="5786199"/>
          </a:xfrm>
          <a:prstGeom prst="rect">
            <a:avLst/>
          </a:prstGeom>
          <a:noFill/>
        </p:spPr>
        <p:txBody>
          <a:bodyPr wrap="square" rtlCol="0">
            <a:spAutoFit/>
          </a:bodyPr>
          <a:lstStyle/>
          <a:p>
            <a:endParaRPr lang="en-GB" sz="2400" dirty="0"/>
          </a:p>
          <a:p>
            <a:r>
              <a:rPr lang="en-GB" sz="2300" dirty="0"/>
              <a:t>Entrepreneurship is linked to Innovation.</a:t>
            </a:r>
          </a:p>
          <a:p>
            <a:endParaRPr lang="en-GB" sz="2300" dirty="0"/>
          </a:p>
          <a:p>
            <a:r>
              <a:rPr lang="en-GB" sz="2300" dirty="0"/>
              <a:t>The Entrepreneur has the role of innovation and to successfully manage innovation.</a:t>
            </a:r>
          </a:p>
          <a:p>
            <a:endParaRPr lang="en-GB" sz="2300" dirty="0"/>
          </a:p>
          <a:p>
            <a:r>
              <a:rPr lang="en-GB" sz="2300" dirty="0"/>
              <a:t>Entrepreneurial organisations are opportunity-focused, they must still handle the day to day aspects of running a Business but will give priority to innovation and new opportunities.</a:t>
            </a:r>
          </a:p>
          <a:p>
            <a:endParaRPr lang="en-GB" sz="2300" dirty="0"/>
          </a:p>
          <a:p>
            <a:r>
              <a:rPr lang="en-GB" sz="2300" dirty="0"/>
              <a:t>Drucker discussed that Entrepreneurial activity was </a:t>
            </a:r>
            <a:r>
              <a:rPr lang="en-GB" sz="2300" dirty="0" err="1"/>
              <a:t>infact</a:t>
            </a:r>
            <a:r>
              <a:rPr lang="en-GB" sz="2300" dirty="0"/>
              <a:t> the action and behaviour of an individual that could be applied in many situations.  </a:t>
            </a:r>
            <a:endParaRPr lang="en-GB" sz="2400" dirty="0"/>
          </a:p>
          <a:p>
            <a:endParaRPr lang="en-GB" sz="2400" dirty="0"/>
          </a:p>
        </p:txBody>
      </p:sp>
    </p:spTree>
    <p:extLst>
      <p:ext uri="{BB962C8B-B14F-4D97-AF65-F5344CB8AC3E}">
        <p14:creationId xmlns:p14="http://schemas.microsoft.com/office/powerpoint/2010/main" val="401472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hueOff val="0"/>
            <a:satOff val="0"/>
            <a:lumOff val="0"/>
          </a:schemeClr>
        </a:solidFill>
        <a:effectLst/>
      </p:bgPr>
    </p:bg>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083064285"/>
              </p:ext>
            </p:extLst>
          </p:nvPr>
        </p:nvGraphicFramePr>
        <p:xfrm>
          <a:off x="391886" y="228600"/>
          <a:ext cx="11495313" cy="64497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1485900" y="5649686"/>
            <a:ext cx="8997043" cy="461665"/>
          </a:xfrm>
          <a:prstGeom prst="rect">
            <a:avLst/>
          </a:prstGeom>
          <a:noFill/>
        </p:spPr>
        <p:txBody>
          <a:bodyPr wrap="square" rtlCol="0">
            <a:spAutoFit/>
          </a:bodyPr>
          <a:lstStyle/>
          <a:p>
            <a:pPr algn="ctr"/>
            <a:r>
              <a:rPr lang="en-GB" sz="2400" b="1" dirty="0"/>
              <a:t>CONTEMPORARY ENTREPRENEURSHIP</a:t>
            </a:r>
          </a:p>
        </p:txBody>
      </p:sp>
    </p:spTree>
    <p:extLst>
      <p:ext uri="{BB962C8B-B14F-4D97-AF65-F5344CB8AC3E}">
        <p14:creationId xmlns:p14="http://schemas.microsoft.com/office/powerpoint/2010/main" val="1264370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tx2">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this is this relevant to you……</a:t>
            </a:r>
          </a:p>
        </p:txBody>
      </p:sp>
      <p:sp>
        <p:nvSpPr>
          <p:cNvPr id="3" name="Content Placeholder 2"/>
          <p:cNvSpPr>
            <a:spLocks noGrp="1"/>
          </p:cNvSpPr>
          <p:nvPr>
            <p:ph idx="1"/>
          </p:nvPr>
        </p:nvSpPr>
        <p:spPr/>
        <p:txBody>
          <a:bodyPr/>
          <a:lstStyle/>
          <a:p>
            <a:r>
              <a:rPr lang="en-GB" dirty="0"/>
              <a:t>Organisations such as Carmarthenshire County Council are looking to build stronger Entrepreneurial activity in the county</a:t>
            </a:r>
          </a:p>
          <a:p>
            <a:r>
              <a:rPr lang="en-GB" dirty="0"/>
              <a:t>It is essential if you want to start and sustain your own business</a:t>
            </a:r>
          </a:p>
          <a:p>
            <a:r>
              <a:rPr lang="en-GB" dirty="0"/>
              <a:t>Most employers look for entrepreneurial skills in their potential employees</a:t>
            </a:r>
          </a:p>
          <a:p>
            <a:r>
              <a:rPr lang="en-GB" dirty="0"/>
              <a:t>Entrepreneurship is a proved employability skill – Therefore increased chances of finding suitable employment following your degree program</a:t>
            </a:r>
          </a:p>
        </p:txBody>
      </p:sp>
    </p:spTree>
    <p:extLst>
      <p:ext uri="{BB962C8B-B14F-4D97-AF65-F5344CB8AC3E}">
        <p14:creationId xmlns:p14="http://schemas.microsoft.com/office/powerpoint/2010/main" val="1166909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tx2">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a:t>
            </a:r>
          </a:p>
        </p:txBody>
      </p:sp>
      <p:sp>
        <p:nvSpPr>
          <p:cNvPr id="3" name="Content Placeholder 2"/>
          <p:cNvSpPr>
            <a:spLocks noGrp="1"/>
          </p:cNvSpPr>
          <p:nvPr>
            <p:ph idx="1"/>
          </p:nvPr>
        </p:nvSpPr>
        <p:spPr>
          <a:xfrm>
            <a:off x="838200" y="1436914"/>
            <a:ext cx="10515600" cy="5078185"/>
          </a:xfrm>
        </p:spPr>
        <p:txBody>
          <a:bodyPr>
            <a:normAutofit/>
          </a:bodyPr>
          <a:lstStyle/>
          <a:p>
            <a:pPr marL="0" indent="0">
              <a:buNone/>
            </a:pPr>
            <a:r>
              <a:rPr lang="en-GB" dirty="0"/>
              <a:t>In groups of 3-4 please take a scenario card.  </a:t>
            </a:r>
          </a:p>
          <a:p>
            <a:pPr marL="0" indent="0">
              <a:buNone/>
            </a:pPr>
            <a:endParaRPr lang="en-GB" dirty="0"/>
          </a:p>
          <a:p>
            <a:pPr marL="0" indent="0">
              <a:buNone/>
            </a:pPr>
            <a:r>
              <a:rPr lang="en-GB" dirty="0"/>
              <a:t>Looking at the picture, identify the issue/issues and consider the ways Business or a Business could solve that problem or issue.</a:t>
            </a:r>
          </a:p>
          <a:p>
            <a:pPr marL="0" indent="0">
              <a:buNone/>
            </a:pPr>
            <a:endParaRPr lang="en-GB" dirty="0"/>
          </a:p>
          <a:p>
            <a:pPr marL="0" indent="0">
              <a:buNone/>
            </a:pPr>
            <a:r>
              <a:rPr lang="en-GB" dirty="0"/>
              <a:t>Decide upon the nature of the issue and whom it impacts upon.  Create a small Business idea to combat that problem.  Highlight the positive impact of the Business and also the foreseen barriers to its success.</a:t>
            </a:r>
          </a:p>
          <a:p>
            <a:pPr marL="0" indent="0">
              <a:buNone/>
            </a:pPr>
            <a:endParaRPr lang="en-GB" dirty="0"/>
          </a:p>
          <a:p>
            <a:pPr marL="0" indent="0">
              <a:buNone/>
            </a:pPr>
            <a:r>
              <a:rPr lang="en-GB" dirty="0"/>
              <a:t>As a class we shall discuss each scenario and the potential solution.</a:t>
            </a:r>
          </a:p>
        </p:txBody>
      </p:sp>
    </p:spTree>
    <p:extLst>
      <p:ext uri="{BB962C8B-B14F-4D97-AF65-F5344CB8AC3E}">
        <p14:creationId xmlns:p14="http://schemas.microsoft.com/office/powerpoint/2010/main" val="3315229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tx2">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2</a:t>
            </a:r>
          </a:p>
        </p:txBody>
      </p:sp>
      <p:sp>
        <p:nvSpPr>
          <p:cNvPr id="3" name="Content Placeholder 2"/>
          <p:cNvSpPr>
            <a:spLocks noGrp="1"/>
          </p:cNvSpPr>
          <p:nvPr>
            <p:ph idx="1"/>
          </p:nvPr>
        </p:nvSpPr>
        <p:spPr>
          <a:xfrm>
            <a:off x="838200" y="1469572"/>
            <a:ext cx="10515600" cy="5388428"/>
          </a:xfrm>
        </p:spPr>
        <p:txBody>
          <a:bodyPr>
            <a:normAutofit/>
          </a:bodyPr>
          <a:lstStyle/>
          <a:p>
            <a:pPr marL="0" indent="0">
              <a:buNone/>
            </a:pPr>
            <a:r>
              <a:rPr lang="en-GB" dirty="0"/>
              <a:t>What the episode of Dragons Den, take note as you are watching the video.  What are the key points of the pitch?  Which parts do you feel are particularly successful?  Create a series of </a:t>
            </a:r>
            <a:r>
              <a:rPr lang="en-GB" dirty="0" err="1"/>
              <a:t>helpul</a:t>
            </a:r>
            <a:r>
              <a:rPr lang="en-GB" dirty="0"/>
              <a:t> hints, tips or guidelines that will be useful to a would-be business.</a:t>
            </a:r>
          </a:p>
          <a:p>
            <a:pPr marL="0" indent="0">
              <a:buNone/>
            </a:pPr>
            <a:endParaRPr lang="en-GB" dirty="0"/>
          </a:p>
          <a:p>
            <a:pPr marL="0" indent="0">
              <a:buNone/>
            </a:pPr>
            <a:r>
              <a:rPr lang="en-GB">
                <a:hlinkClick r:id="rId2"/>
              </a:rPr>
              <a:t>Young Entrepreneur Reveals A Side Project That Makes Six Figures | Dragons' Den - YouTube</a:t>
            </a:r>
            <a:endParaRPr lang="en-GB" dirty="0"/>
          </a:p>
          <a:p>
            <a:pPr marL="0" indent="0">
              <a:buNone/>
            </a:pPr>
            <a:endParaRPr lang="en-GB" sz="2400" dirty="0"/>
          </a:p>
        </p:txBody>
      </p:sp>
    </p:spTree>
    <p:extLst>
      <p:ext uri="{BB962C8B-B14F-4D97-AF65-F5344CB8AC3E}">
        <p14:creationId xmlns:p14="http://schemas.microsoft.com/office/powerpoint/2010/main" val="9886561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483</TotalTime>
  <Words>467</Words>
  <Application>Microsoft Office PowerPoint</Application>
  <PresentationFormat>Widescreen</PresentationFormat>
  <Paragraphs>57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PowerPoint Presentation</vt:lpstr>
      <vt:lpstr>What is Enterprise and Entrepreneurship?</vt:lpstr>
      <vt:lpstr>PowerPoint Presentation</vt:lpstr>
      <vt:lpstr>PowerPoint Presentation</vt:lpstr>
      <vt:lpstr>PowerPoint Presentation</vt:lpstr>
      <vt:lpstr>Peter Drucker</vt:lpstr>
      <vt:lpstr>PowerPoint Presentation</vt:lpstr>
      <vt:lpstr>Why this is this relevant to you……</vt:lpstr>
      <vt:lpstr>Activity 1</vt:lpstr>
      <vt:lpstr>Activity 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Shore</dc:creator>
  <cp:lastModifiedBy>Jessica Shore</cp:lastModifiedBy>
  <cp:revision>7</cp:revision>
  <dcterms:created xsi:type="dcterms:W3CDTF">2018-09-14T10:31:09Z</dcterms:created>
  <dcterms:modified xsi:type="dcterms:W3CDTF">2022-10-04T15:43:43Z</dcterms:modified>
</cp:coreProperties>
</file>