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60" r:id="rId5"/>
    <p:sldId id="26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C7EBCD-6785-4F51-BF88-CE4D920EE636}" v="13" dt="2026-02-04T18:19:34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6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32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602454" y="646280"/>
            <a:ext cx="5582912" cy="1481522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3507910" y="687116"/>
            <a:ext cx="22564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Academic Experience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3594424" y="5755385"/>
            <a:ext cx="28778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Login:            </a:t>
            </a:r>
            <a:r>
              <a:rPr lang="en-GB" sz="1600" dirty="0">
                <a:solidFill>
                  <a:schemeClr val="bg1"/>
                </a:solidFill>
              </a:rPr>
              <a:t>Student ID number </a:t>
            </a:r>
          </a:p>
          <a:p>
            <a:r>
              <a:rPr lang="en-GB" sz="1600" i="1" dirty="0">
                <a:solidFill>
                  <a:srgbClr val="FF0000"/>
                </a:solidFill>
              </a:rPr>
              <a:t>                       </a:t>
            </a:r>
            <a:r>
              <a:rPr lang="en-GB" sz="1600" i="1" dirty="0">
                <a:solidFill>
                  <a:schemeClr val="bg1"/>
                </a:solidFill>
              </a:rPr>
              <a:t>e.g. 123456</a:t>
            </a:r>
          </a:p>
          <a:p>
            <a:r>
              <a:rPr lang="en-GB" sz="1600" b="1" dirty="0">
                <a:solidFill>
                  <a:schemeClr val="bg1"/>
                </a:solidFill>
              </a:rPr>
              <a:t>Password:     </a:t>
            </a:r>
            <a:r>
              <a:rPr lang="en-GB" sz="1600" dirty="0">
                <a:solidFill>
                  <a:schemeClr val="bg1"/>
                </a:solidFill>
              </a:rPr>
              <a:t>2026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602454" y="2127802"/>
            <a:ext cx="5582912" cy="1428199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3507910" y="2226732"/>
            <a:ext cx="2677456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5B0"/>
                </a:solidFill>
              </a:rPr>
              <a:t>Undergraduates: </a:t>
            </a:r>
          </a:p>
          <a:p>
            <a:r>
              <a:rPr lang="en-GB" b="1" dirty="0">
                <a:solidFill>
                  <a:srgbClr val="00B5B0"/>
                </a:solidFill>
              </a:rPr>
              <a:t>1</a:t>
            </a:r>
            <a:r>
              <a:rPr lang="en-GB" b="1" baseline="30000" dirty="0">
                <a:solidFill>
                  <a:srgbClr val="00B5B0"/>
                </a:solidFill>
              </a:rPr>
              <a:t>st</a:t>
            </a:r>
            <a:r>
              <a:rPr lang="en-GB" b="1" dirty="0">
                <a:solidFill>
                  <a:srgbClr val="00B5B0"/>
                </a:solidFill>
              </a:rPr>
              <a:t> &amp; 2</a:t>
            </a:r>
            <a:r>
              <a:rPr lang="en-GB" b="1" baseline="30000" dirty="0">
                <a:solidFill>
                  <a:srgbClr val="00B5B0"/>
                </a:solidFill>
              </a:rPr>
              <a:t>nd</a:t>
            </a:r>
            <a:r>
              <a:rPr lang="en-GB" b="1" dirty="0">
                <a:solidFill>
                  <a:srgbClr val="00B5B0"/>
                </a:solidFill>
              </a:rPr>
              <a:t> year students</a:t>
            </a:r>
          </a:p>
          <a:p>
            <a:endParaRPr lang="en-GB" sz="1100" b="1" dirty="0">
              <a:solidFill>
                <a:srgbClr val="00B5B0"/>
              </a:solidFill>
            </a:endParaRPr>
          </a:p>
          <a:p>
            <a:r>
              <a:rPr lang="en-GB" sz="12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ptos" panose="020B0004020202020204" pitchFamily="34" charset="0"/>
              </a:rPr>
              <a:t>(Excluding new starters and final year HND students)</a:t>
            </a:r>
            <a:r>
              <a:rPr lang="en-GB" sz="1200" b="1" baseline="30000" dirty="0">
                <a:solidFill>
                  <a:srgbClr val="00B5B0"/>
                </a:solidFill>
              </a:rPr>
              <a:t>    </a:t>
            </a:r>
            <a:endParaRPr lang="en-GB" sz="1200" b="1" dirty="0">
              <a:solidFill>
                <a:srgbClr val="00B5B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92E232-AF3B-7EB8-A0C0-A714A264AE06}"/>
              </a:ext>
            </a:extLst>
          </p:cNvPr>
          <p:cNvSpPr txBox="1"/>
          <p:nvPr/>
        </p:nvSpPr>
        <p:spPr>
          <a:xfrm>
            <a:off x="756288" y="701036"/>
            <a:ext cx="22564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Arholwg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Profiad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Academaidd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CF98703-D4B6-5ABB-9AC1-AAFA5C47E222}"/>
              </a:ext>
            </a:extLst>
          </p:cNvPr>
          <p:cNvSpPr txBox="1"/>
          <p:nvPr/>
        </p:nvSpPr>
        <p:spPr>
          <a:xfrm>
            <a:off x="756288" y="2211343"/>
            <a:ext cx="26376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B5B0"/>
                </a:solidFill>
              </a:rPr>
              <a:t>Israddedigigion</a:t>
            </a:r>
            <a:r>
              <a:rPr lang="en-GB" b="1" dirty="0">
                <a:solidFill>
                  <a:srgbClr val="00B5B0"/>
                </a:solidFill>
              </a:rPr>
              <a:t>: </a:t>
            </a:r>
            <a:r>
              <a:rPr lang="en-GB" b="1" dirty="0" err="1">
                <a:solidFill>
                  <a:srgbClr val="00B5B0"/>
                </a:solidFill>
              </a:rPr>
              <a:t>Myfyrwyr</a:t>
            </a:r>
            <a:r>
              <a:rPr lang="en-GB" b="1" dirty="0">
                <a:solidFill>
                  <a:srgbClr val="00B5B0"/>
                </a:solidFill>
              </a:rPr>
              <a:t> </a:t>
            </a:r>
            <a:r>
              <a:rPr lang="en-GB" b="1" dirty="0" err="1">
                <a:solidFill>
                  <a:srgbClr val="00B5B0"/>
                </a:solidFill>
              </a:rPr>
              <a:t>Blwyddyn</a:t>
            </a:r>
            <a:r>
              <a:rPr lang="en-GB" b="1" dirty="0">
                <a:solidFill>
                  <a:srgbClr val="00B5B0"/>
                </a:solidFill>
              </a:rPr>
              <a:t> 1 a 2</a:t>
            </a:r>
          </a:p>
          <a:p>
            <a:pPr algn="l"/>
            <a:endParaRPr lang="en-GB" sz="1100" dirty="0">
              <a:solidFill>
                <a:schemeClr val="tx2"/>
              </a:solidFill>
              <a:effectLst/>
              <a:ea typeface="DengXian" panose="02010600030101010101" pitchFamily="2" charset="-122"/>
              <a:cs typeface="Aptos" panose="020B0004020202020204" pitchFamily="34" charset="0"/>
            </a:endParaRPr>
          </a:p>
          <a:p>
            <a:pPr algn="l"/>
            <a:r>
              <a:rPr lang="en-GB" sz="1200" dirty="0">
                <a:solidFill>
                  <a:schemeClr val="tx2"/>
                </a:solidFill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(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Ac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eithrio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dechreuwyr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newydd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a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myfyrwyr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HND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ar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eu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blwyddyn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</a:t>
            </a:r>
            <a:r>
              <a:rPr lang="en-GB" sz="1200" b="0" i="0" u="none" strike="noStrike" baseline="0" dirty="0" err="1">
                <a:solidFill>
                  <a:srgbClr val="003C5A"/>
                </a:solidFill>
              </a:rPr>
              <a:t>olaf</a:t>
            </a:r>
            <a:r>
              <a:rPr lang="en-GB" sz="1200" b="0" i="0" u="none" strike="noStrike" baseline="0" dirty="0">
                <a:solidFill>
                  <a:srgbClr val="003C5A"/>
                </a:solidFill>
              </a:rPr>
              <a:t> </a:t>
            </a:r>
            <a:r>
              <a:rPr lang="en-GB" sz="1200" dirty="0">
                <a:solidFill>
                  <a:schemeClr val="tx2"/>
                </a:solidFill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)</a:t>
            </a:r>
            <a:r>
              <a:rPr lang="en-GB" sz="1200" b="1" baseline="30000" dirty="0">
                <a:solidFill>
                  <a:srgbClr val="00B5B0"/>
                </a:solidFill>
              </a:rPr>
              <a:t>    </a:t>
            </a:r>
            <a:endParaRPr lang="en-GB" sz="1200" b="1" dirty="0">
              <a:solidFill>
                <a:srgbClr val="00B5B0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6F8585D-2C2B-EA74-6788-51AF82010EAF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i="1" dirty="0"/>
              <a:t>Abertawe a </a:t>
            </a:r>
            <a:r>
              <a:rPr lang="cy-GB" i="1" dirty="0" err="1"/>
              <a:t>Chaerfyrddin</a:t>
            </a:r>
            <a:r>
              <a:rPr lang="cy-GB" i="1" dirty="0"/>
              <a:t> </a:t>
            </a:r>
            <a:r>
              <a:rPr lang="en-GB"/>
              <a:t>/ Swansea &amp; Carmarthen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DE5DD4-41A1-D2D4-B7BD-E10A62E62C39}"/>
              </a:ext>
            </a:extLst>
          </p:cNvPr>
          <p:cNvSpPr txBox="1"/>
          <p:nvPr/>
        </p:nvSpPr>
        <p:spPr>
          <a:xfrm>
            <a:off x="838563" y="5633068"/>
            <a:ext cx="25402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0" u="none" strike="noStrike" baseline="0" dirty="0" err="1">
                <a:solidFill>
                  <a:schemeClr val="bg1"/>
                </a:solidFill>
              </a:rPr>
              <a:t>Mewngofnodi</a:t>
            </a:r>
            <a:r>
              <a:rPr lang="en-GB" sz="1600" b="1" i="0" u="none" strike="noStrike" baseline="0" dirty="0">
                <a:solidFill>
                  <a:schemeClr val="bg1"/>
                </a:solidFill>
              </a:rPr>
              <a:t>: </a:t>
            </a:r>
            <a:r>
              <a:rPr lang="en-GB" sz="1600" b="0" i="0" u="none" strike="noStrike" baseline="0" dirty="0" err="1">
                <a:solidFill>
                  <a:schemeClr val="bg1"/>
                </a:solidFill>
              </a:rPr>
              <a:t>Manylion</a:t>
            </a:r>
            <a:r>
              <a:rPr lang="en-GB" sz="1600" b="0" i="0" u="none" strike="noStrike" baseline="0" dirty="0">
                <a:solidFill>
                  <a:schemeClr val="bg1"/>
                </a:solidFill>
              </a:rPr>
              <a:t> </a:t>
            </a:r>
            <a:r>
              <a:rPr lang="en-GB" sz="1600" b="0" i="0" u="none" strike="noStrike" baseline="0" dirty="0" err="1">
                <a:solidFill>
                  <a:schemeClr val="bg1"/>
                </a:solidFill>
              </a:rPr>
              <a:t>Adnabod</a:t>
            </a:r>
            <a:r>
              <a:rPr lang="en-GB" sz="1600" b="0" i="0" u="none" strike="noStrike" baseline="0" dirty="0">
                <a:solidFill>
                  <a:schemeClr val="bg1"/>
                </a:solidFill>
              </a:rPr>
              <a:t> </a:t>
            </a:r>
            <a:r>
              <a:rPr lang="en-GB" sz="1600" b="0" i="0" u="none" strike="noStrike" baseline="0" dirty="0" err="1">
                <a:solidFill>
                  <a:schemeClr val="bg1"/>
                </a:solidFill>
              </a:rPr>
              <a:t>myfyriwr</a:t>
            </a:r>
            <a:r>
              <a:rPr lang="en-GB" sz="1600" b="0" i="0" u="none" strike="noStrike" baseline="0" dirty="0">
                <a:solidFill>
                  <a:schemeClr val="bg1"/>
                </a:solidFill>
              </a:rPr>
              <a:t> PCYDDS</a:t>
            </a:r>
          </a:p>
          <a:p>
            <a:r>
              <a:rPr lang="en-GB" sz="1600" i="1" dirty="0" err="1">
                <a:solidFill>
                  <a:schemeClr val="bg1"/>
                </a:solidFill>
              </a:rPr>
              <a:t>e.e.</a:t>
            </a:r>
            <a:r>
              <a:rPr lang="en-GB" sz="1600" i="1" dirty="0">
                <a:solidFill>
                  <a:schemeClr val="bg1"/>
                </a:solidFill>
              </a:rPr>
              <a:t> 123456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b="1" i="0" u="none" strike="noStrike" baseline="0" dirty="0" err="1">
                <a:solidFill>
                  <a:schemeClr val="bg1"/>
                </a:solidFill>
              </a:rPr>
              <a:t>Cyfrinair</a:t>
            </a:r>
            <a:r>
              <a:rPr lang="en-GB" sz="1600" b="1" i="0" u="none" strike="noStrike" baseline="0" dirty="0">
                <a:solidFill>
                  <a:schemeClr val="bg1"/>
                </a:solidFill>
              </a:rPr>
              <a:t>: </a:t>
            </a:r>
            <a:r>
              <a:rPr lang="en-GB" sz="1600" b="0" i="0" u="none" strike="noStrike" baseline="0" dirty="0">
                <a:solidFill>
                  <a:schemeClr val="bg1"/>
                </a:solidFill>
              </a:rPr>
              <a:t>2026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332446F-D29C-9F45-953A-5260107E89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4777" y="3726987"/>
            <a:ext cx="1756781" cy="175678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DB887B9-96DC-A6D5-EE96-2DB8BEB26E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728" y="3758195"/>
            <a:ext cx="1756780" cy="175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81DFF-D178-A759-87D1-61659A113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68FC8F-5389-0FBC-4AA9-BE567BDEF7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714A73-7161-3107-2050-392B16F4182F}"/>
              </a:ext>
            </a:extLst>
          </p:cNvPr>
          <p:cNvSpPr txBox="1"/>
          <p:nvPr/>
        </p:nvSpPr>
        <p:spPr>
          <a:xfrm>
            <a:off x="1141946" y="3708142"/>
            <a:ext cx="295676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 err="1">
                <a:solidFill>
                  <a:srgbClr val="009999"/>
                </a:solidFill>
              </a:rPr>
              <a:t>Cymhellion</a:t>
            </a:r>
            <a:r>
              <a:rPr lang="en-GB" sz="2500" b="1" dirty="0">
                <a:solidFill>
                  <a:srgbClr val="009999"/>
                </a:solidFill>
              </a:rPr>
              <a:t> </a:t>
            </a:r>
            <a:r>
              <a:rPr lang="en-GB" sz="2500" b="1" dirty="0" err="1">
                <a:solidFill>
                  <a:srgbClr val="009999"/>
                </a:solidFill>
              </a:rPr>
              <a:t>ar</a:t>
            </a:r>
            <a:r>
              <a:rPr lang="en-GB" sz="2500" b="1" dirty="0">
                <a:solidFill>
                  <a:srgbClr val="009999"/>
                </a:solidFill>
              </a:rPr>
              <a:t> </a:t>
            </a:r>
            <a:r>
              <a:rPr lang="en-GB" sz="2500" b="1" dirty="0" err="1">
                <a:solidFill>
                  <a:srgbClr val="009999"/>
                </a:solidFill>
              </a:rPr>
              <a:t>gyfer</a:t>
            </a:r>
            <a:r>
              <a:rPr lang="en-GB" sz="2500" b="1" dirty="0">
                <a:solidFill>
                  <a:srgbClr val="009999"/>
                </a:solidFill>
              </a:rPr>
              <a:t> </a:t>
            </a:r>
            <a:r>
              <a:rPr lang="en-GB" sz="2500" b="1" dirty="0" err="1">
                <a:solidFill>
                  <a:srgbClr val="009999"/>
                </a:solidFill>
              </a:rPr>
              <a:t>Tymor</a:t>
            </a:r>
            <a:r>
              <a:rPr lang="en-GB" sz="2500" b="1" dirty="0">
                <a:solidFill>
                  <a:srgbClr val="009999"/>
                </a:solidFill>
              </a:rPr>
              <a:t> yr </a:t>
            </a:r>
            <a:r>
              <a:rPr lang="en-GB" sz="2500" b="1" dirty="0" err="1">
                <a:solidFill>
                  <a:srgbClr val="009999"/>
                </a:solidFill>
              </a:rPr>
              <a:t>Arolygon</a:t>
            </a:r>
            <a:endParaRPr lang="en-GB" sz="2500" dirty="0">
              <a:solidFill>
                <a:srgbClr val="009999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EE9B6E-C531-E5DA-80BD-0B0B5AE4935C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i="1" dirty="0"/>
              <a:t>Abertawe a </a:t>
            </a:r>
            <a:r>
              <a:rPr lang="cy-GB" i="1" dirty="0" err="1"/>
              <a:t>Chaerfyrddin</a:t>
            </a:r>
            <a:r>
              <a:rPr lang="cy-GB" i="1" dirty="0"/>
              <a:t> </a:t>
            </a:r>
            <a:r>
              <a:rPr lang="en-GB" dirty="0"/>
              <a:t>/ Swansea &amp; Carmarthen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A148EB-E585-2A0C-4BEC-8F1875298A12}"/>
              </a:ext>
            </a:extLst>
          </p:cNvPr>
          <p:cNvSpPr txBox="1"/>
          <p:nvPr/>
        </p:nvSpPr>
        <p:spPr>
          <a:xfrm>
            <a:off x="4778692" y="4938890"/>
            <a:ext cx="34651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As a thank you, we are giving away a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rgbClr val="009999"/>
                </a:solidFill>
              </a:rPr>
              <a:t>hot drinks voucher (£3)</a:t>
            </a:r>
            <a:r>
              <a:rPr lang="en-GB" dirty="0">
                <a:solidFill>
                  <a:srgbClr val="009999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to be used on campus in any of our cafes.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D1FFAB-CA0F-8ED6-09CE-B78AF6981C7D}"/>
              </a:ext>
            </a:extLst>
          </p:cNvPr>
          <p:cNvSpPr txBox="1"/>
          <p:nvPr/>
        </p:nvSpPr>
        <p:spPr>
          <a:xfrm>
            <a:off x="887730" y="5000803"/>
            <a:ext cx="34651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I ddiolch i chi, rydym yn rhoi</a:t>
            </a:r>
            <a:r>
              <a:rPr lang="cy-GB" b="1" dirty="0">
                <a:solidFill>
                  <a:schemeClr val="bg1"/>
                </a:solidFill>
              </a:rPr>
              <a:t> </a:t>
            </a:r>
            <a:r>
              <a:rPr lang="cy-GB" b="1" dirty="0">
                <a:solidFill>
                  <a:srgbClr val="009999"/>
                </a:solidFill>
              </a:rPr>
              <a:t>taleb diod boeth (£3) </a:t>
            </a:r>
            <a:r>
              <a:rPr lang="cy-GB" dirty="0">
                <a:solidFill>
                  <a:schemeClr val="bg1"/>
                </a:solidFill>
              </a:rPr>
              <a:t>i'w</a:t>
            </a:r>
            <a:r>
              <a:rPr lang="cy-GB" b="1" dirty="0">
                <a:solidFill>
                  <a:schemeClr val="bg1"/>
                </a:solidFill>
              </a:rPr>
              <a:t> </a:t>
            </a:r>
            <a:r>
              <a:rPr lang="cy-GB" dirty="0">
                <a:solidFill>
                  <a:schemeClr val="bg1"/>
                </a:solidFill>
              </a:rPr>
              <a:t>defnyddio ar y campws yn unrhyw un o'n caffis.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0727A0-845C-F775-6AE3-52BEC26ADC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47" t="13596" r="6542" b="10248"/>
          <a:stretch>
            <a:fillRect/>
          </a:stretch>
        </p:blipFill>
        <p:spPr>
          <a:xfrm>
            <a:off x="3278033" y="1061592"/>
            <a:ext cx="5370667" cy="187360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A0CAE1-6B8B-F3DD-12BB-3B13D76BD48A}"/>
              </a:ext>
            </a:extLst>
          </p:cNvPr>
          <p:cNvSpPr txBox="1"/>
          <p:nvPr/>
        </p:nvSpPr>
        <p:spPr>
          <a:xfrm>
            <a:off x="5238749" y="3708142"/>
            <a:ext cx="27241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rgbClr val="009999"/>
                </a:solidFill>
              </a:rPr>
              <a:t>Incentives for Survey Season</a:t>
            </a:r>
          </a:p>
        </p:txBody>
      </p:sp>
    </p:spTree>
    <p:extLst>
      <p:ext uri="{BB962C8B-B14F-4D97-AF65-F5344CB8AC3E}">
        <p14:creationId xmlns:p14="http://schemas.microsoft.com/office/powerpoint/2010/main" val="2513849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Props1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5AF9FF-8001-49F1-BCA1-BD15A82E2F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0D8F53A-DA0A-4C2A-AB91-319CDBD038E1}">
  <ds:schemaRefs>
    <ds:schemaRef ds:uri="http://schemas.microsoft.com/office/2006/metadata/properties"/>
    <ds:schemaRef ds:uri="http://schemas.microsoft.com/office/infopath/2007/PartnerControls"/>
    <ds:schemaRef ds:uri="74243a2f-f39c-4e43-9810-58f2f548e0d4"/>
    <ds:schemaRef ds:uri="32cf4773-4f40-40c5-b712-94915657137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</Words>
  <Application>Microsoft Office PowerPoint</Application>
  <PresentationFormat>Widescreen</PresentationFormat>
  <Paragraphs>22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Ewa Kazimierska</cp:lastModifiedBy>
  <cp:revision>2</cp:revision>
  <dcterms:created xsi:type="dcterms:W3CDTF">2024-02-02T13:40:40Z</dcterms:created>
  <dcterms:modified xsi:type="dcterms:W3CDTF">2026-02-27T12:09:05Z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