
<file path=[Content_Types].xml><?xml version="1.0" encoding="utf-8"?>
<Types xmlns="http://schemas.openxmlformats.org/package/2006/content-types">
  <Default Extension="jpeg" ContentType="image/jpeg"/>
  <Default Extension="jp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7" r:id="rId1"/>
  </p:sldMasterIdLst>
  <p:notesMasterIdLst>
    <p:notesMasterId r:id="rId9"/>
  </p:notesMasterIdLst>
  <p:sldIdLst>
    <p:sldId id="256" r:id="rId2"/>
    <p:sldId id="257" r:id="rId3"/>
    <p:sldId id="259" r:id="rId4"/>
    <p:sldId id="258" r:id="rId5"/>
    <p:sldId id="260" r:id="rId6"/>
    <p:sldId id="261"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43FC65-98F4-2067-3C1F-DB77E49E7AEF}" v="3" dt="2023-10-16T17:42:03.948"/>
    <p1510:client id="{1BF87B7A-5073-3DCD-C9AE-77F6CD0E9C7F}" v="77" dt="2023-11-02T22:11:08.404"/>
    <p1510:client id="{8378B2B2-793A-5B64-AA6E-4884AA97FD81}" v="537" dt="2023-10-31T16:53:07.515"/>
    <p1510:client id="{C4A783A7-9B36-4E8D-A881-C4537B3A13FA}" v="135" dt="2023-10-16T11:52:09.966"/>
    <p1510:client id="{EA60D7D8-A8B6-9B4D-23E6-35BDE77B0292}" v="2" dt="2023-10-26T10:45:37.1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046" autoAdjust="0"/>
    <p:restoredTop sz="95679"/>
  </p:normalViewPr>
  <p:slideViewPr>
    <p:cSldViewPr snapToGrid="0">
      <p:cViewPr varScale="1">
        <p:scale>
          <a:sx n="87" d="100"/>
          <a:sy n="87" d="100"/>
        </p:scale>
        <p:origin x="232" y="9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317255-E5E6-45CE-9E60-58C247542AD0}" type="datetimeFigureOut">
              <a:t>11/3/23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4568D0-5019-4D2E-9FE2-EE048707B6E2}" type="slidenum">
              <a:t>‹#›</a:t>
            </a:fld>
            <a:endParaRPr lang="en-US"/>
          </a:p>
        </p:txBody>
      </p:sp>
    </p:spTree>
    <p:extLst>
      <p:ext uri="{BB962C8B-B14F-4D97-AF65-F5344CB8AC3E}">
        <p14:creationId xmlns:p14="http://schemas.microsoft.com/office/powerpoint/2010/main" val="36946921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34568D0-5019-4D2E-9FE2-EE048707B6E2}" type="slidenum">
              <a:rPr lang="en-GB" smtClean="0"/>
              <a:t>1</a:t>
            </a:fld>
            <a:endParaRPr lang="en-GB"/>
          </a:p>
        </p:txBody>
      </p:sp>
    </p:spTree>
    <p:extLst>
      <p:ext uri="{BB962C8B-B14F-4D97-AF65-F5344CB8AC3E}">
        <p14:creationId xmlns:p14="http://schemas.microsoft.com/office/powerpoint/2010/main" val="3254871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oxford English dictionary gives this definition to the word wellbeing  "With reference to a person or community: the state of being healthy, happy, or prosperous; physical, psychological, or moral welfare".</a:t>
            </a:r>
          </a:p>
          <a:p>
            <a:r>
              <a:rPr lang="en-US" dirty="0">
                <a:ea typeface="Calibri"/>
                <a:cs typeface="Calibri"/>
              </a:rPr>
              <a:t>Example- working hard on shift supporting managers (sense of purpose)</a:t>
            </a:r>
          </a:p>
          <a:p>
            <a:r>
              <a:rPr lang="en-US" dirty="0">
                <a:ea typeface="Calibri"/>
                <a:cs typeface="Calibri"/>
              </a:rPr>
              <a:t>The Oxford English dictionary also gives us this definition of health "</a:t>
            </a:r>
            <a:r>
              <a:rPr lang="en-US" dirty="0"/>
              <a:t>Soundness of body; that condition in which its functions are duly and efficiently discharged".</a:t>
            </a:r>
            <a:endParaRPr lang="en-US" dirty="0">
              <a:cs typeface="Calibri"/>
            </a:endParaRPr>
          </a:p>
          <a:p>
            <a:r>
              <a:rPr lang="en-US" dirty="0">
                <a:cs typeface="Calibri"/>
              </a:rPr>
              <a:t>Example- good nights sleep (energy/motivation)</a:t>
            </a:r>
          </a:p>
        </p:txBody>
      </p:sp>
      <p:sp>
        <p:nvSpPr>
          <p:cNvPr id="4" name="Slide Number Placeholder 3"/>
          <p:cNvSpPr>
            <a:spLocks noGrp="1"/>
          </p:cNvSpPr>
          <p:nvPr>
            <p:ph type="sldNum" sz="quarter" idx="5"/>
          </p:nvPr>
        </p:nvSpPr>
        <p:spPr/>
        <p:txBody>
          <a:bodyPr/>
          <a:lstStyle/>
          <a:p>
            <a:fld id="{E34568D0-5019-4D2E-9FE2-EE048707B6E2}" type="slidenum">
              <a:t>2</a:t>
            </a:fld>
            <a:endParaRPr lang="en-US"/>
          </a:p>
        </p:txBody>
      </p:sp>
    </p:spTree>
    <p:extLst>
      <p:ext uri="{BB962C8B-B14F-4D97-AF65-F5344CB8AC3E}">
        <p14:creationId xmlns:p14="http://schemas.microsoft.com/office/powerpoint/2010/main" val="1310284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Wellbeing could be your mental wellbeing or your physical wellbeing, in relation to wellbeing The University Of Trinity </a:t>
            </a:r>
            <a:r>
              <a:rPr lang="en-US" dirty="0" err="1">
                <a:cs typeface="Calibri"/>
              </a:rPr>
              <a:t>StDavid</a:t>
            </a:r>
            <a:r>
              <a:rPr lang="en-US" dirty="0">
                <a:cs typeface="Calibri"/>
              </a:rPr>
              <a:t> said "</a:t>
            </a:r>
            <a:r>
              <a:rPr lang="en-US" dirty="0"/>
              <a:t>Together with the University of Wales Trinity St David, we are working to raise awareness and prevent suicide across our universities" </a:t>
            </a:r>
          </a:p>
          <a:p>
            <a:r>
              <a:rPr lang="en-US" dirty="0">
                <a:cs typeface="Calibri"/>
              </a:rPr>
              <a:t>Health in regards to health and wellbeing is very important as a university student. The access group has done research into the health of university students and has this to say "</a:t>
            </a:r>
            <a:r>
              <a:rPr lang="en-US" dirty="0"/>
              <a:t>it can help improve student retention, academic success, and overall quality of life"</a:t>
            </a:r>
            <a:endParaRPr lang="en-US" dirty="0">
              <a:cs typeface="Calibri"/>
            </a:endParaRPr>
          </a:p>
          <a:p>
            <a:r>
              <a:rPr lang="en-US" dirty="0">
                <a:cs typeface="Calibri"/>
              </a:rPr>
              <a:t>Support in regards to health and wellbeing </a:t>
            </a:r>
          </a:p>
        </p:txBody>
      </p:sp>
      <p:sp>
        <p:nvSpPr>
          <p:cNvPr id="4" name="Slide Number Placeholder 3"/>
          <p:cNvSpPr>
            <a:spLocks noGrp="1"/>
          </p:cNvSpPr>
          <p:nvPr>
            <p:ph type="sldNum" sz="quarter" idx="5"/>
          </p:nvPr>
        </p:nvSpPr>
        <p:spPr/>
        <p:txBody>
          <a:bodyPr/>
          <a:lstStyle/>
          <a:p>
            <a:fld id="{E34568D0-5019-4D2E-9FE2-EE048707B6E2}" type="slidenum">
              <a:rPr lang="en-US"/>
              <a:t>3</a:t>
            </a:fld>
            <a:endParaRPr lang="en-US"/>
          </a:p>
        </p:txBody>
      </p:sp>
    </p:spTree>
    <p:extLst>
      <p:ext uri="{BB962C8B-B14F-4D97-AF65-F5344CB8AC3E}">
        <p14:creationId xmlns:p14="http://schemas.microsoft.com/office/powerpoint/2010/main" val="3382558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Oxford English dictionary tells us that resilience is "The quality or fact of being able to recover quickly or easily from, or resist being affected by, a misfortune, shock, illness".</a:t>
            </a:r>
          </a:p>
          <a:p>
            <a:r>
              <a:rPr lang="en-US" dirty="0">
                <a:ea typeface="Calibri"/>
                <a:cs typeface="Calibri"/>
              </a:rPr>
              <a:t>(Falling off Bike)</a:t>
            </a:r>
          </a:p>
          <a:p>
            <a:r>
              <a:rPr lang="en-US" dirty="0">
                <a:ea typeface="Calibri"/>
                <a:cs typeface="Calibri"/>
              </a:rPr>
              <a:t>Use the example </a:t>
            </a:r>
          </a:p>
        </p:txBody>
      </p:sp>
      <p:sp>
        <p:nvSpPr>
          <p:cNvPr id="4" name="Slide Number Placeholder 3"/>
          <p:cNvSpPr>
            <a:spLocks noGrp="1"/>
          </p:cNvSpPr>
          <p:nvPr>
            <p:ph type="sldNum" sz="quarter" idx="5"/>
          </p:nvPr>
        </p:nvSpPr>
        <p:spPr/>
        <p:txBody>
          <a:bodyPr/>
          <a:lstStyle/>
          <a:p>
            <a:fld id="{E34568D0-5019-4D2E-9FE2-EE048707B6E2}" type="slidenum">
              <a:t>4</a:t>
            </a:fld>
            <a:endParaRPr lang="en-US"/>
          </a:p>
        </p:txBody>
      </p:sp>
    </p:spTree>
    <p:extLst>
      <p:ext uri="{BB962C8B-B14F-4D97-AF65-F5344CB8AC3E}">
        <p14:creationId xmlns:p14="http://schemas.microsoft.com/office/powerpoint/2010/main" val="25749332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Challenges to resilience-</a:t>
            </a:r>
          </a:p>
          <a:p>
            <a:pPr marL="228600" indent="-228600">
              <a:buAutoNum type="arabicPeriod"/>
            </a:pPr>
            <a:r>
              <a:rPr lang="en-US" dirty="0">
                <a:cs typeface="Calibri"/>
              </a:rPr>
              <a:t>The Guardian states that "</a:t>
            </a:r>
            <a:r>
              <a:rPr lang="en-US" dirty="0"/>
              <a:t>The pandemic has had a lasting legacy on the mental health of the “Covid generation” of students" </a:t>
            </a:r>
            <a:r>
              <a:rPr lang="en-US" dirty="0">
                <a:cs typeface="Calibri"/>
              </a:rPr>
              <a:t>weather you were in school or not the pandemic has had a lasting effect on people, for me I was unable to sit my GCSE's</a:t>
            </a:r>
          </a:p>
          <a:p>
            <a:pPr marL="228600" indent="-228600">
              <a:buAutoNum type="arabicPeriod"/>
            </a:pPr>
            <a:r>
              <a:rPr lang="en-US" dirty="0">
                <a:cs typeface="Calibri"/>
              </a:rPr>
              <a:t>The cost of living crisis is effecting people as they might not have enough money for food which could result in low energy levels and being less interactive in the day. The university college of London states that "</a:t>
            </a:r>
            <a:r>
              <a:rPr lang="en-US" dirty="0"/>
              <a:t>The higher costs of living and difficult access to financial help are forcing students to work more hours to make ends meet"</a:t>
            </a:r>
            <a:endParaRPr lang="en-US" dirty="0">
              <a:cs typeface="Calibri"/>
            </a:endParaRPr>
          </a:p>
          <a:p>
            <a:r>
              <a:rPr lang="en-US" dirty="0">
                <a:cs typeface="Calibri"/>
              </a:rPr>
              <a:t>3.   becoming more independent weather or not you have moved away from family or not. </a:t>
            </a:r>
          </a:p>
          <a:p>
            <a:r>
              <a:rPr lang="en-US" dirty="0"/>
              <a:t>Support for resilience-  </a:t>
            </a:r>
            <a:endParaRPr lang="en-US" dirty="0">
              <a:cs typeface="Calibri"/>
            </a:endParaRPr>
          </a:p>
          <a:p>
            <a:r>
              <a:rPr lang="en-US" dirty="0">
                <a:cs typeface="Calibri"/>
              </a:rPr>
              <a:t>1.</a:t>
            </a:r>
          </a:p>
          <a:p>
            <a:r>
              <a:rPr lang="en-US" dirty="0">
                <a:cs typeface="Calibri"/>
              </a:rPr>
              <a:t>2.</a:t>
            </a:r>
          </a:p>
          <a:p>
            <a:r>
              <a:rPr lang="en-US" dirty="0">
                <a:cs typeface="Calibri"/>
              </a:rPr>
              <a:t>3.</a:t>
            </a:r>
          </a:p>
          <a:p>
            <a:endParaRPr lang="en-US" dirty="0">
              <a:cs typeface="Calibri"/>
            </a:endParaRPr>
          </a:p>
        </p:txBody>
      </p:sp>
      <p:sp>
        <p:nvSpPr>
          <p:cNvPr id="4" name="Slide Number Placeholder 3"/>
          <p:cNvSpPr>
            <a:spLocks noGrp="1"/>
          </p:cNvSpPr>
          <p:nvPr>
            <p:ph type="sldNum" sz="quarter" idx="5"/>
          </p:nvPr>
        </p:nvSpPr>
        <p:spPr/>
        <p:txBody>
          <a:bodyPr/>
          <a:lstStyle/>
          <a:p>
            <a:fld id="{E34568D0-5019-4D2E-9FE2-EE048707B6E2}" type="slidenum">
              <a:t>5</a:t>
            </a:fld>
            <a:endParaRPr lang="en-US"/>
          </a:p>
        </p:txBody>
      </p:sp>
    </p:spTree>
    <p:extLst>
      <p:ext uri="{BB962C8B-B14F-4D97-AF65-F5344CB8AC3E}">
        <p14:creationId xmlns:p14="http://schemas.microsoft.com/office/powerpoint/2010/main" val="27791209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59E41-78D1-BFDB-D272-9FA85AA245A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E3BC146-637B-42F6-92FD-B6E3EB15FE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B7721A6-C287-E887-73F7-0A0A493F6A21}"/>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5" name="Footer Placeholder 4">
            <a:extLst>
              <a:ext uri="{FF2B5EF4-FFF2-40B4-BE49-F238E27FC236}">
                <a16:creationId xmlns:a16="http://schemas.microsoft.com/office/drawing/2014/main" id="{00AB9CDF-2092-801E-6CDB-8B02012329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D286C1D-DB6C-C93B-05D0-50289C9A663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5508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33F90-993A-28C6-00C6-BBA9BC680F2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53F5AA9-3F2A-0ED6-DAC0-B04B0AEEF68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96CDAD-1200-CFDF-DA61-754A671C1D39}"/>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5" name="Footer Placeholder 4">
            <a:extLst>
              <a:ext uri="{FF2B5EF4-FFF2-40B4-BE49-F238E27FC236}">
                <a16:creationId xmlns:a16="http://schemas.microsoft.com/office/drawing/2014/main" id="{94686126-67FD-8A25-76CB-0D5928BA2A9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990C007-6082-6034-C561-076F2C04726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595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4C9B9-72CE-D2D2-983D-A9F8A3D4CBE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1040381-B1A9-2BAC-1116-DD655F23A9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85C2E03-BEB1-6F7C-C7CB-8903E4D9E489}"/>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5" name="Footer Placeholder 4">
            <a:extLst>
              <a:ext uri="{FF2B5EF4-FFF2-40B4-BE49-F238E27FC236}">
                <a16:creationId xmlns:a16="http://schemas.microsoft.com/office/drawing/2014/main" id="{6953083F-B6AB-E39D-F1FC-9C4BF24C944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73D22B-6420-2D8F-8179-A30AC6D8855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587254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D6FEC-F40B-59AC-C3E4-4FA8A822EA6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961FA5F-381D-6AD9-7963-EDF255EA119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7607A08C-87C9-314D-B1EA-9623366FFE7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48A1E6E-8038-9715-B2E4-508744511A79}"/>
              </a:ext>
            </a:extLst>
          </p:cNvPr>
          <p:cNvSpPr>
            <a:spLocks noGrp="1"/>
          </p:cNvSpPr>
          <p:nvPr>
            <p:ph type="dt" sz="half" idx="10"/>
          </p:nvPr>
        </p:nvSpPr>
        <p:spPr/>
        <p:txBody>
          <a:bodyPr/>
          <a:lstStyle/>
          <a:p>
            <a:fld id="{EB712588-04B1-427B-82EE-E8DB90309F08}" type="datetimeFigureOut">
              <a:rPr lang="en-US" smtClean="0"/>
              <a:t>11/3/23</a:t>
            </a:fld>
            <a:endParaRPr lang="en-US" dirty="0"/>
          </a:p>
        </p:txBody>
      </p:sp>
      <p:sp>
        <p:nvSpPr>
          <p:cNvPr id="6" name="Footer Placeholder 5">
            <a:extLst>
              <a:ext uri="{FF2B5EF4-FFF2-40B4-BE49-F238E27FC236}">
                <a16:creationId xmlns:a16="http://schemas.microsoft.com/office/drawing/2014/main" id="{33C7737E-41AF-DB11-4CE6-A9B658D400F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6F5632A-CD25-D065-9A6F-3DBCC6637C51}"/>
              </a:ext>
            </a:extLst>
          </p:cNvPr>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3844355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DB500-60CA-EF88-76CC-FC0D8193A4E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AE72030-0A78-961E-CB2D-EED78BACB0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1A38DB9F-A4F3-EB52-96C3-5B23F458966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BE1020C-9317-1A1D-837E-9895660178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0632864-A590-DEA2-2805-C34BB229C14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1F19159-8A80-740B-3EED-0C12E23B3188}"/>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8" name="Footer Placeholder 7">
            <a:extLst>
              <a:ext uri="{FF2B5EF4-FFF2-40B4-BE49-F238E27FC236}">
                <a16:creationId xmlns:a16="http://schemas.microsoft.com/office/drawing/2014/main" id="{FFFB261C-F9E1-18EB-602C-E4FAC089F7D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FF23F06-240E-CB38-EC3D-67B355774CC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51111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E463E-2E48-348A-B81A-B0B737ED694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5F7EC0D-6B9F-0364-FDC2-32497299F056}"/>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4" name="Footer Placeholder 3">
            <a:extLst>
              <a:ext uri="{FF2B5EF4-FFF2-40B4-BE49-F238E27FC236}">
                <a16:creationId xmlns:a16="http://schemas.microsoft.com/office/drawing/2014/main" id="{710863A1-4B58-B9A2-C070-517924EDEB3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E1BC243-EB1F-602C-5E5A-1384F17758B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0928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3FC794-0830-B5B0-17AB-7F3390B7AFBD}"/>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3" name="Footer Placeholder 2">
            <a:extLst>
              <a:ext uri="{FF2B5EF4-FFF2-40B4-BE49-F238E27FC236}">
                <a16:creationId xmlns:a16="http://schemas.microsoft.com/office/drawing/2014/main" id="{99F4E61A-10DF-1F9C-5357-48CE8A9B4CB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C13359A-0D0B-3EA4-52CE-AD67DC45B7E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00290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DC413-B84D-C983-B7D1-F35BB940297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1621D95-A5F1-5614-48DB-597296D9D3F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588A93D-6F1B-AECB-A008-84400D673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13C5CF-E4C4-7C94-927A-E65F4E961127}"/>
              </a:ext>
            </a:extLst>
          </p:cNvPr>
          <p:cNvSpPr>
            <a:spLocks noGrp="1"/>
          </p:cNvSpPr>
          <p:nvPr>
            <p:ph type="dt" sz="half" idx="10"/>
          </p:nvPr>
        </p:nvSpPr>
        <p:spPr/>
        <p:txBody>
          <a:bodyPr/>
          <a:lstStyle/>
          <a:p>
            <a:fld id="{42A54C80-263E-416B-A8E0-580EDEADCBDC}" type="datetimeFigureOut">
              <a:rPr lang="en-US" smtClean="0"/>
              <a:t>11/3/23</a:t>
            </a:fld>
            <a:endParaRPr lang="en-US" dirty="0"/>
          </a:p>
        </p:txBody>
      </p:sp>
      <p:sp>
        <p:nvSpPr>
          <p:cNvPr id="6" name="Footer Placeholder 5">
            <a:extLst>
              <a:ext uri="{FF2B5EF4-FFF2-40B4-BE49-F238E27FC236}">
                <a16:creationId xmlns:a16="http://schemas.microsoft.com/office/drawing/2014/main" id="{2D643B9B-7870-E8B7-52DB-7CAC938D965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6C4C11E-7474-D478-F7FC-C1F54810D5FD}"/>
              </a:ext>
            </a:extLst>
          </p:cNvPr>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024674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44F1B-B165-2854-C06C-643C60A5D5C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774E369-91F8-6229-FED2-B9C57A9CE7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209E8CA-F10C-821F-44E9-E289E711938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CDEC6F8-21B2-74E4-F315-0B894ADE1C43}"/>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6" name="Footer Placeholder 5">
            <a:extLst>
              <a:ext uri="{FF2B5EF4-FFF2-40B4-BE49-F238E27FC236}">
                <a16:creationId xmlns:a16="http://schemas.microsoft.com/office/drawing/2014/main" id="{19A47BE6-929F-FBA7-1081-AB16D22659B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AD69849-3BC5-C297-F41B-9ADDCE24EBC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3139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8733E-98FF-5712-75CC-79B61C899EC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383207A-40CC-A223-301E-DC5749278C8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78BEC78-C6DE-3A2A-688A-3338EDAEA7A7}"/>
              </a:ext>
            </a:extLst>
          </p:cNvPr>
          <p:cNvSpPr>
            <a:spLocks noGrp="1"/>
          </p:cNvSpPr>
          <p:nvPr>
            <p:ph type="dt" sz="half" idx="10"/>
          </p:nvPr>
        </p:nvSpPr>
        <p:spPr/>
        <p:txBody>
          <a:bodyPr/>
          <a:lstStyle/>
          <a:p>
            <a:fld id="{55C6B4A9-1611-4792-9094-5F34BCA07E0B}" type="datetimeFigureOut">
              <a:rPr lang="en-US" smtClean="0"/>
              <a:t>11/3/23</a:t>
            </a:fld>
            <a:endParaRPr lang="en-US" dirty="0"/>
          </a:p>
        </p:txBody>
      </p:sp>
      <p:sp>
        <p:nvSpPr>
          <p:cNvPr id="5" name="Footer Placeholder 4">
            <a:extLst>
              <a:ext uri="{FF2B5EF4-FFF2-40B4-BE49-F238E27FC236}">
                <a16:creationId xmlns:a16="http://schemas.microsoft.com/office/drawing/2014/main" id="{3FDBE689-953F-68EE-C9C4-B736498EA2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A3AF617-38DF-1D9C-9D8F-CAC00C6F9FF9}"/>
              </a:ext>
            </a:extLst>
          </p:cNvPr>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225170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C949409-90BD-0DEA-8DB3-22BBE45FB915}"/>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1868517-3A00-38EB-3E70-121ED3F159EA}"/>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7807023-642E-575A-69ED-0AE077AAA33C}"/>
              </a:ext>
            </a:extLst>
          </p:cNvPr>
          <p:cNvSpPr>
            <a:spLocks noGrp="1"/>
          </p:cNvSpPr>
          <p:nvPr>
            <p:ph type="dt" sz="half" idx="10"/>
          </p:nvPr>
        </p:nvSpPr>
        <p:spPr/>
        <p:txBody>
          <a:bodyPr/>
          <a:lstStyle/>
          <a:p>
            <a:fld id="{B61BEF0D-F0BB-DE4B-95CE-6DB70DBA9567}" type="datetimeFigureOut">
              <a:rPr lang="en-US" smtClean="0"/>
              <a:pPr/>
              <a:t>11/3/23</a:t>
            </a:fld>
            <a:endParaRPr lang="en-US" dirty="0"/>
          </a:p>
        </p:txBody>
      </p:sp>
      <p:sp>
        <p:nvSpPr>
          <p:cNvPr id="5" name="Footer Placeholder 4">
            <a:extLst>
              <a:ext uri="{FF2B5EF4-FFF2-40B4-BE49-F238E27FC236}">
                <a16:creationId xmlns:a16="http://schemas.microsoft.com/office/drawing/2014/main" id="{B30935ED-B3B2-D91A-F89C-8B5C7A25BF5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3C55D5E-7141-0234-7643-3CF3EC3B2F13}"/>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3588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232466-D4E5-F747-1708-9B52D451D0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3AF160C-8D3F-705D-9C14-09F6803B2C4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0D2751A-B515-01B9-394B-D184F79B64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11/3/23</a:t>
            </a:fld>
            <a:endParaRPr lang="en-US" dirty="0"/>
          </a:p>
        </p:txBody>
      </p:sp>
      <p:sp>
        <p:nvSpPr>
          <p:cNvPr id="5" name="Footer Placeholder 4">
            <a:extLst>
              <a:ext uri="{FF2B5EF4-FFF2-40B4-BE49-F238E27FC236}">
                <a16:creationId xmlns:a16="http://schemas.microsoft.com/office/drawing/2014/main" id="{FD8D036B-5AE3-707F-4F4A-28D99B7F8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EDFC285-7A9D-EED7-50E0-462F8863DF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0882709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microsoft.com/office/2007/relationships/media" Target="../media/media2.m4a"/><Relationship Id="rId7" Type="http://schemas.openxmlformats.org/officeDocument/2006/relationships/image" Target="../media/image1.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audio" Target="../media/media2.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6.jp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7.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hyperlink" Target="https://www.oed.com/search/dictionary/?scope=Entries&amp;q=wellbeing" TargetMode="External"/><Relationship Id="rId3" Type="http://schemas.openxmlformats.org/officeDocument/2006/relationships/slideLayout" Target="../slideLayouts/slideLayout2.xml"/><Relationship Id="rId7" Type="http://schemas.openxmlformats.org/officeDocument/2006/relationships/hyperlink" Target="https://www.oed.com/search/dictionary/?scope=Entries&amp;q=resilience+" TargetMode="Externa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hyperlink" Target="https://www.theaccessgroup.com/en-gb/blog/hsc-student-mental-health-why-is-it-important-for-students-and-how-can-universities-improve-it/#:~:text=Student%20mental%20health%20is%20important,can%20feel%20like%20a%20failure." TargetMode="External"/><Relationship Id="rId5" Type="http://schemas.openxmlformats.org/officeDocument/2006/relationships/hyperlink" Target="https://www.oed.com/search/dictionary/?scope=Entries&amp;q=health" TargetMode="External"/><Relationship Id="rId10" Type="http://schemas.openxmlformats.org/officeDocument/2006/relationships/image" Target="../media/image2.png"/><Relationship Id="rId4" Type="http://schemas.openxmlformats.org/officeDocument/2006/relationships/hyperlink" Target="https://www.theguardian.com/society/2022/jun/28/warnings-of-mental-health-crisis-among-covid-generation-of-students" TargetMode="External"/><Relationship Id="rId9" Type="http://schemas.openxmlformats.org/officeDocument/2006/relationships/hyperlink" Target="https://myuni.swansea.ac.uk/support-wellbeing/#:~:text=Help%2C%20support%20and%20guidance%20throughout%20your%20time%20at%20Swansea&amp;text=Together%20with%20the%20University%20of,are%20experiencing%20thoughts%20of%20suicide."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www.pexels.com/photo/woman-reading-in-library-374747" TargetMode="External"/><Relationship Id="rId3" Type="http://schemas.microsoft.com/office/2007/relationships/media" Target="../media/media9.m4a"/><Relationship Id="rId7" Type="http://schemas.openxmlformats.org/officeDocument/2006/relationships/hyperlink" Target="https://openlearnlive-s3bucket.s3.eu-west-2.amazonaws.com/10/b0/10b04ef98acdfa3800a0e4d15d2b4a0a59819052?response-content-disposition=inline%3B%20filename%3D%22OLHP_786x400.jpg%22&amp;response-content-type=image%2Fjpeg&amp;X-Amz-Content-Sha256=UNSIGNED-PAYLOAD&amp;X-Amz-Algorithm=AWS4-HMAC-SHA256&amp;X-Amz-Credential=AKIA4GIOSMQ5JGMSLFXY%2F20231103%2Feu-west-2%2Fs3%2Faws4_request&amp;X-Amz-Date=20231103T125654Z&amp;X-Amz-SignedHeaders=host&amp;X-Amz-Expires=3546&amp;X-Amz-Signature=cafc86e41ffd47407631442e70deb0ceacb15b41fc74faec03bb287d219d1fc1" TargetMode="Externa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hyperlink" Target="https://www.pexels.com/photo/sliced-fruits-in-white-ceramic-bowl-8805087/" TargetMode="External"/><Relationship Id="rId11" Type="http://schemas.openxmlformats.org/officeDocument/2006/relationships/image" Target="../media/image2.png"/><Relationship Id="rId5" Type="http://schemas.openxmlformats.org/officeDocument/2006/relationships/slideLayout" Target="../slideLayouts/slideLayout2.xml"/><Relationship Id="rId10" Type="http://schemas.openxmlformats.org/officeDocument/2006/relationships/hyperlink" Target="https://www.pexels.com/photo/man-sitting-on-flat-bench-3490348/" TargetMode="External"/><Relationship Id="rId4" Type="http://schemas.openxmlformats.org/officeDocument/2006/relationships/audio" Target="../media/media9.m4a"/><Relationship Id="rId9" Type="http://schemas.openxmlformats.org/officeDocument/2006/relationships/hyperlink" Target="https://safety4sea.com/building-professional-resilience-a-quick-gui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Graduates Throwing Hats">
            <a:extLst>
              <a:ext uri="{FF2B5EF4-FFF2-40B4-BE49-F238E27FC236}">
                <a16:creationId xmlns:a16="http://schemas.microsoft.com/office/drawing/2014/main" id="{0B47A388-302C-F7F6-8601-179848255B3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7"/>
          <a:srcRect r="1" b="285"/>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03583E4-430D-8C9F-E038-24997C7DFD99}"/>
              </a:ext>
            </a:extLst>
          </p:cNvPr>
          <p:cNvSpPr/>
          <p:nvPr/>
        </p:nvSpPr>
        <p:spPr>
          <a:xfrm>
            <a:off x="-122315" y="1213360"/>
            <a:ext cx="12195047" cy="3421678"/>
          </a:xfrm>
          <a:prstGeom prst="rect">
            <a:avLst/>
          </a:prstGeom>
          <a:solidFill>
            <a:schemeClr val="bg1">
              <a:lumMod val="95000"/>
              <a:alpha val="62257"/>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r>
              <a:rPr lang="en-US" dirty="0">
                <a:solidFill>
                  <a:srgbClr val="FFFFFF"/>
                </a:solidFill>
                <a:cs typeface="Calibri"/>
              </a:rPr>
              <a:t>By </a:t>
            </a:r>
            <a:r>
              <a:rPr lang="en-US" dirty="0">
                <a:solidFill>
                  <a:srgbClr val="FFC000"/>
                </a:solidFill>
                <a:cs typeface="Calibri"/>
              </a:rPr>
              <a:t>Cole Swinson </a:t>
            </a:r>
            <a:endParaRPr lang="en-US" dirty="0">
              <a:solidFill>
                <a:srgbClr val="FFC000"/>
              </a:solidFill>
            </a:endParaRPr>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US" sz="5200" dirty="0">
                <a:solidFill>
                  <a:srgbClr val="FFFFFF"/>
                </a:solidFill>
                <a:cs typeface="Calibri Light"/>
              </a:rPr>
              <a:t>The importance of resilience, health and wellbeing as a University student </a:t>
            </a:r>
          </a:p>
        </p:txBody>
      </p:sp>
      <p:pic>
        <p:nvPicPr>
          <p:cNvPr id="14" name="Audio 13">
            <a:extLst>
              <a:ext uri="{FF2B5EF4-FFF2-40B4-BE49-F238E27FC236}">
                <a16:creationId xmlns:a16="http://schemas.microsoft.com/office/drawing/2014/main" id="{7F8AFAA3-7B67-EFB4-B6CB-888017970470}"/>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09857222"/>
      </p:ext>
    </p:extLst>
  </p:cSld>
  <p:clrMapOvr>
    <a:masterClrMapping/>
  </p:clrMapOvr>
  <p:transition spd="slow" advTm="6199">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620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mute="1">
                <p:cTn id="15" repeatCount="indefinite" fill="hold" display="0">
                  <p:stCondLst>
                    <p:cond delay="indefinite"/>
                  </p:stCondLst>
                </p:cTn>
                <p:tgtEl>
                  <p:spTgt spid="5"/>
                </p:tgtEl>
              </p:cMediaNode>
            </p:video>
            <p:audio isNarration="1">
              <p:cMediaNode vol="80000" showWhenStopped="0">
                <p:cTn id="16" fill="hold" display="0">
                  <p:stCondLst>
                    <p:cond delay="indefinite"/>
                  </p:stCondLst>
                  <p:endCondLst>
                    <p:cond evt="onStopAudio" delay="0">
                      <p:tgtEl>
                        <p:sldTgt/>
                      </p:tgtEl>
                    </p:cond>
                  </p:endCondLst>
                </p:cTn>
                <p:tgtEl>
                  <p:spTgt spid="14"/>
                </p:tgtEl>
              </p:cMediaNode>
            </p:audio>
          </p:childTnLst>
        </p:cTn>
      </p:par>
    </p:tnLst>
  </p:timing>
  <p:extLst>
    <p:ext uri="{E180D4A7-C9FB-4DFB-919C-405C955672EB}">
      <p14:showEvtLst xmlns:p14="http://schemas.microsoft.com/office/powerpoint/2010/main">
        <p14:playEvt time="17" objId="5"/>
        <p14:stopEvt time="5100"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8" name="Picture 7" descr="A bowl of fruit and berries&#10;&#10;Description automatically generated">
            <a:extLst>
              <a:ext uri="{FF2B5EF4-FFF2-40B4-BE49-F238E27FC236}">
                <a16:creationId xmlns:a16="http://schemas.microsoft.com/office/drawing/2014/main" id="{9C5430D3-D99B-1810-3DEB-2BB19C5B72A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1050" y="996727"/>
            <a:ext cx="3201422" cy="4802567"/>
          </a:xfrm>
          <a:prstGeom prst="rect">
            <a:avLst/>
          </a:prstGeom>
        </p:spPr>
      </p:pic>
      <p:sp>
        <p:nvSpPr>
          <p:cNvPr id="2" name="Title 1">
            <a:extLst>
              <a:ext uri="{FF2B5EF4-FFF2-40B4-BE49-F238E27FC236}">
                <a16:creationId xmlns:a16="http://schemas.microsoft.com/office/drawing/2014/main" id="{68EEEB17-62B9-84C9-8728-F83B3FAEDC94}"/>
              </a:ext>
            </a:extLst>
          </p:cNvPr>
          <p:cNvSpPr>
            <a:spLocks noGrp="1"/>
          </p:cNvSpPr>
          <p:nvPr>
            <p:ph type="title"/>
          </p:nvPr>
        </p:nvSpPr>
        <p:spPr>
          <a:xfrm>
            <a:off x="866627" y="1347395"/>
            <a:ext cx="3289648" cy="4163210"/>
          </a:xfrm>
        </p:spPr>
        <p:txBody>
          <a:bodyPr anchor="ctr">
            <a:normAutofit/>
          </a:bodyPr>
          <a:lstStyle/>
          <a:p>
            <a:r>
              <a:rPr lang="en-US" sz="5600" dirty="0">
                <a:solidFill>
                  <a:schemeClr val="bg1"/>
                </a:solidFill>
                <a:cs typeface="Calibri Light"/>
              </a:rPr>
              <a:t> Health and Wellbeing </a:t>
            </a:r>
            <a:endParaRPr lang="en-US" sz="5600" dirty="0">
              <a:solidFill>
                <a:schemeClr val="bg1"/>
              </a:solidFill>
            </a:endParaRPr>
          </a:p>
        </p:txBody>
      </p:sp>
      <p:sp>
        <p:nvSpPr>
          <p:cNvPr id="15" name="Rectangle 14">
            <a:extLst>
              <a:ext uri="{FF2B5EF4-FFF2-40B4-BE49-F238E27FC236}">
                <a16:creationId xmlns:a16="http://schemas.microsoft.com/office/drawing/2014/main" id="{C2C57604-0CFD-4023-B9BD-107166A25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6476" y="1197769"/>
            <a:ext cx="3569951" cy="4462463"/>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lifting weights in a gym&#10;&#10;Description automatically generated">
            <a:extLst>
              <a:ext uri="{FF2B5EF4-FFF2-40B4-BE49-F238E27FC236}">
                <a16:creationId xmlns:a16="http://schemas.microsoft.com/office/drawing/2014/main" id="{02B122AA-3B61-5085-5237-93FB313FAD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59338" y="996727"/>
            <a:ext cx="3201712" cy="4802567"/>
          </a:xfrm>
          <a:prstGeom prst="rect">
            <a:avLst/>
          </a:prstGeom>
        </p:spPr>
      </p:pic>
      <p:sp>
        <p:nvSpPr>
          <p:cNvPr id="5" name="TextBox 4">
            <a:extLst>
              <a:ext uri="{FF2B5EF4-FFF2-40B4-BE49-F238E27FC236}">
                <a16:creationId xmlns:a16="http://schemas.microsoft.com/office/drawing/2014/main" id="{5D733182-E9F3-6E1D-7458-DEC1C5DD9ABB}"/>
              </a:ext>
            </a:extLst>
          </p:cNvPr>
          <p:cNvSpPr txBox="1"/>
          <p:nvPr/>
        </p:nvSpPr>
        <p:spPr>
          <a:xfrm>
            <a:off x="726476" y="179582"/>
            <a:ext cx="752199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640080">
              <a:spcAft>
                <a:spcPts val="600"/>
              </a:spcAft>
            </a:pPr>
            <a:r>
              <a:rPr lang="en-US" sz="3200" b="1" kern="1200" dirty="0">
                <a:solidFill>
                  <a:schemeClr val="bg1"/>
                </a:solidFill>
                <a:latin typeface="+mn-lt"/>
                <a:ea typeface="+mn-ea"/>
                <a:cs typeface="+mn-cs"/>
              </a:rPr>
              <a:t>What is health and wellbeing?</a:t>
            </a:r>
            <a:endParaRPr lang="en-US" sz="3200" b="1" dirty="0">
              <a:solidFill>
                <a:schemeClr val="bg1"/>
              </a:solidFill>
            </a:endParaRPr>
          </a:p>
        </p:txBody>
      </p:sp>
      <p:pic>
        <p:nvPicPr>
          <p:cNvPr id="11" name="Audio 10">
            <a:extLst>
              <a:ext uri="{FF2B5EF4-FFF2-40B4-BE49-F238E27FC236}">
                <a16:creationId xmlns:a16="http://schemas.microsoft.com/office/drawing/2014/main" id="{1DCBC598-B0D7-BFDB-0283-1B906F3AE78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2380777915"/>
      </p:ext>
    </p:extLst>
  </p:cSld>
  <p:clrMapOvr>
    <a:masterClrMapping/>
  </p:clrMapOvr>
  <p:transition spd="slow" advTm="3527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11"/>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A31349-2481-6DCF-ADCB-518FB8E4670D}"/>
              </a:ext>
            </a:extLst>
          </p:cNvPr>
          <p:cNvSpPr txBox="1"/>
          <p:nvPr/>
        </p:nvSpPr>
        <p:spPr>
          <a:xfrm>
            <a:off x="518379" y="901623"/>
            <a:ext cx="3898500" cy="1569660"/>
          </a:xfrm>
          <a:prstGeom prst="rect">
            <a:avLst/>
          </a:prstGeom>
          <a:noFill/>
          <a:ln w="22225">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solidFill>
                  <a:schemeClr val="bg1"/>
                </a:solidFill>
              </a:rPr>
              <a:t>Challenges to health and wellbeing </a:t>
            </a:r>
          </a:p>
          <a:p>
            <a:endParaRPr lang="en-US" sz="3200" dirty="0">
              <a:solidFill>
                <a:schemeClr val="bg1"/>
              </a:solidFill>
            </a:endParaRPr>
          </a:p>
        </p:txBody>
      </p:sp>
      <p:sp>
        <p:nvSpPr>
          <p:cNvPr id="3" name="TextBox 2">
            <a:extLst>
              <a:ext uri="{FF2B5EF4-FFF2-40B4-BE49-F238E27FC236}">
                <a16:creationId xmlns:a16="http://schemas.microsoft.com/office/drawing/2014/main" id="{BABC6B3F-0513-C979-B4CB-2C4A6DA7BCF2}"/>
              </a:ext>
            </a:extLst>
          </p:cNvPr>
          <p:cNvSpPr txBox="1"/>
          <p:nvPr/>
        </p:nvSpPr>
        <p:spPr>
          <a:xfrm>
            <a:off x="518379" y="4386718"/>
            <a:ext cx="3898500" cy="1077218"/>
          </a:xfrm>
          <a:prstGeom prst="rect">
            <a:avLst/>
          </a:prstGeom>
          <a:noFill/>
          <a:ln w="22225">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solidFill>
                  <a:schemeClr val="bg1"/>
                </a:solidFill>
              </a:rPr>
              <a:t>Support for health and wellbeing </a:t>
            </a:r>
          </a:p>
        </p:txBody>
      </p:sp>
      <p:pic>
        <p:nvPicPr>
          <p:cNvPr id="4" name="Picture 3" descr="A person sitting in a chair reading a book&#10;&#10;Description automatically generated">
            <a:extLst>
              <a:ext uri="{FF2B5EF4-FFF2-40B4-BE49-F238E27FC236}">
                <a16:creationId xmlns:a16="http://schemas.microsoft.com/office/drawing/2014/main" id="{5245ACCD-811C-055B-4262-B3EEC49C36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5564" y="0"/>
            <a:ext cx="4572000" cy="6858000"/>
          </a:xfrm>
          <a:prstGeom prst="rect">
            <a:avLst/>
          </a:prstGeom>
        </p:spPr>
      </p:pic>
      <p:pic>
        <p:nvPicPr>
          <p:cNvPr id="15" name="Audio 14">
            <a:extLst>
              <a:ext uri="{FF2B5EF4-FFF2-40B4-BE49-F238E27FC236}">
                <a16:creationId xmlns:a16="http://schemas.microsoft.com/office/drawing/2014/main" id="{CAE6B1CF-81B2-16B1-1D6F-31EE9FB0496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3618017"/>
      </p:ext>
    </p:extLst>
  </p:cSld>
  <p:clrMapOvr>
    <a:masterClrMapping/>
  </p:clrMapOvr>
  <p:transition spd="slow" advTm="55275">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4B832E2-8776-57D9-5E2F-ADCF76CD80BA}"/>
              </a:ext>
            </a:extLst>
          </p:cNvPr>
          <p:cNvSpPr txBox="1"/>
          <p:nvPr/>
        </p:nvSpPr>
        <p:spPr>
          <a:xfrm>
            <a:off x="1027288" y="3894666"/>
            <a:ext cx="35898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dirty="0"/>
          </a:p>
        </p:txBody>
      </p:sp>
      <p:sp>
        <p:nvSpPr>
          <p:cNvPr id="6" name="TextBox 5">
            <a:extLst>
              <a:ext uri="{FF2B5EF4-FFF2-40B4-BE49-F238E27FC236}">
                <a16:creationId xmlns:a16="http://schemas.microsoft.com/office/drawing/2014/main" id="{233E1EFB-E368-F1BB-B3B3-A7964FB4F654}"/>
              </a:ext>
            </a:extLst>
          </p:cNvPr>
          <p:cNvSpPr txBox="1"/>
          <p:nvPr/>
        </p:nvSpPr>
        <p:spPr>
          <a:xfrm>
            <a:off x="1027289" y="5249333"/>
            <a:ext cx="393982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pic>
        <p:nvPicPr>
          <p:cNvPr id="8" name="Content Placeholder 4" descr="A yellow flowers growing in the cracked ground&#10;&#10;Description automatically generated">
            <a:extLst>
              <a:ext uri="{FF2B5EF4-FFF2-40B4-BE49-F238E27FC236}">
                <a16:creationId xmlns:a16="http://schemas.microsoft.com/office/drawing/2014/main" id="{FC60EDF9-5A09-BF58-948A-4A690142A45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3407509" cy="6858000"/>
          </a:xfrm>
          <a:prstGeom prst="rect">
            <a:avLst/>
          </a:prstGeom>
        </p:spPr>
      </p:pic>
      <p:sp>
        <p:nvSpPr>
          <p:cNvPr id="4" name="TextBox 3">
            <a:extLst>
              <a:ext uri="{FF2B5EF4-FFF2-40B4-BE49-F238E27FC236}">
                <a16:creationId xmlns:a16="http://schemas.microsoft.com/office/drawing/2014/main" id="{E746D174-0FF4-5AB5-B0E2-8911BFAA1AC9}"/>
              </a:ext>
            </a:extLst>
          </p:cNvPr>
          <p:cNvSpPr txBox="1"/>
          <p:nvPr/>
        </p:nvSpPr>
        <p:spPr>
          <a:xfrm>
            <a:off x="335147" y="2378559"/>
            <a:ext cx="351084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solidFill>
                  <a:schemeClr val="bg1"/>
                </a:solidFill>
              </a:rPr>
              <a:t>What is resilience?</a:t>
            </a:r>
          </a:p>
        </p:txBody>
      </p:sp>
      <p:sp>
        <p:nvSpPr>
          <p:cNvPr id="2" name="Title 1">
            <a:extLst>
              <a:ext uri="{FF2B5EF4-FFF2-40B4-BE49-F238E27FC236}">
                <a16:creationId xmlns:a16="http://schemas.microsoft.com/office/drawing/2014/main" id="{FB43704C-ED3B-6DD4-69BB-878204FD790E}"/>
              </a:ext>
            </a:extLst>
          </p:cNvPr>
          <p:cNvSpPr>
            <a:spLocks noGrp="1"/>
          </p:cNvSpPr>
          <p:nvPr>
            <p:ph type="title"/>
          </p:nvPr>
        </p:nvSpPr>
        <p:spPr>
          <a:xfrm>
            <a:off x="255224" y="28659"/>
            <a:ext cx="7829340" cy="1320800"/>
          </a:xfrm>
        </p:spPr>
        <p:txBody>
          <a:bodyPr/>
          <a:lstStyle/>
          <a:p>
            <a:r>
              <a:rPr lang="en-US" dirty="0">
                <a:solidFill>
                  <a:schemeClr val="bg1"/>
                </a:solidFill>
                <a:cs typeface="Calibri Light"/>
              </a:rPr>
              <a:t>Resilience </a:t>
            </a:r>
            <a:endParaRPr lang="en-US" dirty="0">
              <a:solidFill>
                <a:schemeClr val="bg1"/>
              </a:solidFill>
            </a:endParaRPr>
          </a:p>
        </p:txBody>
      </p:sp>
      <p:pic>
        <p:nvPicPr>
          <p:cNvPr id="12" name="Audio 11">
            <a:extLst>
              <a:ext uri="{FF2B5EF4-FFF2-40B4-BE49-F238E27FC236}">
                <a16:creationId xmlns:a16="http://schemas.microsoft.com/office/drawing/2014/main" id="{96C5794A-76E5-1600-8035-26584B2150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444093681"/>
      </p:ext>
    </p:extLst>
  </p:cSld>
  <p:clrMapOvr>
    <a:masterClrMapping/>
  </p:clrMapOvr>
  <p:transition spd="slow" advTm="2691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C9819B0-4319-9893-517B-6339A2C55548}"/>
              </a:ext>
            </a:extLst>
          </p:cNvPr>
          <p:cNvSpPr txBox="1"/>
          <p:nvPr/>
        </p:nvSpPr>
        <p:spPr>
          <a:xfrm>
            <a:off x="307996" y="1383964"/>
            <a:ext cx="3985708" cy="1077218"/>
          </a:xfrm>
          <a:prstGeom prst="rect">
            <a:avLst/>
          </a:prstGeom>
          <a:noFill/>
          <a:ln w="22225">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solidFill>
                  <a:schemeClr val="bg1"/>
                </a:solidFill>
              </a:rPr>
              <a:t>Challenges to resilience</a:t>
            </a:r>
          </a:p>
        </p:txBody>
      </p:sp>
      <p:sp>
        <p:nvSpPr>
          <p:cNvPr id="5" name="TextBox 4">
            <a:extLst>
              <a:ext uri="{FF2B5EF4-FFF2-40B4-BE49-F238E27FC236}">
                <a16:creationId xmlns:a16="http://schemas.microsoft.com/office/drawing/2014/main" id="{F3A33042-A1EC-051F-6CC7-F1AA9F5DBB57}"/>
              </a:ext>
            </a:extLst>
          </p:cNvPr>
          <p:cNvSpPr txBox="1"/>
          <p:nvPr/>
        </p:nvSpPr>
        <p:spPr>
          <a:xfrm>
            <a:off x="307996" y="4396819"/>
            <a:ext cx="3985708" cy="584775"/>
          </a:xfrm>
          <a:prstGeom prst="rect">
            <a:avLst/>
          </a:prstGeom>
          <a:noFill/>
          <a:ln w="22225">
            <a:solidFill>
              <a:schemeClr val="accent2"/>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solidFill>
                  <a:schemeClr val="bg1"/>
                </a:solidFill>
              </a:rPr>
              <a:t>Support for resilience  </a:t>
            </a:r>
          </a:p>
        </p:txBody>
      </p:sp>
      <p:pic>
        <p:nvPicPr>
          <p:cNvPr id="1026" name="Picture 2" descr="resilience">
            <a:extLst>
              <a:ext uri="{FF2B5EF4-FFF2-40B4-BE49-F238E27FC236}">
                <a16:creationId xmlns:a16="http://schemas.microsoft.com/office/drawing/2014/main" id="{A5ABA622-12FF-CA39-1897-38C6D2C8B53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65323" y="1383964"/>
            <a:ext cx="7079533" cy="3792607"/>
          </a:xfrm>
          <a:prstGeom prst="rect">
            <a:avLst/>
          </a:prstGeom>
          <a:noFill/>
          <a:extLst>
            <a:ext uri="{909E8E84-426E-40DD-AFC4-6F175D3DCCD1}">
              <a14:hiddenFill xmlns:a14="http://schemas.microsoft.com/office/drawing/2010/main">
                <a:solidFill>
                  <a:srgbClr val="FFFFFF"/>
                </a:solidFill>
              </a14:hiddenFill>
            </a:ext>
          </a:extLst>
        </p:spPr>
      </p:pic>
      <p:pic>
        <p:nvPicPr>
          <p:cNvPr id="6" name="Audio 5">
            <a:extLst>
              <a:ext uri="{FF2B5EF4-FFF2-40B4-BE49-F238E27FC236}">
                <a16:creationId xmlns:a16="http://schemas.microsoft.com/office/drawing/2014/main" id="{C3762B2E-F434-E8FA-83C9-11E3643B18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8198767"/>
      </p:ext>
    </p:extLst>
  </p:cSld>
  <p:clrMapOvr>
    <a:masterClrMapping/>
  </p:clrMapOvr>
  <p:transition spd="slow" advTm="62891">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7DAA1-9DBC-8165-FC25-7DEC71184959}"/>
              </a:ext>
            </a:extLst>
          </p:cNvPr>
          <p:cNvSpPr>
            <a:spLocks noGrp="1"/>
          </p:cNvSpPr>
          <p:nvPr>
            <p:ph type="title"/>
          </p:nvPr>
        </p:nvSpPr>
        <p:spPr>
          <a:xfrm>
            <a:off x="1055021" y="778565"/>
            <a:ext cx="2682092" cy="617416"/>
          </a:xfrm>
        </p:spPr>
        <p:txBody>
          <a:bodyPr>
            <a:normAutofit fontScale="90000"/>
          </a:bodyPr>
          <a:lstStyle/>
          <a:p>
            <a:r>
              <a:rPr lang="en-US" u="sng" dirty="0"/>
              <a:t>Resources </a:t>
            </a:r>
          </a:p>
        </p:txBody>
      </p:sp>
      <p:sp>
        <p:nvSpPr>
          <p:cNvPr id="3" name="Content Placeholder 2">
            <a:extLst>
              <a:ext uri="{FF2B5EF4-FFF2-40B4-BE49-F238E27FC236}">
                <a16:creationId xmlns:a16="http://schemas.microsoft.com/office/drawing/2014/main" id="{60ED2FE4-21AD-A6A5-E82A-217F051564CD}"/>
              </a:ext>
            </a:extLst>
          </p:cNvPr>
          <p:cNvSpPr>
            <a:spLocks noGrp="1"/>
          </p:cNvSpPr>
          <p:nvPr>
            <p:ph idx="1"/>
          </p:nvPr>
        </p:nvSpPr>
        <p:spPr/>
        <p:txBody>
          <a:bodyPr vert="horz" lIns="91440" tIns="45720" rIns="91440" bIns="45720" rtlCol="0" anchor="t">
            <a:normAutofit/>
          </a:bodyPr>
          <a:lstStyle/>
          <a:p>
            <a:r>
              <a:rPr lang="en-US" sz="1100">
                <a:ea typeface="+mn-lt"/>
                <a:cs typeface="+mn-lt"/>
              </a:rPr>
              <a:t>Guardian reference for the pandemic 31/10/23</a:t>
            </a:r>
          </a:p>
          <a:p>
            <a:r>
              <a:rPr lang="en-US" sz="1100" u="sng" dirty="0">
                <a:solidFill>
                  <a:srgbClr val="0563C1"/>
                </a:solidFill>
                <a:ea typeface="+mn-lt"/>
                <a:cs typeface="+mn-lt"/>
                <a:hlinkClick r:id="rId4"/>
              </a:rPr>
              <a:t>https://www.theguardian.com/society/2022/jun/28/warnings-of-mental-health-crisis-among-covid-generation-of-students</a:t>
            </a:r>
            <a:endParaRPr lang="en-US" sz="1100">
              <a:ea typeface="+mn-lt"/>
              <a:cs typeface="+mn-lt"/>
            </a:endParaRPr>
          </a:p>
          <a:p>
            <a:r>
              <a:rPr lang="en-US" sz="1100">
                <a:ea typeface="+mn-lt"/>
                <a:cs typeface="+mn-lt"/>
              </a:rPr>
              <a:t>Oxford dictionary 31/10/23 health</a:t>
            </a:r>
          </a:p>
          <a:p>
            <a:r>
              <a:rPr lang="en-US" sz="1100" u="sng" dirty="0">
                <a:solidFill>
                  <a:srgbClr val="0563C1"/>
                </a:solidFill>
                <a:ea typeface="+mn-lt"/>
                <a:cs typeface="+mn-lt"/>
                <a:hlinkClick r:id="rId5"/>
              </a:rPr>
              <a:t>https://www.oed.com/search/dictionary/?scope=Entries&amp;q=health</a:t>
            </a:r>
            <a:endParaRPr lang="en-US" sz="1100">
              <a:ea typeface="+mn-lt"/>
              <a:cs typeface="+mn-lt"/>
            </a:endParaRPr>
          </a:p>
          <a:p>
            <a:r>
              <a:rPr lang="en-US" sz="1100">
                <a:ea typeface="+mn-lt"/>
                <a:cs typeface="+mn-lt"/>
              </a:rPr>
              <a:t>Health article 2/11/23 </a:t>
            </a:r>
          </a:p>
          <a:p>
            <a:r>
              <a:rPr lang="en-US" sz="1100" u="sng" dirty="0">
                <a:solidFill>
                  <a:srgbClr val="0563C1"/>
                </a:solidFill>
                <a:ea typeface="+mn-lt"/>
                <a:cs typeface="+mn-lt"/>
                <a:hlinkClick r:id="rId6"/>
              </a:rPr>
              <a:t>https://www.theaccessgroup.com/en-gb/blog/hsc-student-mental-health-why-is-it-important-for-students-and-how-can-universities-improve-it/#:~:text=Student%20mental%20health%20is%20important,can%20feel%20like%20a%20failure.</a:t>
            </a:r>
            <a:endParaRPr lang="en-US" sz="1100">
              <a:ea typeface="+mn-lt"/>
              <a:cs typeface="+mn-lt"/>
            </a:endParaRPr>
          </a:p>
          <a:p>
            <a:r>
              <a:rPr lang="en-US" sz="1100">
                <a:ea typeface="+mn-lt"/>
                <a:cs typeface="+mn-lt"/>
              </a:rPr>
              <a:t>Oxford dictionary 31/10/23 resilience </a:t>
            </a:r>
          </a:p>
          <a:p>
            <a:r>
              <a:rPr lang="en-US" sz="1100" u="sng" dirty="0">
                <a:solidFill>
                  <a:srgbClr val="0563C1"/>
                </a:solidFill>
                <a:ea typeface="+mn-lt"/>
                <a:cs typeface="+mn-lt"/>
                <a:hlinkClick r:id="rId7"/>
              </a:rPr>
              <a:t>https://www.oed.com/search/dictionary/?scope=Entries&amp;q=resilience+</a:t>
            </a:r>
            <a:endParaRPr lang="en-US" sz="1100">
              <a:ea typeface="+mn-lt"/>
              <a:cs typeface="+mn-lt"/>
            </a:endParaRPr>
          </a:p>
          <a:p>
            <a:r>
              <a:rPr lang="en-US" sz="1100">
                <a:ea typeface="+mn-lt"/>
                <a:cs typeface="+mn-lt"/>
              </a:rPr>
              <a:t>Oxford dictionary 31/10/23 wellbeing </a:t>
            </a:r>
          </a:p>
          <a:p>
            <a:r>
              <a:rPr lang="en-US" sz="1100" u="sng" dirty="0">
                <a:solidFill>
                  <a:srgbClr val="0563C1"/>
                </a:solidFill>
                <a:ea typeface="+mn-lt"/>
                <a:cs typeface="+mn-lt"/>
                <a:hlinkClick r:id="rId8"/>
              </a:rPr>
              <a:t>https://www.oed.com/search/dictionary/?scope=Entries&amp;q=wellbeing</a:t>
            </a:r>
            <a:endParaRPr lang="en-US" sz="1100">
              <a:ea typeface="+mn-lt"/>
              <a:cs typeface="+mn-lt"/>
            </a:endParaRPr>
          </a:p>
          <a:p>
            <a:r>
              <a:rPr lang="en-US" sz="1100">
                <a:ea typeface="+mn-lt"/>
                <a:cs typeface="+mn-lt"/>
              </a:rPr>
              <a:t>Wellbeing article 2/11/23 </a:t>
            </a:r>
            <a:endParaRPr lang="en-US" sz="1100" dirty="0">
              <a:ea typeface="+mn-lt"/>
              <a:cs typeface="+mn-lt"/>
            </a:endParaRPr>
          </a:p>
          <a:p>
            <a:r>
              <a:rPr lang="en-US" sz="1500" dirty="0">
                <a:solidFill>
                  <a:srgbClr val="C58AF9"/>
                </a:solidFill>
                <a:latin typeface="Arial"/>
                <a:cs typeface="Arial"/>
                <a:hlinkClick r:id="rId9"/>
              </a:rPr>
              <a:t>Support and Wellbeing - MyUni - Swansea University</a:t>
            </a:r>
            <a:endParaRPr lang="en-US" sz="1200">
              <a:solidFill>
                <a:srgbClr val="1F3763"/>
              </a:solidFill>
              <a:ea typeface="+mn-lt"/>
              <a:cs typeface="+mn-lt"/>
            </a:endParaRPr>
          </a:p>
          <a:p>
            <a:endParaRPr lang="en-US" sz="1100" dirty="0">
              <a:ea typeface="+mn-lt"/>
              <a:cs typeface="+mn-lt"/>
            </a:endParaRPr>
          </a:p>
          <a:p>
            <a:endParaRPr lang="en-US" dirty="0"/>
          </a:p>
        </p:txBody>
      </p:sp>
      <p:pic>
        <p:nvPicPr>
          <p:cNvPr id="6" name="Audio 5">
            <a:extLst>
              <a:ext uri="{FF2B5EF4-FFF2-40B4-BE49-F238E27FC236}">
                <a16:creationId xmlns:a16="http://schemas.microsoft.com/office/drawing/2014/main" id="{CEEAFEC7-6729-60B5-9C7E-35367055B52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1165009588"/>
      </p:ext>
    </p:extLst>
  </p:cSld>
  <p:clrMapOvr>
    <a:masterClrMapping/>
  </p:clrMapOvr>
  <mc:AlternateContent xmlns:mc="http://schemas.openxmlformats.org/markup-compatibility/2006">
    <mc:Choice xmlns:p14="http://schemas.microsoft.com/office/powerpoint/2010/main" Requires="p14">
      <p:transition spd="slow" p14:dur="2000" advTm="2298"/>
    </mc:Choice>
    <mc:Fallback>
      <p:transition spd="slow" advTm="22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6143BE-0D77-DCD4-651F-3974E3F4E5F8}"/>
              </a:ext>
            </a:extLst>
          </p:cNvPr>
          <p:cNvSpPr>
            <a:spLocks noGrp="1"/>
          </p:cNvSpPr>
          <p:nvPr>
            <p:ph type="title"/>
          </p:nvPr>
        </p:nvSpPr>
        <p:spPr/>
        <p:txBody>
          <a:bodyPr/>
          <a:lstStyle/>
          <a:p>
            <a:r>
              <a:rPr lang="en-US" dirty="0"/>
              <a:t>Photo resources </a:t>
            </a:r>
          </a:p>
        </p:txBody>
      </p:sp>
      <p:sp>
        <p:nvSpPr>
          <p:cNvPr id="3" name="Content Placeholder 2">
            <a:extLst>
              <a:ext uri="{FF2B5EF4-FFF2-40B4-BE49-F238E27FC236}">
                <a16:creationId xmlns:a16="http://schemas.microsoft.com/office/drawing/2014/main" id="{83F80754-62BC-43E6-FBE5-A734265534A5}"/>
              </a:ext>
            </a:extLst>
          </p:cNvPr>
          <p:cNvSpPr>
            <a:spLocks noGrp="1"/>
          </p:cNvSpPr>
          <p:nvPr>
            <p:ph idx="1"/>
          </p:nvPr>
        </p:nvSpPr>
        <p:spPr/>
        <p:txBody>
          <a:bodyPr>
            <a:normAutofit fontScale="25000" lnSpcReduction="20000"/>
          </a:bodyPr>
          <a:lstStyle/>
          <a:p>
            <a:r>
              <a:rPr lang="en-GB" sz="6400" b="1" dirty="0">
                <a:effectLst/>
                <a:latin typeface="Helvetica Neue" panose="02000503000000020004" pitchFamily="2" charset="0"/>
              </a:rPr>
              <a:t>Fruit Bowl</a:t>
            </a:r>
            <a:endParaRPr lang="en-GB" sz="6400" dirty="0">
              <a:effectLst/>
              <a:latin typeface="Helvetica Neue" panose="02000503000000020004" pitchFamily="2" charset="0"/>
            </a:endParaRPr>
          </a:p>
          <a:p>
            <a:r>
              <a:rPr lang="en-GB" sz="6400" b="1" dirty="0">
                <a:solidFill>
                  <a:srgbClr val="DCA10D"/>
                </a:solidFill>
                <a:effectLst/>
                <a:latin typeface="Helvetica Neue" panose="02000503000000020004" pitchFamily="2" charset="0"/>
                <a:hlinkClick r:id="rId6"/>
              </a:rPr>
              <a:t>https://www.pexels.com/photo/sliced-fruits-in-white-ceramic-bowl-8805087/</a:t>
            </a:r>
            <a:endParaRPr lang="en-GB" sz="6400" dirty="0">
              <a:effectLst/>
              <a:latin typeface="Helvetica Neue" panose="02000503000000020004" pitchFamily="2" charset="0"/>
            </a:endParaRPr>
          </a:p>
          <a:p>
            <a:r>
              <a:rPr lang="en-GB" sz="6400" b="1" dirty="0">
                <a:effectLst/>
                <a:latin typeface="Helvetica Neue" panose="02000503000000020004" pitchFamily="2" charset="0"/>
              </a:rPr>
              <a:t>Flower on dry land</a:t>
            </a:r>
            <a:endParaRPr lang="en-GB" sz="6400" dirty="0">
              <a:effectLst/>
              <a:latin typeface="Helvetica Neue" panose="02000503000000020004" pitchFamily="2" charset="0"/>
            </a:endParaRPr>
          </a:p>
          <a:p>
            <a:r>
              <a:rPr lang="en-GB" sz="6400" b="1" dirty="0">
                <a:solidFill>
                  <a:srgbClr val="DCA10D"/>
                </a:solidFill>
                <a:effectLst/>
                <a:latin typeface="Helvetica Neue" panose="02000503000000020004" pitchFamily="2" charset="0"/>
                <a:hlinkClick r:id="rId7"/>
              </a:rPr>
              <a:t>https://openlearnlive-s3bucket.s3.eu-west-2.amazonaws.com/10/b0/10b04ef98acdfa3800a0e4d15d2b4a0a59819052?response-content-disposition=inline%3B%20filename%3D%22OLHP_786x400.jpg%22&amp;response-content-type=image%2Fjpeg&amp;X-Amz-Content-Sha256=UNSIGNED-PAYLOAD&amp;X-Amz-Algorithm=AWS4-HMAC-SHA256&amp;X-Amz-Credential=AKIA4GIOSMQ5JGMSLFXY%2F20231103%2Feu-west-2%2Fs3%2Faws4_request&amp;X-Amz-Date=20231103T125654Z&amp;X-Amz-SignedHeaders=host&amp;X-Amz-Expires=3546&amp;X-Amz-Signature=cafc86e41ffd47407631442e70deb0ceacb15b41fc74faec03bb287d219d1fc1</a:t>
            </a:r>
            <a:endParaRPr lang="en-GB" sz="6400" dirty="0">
              <a:effectLst/>
              <a:latin typeface="Helvetica Neue" panose="02000503000000020004" pitchFamily="2" charset="0"/>
            </a:endParaRPr>
          </a:p>
          <a:p>
            <a:r>
              <a:rPr lang="en-GB" sz="6400" dirty="0">
                <a:effectLst/>
                <a:latin typeface="Helvetica Neue" panose="02000503000000020004" pitchFamily="2" charset="0"/>
              </a:rPr>
              <a:t>Library image</a:t>
            </a:r>
            <a:endParaRPr lang="en-GB" sz="6400" dirty="0">
              <a:solidFill>
                <a:srgbClr val="DCA10D"/>
              </a:solidFill>
              <a:effectLst/>
              <a:latin typeface="Helvetica Neue" panose="02000503000000020004" pitchFamily="2" charset="0"/>
            </a:endParaRPr>
          </a:p>
          <a:p>
            <a:r>
              <a:rPr lang="en-GB" sz="6400" b="1" dirty="0">
                <a:solidFill>
                  <a:srgbClr val="DCA10D"/>
                </a:solidFill>
                <a:effectLst/>
                <a:latin typeface="Helvetica Neue" panose="02000503000000020004" pitchFamily="2" charset="0"/>
                <a:hlinkClick r:id="rId8"/>
              </a:rPr>
              <a:t>https://www.pexels.com/photo/woman-reading-in-library-374747</a:t>
            </a:r>
            <a:endParaRPr lang="en-GB" sz="6400" b="1" dirty="0">
              <a:solidFill>
                <a:srgbClr val="DCA10D"/>
              </a:solidFill>
              <a:effectLst/>
              <a:latin typeface="Helvetica Neue" panose="02000503000000020004" pitchFamily="2" charset="0"/>
            </a:endParaRPr>
          </a:p>
          <a:p>
            <a:r>
              <a:rPr lang="en-GB" sz="6000" dirty="0">
                <a:latin typeface="Helvetica Neue" panose="02000503000000020004" pitchFamily="2" charset="0"/>
              </a:rPr>
              <a:t>  </a:t>
            </a:r>
            <a:r>
              <a:rPr lang="en-GB" sz="6000" dirty="0">
                <a:effectLst/>
                <a:latin typeface="Helvetica Neue" panose="02000503000000020004" pitchFamily="2" charset="0"/>
              </a:rPr>
              <a:t>Resilience - I can’t photo</a:t>
            </a:r>
          </a:p>
          <a:p>
            <a:r>
              <a:rPr lang="en-GB" sz="6400" dirty="0">
                <a:solidFill>
                  <a:srgbClr val="DCA10D"/>
                </a:solidFill>
                <a:effectLst/>
                <a:latin typeface="Helvetica Neue" panose="02000503000000020004" pitchFamily="2" charset="0"/>
                <a:hlinkClick r:id="rId9"/>
              </a:rPr>
              <a:t>https://safety4sea.com/building-professional-resilience-a-quick-guide/</a:t>
            </a:r>
            <a:endParaRPr lang="en-GB" sz="6400" dirty="0">
              <a:solidFill>
                <a:srgbClr val="DCA10D"/>
              </a:solidFill>
              <a:effectLst/>
              <a:latin typeface="Helvetica Neue" panose="02000503000000020004" pitchFamily="2" charset="0"/>
            </a:endParaRPr>
          </a:p>
          <a:p>
            <a:r>
              <a:rPr lang="en-GB" sz="7200" dirty="0">
                <a:effectLst/>
                <a:latin typeface="Helvetica Neue" panose="02000503000000020004" pitchFamily="2" charset="0"/>
              </a:rPr>
              <a:t>Weights</a:t>
            </a:r>
          </a:p>
          <a:p>
            <a:r>
              <a:rPr lang="en-GB" sz="7200" dirty="0">
                <a:solidFill>
                  <a:srgbClr val="DCA10D"/>
                </a:solidFill>
                <a:effectLst/>
                <a:latin typeface="Helvetica Neue" panose="02000503000000020004" pitchFamily="2" charset="0"/>
                <a:hlinkClick r:id="rId10"/>
              </a:rPr>
              <a:t>https://www.pexels.com/photo/man-sitting-on-flat-bench-3490348/</a:t>
            </a:r>
            <a:br>
              <a:rPr lang="en-GB" sz="7200" dirty="0">
                <a:effectLst/>
                <a:latin typeface="Helvetica Neue" panose="02000503000000020004" pitchFamily="2" charset="0"/>
              </a:rPr>
            </a:br>
            <a:endParaRPr lang="en-GB" sz="7200" dirty="0">
              <a:effectLst/>
              <a:latin typeface="Helvetica Neue" panose="02000503000000020004" pitchFamily="2" charset="0"/>
            </a:endParaRPr>
          </a:p>
          <a:p>
            <a:endParaRPr lang="en-US" dirty="0"/>
          </a:p>
        </p:txBody>
      </p:sp>
      <p:pic>
        <p:nvPicPr>
          <p:cNvPr id="4" name="Audio Recording 3 Nov 2023 at 19:47:52">
            <a:hlinkClick r:id="" action="ppaction://media"/>
            <a:extLst>
              <a:ext uri="{FF2B5EF4-FFF2-40B4-BE49-F238E27FC236}">
                <a16:creationId xmlns:a16="http://schemas.microsoft.com/office/drawing/2014/main" id="{CD746D5C-65FC-A130-36C9-2E6729266EA8}"/>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689600" y="3022600"/>
            <a:ext cx="812800" cy="812800"/>
          </a:xfrm>
          <a:prstGeom prst="rect">
            <a:avLst/>
          </a:prstGeom>
        </p:spPr>
      </p:pic>
      <p:pic>
        <p:nvPicPr>
          <p:cNvPr id="9" name="Audio 8">
            <a:extLst>
              <a:ext uri="{FF2B5EF4-FFF2-40B4-BE49-F238E27FC236}">
                <a16:creationId xmlns:a16="http://schemas.microsoft.com/office/drawing/2014/main" id="{77AFABC5-E986-8CAF-C57F-BC558271A085}"/>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781126846"/>
      </p:ext>
    </p:extLst>
  </p:cSld>
  <p:clrMapOvr>
    <a:masterClrMapping/>
  </p:clrMapOvr>
  <mc:AlternateContent xmlns:mc="http://schemas.openxmlformats.org/markup-compatibility/2006">
    <mc:Choice xmlns:p14="http://schemas.microsoft.com/office/powerpoint/2010/main" Requires="p14">
      <p:transition spd="slow" p14:dur="2000" advTm="2823"/>
    </mc:Choice>
    <mc:Fallback>
      <p:transition spd="slow" advTm="28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7260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isNarration="1">
              <p:cMediaNode vol="80000" showWhenStopped="0">
                <p:cTn id="12"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393</TotalTime>
  <Words>704</Words>
  <Application>Microsoft Macintosh PowerPoint</Application>
  <PresentationFormat>Widescreen</PresentationFormat>
  <Paragraphs>57</Paragraphs>
  <Slides>7</Slides>
  <Notes>5</Notes>
  <HiddenSlides>0</HiddenSlides>
  <MMClips>9</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Helvetica Neue</vt:lpstr>
      <vt:lpstr>Office Theme</vt:lpstr>
      <vt:lpstr>The importance of resilience, health and wellbeing as a University student </vt:lpstr>
      <vt:lpstr> Health and Wellbeing </vt:lpstr>
      <vt:lpstr>PowerPoint Presentation</vt:lpstr>
      <vt:lpstr>Resilience </vt:lpstr>
      <vt:lpstr>PowerPoint Presentation</vt:lpstr>
      <vt:lpstr>Resources </vt:lpstr>
      <vt:lpstr>Photo resources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Cole Swinson (2305329)</cp:lastModifiedBy>
  <cp:revision>352</cp:revision>
  <dcterms:created xsi:type="dcterms:W3CDTF">2023-10-16T11:38:25Z</dcterms:created>
  <dcterms:modified xsi:type="dcterms:W3CDTF">2023-11-03T20:14:11Z</dcterms:modified>
</cp:coreProperties>
</file>