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8" r:id="rId11"/>
    <p:sldId id="264" r:id="rId12"/>
    <p:sldId id="270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0"/>
  </p:normalViewPr>
  <p:slideViewPr>
    <p:cSldViewPr snapToGrid="0" snapToObjects="1">
      <p:cViewPr varScale="1">
        <p:scale>
          <a:sx n="120" d="100"/>
          <a:sy n="120" d="100"/>
        </p:scale>
        <p:origin x="2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9.png"/><Relationship Id="rId7" Type="http://schemas.openxmlformats.org/officeDocument/2006/relationships/image" Target="../media/image26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9.png"/><Relationship Id="rId7" Type="http://schemas.openxmlformats.org/officeDocument/2006/relationships/image" Target="../media/image26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10A7CE-DA19-4F65-B119-CD6D3716E3B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2869B29-74B0-4085-ABDA-B6518C014168}">
      <dgm:prSet/>
      <dgm:spPr/>
      <dgm:t>
        <a:bodyPr/>
        <a:lstStyle/>
        <a:p>
          <a:pPr>
            <a:defRPr cap="all"/>
          </a:pPr>
          <a:r>
            <a:rPr lang="en-US"/>
            <a:t>NHS Long Term Plan</a:t>
          </a:r>
        </a:p>
      </dgm:t>
    </dgm:pt>
    <dgm:pt modelId="{DDF8A432-97A6-4CCF-9207-38B233444DE1}" type="parTrans" cxnId="{DE94ECC0-2285-4190-BC3A-637B0816630B}">
      <dgm:prSet/>
      <dgm:spPr/>
      <dgm:t>
        <a:bodyPr/>
        <a:lstStyle/>
        <a:p>
          <a:endParaRPr lang="en-US"/>
        </a:p>
      </dgm:t>
    </dgm:pt>
    <dgm:pt modelId="{055E4457-3E22-4512-A293-BD5B7047D99E}" type="sibTrans" cxnId="{DE94ECC0-2285-4190-BC3A-637B0816630B}">
      <dgm:prSet/>
      <dgm:spPr/>
      <dgm:t>
        <a:bodyPr/>
        <a:lstStyle/>
        <a:p>
          <a:endParaRPr lang="en-US"/>
        </a:p>
      </dgm:t>
    </dgm:pt>
    <dgm:pt modelId="{106E0BDD-3059-4447-BBE2-9E8C8FE64D03}">
      <dgm:prSet/>
      <dgm:spPr/>
      <dgm:t>
        <a:bodyPr/>
        <a:lstStyle/>
        <a:p>
          <a:pPr>
            <a:defRPr cap="all"/>
          </a:pPr>
          <a:r>
            <a:rPr lang="en-US" dirty="0"/>
            <a:t>Care Act 2014</a:t>
          </a:r>
        </a:p>
      </dgm:t>
    </dgm:pt>
    <dgm:pt modelId="{33BD1E0F-22D8-40E3-BBFD-94B301507DB1}" type="parTrans" cxnId="{F77AA8CC-FE38-4EB5-B47D-93254B72937D}">
      <dgm:prSet/>
      <dgm:spPr/>
      <dgm:t>
        <a:bodyPr/>
        <a:lstStyle/>
        <a:p>
          <a:endParaRPr lang="en-US"/>
        </a:p>
      </dgm:t>
    </dgm:pt>
    <dgm:pt modelId="{707EDB85-207F-4648-8230-37C3CC592340}" type="sibTrans" cxnId="{F77AA8CC-FE38-4EB5-B47D-93254B72937D}">
      <dgm:prSet/>
      <dgm:spPr/>
      <dgm:t>
        <a:bodyPr/>
        <a:lstStyle/>
        <a:p>
          <a:endParaRPr lang="en-US"/>
        </a:p>
      </dgm:t>
    </dgm:pt>
    <dgm:pt modelId="{F2072115-392C-4839-B5BB-06AC4113371A}">
      <dgm:prSet/>
      <dgm:spPr/>
      <dgm:t>
        <a:bodyPr/>
        <a:lstStyle/>
        <a:p>
          <a:pPr>
            <a:defRPr cap="all"/>
          </a:pPr>
          <a:r>
            <a:rPr lang="en-US"/>
            <a:t>Integrated care systems</a:t>
          </a:r>
        </a:p>
      </dgm:t>
    </dgm:pt>
    <dgm:pt modelId="{569EFEDE-36EF-4481-85AD-FDF322732BBA}" type="parTrans" cxnId="{D345CB4F-D1F8-446F-BD9D-E2A4DCFE3608}">
      <dgm:prSet/>
      <dgm:spPr/>
      <dgm:t>
        <a:bodyPr/>
        <a:lstStyle/>
        <a:p>
          <a:endParaRPr lang="en-US"/>
        </a:p>
      </dgm:t>
    </dgm:pt>
    <dgm:pt modelId="{37A6D1D9-9252-4C56-821D-19D37B59D7E7}" type="sibTrans" cxnId="{D345CB4F-D1F8-446F-BD9D-E2A4DCFE3608}">
      <dgm:prSet/>
      <dgm:spPr/>
      <dgm:t>
        <a:bodyPr/>
        <a:lstStyle/>
        <a:p>
          <a:endParaRPr lang="en-US"/>
        </a:p>
      </dgm:t>
    </dgm:pt>
    <dgm:pt modelId="{4119CE82-3129-46A0-A993-2F6094773861}">
      <dgm:prSet/>
      <dgm:spPr/>
      <dgm:t>
        <a:bodyPr/>
        <a:lstStyle/>
        <a:p>
          <a:pPr>
            <a:defRPr cap="all"/>
          </a:pPr>
          <a:r>
            <a:rPr lang="en-US"/>
            <a:t>Person-centred care approach</a:t>
          </a:r>
        </a:p>
      </dgm:t>
    </dgm:pt>
    <dgm:pt modelId="{8B11F8F5-A9A9-4C03-8505-A9E26DCB5EB4}" type="parTrans" cxnId="{7EF8B926-B53B-4F80-819C-F7D15CCA8286}">
      <dgm:prSet/>
      <dgm:spPr/>
      <dgm:t>
        <a:bodyPr/>
        <a:lstStyle/>
        <a:p>
          <a:endParaRPr lang="en-US"/>
        </a:p>
      </dgm:t>
    </dgm:pt>
    <dgm:pt modelId="{51156A11-E12A-46D4-87AC-D6773E48A066}" type="sibTrans" cxnId="{7EF8B926-B53B-4F80-819C-F7D15CCA8286}">
      <dgm:prSet/>
      <dgm:spPr/>
      <dgm:t>
        <a:bodyPr/>
        <a:lstStyle/>
        <a:p>
          <a:endParaRPr lang="en-US"/>
        </a:p>
      </dgm:t>
    </dgm:pt>
    <dgm:pt modelId="{50337E09-A85A-471D-B2DA-4AFBC009CF53}">
      <dgm:prSet/>
      <dgm:spPr/>
      <dgm:t>
        <a:bodyPr/>
        <a:lstStyle/>
        <a:p>
          <a:pPr>
            <a:defRPr cap="all"/>
          </a:pPr>
          <a:r>
            <a:rPr lang="en-US"/>
            <a:t>Service fragmentation remains a challenge</a:t>
          </a:r>
        </a:p>
      </dgm:t>
    </dgm:pt>
    <dgm:pt modelId="{05B42369-DE31-40C5-8843-CD5DEA132BC1}" type="parTrans" cxnId="{886FF646-0A57-46B4-8B9F-AA975526E301}">
      <dgm:prSet/>
      <dgm:spPr/>
      <dgm:t>
        <a:bodyPr/>
        <a:lstStyle/>
        <a:p>
          <a:endParaRPr lang="en-US"/>
        </a:p>
      </dgm:t>
    </dgm:pt>
    <dgm:pt modelId="{2FD4EA05-A15D-4B71-AC8C-6DE5431561CB}" type="sibTrans" cxnId="{886FF646-0A57-46B4-8B9F-AA975526E301}">
      <dgm:prSet/>
      <dgm:spPr/>
      <dgm:t>
        <a:bodyPr/>
        <a:lstStyle/>
        <a:p>
          <a:endParaRPr lang="en-US"/>
        </a:p>
      </dgm:t>
    </dgm:pt>
    <dgm:pt modelId="{0B16DF58-A6C1-41A4-869D-B11B8B612B5B}" type="pres">
      <dgm:prSet presAssocID="{BB10A7CE-DA19-4F65-B119-CD6D3716E3BB}" presName="root" presStyleCnt="0">
        <dgm:presLayoutVars>
          <dgm:dir/>
          <dgm:resizeHandles val="exact"/>
        </dgm:presLayoutVars>
      </dgm:prSet>
      <dgm:spPr/>
    </dgm:pt>
    <dgm:pt modelId="{B1C528C4-24DA-4A0F-875D-5FB6E9D169BE}" type="pres">
      <dgm:prSet presAssocID="{B2869B29-74B0-4085-ABDA-B6518C014168}" presName="compNode" presStyleCnt="0"/>
      <dgm:spPr/>
    </dgm:pt>
    <dgm:pt modelId="{A2DD31F8-8AF8-491A-8D7F-D10FC14062FD}" type="pres">
      <dgm:prSet presAssocID="{B2869B29-74B0-4085-ABDA-B6518C014168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9B06BBF-46DE-433D-9137-085D22DE4591}" type="pres">
      <dgm:prSet presAssocID="{B2869B29-74B0-4085-ABDA-B6518C01416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2C6893F5-A6D0-49F3-BBE0-D316BE175D31}" type="pres">
      <dgm:prSet presAssocID="{B2869B29-74B0-4085-ABDA-B6518C014168}" presName="spaceRect" presStyleCnt="0"/>
      <dgm:spPr/>
    </dgm:pt>
    <dgm:pt modelId="{E0409A61-2DA2-4F16-B566-C444A2263D25}" type="pres">
      <dgm:prSet presAssocID="{B2869B29-74B0-4085-ABDA-B6518C014168}" presName="textRect" presStyleLbl="revTx" presStyleIdx="0" presStyleCnt="5">
        <dgm:presLayoutVars>
          <dgm:chMax val="1"/>
          <dgm:chPref val="1"/>
        </dgm:presLayoutVars>
      </dgm:prSet>
      <dgm:spPr/>
    </dgm:pt>
    <dgm:pt modelId="{DF8D6F07-65D6-4F4B-B6A2-DF5E81ADB211}" type="pres">
      <dgm:prSet presAssocID="{055E4457-3E22-4512-A293-BD5B7047D99E}" presName="sibTrans" presStyleCnt="0"/>
      <dgm:spPr/>
    </dgm:pt>
    <dgm:pt modelId="{FF93F7FE-335E-42A3-9A9C-ABBABFF0F485}" type="pres">
      <dgm:prSet presAssocID="{106E0BDD-3059-4447-BBE2-9E8C8FE64D03}" presName="compNode" presStyleCnt="0"/>
      <dgm:spPr/>
    </dgm:pt>
    <dgm:pt modelId="{C4AC2621-B51D-41DD-A22F-C10D2861F0A8}" type="pres">
      <dgm:prSet presAssocID="{106E0BDD-3059-4447-BBE2-9E8C8FE64D03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8F4C3E2-21DE-48F6-A99D-A253523FA655}" type="pres">
      <dgm:prSet presAssocID="{106E0BDD-3059-4447-BBE2-9E8C8FE64D03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F739ED78-6C61-4D6C-A5F6-04D6D03F6CEA}" type="pres">
      <dgm:prSet presAssocID="{106E0BDD-3059-4447-BBE2-9E8C8FE64D03}" presName="spaceRect" presStyleCnt="0"/>
      <dgm:spPr/>
    </dgm:pt>
    <dgm:pt modelId="{E360B569-F957-42B9-8D6B-7EE09E1050F4}" type="pres">
      <dgm:prSet presAssocID="{106E0BDD-3059-4447-BBE2-9E8C8FE64D03}" presName="textRect" presStyleLbl="revTx" presStyleIdx="1" presStyleCnt="5">
        <dgm:presLayoutVars>
          <dgm:chMax val="1"/>
          <dgm:chPref val="1"/>
        </dgm:presLayoutVars>
      </dgm:prSet>
      <dgm:spPr/>
    </dgm:pt>
    <dgm:pt modelId="{A4D077DC-CB88-48D8-AA6E-FC7EDE430BE8}" type="pres">
      <dgm:prSet presAssocID="{707EDB85-207F-4648-8230-37C3CC592340}" presName="sibTrans" presStyleCnt="0"/>
      <dgm:spPr/>
    </dgm:pt>
    <dgm:pt modelId="{2F3D0A4C-FAA0-4E14-9528-D558A4E27600}" type="pres">
      <dgm:prSet presAssocID="{F2072115-392C-4839-B5BB-06AC4113371A}" presName="compNode" presStyleCnt="0"/>
      <dgm:spPr/>
    </dgm:pt>
    <dgm:pt modelId="{5079D8A5-6459-4874-A7E2-34C23135308A}" type="pres">
      <dgm:prSet presAssocID="{F2072115-392C-4839-B5BB-06AC4113371A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A4D08362-1260-4644-BEEC-C9B163218A41}" type="pres">
      <dgm:prSet presAssocID="{F2072115-392C-4839-B5BB-06AC4113371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CC669E07-6756-4495-B689-C53196BE8F46}" type="pres">
      <dgm:prSet presAssocID="{F2072115-392C-4839-B5BB-06AC4113371A}" presName="spaceRect" presStyleCnt="0"/>
      <dgm:spPr/>
    </dgm:pt>
    <dgm:pt modelId="{97B222F9-1E85-473C-934A-5C3B0A980AA8}" type="pres">
      <dgm:prSet presAssocID="{F2072115-392C-4839-B5BB-06AC4113371A}" presName="textRect" presStyleLbl="revTx" presStyleIdx="2" presStyleCnt="5">
        <dgm:presLayoutVars>
          <dgm:chMax val="1"/>
          <dgm:chPref val="1"/>
        </dgm:presLayoutVars>
      </dgm:prSet>
      <dgm:spPr/>
    </dgm:pt>
    <dgm:pt modelId="{D7EDE440-9373-421D-B66F-716E65D16FD0}" type="pres">
      <dgm:prSet presAssocID="{37A6D1D9-9252-4C56-821D-19D37B59D7E7}" presName="sibTrans" presStyleCnt="0"/>
      <dgm:spPr/>
    </dgm:pt>
    <dgm:pt modelId="{11B2DFCE-4E20-4C53-832D-FA896C32857A}" type="pres">
      <dgm:prSet presAssocID="{4119CE82-3129-46A0-A993-2F6094773861}" presName="compNode" presStyleCnt="0"/>
      <dgm:spPr/>
    </dgm:pt>
    <dgm:pt modelId="{3F1FF0BB-1E51-4075-9EE6-8F2E1C865D5D}" type="pres">
      <dgm:prSet presAssocID="{4119CE82-3129-46A0-A993-2F6094773861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E87C2F32-97B6-4748-AC96-DD030E3C5B43}" type="pres">
      <dgm:prSet presAssocID="{4119CE82-3129-46A0-A993-2F609477386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0F53F166-F327-49AE-8B72-09ACE4966924}" type="pres">
      <dgm:prSet presAssocID="{4119CE82-3129-46A0-A993-2F6094773861}" presName="spaceRect" presStyleCnt="0"/>
      <dgm:spPr/>
    </dgm:pt>
    <dgm:pt modelId="{45F2DB54-AB55-4EC4-A2C5-7BA26A0794D2}" type="pres">
      <dgm:prSet presAssocID="{4119CE82-3129-46A0-A993-2F6094773861}" presName="textRect" presStyleLbl="revTx" presStyleIdx="3" presStyleCnt="5">
        <dgm:presLayoutVars>
          <dgm:chMax val="1"/>
          <dgm:chPref val="1"/>
        </dgm:presLayoutVars>
      </dgm:prSet>
      <dgm:spPr/>
    </dgm:pt>
    <dgm:pt modelId="{850149CE-BA7E-4F50-B9CF-FEC98161D1A4}" type="pres">
      <dgm:prSet presAssocID="{51156A11-E12A-46D4-87AC-D6773E48A066}" presName="sibTrans" presStyleCnt="0"/>
      <dgm:spPr/>
    </dgm:pt>
    <dgm:pt modelId="{7D9AA749-7775-4387-A9D7-F1433FA56031}" type="pres">
      <dgm:prSet presAssocID="{50337E09-A85A-471D-B2DA-4AFBC009CF53}" presName="compNode" presStyleCnt="0"/>
      <dgm:spPr/>
    </dgm:pt>
    <dgm:pt modelId="{48A7F2A1-6692-4914-BF78-F26F3C73A118}" type="pres">
      <dgm:prSet presAssocID="{50337E09-A85A-471D-B2DA-4AFBC009CF53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2A6CA2D6-BCFE-410F-92D6-4781E63E9976}" type="pres">
      <dgm:prSet presAssocID="{50337E09-A85A-471D-B2DA-4AFBC009CF5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ield Cross"/>
        </a:ext>
      </dgm:extLst>
    </dgm:pt>
    <dgm:pt modelId="{C94ACE3E-867D-47BF-AB1E-49FA887E631B}" type="pres">
      <dgm:prSet presAssocID="{50337E09-A85A-471D-B2DA-4AFBC009CF53}" presName="spaceRect" presStyleCnt="0"/>
      <dgm:spPr/>
    </dgm:pt>
    <dgm:pt modelId="{642578B4-2DB3-497E-8FD5-4EBF156AB8EF}" type="pres">
      <dgm:prSet presAssocID="{50337E09-A85A-471D-B2DA-4AFBC009CF5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EF8B926-B53B-4F80-819C-F7D15CCA8286}" srcId="{BB10A7CE-DA19-4F65-B119-CD6D3716E3BB}" destId="{4119CE82-3129-46A0-A993-2F6094773861}" srcOrd="3" destOrd="0" parTransId="{8B11F8F5-A9A9-4C03-8505-A9E26DCB5EB4}" sibTransId="{51156A11-E12A-46D4-87AC-D6773E48A066}"/>
    <dgm:cxn modelId="{39E6532F-7F04-4CEA-9DA3-97E52C8485A4}" type="presOf" srcId="{BB10A7CE-DA19-4F65-B119-CD6D3716E3BB}" destId="{0B16DF58-A6C1-41A4-869D-B11B8B612B5B}" srcOrd="0" destOrd="0" presId="urn:microsoft.com/office/officeart/2018/5/layout/IconLeafLabelList"/>
    <dgm:cxn modelId="{71DDB63A-BF06-42F9-A343-D1981EBC452F}" type="presOf" srcId="{50337E09-A85A-471D-B2DA-4AFBC009CF53}" destId="{642578B4-2DB3-497E-8FD5-4EBF156AB8EF}" srcOrd="0" destOrd="0" presId="urn:microsoft.com/office/officeart/2018/5/layout/IconLeafLabelList"/>
    <dgm:cxn modelId="{886FF646-0A57-46B4-8B9F-AA975526E301}" srcId="{BB10A7CE-DA19-4F65-B119-CD6D3716E3BB}" destId="{50337E09-A85A-471D-B2DA-4AFBC009CF53}" srcOrd="4" destOrd="0" parTransId="{05B42369-DE31-40C5-8843-CD5DEA132BC1}" sibTransId="{2FD4EA05-A15D-4B71-AC8C-6DE5431561CB}"/>
    <dgm:cxn modelId="{D345CB4F-D1F8-446F-BD9D-E2A4DCFE3608}" srcId="{BB10A7CE-DA19-4F65-B119-CD6D3716E3BB}" destId="{F2072115-392C-4839-B5BB-06AC4113371A}" srcOrd="2" destOrd="0" parTransId="{569EFEDE-36EF-4481-85AD-FDF322732BBA}" sibTransId="{37A6D1D9-9252-4C56-821D-19D37B59D7E7}"/>
    <dgm:cxn modelId="{AE615A73-197E-43E4-8828-1C657BF9F18D}" type="presOf" srcId="{B2869B29-74B0-4085-ABDA-B6518C014168}" destId="{E0409A61-2DA2-4F16-B566-C444A2263D25}" srcOrd="0" destOrd="0" presId="urn:microsoft.com/office/officeart/2018/5/layout/IconLeafLabelList"/>
    <dgm:cxn modelId="{7842C976-5ECD-4A70-816C-755A45F6BCD1}" type="presOf" srcId="{F2072115-392C-4839-B5BB-06AC4113371A}" destId="{97B222F9-1E85-473C-934A-5C3B0A980AA8}" srcOrd="0" destOrd="0" presId="urn:microsoft.com/office/officeart/2018/5/layout/IconLeafLabelList"/>
    <dgm:cxn modelId="{1FDE9B7C-DD72-437F-AEAC-49A5F6E75E72}" type="presOf" srcId="{4119CE82-3129-46A0-A993-2F6094773861}" destId="{45F2DB54-AB55-4EC4-A2C5-7BA26A0794D2}" srcOrd="0" destOrd="0" presId="urn:microsoft.com/office/officeart/2018/5/layout/IconLeafLabelList"/>
    <dgm:cxn modelId="{E4612F94-1552-440D-9483-21501AEDA662}" type="presOf" srcId="{106E0BDD-3059-4447-BBE2-9E8C8FE64D03}" destId="{E360B569-F957-42B9-8D6B-7EE09E1050F4}" srcOrd="0" destOrd="0" presId="urn:microsoft.com/office/officeart/2018/5/layout/IconLeafLabelList"/>
    <dgm:cxn modelId="{DE94ECC0-2285-4190-BC3A-637B0816630B}" srcId="{BB10A7CE-DA19-4F65-B119-CD6D3716E3BB}" destId="{B2869B29-74B0-4085-ABDA-B6518C014168}" srcOrd="0" destOrd="0" parTransId="{DDF8A432-97A6-4CCF-9207-38B233444DE1}" sibTransId="{055E4457-3E22-4512-A293-BD5B7047D99E}"/>
    <dgm:cxn modelId="{F77AA8CC-FE38-4EB5-B47D-93254B72937D}" srcId="{BB10A7CE-DA19-4F65-B119-CD6D3716E3BB}" destId="{106E0BDD-3059-4447-BBE2-9E8C8FE64D03}" srcOrd="1" destOrd="0" parTransId="{33BD1E0F-22D8-40E3-BBFD-94B301507DB1}" sibTransId="{707EDB85-207F-4648-8230-37C3CC592340}"/>
    <dgm:cxn modelId="{08F52ACB-DB25-40D5-8837-7159FE565622}" type="presParOf" srcId="{0B16DF58-A6C1-41A4-869D-B11B8B612B5B}" destId="{B1C528C4-24DA-4A0F-875D-5FB6E9D169BE}" srcOrd="0" destOrd="0" presId="urn:microsoft.com/office/officeart/2018/5/layout/IconLeafLabelList"/>
    <dgm:cxn modelId="{67A0D0F6-D653-4DBE-ADC7-C49B32341251}" type="presParOf" srcId="{B1C528C4-24DA-4A0F-875D-5FB6E9D169BE}" destId="{A2DD31F8-8AF8-491A-8D7F-D10FC14062FD}" srcOrd="0" destOrd="0" presId="urn:microsoft.com/office/officeart/2018/5/layout/IconLeafLabelList"/>
    <dgm:cxn modelId="{93DFFC42-CCBC-4865-BE7C-0B63175B0C34}" type="presParOf" srcId="{B1C528C4-24DA-4A0F-875D-5FB6E9D169BE}" destId="{B9B06BBF-46DE-433D-9137-085D22DE4591}" srcOrd="1" destOrd="0" presId="urn:microsoft.com/office/officeart/2018/5/layout/IconLeafLabelList"/>
    <dgm:cxn modelId="{C22AEFFE-9E33-4E45-B383-E2795F5F0D8F}" type="presParOf" srcId="{B1C528C4-24DA-4A0F-875D-5FB6E9D169BE}" destId="{2C6893F5-A6D0-49F3-BBE0-D316BE175D31}" srcOrd="2" destOrd="0" presId="urn:microsoft.com/office/officeart/2018/5/layout/IconLeafLabelList"/>
    <dgm:cxn modelId="{51BECE38-89A7-46C4-8500-1DA55D08F778}" type="presParOf" srcId="{B1C528C4-24DA-4A0F-875D-5FB6E9D169BE}" destId="{E0409A61-2DA2-4F16-B566-C444A2263D25}" srcOrd="3" destOrd="0" presId="urn:microsoft.com/office/officeart/2018/5/layout/IconLeafLabelList"/>
    <dgm:cxn modelId="{ECC841AE-211F-412C-B0CD-9B867D40413B}" type="presParOf" srcId="{0B16DF58-A6C1-41A4-869D-B11B8B612B5B}" destId="{DF8D6F07-65D6-4F4B-B6A2-DF5E81ADB211}" srcOrd="1" destOrd="0" presId="urn:microsoft.com/office/officeart/2018/5/layout/IconLeafLabelList"/>
    <dgm:cxn modelId="{1AE92A6D-800C-483B-95FE-66AE35BFDFC0}" type="presParOf" srcId="{0B16DF58-A6C1-41A4-869D-B11B8B612B5B}" destId="{FF93F7FE-335E-42A3-9A9C-ABBABFF0F485}" srcOrd="2" destOrd="0" presId="urn:microsoft.com/office/officeart/2018/5/layout/IconLeafLabelList"/>
    <dgm:cxn modelId="{21685B66-29BE-43CD-8F25-433B792261A3}" type="presParOf" srcId="{FF93F7FE-335E-42A3-9A9C-ABBABFF0F485}" destId="{C4AC2621-B51D-41DD-A22F-C10D2861F0A8}" srcOrd="0" destOrd="0" presId="urn:microsoft.com/office/officeart/2018/5/layout/IconLeafLabelList"/>
    <dgm:cxn modelId="{E2DCE75E-F5C6-4E22-BCC9-15D77DEC491D}" type="presParOf" srcId="{FF93F7FE-335E-42A3-9A9C-ABBABFF0F485}" destId="{18F4C3E2-21DE-48F6-A99D-A253523FA655}" srcOrd="1" destOrd="0" presId="urn:microsoft.com/office/officeart/2018/5/layout/IconLeafLabelList"/>
    <dgm:cxn modelId="{444D77A5-8FAA-4CDF-9244-6399E9006587}" type="presParOf" srcId="{FF93F7FE-335E-42A3-9A9C-ABBABFF0F485}" destId="{F739ED78-6C61-4D6C-A5F6-04D6D03F6CEA}" srcOrd="2" destOrd="0" presId="urn:microsoft.com/office/officeart/2018/5/layout/IconLeafLabelList"/>
    <dgm:cxn modelId="{CD98CF2A-E70F-4157-AABE-4D9E26E6C8EE}" type="presParOf" srcId="{FF93F7FE-335E-42A3-9A9C-ABBABFF0F485}" destId="{E360B569-F957-42B9-8D6B-7EE09E1050F4}" srcOrd="3" destOrd="0" presId="urn:microsoft.com/office/officeart/2018/5/layout/IconLeafLabelList"/>
    <dgm:cxn modelId="{6527EEF2-039B-4871-B592-E6C9B8832257}" type="presParOf" srcId="{0B16DF58-A6C1-41A4-869D-B11B8B612B5B}" destId="{A4D077DC-CB88-48D8-AA6E-FC7EDE430BE8}" srcOrd="3" destOrd="0" presId="urn:microsoft.com/office/officeart/2018/5/layout/IconLeafLabelList"/>
    <dgm:cxn modelId="{4E392A47-CBC3-4D9F-BBD1-CF58FFBA3AA0}" type="presParOf" srcId="{0B16DF58-A6C1-41A4-869D-B11B8B612B5B}" destId="{2F3D0A4C-FAA0-4E14-9528-D558A4E27600}" srcOrd="4" destOrd="0" presId="urn:microsoft.com/office/officeart/2018/5/layout/IconLeafLabelList"/>
    <dgm:cxn modelId="{E499CA29-0DFE-4E27-AFAC-FE26CDB2F9EC}" type="presParOf" srcId="{2F3D0A4C-FAA0-4E14-9528-D558A4E27600}" destId="{5079D8A5-6459-4874-A7E2-34C23135308A}" srcOrd="0" destOrd="0" presId="urn:microsoft.com/office/officeart/2018/5/layout/IconLeafLabelList"/>
    <dgm:cxn modelId="{8D9559AB-334D-4BC3-8E6C-CA8342F25C47}" type="presParOf" srcId="{2F3D0A4C-FAA0-4E14-9528-D558A4E27600}" destId="{A4D08362-1260-4644-BEEC-C9B163218A41}" srcOrd="1" destOrd="0" presId="urn:microsoft.com/office/officeart/2018/5/layout/IconLeafLabelList"/>
    <dgm:cxn modelId="{E4D4858B-74C0-405B-8CC5-5D3D47AA3167}" type="presParOf" srcId="{2F3D0A4C-FAA0-4E14-9528-D558A4E27600}" destId="{CC669E07-6756-4495-B689-C53196BE8F46}" srcOrd="2" destOrd="0" presId="urn:microsoft.com/office/officeart/2018/5/layout/IconLeafLabelList"/>
    <dgm:cxn modelId="{66A0F5DD-252B-4332-94A3-2E67EE59DA86}" type="presParOf" srcId="{2F3D0A4C-FAA0-4E14-9528-D558A4E27600}" destId="{97B222F9-1E85-473C-934A-5C3B0A980AA8}" srcOrd="3" destOrd="0" presId="urn:microsoft.com/office/officeart/2018/5/layout/IconLeafLabelList"/>
    <dgm:cxn modelId="{56E8BA3E-8475-43A5-94BC-3D91B9A1455D}" type="presParOf" srcId="{0B16DF58-A6C1-41A4-869D-B11B8B612B5B}" destId="{D7EDE440-9373-421D-B66F-716E65D16FD0}" srcOrd="5" destOrd="0" presId="urn:microsoft.com/office/officeart/2018/5/layout/IconLeafLabelList"/>
    <dgm:cxn modelId="{0B7D5541-B066-4910-A4F5-2A7CC1A821CC}" type="presParOf" srcId="{0B16DF58-A6C1-41A4-869D-B11B8B612B5B}" destId="{11B2DFCE-4E20-4C53-832D-FA896C32857A}" srcOrd="6" destOrd="0" presId="urn:microsoft.com/office/officeart/2018/5/layout/IconLeafLabelList"/>
    <dgm:cxn modelId="{901FD054-E2E8-4183-923A-4C925986EA49}" type="presParOf" srcId="{11B2DFCE-4E20-4C53-832D-FA896C32857A}" destId="{3F1FF0BB-1E51-4075-9EE6-8F2E1C865D5D}" srcOrd="0" destOrd="0" presId="urn:microsoft.com/office/officeart/2018/5/layout/IconLeafLabelList"/>
    <dgm:cxn modelId="{21F5339F-695F-4BAD-8C94-C3420923E39B}" type="presParOf" srcId="{11B2DFCE-4E20-4C53-832D-FA896C32857A}" destId="{E87C2F32-97B6-4748-AC96-DD030E3C5B43}" srcOrd="1" destOrd="0" presId="urn:microsoft.com/office/officeart/2018/5/layout/IconLeafLabelList"/>
    <dgm:cxn modelId="{35F1D4B9-6CFE-485A-A30E-69DA44131DA8}" type="presParOf" srcId="{11B2DFCE-4E20-4C53-832D-FA896C32857A}" destId="{0F53F166-F327-49AE-8B72-09ACE4966924}" srcOrd="2" destOrd="0" presId="urn:microsoft.com/office/officeart/2018/5/layout/IconLeafLabelList"/>
    <dgm:cxn modelId="{DD17242A-FDF6-4459-A872-84891928DCEC}" type="presParOf" srcId="{11B2DFCE-4E20-4C53-832D-FA896C32857A}" destId="{45F2DB54-AB55-4EC4-A2C5-7BA26A0794D2}" srcOrd="3" destOrd="0" presId="urn:microsoft.com/office/officeart/2018/5/layout/IconLeafLabelList"/>
    <dgm:cxn modelId="{92E9960F-FB3E-4155-B5D3-58BA0E272F35}" type="presParOf" srcId="{0B16DF58-A6C1-41A4-869D-B11B8B612B5B}" destId="{850149CE-BA7E-4F50-B9CF-FEC98161D1A4}" srcOrd="7" destOrd="0" presId="urn:microsoft.com/office/officeart/2018/5/layout/IconLeafLabelList"/>
    <dgm:cxn modelId="{DF5FC0D9-6AED-492B-A881-773B9024EF40}" type="presParOf" srcId="{0B16DF58-A6C1-41A4-869D-B11B8B612B5B}" destId="{7D9AA749-7775-4387-A9D7-F1433FA56031}" srcOrd="8" destOrd="0" presId="urn:microsoft.com/office/officeart/2018/5/layout/IconLeafLabelList"/>
    <dgm:cxn modelId="{97F4C80C-5552-40D2-953A-17B447A9C5DF}" type="presParOf" srcId="{7D9AA749-7775-4387-A9D7-F1433FA56031}" destId="{48A7F2A1-6692-4914-BF78-F26F3C73A118}" srcOrd="0" destOrd="0" presId="urn:microsoft.com/office/officeart/2018/5/layout/IconLeafLabelList"/>
    <dgm:cxn modelId="{4B840E62-97C5-457F-9450-8EBA748B66C9}" type="presParOf" srcId="{7D9AA749-7775-4387-A9D7-F1433FA56031}" destId="{2A6CA2D6-BCFE-410F-92D6-4781E63E9976}" srcOrd="1" destOrd="0" presId="urn:microsoft.com/office/officeart/2018/5/layout/IconLeafLabelList"/>
    <dgm:cxn modelId="{C6CCC1E9-2581-4C3C-AEC8-DA773ECCD860}" type="presParOf" srcId="{7D9AA749-7775-4387-A9D7-F1433FA56031}" destId="{C94ACE3E-867D-47BF-AB1E-49FA887E631B}" srcOrd="2" destOrd="0" presId="urn:microsoft.com/office/officeart/2018/5/layout/IconLeafLabelList"/>
    <dgm:cxn modelId="{627382C1-180C-4F10-A02C-6F5940DC6BB8}" type="presParOf" srcId="{7D9AA749-7775-4387-A9D7-F1433FA56031}" destId="{642578B4-2DB3-497E-8FD5-4EBF156AB8EF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D18CE6-E04C-4C45-ADAB-E2A6B79B1DE8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B967A2-75E3-47F2-BFA6-3CFF91A0885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Shared decision making</a:t>
          </a:r>
        </a:p>
      </dgm:t>
    </dgm:pt>
    <dgm:pt modelId="{8E24CE3D-47DC-4F63-8C6C-F340F6234A9B}" type="parTrans" cxnId="{43028CA7-7F2B-410A-B653-D9FA0C7030FB}">
      <dgm:prSet/>
      <dgm:spPr/>
      <dgm:t>
        <a:bodyPr/>
        <a:lstStyle/>
        <a:p>
          <a:endParaRPr lang="en-US"/>
        </a:p>
      </dgm:t>
    </dgm:pt>
    <dgm:pt modelId="{2599308E-7750-4E7E-ABEB-28D48F41CF37}" type="sibTrans" cxnId="{43028CA7-7F2B-410A-B653-D9FA0C7030F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2EF761F-7825-4F0F-B257-8EE9C819FA7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Control over daily activities</a:t>
          </a:r>
        </a:p>
      </dgm:t>
    </dgm:pt>
    <dgm:pt modelId="{31422694-A506-4D40-8644-8B6EA95CCDA8}" type="parTrans" cxnId="{2E3DC45E-09F9-400E-B072-2AA4054A6FC2}">
      <dgm:prSet/>
      <dgm:spPr/>
      <dgm:t>
        <a:bodyPr/>
        <a:lstStyle/>
        <a:p>
          <a:endParaRPr lang="en-US"/>
        </a:p>
      </dgm:t>
    </dgm:pt>
    <dgm:pt modelId="{94AB8D02-9AEE-4150-967A-F038FBD9AAA2}" type="sibTrans" cxnId="{2E3DC45E-09F9-400E-B072-2AA4054A6FC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43B96F0-D749-484A-AF0F-061EB3ADD3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Social engagement</a:t>
          </a:r>
        </a:p>
      </dgm:t>
    </dgm:pt>
    <dgm:pt modelId="{541722D1-BC21-4BA9-9AD8-0FF93A93D16C}" type="parTrans" cxnId="{58682EE1-51C9-432C-A715-744D4BF0CED3}">
      <dgm:prSet/>
      <dgm:spPr/>
      <dgm:t>
        <a:bodyPr/>
        <a:lstStyle/>
        <a:p>
          <a:endParaRPr lang="en-US"/>
        </a:p>
      </dgm:t>
    </dgm:pt>
    <dgm:pt modelId="{7A9090AC-0514-434D-9797-717B8DAE6C54}" type="sibTrans" cxnId="{58682EE1-51C9-432C-A715-744D4BF0CE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8AB4C74-92D3-4FAA-89B9-11036E3ECB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Functional ability reduces hospitalisation risk</a:t>
          </a:r>
        </a:p>
      </dgm:t>
    </dgm:pt>
    <dgm:pt modelId="{F1E5E2F9-B7E2-42EC-9B63-9C573E1A800F}" type="parTrans" cxnId="{B5A2D144-56F2-4B40-9FF9-3EC623615B6F}">
      <dgm:prSet/>
      <dgm:spPr/>
      <dgm:t>
        <a:bodyPr/>
        <a:lstStyle/>
        <a:p>
          <a:endParaRPr lang="en-US"/>
        </a:p>
      </dgm:t>
    </dgm:pt>
    <dgm:pt modelId="{3E031C40-A09F-4676-BF5F-45D748061F20}" type="sibTrans" cxnId="{B5A2D144-56F2-4B40-9FF9-3EC623615B6F}">
      <dgm:prSet/>
      <dgm:spPr/>
      <dgm:t>
        <a:bodyPr/>
        <a:lstStyle/>
        <a:p>
          <a:endParaRPr lang="en-US"/>
        </a:p>
      </dgm:t>
    </dgm:pt>
    <dgm:pt modelId="{39140C2F-F29D-4D95-A403-2638E30E7153}" type="pres">
      <dgm:prSet presAssocID="{EAD18CE6-E04C-4C45-ADAB-E2A6B79B1DE8}" presName="root" presStyleCnt="0">
        <dgm:presLayoutVars>
          <dgm:dir/>
          <dgm:resizeHandles val="exact"/>
        </dgm:presLayoutVars>
      </dgm:prSet>
      <dgm:spPr/>
    </dgm:pt>
    <dgm:pt modelId="{1605CB0B-7B9C-425E-BC32-4767F42E6A95}" type="pres">
      <dgm:prSet presAssocID="{EAD18CE6-E04C-4C45-ADAB-E2A6B79B1DE8}" presName="container" presStyleCnt="0">
        <dgm:presLayoutVars>
          <dgm:dir/>
          <dgm:resizeHandles val="exact"/>
        </dgm:presLayoutVars>
      </dgm:prSet>
      <dgm:spPr/>
    </dgm:pt>
    <dgm:pt modelId="{F3ABBF3C-6F89-4FA0-921C-188D84606DA6}" type="pres">
      <dgm:prSet presAssocID="{70B967A2-75E3-47F2-BFA6-3CFF91A08854}" presName="compNode" presStyleCnt="0"/>
      <dgm:spPr/>
    </dgm:pt>
    <dgm:pt modelId="{6A972EB2-3135-42E4-B516-7058C5B3BDF8}" type="pres">
      <dgm:prSet presAssocID="{70B967A2-75E3-47F2-BFA6-3CFF91A08854}" presName="iconBgRect" presStyleLbl="bgShp" presStyleIdx="0" presStyleCnt="4"/>
      <dgm:spPr/>
    </dgm:pt>
    <dgm:pt modelId="{035D01BD-A58A-4915-9B9E-D6E680ECD454}" type="pres">
      <dgm:prSet presAssocID="{70B967A2-75E3-47F2-BFA6-3CFF91A0885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4617715F-90F5-4C52-9BDC-0F4E84F79D95}" type="pres">
      <dgm:prSet presAssocID="{70B967A2-75E3-47F2-BFA6-3CFF91A08854}" presName="spaceRect" presStyleCnt="0"/>
      <dgm:spPr/>
    </dgm:pt>
    <dgm:pt modelId="{60674284-59F3-4624-BD10-9661B1E09497}" type="pres">
      <dgm:prSet presAssocID="{70B967A2-75E3-47F2-BFA6-3CFF91A08854}" presName="textRect" presStyleLbl="revTx" presStyleIdx="0" presStyleCnt="4">
        <dgm:presLayoutVars>
          <dgm:chMax val="1"/>
          <dgm:chPref val="1"/>
        </dgm:presLayoutVars>
      </dgm:prSet>
      <dgm:spPr/>
    </dgm:pt>
    <dgm:pt modelId="{C55FB5DF-E4FD-4DA3-B524-FDA73B55C6DB}" type="pres">
      <dgm:prSet presAssocID="{2599308E-7750-4E7E-ABEB-28D48F41CF37}" presName="sibTrans" presStyleLbl="sibTrans2D1" presStyleIdx="0" presStyleCnt="0"/>
      <dgm:spPr/>
    </dgm:pt>
    <dgm:pt modelId="{539D5955-EB3A-40F1-A90F-748308B2FAF3}" type="pres">
      <dgm:prSet presAssocID="{22EF761F-7825-4F0F-B257-8EE9C819FA7B}" presName="compNode" presStyleCnt="0"/>
      <dgm:spPr/>
    </dgm:pt>
    <dgm:pt modelId="{C83D76B3-00C4-4DA1-B9FF-78565F7C8CDC}" type="pres">
      <dgm:prSet presAssocID="{22EF761F-7825-4F0F-B257-8EE9C819FA7B}" presName="iconBgRect" presStyleLbl="bgShp" presStyleIdx="1" presStyleCnt="4"/>
      <dgm:spPr/>
    </dgm:pt>
    <dgm:pt modelId="{DD5F15F3-7236-4BAA-BD02-9FD16D3B88EA}" type="pres">
      <dgm:prSet presAssocID="{22EF761F-7825-4F0F-B257-8EE9C819FA7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B438E550-B1F2-4932-9212-0BC08F702C47}" type="pres">
      <dgm:prSet presAssocID="{22EF761F-7825-4F0F-B257-8EE9C819FA7B}" presName="spaceRect" presStyleCnt="0"/>
      <dgm:spPr/>
    </dgm:pt>
    <dgm:pt modelId="{38793F83-A24F-4B8C-9D26-A7A0437090EC}" type="pres">
      <dgm:prSet presAssocID="{22EF761F-7825-4F0F-B257-8EE9C819FA7B}" presName="textRect" presStyleLbl="revTx" presStyleIdx="1" presStyleCnt="4">
        <dgm:presLayoutVars>
          <dgm:chMax val="1"/>
          <dgm:chPref val="1"/>
        </dgm:presLayoutVars>
      </dgm:prSet>
      <dgm:spPr/>
    </dgm:pt>
    <dgm:pt modelId="{7B737663-3ACE-45BE-9B78-DA2002423C10}" type="pres">
      <dgm:prSet presAssocID="{94AB8D02-9AEE-4150-967A-F038FBD9AAA2}" presName="sibTrans" presStyleLbl="sibTrans2D1" presStyleIdx="0" presStyleCnt="0"/>
      <dgm:spPr/>
    </dgm:pt>
    <dgm:pt modelId="{8C3D2704-107F-4932-B3A4-DD2D2AE65114}" type="pres">
      <dgm:prSet presAssocID="{E43B96F0-D749-484A-AF0F-061EB3ADD39A}" presName="compNode" presStyleCnt="0"/>
      <dgm:spPr/>
    </dgm:pt>
    <dgm:pt modelId="{36F86EAC-58B4-4E91-92C4-55AA5997CC23}" type="pres">
      <dgm:prSet presAssocID="{E43B96F0-D749-484A-AF0F-061EB3ADD39A}" presName="iconBgRect" presStyleLbl="bgShp" presStyleIdx="2" presStyleCnt="4"/>
      <dgm:spPr/>
    </dgm:pt>
    <dgm:pt modelId="{5A0140DF-C377-4B7D-8320-E946CA376100}" type="pres">
      <dgm:prSet presAssocID="{E43B96F0-D749-484A-AF0F-061EB3ADD39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70C32191-7FBD-4DF6-B14C-8E8A76285272}" type="pres">
      <dgm:prSet presAssocID="{E43B96F0-D749-484A-AF0F-061EB3ADD39A}" presName="spaceRect" presStyleCnt="0"/>
      <dgm:spPr/>
    </dgm:pt>
    <dgm:pt modelId="{B3CF639F-9A99-426B-B13D-6E84F60975EF}" type="pres">
      <dgm:prSet presAssocID="{E43B96F0-D749-484A-AF0F-061EB3ADD39A}" presName="textRect" presStyleLbl="revTx" presStyleIdx="2" presStyleCnt="4">
        <dgm:presLayoutVars>
          <dgm:chMax val="1"/>
          <dgm:chPref val="1"/>
        </dgm:presLayoutVars>
      </dgm:prSet>
      <dgm:spPr/>
    </dgm:pt>
    <dgm:pt modelId="{008C8692-1A6E-43B1-9324-777A41DCE397}" type="pres">
      <dgm:prSet presAssocID="{7A9090AC-0514-434D-9797-717B8DAE6C54}" presName="sibTrans" presStyleLbl="sibTrans2D1" presStyleIdx="0" presStyleCnt="0"/>
      <dgm:spPr/>
    </dgm:pt>
    <dgm:pt modelId="{F1BB0EC1-31C7-4BB5-916A-190227C17888}" type="pres">
      <dgm:prSet presAssocID="{48AB4C74-92D3-4FAA-89B9-11036E3ECBE0}" presName="compNode" presStyleCnt="0"/>
      <dgm:spPr/>
    </dgm:pt>
    <dgm:pt modelId="{99EB42F6-030A-4E0E-8111-782720430984}" type="pres">
      <dgm:prSet presAssocID="{48AB4C74-92D3-4FAA-89B9-11036E3ECBE0}" presName="iconBgRect" presStyleLbl="bgShp" presStyleIdx="3" presStyleCnt="4"/>
      <dgm:spPr/>
    </dgm:pt>
    <dgm:pt modelId="{8195275F-79D2-4A17-9433-E6D0D97E9295}" type="pres">
      <dgm:prSet presAssocID="{48AB4C74-92D3-4FAA-89B9-11036E3ECBE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5BE0FADA-2F8B-414C-94FE-C50A6EA1EB49}" type="pres">
      <dgm:prSet presAssocID="{48AB4C74-92D3-4FAA-89B9-11036E3ECBE0}" presName="spaceRect" presStyleCnt="0"/>
      <dgm:spPr/>
    </dgm:pt>
    <dgm:pt modelId="{3647943C-8440-4AC1-A469-EDF20C1F84AC}" type="pres">
      <dgm:prSet presAssocID="{48AB4C74-92D3-4FAA-89B9-11036E3ECBE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942A905-D538-40CD-B0DF-41BC9D77F9DE}" type="presOf" srcId="{EAD18CE6-E04C-4C45-ADAB-E2A6B79B1DE8}" destId="{39140C2F-F29D-4D95-A403-2638E30E7153}" srcOrd="0" destOrd="0" presId="urn:microsoft.com/office/officeart/2018/2/layout/IconCircleList"/>
    <dgm:cxn modelId="{9469D30D-E5D7-4785-BD06-43F44912D560}" type="presOf" srcId="{48AB4C74-92D3-4FAA-89B9-11036E3ECBE0}" destId="{3647943C-8440-4AC1-A469-EDF20C1F84AC}" srcOrd="0" destOrd="0" presId="urn:microsoft.com/office/officeart/2018/2/layout/IconCircleList"/>
    <dgm:cxn modelId="{CF28B00E-7C09-4E7F-B916-5AA690C26665}" type="presOf" srcId="{94AB8D02-9AEE-4150-967A-F038FBD9AAA2}" destId="{7B737663-3ACE-45BE-9B78-DA2002423C10}" srcOrd="0" destOrd="0" presId="urn:microsoft.com/office/officeart/2018/2/layout/IconCircleList"/>
    <dgm:cxn modelId="{8C853F2E-F572-4800-9EC8-571340258594}" type="presOf" srcId="{E43B96F0-D749-484A-AF0F-061EB3ADD39A}" destId="{B3CF639F-9A99-426B-B13D-6E84F60975EF}" srcOrd="0" destOrd="0" presId="urn:microsoft.com/office/officeart/2018/2/layout/IconCircleList"/>
    <dgm:cxn modelId="{B5A2D144-56F2-4B40-9FF9-3EC623615B6F}" srcId="{EAD18CE6-E04C-4C45-ADAB-E2A6B79B1DE8}" destId="{48AB4C74-92D3-4FAA-89B9-11036E3ECBE0}" srcOrd="3" destOrd="0" parTransId="{F1E5E2F9-B7E2-42EC-9B63-9C573E1A800F}" sibTransId="{3E031C40-A09F-4676-BF5F-45D748061F20}"/>
    <dgm:cxn modelId="{2E3DC45E-09F9-400E-B072-2AA4054A6FC2}" srcId="{EAD18CE6-E04C-4C45-ADAB-E2A6B79B1DE8}" destId="{22EF761F-7825-4F0F-B257-8EE9C819FA7B}" srcOrd="1" destOrd="0" parTransId="{31422694-A506-4D40-8644-8B6EA95CCDA8}" sibTransId="{94AB8D02-9AEE-4150-967A-F038FBD9AAA2}"/>
    <dgm:cxn modelId="{EC5B6B61-23EA-4C47-9615-F1D3FA9D3934}" type="presOf" srcId="{2599308E-7750-4E7E-ABEB-28D48F41CF37}" destId="{C55FB5DF-E4FD-4DA3-B524-FDA73B55C6DB}" srcOrd="0" destOrd="0" presId="urn:microsoft.com/office/officeart/2018/2/layout/IconCircleList"/>
    <dgm:cxn modelId="{A2B59668-46C0-4598-971A-BC2546FE816A}" type="presOf" srcId="{22EF761F-7825-4F0F-B257-8EE9C819FA7B}" destId="{38793F83-A24F-4B8C-9D26-A7A0437090EC}" srcOrd="0" destOrd="0" presId="urn:microsoft.com/office/officeart/2018/2/layout/IconCircleList"/>
    <dgm:cxn modelId="{25C9378B-D7A5-4DF5-9346-25479D1D4624}" type="presOf" srcId="{70B967A2-75E3-47F2-BFA6-3CFF91A08854}" destId="{60674284-59F3-4624-BD10-9661B1E09497}" srcOrd="0" destOrd="0" presId="urn:microsoft.com/office/officeart/2018/2/layout/IconCircleList"/>
    <dgm:cxn modelId="{43028CA7-7F2B-410A-B653-D9FA0C7030FB}" srcId="{EAD18CE6-E04C-4C45-ADAB-E2A6B79B1DE8}" destId="{70B967A2-75E3-47F2-BFA6-3CFF91A08854}" srcOrd="0" destOrd="0" parTransId="{8E24CE3D-47DC-4F63-8C6C-F340F6234A9B}" sibTransId="{2599308E-7750-4E7E-ABEB-28D48F41CF37}"/>
    <dgm:cxn modelId="{DEEF16D9-C32F-4CAA-8B40-1FB79277239A}" type="presOf" srcId="{7A9090AC-0514-434D-9797-717B8DAE6C54}" destId="{008C8692-1A6E-43B1-9324-777A41DCE397}" srcOrd="0" destOrd="0" presId="urn:microsoft.com/office/officeart/2018/2/layout/IconCircleList"/>
    <dgm:cxn modelId="{58682EE1-51C9-432C-A715-744D4BF0CED3}" srcId="{EAD18CE6-E04C-4C45-ADAB-E2A6B79B1DE8}" destId="{E43B96F0-D749-484A-AF0F-061EB3ADD39A}" srcOrd="2" destOrd="0" parTransId="{541722D1-BC21-4BA9-9AD8-0FF93A93D16C}" sibTransId="{7A9090AC-0514-434D-9797-717B8DAE6C54}"/>
    <dgm:cxn modelId="{612B970C-BAA4-44C9-9E18-0A4B7717EF50}" type="presParOf" srcId="{39140C2F-F29D-4D95-A403-2638E30E7153}" destId="{1605CB0B-7B9C-425E-BC32-4767F42E6A95}" srcOrd="0" destOrd="0" presId="urn:microsoft.com/office/officeart/2018/2/layout/IconCircleList"/>
    <dgm:cxn modelId="{22FEA04E-FB17-458D-A1F2-28C77597B4D0}" type="presParOf" srcId="{1605CB0B-7B9C-425E-BC32-4767F42E6A95}" destId="{F3ABBF3C-6F89-4FA0-921C-188D84606DA6}" srcOrd="0" destOrd="0" presId="urn:microsoft.com/office/officeart/2018/2/layout/IconCircleList"/>
    <dgm:cxn modelId="{6B6BA43A-E152-4F1F-A8C3-2EDBC558094B}" type="presParOf" srcId="{F3ABBF3C-6F89-4FA0-921C-188D84606DA6}" destId="{6A972EB2-3135-42E4-B516-7058C5B3BDF8}" srcOrd="0" destOrd="0" presId="urn:microsoft.com/office/officeart/2018/2/layout/IconCircleList"/>
    <dgm:cxn modelId="{E307600F-9DA1-4781-9580-06B0B9B66311}" type="presParOf" srcId="{F3ABBF3C-6F89-4FA0-921C-188D84606DA6}" destId="{035D01BD-A58A-4915-9B9E-D6E680ECD454}" srcOrd="1" destOrd="0" presId="urn:microsoft.com/office/officeart/2018/2/layout/IconCircleList"/>
    <dgm:cxn modelId="{41299A87-C1FC-41EE-B194-67F8FB9C5E8F}" type="presParOf" srcId="{F3ABBF3C-6F89-4FA0-921C-188D84606DA6}" destId="{4617715F-90F5-4C52-9BDC-0F4E84F79D95}" srcOrd="2" destOrd="0" presId="urn:microsoft.com/office/officeart/2018/2/layout/IconCircleList"/>
    <dgm:cxn modelId="{F973348D-E665-4AD6-B49D-5E6E2F12DD56}" type="presParOf" srcId="{F3ABBF3C-6F89-4FA0-921C-188D84606DA6}" destId="{60674284-59F3-4624-BD10-9661B1E09497}" srcOrd="3" destOrd="0" presId="urn:microsoft.com/office/officeart/2018/2/layout/IconCircleList"/>
    <dgm:cxn modelId="{403F970C-E38A-4D54-B693-00993D9D07AE}" type="presParOf" srcId="{1605CB0B-7B9C-425E-BC32-4767F42E6A95}" destId="{C55FB5DF-E4FD-4DA3-B524-FDA73B55C6DB}" srcOrd="1" destOrd="0" presId="urn:microsoft.com/office/officeart/2018/2/layout/IconCircleList"/>
    <dgm:cxn modelId="{B354970B-99B2-440A-B0E6-556A4A5F346F}" type="presParOf" srcId="{1605CB0B-7B9C-425E-BC32-4767F42E6A95}" destId="{539D5955-EB3A-40F1-A90F-748308B2FAF3}" srcOrd="2" destOrd="0" presId="urn:microsoft.com/office/officeart/2018/2/layout/IconCircleList"/>
    <dgm:cxn modelId="{E2AE65E1-B166-4048-8B08-E7FAB70A9D54}" type="presParOf" srcId="{539D5955-EB3A-40F1-A90F-748308B2FAF3}" destId="{C83D76B3-00C4-4DA1-B9FF-78565F7C8CDC}" srcOrd="0" destOrd="0" presId="urn:microsoft.com/office/officeart/2018/2/layout/IconCircleList"/>
    <dgm:cxn modelId="{F2FEA087-1E13-4B93-9677-EECBB55C9760}" type="presParOf" srcId="{539D5955-EB3A-40F1-A90F-748308B2FAF3}" destId="{DD5F15F3-7236-4BAA-BD02-9FD16D3B88EA}" srcOrd="1" destOrd="0" presId="urn:microsoft.com/office/officeart/2018/2/layout/IconCircleList"/>
    <dgm:cxn modelId="{519E18CC-CD62-44E7-B77C-E52F73DCD0E4}" type="presParOf" srcId="{539D5955-EB3A-40F1-A90F-748308B2FAF3}" destId="{B438E550-B1F2-4932-9212-0BC08F702C47}" srcOrd="2" destOrd="0" presId="urn:microsoft.com/office/officeart/2018/2/layout/IconCircleList"/>
    <dgm:cxn modelId="{F8D2CF4C-3525-4371-AE43-269883B65747}" type="presParOf" srcId="{539D5955-EB3A-40F1-A90F-748308B2FAF3}" destId="{38793F83-A24F-4B8C-9D26-A7A0437090EC}" srcOrd="3" destOrd="0" presId="urn:microsoft.com/office/officeart/2018/2/layout/IconCircleList"/>
    <dgm:cxn modelId="{1DEF5A14-5C90-415B-879A-3E3334AC9E53}" type="presParOf" srcId="{1605CB0B-7B9C-425E-BC32-4767F42E6A95}" destId="{7B737663-3ACE-45BE-9B78-DA2002423C10}" srcOrd="3" destOrd="0" presId="urn:microsoft.com/office/officeart/2018/2/layout/IconCircleList"/>
    <dgm:cxn modelId="{F36E5461-7C5B-4A95-9B2C-EFD692457ADC}" type="presParOf" srcId="{1605CB0B-7B9C-425E-BC32-4767F42E6A95}" destId="{8C3D2704-107F-4932-B3A4-DD2D2AE65114}" srcOrd="4" destOrd="0" presId="urn:microsoft.com/office/officeart/2018/2/layout/IconCircleList"/>
    <dgm:cxn modelId="{40F9B4B2-ECAA-4FD6-9A41-F77AE3243728}" type="presParOf" srcId="{8C3D2704-107F-4932-B3A4-DD2D2AE65114}" destId="{36F86EAC-58B4-4E91-92C4-55AA5997CC23}" srcOrd="0" destOrd="0" presId="urn:microsoft.com/office/officeart/2018/2/layout/IconCircleList"/>
    <dgm:cxn modelId="{D513C00F-24B1-4726-8BEE-A33555B17029}" type="presParOf" srcId="{8C3D2704-107F-4932-B3A4-DD2D2AE65114}" destId="{5A0140DF-C377-4B7D-8320-E946CA376100}" srcOrd="1" destOrd="0" presId="urn:microsoft.com/office/officeart/2018/2/layout/IconCircleList"/>
    <dgm:cxn modelId="{E8A46194-0C3E-48D8-9000-5F74633423F8}" type="presParOf" srcId="{8C3D2704-107F-4932-B3A4-DD2D2AE65114}" destId="{70C32191-7FBD-4DF6-B14C-8E8A76285272}" srcOrd="2" destOrd="0" presId="urn:microsoft.com/office/officeart/2018/2/layout/IconCircleList"/>
    <dgm:cxn modelId="{70030828-A94D-4575-AA8A-7D5A45A515A1}" type="presParOf" srcId="{8C3D2704-107F-4932-B3A4-DD2D2AE65114}" destId="{B3CF639F-9A99-426B-B13D-6E84F60975EF}" srcOrd="3" destOrd="0" presId="urn:microsoft.com/office/officeart/2018/2/layout/IconCircleList"/>
    <dgm:cxn modelId="{1B9930FD-2DB5-4DD5-8427-1D2FF275D162}" type="presParOf" srcId="{1605CB0B-7B9C-425E-BC32-4767F42E6A95}" destId="{008C8692-1A6E-43B1-9324-777A41DCE397}" srcOrd="5" destOrd="0" presId="urn:microsoft.com/office/officeart/2018/2/layout/IconCircleList"/>
    <dgm:cxn modelId="{4C2D9F0A-8D9E-4552-B7FF-86C0E6261557}" type="presParOf" srcId="{1605CB0B-7B9C-425E-BC32-4767F42E6A95}" destId="{F1BB0EC1-31C7-4BB5-916A-190227C17888}" srcOrd="6" destOrd="0" presId="urn:microsoft.com/office/officeart/2018/2/layout/IconCircleList"/>
    <dgm:cxn modelId="{DB2E926D-69B8-4368-91FD-78906CB908B8}" type="presParOf" srcId="{F1BB0EC1-31C7-4BB5-916A-190227C17888}" destId="{99EB42F6-030A-4E0E-8111-782720430984}" srcOrd="0" destOrd="0" presId="urn:microsoft.com/office/officeart/2018/2/layout/IconCircleList"/>
    <dgm:cxn modelId="{5AA5BE02-6250-4953-8D71-16E253D4CC43}" type="presParOf" srcId="{F1BB0EC1-31C7-4BB5-916A-190227C17888}" destId="{8195275F-79D2-4A17-9433-E6D0D97E9295}" srcOrd="1" destOrd="0" presId="urn:microsoft.com/office/officeart/2018/2/layout/IconCircleList"/>
    <dgm:cxn modelId="{1E8C5C00-6D3A-4D8D-B7C5-A63475475236}" type="presParOf" srcId="{F1BB0EC1-31C7-4BB5-916A-190227C17888}" destId="{5BE0FADA-2F8B-414C-94FE-C50A6EA1EB49}" srcOrd="2" destOrd="0" presId="urn:microsoft.com/office/officeart/2018/2/layout/IconCircleList"/>
    <dgm:cxn modelId="{19FDCC49-7339-4A7F-9A13-78D47C5FF140}" type="presParOf" srcId="{F1BB0EC1-31C7-4BB5-916A-190227C17888}" destId="{3647943C-8440-4AC1-A469-EDF20C1F84A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CC4CCF2-36BD-49EC-9B4F-469E126BAE4F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6869211-BF70-4D78-A9BE-D52BF0434DE8}">
      <dgm:prSet/>
      <dgm:spPr/>
      <dgm:t>
        <a:bodyPr/>
        <a:lstStyle/>
        <a:p>
          <a:r>
            <a:rPr lang="en-US"/>
            <a:t>Chronic disease burden</a:t>
          </a:r>
        </a:p>
      </dgm:t>
    </dgm:pt>
    <dgm:pt modelId="{F127206D-ED0C-47D0-B90C-06B3BB2EE347}" type="parTrans" cxnId="{4F989F01-F514-45CD-8E51-073A0657F8E6}">
      <dgm:prSet/>
      <dgm:spPr/>
      <dgm:t>
        <a:bodyPr/>
        <a:lstStyle/>
        <a:p>
          <a:endParaRPr lang="en-US"/>
        </a:p>
      </dgm:t>
    </dgm:pt>
    <dgm:pt modelId="{291F3D0D-4147-41B9-91BD-5232D58F6FBD}" type="sibTrans" cxnId="{4F989F01-F514-45CD-8E51-073A0657F8E6}">
      <dgm:prSet/>
      <dgm:spPr/>
      <dgm:t>
        <a:bodyPr/>
        <a:lstStyle/>
        <a:p>
          <a:endParaRPr lang="en-US"/>
        </a:p>
      </dgm:t>
    </dgm:pt>
    <dgm:pt modelId="{8A1E3158-E5F8-455C-90F6-B316199E05EE}">
      <dgm:prSet/>
      <dgm:spPr/>
      <dgm:t>
        <a:bodyPr/>
        <a:lstStyle/>
        <a:p>
          <a:r>
            <a:rPr lang="en-US"/>
            <a:t>Cognitive decline</a:t>
          </a:r>
        </a:p>
      </dgm:t>
    </dgm:pt>
    <dgm:pt modelId="{453B20D8-E1C4-429D-805B-8D55FFACD0D0}" type="parTrans" cxnId="{6C3F1304-1956-4740-8FC3-968B770A25B7}">
      <dgm:prSet/>
      <dgm:spPr/>
      <dgm:t>
        <a:bodyPr/>
        <a:lstStyle/>
        <a:p>
          <a:endParaRPr lang="en-US"/>
        </a:p>
      </dgm:t>
    </dgm:pt>
    <dgm:pt modelId="{5D89DDBD-A34C-4749-9E79-734FCD76FF13}" type="sibTrans" cxnId="{6C3F1304-1956-4740-8FC3-968B770A25B7}">
      <dgm:prSet/>
      <dgm:spPr/>
      <dgm:t>
        <a:bodyPr/>
        <a:lstStyle/>
        <a:p>
          <a:endParaRPr lang="en-US"/>
        </a:p>
      </dgm:t>
    </dgm:pt>
    <dgm:pt modelId="{0D45E1B4-A131-4536-A929-37A9714B6E7C}">
      <dgm:prSet/>
      <dgm:spPr/>
      <dgm:t>
        <a:bodyPr/>
        <a:lstStyle/>
        <a:p>
          <a:r>
            <a:rPr lang="en-US"/>
            <a:t>Social isolation</a:t>
          </a:r>
        </a:p>
      </dgm:t>
    </dgm:pt>
    <dgm:pt modelId="{8713A13B-508F-489B-B6F4-C350AC3ADC61}" type="parTrans" cxnId="{8A1A7A9E-B3B2-4E5E-A849-1A5E2AD4CD1C}">
      <dgm:prSet/>
      <dgm:spPr/>
      <dgm:t>
        <a:bodyPr/>
        <a:lstStyle/>
        <a:p>
          <a:endParaRPr lang="en-US"/>
        </a:p>
      </dgm:t>
    </dgm:pt>
    <dgm:pt modelId="{28E70E9E-8C2C-4ECA-AB1E-470C5E572FCF}" type="sibTrans" cxnId="{8A1A7A9E-B3B2-4E5E-A849-1A5E2AD4CD1C}">
      <dgm:prSet/>
      <dgm:spPr/>
      <dgm:t>
        <a:bodyPr/>
        <a:lstStyle/>
        <a:p>
          <a:endParaRPr lang="en-US"/>
        </a:p>
      </dgm:t>
    </dgm:pt>
    <dgm:pt modelId="{DB498811-5EF8-41C3-B6FF-985EC7E9B548}">
      <dgm:prSet/>
      <dgm:spPr/>
      <dgm:t>
        <a:bodyPr/>
        <a:lstStyle/>
        <a:p>
          <a:r>
            <a:rPr lang="en-US"/>
            <a:t>Poverty and housing issues</a:t>
          </a:r>
        </a:p>
      </dgm:t>
    </dgm:pt>
    <dgm:pt modelId="{E815B1D6-A37E-4051-99DB-C9C8E3522FEB}" type="parTrans" cxnId="{58B64E52-7ABB-4F6D-A42F-3CB5C4C9B395}">
      <dgm:prSet/>
      <dgm:spPr/>
      <dgm:t>
        <a:bodyPr/>
        <a:lstStyle/>
        <a:p>
          <a:endParaRPr lang="en-US"/>
        </a:p>
      </dgm:t>
    </dgm:pt>
    <dgm:pt modelId="{5004595B-7386-453F-B7F8-BC62CDFBD4C6}" type="sibTrans" cxnId="{58B64E52-7ABB-4F6D-A42F-3CB5C4C9B395}">
      <dgm:prSet/>
      <dgm:spPr/>
      <dgm:t>
        <a:bodyPr/>
        <a:lstStyle/>
        <a:p>
          <a:endParaRPr lang="en-US"/>
        </a:p>
      </dgm:t>
    </dgm:pt>
    <dgm:pt modelId="{FBF97F8B-7E40-4E83-B49C-25080ED0F4CF}">
      <dgm:prSet/>
      <dgm:spPr/>
      <dgm:t>
        <a:bodyPr/>
        <a:lstStyle/>
        <a:p>
          <a:r>
            <a:rPr lang="en-US"/>
            <a:t>Digital exclusion</a:t>
          </a:r>
        </a:p>
      </dgm:t>
    </dgm:pt>
    <dgm:pt modelId="{42CF0AFA-9650-4C63-BC3C-F8FB18DAC1B3}" type="parTrans" cxnId="{767CFDD2-5D56-4DDB-9106-EA618DD6AA5A}">
      <dgm:prSet/>
      <dgm:spPr/>
      <dgm:t>
        <a:bodyPr/>
        <a:lstStyle/>
        <a:p>
          <a:endParaRPr lang="en-US"/>
        </a:p>
      </dgm:t>
    </dgm:pt>
    <dgm:pt modelId="{C461BB54-D4BC-4C98-892D-E5D2533D6F77}" type="sibTrans" cxnId="{767CFDD2-5D56-4DDB-9106-EA618DD6AA5A}">
      <dgm:prSet/>
      <dgm:spPr/>
      <dgm:t>
        <a:bodyPr/>
        <a:lstStyle/>
        <a:p>
          <a:endParaRPr lang="en-US"/>
        </a:p>
      </dgm:t>
    </dgm:pt>
    <dgm:pt modelId="{44412088-0332-0640-8531-1BA1E2890CD6}" type="pres">
      <dgm:prSet presAssocID="{5CC4CCF2-36BD-49EC-9B4F-469E126BAE4F}" presName="diagram" presStyleCnt="0">
        <dgm:presLayoutVars>
          <dgm:dir/>
          <dgm:resizeHandles val="exact"/>
        </dgm:presLayoutVars>
      </dgm:prSet>
      <dgm:spPr/>
    </dgm:pt>
    <dgm:pt modelId="{B9F79C61-5E6F-C44E-AC6B-C79B020E202A}" type="pres">
      <dgm:prSet presAssocID="{F6869211-BF70-4D78-A9BE-D52BF0434DE8}" presName="node" presStyleLbl="node1" presStyleIdx="0" presStyleCnt="5">
        <dgm:presLayoutVars>
          <dgm:bulletEnabled val="1"/>
        </dgm:presLayoutVars>
      </dgm:prSet>
      <dgm:spPr/>
    </dgm:pt>
    <dgm:pt modelId="{B26FBD00-E9D5-3348-9B36-B38435A4415B}" type="pres">
      <dgm:prSet presAssocID="{291F3D0D-4147-41B9-91BD-5232D58F6FBD}" presName="sibTrans" presStyleCnt="0"/>
      <dgm:spPr/>
    </dgm:pt>
    <dgm:pt modelId="{0D1E1091-7B77-E545-9ACB-55B47DBE7A86}" type="pres">
      <dgm:prSet presAssocID="{8A1E3158-E5F8-455C-90F6-B316199E05EE}" presName="node" presStyleLbl="node1" presStyleIdx="1" presStyleCnt="5">
        <dgm:presLayoutVars>
          <dgm:bulletEnabled val="1"/>
        </dgm:presLayoutVars>
      </dgm:prSet>
      <dgm:spPr/>
    </dgm:pt>
    <dgm:pt modelId="{B143A124-6701-684A-8E76-AD246C7FE767}" type="pres">
      <dgm:prSet presAssocID="{5D89DDBD-A34C-4749-9E79-734FCD76FF13}" presName="sibTrans" presStyleCnt="0"/>
      <dgm:spPr/>
    </dgm:pt>
    <dgm:pt modelId="{B17B94A1-5023-0E4D-B36F-5913CF122D54}" type="pres">
      <dgm:prSet presAssocID="{0D45E1B4-A131-4536-A929-37A9714B6E7C}" presName="node" presStyleLbl="node1" presStyleIdx="2" presStyleCnt="5">
        <dgm:presLayoutVars>
          <dgm:bulletEnabled val="1"/>
        </dgm:presLayoutVars>
      </dgm:prSet>
      <dgm:spPr/>
    </dgm:pt>
    <dgm:pt modelId="{33911663-5F3C-A747-9964-2B1DF90D5397}" type="pres">
      <dgm:prSet presAssocID="{28E70E9E-8C2C-4ECA-AB1E-470C5E572FCF}" presName="sibTrans" presStyleCnt="0"/>
      <dgm:spPr/>
    </dgm:pt>
    <dgm:pt modelId="{0DBBB21F-A3C4-1A49-BA22-6DB289A673D5}" type="pres">
      <dgm:prSet presAssocID="{DB498811-5EF8-41C3-B6FF-985EC7E9B548}" presName="node" presStyleLbl="node1" presStyleIdx="3" presStyleCnt="5">
        <dgm:presLayoutVars>
          <dgm:bulletEnabled val="1"/>
        </dgm:presLayoutVars>
      </dgm:prSet>
      <dgm:spPr/>
    </dgm:pt>
    <dgm:pt modelId="{0A0A07E0-8D93-204D-8F6D-AD38AE759F16}" type="pres">
      <dgm:prSet presAssocID="{5004595B-7386-453F-B7F8-BC62CDFBD4C6}" presName="sibTrans" presStyleCnt="0"/>
      <dgm:spPr/>
    </dgm:pt>
    <dgm:pt modelId="{64AAD72E-FB6C-C946-81AF-18282B5C5011}" type="pres">
      <dgm:prSet presAssocID="{FBF97F8B-7E40-4E83-B49C-25080ED0F4CF}" presName="node" presStyleLbl="node1" presStyleIdx="4" presStyleCnt="5">
        <dgm:presLayoutVars>
          <dgm:bulletEnabled val="1"/>
        </dgm:presLayoutVars>
      </dgm:prSet>
      <dgm:spPr/>
    </dgm:pt>
  </dgm:ptLst>
  <dgm:cxnLst>
    <dgm:cxn modelId="{4F989F01-F514-45CD-8E51-073A0657F8E6}" srcId="{5CC4CCF2-36BD-49EC-9B4F-469E126BAE4F}" destId="{F6869211-BF70-4D78-A9BE-D52BF0434DE8}" srcOrd="0" destOrd="0" parTransId="{F127206D-ED0C-47D0-B90C-06B3BB2EE347}" sibTransId="{291F3D0D-4147-41B9-91BD-5232D58F6FBD}"/>
    <dgm:cxn modelId="{6C3F1304-1956-4740-8FC3-968B770A25B7}" srcId="{5CC4CCF2-36BD-49EC-9B4F-469E126BAE4F}" destId="{8A1E3158-E5F8-455C-90F6-B316199E05EE}" srcOrd="1" destOrd="0" parTransId="{453B20D8-E1C4-429D-805B-8D55FFACD0D0}" sibTransId="{5D89DDBD-A34C-4749-9E79-734FCD76FF13}"/>
    <dgm:cxn modelId="{B9B8CF1A-9F7B-C644-9A32-2E119AE8BC5F}" type="presOf" srcId="{FBF97F8B-7E40-4E83-B49C-25080ED0F4CF}" destId="{64AAD72E-FB6C-C946-81AF-18282B5C5011}" srcOrd="0" destOrd="0" presId="urn:microsoft.com/office/officeart/2005/8/layout/default"/>
    <dgm:cxn modelId="{58B64E52-7ABB-4F6D-A42F-3CB5C4C9B395}" srcId="{5CC4CCF2-36BD-49EC-9B4F-469E126BAE4F}" destId="{DB498811-5EF8-41C3-B6FF-985EC7E9B548}" srcOrd="3" destOrd="0" parTransId="{E815B1D6-A37E-4051-99DB-C9C8E3522FEB}" sibTransId="{5004595B-7386-453F-B7F8-BC62CDFBD4C6}"/>
    <dgm:cxn modelId="{7FAB735B-DAE7-7744-B31F-9D8B9D95E65A}" type="presOf" srcId="{F6869211-BF70-4D78-A9BE-D52BF0434DE8}" destId="{B9F79C61-5E6F-C44E-AC6B-C79B020E202A}" srcOrd="0" destOrd="0" presId="urn:microsoft.com/office/officeart/2005/8/layout/default"/>
    <dgm:cxn modelId="{E22FD060-0076-554B-B05B-98A3E1955B07}" type="presOf" srcId="{DB498811-5EF8-41C3-B6FF-985EC7E9B548}" destId="{0DBBB21F-A3C4-1A49-BA22-6DB289A673D5}" srcOrd="0" destOrd="0" presId="urn:microsoft.com/office/officeart/2005/8/layout/default"/>
    <dgm:cxn modelId="{FAB64589-FB85-5342-8C92-7BE8320D54CA}" type="presOf" srcId="{8A1E3158-E5F8-455C-90F6-B316199E05EE}" destId="{0D1E1091-7B77-E545-9ACB-55B47DBE7A86}" srcOrd="0" destOrd="0" presId="urn:microsoft.com/office/officeart/2005/8/layout/default"/>
    <dgm:cxn modelId="{8A1A7A9E-B3B2-4E5E-A849-1A5E2AD4CD1C}" srcId="{5CC4CCF2-36BD-49EC-9B4F-469E126BAE4F}" destId="{0D45E1B4-A131-4536-A929-37A9714B6E7C}" srcOrd="2" destOrd="0" parTransId="{8713A13B-508F-489B-B6F4-C350AC3ADC61}" sibTransId="{28E70E9E-8C2C-4ECA-AB1E-470C5E572FCF}"/>
    <dgm:cxn modelId="{767CFDD2-5D56-4DDB-9106-EA618DD6AA5A}" srcId="{5CC4CCF2-36BD-49EC-9B4F-469E126BAE4F}" destId="{FBF97F8B-7E40-4E83-B49C-25080ED0F4CF}" srcOrd="4" destOrd="0" parTransId="{42CF0AFA-9650-4C63-BC3C-F8FB18DAC1B3}" sibTransId="{C461BB54-D4BC-4C98-892D-E5D2533D6F77}"/>
    <dgm:cxn modelId="{4809ACEB-0258-DE44-9196-6653B04C48E5}" type="presOf" srcId="{5CC4CCF2-36BD-49EC-9B4F-469E126BAE4F}" destId="{44412088-0332-0640-8531-1BA1E2890CD6}" srcOrd="0" destOrd="0" presId="urn:microsoft.com/office/officeart/2005/8/layout/default"/>
    <dgm:cxn modelId="{8228E2F8-A33F-384E-A21D-A00217C2680C}" type="presOf" srcId="{0D45E1B4-A131-4536-A929-37A9714B6E7C}" destId="{B17B94A1-5023-0E4D-B36F-5913CF122D54}" srcOrd="0" destOrd="0" presId="urn:microsoft.com/office/officeart/2005/8/layout/default"/>
    <dgm:cxn modelId="{9E26791F-BF50-2143-8501-14A03B4A46AD}" type="presParOf" srcId="{44412088-0332-0640-8531-1BA1E2890CD6}" destId="{B9F79C61-5E6F-C44E-AC6B-C79B020E202A}" srcOrd="0" destOrd="0" presId="urn:microsoft.com/office/officeart/2005/8/layout/default"/>
    <dgm:cxn modelId="{C6C45F7F-9BFB-5642-BDDF-0F17EE978E50}" type="presParOf" srcId="{44412088-0332-0640-8531-1BA1E2890CD6}" destId="{B26FBD00-E9D5-3348-9B36-B38435A4415B}" srcOrd="1" destOrd="0" presId="urn:microsoft.com/office/officeart/2005/8/layout/default"/>
    <dgm:cxn modelId="{C08B551C-F73E-044D-9070-32B60807A1EE}" type="presParOf" srcId="{44412088-0332-0640-8531-1BA1E2890CD6}" destId="{0D1E1091-7B77-E545-9ACB-55B47DBE7A86}" srcOrd="2" destOrd="0" presId="urn:microsoft.com/office/officeart/2005/8/layout/default"/>
    <dgm:cxn modelId="{B4D5510E-40B3-AB4A-AF24-806138CF6C15}" type="presParOf" srcId="{44412088-0332-0640-8531-1BA1E2890CD6}" destId="{B143A124-6701-684A-8E76-AD246C7FE767}" srcOrd="3" destOrd="0" presId="urn:microsoft.com/office/officeart/2005/8/layout/default"/>
    <dgm:cxn modelId="{5ED93DBC-FECA-544D-9911-166C5ECC03F4}" type="presParOf" srcId="{44412088-0332-0640-8531-1BA1E2890CD6}" destId="{B17B94A1-5023-0E4D-B36F-5913CF122D54}" srcOrd="4" destOrd="0" presId="urn:microsoft.com/office/officeart/2005/8/layout/default"/>
    <dgm:cxn modelId="{7242E707-8C9B-C84B-8C68-4DD15E1A5DE4}" type="presParOf" srcId="{44412088-0332-0640-8531-1BA1E2890CD6}" destId="{33911663-5F3C-A747-9964-2B1DF90D5397}" srcOrd="5" destOrd="0" presId="urn:microsoft.com/office/officeart/2005/8/layout/default"/>
    <dgm:cxn modelId="{0506E02A-36B4-A245-A07C-1FEC5B1F0046}" type="presParOf" srcId="{44412088-0332-0640-8531-1BA1E2890CD6}" destId="{0DBBB21F-A3C4-1A49-BA22-6DB289A673D5}" srcOrd="6" destOrd="0" presId="urn:microsoft.com/office/officeart/2005/8/layout/default"/>
    <dgm:cxn modelId="{C3A4B9F0-C0D5-8647-93FA-7152F5D5FA57}" type="presParOf" srcId="{44412088-0332-0640-8531-1BA1E2890CD6}" destId="{0A0A07E0-8D93-204D-8F6D-AD38AE759F16}" srcOrd="7" destOrd="0" presId="urn:microsoft.com/office/officeart/2005/8/layout/default"/>
    <dgm:cxn modelId="{BA275C35-5F2D-ED48-ABB6-CF865892A535}" type="presParOf" srcId="{44412088-0332-0640-8531-1BA1E2890CD6}" destId="{64AAD72E-FB6C-C946-81AF-18282B5C5011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4FA88B-8042-4314-B5B1-9F3D836CBFC1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3A9A3A50-467A-44E4-8DC1-F91AFD067EA4}">
      <dgm:prSet/>
      <dgm:spPr/>
      <dgm:t>
        <a:bodyPr/>
        <a:lstStyle/>
        <a:p>
          <a:r>
            <a:rPr lang="en-US"/>
            <a:t>Community nursing and social prescribing</a:t>
          </a:r>
        </a:p>
      </dgm:t>
    </dgm:pt>
    <dgm:pt modelId="{8C1030F4-4034-4252-919F-60AC96608949}" type="parTrans" cxnId="{BCA77CFC-B242-496E-A20D-8F3D9BCBDEDC}">
      <dgm:prSet/>
      <dgm:spPr/>
      <dgm:t>
        <a:bodyPr/>
        <a:lstStyle/>
        <a:p>
          <a:endParaRPr lang="en-US"/>
        </a:p>
      </dgm:t>
    </dgm:pt>
    <dgm:pt modelId="{A0A07E9F-CCAA-46D6-B35A-37C504AC1405}" type="sibTrans" cxnId="{BCA77CFC-B242-496E-A20D-8F3D9BCBDEDC}">
      <dgm:prSet/>
      <dgm:spPr/>
      <dgm:t>
        <a:bodyPr/>
        <a:lstStyle/>
        <a:p>
          <a:endParaRPr lang="en-US"/>
        </a:p>
      </dgm:t>
    </dgm:pt>
    <dgm:pt modelId="{235BA986-4F83-4D1D-ADD1-A319B301B624}">
      <dgm:prSet/>
      <dgm:spPr/>
      <dgm:t>
        <a:bodyPr/>
        <a:lstStyle/>
        <a:p>
          <a:r>
            <a:rPr lang="en-US"/>
            <a:t>Integrated care systems</a:t>
          </a:r>
        </a:p>
      </dgm:t>
    </dgm:pt>
    <dgm:pt modelId="{ACDEAD46-803D-49FC-B403-BCFDDE90AAC7}" type="parTrans" cxnId="{A0E9A33B-F52D-422D-BEFB-7DC189C489D9}">
      <dgm:prSet/>
      <dgm:spPr/>
      <dgm:t>
        <a:bodyPr/>
        <a:lstStyle/>
        <a:p>
          <a:endParaRPr lang="en-US"/>
        </a:p>
      </dgm:t>
    </dgm:pt>
    <dgm:pt modelId="{43C1EE20-65F3-4B6F-BEB9-AD575BD7D45D}" type="sibTrans" cxnId="{A0E9A33B-F52D-422D-BEFB-7DC189C489D9}">
      <dgm:prSet/>
      <dgm:spPr/>
      <dgm:t>
        <a:bodyPr/>
        <a:lstStyle/>
        <a:p>
          <a:endParaRPr lang="en-US"/>
        </a:p>
      </dgm:t>
    </dgm:pt>
    <dgm:pt modelId="{DD61D2E5-EDF5-4777-AA85-F886D31CC81C}">
      <dgm:prSet/>
      <dgm:spPr/>
      <dgm:t>
        <a:bodyPr/>
        <a:lstStyle/>
        <a:p>
          <a:r>
            <a:rPr lang="en-US"/>
            <a:t>Workforce shortages limit effectiveness</a:t>
          </a:r>
        </a:p>
      </dgm:t>
    </dgm:pt>
    <dgm:pt modelId="{C2DA6E1D-D00F-494E-8EEC-6725322F4301}" type="parTrans" cxnId="{7CFDF732-C4BA-4330-B1FA-1E67CA60AC44}">
      <dgm:prSet/>
      <dgm:spPr/>
      <dgm:t>
        <a:bodyPr/>
        <a:lstStyle/>
        <a:p>
          <a:endParaRPr lang="en-US"/>
        </a:p>
      </dgm:t>
    </dgm:pt>
    <dgm:pt modelId="{F4DD2B01-96DC-47FC-9843-9E0FD44C01BF}" type="sibTrans" cxnId="{7CFDF732-C4BA-4330-B1FA-1E67CA60AC44}">
      <dgm:prSet/>
      <dgm:spPr/>
      <dgm:t>
        <a:bodyPr/>
        <a:lstStyle/>
        <a:p>
          <a:endParaRPr lang="en-US"/>
        </a:p>
      </dgm:t>
    </dgm:pt>
    <dgm:pt modelId="{6BE3FE24-3802-45D9-802C-E4AA8FA3A08E}">
      <dgm:prSet/>
      <dgm:spPr/>
      <dgm:t>
        <a:bodyPr/>
        <a:lstStyle/>
        <a:p>
          <a:r>
            <a:rPr lang="en-US"/>
            <a:t>Rural access inequality persists</a:t>
          </a:r>
        </a:p>
      </dgm:t>
    </dgm:pt>
    <dgm:pt modelId="{CDFD28BC-24BE-4C83-B624-381EA982FF31}" type="parTrans" cxnId="{01685392-6529-4E26-BF8E-C8648BABA08A}">
      <dgm:prSet/>
      <dgm:spPr/>
      <dgm:t>
        <a:bodyPr/>
        <a:lstStyle/>
        <a:p>
          <a:endParaRPr lang="en-US"/>
        </a:p>
      </dgm:t>
    </dgm:pt>
    <dgm:pt modelId="{BBAECFF8-4CAB-4C93-823F-47A292549FBB}" type="sibTrans" cxnId="{01685392-6529-4E26-BF8E-C8648BABA08A}">
      <dgm:prSet/>
      <dgm:spPr/>
      <dgm:t>
        <a:bodyPr/>
        <a:lstStyle/>
        <a:p>
          <a:endParaRPr lang="en-US"/>
        </a:p>
      </dgm:t>
    </dgm:pt>
    <dgm:pt modelId="{2E2A7951-965F-4C96-9131-5FE9B1E5C173}" type="pres">
      <dgm:prSet presAssocID="{F64FA88B-8042-4314-B5B1-9F3D836CBFC1}" presName="root" presStyleCnt="0">
        <dgm:presLayoutVars>
          <dgm:dir/>
          <dgm:resizeHandles val="exact"/>
        </dgm:presLayoutVars>
      </dgm:prSet>
      <dgm:spPr/>
    </dgm:pt>
    <dgm:pt modelId="{C176275B-9ED5-400D-B135-2FDCE0009A59}" type="pres">
      <dgm:prSet presAssocID="{F64FA88B-8042-4314-B5B1-9F3D836CBFC1}" presName="container" presStyleCnt="0">
        <dgm:presLayoutVars>
          <dgm:dir/>
          <dgm:resizeHandles val="exact"/>
        </dgm:presLayoutVars>
      </dgm:prSet>
      <dgm:spPr/>
    </dgm:pt>
    <dgm:pt modelId="{B08565B7-C4ED-4C7B-A117-01A42CBF0365}" type="pres">
      <dgm:prSet presAssocID="{3A9A3A50-467A-44E4-8DC1-F91AFD067EA4}" presName="compNode" presStyleCnt="0"/>
      <dgm:spPr/>
    </dgm:pt>
    <dgm:pt modelId="{47558C15-16EF-423E-ABCF-5A152469AC0A}" type="pres">
      <dgm:prSet presAssocID="{3A9A3A50-467A-44E4-8DC1-F91AFD067EA4}" presName="iconBgRect" presStyleLbl="bgShp" presStyleIdx="0" presStyleCnt="4"/>
      <dgm:spPr/>
    </dgm:pt>
    <dgm:pt modelId="{DAC1B6D5-294D-4E64-97B0-7B9708B26369}" type="pres">
      <dgm:prSet presAssocID="{3A9A3A50-467A-44E4-8DC1-F91AFD067EA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F23F0FB6-52EC-4914-A741-3CB16D655B0D}" type="pres">
      <dgm:prSet presAssocID="{3A9A3A50-467A-44E4-8DC1-F91AFD067EA4}" presName="spaceRect" presStyleCnt="0"/>
      <dgm:spPr/>
    </dgm:pt>
    <dgm:pt modelId="{50FFC36D-FC83-4646-8977-BC25CEB3CC81}" type="pres">
      <dgm:prSet presAssocID="{3A9A3A50-467A-44E4-8DC1-F91AFD067EA4}" presName="textRect" presStyleLbl="revTx" presStyleIdx="0" presStyleCnt="4">
        <dgm:presLayoutVars>
          <dgm:chMax val="1"/>
          <dgm:chPref val="1"/>
        </dgm:presLayoutVars>
      </dgm:prSet>
      <dgm:spPr/>
    </dgm:pt>
    <dgm:pt modelId="{0EF46947-4ED8-404E-8A3B-C064BC275F23}" type="pres">
      <dgm:prSet presAssocID="{A0A07E9F-CCAA-46D6-B35A-37C504AC1405}" presName="sibTrans" presStyleLbl="sibTrans2D1" presStyleIdx="0" presStyleCnt="0"/>
      <dgm:spPr/>
    </dgm:pt>
    <dgm:pt modelId="{E26E035D-C4F3-4723-9E0B-D4EBD2861C9F}" type="pres">
      <dgm:prSet presAssocID="{235BA986-4F83-4D1D-ADD1-A319B301B624}" presName="compNode" presStyleCnt="0"/>
      <dgm:spPr/>
    </dgm:pt>
    <dgm:pt modelId="{44E84F27-CFC0-4A1B-BD13-B32D39720698}" type="pres">
      <dgm:prSet presAssocID="{235BA986-4F83-4D1D-ADD1-A319B301B624}" presName="iconBgRect" presStyleLbl="bgShp" presStyleIdx="1" presStyleCnt="4"/>
      <dgm:spPr/>
    </dgm:pt>
    <dgm:pt modelId="{965C11E2-290C-4B02-94B7-A2144A58297A}" type="pres">
      <dgm:prSet presAssocID="{235BA986-4F83-4D1D-ADD1-A319B301B62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5FE61F18-D2DD-4B0A-8360-5C201C818EBE}" type="pres">
      <dgm:prSet presAssocID="{235BA986-4F83-4D1D-ADD1-A319B301B624}" presName="spaceRect" presStyleCnt="0"/>
      <dgm:spPr/>
    </dgm:pt>
    <dgm:pt modelId="{F19F23E0-C45B-4F4C-A866-06ADE1230884}" type="pres">
      <dgm:prSet presAssocID="{235BA986-4F83-4D1D-ADD1-A319B301B624}" presName="textRect" presStyleLbl="revTx" presStyleIdx="1" presStyleCnt="4">
        <dgm:presLayoutVars>
          <dgm:chMax val="1"/>
          <dgm:chPref val="1"/>
        </dgm:presLayoutVars>
      </dgm:prSet>
      <dgm:spPr/>
    </dgm:pt>
    <dgm:pt modelId="{31439F71-BF00-4D0C-9364-8131DDD35E5A}" type="pres">
      <dgm:prSet presAssocID="{43C1EE20-65F3-4B6F-BEB9-AD575BD7D45D}" presName="sibTrans" presStyleLbl="sibTrans2D1" presStyleIdx="0" presStyleCnt="0"/>
      <dgm:spPr/>
    </dgm:pt>
    <dgm:pt modelId="{B3EC833B-F840-45D0-9ADA-F9F9BE8A2501}" type="pres">
      <dgm:prSet presAssocID="{DD61D2E5-EDF5-4777-AA85-F886D31CC81C}" presName="compNode" presStyleCnt="0"/>
      <dgm:spPr/>
    </dgm:pt>
    <dgm:pt modelId="{095045C1-A859-4CAA-B493-AF54DAD7E3B9}" type="pres">
      <dgm:prSet presAssocID="{DD61D2E5-EDF5-4777-AA85-F886D31CC81C}" presName="iconBgRect" presStyleLbl="bgShp" presStyleIdx="2" presStyleCnt="4"/>
      <dgm:spPr/>
    </dgm:pt>
    <dgm:pt modelId="{75579349-A2A1-4BA4-889C-0BFDEEAE038F}" type="pres">
      <dgm:prSet presAssocID="{DD61D2E5-EDF5-4777-AA85-F886D31CC81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F00B6D4A-6CA8-4106-9317-E3AF128E3A0D}" type="pres">
      <dgm:prSet presAssocID="{DD61D2E5-EDF5-4777-AA85-F886D31CC81C}" presName="spaceRect" presStyleCnt="0"/>
      <dgm:spPr/>
    </dgm:pt>
    <dgm:pt modelId="{01B58AED-5EA5-4EFB-9FF7-F33B3E3DC6FF}" type="pres">
      <dgm:prSet presAssocID="{DD61D2E5-EDF5-4777-AA85-F886D31CC81C}" presName="textRect" presStyleLbl="revTx" presStyleIdx="2" presStyleCnt="4">
        <dgm:presLayoutVars>
          <dgm:chMax val="1"/>
          <dgm:chPref val="1"/>
        </dgm:presLayoutVars>
      </dgm:prSet>
      <dgm:spPr/>
    </dgm:pt>
    <dgm:pt modelId="{79BE015C-FAF3-41FE-94A2-E7CE701A0311}" type="pres">
      <dgm:prSet presAssocID="{F4DD2B01-96DC-47FC-9843-9E0FD44C01BF}" presName="sibTrans" presStyleLbl="sibTrans2D1" presStyleIdx="0" presStyleCnt="0"/>
      <dgm:spPr/>
    </dgm:pt>
    <dgm:pt modelId="{F592A5EA-787C-4463-9A53-D8B5B422DF66}" type="pres">
      <dgm:prSet presAssocID="{6BE3FE24-3802-45D9-802C-E4AA8FA3A08E}" presName="compNode" presStyleCnt="0"/>
      <dgm:spPr/>
    </dgm:pt>
    <dgm:pt modelId="{F3F89A07-B053-4100-8A36-0BAEDD9DBD61}" type="pres">
      <dgm:prSet presAssocID="{6BE3FE24-3802-45D9-802C-E4AA8FA3A08E}" presName="iconBgRect" presStyleLbl="bgShp" presStyleIdx="3" presStyleCnt="4"/>
      <dgm:spPr/>
    </dgm:pt>
    <dgm:pt modelId="{806E7272-5F40-40A6-92A6-1F1B5EDC1792}" type="pres">
      <dgm:prSet presAssocID="{6BE3FE24-3802-45D9-802C-E4AA8FA3A08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43B488EB-5345-4375-AD06-548A7F862238}" type="pres">
      <dgm:prSet presAssocID="{6BE3FE24-3802-45D9-802C-E4AA8FA3A08E}" presName="spaceRect" presStyleCnt="0"/>
      <dgm:spPr/>
    </dgm:pt>
    <dgm:pt modelId="{6C137D33-7BDF-4F0A-962C-586453E5A025}" type="pres">
      <dgm:prSet presAssocID="{6BE3FE24-3802-45D9-802C-E4AA8FA3A08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4511400-B1EE-4C7E-A94D-875D953AC5F8}" type="presOf" srcId="{A0A07E9F-CCAA-46D6-B35A-37C504AC1405}" destId="{0EF46947-4ED8-404E-8A3B-C064BC275F23}" srcOrd="0" destOrd="0" presId="urn:microsoft.com/office/officeart/2018/2/layout/IconCircleList"/>
    <dgm:cxn modelId="{85BDF910-7F1C-4455-B6E9-7B3D7249119E}" type="presOf" srcId="{3A9A3A50-467A-44E4-8DC1-F91AFD067EA4}" destId="{50FFC36D-FC83-4646-8977-BC25CEB3CC81}" srcOrd="0" destOrd="0" presId="urn:microsoft.com/office/officeart/2018/2/layout/IconCircleList"/>
    <dgm:cxn modelId="{7CFDF732-C4BA-4330-B1FA-1E67CA60AC44}" srcId="{F64FA88B-8042-4314-B5B1-9F3D836CBFC1}" destId="{DD61D2E5-EDF5-4777-AA85-F886D31CC81C}" srcOrd="2" destOrd="0" parTransId="{C2DA6E1D-D00F-494E-8EEC-6725322F4301}" sibTransId="{F4DD2B01-96DC-47FC-9843-9E0FD44C01BF}"/>
    <dgm:cxn modelId="{A0E9A33B-F52D-422D-BEFB-7DC189C489D9}" srcId="{F64FA88B-8042-4314-B5B1-9F3D836CBFC1}" destId="{235BA986-4F83-4D1D-ADD1-A319B301B624}" srcOrd="1" destOrd="0" parTransId="{ACDEAD46-803D-49FC-B403-BCFDDE90AAC7}" sibTransId="{43C1EE20-65F3-4B6F-BEB9-AD575BD7D45D}"/>
    <dgm:cxn modelId="{20505259-1112-4296-89CC-61C1B63F5726}" type="presOf" srcId="{F4DD2B01-96DC-47FC-9843-9E0FD44C01BF}" destId="{79BE015C-FAF3-41FE-94A2-E7CE701A0311}" srcOrd="0" destOrd="0" presId="urn:microsoft.com/office/officeart/2018/2/layout/IconCircleList"/>
    <dgm:cxn modelId="{C09C1575-EB34-463C-AAA6-E9A170EAB0D3}" type="presOf" srcId="{235BA986-4F83-4D1D-ADD1-A319B301B624}" destId="{F19F23E0-C45B-4F4C-A866-06ADE1230884}" srcOrd="0" destOrd="0" presId="urn:microsoft.com/office/officeart/2018/2/layout/IconCircleList"/>
    <dgm:cxn modelId="{01685392-6529-4E26-BF8E-C8648BABA08A}" srcId="{F64FA88B-8042-4314-B5B1-9F3D836CBFC1}" destId="{6BE3FE24-3802-45D9-802C-E4AA8FA3A08E}" srcOrd="3" destOrd="0" parTransId="{CDFD28BC-24BE-4C83-B624-381EA982FF31}" sibTransId="{BBAECFF8-4CAB-4C93-823F-47A292549FBB}"/>
    <dgm:cxn modelId="{227ED69C-731C-430E-BCBF-B21572923E37}" type="presOf" srcId="{DD61D2E5-EDF5-4777-AA85-F886D31CC81C}" destId="{01B58AED-5EA5-4EFB-9FF7-F33B3E3DC6FF}" srcOrd="0" destOrd="0" presId="urn:microsoft.com/office/officeart/2018/2/layout/IconCircleList"/>
    <dgm:cxn modelId="{F987AFAE-49C0-437D-8A7B-54247C29C83E}" type="presOf" srcId="{6BE3FE24-3802-45D9-802C-E4AA8FA3A08E}" destId="{6C137D33-7BDF-4F0A-962C-586453E5A025}" srcOrd="0" destOrd="0" presId="urn:microsoft.com/office/officeart/2018/2/layout/IconCircleList"/>
    <dgm:cxn modelId="{CEF883B6-4CA6-4166-92BA-5FB676F85E2A}" type="presOf" srcId="{43C1EE20-65F3-4B6F-BEB9-AD575BD7D45D}" destId="{31439F71-BF00-4D0C-9364-8131DDD35E5A}" srcOrd="0" destOrd="0" presId="urn:microsoft.com/office/officeart/2018/2/layout/IconCircleList"/>
    <dgm:cxn modelId="{E4DCC7D9-5604-40F0-A817-B21E4D7D82BB}" type="presOf" srcId="{F64FA88B-8042-4314-B5B1-9F3D836CBFC1}" destId="{2E2A7951-965F-4C96-9131-5FE9B1E5C173}" srcOrd="0" destOrd="0" presId="urn:microsoft.com/office/officeart/2018/2/layout/IconCircleList"/>
    <dgm:cxn modelId="{BCA77CFC-B242-496E-A20D-8F3D9BCBDEDC}" srcId="{F64FA88B-8042-4314-B5B1-9F3D836CBFC1}" destId="{3A9A3A50-467A-44E4-8DC1-F91AFD067EA4}" srcOrd="0" destOrd="0" parTransId="{8C1030F4-4034-4252-919F-60AC96608949}" sibTransId="{A0A07E9F-CCAA-46D6-B35A-37C504AC1405}"/>
    <dgm:cxn modelId="{78C7E855-9096-41DA-9693-DE3898418E6D}" type="presParOf" srcId="{2E2A7951-965F-4C96-9131-5FE9B1E5C173}" destId="{C176275B-9ED5-400D-B135-2FDCE0009A59}" srcOrd="0" destOrd="0" presId="urn:microsoft.com/office/officeart/2018/2/layout/IconCircleList"/>
    <dgm:cxn modelId="{86D18A5B-58D8-47B0-9764-1A567750D12B}" type="presParOf" srcId="{C176275B-9ED5-400D-B135-2FDCE0009A59}" destId="{B08565B7-C4ED-4C7B-A117-01A42CBF0365}" srcOrd="0" destOrd="0" presId="urn:microsoft.com/office/officeart/2018/2/layout/IconCircleList"/>
    <dgm:cxn modelId="{E42BCAFF-2856-4FD3-90D7-6ECC985A5830}" type="presParOf" srcId="{B08565B7-C4ED-4C7B-A117-01A42CBF0365}" destId="{47558C15-16EF-423E-ABCF-5A152469AC0A}" srcOrd="0" destOrd="0" presId="urn:microsoft.com/office/officeart/2018/2/layout/IconCircleList"/>
    <dgm:cxn modelId="{37975F57-175F-440A-8D6F-6897E8848604}" type="presParOf" srcId="{B08565B7-C4ED-4C7B-A117-01A42CBF0365}" destId="{DAC1B6D5-294D-4E64-97B0-7B9708B26369}" srcOrd="1" destOrd="0" presId="urn:microsoft.com/office/officeart/2018/2/layout/IconCircleList"/>
    <dgm:cxn modelId="{8CA7635A-B30E-4F60-B573-9929B741858F}" type="presParOf" srcId="{B08565B7-C4ED-4C7B-A117-01A42CBF0365}" destId="{F23F0FB6-52EC-4914-A741-3CB16D655B0D}" srcOrd="2" destOrd="0" presId="urn:microsoft.com/office/officeart/2018/2/layout/IconCircleList"/>
    <dgm:cxn modelId="{6EDC84D2-DDB3-48B1-AD30-E000E1908877}" type="presParOf" srcId="{B08565B7-C4ED-4C7B-A117-01A42CBF0365}" destId="{50FFC36D-FC83-4646-8977-BC25CEB3CC81}" srcOrd="3" destOrd="0" presId="urn:microsoft.com/office/officeart/2018/2/layout/IconCircleList"/>
    <dgm:cxn modelId="{3D485585-AA0D-487A-AB1F-11781A51B2FA}" type="presParOf" srcId="{C176275B-9ED5-400D-B135-2FDCE0009A59}" destId="{0EF46947-4ED8-404E-8A3B-C064BC275F23}" srcOrd="1" destOrd="0" presId="urn:microsoft.com/office/officeart/2018/2/layout/IconCircleList"/>
    <dgm:cxn modelId="{A19D6CAF-E55A-42A4-8EAA-C8A9065EBF6B}" type="presParOf" srcId="{C176275B-9ED5-400D-B135-2FDCE0009A59}" destId="{E26E035D-C4F3-4723-9E0B-D4EBD2861C9F}" srcOrd="2" destOrd="0" presId="urn:microsoft.com/office/officeart/2018/2/layout/IconCircleList"/>
    <dgm:cxn modelId="{5A178A20-FEE7-43E5-ACDE-5FD54FB29265}" type="presParOf" srcId="{E26E035D-C4F3-4723-9E0B-D4EBD2861C9F}" destId="{44E84F27-CFC0-4A1B-BD13-B32D39720698}" srcOrd="0" destOrd="0" presId="urn:microsoft.com/office/officeart/2018/2/layout/IconCircleList"/>
    <dgm:cxn modelId="{C617FE47-C608-4A38-BAB4-3AB9317281ED}" type="presParOf" srcId="{E26E035D-C4F3-4723-9E0B-D4EBD2861C9F}" destId="{965C11E2-290C-4B02-94B7-A2144A58297A}" srcOrd="1" destOrd="0" presId="urn:microsoft.com/office/officeart/2018/2/layout/IconCircleList"/>
    <dgm:cxn modelId="{3BC80212-2595-419D-A563-419560875D68}" type="presParOf" srcId="{E26E035D-C4F3-4723-9E0B-D4EBD2861C9F}" destId="{5FE61F18-D2DD-4B0A-8360-5C201C818EBE}" srcOrd="2" destOrd="0" presId="urn:microsoft.com/office/officeart/2018/2/layout/IconCircleList"/>
    <dgm:cxn modelId="{156D461E-D56A-41FE-87F1-CC7BB209C7CA}" type="presParOf" srcId="{E26E035D-C4F3-4723-9E0B-D4EBD2861C9F}" destId="{F19F23E0-C45B-4F4C-A866-06ADE1230884}" srcOrd="3" destOrd="0" presId="urn:microsoft.com/office/officeart/2018/2/layout/IconCircleList"/>
    <dgm:cxn modelId="{D9382DF6-2B59-4D03-8A1C-90153E7CDA58}" type="presParOf" srcId="{C176275B-9ED5-400D-B135-2FDCE0009A59}" destId="{31439F71-BF00-4D0C-9364-8131DDD35E5A}" srcOrd="3" destOrd="0" presId="urn:microsoft.com/office/officeart/2018/2/layout/IconCircleList"/>
    <dgm:cxn modelId="{81E368B1-CE57-4314-820A-0A76E28D0758}" type="presParOf" srcId="{C176275B-9ED5-400D-B135-2FDCE0009A59}" destId="{B3EC833B-F840-45D0-9ADA-F9F9BE8A2501}" srcOrd="4" destOrd="0" presId="urn:microsoft.com/office/officeart/2018/2/layout/IconCircleList"/>
    <dgm:cxn modelId="{6E974E92-F967-445A-B08C-20E75D764780}" type="presParOf" srcId="{B3EC833B-F840-45D0-9ADA-F9F9BE8A2501}" destId="{095045C1-A859-4CAA-B493-AF54DAD7E3B9}" srcOrd="0" destOrd="0" presId="urn:microsoft.com/office/officeart/2018/2/layout/IconCircleList"/>
    <dgm:cxn modelId="{2906F790-24F5-48FE-9BB9-939F5024931B}" type="presParOf" srcId="{B3EC833B-F840-45D0-9ADA-F9F9BE8A2501}" destId="{75579349-A2A1-4BA4-889C-0BFDEEAE038F}" srcOrd="1" destOrd="0" presId="urn:microsoft.com/office/officeart/2018/2/layout/IconCircleList"/>
    <dgm:cxn modelId="{E1890A09-A7B6-4062-882C-EB35D762561D}" type="presParOf" srcId="{B3EC833B-F840-45D0-9ADA-F9F9BE8A2501}" destId="{F00B6D4A-6CA8-4106-9317-E3AF128E3A0D}" srcOrd="2" destOrd="0" presId="urn:microsoft.com/office/officeart/2018/2/layout/IconCircleList"/>
    <dgm:cxn modelId="{2B45EA81-038D-4DA8-9905-D6F58858A8E6}" type="presParOf" srcId="{B3EC833B-F840-45D0-9ADA-F9F9BE8A2501}" destId="{01B58AED-5EA5-4EFB-9FF7-F33B3E3DC6FF}" srcOrd="3" destOrd="0" presId="urn:microsoft.com/office/officeart/2018/2/layout/IconCircleList"/>
    <dgm:cxn modelId="{1AA31424-C1B9-4E9F-90E8-282E50A1F541}" type="presParOf" srcId="{C176275B-9ED5-400D-B135-2FDCE0009A59}" destId="{79BE015C-FAF3-41FE-94A2-E7CE701A0311}" srcOrd="5" destOrd="0" presId="urn:microsoft.com/office/officeart/2018/2/layout/IconCircleList"/>
    <dgm:cxn modelId="{DDC312C4-AA81-4A4F-9F8F-D56287D23E91}" type="presParOf" srcId="{C176275B-9ED5-400D-B135-2FDCE0009A59}" destId="{F592A5EA-787C-4463-9A53-D8B5B422DF66}" srcOrd="6" destOrd="0" presId="urn:microsoft.com/office/officeart/2018/2/layout/IconCircleList"/>
    <dgm:cxn modelId="{6772664A-755C-45B4-B298-B1F504188DB8}" type="presParOf" srcId="{F592A5EA-787C-4463-9A53-D8B5B422DF66}" destId="{F3F89A07-B053-4100-8A36-0BAEDD9DBD61}" srcOrd="0" destOrd="0" presId="urn:microsoft.com/office/officeart/2018/2/layout/IconCircleList"/>
    <dgm:cxn modelId="{956B4194-2BAB-48E3-B320-0D0557B847D6}" type="presParOf" srcId="{F592A5EA-787C-4463-9A53-D8B5B422DF66}" destId="{806E7272-5F40-40A6-92A6-1F1B5EDC1792}" srcOrd="1" destOrd="0" presId="urn:microsoft.com/office/officeart/2018/2/layout/IconCircleList"/>
    <dgm:cxn modelId="{EC4FF005-D78B-427F-8000-1CF15892BCCA}" type="presParOf" srcId="{F592A5EA-787C-4463-9A53-D8B5B422DF66}" destId="{43B488EB-5345-4375-AD06-548A7F862238}" srcOrd="2" destOrd="0" presId="urn:microsoft.com/office/officeart/2018/2/layout/IconCircleList"/>
    <dgm:cxn modelId="{B9974DB8-CCF0-46F0-A526-37E700E39D97}" type="presParOf" srcId="{F592A5EA-787C-4463-9A53-D8B5B422DF66}" destId="{6C137D33-7BDF-4F0A-962C-586453E5A02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A5E538-A7AB-4279-BA32-637DB8AC0DEE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7CB9D78-774C-4ED8-8F45-66502AF8822A}">
      <dgm:prSet/>
      <dgm:spPr/>
      <dgm:t>
        <a:bodyPr/>
        <a:lstStyle/>
        <a:p>
          <a:r>
            <a:rPr lang="en-US"/>
            <a:t>Resource allocation</a:t>
          </a:r>
        </a:p>
      </dgm:t>
    </dgm:pt>
    <dgm:pt modelId="{ABAF1A91-07E3-4C74-BD51-0F74A5924527}" type="parTrans" cxnId="{C6EEAC76-FE13-425C-9E76-BB33F134B660}">
      <dgm:prSet/>
      <dgm:spPr/>
      <dgm:t>
        <a:bodyPr/>
        <a:lstStyle/>
        <a:p>
          <a:endParaRPr lang="en-US"/>
        </a:p>
      </dgm:t>
    </dgm:pt>
    <dgm:pt modelId="{57B8C0ED-33BB-494F-AEFB-134AB2B6386A}" type="sibTrans" cxnId="{C6EEAC76-FE13-425C-9E76-BB33F134B660}">
      <dgm:prSet/>
      <dgm:spPr/>
      <dgm:t>
        <a:bodyPr/>
        <a:lstStyle/>
        <a:p>
          <a:endParaRPr lang="en-US"/>
        </a:p>
      </dgm:t>
    </dgm:pt>
    <dgm:pt modelId="{2C8EDC9B-E24C-4E8C-8825-BCB626468DDA}">
      <dgm:prSet/>
      <dgm:spPr/>
      <dgm:t>
        <a:bodyPr/>
        <a:lstStyle/>
        <a:p>
          <a:r>
            <a:rPr lang="en-US"/>
            <a:t>Age discrimination</a:t>
          </a:r>
        </a:p>
      </dgm:t>
    </dgm:pt>
    <dgm:pt modelId="{969C3863-4E1A-4379-93AE-52FB39908152}" type="parTrans" cxnId="{EC759D2A-6F2C-4364-9194-8ADD580A1C23}">
      <dgm:prSet/>
      <dgm:spPr/>
      <dgm:t>
        <a:bodyPr/>
        <a:lstStyle/>
        <a:p>
          <a:endParaRPr lang="en-US"/>
        </a:p>
      </dgm:t>
    </dgm:pt>
    <dgm:pt modelId="{34814A14-E0AE-4127-AFAD-1575B2041A05}" type="sibTrans" cxnId="{EC759D2A-6F2C-4364-9194-8ADD580A1C23}">
      <dgm:prSet/>
      <dgm:spPr/>
      <dgm:t>
        <a:bodyPr/>
        <a:lstStyle/>
        <a:p>
          <a:endParaRPr lang="en-US"/>
        </a:p>
      </dgm:t>
    </dgm:pt>
    <dgm:pt modelId="{7D362783-2DA6-497B-8DE4-7176CEC15BFD}">
      <dgm:prSet/>
      <dgm:spPr/>
      <dgm:t>
        <a:bodyPr/>
        <a:lstStyle/>
        <a:p>
          <a:r>
            <a:rPr lang="en-US"/>
            <a:t>Safeguarding risks</a:t>
          </a:r>
        </a:p>
      </dgm:t>
    </dgm:pt>
    <dgm:pt modelId="{B3439636-842B-4758-9430-8ED8BC052A8B}" type="parTrans" cxnId="{A149C3D7-6CBF-42D0-B3F7-539750A8FDE2}">
      <dgm:prSet/>
      <dgm:spPr/>
      <dgm:t>
        <a:bodyPr/>
        <a:lstStyle/>
        <a:p>
          <a:endParaRPr lang="en-US"/>
        </a:p>
      </dgm:t>
    </dgm:pt>
    <dgm:pt modelId="{DC5DC4DF-B4E6-49EE-91FC-93C522A9B386}" type="sibTrans" cxnId="{A149C3D7-6CBF-42D0-B3F7-539750A8FDE2}">
      <dgm:prSet/>
      <dgm:spPr/>
      <dgm:t>
        <a:bodyPr/>
        <a:lstStyle/>
        <a:p>
          <a:endParaRPr lang="en-US"/>
        </a:p>
      </dgm:t>
    </dgm:pt>
    <dgm:pt modelId="{7E88E983-DC2E-4B0C-9FE7-0A9B95124D5B}">
      <dgm:prSet/>
      <dgm:spPr/>
      <dgm:t>
        <a:bodyPr/>
        <a:lstStyle/>
        <a:p>
          <a:r>
            <a:rPr lang="en-US"/>
            <a:t>Technology accessibility</a:t>
          </a:r>
        </a:p>
      </dgm:t>
    </dgm:pt>
    <dgm:pt modelId="{57DE7D3F-570C-4F5F-AA00-6300D68BD00C}" type="parTrans" cxnId="{A8512887-659E-4508-887D-DCEC1388105E}">
      <dgm:prSet/>
      <dgm:spPr/>
      <dgm:t>
        <a:bodyPr/>
        <a:lstStyle/>
        <a:p>
          <a:endParaRPr lang="en-US"/>
        </a:p>
      </dgm:t>
    </dgm:pt>
    <dgm:pt modelId="{D2BF3EAB-906C-4050-9B5C-D050EEBDFBC2}" type="sibTrans" cxnId="{A8512887-659E-4508-887D-DCEC1388105E}">
      <dgm:prSet/>
      <dgm:spPr/>
      <dgm:t>
        <a:bodyPr/>
        <a:lstStyle/>
        <a:p>
          <a:endParaRPr lang="en-US"/>
        </a:p>
      </dgm:t>
    </dgm:pt>
    <dgm:pt modelId="{E899F5DD-5A8C-4FBE-814C-E386CB318172}">
      <dgm:prSet/>
      <dgm:spPr/>
      <dgm:t>
        <a:bodyPr/>
        <a:lstStyle/>
        <a:p>
          <a:r>
            <a:rPr lang="en-US"/>
            <a:t>Cost vs wellbeing debate</a:t>
          </a:r>
        </a:p>
      </dgm:t>
    </dgm:pt>
    <dgm:pt modelId="{3061C4D3-5DFA-4509-94B8-B23C80EE902C}" type="parTrans" cxnId="{241B3A37-915A-4447-8718-F5C6EC37E562}">
      <dgm:prSet/>
      <dgm:spPr/>
      <dgm:t>
        <a:bodyPr/>
        <a:lstStyle/>
        <a:p>
          <a:endParaRPr lang="en-US"/>
        </a:p>
      </dgm:t>
    </dgm:pt>
    <dgm:pt modelId="{996A80EB-FC60-4259-972A-C59B708FABC4}" type="sibTrans" cxnId="{241B3A37-915A-4447-8718-F5C6EC37E562}">
      <dgm:prSet/>
      <dgm:spPr/>
      <dgm:t>
        <a:bodyPr/>
        <a:lstStyle/>
        <a:p>
          <a:endParaRPr lang="en-US"/>
        </a:p>
      </dgm:t>
    </dgm:pt>
    <dgm:pt modelId="{D6440CB6-431B-FA4B-AD83-26B2B20B2CFB}" type="pres">
      <dgm:prSet presAssocID="{AFA5E538-A7AB-4279-BA32-637DB8AC0DEE}" presName="linear" presStyleCnt="0">
        <dgm:presLayoutVars>
          <dgm:animLvl val="lvl"/>
          <dgm:resizeHandles val="exact"/>
        </dgm:presLayoutVars>
      </dgm:prSet>
      <dgm:spPr/>
    </dgm:pt>
    <dgm:pt modelId="{0FCAFB12-2BD8-FF4B-A070-59F72F5764A4}" type="pres">
      <dgm:prSet presAssocID="{B7CB9D78-774C-4ED8-8F45-66502AF8822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AD73249-BA73-EC4C-ADC8-F2F9726FB00F}" type="pres">
      <dgm:prSet presAssocID="{57B8C0ED-33BB-494F-AEFB-134AB2B6386A}" presName="spacer" presStyleCnt="0"/>
      <dgm:spPr/>
    </dgm:pt>
    <dgm:pt modelId="{DB89F7EE-4D3F-4E43-AC3A-6FE58BBB24DE}" type="pres">
      <dgm:prSet presAssocID="{2C8EDC9B-E24C-4E8C-8825-BCB626468DD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2D13816-98E9-3449-83A9-86E566BB7FAB}" type="pres">
      <dgm:prSet presAssocID="{34814A14-E0AE-4127-AFAD-1575B2041A05}" presName="spacer" presStyleCnt="0"/>
      <dgm:spPr/>
    </dgm:pt>
    <dgm:pt modelId="{AD7609CE-C93A-5C45-B824-2C25AF4BC9F5}" type="pres">
      <dgm:prSet presAssocID="{7D362783-2DA6-497B-8DE4-7176CEC15BF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2AA95A2-41E3-CE4E-ADE1-7221B4B93FF1}" type="pres">
      <dgm:prSet presAssocID="{DC5DC4DF-B4E6-49EE-91FC-93C522A9B386}" presName="spacer" presStyleCnt="0"/>
      <dgm:spPr/>
    </dgm:pt>
    <dgm:pt modelId="{3FB09DF1-98BD-2543-B7D3-486021C75978}" type="pres">
      <dgm:prSet presAssocID="{7E88E983-DC2E-4B0C-9FE7-0A9B95124D5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CAC09F4-3899-E742-BF6A-154B964C55FA}" type="pres">
      <dgm:prSet presAssocID="{D2BF3EAB-906C-4050-9B5C-D050EEBDFBC2}" presName="spacer" presStyleCnt="0"/>
      <dgm:spPr/>
    </dgm:pt>
    <dgm:pt modelId="{A390C6C0-117E-FC45-84EE-44267AD13A4F}" type="pres">
      <dgm:prSet presAssocID="{E899F5DD-5A8C-4FBE-814C-E386CB31817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C759D2A-6F2C-4364-9194-8ADD580A1C23}" srcId="{AFA5E538-A7AB-4279-BA32-637DB8AC0DEE}" destId="{2C8EDC9B-E24C-4E8C-8825-BCB626468DDA}" srcOrd="1" destOrd="0" parTransId="{969C3863-4E1A-4379-93AE-52FB39908152}" sibTransId="{34814A14-E0AE-4127-AFAD-1575B2041A05}"/>
    <dgm:cxn modelId="{241B3A37-915A-4447-8718-F5C6EC37E562}" srcId="{AFA5E538-A7AB-4279-BA32-637DB8AC0DEE}" destId="{E899F5DD-5A8C-4FBE-814C-E386CB318172}" srcOrd="4" destOrd="0" parTransId="{3061C4D3-5DFA-4509-94B8-B23C80EE902C}" sibTransId="{996A80EB-FC60-4259-972A-C59B708FABC4}"/>
    <dgm:cxn modelId="{98DABA38-451C-6C42-9AAA-77E7EB945984}" type="presOf" srcId="{AFA5E538-A7AB-4279-BA32-637DB8AC0DEE}" destId="{D6440CB6-431B-FA4B-AD83-26B2B20B2CFB}" srcOrd="0" destOrd="0" presId="urn:microsoft.com/office/officeart/2005/8/layout/vList2"/>
    <dgm:cxn modelId="{5C6D416D-5D71-734E-9963-59ED55C9D6F9}" type="presOf" srcId="{7E88E983-DC2E-4B0C-9FE7-0A9B95124D5B}" destId="{3FB09DF1-98BD-2543-B7D3-486021C75978}" srcOrd="0" destOrd="0" presId="urn:microsoft.com/office/officeart/2005/8/layout/vList2"/>
    <dgm:cxn modelId="{C6EEAC76-FE13-425C-9E76-BB33F134B660}" srcId="{AFA5E538-A7AB-4279-BA32-637DB8AC0DEE}" destId="{B7CB9D78-774C-4ED8-8F45-66502AF8822A}" srcOrd="0" destOrd="0" parTransId="{ABAF1A91-07E3-4C74-BD51-0F74A5924527}" sibTransId="{57B8C0ED-33BB-494F-AEFB-134AB2B6386A}"/>
    <dgm:cxn modelId="{A8512887-659E-4508-887D-DCEC1388105E}" srcId="{AFA5E538-A7AB-4279-BA32-637DB8AC0DEE}" destId="{7E88E983-DC2E-4B0C-9FE7-0A9B95124D5B}" srcOrd="3" destOrd="0" parTransId="{57DE7D3F-570C-4F5F-AA00-6300D68BD00C}" sibTransId="{D2BF3EAB-906C-4050-9B5C-D050EEBDFBC2}"/>
    <dgm:cxn modelId="{90B7EA92-EA78-6E48-A04A-BA15E425CD63}" type="presOf" srcId="{B7CB9D78-774C-4ED8-8F45-66502AF8822A}" destId="{0FCAFB12-2BD8-FF4B-A070-59F72F5764A4}" srcOrd="0" destOrd="0" presId="urn:microsoft.com/office/officeart/2005/8/layout/vList2"/>
    <dgm:cxn modelId="{5487F4BC-C8EA-EC45-B3A7-74E9C6229F7A}" type="presOf" srcId="{E899F5DD-5A8C-4FBE-814C-E386CB318172}" destId="{A390C6C0-117E-FC45-84EE-44267AD13A4F}" srcOrd="0" destOrd="0" presId="urn:microsoft.com/office/officeart/2005/8/layout/vList2"/>
    <dgm:cxn modelId="{F99809BF-4B00-B24C-9208-81C4EDFC0307}" type="presOf" srcId="{2C8EDC9B-E24C-4E8C-8825-BCB626468DDA}" destId="{DB89F7EE-4D3F-4E43-AC3A-6FE58BBB24DE}" srcOrd="0" destOrd="0" presId="urn:microsoft.com/office/officeart/2005/8/layout/vList2"/>
    <dgm:cxn modelId="{A149C3D7-6CBF-42D0-B3F7-539750A8FDE2}" srcId="{AFA5E538-A7AB-4279-BA32-637DB8AC0DEE}" destId="{7D362783-2DA6-497B-8DE4-7176CEC15BFD}" srcOrd="2" destOrd="0" parTransId="{B3439636-842B-4758-9430-8ED8BC052A8B}" sibTransId="{DC5DC4DF-B4E6-49EE-91FC-93C522A9B386}"/>
    <dgm:cxn modelId="{4E10BEEF-1AE9-5F4F-8C25-BB374ACC52DC}" type="presOf" srcId="{7D362783-2DA6-497B-8DE4-7176CEC15BFD}" destId="{AD7609CE-C93A-5C45-B824-2C25AF4BC9F5}" srcOrd="0" destOrd="0" presId="urn:microsoft.com/office/officeart/2005/8/layout/vList2"/>
    <dgm:cxn modelId="{6C1413B3-3A12-5746-B30C-2F91DAA15322}" type="presParOf" srcId="{D6440CB6-431B-FA4B-AD83-26B2B20B2CFB}" destId="{0FCAFB12-2BD8-FF4B-A070-59F72F5764A4}" srcOrd="0" destOrd="0" presId="urn:microsoft.com/office/officeart/2005/8/layout/vList2"/>
    <dgm:cxn modelId="{90BFD18E-F73A-D247-8842-C50448614525}" type="presParOf" srcId="{D6440CB6-431B-FA4B-AD83-26B2B20B2CFB}" destId="{9AD73249-BA73-EC4C-ADC8-F2F9726FB00F}" srcOrd="1" destOrd="0" presId="urn:microsoft.com/office/officeart/2005/8/layout/vList2"/>
    <dgm:cxn modelId="{6B4F5209-6C8F-A845-AF81-EF6150B89D87}" type="presParOf" srcId="{D6440CB6-431B-FA4B-AD83-26B2B20B2CFB}" destId="{DB89F7EE-4D3F-4E43-AC3A-6FE58BBB24DE}" srcOrd="2" destOrd="0" presId="urn:microsoft.com/office/officeart/2005/8/layout/vList2"/>
    <dgm:cxn modelId="{1CB4F1C4-6244-5B48-A9D9-1A1CF54B0636}" type="presParOf" srcId="{D6440CB6-431B-FA4B-AD83-26B2B20B2CFB}" destId="{82D13816-98E9-3449-83A9-86E566BB7FAB}" srcOrd="3" destOrd="0" presId="urn:microsoft.com/office/officeart/2005/8/layout/vList2"/>
    <dgm:cxn modelId="{C56FFE64-10CC-BB4A-A33B-4CAC85BD4696}" type="presParOf" srcId="{D6440CB6-431B-FA4B-AD83-26B2B20B2CFB}" destId="{AD7609CE-C93A-5C45-B824-2C25AF4BC9F5}" srcOrd="4" destOrd="0" presId="urn:microsoft.com/office/officeart/2005/8/layout/vList2"/>
    <dgm:cxn modelId="{E3CBA91B-20E2-6D4E-9C6C-D6BBF8F94575}" type="presParOf" srcId="{D6440CB6-431B-FA4B-AD83-26B2B20B2CFB}" destId="{92AA95A2-41E3-CE4E-ADE1-7221B4B93FF1}" srcOrd="5" destOrd="0" presId="urn:microsoft.com/office/officeart/2005/8/layout/vList2"/>
    <dgm:cxn modelId="{D6DFBB6C-8B1F-194E-82A6-CF16148CF024}" type="presParOf" srcId="{D6440CB6-431B-FA4B-AD83-26B2B20B2CFB}" destId="{3FB09DF1-98BD-2543-B7D3-486021C75978}" srcOrd="6" destOrd="0" presId="urn:microsoft.com/office/officeart/2005/8/layout/vList2"/>
    <dgm:cxn modelId="{4A922757-29BA-A04C-B5F4-513CE794FEF2}" type="presParOf" srcId="{D6440CB6-431B-FA4B-AD83-26B2B20B2CFB}" destId="{ECAC09F4-3899-E742-BF6A-154B964C55FA}" srcOrd="7" destOrd="0" presId="urn:microsoft.com/office/officeart/2005/8/layout/vList2"/>
    <dgm:cxn modelId="{F0B3DCB9-06C6-734E-A405-194C392EEBE2}" type="presParOf" srcId="{D6440CB6-431B-FA4B-AD83-26B2B20B2CFB}" destId="{A390C6C0-117E-FC45-84EE-44267AD13A4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43EB1F5-AF6E-4DB2-8600-577094E7A819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5BA96BC-2F69-4A60-9CB0-B43EAD327F64}">
      <dgm:prSet/>
      <dgm:spPr/>
      <dgm:t>
        <a:bodyPr/>
        <a:lstStyle/>
        <a:p>
          <a:r>
            <a:rPr lang="en-US"/>
            <a:t>Expand community-based preventive care</a:t>
          </a:r>
        </a:p>
      </dgm:t>
    </dgm:pt>
    <dgm:pt modelId="{1CC002C7-2FB0-4AF5-A90D-64FD3FEEB05C}" type="parTrans" cxnId="{F5819E93-CA12-4274-95E6-D343750346B3}">
      <dgm:prSet/>
      <dgm:spPr/>
      <dgm:t>
        <a:bodyPr/>
        <a:lstStyle/>
        <a:p>
          <a:endParaRPr lang="en-US"/>
        </a:p>
      </dgm:t>
    </dgm:pt>
    <dgm:pt modelId="{09412221-EE4C-45F0-9889-47CF0FB13687}" type="sibTrans" cxnId="{F5819E93-CA12-4274-95E6-D343750346B3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1FAC2C7F-003A-4497-9A53-96AE1FEAAFFF}">
      <dgm:prSet/>
      <dgm:spPr/>
      <dgm:t>
        <a:bodyPr/>
        <a:lstStyle/>
        <a:p>
          <a:r>
            <a:rPr lang="en-US"/>
            <a:t>Improve workforce capacity</a:t>
          </a:r>
        </a:p>
      </dgm:t>
    </dgm:pt>
    <dgm:pt modelId="{7909142E-ED7D-49A8-BFEF-14DCCCFC1A8B}" type="parTrans" cxnId="{C7D33BD5-AB44-4454-8F9C-C5E59A9258A4}">
      <dgm:prSet/>
      <dgm:spPr/>
      <dgm:t>
        <a:bodyPr/>
        <a:lstStyle/>
        <a:p>
          <a:endParaRPr lang="en-US"/>
        </a:p>
      </dgm:t>
    </dgm:pt>
    <dgm:pt modelId="{2278C265-567A-49C4-BEAE-080BC6B99C95}" type="sibTrans" cxnId="{C7D33BD5-AB44-4454-8F9C-C5E59A9258A4}">
      <dgm:prSet phldrT="2" phldr="0"/>
      <dgm:spPr/>
      <dgm:t>
        <a:bodyPr/>
        <a:lstStyle/>
        <a:p>
          <a:r>
            <a:rPr lang="en-US" dirty="0"/>
            <a:t>2</a:t>
          </a:r>
        </a:p>
      </dgm:t>
    </dgm:pt>
    <dgm:pt modelId="{8B19C1C5-0D5C-4797-A69B-B2EF979E6FEC}">
      <dgm:prSet/>
      <dgm:spPr/>
      <dgm:t>
        <a:bodyPr/>
        <a:lstStyle/>
        <a:p>
          <a:r>
            <a:rPr lang="en-US"/>
            <a:t>Promote digital inclusion</a:t>
          </a:r>
        </a:p>
      </dgm:t>
    </dgm:pt>
    <dgm:pt modelId="{3846D0C0-D1D5-4759-8C4E-36A2446640AC}" type="parTrans" cxnId="{5B840C2B-3E7D-48A8-9ED1-FBAC8258A613}">
      <dgm:prSet/>
      <dgm:spPr/>
      <dgm:t>
        <a:bodyPr/>
        <a:lstStyle/>
        <a:p>
          <a:endParaRPr lang="en-US"/>
        </a:p>
      </dgm:t>
    </dgm:pt>
    <dgm:pt modelId="{649EEDA9-BD5B-4711-B869-0C073F186CF2}" type="sibTrans" cxnId="{5B840C2B-3E7D-48A8-9ED1-FBAC8258A613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82CAF696-6FAE-4045-9C56-B729D8F009A0}">
      <dgm:prSet/>
      <dgm:spPr/>
      <dgm:t>
        <a:bodyPr/>
        <a:lstStyle/>
        <a:p>
          <a:r>
            <a:rPr lang="en-US"/>
            <a:t>Strengthen integrated care models</a:t>
          </a:r>
        </a:p>
      </dgm:t>
    </dgm:pt>
    <dgm:pt modelId="{811F670C-D284-47CC-9753-3BA2CD49ADCC}" type="parTrans" cxnId="{702C07CF-1916-4C62-A1BE-B7AE3C4B56B1}">
      <dgm:prSet/>
      <dgm:spPr/>
      <dgm:t>
        <a:bodyPr/>
        <a:lstStyle/>
        <a:p>
          <a:endParaRPr lang="en-US"/>
        </a:p>
      </dgm:t>
    </dgm:pt>
    <dgm:pt modelId="{1E701580-DC27-445F-A636-AEDE22B79C0E}" type="sibTrans" cxnId="{702C07CF-1916-4C62-A1BE-B7AE3C4B56B1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3176CE7B-34C8-3348-9969-18127190B5DD}" type="pres">
      <dgm:prSet presAssocID="{843EB1F5-AF6E-4DB2-8600-577094E7A819}" presName="Name0" presStyleCnt="0">
        <dgm:presLayoutVars>
          <dgm:animLvl val="lvl"/>
          <dgm:resizeHandles val="exact"/>
        </dgm:presLayoutVars>
      </dgm:prSet>
      <dgm:spPr/>
    </dgm:pt>
    <dgm:pt modelId="{F135F1EE-339B-0742-8891-0EF3B270802B}" type="pres">
      <dgm:prSet presAssocID="{D5BA96BC-2F69-4A60-9CB0-B43EAD327F64}" presName="compositeNode" presStyleCnt="0">
        <dgm:presLayoutVars>
          <dgm:bulletEnabled val="1"/>
        </dgm:presLayoutVars>
      </dgm:prSet>
      <dgm:spPr/>
    </dgm:pt>
    <dgm:pt modelId="{36FE3A7C-B182-0743-A106-3B151BA43124}" type="pres">
      <dgm:prSet presAssocID="{D5BA96BC-2F69-4A60-9CB0-B43EAD327F64}" presName="bgRect" presStyleLbl="bgAccFollowNode1" presStyleIdx="0" presStyleCnt="4"/>
      <dgm:spPr/>
    </dgm:pt>
    <dgm:pt modelId="{381948DE-6E78-F147-80A3-F85BFCE7A170}" type="pres">
      <dgm:prSet presAssocID="{09412221-EE4C-45F0-9889-47CF0FB13687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09FA1E8A-26AF-F642-BE38-DC36194F25E7}" type="pres">
      <dgm:prSet presAssocID="{D5BA96BC-2F69-4A60-9CB0-B43EAD327F64}" presName="bottomLine" presStyleLbl="alignNode1" presStyleIdx="1" presStyleCnt="8">
        <dgm:presLayoutVars/>
      </dgm:prSet>
      <dgm:spPr/>
    </dgm:pt>
    <dgm:pt modelId="{837147CC-9A42-DD46-BFD0-BFC5B922216E}" type="pres">
      <dgm:prSet presAssocID="{D5BA96BC-2F69-4A60-9CB0-B43EAD327F64}" presName="nodeText" presStyleLbl="bgAccFollowNode1" presStyleIdx="0" presStyleCnt="4">
        <dgm:presLayoutVars>
          <dgm:bulletEnabled val="1"/>
        </dgm:presLayoutVars>
      </dgm:prSet>
      <dgm:spPr/>
    </dgm:pt>
    <dgm:pt modelId="{D198390D-E4C0-0D4B-8DD0-0D95EF264A59}" type="pres">
      <dgm:prSet presAssocID="{09412221-EE4C-45F0-9889-47CF0FB13687}" presName="sibTrans" presStyleCnt="0"/>
      <dgm:spPr/>
    </dgm:pt>
    <dgm:pt modelId="{82C4EC79-3A6C-1644-AA48-1724FB43F015}" type="pres">
      <dgm:prSet presAssocID="{1FAC2C7F-003A-4497-9A53-96AE1FEAAFFF}" presName="compositeNode" presStyleCnt="0">
        <dgm:presLayoutVars>
          <dgm:bulletEnabled val="1"/>
        </dgm:presLayoutVars>
      </dgm:prSet>
      <dgm:spPr/>
    </dgm:pt>
    <dgm:pt modelId="{A99BD901-80C2-6E45-8121-453177AC2330}" type="pres">
      <dgm:prSet presAssocID="{1FAC2C7F-003A-4497-9A53-96AE1FEAAFFF}" presName="bgRect" presStyleLbl="bgAccFollowNode1" presStyleIdx="1" presStyleCnt="4"/>
      <dgm:spPr/>
    </dgm:pt>
    <dgm:pt modelId="{296BFE17-9F24-054E-A3A4-23055B68C0C3}" type="pres">
      <dgm:prSet presAssocID="{2278C265-567A-49C4-BEAE-080BC6B99C95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73CF02A8-E168-0144-B8E3-3B0A8F6FA1EC}" type="pres">
      <dgm:prSet presAssocID="{1FAC2C7F-003A-4497-9A53-96AE1FEAAFFF}" presName="bottomLine" presStyleLbl="alignNode1" presStyleIdx="3" presStyleCnt="8">
        <dgm:presLayoutVars/>
      </dgm:prSet>
      <dgm:spPr/>
    </dgm:pt>
    <dgm:pt modelId="{370E1CB8-D1F5-7D42-91C5-DF993F3812B4}" type="pres">
      <dgm:prSet presAssocID="{1FAC2C7F-003A-4497-9A53-96AE1FEAAFFF}" presName="nodeText" presStyleLbl="bgAccFollowNode1" presStyleIdx="1" presStyleCnt="4">
        <dgm:presLayoutVars>
          <dgm:bulletEnabled val="1"/>
        </dgm:presLayoutVars>
      </dgm:prSet>
      <dgm:spPr/>
    </dgm:pt>
    <dgm:pt modelId="{BB92727F-DA99-C540-9828-99E5D043D64F}" type="pres">
      <dgm:prSet presAssocID="{2278C265-567A-49C4-BEAE-080BC6B99C95}" presName="sibTrans" presStyleCnt="0"/>
      <dgm:spPr/>
    </dgm:pt>
    <dgm:pt modelId="{1518A816-DB2A-D94B-B4F8-7D7E4256677A}" type="pres">
      <dgm:prSet presAssocID="{8B19C1C5-0D5C-4797-A69B-B2EF979E6FEC}" presName="compositeNode" presStyleCnt="0">
        <dgm:presLayoutVars>
          <dgm:bulletEnabled val="1"/>
        </dgm:presLayoutVars>
      </dgm:prSet>
      <dgm:spPr/>
    </dgm:pt>
    <dgm:pt modelId="{8526ECB8-CBEA-4E41-96C9-59AFB0E50002}" type="pres">
      <dgm:prSet presAssocID="{8B19C1C5-0D5C-4797-A69B-B2EF979E6FEC}" presName="bgRect" presStyleLbl="bgAccFollowNode1" presStyleIdx="2" presStyleCnt="4"/>
      <dgm:spPr/>
    </dgm:pt>
    <dgm:pt modelId="{748F82B6-B63D-7241-9CEE-0324BDE71FD0}" type="pres">
      <dgm:prSet presAssocID="{649EEDA9-BD5B-4711-B869-0C073F186CF2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C40F2730-BAEB-E74A-93FF-6521DE858F40}" type="pres">
      <dgm:prSet presAssocID="{8B19C1C5-0D5C-4797-A69B-B2EF979E6FEC}" presName="bottomLine" presStyleLbl="alignNode1" presStyleIdx="5" presStyleCnt="8">
        <dgm:presLayoutVars/>
      </dgm:prSet>
      <dgm:spPr/>
    </dgm:pt>
    <dgm:pt modelId="{94DF582A-9013-8F4B-B326-CEA756E5D6A4}" type="pres">
      <dgm:prSet presAssocID="{8B19C1C5-0D5C-4797-A69B-B2EF979E6FEC}" presName="nodeText" presStyleLbl="bgAccFollowNode1" presStyleIdx="2" presStyleCnt="4">
        <dgm:presLayoutVars>
          <dgm:bulletEnabled val="1"/>
        </dgm:presLayoutVars>
      </dgm:prSet>
      <dgm:spPr/>
    </dgm:pt>
    <dgm:pt modelId="{002B99AD-F45D-EB42-8843-FFF3EDF88816}" type="pres">
      <dgm:prSet presAssocID="{649EEDA9-BD5B-4711-B869-0C073F186CF2}" presName="sibTrans" presStyleCnt="0"/>
      <dgm:spPr/>
    </dgm:pt>
    <dgm:pt modelId="{B4191FDA-508C-2B47-AD0A-2F6F4C0CFEE7}" type="pres">
      <dgm:prSet presAssocID="{82CAF696-6FAE-4045-9C56-B729D8F009A0}" presName="compositeNode" presStyleCnt="0">
        <dgm:presLayoutVars>
          <dgm:bulletEnabled val="1"/>
        </dgm:presLayoutVars>
      </dgm:prSet>
      <dgm:spPr/>
    </dgm:pt>
    <dgm:pt modelId="{30660D8C-82A6-4743-8718-03657331AD68}" type="pres">
      <dgm:prSet presAssocID="{82CAF696-6FAE-4045-9C56-B729D8F009A0}" presName="bgRect" presStyleLbl="bgAccFollowNode1" presStyleIdx="3" presStyleCnt="4"/>
      <dgm:spPr/>
    </dgm:pt>
    <dgm:pt modelId="{AC248A44-52A2-4441-911F-1B02D68D0C1B}" type="pres">
      <dgm:prSet presAssocID="{1E701580-DC27-445F-A636-AEDE22B79C0E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D9B8FD78-C7EB-204A-B905-D145BD00248C}" type="pres">
      <dgm:prSet presAssocID="{82CAF696-6FAE-4045-9C56-B729D8F009A0}" presName="bottomLine" presStyleLbl="alignNode1" presStyleIdx="7" presStyleCnt="8">
        <dgm:presLayoutVars/>
      </dgm:prSet>
      <dgm:spPr/>
    </dgm:pt>
    <dgm:pt modelId="{3D7BD3C4-8B18-D446-B7EE-0C63CB5A6627}" type="pres">
      <dgm:prSet presAssocID="{82CAF696-6FAE-4045-9C56-B729D8F009A0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F2F4C319-1177-4B41-B3B8-F52A32C22FA6}" type="presOf" srcId="{D5BA96BC-2F69-4A60-9CB0-B43EAD327F64}" destId="{837147CC-9A42-DD46-BFD0-BFC5B922216E}" srcOrd="1" destOrd="0" presId="urn:microsoft.com/office/officeart/2016/7/layout/BasicLinearProcessNumbered"/>
    <dgm:cxn modelId="{5B840C2B-3E7D-48A8-9ED1-FBAC8258A613}" srcId="{843EB1F5-AF6E-4DB2-8600-577094E7A819}" destId="{8B19C1C5-0D5C-4797-A69B-B2EF979E6FEC}" srcOrd="2" destOrd="0" parTransId="{3846D0C0-D1D5-4759-8C4E-36A2446640AC}" sibTransId="{649EEDA9-BD5B-4711-B869-0C073F186CF2}"/>
    <dgm:cxn modelId="{37253930-F670-3E4C-B598-8CD2BA0B1B93}" type="presOf" srcId="{843EB1F5-AF6E-4DB2-8600-577094E7A819}" destId="{3176CE7B-34C8-3348-9969-18127190B5DD}" srcOrd="0" destOrd="0" presId="urn:microsoft.com/office/officeart/2016/7/layout/BasicLinearProcessNumbered"/>
    <dgm:cxn modelId="{D67E8152-AD70-7C4C-BF63-D5498C4A3D9B}" type="presOf" srcId="{D5BA96BC-2F69-4A60-9CB0-B43EAD327F64}" destId="{36FE3A7C-B182-0743-A106-3B151BA43124}" srcOrd="0" destOrd="0" presId="urn:microsoft.com/office/officeart/2016/7/layout/BasicLinearProcessNumbered"/>
    <dgm:cxn modelId="{E12A245B-E81D-5241-9631-62BE5EE4108E}" type="presOf" srcId="{82CAF696-6FAE-4045-9C56-B729D8F009A0}" destId="{3D7BD3C4-8B18-D446-B7EE-0C63CB5A6627}" srcOrd="1" destOrd="0" presId="urn:microsoft.com/office/officeart/2016/7/layout/BasicLinearProcessNumbered"/>
    <dgm:cxn modelId="{A89D4060-2A8E-D74A-BF93-83B09CEA151F}" type="presOf" srcId="{1E701580-DC27-445F-A636-AEDE22B79C0E}" destId="{AC248A44-52A2-4441-911F-1B02D68D0C1B}" srcOrd="0" destOrd="0" presId="urn:microsoft.com/office/officeart/2016/7/layout/BasicLinearProcessNumbered"/>
    <dgm:cxn modelId="{0461E77B-ECCC-4A4A-8FF0-D2C53A764B6F}" type="presOf" srcId="{09412221-EE4C-45F0-9889-47CF0FB13687}" destId="{381948DE-6E78-F147-80A3-F85BFCE7A170}" srcOrd="0" destOrd="0" presId="urn:microsoft.com/office/officeart/2016/7/layout/BasicLinearProcessNumbered"/>
    <dgm:cxn modelId="{98057A8B-D2FE-F04D-A33F-4FBE76D86D44}" type="presOf" srcId="{1FAC2C7F-003A-4497-9A53-96AE1FEAAFFF}" destId="{A99BD901-80C2-6E45-8121-453177AC2330}" srcOrd="0" destOrd="0" presId="urn:microsoft.com/office/officeart/2016/7/layout/BasicLinearProcessNumbered"/>
    <dgm:cxn modelId="{F5819E93-CA12-4274-95E6-D343750346B3}" srcId="{843EB1F5-AF6E-4DB2-8600-577094E7A819}" destId="{D5BA96BC-2F69-4A60-9CB0-B43EAD327F64}" srcOrd="0" destOrd="0" parTransId="{1CC002C7-2FB0-4AF5-A90D-64FD3FEEB05C}" sibTransId="{09412221-EE4C-45F0-9889-47CF0FB13687}"/>
    <dgm:cxn modelId="{866AC2A5-87D6-BD4F-AC4D-A96DAD87F2DF}" type="presOf" srcId="{2278C265-567A-49C4-BEAE-080BC6B99C95}" destId="{296BFE17-9F24-054E-A3A4-23055B68C0C3}" srcOrd="0" destOrd="0" presId="urn:microsoft.com/office/officeart/2016/7/layout/BasicLinearProcessNumbered"/>
    <dgm:cxn modelId="{A6581AA9-BDB3-9A46-A7ED-519A39A782FB}" type="presOf" srcId="{8B19C1C5-0D5C-4797-A69B-B2EF979E6FEC}" destId="{8526ECB8-CBEA-4E41-96C9-59AFB0E50002}" srcOrd="0" destOrd="0" presId="urn:microsoft.com/office/officeart/2016/7/layout/BasicLinearProcessNumbered"/>
    <dgm:cxn modelId="{C853EEB7-019D-1844-864E-C714E02EC226}" type="presOf" srcId="{1FAC2C7F-003A-4497-9A53-96AE1FEAAFFF}" destId="{370E1CB8-D1F5-7D42-91C5-DF993F3812B4}" srcOrd="1" destOrd="0" presId="urn:microsoft.com/office/officeart/2016/7/layout/BasicLinearProcessNumbered"/>
    <dgm:cxn modelId="{AABEBAC3-E1F4-E74A-8AB7-DFBC68D9DED6}" type="presOf" srcId="{8B19C1C5-0D5C-4797-A69B-B2EF979E6FEC}" destId="{94DF582A-9013-8F4B-B326-CEA756E5D6A4}" srcOrd="1" destOrd="0" presId="urn:microsoft.com/office/officeart/2016/7/layout/BasicLinearProcessNumbered"/>
    <dgm:cxn modelId="{C188FBCC-37DA-C246-A502-CCF91780C85F}" type="presOf" srcId="{649EEDA9-BD5B-4711-B869-0C073F186CF2}" destId="{748F82B6-B63D-7241-9CEE-0324BDE71FD0}" srcOrd="0" destOrd="0" presId="urn:microsoft.com/office/officeart/2016/7/layout/BasicLinearProcessNumbered"/>
    <dgm:cxn modelId="{702C07CF-1916-4C62-A1BE-B7AE3C4B56B1}" srcId="{843EB1F5-AF6E-4DB2-8600-577094E7A819}" destId="{82CAF696-6FAE-4045-9C56-B729D8F009A0}" srcOrd="3" destOrd="0" parTransId="{811F670C-D284-47CC-9753-3BA2CD49ADCC}" sibTransId="{1E701580-DC27-445F-A636-AEDE22B79C0E}"/>
    <dgm:cxn modelId="{C7D33BD5-AB44-4454-8F9C-C5E59A9258A4}" srcId="{843EB1F5-AF6E-4DB2-8600-577094E7A819}" destId="{1FAC2C7F-003A-4497-9A53-96AE1FEAAFFF}" srcOrd="1" destOrd="0" parTransId="{7909142E-ED7D-49A8-BFEF-14DCCCFC1A8B}" sibTransId="{2278C265-567A-49C4-BEAE-080BC6B99C95}"/>
    <dgm:cxn modelId="{AE5CE9EB-6709-8A47-A133-143CBBA0A7B8}" type="presOf" srcId="{82CAF696-6FAE-4045-9C56-B729D8F009A0}" destId="{30660D8C-82A6-4743-8718-03657331AD68}" srcOrd="0" destOrd="0" presId="urn:microsoft.com/office/officeart/2016/7/layout/BasicLinearProcessNumbered"/>
    <dgm:cxn modelId="{984A0A15-E7E9-3740-8681-85F6A4E941BE}" type="presParOf" srcId="{3176CE7B-34C8-3348-9969-18127190B5DD}" destId="{F135F1EE-339B-0742-8891-0EF3B270802B}" srcOrd="0" destOrd="0" presId="urn:microsoft.com/office/officeart/2016/7/layout/BasicLinearProcessNumbered"/>
    <dgm:cxn modelId="{F6D60C44-E99F-1748-B6DB-8CBDF6C51684}" type="presParOf" srcId="{F135F1EE-339B-0742-8891-0EF3B270802B}" destId="{36FE3A7C-B182-0743-A106-3B151BA43124}" srcOrd="0" destOrd="0" presId="urn:microsoft.com/office/officeart/2016/7/layout/BasicLinearProcessNumbered"/>
    <dgm:cxn modelId="{73C34D76-4708-544C-A321-A2B0631334C0}" type="presParOf" srcId="{F135F1EE-339B-0742-8891-0EF3B270802B}" destId="{381948DE-6E78-F147-80A3-F85BFCE7A170}" srcOrd="1" destOrd="0" presId="urn:microsoft.com/office/officeart/2016/7/layout/BasicLinearProcessNumbered"/>
    <dgm:cxn modelId="{B6E8ED74-DB70-3545-809D-53C6D03225D6}" type="presParOf" srcId="{F135F1EE-339B-0742-8891-0EF3B270802B}" destId="{09FA1E8A-26AF-F642-BE38-DC36194F25E7}" srcOrd="2" destOrd="0" presId="urn:microsoft.com/office/officeart/2016/7/layout/BasicLinearProcessNumbered"/>
    <dgm:cxn modelId="{FED457A2-76AF-5444-A6E1-7C502B6D3373}" type="presParOf" srcId="{F135F1EE-339B-0742-8891-0EF3B270802B}" destId="{837147CC-9A42-DD46-BFD0-BFC5B922216E}" srcOrd="3" destOrd="0" presId="urn:microsoft.com/office/officeart/2016/7/layout/BasicLinearProcessNumbered"/>
    <dgm:cxn modelId="{11B7E502-1DBE-DC42-8C81-E6FB573E7F01}" type="presParOf" srcId="{3176CE7B-34C8-3348-9969-18127190B5DD}" destId="{D198390D-E4C0-0D4B-8DD0-0D95EF264A59}" srcOrd="1" destOrd="0" presId="urn:microsoft.com/office/officeart/2016/7/layout/BasicLinearProcessNumbered"/>
    <dgm:cxn modelId="{656CC2DE-560F-D84D-9C0B-29CD2B03A841}" type="presParOf" srcId="{3176CE7B-34C8-3348-9969-18127190B5DD}" destId="{82C4EC79-3A6C-1644-AA48-1724FB43F015}" srcOrd="2" destOrd="0" presId="urn:microsoft.com/office/officeart/2016/7/layout/BasicLinearProcessNumbered"/>
    <dgm:cxn modelId="{9259C3CD-9F64-CC43-9B85-EBD3690DB6C2}" type="presParOf" srcId="{82C4EC79-3A6C-1644-AA48-1724FB43F015}" destId="{A99BD901-80C2-6E45-8121-453177AC2330}" srcOrd="0" destOrd="0" presId="urn:microsoft.com/office/officeart/2016/7/layout/BasicLinearProcessNumbered"/>
    <dgm:cxn modelId="{3F127202-B1D5-7641-8760-6CFF5086CEEF}" type="presParOf" srcId="{82C4EC79-3A6C-1644-AA48-1724FB43F015}" destId="{296BFE17-9F24-054E-A3A4-23055B68C0C3}" srcOrd="1" destOrd="0" presId="urn:microsoft.com/office/officeart/2016/7/layout/BasicLinearProcessNumbered"/>
    <dgm:cxn modelId="{C9515A9E-B5A4-364E-B69D-208F3AFD6719}" type="presParOf" srcId="{82C4EC79-3A6C-1644-AA48-1724FB43F015}" destId="{73CF02A8-E168-0144-B8E3-3B0A8F6FA1EC}" srcOrd="2" destOrd="0" presId="urn:microsoft.com/office/officeart/2016/7/layout/BasicLinearProcessNumbered"/>
    <dgm:cxn modelId="{DB95B6A5-8440-584C-BE03-ED28F2276636}" type="presParOf" srcId="{82C4EC79-3A6C-1644-AA48-1724FB43F015}" destId="{370E1CB8-D1F5-7D42-91C5-DF993F3812B4}" srcOrd="3" destOrd="0" presId="urn:microsoft.com/office/officeart/2016/7/layout/BasicLinearProcessNumbered"/>
    <dgm:cxn modelId="{D10EBD33-4EFB-674D-9910-346A32B49C3E}" type="presParOf" srcId="{3176CE7B-34C8-3348-9969-18127190B5DD}" destId="{BB92727F-DA99-C540-9828-99E5D043D64F}" srcOrd="3" destOrd="0" presId="urn:microsoft.com/office/officeart/2016/7/layout/BasicLinearProcessNumbered"/>
    <dgm:cxn modelId="{6D97078F-4D6D-E545-9D02-51D770E80C1C}" type="presParOf" srcId="{3176CE7B-34C8-3348-9969-18127190B5DD}" destId="{1518A816-DB2A-D94B-B4F8-7D7E4256677A}" srcOrd="4" destOrd="0" presId="urn:microsoft.com/office/officeart/2016/7/layout/BasicLinearProcessNumbered"/>
    <dgm:cxn modelId="{CDAAFE0C-D6C1-9241-88F7-EC7FB27162E5}" type="presParOf" srcId="{1518A816-DB2A-D94B-B4F8-7D7E4256677A}" destId="{8526ECB8-CBEA-4E41-96C9-59AFB0E50002}" srcOrd="0" destOrd="0" presId="urn:microsoft.com/office/officeart/2016/7/layout/BasicLinearProcessNumbered"/>
    <dgm:cxn modelId="{000846FB-5988-2D47-A408-930A43AFC452}" type="presParOf" srcId="{1518A816-DB2A-D94B-B4F8-7D7E4256677A}" destId="{748F82B6-B63D-7241-9CEE-0324BDE71FD0}" srcOrd="1" destOrd="0" presId="urn:microsoft.com/office/officeart/2016/7/layout/BasicLinearProcessNumbered"/>
    <dgm:cxn modelId="{F8E359FB-FFE5-CC40-8C13-4C95467E90F3}" type="presParOf" srcId="{1518A816-DB2A-D94B-B4F8-7D7E4256677A}" destId="{C40F2730-BAEB-E74A-93FF-6521DE858F40}" srcOrd="2" destOrd="0" presId="urn:microsoft.com/office/officeart/2016/7/layout/BasicLinearProcessNumbered"/>
    <dgm:cxn modelId="{123D4A27-1AFF-EE4C-8EEE-6D6A03219924}" type="presParOf" srcId="{1518A816-DB2A-D94B-B4F8-7D7E4256677A}" destId="{94DF582A-9013-8F4B-B326-CEA756E5D6A4}" srcOrd="3" destOrd="0" presId="urn:microsoft.com/office/officeart/2016/7/layout/BasicLinearProcessNumbered"/>
    <dgm:cxn modelId="{87A29BBE-9461-B346-ADD5-557728E2D93B}" type="presParOf" srcId="{3176CE7B-34C8-3348-9969-18127190B5DD}" destId="{002B99AD-F45D-EB42-8843-FFF3EDF88816}" srcOrd="5" destOrd="0" presId="urn:microsoft.com/office/officeart/2016/7/layout/BasicLinearProcessNumbered"/>
    <dgm:cxn modelId="{9716CE8D-49B9-884E-95DF-4850837C50DA}" type="presParOf" srcId="{3176CE7B-34C8-3348-9969-18127190B5DD}" destId="{B4191FDA-508C-2B47-AD0A-2F6F4C0CFEE7}" srcOrd="6" destOrd="0" presId="urn:microsoft.com/office/officeart/2016/7/layout/BasicLinearProcessNumbered"/>
    <dgm:cxn modelId="{9F33902E-9882-5344-8EC8-45BF699F828D}" type="presParOf" srcId="{B4191FDA-508C-2B47-AD0A-2F6F4C0CFEE7}" destId="{30660D8C-82A6-4743-8718-03657331AD68}" srcOrd="0" destOrd="0" presId="urn:microsoft.com/office/officeart/2016/7/layout/BasicLinearProcessNumbered"/>
    <dgm:cxn modelId="{E56EA195-1E1F-F64C-A437-107FD93DB9AF}" type="presParOf" srcId="{B4191FDA-508C-2B47-AD0A-2F6F4C0CFEE7}" destId="{AC248A44-52A2-4441-911F-1B02D68D0C1B}" srcOrd="1" destOrd="0" presId="urn:microsoft.com/office/officeart/2016/7/layout/BasicLinearProcessNumbered"/>
    <dgm:cxn modelId="{AF53D3DC-C13C-814C-A7D2-3EB868F7D489}" type="presParOf" srcId="{B4191FDA-508C-2B47-AD0A-2F6F4C0CFEE7}" destId="{D9B8FD78-C7EB-204A-B905-D145BD00248C}" srcOrd="2" destOrd="0" presId="urn:microsoft.com/office/officeart/2016/7/layout/BasicLinearProcessNumbered"/>
    <dgm:cxn modelId="{612ADF7C-A6FE-054D-BB14-84DC4AC1405E}" type="presParOf" srcId="{B4191FDA-508C-2B47-AD0A-2F6F4C0CFEE7}" destId="{3D7BD3C4-8B18-D446-B7EE-0C63CB5A6627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136D9F-82A4-49E5-9ED3-399898F0BC7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4FAA601-0151-40C8-AC43-3844B18C5D8D}">
      <dgm:prSet/>
      <dgm:spPr/>
      <dgm:t>
        <a:bodyPr/>
        <a:lstStyle/>
        <a:p>
          <a:r>
            <a:rPr lang="en-US" dirty="0"/>
            <a:t>Ageing population requires sustainable care</a:t>
          </a:r>
        </a:p>
      </dgm:t>
    </dgm:pt>
    <dgm:pt modelId="{6D328891-74D7-461E-90C3-30F5E0B9FCD6}" type="parTrans" cxnId="{4DBAE8B3-3010-40A9-A53D-11D5E43B703A}">
      <dgm:prSet/>
      <dgm:spPr/>
      <dgm:t>
        <a:bodyPr/>
        <a:lstStyle/>
        <a:p>
          <a:endParaRPr lang="en-US"/>
        </a:p>
      </dgm:t>
    </dgm:pt>
    <dgm:pt modelId="{E76A4BA5-0572-46E3-B81B-A331F8B67221}" type="sibTrans" cxnId="{4DBAE8B3-3010-40A9-A53D-11D5E43B703A}">
      <dgm:prSet/>
      <dgm:spPr/>
      <dgm:t>
        <a:bodyPr/>
        <a:lstStyle/>
        <a:p>
          <a:endParaRPr lang="en-US"/>
        </a:p>
      </dgm:t>
    </dgm:pt>
    <dgm:pt modelId="{F408AF7D-0AD3-4C6F-AC0D-9E706B3D3310}">
      <dgm:prSet/>
      <dgm:spPr/>
      <dgm:t>
        <a:bodyPr/>
        <a:lstStyle/>
        <a:p>
          <a:r>
            <a:rPr lang="en-US"/>
            <a:t>Independence and empowerment are essential</a:t>
          </a:r>
        </a:p>
      </dgm:t>
    </dgm:pt>
    <dgm:pt modelId="{9833A11C-689E-46B0-BF20-D4784DAB1BF9}" type="parTrans" cxnId="{F00A5BD4-0D59-48CE-A168-DCE219AC62F8}">
      <dgm:prSet/>
      <dgm:spPr/>
      <dgm:t>
        <a:bodyPr/>
        <a:lstStyle/>
        <a:p>
          <a:endParaRPr lang="en-US"/>
        </a:p>
      </dgm:t>
    </dgm:pt>
    <dgm:pt modelId="{1519FDE7-DE17-4581-9F9A-884A981C31CE}" type="sibTrans" cxnId="{F00A5BD4-0D59-48CE-A168-DCE219AC62F8}">
      <dgm:prSet/>
      <dgm:spPr/>
      <dgm:t>
        <a:bodyPr/>
        <a:lstStyle/>
        <a:p>
          <a:endParaRPr lang="en-US"/>
        </a:p>
      </dgm:t>
    </dgm:pt>
    <dgm:pt modelId="{4A019BA0-2441-432D-B517-57A67216ECAF}">
      <dgm:prSet/>
      <dgm:spPr/>
      <dgm:t>
        <a:bodyPr/>
        <a:lstStyle/>
        <a:p>
          <a:r>
            <a:rPr lang="en-US"/>
            <a:t>UK systems show progress but gaps remain</a:t>
          </a:r>
        </a:p>
      </dgm:t>
    </dgm:pt>
    <dgm:pt modelId="{DDE3F8CB-62E2-4117-8AE8-F2BE9CEABED7}" type="parTrans" cxnId="{5D489C54-4883-4186-94E8-8373A9F9364B}">
      <dgm:prSet/>
      <dgm:spPr/>
      <dgm:t>
        <a:bodyPr/>
        <a:lstStyle/>
        <a:p>
          <a:endParaRPr lang="en-US"/>
        </a:p>
      </dgm:t>
    </dgm:pt>
    <dgm:pt modelId="{7EE80437-5D18-46F9-9340-9C558C691F21}" type="sibTrans" cxnId="{5D489C54-4883-4186-94E8-8373A9F9364B}">
      <dgm:prSet/>
      <dgm:spPr/>
      <dgm:t>
        <a:bodyPr/>
        <a:lstStyle/>
        <a:p>
          <a:endParaRPr lang="en-US"/>
        </a:p>
      </dgm:t>
    </dgm:pt>
    <dgm:pt modelId="{4BB158D7-DD95-45AC-8B5B-61494ECE81AA}">
      <dgm:prSet/>
      <dgm:spPr/>
      <dgm:t>
        <a:bodyPr/>
        <a:lstStyle/>
        <a:p>
          <a:r>
            <a:rPr lang="en-US"/>
            <a:t>Future care must be equitable and person-centred</a:t>
          </a:r>
        </a:p>
      </dgm:t>
    </dgm:pt>
    <dgm:pt modelId="{63373AD0-AD8C-42EA-BE69-D7BA2DD216EF}" type="parTrans" cxnId="{C8F0974C-427A-4589-8304-B55547DD389C}">
      <dgm:prSet/>
      <dgm:spPr/>
      <dgm:t>
        <a:bodyPr/>
        <a:lstStyle/>
        <a:p>
          <a:endParaRPr lang="en-US"/>
        </a:p>
      </dgm:t>
    </dgm:pt>
    <dgm:pt modelId="{081D3D6D-A087-47FA-816C-BBB655EC100E}" type="sibTrans" cxnId="{C8F0974C-427A-4589-8304-B55547DD389C}">
      <dgm:prSet/>
      <dgm:spPr/>
      <dgm:t>
        <a:bodyPr/>
        <a:lstStyle/>
        <a:p>
          <a:endParaRPr lang="en-US"/>
        </a:p>
      </dgm:t>
    </dgm:pt>
    <dgm:pt modelId="{D7E4160D-D60F-8649-B5BD-B8FC17F4F504}" type="pres">
      <dgm:prSet presAssocID="{A8136D9F-82A4-49E5-9ED3-399898F0BC7B}" presName="linear" presStyleCnt="0">
        <dgm:presLayoutVars>
          <dgm:animLvl val="lvl"/>
          <dgm:resizeHandles val="exact"/>
        </dgm:presLayoutVars>
      </dgm:prSet>
      <dgm:spPr/>
    </dgm:pt>
    <dgm:pt modelId="{EA622E2D-73AF-0040-AA66-738E470B669F}" type="pres">
      <dgm:prSet presAssocID="{84FAA601-0151-40C8-AC43-3844B18C5D8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4FD109E-531F-E947-BB52-13C3761BA649}" type="pres">
      <dgm:prSet presAssocID="{E76A4BA5-0572-46E3-B81B-A331F8B67221}" presName="spacer" presStyleCnt="0"/>
      <dgm:spPr/>
    </dgm:pt>
    <dgm:pt modelId="{91857F2D-FB3F-BC42-916A-DA76014E0F3F}" type="pres">
      <dgm:prSet presAssocID="{F408AF7D-0AD3-4C6F-AC0D-9E706B3D331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B794D23-2A41-6449-A8D5-C95E8446650C}" type="pres">
      <dgm:prSet presAssocID="{1519FDE7-DE17-4581-9F9A-884A981C31CE}" presName="spacer" presStyleCnt="0"/>
      <dgm:spPr/>
    </dgm:pt>
    <dgm:pt modelId="{BE70EF2C-710F-654A-94DA-79AA9E36B410}" type="pres">
      <dgm:prSet presAssocID="{4A019BA0-2441-432D-B517-57A67216ECA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2030DB2-DBDA-3042-8B46-E89E38E6A85E}" type="pres">
      <dgm:prSet presAssocID="{7EE80437-5D18-46F9-9340-9C558C691F21}" presName="spacer" presStyleCnt="0"/>
      <dgm:spPr/>
    </dgm:pt>
    <dgm:pt modelId="{D3E67F8A-BAA0-B641-B53A-3F5FB54BD563}" type="pres">
      <dgm:prSet presAssocID="{4BB158D7-DD95-45AC-8B5B-61494ECE81A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F1B4820-10D8-D54A-BD67-250FF115A504}" type="presOf" srcId="{4A019BA0-2441-432D-B517-57A67216ECAF}" destId="{BE70EF2C-710F-654A-94DA-79AA9E36B410}" srcOrd="0" destOrd="0" presId="urn:microsoft.com/office/officeart/2005/8/layout/vList2"/>
    <dgm:cxn modelId="{C8F0974C-427A-4589-8304-B55547DD389C}" srcId="{A8136D9F-82A4-49E5-9ED3-399898F0BC7B}" destId="{4BB158D7-DD95-45AC-8B5B-61494ECE81AA}" srcOrd="3" destOrd="0" parTransId="{63373AD0-AD8C-42EA-BE69-D7BA2DD216EF}" sibTransId="{081D3D6D-A087-47FA-816C-BBB655EC100E}"/>
    <dgm:cxn modelId="{5D489C54-4883-4186-94E8-8373A9F9364B}" srcId="{A8136D9F-82A4-49E5-9ED3-399898F0BC7B}" destId="{4A019BA0-2441-432D-B517-57A67216ECAF}" srcOrd="2" destOrd="0" parTransId="{DDE3F8CB-62E2-4117-8AE8-F2BE9CEABED7}" sibTransId="{7EE80437-5D18-46F9-9340-9C558C691F21}"/>
    <dgm:cxn modelId="{C5935D66-C2ED-804D-ABFB-89C48C9307C2}" type="presOf" srcId="{A8136D9F-82A4-49E5-9ED3-399898F0BC7B}" destId="{D7E4160D-D60F-8649-B5BD-B8FC17F4F504}" srcOrd="0" destOrd="0" presId="urn:microsoft.com/office/officeart/2005/8/layout/vList2"/>
    <dgm:cxn modelId="{64EE0FAB-BC96-DA43-BE50-286334DCE72C}" type="presOf" srcId="{F408AF7D-0AD3-4C6F-AC0D-9E706B3D3310}" destId="{91857F2D-FB3F-BC42-916A-DA76014E0F3F}" srcOrd="0" destOrd="0" presId="urn:microsoft.com/office/officeart/2005/8/layout/vList2"/>
    <dgm:cxn modelId="{4DBAE8B3-3010-40A9-A53D-11D5E43B703A}" srcId="{A8136D9F-82A4-49E5-9ED3-399898F0BC7B}" destId="{84FAA601-0151-40C8-AC43-3844B18C5D8D}" srcOrd="0" destOrd="0" parTransId="{6D328891-74D7-461E-90C3-30F5E0B9FCD6}" sibTransId="{E76A4BA5-0572-46E3-B81B-A331F8B67221}"/>
    <dgm:cxn modelId="{F00A5BD4-0D59-48CE-A168-DCE219AC62F8}" srcId="{A8136D9F-82A4-49E5-9ED3-399898F0BC7B}" destId="{F408AF7D-0AD3-4C6F-AC0D-9E706B3D3310}" srcOrd="1" destOrd="0" parTransId="{9833A11C-689E-46B0-BF20-D4784DAB1BF9}" sibTransId="{1519FDE7-DE17-4581-9F9A-884A981C31CE}"/>
    <dgm:cxn modelId="{518B5AD9-F8CF-554F-BA68-3B73FBED1C17}" type="presOf" srcId="{4BB158D7-DD95-45AC-8B5B-61494ECE81AA}" destId="{D3E67F8A-BAA0-B641-B53A-3F5FB54BD563}" srcOrd="0" destOrd="0" presId="urn:microsoft.com/office/officeart/2005/8/layout/vList2"/>
    <dgm:cxn modelId="{2CB578E4-52B8-AC46-9E4D-B21DA020061A}" type="presOf" srcId="{84FAA601-0151-40C8-AC43-3844B18C5D8D}" destId="{EA622E2D-73AF-0040-AA66-738E470B669F}" srcOrd="0" destOrd="0" presId="urn:microsoft.com/office/officeart/2005/8/layout/vList2"/>
    <dgm:cxn modelId="{2E6345AE-DF11-9348-8897-DE915A9FC1FE}" type="presParOf" srcId="{D7E4160D-D60F-8649-B5BD-B8FC17F4F504}" destId="{EA622E2D-73AF-0040-AA66-738E470B669F}" srcOrd="0" destOrd="0" presId="urn:microsoft.com/office/officeart/2005/8/layout/vList2"/>
    <dgm:cxn modelId="{F72C6080-55FE-D145-8C71-E6C84D42C850}" type="presParOf" srcId="{D7E4160D-D60F-8649-B5BD-B8FC17F4F504}" destId="{74FD109E-531F-E947-BB52-13C3761BA649}" srcOrd="1" destOrd="0" presId="urn:microsoft.com/office/officeart/2005/8/layout/vList2"/>
    <dgm:cxn modelId="{23EB8C43-9034-134C-BE29-184AF8480FAF}" type="presParOf" srcId="{D7E4160D-D60F-8649-B5BD-B8FC17F4F504}" destId="{91857F2D-FB3F-BC42-916A-DA76014E0F3F}" srcOrd="2" destOrd="0" presId="urn:microsoft.com/office/officeart/2005/8/layout/vList2"/>
    <dgm:cxn modelId="{A9DD1F05-F786-F449-90CD-1E2A9B8969A6}" type="presParOf" srcId="{D7E4160D-D60F-8649-B5BD-B8FC17F4F504}" destId="{CB794D23-2A41-6449-A8D5-C95E8446650C}" srcOrd="3" destOrd="0" presId="urn:microsoft.com/office/officeart/2005/8/layout/vList2"/>
    <dgm:cxn modelId="{880F5F79-C8D2-E041-90ED-9BC1DC19454A}" type="presParOf" srcId="{D7E4160D-D60F-8649-B5BD-B8FC17F4F504}" destId="{BE70EF2C-710F-654A-94DA-79AA9E36B410}" srcOrd="4" destOrd="0" presId="urn:microsoft.com/office/officeart/2005/8/layout/vList2"/>
    <dgm:cxn modelId="{D81F5DAF-2250-4B48-9566-2D34B154AC05}" type="presParOf" srcId="{D7E4160D-D60F-8649-B5BD-B8FC17F4F504}" destId="{52030DB2-DBDA-3042-8B46-E89E38E6A85E}" srcOrd="5" destOrd="0" presId="urn:microsoft.com/office/officeart/2005/8/layout/vList2"/>
    <dgm:cxn modelId="{1ECF270C-FD8D-5349-9A50-C5D604330700}" type="presParOf" srcId="{D7E4160D-D60F-8649-B5BD-B8FC17F4F504}" destId="{D3E67F8A-BAA0-B641-B53A-3F5FB54BD56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DD31F8-8AF8-491A-8D7F-D10FC14062FD}">
      <dsp:nvSpPr>
        <dsp:cNvPr id="0" name=""/>
        <dsp:cNvSpPr/>
      </dsp:nvSpPr>
      <dsp:spPr>
        <a:xfrm>
          <a:off x="545300" y="1052"/>
          <a:ext cx="1002568" cy="1002568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B06BBF-46DE-433D-9137-085D22DE4591}">
      <dsp:nvSpPr>
        <dsp:cNvPr id="0" name=""/>
        <dsp:cNvSpPr/>
      </dsp:nvSpPr>
      <dsp:spPr>
        <a:xfrm>
          <a:off x="758962" y="214714"/>
          <a:ext cx="575244" cy="5752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409A61-2DA2-4F16-B566-C444A2263D25}">
      <dsp:nvSpPr>
        <dsp:cNvPr id="0" name=""/>
        <dsp:cNvSpPr/>
      </dsp:nvSpPr>
      <dsp:spPr>
        <a:xfrm>
          <a:off x="224807" y="1315895"/>
          <a:ext cx="1643554" cy="657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NHS Long Term Plan</a:t>
          </a:r>
        </a:p>
      </dsp:txBody>
      <dsp:txXfrm>
        <a:off x="224807" y="1315895"/>
        <a:ext cx="1643554" cy="657421"/>
      </dsp:txXfrm>
    </dsp:sp>
    <dsp:sp modelId="{C4AC2621-B51D-41DD-A22F-C10D2861F0A8}">
      <dsp:nvSpPr>
        <dsp:cNvPr id="0" name=""/>
        <dsp:cNvSpPr/>
      </dsp:nvSpPr>
      <dsp:spPr>
        <a:xfrm>
          <a:off x="2476477" y="1052"/>
          <a:ext cx="1002568" cy="1002568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4C3E2-21DE-48F6-A99D-A253523FA655}">
      <dsp:nvSpPr>
        <dsp:cNvPr id="0" name=""/>
        <dsp:cNvSpPr/>
      </dsp:nvSpPr>
      <dsp:spPr>
        <a:xfrm>
          <a:off x="2690139" y="214714"/>
          <a:ext cx="575244" cy="5752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60B569-F957-42B9-8D6B-7EE09E1050F4}">
      <dsp:nvSpPr>
        <dsp:cNvPr id="0" name=""/>
        <dsp:cNvSpPr/>
      </dsp:nvSpPr>
      <dsp:spPr>
        <a:xfrm>
          <a:off x="2155984" y="1315895"/>
          <a:ext cx="1643554" cy="657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Care Act 2014</a:t>
          </a:r>
        </a:p>
      </dsp:txBody>
      <dsp:txXfrm>
        <a:off x="2155984" y="1315895"/>
        <a:ext cx="1643554" cy="657421"/>
      </dsp:txXfrm>
    </dsp:sp>
    <dsp:sp modelId="{5079D8A5-6459-4874-A7E2-34C23135308A}">
      <dsp:nvSpPr>
        <dsp:cNvPr id="0" name=""/>
        <dsp:cNvSpPr/>
      </dsp:nvSpPr>
      <dsp:spPr>
        <a:xfrm>
          <a:off x="4407654" y="1052"/>
          <a:ext cx="1002568" cy="1002568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D08362-1260-4644-BEEC-C9B163218A41}">
      <dsp:nvSpPr>
        <dsp:cNvPr id="0" name=""/>
        <dsp:cNvSpPr/>
      </dsp:nvSpPr>
      <dsp:spPr>
        <a:xfrm>
          <a:off x="4621316" y="214714"/>
          <a:ext cx="575244" cy="5752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B222F9-1E85-473C-934A-5C3B0A980AA8}">
      <dsp:nvSpPr>
        <dsp:cNvPr id="0" name=""/>
        <dsp:cNvSpPr/>
      </dsp:nvSpPr>
      <dsp:spPr>
        <a:xfrm>
          <a:off x="4087161" y="1315895"/>
          <a:ext cx="1643554" cy="657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Integrated care systems</a:t>
          </a:r>
        </a:p>
      </dsp:txBody>
      <dsp:txXfrm>
        <a:off x="4087161" y="1315895"/>
        <a:ext cx="1643554" cy="657421"/>
      </dsp:txXfrm>
    </dsp:sp>
    <dsp:sp modelId="{3F1FF0BB-1E51-4075-9EE6-8F2E1C865D5D}">
      <dsp:nvSpPr>
        <dsp:cNvPr id="0" name=""/>
        <dsp:cNvSpPr/>
      </dsp:nvSpPr>
      <dsp:spPr>
        <a:xfrm>
          <a:off x="6338830" y="1052"/>
          <a:ext cx="1002568" cy="1002568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7C2F32-97B6-4748-AC96-DD030E3C5B43}">
      <dsp:nvSpPr>
        <dsp:cNvPr id="0" name=""/>
        <dsp:cNvSpPr/>
      </dsp:nvSpPr>
      <dsp:spPr>
        <a:xfrm>
          <a:off x="6552493" y="214714"/>
          <a:ext cx="575244" cy="5752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F2DB54-AB55-4EC4-A2C5-7BA26A0794D2}">
      <dsp:nvSpPr>
        <dsp:cNvPr id="0" name=""/>
        <dsp:cNvSpPr/>
      </dsp:nvSpPr>
      <dsp:spPr>
        <a:xfrm>
          <a:off x="6018337" y="1315895"/>
          <a:ext cx="1643554" cy="657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Person-centred care approach</a:t>
          </a:r>
        </a:p>
      </dsp:txBody>
      <dsp:txXfrm>
        <a:off x="6018337" y="1315895"/>
        <a:ext cx="1643554" cy="657421"/>
      </dsp:txXfrm>
    </dsp:sp>
    <dsp:sp modelId="{48A7F2A1-6692-4914-BF78-F26F3C73A118}">
      <dsp:nvSpPr>
        <dsp:cNvPr id="0" name=""/>
        <dsp:cNvSpPr/>
      </dsp:nvSpPr>
      <dsp:spPr>
        <a:xfrm>
          <a:off x="3442065" y="2384206"/>
          <a:ext cx="1002568" cy="1002568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CA2D6-BCFE-410F-92D6-4781E63E9976}">
      <dsp:nvSpPr>
        <dsp:cNvPr id="0" name=""/>
        <dsp:cNvSpPr/>
      </dsp:nvSpPr>
      <dsp:spPr>
        <a:xfrm>
          <a:off x="3655727" y="2597868"/>
          <a:ext cx="575244" cy="57524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2578B4-2DB3-497E-8FD5-4EBF156AB8EF}">
      <dsp:nvSpPr>
        <dsp:cNvPr id="0" name=""/>
        <dsp:cNvSpPr/>
      </dsp:nvSpPr>
      <dsp:spPr>
        <a:xfrm>
          <a:off x="3121572" y="3699050"/>
          <a:ext cx="1643554" cy="657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Service fragmentation remains a challenge</a:t>
          </a:r>
        </a:p>
      </dsp:txBody>
      <dsp:txXfrm>
        <a:off x="3121572" y="3699050"/>
        <a:ext cx="1643554" cy="6574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972EB2-3135-42E4-B516-7058C5B3BDF8}">
      <dsp:nvSpPr>
        <dsp:cNvPr id="0" name=""/>
        <dsp:cNvSpPr/>
      </dsp:nvSpPr>
      <dsp:spPr>
        <a:xfrm>
          <a:off x="25368" y="795493"/>
          <a:ext cx="1082781" cy="10827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5D01BD-A58A-4915-9B9E-D6E680ECD454}">
      <dsp:nvSpPr>
        <dsp:cNvPr id="0" name=""/>
        <dsp:cNvSpPr/>
      </dsp:nvSpPr>
      <dsp:spPr>
        <a:xfrm>
          <a:off x="252752" y="1022877"/>
          <a:ext cx="628012" cy="6280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74284-59F3-4624-BD10-9661B1E09497}">
      <dsp:nvSpPr>
        <dsp:cNvPr id="0" name=""/>
        <dsp:cNvSpPr/>
      </dsp:nvSpPr>
      <dsp:spPr>
        <a:xfrm>
          <a:off x="1340173" y="795493"/>
          <a:ext cx="2552269" cy="1082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Shared decision making</a:t>
          </a:r>
        </a:p>
      </dsp:txBody>
      <dsp:txXfrm>
        <a:off x="1340173" y="795493"/>
        <a:ext cx="2552269" cy="1082781"/>
      </dsp:txXfrm>
    </dsp:sp>
    <dsp:sp modelId="{C83D76B3-00C4-4DA1-B9FF-78565F7C8CDC}">
      <dsp:nvSpPr>
        <dsp:cNvPr id="0" name=""/>
        <dsp:cNvSpPr/>
      </dsp:nvSpPr>
      <dsp:spPr>
        <a:xfrm>
          <a:off x="4337156" y="795493"/>
          <a:ext cx="1082781" cy="10827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5F15F3-7236-4BAA-BD02-9FD16D3B88EA}">
      <dsp:nvSpPr>
        <dsp:cNvPr id="0" name=""/>
        <dsp:cNvSpPr/>
      </dsp:nvSpPr>
      <dsp:spPr>
        <a:xfrm>
          <a:off x="4564540" y="1022877"/>
          <a:ext cx="628012" cy="6280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93F83-A24F-4B8C-9D26-A7A0437090EC}">
      <dsp:nvSpPr>
        <dsp:cNvPr id="0" name=""/>
        <dsp:cNvSpPr/>
      </dsp:nvSpPr>
      <dsp:spPr>
        <a:xfrm>
          <a:off x="5651962" y="795493"/>
          <a:ext cx="2552269" cy="1082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Control over daily activities</a:t>
          </a:r>
        </a:p>
      </dsp:txBody>
      <dsp:txXfrm>
        <a:off x="5651962" y="795493"/>
        <a:ext cx="2552269" cy="1082781"/>
      </dsp:txXfrm>
    </dsp:sp>
    <dsp:sp modelId="{36F86EAC-58B4-4E91-92C4-55AA5997CC23}">
      <dsp:nvSpPr>
        <dsp:cNvPr id="0" name=""/>
        <dsp:cNvSpPr/>
      </dsp:nvSpPr>
      <dsp:spPr>
        <a:xfrm>
          <a:off x="25368" y="2647688"/>
          <a:ext cx="1082781" cy="10827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0140DF-C377-4B7D-8320-E946CA376100}">
      <dsp:nvSpPr>
        <dsp:cNvPr id="0" name=""/>
        <dsp:cNvSpPr/>
      </dsp:nvSpPr>
      <dsp:spPr>
        <a:xfrm>
          <a:off x="252752" y="2875072"/>
          <a:ext cx="628012" cy="6280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CF639F-9A99-426B-B13D-6E84F60975EF}">
      <dsp:nvSpPr>
        <dsp:cNvPr id="0" name=""/>
        <dsp:cNvSpPr/>
      </dsp:nvSpPr>
      <dsp:spPr>
        <a:xfrm>
          <a:off x="1340173" y="2647688"/>
          <a:ext cx="2552269" cy="1082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Social engagement</a:t>
          </a:r>
        </a:p>
      </dsp:txBody>
      <dsp:txXfrm>
        <a:off x="1340173" y="2647688"/>
        <a:ext cx="2552269" cy="1082781"/>
      </dsp:txXfrm>
    </dsp:sp>
    <dsp:sp modelId="{99EB42F6-030A-4E0E-8111-782720430984}">
      <dsp:nvSpPr>
        <dsp:cNvPr id="0" name=""/>
        <dsp:cNvSpPr/>
      </dsp:nvSpPr>
      <dsp:spPr>
        <a:xfrm>
          <a:off x="4337156" y="2647688"/>
          <a:ext cx="1082781" cy="10827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95275F-79D2-4A17-9433-E6D0D97E9295}">
      <dsp:nvSpPr>
        <dsp:cNvPr id="0" name=""/>
        <dsp:cNvSpPr/>
      </dsp:nvSpPr>
      <dsp:spPr>
        <a:xfrm>
          <a:off x="4564540" y="2875072"/>
          <a:ext cx="628012" cy="62801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47943C-8440-4AC1-A469-EDF20C1F84AC}">
      <dsp:nvSpPr>
        <dsp:cNvPr id="0" name=""/>
        <dsp:cNvSpPr/>
      </dsp:nvSpPr>
      <dsp:spPr>
        <a:xfrm>
          <a:off x="5651962" y="2647688"/>
          <a:ext cx="2552269" cy="1082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Functional ability reduces hospitalisation risk</a:t>
          </a:r>
        </a:p>
      </dsp:txBody>
      <dsp:txXfrm>
        <a:off x="5651962" y="2647688"/>
        <a:ext cx="2552269" cy="10827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F79C61-5E6F-C44E-AC6B-C79B020E202A}">
      <dsp:nvSpPr>
        <dsp:cNvPr id="0" name=""/>
        <dsp:cNvSpPr/>
      </dsp:nvSpPr>
      <dsp:spPr>
        <a:xfrm>
          <a:off x="0" y="218479"/>
          <a:ext cx="2536031" cy="15216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Chronic disease burden</a:t>
          </a:r>
        </a:p>
      </dsp:txBody>
      <dsp:txXfrm>
        <a:off x="0" y="218479"/>
        <a:ext cx="2536031" cy="1521618"/>
      </dsp:txXfrm>
    </dsp:sp>
    <dsp:sp modelId="{0D1E1091-7B77-E545-9ACB-55B47DBE7A86}">
      <dsp:nvSpPr>
        <dsp:cNvPr id="0" name=""/>
        <dsp:cNvSpPr/>
      </dsp:nvSpPr>
      <dsp:spPr>
        <a:xfrm>
          <a:off x="2789634" y="218479"/>
          <a:ext cx="2536031" cy="1521618"/>
        </a:xfrm>
        <a:prstGeom prst="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Cognitive decline</a:t>
          </a:r>
        </a:p>
      </dsp:txBody>
      <dsp:txXfrm>
        <a:off x="2789634" y="218479"/>
        <a:ext cx="2536031" cy="1521618"/>
      </dsp:txXfrm>
    </dsp:sp>
    <dsp:sp modelId="{B17B94A1-5023-0E4D-B36F-5913CF122D54}">
      <dsp:nvSpPr>
        <dsp:cNvPr id="0" name=""/>
        <dsp:cNvSpPr/>
      </dsp:nvSpPr>
      <dsp:spPr>
        <a:xfrm>
          <a:off x="5579268" y="218479"/>
          <a:ext cx="2536031" cy="1521618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Social isolation</a:t>
          </a:r>
        </a:p>
      </dsp:txBody>
      <dsp:txXfrm>
        <a:off x="5579268" y="218479"/>
        <a:ext cx="2536031" cy="1521618"/>
      </dsp:txXfrm>
    </dsp:sp>
    <dsp:sp modelId="{0DBBB21F-A3C4-1A49-BA22-6DB289A673D5}">
      <dsp:nvSpPr>
        <dsp:cNvPr id="0" name=""/>
        <dsp:cNvSpPr/>
      </dsp:nvSpPr>
      <dsp:spPr>
        <a:xfrm>
          <a:off x="1394817" y="1993701"/>
          <a:ext cx="2536031" cy="1521618"/>
        </a:xfrm>
        <a:prstGeom prst="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Poverty and housing issues</a:t>
          </a:r>
        </a:p>
      </dsp:txBody>
      <dsp:txXfrm>
        <a:off x="1394817" y="1993701"/>
        <a:ext cx="2536031" cy="1521618"/>
      </dsp:txXfrm>
    </dsp:sp>
    <dsp:sp modelId="{64AAD72E-FB6C-C946-81AF-18282B5C5011}">
      <dsp:nvSpPr>
        <dsp:cNvPr id="0" name=""/>
        <dsp:cNvSpPr/>
      </dsp:nvSpPr>
      <dsp:spPr>
        <a:xfrm>
          <a:off x="4184451" y="1993701"/>
          <a:ext cx="2536031" cy="15216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Digital exclusion</a:t>
          </a:r>
        </a:p>
      </dsp:txBody>
      <dsp:txXfrm>
        <a:off x="4184451" y="1993701"/>
        <a:ext cx="2536031" cy="15216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558C15-16EF-423E-ABCF-5A152469AC0A}">
      <dsp:nvSpPr>
        <dsp:cNvPr id="0" name=""/>
        <dsp:cNvSpPr/>
      </dsp:nvSpPr>
      <dsp:spPr>
        <a:xfrm>
          <a:off x="2213" y="475746"/>
          <a:ext cx="1073779" cy="10737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1B6D5-294D-4E64-97B0-7B9708B26369}">
      <dsp:nvSpPr>
        <dsp:cNvPr id="0" name=""/>
        <dsp:cNvSpPr/>
      </dsp:nvSpPr>
      <dsp:spPr>
        <a:xfrm>
          <a:off x="227707" y="701240"/>
          <a:ext cx="622792" cy="6227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FFC36D-FC83-4646-8977-BC25CEB3CC81}">
      <dsp:nvSpPr>
        <dsp:cNvPr id="0" name=""/>
        <dsp:cNvSpPr/>
      </dsp:nvSpPr>
      <dsp:spPr>
        <a:xfrm>
          <a:off x="1306089" y="475746"/>
          <a:ext cx="2531052" cy="1073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Community nursing and social prescribing</a:t>
          </a:r>
        </a:p>
      </dsp:txBody>
      <dsp:txXfrm>
        <a:off x="1306089" y="475746"/>
        <a:ext cx="2531052" cy="1073779"/>
      </dsp:txXfrm>
    </dsp:sp>
    <dsp:sp modelId="{44E84F27-CFC0-4A1B-BD13-B32D39720698}">
      <dsp:nvSpPr>
        <dsp:cNvPr id="0" name=""/>
        <dsp:cNvSpPr/>
      </dsp:nvSpPr>
      <dsp:spPr>
        <a:xfrm>
          <a:off x="4278158" y="475746"/>
          <a:ext cx="1073779" cy="107377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5C11E2-290C-4B02-94B7-A2144A58297A}">
      <dsp:nvSpPr>
        <dsp:cNvPr id="0" name=""/>
        <dsp:cNvSpPr/>
      </dsp:nvSpPr>
      <dsp:spPr>
        <a:xfrm>
          <a:off x="4503652" y="701240"/>
          <a:ext cx="622792" cy="6227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9F23E0-C45B-4F4C-A866-06ADE1230884}">
      <dsp:nvSpPr>
        <dsp:cNvPr id="0" name=""/>
        <dsp:cNvSpPr/>
      </dsp:nvSpPr>
      <dsp:spPr>
        <a:xfrm>
          <a:off x="5582033" y="475746"/>
          <a:ext cx="2531052" cy="1073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Integrated care systems</a:t>
          </a:r>
        </a:p>
      </dsp:txBody>
      <dsp:txXfrm>
        <a:off x="5582033" y="475746"/>
        <a:ext cx="2531052" cy="1073779"/>
      </dsp:txXfrm>
    </dsp:sp>
    <dsp:sp modelId="{095045C1-A859-4CAA-B493-AF54DAD7E3B9}">
      <dsp:nvSpPr>
        <dsp:cNvPr id="0" name=""/>
        <dsp:cNvSpPr/>
      </dsp:nvSpPr>
      <dsp:spPr>
        <a:xfrm>
          <a:off x="2213" y="2184272"/>
          <a:ext cx="1073779" cy="107377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579349-A2A1-4BA4-889C-0BFDEEAE038F}">
      <dsp:nvSpPr>
        <dsp:cNvPr id="0" name=""/>
        <dsp:cNvSpPr/>
      </dsp:nvSpPr>
      <dsp:spPr>
        <a:xfrm>
          <a:off x="227707" y="2409766"/>
          <a:ext cx="622792" cy="6227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B58AED-5EA5-4EFB-9FF7-F33B3E3DC6FF}">
      <dsp:nvSpPr>
        <dsp:cNvPr id="0" name=""/>
        <dsp:cNvSpPr/>
      </dsp:nvSpPr>
      <dsp:spPr>
        <a:xfrm>
          <a:off x="1306089" y="2184272"/>
          <a:ext cx="2531052" cy="1073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Workforce shortages limit effectiveness</a:t>
          </a:r>
        </a:p>
      </dsp:txBody>
      <dsp:txXfrm>
        <a:off x="1306089" y="2184272"/>
        <a:ext cx="2531052" cy="1073779"/>
      </dsp:txXfrm>
    </dsp:sp>
    <dsp:sp modelId="{F3F89A07-B053-4100-8A36-0BAEDD9DBD61}">
      <dsp:nvSpPr>
        <dsp:cNvPr id="0" name=""/>
        <dsp:cNvSpPr/>
      </dsp:nvSpPr>
      <dsp:spPr>
        <a:xfrm>
          <a:off x="4278158" y="2184272"/>
          <a:ext cx="1073779" cy="107377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6E7272-5F40-40A6-92A6-1F1B5EDC1792}">
      <dsp:nvSpPr>
        <dsp:cNvPr id="0" name=""/>
        <dsp:cNvSpPr/>
      </dsp:nvSpPr>
      <dsp:spPr>
        <a:xfrm>
          <a:off x="4503652" y="2409766"/>
          <a:ext cx="622792" cy="62279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37D33-7BDF-4F0A-962C-586453E5A025}">
      <dsp:nvSpPr>
        <dsp:cNvPr id="0" name=""/>
        <dsp:cNvSpPr/>
      </dsp:nvSpPr>
      <dsp:spPr>
        <a:xfrm>
          <a:off x="5582033" y="2184272"/>
          <a:ext cx="2531052" cy="1073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Rural access inequality persists</a:t>
          </a:r>
        </a:p>
      </dsp:txBody>
      <dsp:txXfrm>
        <a:off x="5582033" y="2184272"/>
        <a:ext cx="2531052" cy="10737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AFB12-2BD8-FF4B-A070-59F72F5764A4}">
      <dsp:nvSpPr>
        <dsp:cNvPr id="0" name=""/>
        <dsp:cNvSpPr/>
      </dsp:nvSpPr>
      <dsp:spPr>
        <a:xfrm>
          <a:off x="0" y="360950"/>
          <a:ext cx="5000124" cy="8634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Resource allocation</a:t>
          </a:r>
        </a:p>
      </dsp:txBody>
      <dsp:txXfrm>
        <a:off x="42151" y="403101"/>
        <a:ext cx="4915822" cy="779158"/>
      </dsp:txXfrm>
    </dsp:sp>
    <dsp:sp modelId="{DB89F7EE-4D3F-4E43-AC3A-6FE58BBB24DE}">
      <dsp:nvSpPr>
        <dsp:cNvPr id="0" name=""/>
        <dsp:cNvSpPr/>
      </dsp:nvSpPr>
      <dsp:spPr>
        <a:xfrm>
          <a:off x="0" y="1328090"/>
          <a:ext cx="5000124" cy="863460"/>
        </a:xfrm>
        <a:prstGeom prst="round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Age discrimination</a:t>
          </a:r>
        </a:p>
      </dsp:txBody>
      <dsp:txXfrm>
        <a:off x="42151" y="1370241"/>
        <a:ext cx="4915822" cy="779158"/>
      </dsp:txXfrm>
    </dsp:sp>
    <dsp:sp modelId="{AD7609CE-C93A-5C45-B824-2C25AF4BC9F5}">
      <dsp:nvSpPr>
        <dsp:cNvPr id="0" name=""/>
        <dsp:cNvSpPr/>
      </dsp:nvSpPr>
      <dsp:spPr>
        <a:xfrm>
          <a:off x="0" y="2295230"/>
          <a:ext cx="5000124" cy="863460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Safeguarding risks</a:t>
          </a:r>
        </a:p>
      </dsp:txBody>
      <dsp:txXfrm>
        <a:off x="42151" y="2337381"/>
        <a:ext cx="4915822" cy="779158"/>
      </dsp:txXfrm>
    </dsp:sp>
    <dsp:sp modelId="{3FB09DF1-98BD-2543-B7D3-486021C75978}">
      <dsp:nvSpPr>
        <dsp:cNvPr id="0" name=""/>
        <dsp:cNvSpPr/>
      </dsp:nvSpPr>
      <dsp:spPr>
        <a:xfrm>
          <a:off x="0" y="3262370"/>
          <a:ext cx="5000124" cy="863460"/>
        </a:xfrm>
        <a:prstGeom prst="roundRect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Technology accessibility</a:t>
          </a:r>
        </a:p>
      </dsp:txBody>
      <dsp:txXfrm>
        <a:off x="42151" y="3304521"/>
        <a:ext cx="4915822" cy="779158"/>
      </dsp:txXfrm>
    </dsp:sp>
    <dsp:sp modelId="{A390C6C0-117E-FC45-84EE-44267AD13A4F}">
      <dsp:nvSpPr>
        <dsp:cNvPr id="0" name=""/>
        <dsp:cNvSpPr/>
      </dsp:nvSpPr>
      <dsp:spPr>
        <a:xfrm>
          <a:off x="0" y="4229510"/>
          <a:ext cx="5000124" cy="86346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Cost vs wellbeing debate</a:t>
          </a:r>
        </a:p>
      </dsp:txBody>
      <dsp:txXfrm>
        <a:off x="42151" y="4271661"/>
        <a:ext cx="4915822" cy="7791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FE3A7C-B182-0743-A106-3B151BA43124}">
      <dsp:nvSpPr>
        <dsp:cNvPr id="0" name=""/>
        <dsp:cNvSpPr/>
      </dsp:nvSpPr>
      <dsp:spPr>
        <a:xfrm>
          <a:off x="2310" y="892539"/>
          <a:ext cx="1833041" cy="256625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911" tIns="330200" rIns="142911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Expand community-based preventive care</a:t>
          </a:r>
        </a:p>
      </dsp:txBody>
      <dsp:txXfrm>
        <a:off x="2310" y="1867718"/>
        <a:ext cx="1833041" cy="1539754"/>
      </dsp:txXfrm>
    </dsp:sp>
    <dsp:sp modelId="{381948DE-6E78-F147-80A3-F85BFCE7A170}">
      <dsp:nvSpPr>
        <dsp:cNvPr id="0" name=""/>
        <dsp:cNvSpPr/>
      </dsp:nvSpPr>
      <dsp:spPr>
        <a:xfrm>
          <a:off x="533892" y="1149165"/>
          <a:ext cx="769877" cy="76987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023" tIns="12700" rIns="60023" bIns="1270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1</a:t>
          </a:r>
        </a:p>
      </dsp:txBody>
      <dsp:txXfrm>
        <a:off x="646638" y="1261911"/>
        <a:ext cx="544385" cy="544385"/>
      </dsp:txXfrm>
    </dsp:sp>
    <dsp:sp modelId="{09FA1E8A-26AF-F642-BE38-DC36194F25E7}">
      <dsp:nvSpPr>
        <dsp:cNvPr id="0" name=""/>
        <dsp:cNvSpPr/>
      </dsp:nvSpPr>
      <dsp:spPr>
        <a:xfrm>
          <a:off x="2310" y="3458726"/>
          <a:ext cx="1833041" cy="72"/>
        </a:xfrm>
        <a:prstGeom prst="rect">
          <a:avLst/>
        </a:prstGeom>
        <a:gradFill rotWithShape="0">
          <a:gsLst>
            <a:gs pos="0">
              <a:schemeClr val="accent2">
                <a:hueOff val="668788"/>
                <a:satOff val="-834"/>
                <a:lumOff val="19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668788"/>
                <a:satOff val="-834"/>
                <a:lumOff val="19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668788"/>
              <a:satOff val="-834"/>
              <a:lumOff val="19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99BD901-80C2-6E45-8121-453177AC2330}">
      <dsp:nvSpPr>
        <dsp:cNvPr id="0" name=""/>
        <dsp:cNvSpPr/>
      </dsp:nvSpPr>
      <dsp:spPr>
        <a:xfrm>
          <a:off x="2018656" y="892539"/>
          <a:ext cx="1833041" cy="2566258"/>
        </a:xfrm>
        <a:prstGeom prst="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911" tIns="330200" rIns="142911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Improve workforce capacity</a:t>
          </a:r>
        </a:p>
      </dsp:txBody>
      <dsp:txXfrm>
        <a:off x="2018656" y="1867718"/>
        <a:ext cx="1833041" cy="1539754"/>
      </dsp:txXfrm>
    </dsp:sp>
    <dsp:sp modelId="{296BFE17-9F24-054E-A3A4-23055B68C0C3}">
      <dsp:nvSpPr>
        <dsp:cNvPr id="0" name=""/>
        <dsp:cNvSpPr/>
      </dsp:nvSpPr>
      <dsp:spPr>
        <a:xfrm>
          <a:off x="2550238" y="1149165"/>
          <a:ext cx="769877" cy="769877"/>
        </a:xfrm>
        <a:prstGeom prst="ellipse">
          <a:avLst/>
        </a:prstGeom>
        <a:gradFill rotWithShape="0">
          <a:gsLst>
            <a:gs pos="0">
              <a:schemeClr val="accent2">
                <a:hueOff val="1337577"/>
                <a:satOff val="-1668"/>
                <a:lumOff val="392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337577"/>
                <a:satOff val="-1668"/>
                <a:lumOff val="392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1337577"/>
              <a:satOff val="-1668"/>
              <a:lumOff val="39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023" tIns="12700" rIns="60023" bIns="1270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2</a:t>
          </a:r>
        </a:p>
      </dsp:txBody>
      <dsp:txXfrm>
        <a:off x="2662984" y="1261911"/>
        <a:ext cx="544385" cy="544385"/>
      </dsp:txXfrm>
    </dsp:sp>
    <dsp:sp modelId="{73CF02A8-E168-0144-B8E3-3B0A8F6FA1EC}">
      <dsp:nvSpPr>
        <dsp:cNvPr id="0" name=""/>
        <dsp:cNvSpPr/>
      </dsp:nvSpPr>
      <dsp:spPr>
        <a:xfrm>
          <a:off x="2018656" y="3458726"/>
          <a:ext cx="1833041" cy="72"/>
        </a:xfrm>
        <a:prstGeom prst="rect">
          <a:avLst/>
        </a:prstGeom>
        <a:gradFill rotWithShape="0">
          <a:gsLst>
            <a:gs pos="0">
              <a:schemeClr val="accent2">
                <a:hueOff val="2006365"/>
                <a:satOff val="-2502"/>
                <a:lumOff val="58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006365"/>
                <a:satOff val="-2502"/>
                <a:lumOff val="58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006365"/>
              <a:satOff val="-2502"/>
              <a:lumOff val="58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526ECB8-CBEA-4E41-96C9-59AFB0E50002}">
      <dsp:nvSpPr>
        <dsp:cNvPr id="0" name=""/>
        <dsp:cNvSpPr/>
      </dsp:nvSpPr>
      <dsp:spPr>
        <a:xfrm>
          <a:off x="4035002" y="892539"/>
          <a:ext cx="1833041" cy="2566258"/>
        </a:xfrm>
        <a:prstGeom prst="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911" tIns="330200" rIns="142911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Promote digital inclusion</a:t>
          </a:r>
        </a:p>
      </dsp:txBody>
      <dsp:txXfrm>
        <a:off x="4035002" y="1867718"/>
        <a:ext cx="1833041" cy="1539754"/>
      </dsp:txXfrm>
    </dsp:sp>
    <dsp:sp modelId="{748F82B6-B63D-7241-9CEE-0324BDE71FD0}">
      <dsp:nvSpPr>
        <dsp:cNvPr id="0" name=""/>
        <dsp:cNvSpPr/>
      </dsp:nvSpPr>
      <dsp:spPr>
        <a:xfrm>
          <a:off x="4566584" y="1149165"/>
          <a:ext cx="769877" cy="769877"/>
        </a:xfrm>
        <a:prstGeom prst="ellipse">
          <a:avLst/>
        </a:prstGeom>
        <a:gradFill rotWithShape="0">
          <a:gsLst>
            <a:gs pos="0">
              <a:schemeClr val="accent2">
                <a:hueOff val="2675154"/>
                <a:satOff val="-3337"/>
                <a:lumOff val="78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675154"/>
                <a:satOff val="-3337"/>
                <a:lumOff val="78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675154"/>
              <a:satOff val="-3337"/>
              <a:lumOff val="78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023" tIns="12700" rIns="60023" bIns="1270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3</a:t>
          </a:r>
        </a:p>
      </dsp:txBody>
      <dsp:txXfrm>
        <a:off x="4679330" y="1261911"/>
        <a:ext cx="544385" cy="544385"/>
      </dsp:txXfrm>
    </dsp:sp>
    <dsp:sp modelId="{C40F2730-BAEB-E74A-93FF-6521DE858F40}">
      <dsp:nvSpPr>
        <dsp:cNvPr id="0" name=""/>
        <dsp:cNvSpPr/>
      </dsp:nvSpPr>
      <dsp:spPr>
        <a:xfrm>
          <a:off x="4035002" y="3458726"/>
          <a:ext cx="1833041" cy="72"/>
        </a:xfrm>
        <a:prstGeom prst="rect">
          <a:avLst/>
        </a:prstGeom>
        <a:gradFill rotWithShape="0">
          <a:gsLst>
            <a:gs pos="0">
              <a:schemeClr val="accent2">
                <a:hueOff val="3343942"/>
                <a:satOff val="-4171"/>
                <a:lumOff val="981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343942"/>
                <a:satOff val="-4171"/>
                <a:lumOff val="981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3343942"/>
              <a:satOff val="-4171"/>
              <a:lumOff val="98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0660D8C-82A6-4743-8718-03657331AD68}">
      <dsp:nvSpPr>
        <dsp:cNvPr id="0" name=""/>
        <dsp:cNvSpPr/>
      </dsp:nvSpPr>
      <dsp:spPr>
        <a:xfrm>
          <a:off x="6051347" y="892539"/>
          <a:ext cx="1833041" cy="2566258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911" tIns="330200" rIns="142911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Strengthen integrated care models</a:t>
          </a:r>
        </a:p>
      </dsp:txBody>
      <dsp:txXfrm>
        <a:off x="6051347" y="1867718"/>
        <a:ext cx="1833041" cy="1539754"/>
      </dsp:txXfrm>
    </dsp:sp>
    <dsp:sp modelId="{AC248A44-52A2-4441-911F-1B02D68D0C1B}">
      <dsp:nvSpPr>
        <dsp:cNvPr id="0" name=""/>
        <dsp:cNvSpPr/>
      </dsp:nvSpPr>
      <dsp:spPr>
        <a:xfrm>
          <a:off x="6582929" y="1149165"/>
          <a:ext cx="769877" cy="769877"/>
        </a:xfrm>
        <a:prstGeom prst="ellipse">
          <a:avLst/>
        </a:prstGeom>
        <a:gradFill rotWithShape="0">
          <a:gsLst>
            <a:gs pos="0">
              <a:schemeClr val="accent2">
                <a:hueOff val="4012731"/>
                <a:satOff val="-5005"/>
                <a:lumOff val="1177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012731"/>
                <a:satOff val="-5005"/>
                <a:lumOff val="1177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012731"/>
              <a:satOff val="-5005"/>
              <a:lumOff val="117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023" tIns="12700" rIns="60023" bIns="1270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4</a:t>
          </a:r>
        </a:p>
      </dsp:txBody>
      <dsp:txXfrm>
        <a:off x="6695675" y="1261911"/>
        <a:ext cx="544385" cy="544385"/>
      </dsp:txXfrm>
    </dsp:sp>
    <dsp:sp modelId="{D9B8FD78-C7EB-204A-B905-D145BD00248C}">
      <dsp:nvSpPr>
        <dsp:cNvPr id="0" name=""/>
        <dsp:cNvSpPr/>
      </dsp:nvSpPr>
      <dsp:spPr>
        <a:xfrm>
          <a:off x="6051347" y="3458726"/>
          <a:ext cx="1833041" cy="72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22E2D-73AF-0040-AA66-738E470B669F}">
      <dsp:nvSpPr>
        <dsp:cNvPr id="0" name=""/>
        <dsp:cNvSpPr/>
      </dsp:nvSpPr>
      <dsp:spPr>
        <a:xfrm>
          <a:off x="0" y="659258"/>
          <a:ext cx="7886700" cy="69556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Ageing population requires sustainable care</a:t>
          </a:r>
        </a:p>
      </dsp:txBody>
      <dsp:txXfrm>
        <a:off x="33955" y="693213"/>
        <a:ext cx="7818790" cy="627655"/>
      </dsp:txXfrm>
    </dsp:sp>
    <dsp:sp modelId="{91857F2D-FB3F-BC42-916A-DA76014E0F3F}">
      <dsp:nvSpPr>
        <dsp:cNvPr id="0" name=""/>
        <dsp:cNvSpPr/>
      </dsp:nvSpPr>
      <dsp:spPr>
        <a:xfrm>
          <a:off x="0" y="1438343"/>
          <a:ext cx="7886700" cy="69556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Independence and empowerment are essential</a:t>
          </a:r>
        </a:p>
      </dsp:txBody>
      <dsp:txXfrm>
        <a:off x="33955" y="1472298"/>
        <a:ext cx="7818790" cy="627655"/>
      </dsp:txXfrm>
    </dsp:sp>
    <dsp:sp modelId="{BE70EF2C-710F-654A-94DA-79AA9E36B410}">
      <dsp:nvSpPr>
        <dsp:cNvPr id="0" name=""/>
        <dsp:cNvSpPr/>
      </dsp:nvSpPr>
      <dsp:spPr>
        <a:xfrm>
          <a:off x="0" y="2217429"/>
          <a:ext cx="7886700" cy="69556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UK systems show progress but gaps remain</a:t>
          </a:r>
        </a:p>
      </dsp:txBody>
      <dsp:txXfrm>
        <a:off x="33955" y="2251384"/>
        <a:ext cx="7818790" cy="627655"/>
      </dsp:txXfrm>
    </dsp:sp>
    <dsp:sp modelId="{D3E67F8A-BAA0-B641-B53A-3F5FB54BD563}">
      <dsp:nvSpPr>
        <dsp:cNvPr id="0" name=""/>
        <dsp:cNvSpPr/>
      </dsp:nvSpPr>
      <dsp:spPr>
        <a:xfrm>
          <a:off x="0" y="2996514"/>
          <a:ext cx="7886700" cy="69556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Future care must be equitable and person-centred</a:t>
          </a:r>
        </a:p>
      </dsp:txBody>
      <dsp:txXfrm>
        <a:off x="33955" y="3030469"/>
        <a:ext cx="7818790" cy="6276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2.png"/><Relationship Id="rId4" Type="http://schemas.openxmlformats.org/officeDocument/2006/relationships/image" Target="../media/image30.jpeg"/><Relationship Id="rId9" Type="http://schemas.microsoft.com/office/2007/relationships/diagramDrawing" Target="../diagrams/drawing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10" Type="http://schemas.openxmlformats.org/officeDocument/2006/relationships/image" Target="../media/image2.png"/><Relationship Id="rId4" Type="http://schemas.openxmlformats.org/officeDocument/2006/relationships/image" Target="../media/image31.jpeg"/><Relationship Id="rId9" Type="http://schemas.microsoft.com/office/2007/relationships/diagramDrawing" Target="../diagrams/drawing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ns.gov.uk/" TargetMode="External"/><Relationship Id="rId13" Type="http://schemas.openxmlformats.org/officeDocument/2006/relationships/hyperlink" Target="https://doi.org/10.1191/1478088706qp063oa" TargetMode="External"/><Relationship Id="rId3" Type="http://schemas.openxmlformats.org/officeDocument/2006/relationships/hyperlink" Target="https://doi.org/10.1111/hsc.12814" TargetMode="External"/><Relationship Id="rId7" Type="http://schemas.openxmlformats.org/officeDocument/2006/relationships/hyperlink" Target="https://www.gov.uk/government/publications/healthy-ageing-consensus-statement" TargetMode="External"/><Relationship Id="rId12" Type="http://schemas.openxmlformats.org/officeDocument/2006/relationships/hyperlink" Target="https://www.adph.org.uk/" TargetMode="External"/><Relationship Id="rId2" Type="http://schemas.openxmlformats.org/officeDocument/2006/relationships/hyperlink" Target="https://www.ageuk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ongtermplan.nhs.uk/" TargetMode="External"/><Relationship Id="rId11" Type="http://schemas.openxmlformats.org/officeDocument/2006/relationships/hyperlink" Target="https://www.who.int/initiatives/decade-of-healthy-ageing" TargetMode="External"/><Relationship Id="rId5" Type="http://schemas.openxmlformats.org/officeDocument/2006/relationships/hyperlink" Target="https://doi.org/10.2196/jmir.8775" TargetMode="External"/><Relationship Id="rId10" Type="http://schemas.openxmlformats.org/officeDocument/2006/relationships/hyperlink" Target="https://www.who.int/publications/i/item/9789241565042" TargetMode="External"/><Relationship Id="rId4" Type="http://schemas.openxmlformats.org/officeDocument/2006/relationships/hyperlink" Target="https://www.gov.uk/government/publications/national-service-framework-for-older-people" TargetMode="External"/><Relationship Id="rId9" Type="http://schemas.openxmlformats.org/officeDocument/2006/relationships/hyperlink" Target="https://www.legislation.gov.uk/ukpga/2014/23/contents" TargetMode="External"/><Relationship Id="rId14" Type="http://schemas.openxmlformats.org/officeDocument/2006/relationships/hyperlink" Target="https://doi.org/10.1016/S0140-6736(18)31612-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8320351-9FA2-4A26-885B-BB8F3E490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8CD2EFB-78C2-4C6E-A6B9-4ED12FAD5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Two people holding each other's hands">
            <a:extLst>
              <a:ext uri="{FF2B5EF4-FFF2-40B4-BE49-F238E27FC236}">
                <a16:creationId xmlns:a16="http://schemas.microsoft.com/office/drawing/2014/main" id="{15C610A8-985F-DF8A-7BD0-036AF680962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</a:blip>
          <a:srcRect l="2446" r="8553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936" y="600427"/>
            <a:ext cx="7406640" cy="3299902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6000">
                <a:solidFill>
                  <a:srgbClr val="FFFFFF"/>
                </a:solidFill>
              </a:rPr>
              <a:t>Evaluating the Care and Support Needs of Older People in the UK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639" y="5188325"/>
            <a:ext cx="7406640" cy="1414355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2700" dirty="0">
                <a:solidFill>
                  <a:srgbClr val="FFFFFF"/>
                </a:solidFill>
              </a:rPr>
              <a:t>Health and Social Care Presentation</a:t>
            </a:r>
          </a:p>
          <a:p>
            <a:pPr algn="l">
              <a:lnSpc>
                <a:spcPct val="90000"/>
              </a:lnSpc>
            </a:pPr>
            <a:r>
              <a:rPr lang="en-GB" sz="2700" dirty="0">
                <a:solidFill>
                  <a:srgbClr val="FFFFFF"/>
                </a:solidFill>
              </a:rPr>
              <a:t>Shaukat sultan </a:t>
            </a:r>
          </a:p>
          <a:p>
            <a:pPr algn="l">
              <a:lnSpc>
                <a:spcPct val="90000"/>
              </a:lnSpc>
            </a:pPr>
            <a:r>
              <a:rPr kumimoji="0" lang="en-GB" altLang="zh-CN" sz="27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2309243</a:t>
            </a:r>
            <a:endParaRPr kumimoji="0" lang="en-GB" altLang="zh-CN" sz="27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endParaRPr lang="en-GB" sz="2700" dirty="0">
              <a:solidFill>
                <a:srgbClr val="FFFFFF"/>
              </a:solidFill>
            </a:endParaRPr>
          </a:p>
        </p:txBody>
      </p:sp>
      <p:pic>
        <p:nvPicPr>
          <p:cNvPr id="4" name="Audio Recording 27 Feb 2026 at 13:44:03" descr="Audio Recording 27 Feb 2026 at 13:44:03">
            <a:hlinkClick r:id="" action="ppaction://media"/>
            <a:extLst>
              <a:ext uri="{FF2B5EF4-FFF2-40B4-BE49-F238E27FC236}">
                <a16:creationId xmlns:a16="http://schemas.microsoft.com/office/drawing/2014/main" id="{375B731F-52D4-3249-AB09-3DEB13E475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92878" y="5917540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1" y="2475741"/>
            <a:ext cx="3485179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 b="0" i="0" dirty="0">
                <a:effectLst/>
                <a:latin typeface="pplxSerif"/>
              </a:rPr>
              <a:t>The UK population is ageing, with growing numbers of people aged 65 and over.</a:t>
            </a:r>
            <a:br>
              <a:rPr lang="en-GB" sz="1400" dirty="0"/>
            </a:br>
            <a:r>
              <a:rPr lang="en-GB" sz="1400" b="0" i="0" dirty="0">
                <a:effectLst/>
                <a:latin typeface="pplxSerif"/>
              </a:rPr>
              <a:t>Older people often live with long‑term conditions, frailty and social challenges, so they require holistic health and social care support.</a:t>
            </a:r>
            <a:br>
              <a:rPr lang="en-GB" sz="1400" dirty="0"/>
            </a:br>
            <a:r>
              <a:rPr lang="en-GB" sz="1400" b="0" i="0" dirty="0">
                <a:effectLst/>
                <a:latin typeface="pplxSerif"/>
              </a:rPr>
              <a:t>High‑quality care should focus on maintaining functional ability, independence, empowerment and quality of life, not just treating illness.</a:t>
            </a:r>
            <a:br>
              <a:rPr lang="en-GB" sz="1400" dirty="0"/>
            </a:br>
            <a:r>
              <a:rPr lang="en-GB" sz="1400" b="0" i="0" dirty="0">
                <a:effectLst/>
                <a:latin typeface="pplxSerif"/>
              </a:rPr>
              <a:t>This presentation critically evaluates older people’s care, empowerment and support needs, the effectiveness of UK approaches and policies, key challenges, and recommendations for improvement.</a:t>
            </a:r>
            <a:endParaRPr lang="en-GB" sz="2000" dirty="0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023E2779-3D27-F253-09E0-65CE4DDB65A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067" r="20877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  <p:pic>
        <p:nvPicPr>
          <p:cNvPr id="4" name="Audio Recording 27 Feb 2026 at 13:46:42" descr="Audio Recording 27 Feb 2026 at 13:46:42">
            <a:hlinkClick r:id="" action="ppaction://media"/>
            <a:extLst>
              <a:ext uri="{FF2B5EF4-FFF2-40B4-BE49-F238E27FC236}">
                <a16:creationId xmlns:a16="http://schemas.microsoft.com/office/drawing/2014/main" id="{066B3A99-A7F8-C640-9539-0BD62737F8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27247" y="160454"/>
            <a:ext cx="812800" cy="812800"/>
          </a:xfrm>
          <a:prstGeom prst="rect">
            <a:avLst/>
          </a:prstGeom>
        </p:spPr>
      </p:pic>
      <p:pic>
        <p:nvPicPr>
          <p:cNvPr id="6" name="Audio Recording 27 Feb 2026 at 13:49:45" descr="Audio Recording 27 Feb 2026 at 13:49:45">
            <a:hlinkClick r:id="" action="ppaction://media"/>
            <a:extLst>
              <a:ext uri="{FF2B5EF4-FFF2-40B4-BE49-F238E27FC236}">
                <a16:creationId xmlns:a16="http://schemas.microsoft.com/office/drawing/2014/main" id="{7D7461F1-D6AE-DC42-8998-77793723D3C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9832" y="1223226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8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/>
              <a:t>Overview of Older People's Needs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08A3F4-FC0C-0B4B-AE14-35454A6A4E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1" y="2765425"/>
            <a:ext cx="3485179" cy="361314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200" b="0" i="0" dirty="0">
                <a:effectLst/>
                <a:latin typeface="pplxSerif"/>
              </a:rPr>
              <a:t>Older people have complex </a:t>
            </a:r>
            <a:r>
              <a:rPr lang="en-GB" sz="1200" b="1" i="0" dirty="0">
                <a:effectLst/>
                <a:latin typeface="pplxSerif"/>
              </a:rPr>
              <a:t>physical</a:t>
            </a:r>
            <a:r>
              <a:rPr lang="en-GB" sz="1200" b="0" i="0" dirty="0">
                <a:effectLst/>
                <a:latin typeface="pplxSerif"/>
              </a:rPr>
              <a:t> needs, including management of long‑term conditions, rehabilitation after illness or falls, and support to carry out daily activities.</a:t>
            </a:r>
            <a:br>
              <a:rPr lang="en-GB" sz="1200" dirty="0"/>
            </a:br>
            <a:r>
              <a:rPr lang="en-GB" sz="1200" b="0" i="0" dirty="0">
                <a:effectLst/>
                <a:latin typeface="pplxSerif"/>
              </a:rPr>
              <a:t>They also have important </a:t>
            </a:r>
            <a:r>
              <a:rPr lang="en-GB" sz="1200" b="1" i="0" dirty="0">
                <a:effectLst/>
                <a:latin typeface="pplxSerif"/>
              </a:rPr>
              <a:t>psychological</a:t>
            </a:r>
            <a:r>
              <a:rPr lang="en-GB" sz="1200" b="0" i="0" dirty="0">
                <a:effectLst/>
                <a:latin typeface="pplxSerif"/>
              </a:rPr>
              <a:t> needs, such as coping with loss, depression, anxiety or dementia, and maintaining a sense of identity and purpose.</a:t>
            </a:r>
            <a:br>
              <a:rPr lang="en-GB" sz="1200" dirty="0"/>
            </a:br>
            <a:r>
              <a:rPr lang="en-GB" sz="1200" b="1" i="0" dirty="0">
                <a:effectLst/>
                <a:latin typeface="pplxSerif"/>
              </a:rPr>
              <a:t>Social</a:t>
            </a:r>
            <a:r>
              <a:rPr lang="en-GB" sz="1200" b="0" i="0" dirty="0">
                <a:effectLst/>
                <a:latin typeface="pplxSerif"/>
              </a:rPr>
              <a:t> needs include meaningful relationships, community participation and avoiding loneliness and isolation.</a:t>
            </a:r>
            <a:br>
              <a:rPr lang="en-GB" sz="1200" dirty="0"/>
            </a:br>
            <a:r>
              <a:rPr lang="en-GB" sz="1200" b="1" i="0" dirty="0">
                <a:effectLst/>
                <a:latin typeface="pplxSerif"/>
              </a:rPr>
              <a:t>Environmental</a:t>
            </a:r>
            <a:r>
              <a:rPr lang="en-GB" sz="1200" b="0" i="0" dirty="0">
                <a:effectLst/>
                <a:latin typeface="pplxSerif"/>
              </a:rPr>
              <a:t> needs involve safe, accessible housing, transport and assistive technology that support independent living.</a:t>
            </a:r>
            <a:br>
              <a:rPr lang="en-GB" sz="1200" dirty="0"/>
            </a:br>
            <a:r>
              <a:rPr lang="en-GB" sz="1200" b="0" i="0" dirty="0">
                <a:effectLst/>
                <a:latin typeface="pplxSerif"/>
              </a:rPr>
              <a:t>Current services often prioritise acute medical treatment over proactive support to maintain functional ability and participation, which can limit empowerment.</a:t>
            </a:r>
            <a:endParaRPr lang="en-US" sz="1200" dirty="0"/>
          </a:p>
        </p:txBody>
      </p:sp>
      <p:pic>
        <p:nvPicPr>
          <p:cNvPr id="13" name="Picture 12" descr="Colourful carved figures of humans">
            <a:extLst>
              <a:ext uri="{FF2B5EF4-FFF2-40B4-BE49-F238E27FC236}">
                <a16:creationId xmlns:a16="http://schemas.microsoft.com/office/drawing/2014/main" id="{16805EA7-2D0D-1F8F-709B-84A5EC0687F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340" r="26107" b="-1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  <p:pic>
        <p:nvPicPr>
          <p:cNvPr id="6" name="Audio Recording 27 Feb 2026 at 13:51:10" descr="Audio Recording 27 Feb 2026 at 13:51:10">
            <a:hlinkClick r:id="" action="ppaction://media"/>
            <a:extLst>
              <a:ext uri="{FF2B5EF4-FFF2-40B4-BE49-F238E27FC236}">
                <a16:creationId xmlns:a16="http://schemas.microsoft.com/office/drawing/2014/main" id="{6FED669F-D416-AA42-A2F0-F480489C74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9832" y="1401629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7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3600"/>
              <a:t>Theoretical Frameworks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onnsiteX0" fmla="*/ 0 w 4480560"/>
              <a:gd name="connsiteY0" fmla="*/ 0 h 13716"/>
              <a:gd name="connsiteX1" fmla="*/ 595274 w 4480560"/>
              <a:gd name="connsiteY1" fmla="*/ 0 h 13716"/>
              <a:gd name="connsiteX2" fmla="*/ 1100938 w 4480560"/>
              <a:gd name="connsiteY2" fmla="*/ 0 h 13716"/>
              <a:gd name="connsiteX3" fmla="*/ 1651406 w 4480560"/>
              <a:gd name="connsiteY3" fmla="*/ 0 h 13716"/>
              <a:gd name="connsiteX4" fmla="*/ 2336292 w 4480560"/>
              <a:gd name="connsiteY4" fmla="*/ 0 h 13716"/>
              <a:gd name="connsiteX5" fmla="*/ 2931566 w 4480560"/>
              <a:gd name="connsiteY5" fmla="*/ 0 h 13716"/>
              <a:gd name="connsiteX6" fmla="*/ 3482035 w 4480560"/>
              <a:gd name="connsiteY6" fmla="*/ 0 h 13716"/>
              <a:gd name="connsiteX7" fmla="*/ 4480560 w 4480560"/>
              <a:gd name="connsiteY7" fmla="*/ 0 h 13716"/>
              <a:gd name="connsiteX8" fmla="*/ 4480560 w 4480560"/>
              <a:gd name="connsiteY8" fmla="*/ 13716 h 13716"/>
              <a:gd name="connsiteX9" fmla="*/ 3840480 w 4480560"/>
              <a:gd name="connsiteY9" fmla="*/ 13716 h 13716"/>
              <a:gd name="connsiteX10" fmla="*/ 3290011 w 4480560"/>
              <a:gd name="connsiteY10" fmla="*/ 13716 h 13716"/>
              <a:gd name="connsiteX11" fmla="*/ 2560320 w 4480560"/>
              <a:gd name="connsiteY11" fmla="*/ 13716 h 13716"/>
              <a:gd name="connsiteX12" fmla="*/ 1965046 w 4480560"/>
              <a:gd name="connsiteY12" fmla="*/ 13716 h 13716"/>
              <a:gd name="connsiteX13" fmla="*/ 1459382 w 4480560"/>
              <a:gd name="connsiteY13" fmla="*/ 13716 h 13716"/>
              <a:gd name="connsiteX14" fmla="*/ 774497 w 4480560"/>
              <a:gd name="connsiteY14" fmla="*/ 13716 h 13716"/>
              <a:gd name="connsiteX15" fmla="*/ 0 w 4480560"/>
              <a:gd name="connsiteY15" fmla="*/ 13716 h 13716"/>
              <a:gd name="connsiteX16" fmla="*/ 0 w 4480560"/>
              <a:gd name="connsiteY1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4813" y="552091"/>
            <a:ext cx="4668251" cy="543153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/>
              <a:t> </a:t>
            </a:r>
            <a:r>
              <a:rPr lang="en-GB" sz="1900" b="0" i="0">
                <a:effectLst/>
                <a:latin typeface="pplxSerif"/>
              </a:rPr>
              <a:t>Person‑centred care views the older person as a whole individual with unique preferences, values and life history, rather than focusing only on diagnosis.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It promotes shared decision‑making, respect, dignity and tailoring support to what matters most to the person.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The WHO Active/Healthy Ageing approach emphasises maintaining functional ability so older people can do the things they value, through health, participation and security.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Both frameworks highlight autonomy, participation and empowerment as central goals for care in later life.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However, everyday practice can become task‑driven and risk‑averse, which sometimes conflicts with these theories by limiting older people’s choice and control.</a:t>
            </a:r>
            <a:endParaRPr lang="en-GB" sz="1900"/>
          </a:p>
        </p:txBody>
      </p:sp>
      <p:pic>
        <p:nvPicPr>
          <p:cNvPr id="4" name="Audio Recording 27 Feb 2026 at 13:52:43" descr="Audio Recording 27 Feb 2026 at 13:52:43">
            <a:hlinkClick r:id="" action="ppaction://media"/>
            <a:extLst>
              <a:ext uri="{FF2B5EF4-FFF2-40B4-BE49-F238E27FC236}">
                <a16:creationId xmlns:a16="http://schemas.microsoft.com/office/drawing/2014/main" id="{E7C36002-4A00-BB42-BB60-5491A21032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1178" y="471424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0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t>UK Policy Context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30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7389B1F-DBEE-9FA6-028E-7E5CA7B87A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1360199"/>
              </p:ext>
            </p:extLst>
          </p:nvPr>
        </p:nvGraphicFramePr>
        <p:xfrm>
          <a:off x="607836" y="1315518"/>
          <a:ext cx="78867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FA32682-859A-0E4F-B724-8B387E42564A}"/>
              </a:ext>
            </a:extLst>
          </p:cNvPr>
          <p:cNvSpPr txBox="1"/>
          <p:nvPr/>
        </p:nvSpPr>
        <p:spPr>
          <a:xfrm>
            <a:off x="197023" y="2929667"/>
            <a:ext cx="3175569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pplxSerif"/>
              </a:rPr>
              <a:t>The Care Act 2014 places a duty on local authorities to promote individual wellbeing, prevent or delay needs, and support choice and control through personal budgets and direct payments.</a:t>
            </a:r>
            <a:br>
              <a:rPr lang="en-GB" dirty="0"/>
            </a:br>
            <a:r>
              <a:rPr lang="en-GB" b="0" i="0" dirty="0">
                <a:effectLst/>
                <a:latin typeface="pplxSerif"/>
              </a:rPr>
              <a:t>The NHS Long Term Plan aims to improve “ageing well” by shifting care closer to home, developing integrated care systems and focusing on prevention and community support.</a:t>
            </a:r>
            <a:br>
              <a:rPr lang="en-GB" dirty="0"/>
            </a:b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885E92-0F47-C940-BE81-A88BF3F267A5}"/>
              </a:ext>
            </a:extLst>
          </p:cNvPr>
          <p:cNvSpPr txBox="1"/>
          <p:nvPr/>
        </p:nvSpPr>
        <p:spPr>
          <a:xfrm>
            <a:off x="5600939" y="3218533"/>
            <a:ext cx="334603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0" i="0" dirty="0">
                <a:effectLst/>
                <a:latin typeface="pplxSerif"/>
              </a:rPr>
              <a:t>National strategies on older people and healthy ageing promote intermediate care, rehabilitation and avoiding unnecessary hospital or care‑home admissions.</a:t>
            </a:r>
            <a:br>
              <a:rPr lang="en-GB" sz="1600" dirty="0"/>
            </a:br>
            <a:r>
              <a:rPr lang="en-GB" sz="1600" b="0" i="0" dirty="0">
                <a:effectLst/>
                <a:latin typeface="pplxSerif"/>
              </a:rPr>
              <a:t>These policies strongly support independence, empowerment and person‑centred care in principle.</a:t>
            </a:r>
            <a:br>
              <a:rPr lang="en-GB" sz="1600" dirty="0"/>
            </a:br>
            <a:r>
              <a:rPr lang="en-GB" sz="1600" b="0" i="0" dirty="0">
                <a:effectLst/>
                <a:latin typeface="pplxSerif"/>
              </a:rPr>
              <a:t>In practice, funding pressures, workforce shortages and variation between local areas mean implementation is inconsistent and many older people do not fully experience these policy intentions.</a:t>
            </a:r>
            <a:endParaRPr lang="en-US" sz="1600" dirty="0"/>
          </a:p>
        </p:txBody>
      </p:sp>
      <p:pic>
        <p:nvPicPr>
          <p:cNvPr id="6" name="Audio Recording 27 Feb 2026 at 13:53:31" descr="Audio Recording 27 Feb 2026 at 13:53:31">
            <a:hlinkClick r:id="" action="ppaction://media"/>
            <a:extLst>
              <a:ext uri="{FF2B5EF4-FFF2-40B4-BE49-F238E27FC236}">
                <a16:creationId xmlns:a16="http://schemas.microsoft.com/office/drawing/2014/main" id="{C80C140C-34D8-FE4D-BD81-E7AD86DD70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20682" y="289672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0629"/>
            <a:ext cx="8229600" cy="645742"/>
          </a:xfrm>
        </p:spPr>
        <p:txBody>
          <a:bodyPr>
            <a:normAutofit/>
          </a:bodyPr>
          <a:lstStyle/>
          <a:p>
            <a:r>
              <a:rPr sz="3200" dirty="0"/>
              <a:t>Empowerment and Independence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7FD53F7-5D7F-CB62-88F9-E6B4A94B9B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6383128"/>
              </p:ext>
            </p:extLst>
          </p:nvPr>
        </p:nvGraphicFramePr>
        <p:xfrm>
          <a:off x="522514" y="20670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098565C-97AF-1644-8F17-C9F0ECCB67D7}"/>
              </a:ext>
            </a:extLst>
          </p:cNvPr>
          <p:cNvSpPr txBox="1"/>
          <p:nvPr/>
        </p:nvSpPr>
        <p:spPr>
          <a:xfrm>
            <a:off x="255320" y="4174558"/>
            <a:ext cx="843148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600" b="0" i="0" dirty="0">
                <a:effectLst/>
                <a:latin typeface="pplxSerif"/>
              </a:rPr>
              <a:t>Empowerment means older people have information, choice, voice and real control over decisions about their care and daily lives.</a:t>
            </a:r>
            <a:br>
              <a:rPr lang="en-GB" sz="1600" b="0" i="0" dirty="0">
                <a:effectLst/>
                <a:latin typeface="pplxSerif"/>
              </a:rPr>
            </a:br>
            <a:r>
              <a:rPr lang="en-GB" sz="1600" b="0" i="0" dirty="0">
                <a:effectLst/>
                <a:latin typeface="pplxSerif"/>
              </a:rPr>
              <a:t>Person‑centred planning, advance care planning and shared decision‑making can enhance autonomy and respect older people’s values and goals.</a:t>
            </a:r>
            <a:br>
              <a:rPr lang="en-GB" sz="1600" b="0" i="0" dirty="0">
                <a:effectLst/>
                <a:latin typeface="pplxSerif"/>
              </a:rPr>
            </a:br>
            <a:r>
              <a:rPr lang="en-GB" sz="1600" b="0" i="0" dirty="0">
                <a:effectLst/>
                <a:latin typeface="pplxSerif"/>
              </a:rPr>
              <a:t>Mechanisms such as personal budgets, direct payments and individualised care packages can increase flexibility and freedom of choice.</a:t>
            </a:r>
            <a:br>
              <a:rPr lang="en-GB" sz="1600" b="0" i="0" dirty="0">
                <a:effectLst/>
                <a:latin typeface="pplxSerif"/>
              </a:rPr>
            </a:br>
            <a:r>
              <a:rPr lang="en-GB" sz="1600" b="0" i="0" dirty="0">
                <a:effectLst/>
                <a:latin typeface="pplxSerif"/>
              </a:rPr>
              <a:t>However, complex systems, limited advocacy, and digital‑first services can make it hard for some older people to navigate options and exercise their rights.</a:t>
            </a:r>
            <a:br>
              <a:rPr lang="en-GB" sz="1600" b="0" i="0" dirty="0">
                <a:effectLst/>
                <a:latin typeface="pplxSerif"/>
              </a:rPr>
            </a:br>
            <a:r>
              <a:rPr lang="en-GB" sz="1600" b="0" i="0" dirty="0">
                <a:effectLst/>
                <a:latin typeface="pplxSerif"/>
              </a:rPr>
              <a:t>Those with cognitive impairment, language barriers or low income are particularly at risk of being excluded from meaningful involvement in decisions.</a:t>
            </a:r>
          </a:p>
          <a:p>
            <a:br>
              <a:rPr lang="en-GB" dirty="0"/>
            </a:br>
            <a:endParaRPr lang="en-US" dirty="0"/>
          </a:p>
        </p:txBody>
      </p:sp>
      <p:pic>
        <p:nvPicPr>
          <p:cNvPr id="4" name="Audio Recording 27 Feb 2026 at 13:55:37" descr="Audio Recording 27 Feb 2026 at 13:55:37">
            <a:hlinkClick r:id="" action="ppaction://media"/>
            <a:extLst>
              <a:ext uri="{FF2B5EF4-FFF2-40B4-BE49-F238E27FC236}">
                <a16:creationId xmlns:a16="http://schemas.microsoft.com/office/drawing/2014/main" id="{216126A6-DD53-B74E-8B3E-44F160AF35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114" y="61517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5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500" dirty="0"/>
              <a:t>Challenges Faced by Older People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4CAFEF-6556-051C-7916-00F8D969CD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6686368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Recording 27 Feb 2026 at 13:56:33" descr="Audio Recording 27 Feb 2026 at 13:56:33">
            <a:hlinkClick r:id="" action="ppaction://media"/>
            <a:extLst>
              <a:ext uri="{FF2B5EF4-FFF2-40B4-BE49-F238E27FC236}">
                <a16:creationId xmlns:a16="http://schemas.microsoft.com/office/drawing/2014/main" id="{006C9B5B-0BBE-4A4E-8FCE-50A0C34DA9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14350" y="685800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13CC36-B950-4F02-9BAF-9A7EB267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BDED99-B35B-4FEE-A274-8E8DB6FE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6854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B65F91E1-47C8-E926-8AE3-9A69ADC3FD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742" r="32887"/>
          <a:stretch>
            <a:fillRect/>
          </a:stretch>
        </p:blipFill>
        <p:spPr>
          <a:xfrm>
            <a:off x="5976166" y="10"/>
            <a:ext cx="3167834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FAB7D6-2551-1940-9B48-ACA7B1A3A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775" y="609600"/>
            <a:ext cx="5123391" cy="13228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Challenges Faced by Older People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1353-B274-D145-8594-FFEB8E9AA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776" y="2194102"/>
            <a:ext cx="4887162" cy="390858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b="0" i="0">
                <a:effectLst/>
                <a:latin typeface="pplxSerif"/>
              </a:rPr>
              <a:t>Many older people live with multiple long‑term conditions, frailty and cognitive decline, which increase the risk of falls, disability and loss of functional ability.</a:t>
            </a:r>
            <a:br>
              <a:rPr lang="en-GB" sz="1400" b="0" i="0">
                <a:effectLst/>
                <a:latin typeface="pplxSerif"/>
              </a:rPr>
            </a:br>
            <a:r>
              <a:rPr lang="en-GB" sz="1400" b="0" i="0">
                <a:effectLst/>
                <a:latin typeface="pplxSerif"/>
              </a:rPr>
              <a:t>Loneliness, bereavement, living alone and reduced social networks can undermine mental health and motivation to remain active and independent.</a:t>
            </a:r>
            <a:br>
              <a:rPr lang="en-GB" sz="1400" b="0" i="0">
                <a:effectLst/>
                <a:latin typeface="pplxSerif"/>
              </a:rPr>
            </a:br>
            <a:r>
              <a:rPr lang="en-GB" sz="1400" b="0" i="0">
                <a:effectLst/>
                <a:latin typeface="pplxSerif"/>
              </a:rPr>
              <a:t>Poor housing conditions, inaccessible environments and lack of suitable transport create practical barriers to going out, attending appointments and taking part in community life.</a:t>
            </a:r>
            <a:br>
              <a:rPr lang="en-GB" sz="1400" b="0" i="0">
                <a:effectLst/>
                <a:latin typeface="pplxSerif"/>
              </a:rPr>
            </a:br>
            <a:r>
              <a:rPr lang="en-GB" sz="1400" b="0" i="0">
                <a:effectLst/>
                <a:latin typeface="pplxSerif"/>
              </a:rPr>
              <a:t>Health and social care services can be fragmented, with complicated referral pathways, eligibility criteria and time‑limited support.</a:t>
            </a:r>
            <a:br>
              <a:rPr lang="en-GB" sz="1400" b="0" i="0">
                <a:effectLst/>
                <a:latin typeface="pplxSerif"/>
              </a:rPr>
            </a:br>
            <a:r>
              <a:rPr lang="en-GB" sz="1400" b="0" i="0">
                <a:effectLst/>
                <a:latin typeface="pplxSerif"/>
              </a:rPr>
              <a:t>Ageism, low income and regional inequalities mean that those who most need support to maintain independence may be least likely to receive timely, appropriate services.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87283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200"/>
              <a:t>Effectiveness of Current UK Interventions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C0F8A5-2760-8BF6-604C-FD2630DD30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59815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Recording 27 Feb 2026 at 13:57:32" descr="Audio Recording 27 Feb 2026 at 13:57:32">
            <a:hlinkClick r:id="" action="ppaction://media"/>
            <a:extLst>
              <a:ext uri="{FF2B5EF4-FFF2-40B4-BE49-F238E27FC236}">
                <a16:creationId xmlns:a16="http://schemas.microsoft.com/office/drawing/2014/main" id="{7A51AD3B-FCD3-3A4B-AE0F-142AC93A73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50848" y="353785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59C33-DA94-254E-9310-DA97B6EBA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99" y="687480"/>
            <a:ext cx="5605629" cy="994172"/>
          </a:xfrm>
        </p:spPr>
        <p:txBody>
          <a:bodyPr>
            <a:normAutofit/>
          </a:bodyPr>
          <a:lstStyle/>
          <a:p>
            <a:pPr algn="l"/>
            <a:r>
              <a:rPr lang="en-GB" sz="2400" b="1" i="0" dirty="0">
                <a:effectLst/>
                <a:latin typeface="var(--pplx-serif)"/>
              </a:rPr>
              <a:t>Effectiveness of Current UK Interventions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83A3D-FBB4-7C44-B8EB-B9E4C1CCA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21" y="2227943"/>
            <a:ext cx="5033221" cy="378822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b="0" i="0">
                <a:effectLst/>
                <a:latin typeface="pplxSerif"/>
              </a:rPr>
              <a:t>Reablement and home‑based rehabilitation services aim to restore or maintain functional ability after illness or crisis, helping older people regain skills and confidence at home.</a:t>
            </a:r>
            <a:br>
              <a:rPr lang="en-GB" sz="1500" b="0" i="0">
                <a:effectLst/>
                <a:latin typeface="pplxSerif"/>
              </a:rPr>
            </a:br>
            <a:r>
              <a:rPr lang="en-GB" sz="1500" b="0" i="0">
                <a:effectLst/>
                <a:latin typeface="pplxSerif"/>
              </a:rPr>
              <a:t>Evidence suggests that effective reablement can reduce the need for long‑term home care and delay or prevent moves into residential care.</a:t>
            </a:r>
            <a:br>
              <a:rPr lang="en-GB" sz="1500" b="0" i="0">
                <a:effectLst/>
                <a:latin typeface="pplxSerif"/>
              </a:rPr>
            </a:br>
            <a:r>
              <a:rPr lang="en-GB" sz="1500" b="0" i="0">
                <a:effectLst/>
                <a:latin typeface="pplxSerif"/>
              </a:rPr>
              <a:t>Intermediate care and rapid response teams can support early discharge from hospital and prevent avoidable admissions, supporting independence.</a:t>
            </a:r>
            <a:br>
              <a:rPr lang="en-GB" sz="1500" b="0" i="0">
                <a:effectLst/>
                <a:latin typeface="pplxSerif"/>
              </a:rPr>
            </a:br>
            <a:r>
              <a:rPr lang="en-GB" sz="1500" b="0" i="0">
                <a:effectLst/>
                <a:latin typeface="pplxSerif"/>
              </a:rPr>
              <a:t>Community and voluntary‑sector programmes, such as befriending, day centres and social prescribing, can reduce loneliness and promote participation.</a:t>
            </a:r>
            <a:br>
              <a:rPr lang="en-GB" sz="1500" b="0" i="0">
                <a:effectLst/>
                <a:latin typeface="pplxSerif"/>
              </a:rPr>
            </a:br>
            <a:r>
              <a:rPr lang="en-GB" sz="1500" b="0" i="0">
                <a:effectLst/>
                <a:latin typeface="pplxSerif"/>
              </a:rPr>
              <a:t>However, access to these interventions is uneven, services may be short‑term, and people with complex or long‑term needs often experience gaps and unmet support.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5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Person with Cane">
            <a:extLst>
              <a:ext uri="{FF2B5EF4-FFF2-40B4-BE49-F238E27FC236}">
                <a16:creationId xmlns:a16="http://schemas.microsoft.com/office/drawing/2014/main" id="{6EC8F637-3FB1-6908-643E-8F59112CB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38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 dirty="0">
                <a:solidFill>
                  <a:srgbClr val="FFFFFF"/>
                </a:solidFill>
              </a:rPr>
              <a:t>Ethical and Systemic Challenges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685FF6-EDD7-7F56-9A54-C36CDE381B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2548619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Recording 27 Feb 2026 at 13:58:20" descr="Audio Recording 27 Feb 2026 at 13:58:20">
            <a:hlinkClick r:id="" action="ppaction://media"/>
            <a:extLst>
              <a:ext uri="{FF2B5EF4-FFF2-40B4-BE49-F238E27FC236}">
                <a16:creationId xmlns:a16="http://schemas.microsoft.com/office/drawing/2014/main" id="{C6FA885E-09CF-DF4B-879F-35B51DB72A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73531" y="218978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F595E7-3172-CE4E-8685-BE0DD5166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4300"/>
              <a:t>Ethical and Systemic Challenges</a:t>
            </a:r>
            <a:endParaRPr lang="en-US" sz="43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onnsiteX0" fmla="*/ 0 w 4480560"/>
              <a:gd name="connsiteY0" fmla="*/ 0 h 13716"/>
              <a:gd name="connsiteX1" fmla="*/ 595274 w 4480560"/>
              <a:gd name="connsiteY1" fmla="*/ 0 h 13716"/>
              <a:gd name="connsiteX2" fmla="*/ 1100938 w 4480560"/>
              <a:gd name="connsiteY2" fmla="*/ 0 h 13716"/>
              <a:gd name="connsiteX3" fmla="*/ 1651406 w 4480560"/>
              <a:gd name="connsiteY3" fmla="*/ 0 h 13716"/>
              <a:gd name="connsiteX4" fmla="*/ 2336292 w 4480560"/>
              <a:gd name="connsiteY4" fmla="*/ 0 h 13716"/>
              <a:gd name="connsiteX5" fmla="*/ 2931566 w 4480560"/>
              <a:gd name="connsiteY5" fmla="*/ 0 h 13716"/>
              <a:gd name="connsiteX6" fmla="*/ 3482035 w 4480560"/>
              <a:gd name="connsiteY6" fmla="*/ 0 h 13716"/>
              <a:gd name="connsiteX7" fmla="*/ 4480560 w 4480560"/>
              <a:gd name="connsiteY7" fmla="*/ 0 h 13716"/>
              <a:gd name="connsiteX8" fmla="*/ 4480560 w 4480560"/>
              <a:gd name="connsiteY8" fmla="*/ 13716 h 13716"/>
              <a:gd name="connsiteX9" fmla="*/ 3840480 w 4480560"/>
              <a:gd name="connsiteY9" fmla="*/ 13716 h 13716"/>
              <a:gd name="connsiteX10" fmla="*/ 3290011 w 4480560"/>
              <a:gd name="connsiteY10" fmla="*/ 13716 h 13716"/>
              <a:gd name="connsiteX11" fmla="*/ 2560320 w 4480560"/>
              <a:gd name="connsiteY11" fmla="*/ 13716 h 13716"/>
              <a:gd name="connsiteX12" fmla="*/ 1965046 w 4480560"/>
              <a:gd name="connsiteY12" fmla="*/ 13716 h 13716"/>
              <a:gd name="connsiteX13" fmla="*/ 1459382 w 4480560"/>
              <a:gd name="connsiteY13" fmla="*/ 13716 h 13716"/>
              <a:gd name="connsiteX14" fmla="*/ 774497 w 4480560"/>
              <a:gd name="connsiteY14" fmla="*/ 13716 h 13716"/>
              <a:gd name="connsiteX15" fmla="*/ 0 w 4480560"/>
              <a:gd name="connsiteY15" fmla="*/ 13716 h 13716"/>
              <a:gd name="connsiteX16" fmla="*/ 0 w 4480560"/>
              <a:gd name="connsiteY1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61FF5-3FB0-F448-9E06-03EFA15D5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813" y="552091"/>
            <a:ext cx="4668251" cy="543153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 b="0" i="0">
                <a:effectLst/>
                <a:latin typeface="pplxSerif"/>
              </a:rPr>
              <a:t>Ethical care for older people must balance safety with respect for autonomy, dignity and risk‑taking in everyday life.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Risk‑averse cultures can lead to over‑protection, restricting freedom and choice “for safety” rather than supporting informed decisions.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Systemic issues such as underfunding, staff shortages and high workloads can reduce the time available for relationship‑based, person‑centred care.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Digitalisation of services may improve efficiency but can exclude older people who lack digital skills, equipment or confidence.</a:t>
            </a:r>
            <a:br>
              <a:rPr lang="en-GB" sz="1900"/>
            </a:br>
            <a:r>
              <a:rPr lang="en-GB" sz="1900" b="0" i="0">
                <a:effectLst/>
                <a:latin typeface="pplxSerif"/>
              </a:rPr>
              <a:t>Without tackling these ethical and systemic barriers, policies and theories about empowerment and independence may not be fully realised in practice.</a:t>
            </a:r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2361191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E449CF-AD0C-C94E-50AC-0813486C677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777" r="2223"/>
          <a:stretch>
            <a:fillRect/>
          </a:stretch>
        </p:blipFill>
        <p:spPr>
          <a:xfrm>
            <a:off x="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37400"/>
          </a:xfrm>
        </p:spPr>
        <p:txBody>
          <a:bodyPr>
            <a:normAutofit fontScale="90000"/>
          </a:bodyPr>
          <a:lstStyle/>
          <a:p>
            <a:r>
              <a:rPr sz="3200" dirty="0"/>
              <a:t>Recommendations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1DECC6-B676-ED32-1C87-E8841D8928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9102730"/>
              </p:ext>
            </p:extLst>
          </p:nvPr>
        </p:nvGraphicFramePr>
        <p:xfrm>
          <a:off x="498022" y="0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686F2B8-39BB-0448-878A-E1123B379668}"/>
              </a:ext>
            </a:extLst>
          </p:cNvPr>
          <p:cNvSpPr txBox="1"/>
          <p:nvPr/>
        </p:nvSpPr>
        <p:spPr>
          <a:xfrm>
            <a:off x="498022" y="3713679"/>
            <a:ext cx="857324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effectLst/>
                <a:latin typeface="pplxSerif"/>
              </a:rPr>
              <a:t>Increase investment in preventative, community‑based services such as falls prevention, strength and balance programmes, and reablement to maintain functional ability.</a:t>
            </a:r>
            <a:br>
              <a:rPr lang="en-GB" sz="1800" dirty="0"/>
            </a:br>
            <a:r>
              <a:rPr lang="en-GB" sz="1800" b="0" i="0" dirty="0">
                <a:effectLst/>
                <a:latin typeface="pplxSerif"/>
              </a:rPr>
              <a:t>Strengthen integration between health, social care and voluntary‑sector services so support is coordinated and easy to navigate.</a:t>
            </a:r>
            <a:br>
              <a:rPr lang="en-GB" sz="1800" dirty="0"/>
            </a:br>
            <a:r>
              <a:rPr lang="en-GB" sz="1800" b="0" i="0" dirty="0">
                <a:effectLst/>
                <a:latin typeface="pplxSerif"/>
              </a:rPr>
              <a:t>Improve access to information, advocacy and face‑to‑face support, and reduce digital barriers so all older people can understand options and exercise choice and control.</a:t>
            </a:r>
            <a:br>
              <a:rPr lang="en-GB" sz="1800" dirty="0"/>
            </a:br>
            <a:r>
              <a:rPr lang="en-GB" sz="1800" b="0" i="0" dirty="0">
                <a:effectLst/>
                <a:latin typeface="pplxSerif"/>
              </a:rPr>
              <a:t>Develop age‑friendly environments, including accessible housing adaptations, transport and community spaces that support mobility and social participation.</a:t>
            </a:r>
            <a:br>
              <a:rPr lang="en-GB" sz="1800" dirty="0"/>
            </a:br>
            <a:r>
              <a:rPr lang="en-GB" sz="1800" b="0" i="0" dirty="0">
                <a:effectLst/>
                <a:latin typeface="pplxSerif"/>
              </a:rPr>
              <a:t>Provide ongoing training for the workforce in person‑centred care, communication, cultural competence and tackling ageism, to enhance dignity and empowerment.</a:t>
            </a:r>
            <a:endParaRPr lang="en-US" dirty="0"/>
          </a:p>
        </p:txBody>
      </p:sp>
      <p:pic>
        <p:nvPicPr>
          <p:cNvPr id="4" name="Audio Recording 27 Feb 2026 at 14:00:07" descr="Audio Recording 27 Feb 2026 at 14:00:07">
            <a:hlinkClick r:id="" action="ppaction://media"/>
            <a:extLst>
              <a:ext uri="{FF2B5EF4-FFF2-40B4-BE49-F238E27FC236}">
                <a16:creationId xmlns:a16="http://schemas.microsoft.com/office/drawing/2014/main" id="{E9710891-066A-3148-9AB7-AC4B2E1520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2230" y="0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9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38F1B80-EEB4-67CE-C818-005C326D64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25000"/>
          <a:stretch>
            <a:fillRect/>
          </a:stretch>
        </p:blipFill>
        <p:spPr>
          <a:xfrm>
            <a:off x="20" y="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268441" cy="644278"/>
          </a:xfrm>
        </p:spPr>
        <p:txBody>
          <a:bodyPr>
            <a:normAutofit/>
          </a:bodyPr>
          <a:lstStyle/>
          <a:p>
            <a:r>
              <a:rPr sz="3600" dirty="0"/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5E279A-78A6-E13D-FE13-60410F91F0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215548"/>
              </p:ext>
            </p:extLst>
          </p:nvPr>
        </p:nvGraphicFramePr>
        <p:xfrm>
          <a:off x="628649" y="409610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5D9FD30-7ADA-0C40-986E-93E08FC5F78D}"/>
              </a:ext>
            </a:extLst>
          </p:cNvPr>
          <p:cNvSpPr txBox="1"/>
          <p:nvPr/>
        </p:nvSpPr>
        <p:spPr>
          <a:xfrm>
            <a:off x="136566" y="4206856"/>
            <a:ext cx="90074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pplxSerif"/>
              </a:rPr>
              <a:t>Older people in the UK have complex physical, psychological, social and environmental needs that require coordinated, person‑centred support.</a:t>
            </a:r>
            <a:br>
              <a:rPr lang="en-GB" dirty="0"/>
            </a:br>
            <a:r>
              <a:rPr lang="en-GB" b="0" i="0" dirty="0">
                <a:effectLst/>
                <a:latin typeface="pplxSerif"/>
              </a:rPr>
              <a:t>Policies and theoretical frameworks strongly promote independence, empowerment and healthy ageing, and there is evidence that interventions like reablement can be effective.</a:t>
            </a:r>
            <a:br>
              <a:rPr lang="en-GB" dirty="0"/>
            </a:br>
            <a:r>
              <a:rPr lang="en-GB" b="0" i="0" dirty="0">
                <a:effectLst/>
                <a:latin typeface="pplxSerif"/>
              </a:rPr>
              <a:t>Despite this, many older people still face significant challenges, including unmet need, fragmented services, loneliness and structural inequalities.</a:t>
            </a:r>
            <a:br>
              <a:rPr lang="en-GB" dirty="0"/>
            </a:br>
            <a:r>
              <a:rPr lang="en-GB" b="0" i="0" dirty="0">
                <a:effectLst/>
                <a:latin typeface="pplxSerif"/>
              </a:rPr>
              <a:t>To truly empower older people, services must move beyond crisis response towards preventative, integrated and relationship‑based care that supports functional ability, choice and quality of life.</a:t>
            </a:r>
            <a:endParaRPr lang="en-US" dirty="0"/>
          </a:p>
        </p:txBody>
      </p:sp>
      <p:pic>
        <p:nvPicPr>
          <p:cNvPr id="4" name="Audio Recording 27 Feb 2026 at 14:01:32" descr="Audio Recording 27 Feb 2026 at 14:01:32">
            <a:hlinkClick r:id="" action="ppaction://media"/>
            <a:extLst>
              <a:ext uri="{FF2B5EF4-FFF2-40B4-BE49-F238E27FC236}">
                <a16:creationId xmlns:a16="http://schemas.microsoft.com/office/drawing/2014/main" id="{905935BD-8BAE-0340-94C0-F963E3FF7E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9096" y="138125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References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496" y="1875832"/>
            <a:ext cx="8384721" cy="479205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n-GB" sz="1600" b="0" i="0" dirty="0">
                <a:effectLst/>
                <a:latin typeface="pplxSerif"/>
              </a:rPr>
              <a:t>Age UK (2018) </a:t>
            </a:r>
            <a:r>
              <a:rPr lang="en-GB" sz="1600" b="0" i="1" dirty="0">
                <a:effectLst/>
                <a:latin typeface="pplxSerif"/>
              </a:rPr>
              <a:t>All the lonely people: Loneliness in later life</a:t>
            </a:r>
            <a:r>
              <a:rPr lang="en-GB" sz="1600" b="0" i="0" dirty="0">
                <a:effectLst/>
                <a:latin typeface="pplxSerif"/>
              </a:rPr>
              <a:t>. London: Age UK. Available at: </a:t>
            </a:r>
            <a:r>
              <a:rPr lang="en-GB" sz="1600" b="0" i="0" dirty="0">
                <a:effectLst/>
                <a:latin typeface="unse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https://www.ageuk.org.uk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Age UK (2022) </a:t>
            </a:r>
            <a:r>
              <a:rPr lang="en-GB" sz="1600" b="0" i="1" dirty="0">
                <a:effectLst/>
                <a:latin typeface="pplxSerif"/>
              </a:rPr>
              <a:t>Later life in the UK</a:t>
            </a:r>
            <a:r>
              <a:rPr lang="en-GB" sz="1600" b="0" i="0" dirty="0">
                <a:effectLst/>
                <a:latin typeface="pplxSerif"/>
              </a:rPr>
              <a:t>. London: Age UK. Available at: </a:t>
            </a:r>
            <a:r>
              <a:rPr lang="en-GB" sz="1600" b="0" i="0" dirty="0">
                <a:effectLst/>
                <a:latin typeface="unse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https://www.ageuk.org.uk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Age UK (2024) </a:t>
            </a:r>
            <a:r>
              <a:rPr lang="en-GB" sz="1600" b="0" i="1" dirty="0">
                <a:effectLst/>
                <a:latin typeface="pplxSerif"/>
              </a:rPr>
              <a:t>Loneliness in later life</a:t>
            </a:r>
            <a:r>
              <a:rPr lang="en-GB" sz="1600" b="0" i="0" dirty="0">
                <a:effectLst/>
                <a:latin typeface="pplxSerif"/>
              </a:rPr>
              <a:t>. London: Age UK. Available at: </a:t>
            </a:r>
            <a:r>
              <a:rPr lang="en-GB" sz="1600" b="0" i="0" dirty="0">
                <a:effectLst/>
                <a:latin typeface="unse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https://www.ageuk.org.uk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Beresford, B., Mayhew, E., Duarte, A. and </a:t>
            </a:r>
            <a:r>
              <a:rPr lang="en-GB" sz="1600" b="0" i="0" dirty="0" err="1">
                <a:effectLst/>
                <a:latin typeface="pplxSerif"/>
              </a:rPr>
              <a:t>Faria</a:t>
            </a:r>
            <a:r>
              <a:rPr lang="en-GB" sz="1600" b="0" i="0" dirty="0">
                <a:effectLst/>
                <a:latin typeface="pplxSerif"/>
              </a:rPr>
              <a:t>, R. (2019) ‘Outcomes of reablement and their measurement: findings from an evaluation of English reablement services’, </a:t>
            </a:r>
            <a:r>
              <a:rPr lang="en-GB" sz="1600" b="0" i="1" dirty="0">
                <a:effectLst/>
                <a:latin typeface="pplxSerif"/>
              </a:rPr>
              <a:t>Health and Social Care in the Community</a:t>
            </a:r>
            <a:r>
              <a:rPr lang="en-GB" sz="1600" b="0" i="0" dirty="0">
                <a:effectLst/>
                <a:latin typeface="pplxSerif"/>
              </a:rPr>
              <a:t>, 27(6), pp. 1438–1450. Available at: </a:t>
            </a:r>
            <a:r>
              <a:rPr lang="en-GB" sz="1600" b="0" i="0" dirty="0">
                <a:effectLst/>
                <a:latin typeface="unse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https://doi.org/10.1111/hsc.12814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Department of Health (2001) </a:t>
            </a:r>
            <a:r>
              <a:rPr lang="en-GB" sz="1600" b="0" i="1" dirty="0">
                <a:effectLst/>
                <a:latin typeface="pplxSerif"/>
              </a:rPr>
              <a:t>National service framework for older people</a:t>
            </a:r>
            <a:r>
              <a:rPr lang="en-GB" sz="1600" b="0" i="0" dirty="0">
                <a:effectLst/>
                <a:latin typeface="pplxSerif"/>
              </a:rPr>
              <a:t>. London: Department of Health. Available at: </a:t>
            </a:r>
            <a:r>
              <a:rPr lang="en-GB" sz="1600" b="0" i="0" dirty="0">
                <a:effectLst/>
                <a:latin typeface="unse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https://www.gov.uk/government/publications/national-service-framework-for-older-people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Greenhalgh, T., </a:t>
            </a:r>
            <a:r>
              <a:rPr lang="en-GB" sz="1600" b="0" i="0" dirty="0" err="1">
                <a:effectLst/>
                <a:latin typeface="pplxSerif"/>
              </a:rPr>
              <a:t>Wherton</a:t>
            </a:r>
            <a:r>
              <a:rPr lang="en-GB" sz="1600" b="0" i="0" dirty="0">
                <a:effectLst/>
                <a:latin typeface="pplxSerif"/>
              </a:rPr>
              <a:t>, J., </a:t>
            </a:r>
            <a:r>
              <a:rPr lang="en-GB" sz="1600" b="0" i="0" dirty="0" err="1">
                <a:effectLst/>
                <a:latin typeface="pplxSerif"/>
              </a:rPr>
              <a:t>Papoutsi</a:t>
            </a:r>
            <a:r>
              <a:rPr lang="en-GB" sz="1600" b="0" i="0" dirty="0">
                <a:effectLst/>
                <a:latin typeface="pplxSerif"/>
              </a:rPr>
              <a:t>, C., Lynch, J., Hughes, G., </a:t>
            </a:r>
            <a:r>
              <a:rPr lang="en-GB" sz="1600" b="0" i="0" dirty="0" err="1">
                <a:effectLst/>
                <a:latin typeface="pplxSerif"/>
              </a:rPr>
              <a:t>A’Court</a:t>
            </a:r>
            <a:r>
              <a:rPr lang="en-GB" sz="1600" b="0" i="0" dirty="0">
                <a:effectLst/>
                <a:latin typeface="pplxSerif"/>
              </a:rPr>
              <a:t>, C., Hinder, S., Fahy, N., Procter, R. and Shaw, S. (2017) ‘Beyond adoption: a new framework for theorizing and evaluating </a:t>
            </a:r>
            <a:r>
              <a:rPr lang="en-GB" sz="1600" b="0" i="0" dirty="0" err="1">
                <a:effectLst/>
                <a:latin typeface="pplxSerif"/>
              </a:rPr>
              <a:t>nonadoption</a:t>
            </a:r>
            <a:r>
              <a:rPr lang="en-GB" sz="1600" b="0" i="0" dirty="0">
                <a:effectLst/>
                <a:latin typeface="pplxSerif"/>
              </a:rPr>
              <a:t>, abandonment, and challenges to the scale‑up, spread, and sustainability of health and care technologies’, </a:t>
            </a:r>
            <a:r>
              <a:rPr lang="en-GB" sz="1600" b="0" i="1" dirty="0">
                <a:effectLst/>
                <a:latin typeface="pplxSerif"/>
              </a:rPr>
              <a:t>Journal of Medical Internet Research</a:t>
            </a:r>
            <a:r>
              <a:rPr lang="en-GB" sz="1600" b="0" i="0" dirty="0">
                <a:effectLst/>
                <a:latin typeface="pplxSerif"/>
              </a:rPr>
              <a:t>, 19(11), e367. Available at: </a:t>
            </a:r>
            <a:r>
              <a:rPr lang="en-GB" sz="1600" b="0" i="0" dirty="0">
                <a:effectLst/>
                <a:latin typeface="unse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https://doi.org/10.2196/jmir.8775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NHS England (2019) </a:t>
            </a:r>
            <a:r>
              <a:rPr lang="en-GB" sz="1600" b="0" i="1" dirty="0">
                <a:effectLst/>
                <a:latin typeface="pplxSerif"/>
              </a:rPr>
              <a:t>The NHS long term plan</a:t>
            </a:r>
            <a:r>
              <a:rPr lang="en-GB" sz="1600" b="0" i="0" dirty="0">
                <a:effectLst/>
                <a:latin typeface="pplxSerif"/>
              </a:rPr>
              <a:t>. London: NHS England. Available at: </a:t>
            </a:r>
            <a:r>
              <a:rPr lang="en-GB" sz="1600" b="0" i="0" dirty="0">
                <a:effectLst/>
                <a:latin typeface="unse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https://www.longtermplan.nhs.uk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Office for Health Improvement and Disparities and Centre for Ageing Better (2023) </a:t>
            </a:r>
            <a:r>
              <a:rPr lang="en-GB" sz="1600" b="0" i="1" dirty="0">
                <a:effectLst/>
                <a:latin typeface="pplxSerif"/>
              </a:rPr>
              <a:t>A consensus on healthy ageing</a:t>
            </a:r>
            <a:r>
              <a:rPr lang="en-GB" sz="1600" b="0" i="0" dirty="0">
                <a:effectLst/>
                <a:latin typeface="pplxSerif"/>
              </a:rPr>
              <a:t>. London: OHID. Available at: </a:t>
            </a:r>
            <a:r>
              <a:rPr lang="en-GB" sz="1600" b="0" i="0" dirty="0">
                <a:effectLst/>
                <a:latin typeface="unse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https://www.gov.uk/government/publications/healthy-ageing-consensus-statement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Office for National Statistics (2022) </a:t>
            </a:r>
            <a:r>
              <a:rPr lang="en-GB" sz="1600" b="0" i="1" dirty="0">
                <a:effectLst/>
                <a:latin typeface="pplxSerif"/>
              </a:rPr>
              <a:t>Living longer: the UK’s ageing population</a:t>
            </a:r>
            <a:r>
              <a:rPr lang="en-GB" sz="1600" b="0" i="0" dirty="0">
                <a:effectLst/>
                <a:latin typeface="pplxSerif"/>
              </a:rPr>
              <a:t>. Newport: ONS. Available at: </a:t>
            </a:r>
            <a:r>
              <a:rPr lang="en-GB" sz="1600" b="0" i="0" dirty="0">
                <a:effectLst/>
                <a:latin typeface="unse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UK Government (2014) </a:t>
            </a:r>
            <a:r>
              <a:rPr lang="en-GB" sz="1600" b="0" i="1" dirty="0">
                <a:effectLst/>
                <a:latin typeface="pplxSerif"/>
              </a:rPr>
              <a:t>Care Act 2014</a:t>
            </a:r>
            <a:r>
              <a:rPr lang="en-GB" sz="1600" b="0" i="0" dirty="0">
                <a:effectLst/>
                <a:latin typeface="pplxSerif"/>
              </a:rPr>
              <a:t>. London: The Stationery Office. Available at: </a:t>
            </a:r>
            <a:r>
              <a:rPr lang="en-GB" sz="1600" b="0" i="0" dirty="0">
                <a:effectLst/>
                <a:latin typeface="unse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https://www.legislation.gov.uk/ukpga/2014/23/contents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World Health Organization (2015) </a:t>
            </a:r>
            <a:r>
              <a:rPr lang="en-GB" sz="1600" b="0" i="1" dirty="0">
                <a:effectLst/>
                <a:latin typeface="pplxSerif"/>
              </a:rPr>
              <a:t>World report on ageing and health</a:t>
            </a:r>
            <a:r>
              <a:rPr lang="en-GB" sz="1600" b="0" i="0" dirty="0">
                <a:effectLst/>
                <a:latin typeface="pplxSerif"/>
              </a:rPr>
              <a:t>. Geneva: World Health Organization. Available at: </a:t>
            </a:r>
            <a:r>
              <a:rPr lang="en-GB" sz="1600" b="0" i="0" dirty="0">
                <a:effectLst/>
                <a:latin typeface="unse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https://www.who.int/publications/i/item/9789241565042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World Health Organization (2020) </a:t>
            </a:r>
            <a:r>
              <a:rPr lang="en-GB" sz="1600" b="0" i="1" dirty="0">
                <a:effectLst/>
                <a:latin typeface="pplxSerif"/>
              </a:rPr>
              <a:t>Decade of healthy ageing: baseline report</a:t>
            </a:r>
            <a:r>
              <a:rPr lang="en-GB" sz="1600" b="0" i="0" dirty="0">
                <a:effectLst/>
                <a:latin typeface="pplxSerif"/>
              </a:rPr>
              <a:t>. Geneva: World Health Organization. Available at: </a:t>
            </a:r>
            <a:r>
              <a:rPr lang="en-GB" sz="1600" b="0" i="0" dirty="0">
                <a:effectLst/>
                <a:latin typeface="unset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https://www.who.int/initiatives/decade-of-healthy-ageing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Association of Directors of Public Health (2023) </a:t>
            </a:r>
            <a:r>
              <a:rPr lang="en-GB" sz="1600" b="0" i="1" dirty="0">
                <a:effectLst/>
                <a:latin typeface="pplxSerif"/>
              </a:rPr>
              <a:t>Healthy ageing: policy position statement</a:t>
            </a:r>
            <a:r>
              <a:rPr lang="en-GB" sz="1600" b="0" i="0" dirty="0">
                <a:effectLst/>
                <a:latin typeface="pplxSerif"/>
              </a:rPr>
              <a:t>. London: ADPH. Available at: </a:t>
            </a:r>
            <a:r>
              <a:rPr lang="en-GB" sz="1600" b="0" i="0" dirty="0">
                <a:effectLst/>
                <a:latin typeface="unset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https://www.adph.org.uk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Braun, V. and Clarke, V. (2006) ‘Using thematic analysis in psychology’, </a:t>
            </a:r>
            <a:r>
              <a:rPr lang="en-GB" sz="1600" b="0" i="1" dirty="0">
                <a:effectLst/>
                <a:latin typeface="pplxSerif"/>
              </a:rPr>
              <a:t>Qualitative Research in Psychology</a:t>
            </a:r>
            <a:r>
              <a:rPr lang="en-GB" sz="1600" b="0" i="0" dirty="0">
                <a:effectLst/>
                <a:latin typeface="pplxSerif"/>
              </a:rPr>
              <a:t>, 3(2), pp. 77–101. Available at: </a:t>
            </a:r>
            <a:r>
              <a:rPr lang="en-GB" sz="1600" b="0" i="0" dirty="0">
                <a:effectLst/>
                <a:latin typeface="unset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https://doi.org/10.1191/1478088706qp063oa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algn="l"/>
            <a:r>
              <a:rPr lang="en-GB" sz="1600" b="0" i="0" dirty="0">
                <a:effectLst/>
                <a:latin typeface="pplxSerif"/>
              </a:rPr>
              <a:t>Patel, V., Saxena, S., Lund, C., Thornicroft, G., </a:t>
            </a:r>
            <a:r>
              <a:rPr lang="en-GB" sz="1600" b="0" i="0" dirty="0" err="1">
                <a:effectLst/>
                <a:latin typeface="pplxSerif"/>
              </a:rPr>
              <a:t>Baingana</a:t>
            </a:r>
            <a:r>
              <a:rPr lang="en-GB" sz="1600" b="0" i="0" dirty="0">
                <a:effectLst/>
                <a:latin typeface="pplxSerif"/>
              </a:rPr>
              <a:t>, F., Bolton, P., Chisholm, D., Collins, P.Y., Cooper, J.L., Eaton, J. and </a:t>
            </a:r>
            <a:r>
              <a:rPr lang="en-GB" sz="1600" b="0" i="0" dirty="0" err="1">
                <a:effectLst/>
                <a:latin typeface="pplxSerif"/>
              </a:rPr>
              <a:t>Herrman</a:t>
            </a:r>
            <a:r>
              <a:rPr lang="en-GB" sz="1600" b="0" i="0" dirty="0">
                <a:effectLst/>
                <a:latin typeface="pplxSerif"/>
              </a:rPr>
              <a:t>, H. (2018) ‘The Lancet Commission on global mental health and sustainable development’, </a:t>
            </a:r>
            <a:r>
              <a:rPr lang="en-GB" sz="1600" b="0" i="1" dirty="0">
                <a:effectLst/>
                <a:latin typeface="pplxSerif"/>
              </a:rPr>
              <a:t>The Lancet</a:t>
            </a:r>
            <a:r>
              <a:rPr lang="en-GB" sz="1600" b="0" i="0" dirty="0">
                <a:effectLst/>
                <a:latin typeface="pplxSerif"/>
              </a:rPr>
              <a:t>, 392(10157), pp. 1553–1598. Available at: </a:t>
            </a:r>
            <a:r>
              <a:rPr lang="en-GB" sz="1600" b="0" i="0" dirty="0">
                <a:effectLst/>
                <a:latin typeface="unset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https://doi.org/10.1016/S0140-6736(18)31612-X</a:t>
            </a:r>
            <a:r>
              <a:rPr lang="en-GB" sz="1600" b="0" i="0" dirty="0">
                <a:effectLst/>
                <a:latin typeface="pplxSerif"/>
              </a:rPr>
              <a:t> (Accessed: 27 February 2026).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2151</Words>
  <Application>Microsoft Macintosh PowerPoint</Application>
  <PresentationFormat>On-screen Show (4:3)</PresentationFormat>
  <Paragraphs>80</Paragraphs>
  <Slides>15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pplxSerif</vt:lpstr>
      <vt:lpstr>unset</vt:lpstr>
      <vt:lpstr>var(--pplx-serif)</vt:lpstr>
      <vt:lpstr>Office Theme</vt:lpstr>
      <vt:lpstr>Evaluating the Care and Support Needs of Older People in the UK</vt:lpstr>
      <vt:lpstr>Introduction</vt:lpstr>
      <vt:lpstr>Overview of Older People's Needs</vt:lpstr>
      <vt:lpstr>Theoretical Frameworks</vt:lpstr>
      <vt:lpstr>UK Policy Context</vt:lpstr>
      <vt:lpstr>Empowerment and Independence</vt:lpstr>
      <vt:lpstr>Challenges Faced by Older People</vt:lpstr>
      <vt:lpstr>Challenges Faced by Older People</vt:lpstr>
      <vt:lpstr>Effectiveness of Current UK Interventions</vt:lpstr>
      <vt:lpstr>Effectiveness of Current UK Interventions</vt:lpstr>
      <vt:lpstr>Ethical and Systemic Challenges</vt:lpstr>
      <vt:lpstr>Ethical and Systemic Challenges</vt:lpstr>
      <vt:lpstr>Recommendations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Evaluating the Care and Support Needs of Older People in the UK</dc:title>
  <dc:creator>kohinoor sultan</dc:creator>
  <cp:lastModifiedBy>kohinoor sultan</cp:lastModifiedBy>
  <cp:revision>4</cp:revision>
  <dcterms:created xsi:type="dcterms:W3CDTF">2026-02-27T10:42:36Z</dcterms:created>
  <dcterms:modified xsi:type="dcterms:W3CDTF">2026-02-27T14:02:09Z</dcterms:modified>
</cp:coreProperties>
</file>