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2.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3.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24.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25.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26.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3" r:id="rId2"/>
  </p:sldMasterIdLst>
  <p:notesMasterIdLst>
    <p:notesMasterId r:id="rId46"/>
  </p:notesMasterIdLst>
  <p:sldIdLst>
    <p:sldId id="415" r:id="rId3"/>
    <p:sldId id="448" r:id="rId4"/>
    <p:sldId id="309" r:id="rId5"/>
    <p:sldId id="426" r:id="rId6"/>
    <p:sldId id="303" r:id="rId7"/>
    <p:sldId id="304" r:id="rId8"/>
    <p:sldId id="427" r:id="rId9"/>
    <p:sldId id="302" r:id="rId10"/>
    <p:sldId id="449" r:id="rId11"/>
    <p:sldId id="450" r:id="rId12"/>
    <p:sldId id="357" r:id="rId13"/>
    <p:sldId id="445" r:id="rId14"/>
    <p:sldId id="428" r:id="rId15"/>
    <p:sldId id="425" r:id="rId16"/>
    <p:sldId id="444" r:id="rId17"/>
    <p:sldId id="430" r:id="rId18"/>
    <p:sldId id="329" r:id="rId19"/>
    <p:sldId id="431" r:id="rId20"/>
    <p:sldId id="433" r:id="rId21"/>
    <p:sldId id="434" r:id="rId22"/>
    <p:sldId id="435" r:id="rId23"/>
    <p:sldId id="436" r:id="rId24"/>
    <p:sldId id="437" r:id="rId25"/>
    <p:sldId id="438" r:id="rId26"/>
    <p:sldId id="439" r:id="rId27"/>
    <p:sldId id="441" r:id="rId28"/>
    <p:sldId id="454" r:id="rId29"/>
    <p:sldId id="460" r:id="rId30"/>
    <p:sldId id="461" r:id="rId31"/>
    <p:sldId id="462" r:id="rId32"/>
    <p:sldId id="463" r:id="rId33"/>
    <p:sldId id="455" r:id="rId34"/>
    <p:sldId id="458" r:id="rId35"/>
    <p:sldId id="440" r:id="rId36"/>
    <p:sldId id="451" r:id="rId37"/>
    <p:sldId id="452" r:id="rId38"/>
    <p:sldId id="446" r:id="rId39"/>
    <p:sldId id="447" r:id="rId40"/>
    <p:sldId id="457" r:id="rId41"/>
    <p:sldId id="360" r:id="rId42"/>
    <p:sldId id="459" r:id="rId43"/>
    <p:sldId id="453" r:id="rId44"/>
    <p:sldId id="418"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7C8ACB-3105-4A6B-AB41-CA2C500271E9}" v="1" dt="2026-08-03T14:20:38.0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44" autoAdjust="0"/>
    <p:restoredTop sz="53555" autoAdjust="0"/>
  </p:normalViewPr>
  <p:slideViewPr>
    <p:cSldViewPr snapToGrid="0">
      <p:cViewPr varScale="1">
        <p:scale>
          <a:sx n="48" d="100"/>
          <a:sy n="48" d="100"/>
        </p:scale>
        <p:origin x="1749" y="2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f3007956-5e20-4c5a-987f-cc7f9910f597" providerId="ADAL" clId="{AFA8BB20-F770-46CD-88B3-F3BC40357B48}"/>
    <pc:docChg chg="delSld modSld sldOrd">
      <pc:chgData name="Charlotte Greenway" userId="f3007956-5e20-4c5a-987f-cc7f9910f597" providerId="ADAL" clId="{AFA8BB20-F770-46CD-88B3-F3BC40357B48}" dt="2026-08-04T09:08:04.396" v="93" actId="47"/>
      <pc:docMkLst>
        <pc:docMk/>
      </pc:docMkLst>
      <pc:sldChg chg="del">
        <pc:chgData name="Charlotte Greenway" userId="f3007956-5e20-4c5a-987f-cc7f9910f597" providerId="ADAL" clId="{AFA8BB20-F770-46CD-88B3-F3BC40357B48}" dt="2026-08-04T09:07:56.352" v="92" actId="47"/>
        <pc:sldMkLst>
          <pc:docMk/>
          <pc:sldMk cId="4218610373" sldId="321"/>
        </pc:sldMkLst>
      </pc:sldChg>
      <pc:sldChg chg="del">
        <pc:chgData name="Charlotte Greenway" userId="f3007956-5e20-4c5a-987f-cc7f9910f597" providerId="ADAL" clId="{AFA8BB20-F770-46CD-88B3-F3BC40357B48}" dt="2026-08-04T09:07:56.352" v="92" actId="47"/>
        <pc:sldMkLst>
          <pc:docMk/>
          <pc:sldMk cId="3588306331" sldId="322"/>
        </pc:sldMkLst>
      </pc:sldChg>
      <pc:sldChg chg="del">
        <pc:chgData name="Charlotte Greenway" userId="f3007956-5e20-4c5a-987f-cc7f9910f597" providerId="ADAL" clId="{AFA8BB20-F770-46CD-88B3-F3BC40357B48}" dt="2026-08-04T09:07:56.352" v="92" actId="47"/>
        <pc:sldMkLst>
          <pc:docMk/>
          <pc:sldMk cId="388537109" sldId="325"/>
        </pc:sldMkLst>
      </pc:sldChg>
      <pc:sldChg chg="del ord">
        <pc:chgData name="Charlotte Greenway" userId="f3007956-5e20-4c5a-987f-cc7f9910f597" providerId="ADAL" clId="{AFA8BB20-F770-46CD-88B3-F3BC40357B48}" dt="2026-08-04T09:07:56.352" v="92" actId="47"/>
        <pc:sldMkLst>
          <pc:docMk/>
          <pc:sldMk cId="2333231095" sldId="347"/>
        </pc:sldMkLst>
      </pc:sldChg>
      <pc:sldChg chg="modSp mod modNotesTx">
        <pc:chgData name="Charlotte Greenway" userId="f3007956-5e20-4c5a-987f-cc7f9910f597" providerId="ADAL" clId="{AFA8BB20-F770-46CD-88B3-F3BC40357B48}" dt="2026-08-03T14:20:37.561" v="89" actId="20577"/>
        <pc:sldMkLst>
          <pc:docMk/>
          <pc:sldMk cId="1674199971" sldId="415"/>
        </pc:sldMkLst>
        <pc:spChg chg="mod">
          <ac:chgData name="Charlotte Greenway" userId="f3007956-5e20-4c5a-987f-cc7f9910f597" providerId="ADAL" clId="{AFA8BB20-F770-46CD-88B3-F3BC40357B48}" dt="2026-08-03T14:17:32.617" v="21" actId="20577"/>
          <ac:spMkLst>
            <pc:docMk/>
            <pc:sldMk cId="1674199971" sldId="415"/>
            <ac:spMk id="4" creationId="{27EFF539-D39C-6C0A-4279-DAC969AF7B80}"/>
          </ac:spMkLst>
        </pc:spChg>
      </pc:sldChg>
      <pc:sldChg chg="del">
        <pc:chgData name="Charlotte Greenway" userId="f3007956-5e20-4c5a-987f-cc7f9910f597" providerId="ADAL" clId="{AFA8BB20-F770-46CD-88B3-F3BC40357B48}" dt="2026-08-04T09:08:04.396" v="93" actId="47"/>
        <pc:sldMkLst>
          <pc:docMk/>
          <pc:sldMk cId="1019934007" sldId="442"/>
        </pc:sldMkLst>
      </pc:sldChg>
      <pc:sldChg chg="del">
        <pc:chgData name="Charlotte Greenway" userId="f3007956-5e20-4c5a-987f-cc7f9910f597" providerId="ADAL" clId="{AFA8BB20-F770-46CD-88B3-F3BC40357B48}" dt="2026-08-04T09:07:56.352" v="92" actId="47"/>
        <pc:sldMkLst>
          <pc:docMk/>
          <pc:sldMk cId="3098950583" sldId="443"/>
        </pc:sldMkLst>
      </pc:sldChg>
      <pc:sldChg chg="del">
        <pc:chgData name="Charlotte Greenway" userId="f3007956-5e20-4c5a-987f-cc7f9910f597" providerId="ADAL" clId="{AFA8BB20-F770-46CD-88B3-F3BC40357B48}" dt="2026-08-04T09:07:56.352" v="92" actId="47"/>
        <pc:sldMkLst>
          <pc:docMk/>
          <pc:sldMk cId="2172742078" sldId="456"/>
        </pc:sldMkLst>
      </pc:sldChg>
      <pc:sldChg chg="del">
        <pc:chgData name="Charlotte Greenway" userId="f3007956-5e20-4c5a-987f-cc7f9910f597" providerId="ADAL" clId="{AFA8BB20-F770-46CD-88B3-F3BC40357B48}" dt="2026-08-04T09:07:56.352" v="92" actId="47"/>
        <pc:sldMkLst>
          <pc:docMk/>
          <pc:sldMk cId="418608562" sldId="464"/>
        </pc:sldMkLst>
      </pc:sldChg>
      <pc:sldChg chg="del">
        <pc:chgData name="Charlotte Greenway" userId="f3007956-5e20-4c5a-987f-cc7f9910f597" providerId="ADAL" clId="{AFA8BB20-F770-46CD-88B3-F3BC40357B48}" dt="2026-08-04T09:07:56.352" v="92" actId="47"/>
        <pc:sldMkLst>
          <pc:docMk/>
          <pc:sldMk cId="387054011" sldId="465"/>
        </pc:sldMkLst>
      </pc:sldChg>
    </pc:docChg>
  </pc:docChgLst>
</pc:chgInfo>
</file>

<file path=ppt/diagrams/_rels/data10.xml.rels><?xml version="1.0" encoding="UTF-8" standalone="yes"?>
<Relationships xmlns="http://schemas.openxmlformats.org/package/2006/relationships"><Relationship Id="rId1" Type="http://schemas.openxmlformats.org/officeDocument/2006/relationships/hyperlink" Target="https://www.nihr.ac.uk/news/adhd-digital-test-approved-use-nhs" TargetMode="External"/></Relationships>
</file>

<file path=ppt/diagrams/_rels/drawing10.xml.rels><?xml version="1.0" encoding="UTF-8" standalone="yes"?>
<Relationships xmlns="http://schemas.openxmlformats.org/package/2006/relationships"><Relationship Id="rId1" Type="http://schemas.openxmlformats.org/officeDocument/2006/relationships/hyperlink" Target="https://www.nihr.ac.uk/news/adhd-digital-test-approved-use-nhs"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680F2-4A71-4E04-8457-C3A89DFDACB8}"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GB"/>
        </a:p>
      </dgm:t>
    </dgm:pt>
    <dgm:pt modelId="{B0CB3D78-6934-4C55-BD36-D54706E65660}">
      <dgm:prSet custT="1"/>
      <dgm:spPr/>
      <dgm:t>
        <a:bodyPr/>
        <a:lstStyle/>
        <a:p>
          <a:pPr rtl="0"/>
          <a:r>
            <a:rPr lang="en-GB" sz="2400"/>
            <a:t>It is a neurological problem! </a:t>
          </a:r>
        </a:p>
      </dgm:t>
    </dgm:pt>
    <dgm:pt modelId="{545D64BB-6518-41FF-8137-C7C239BFE138}" type="parTrans" cxnId="{8CA31D58-64F2-4051-8CED-7D4C1EC60002}">
      <dgm:prSet/>
      <dgm:spPr/>
      <dgm:t>
        <a:bodyPr/>
        <a:lstStyle/>
        <a:p>
          <a:endParaRPr lang="en-GB"/>
        </a:p>
      </dgm:t>
    </dgm:pt>
    <dgm:pt modelId="{88645688-7E28-4F25-806A-43FF2474EBAF}" type="sibTrans" cxnId="{8CA31D58-64F2-4051-8CED-7D4C1EC60002}">
      <dgm:prSet/>
      <dgm:spPr/>
      <dgm:t>
        <a:bodyPr/>
        <a:lstStyle/>
        <a:p>
          <a:endParaRPr lang="en-GB"/>
        </a:p>
      </dgm:t>
    </dgm:pt>
    <dgm:pt modelId="{EB9423B0-A206-4443-9E0E-3B3607206CB8}">
      <dgm:prSet/>
      <dgm:spPr/>
      <dgm:t>
        <a:bodyPr/>
        <a:lstStyle/>
        <a:p>
          <a:pPr rtl="0"/>
          <a:r>
            <a:rPr lang="en-GB"/>
            <a:t>It’s a problem in the area of the brain that allows us to tune out of what we shouldn’t be focussing on. </a:t>
          </a:r>
        </a:p>
      </dgm:t>
    </dgm:pt>
    <dgm:pt modelId="{61CCCED1-6681-48AB-8EC8-D30A4762A3F1}" type="parTrans" cxnId="{B8470918-9C28-4778-8D1C-A21C3A45FAF9}">
      <dgm:prSet/>
      <dgm:spPr/>
      <dgm:t>
        <a:bodyPr/>
        <a:lstStyle/>
        <a:p>
          <a:endParaRPr lang="en-GB"/>
        </a:p>
      </dgm:t>
    </dgm:pt>
    <dgm:pt modelId="{29E2AB50-5EE7-49E1-998A-5A4559EAC783}" type="sibTrans" cxnId="{B8470918-9C28-4778-8D1C-A21C3A45FAF9}">
      <dgm:prSet/>
      <dgm:spPr/>
      <dgm:t>
        <a:bodyPr/>
        <a:lstStyle/>
        <a:p>
          <a:endParaRPr lang="en-GB"/>
        </a:p>
      </dgm:t>
    </dgm:pt>
    <dgm:pt modelId="{BB7821CF-2596-4612-B4BF-19EC54D9899A}">
      <dgm:prSet/>
      <dgm:spPr/>
      <dgm:t>
        <a:bodyPr/>
        <a:lstStyle/>
        <a:p>
          <a:pPr rtl="0"/>
          <a:r>
            <a:rPr lang="en-GB"/>
            <a:t>It’s also the part of the brain that controls our impulses and social behaviour </a:t>
          </a:r>
        </a:p>
      </dgm:t>
    </dgm:pt>
    <dgm:pt modelId="{298EC6D5-D9FB-4D4B-B044-F6C5D5DE9A69}" type="parTrans" cxnId="{A7970B0A-3915-466E-9407-7CEF2EFFFF6F}">
      <dgm:prSet/>
      <dgm:spPr/>
      <dgm:t>
        <a:bodyPr/>
        <a:lstStyle/>
        <a:p>
          <a:endParaRPr lang="en-GB"/>
        </a:p>
      </dgm:t>
    </dgm:pt>
    <dgm:pt modelId="{0C556483-D58A-4E8C-AFFE-12E2A63A0287}" type="sibTrans" cxnId="{A7970B0A-3915-466E-9407-7CEF2EFFFF6F}">
      <dgm:prSet/>
      <dgm:spPr/>
      <dgm:t>
        <a:bodyPr/>
        <a:lstStyle/>
        <a:p>
          <a:endParaRPr lang="en-GB"/>
        </a:p>
      </dgm:t>
    </dgm:pt>
    <dgm:pt modelId="{4E5166B6-3951-4F84-914E-D2C14DD34F1D}">
      <dgm:prSet/>
      <dgm:spPr/>
      <dgm:t>
        <a:bodyPr/>
        <a:lstStyle/>
        <a:p>
          <a:pPr rtl="0"/>
          <a:r>
            <a:rPr lang="en-GB"/>
            <a:t>In many children with ADHD this part of the brain has not fully developed.</a:t>
          </a:r>
        </a:p>
      </dgm:t>
    </dgm:pt>
    <dgm:pt modelId="{E2B91759-EF12-453F-BD90-987A49DA0207}" type="parTrans" cxnId="{372A4D2F-F226-44B2-9C84-E48B91E8BF69}">
      <dgm:prSet/>
      <dgm:spPr/>
      <dgm:t>
        <a:bodyPr/>
        <a:lstStyle/>
        <a:p>
          <a:endParaRPr lang="en-GB"/>
        </a:p>
      </dgm:t>
    </dgm:pt>
    <dgm:pt modelId="{1253F36D-0FAF-4AAF-8BCB-D556ACD86706}" type="sibTrans" cxnId="{372A4D2F-F226-44B2-9C84-E48B91E8BF69}">
      <dgm:prSet/>
      <dgm:spPr/>
      <dgm:t>
        <a:bodyPr/>
        <a:lstStyle/>
        <a:p>
          <a:endParaRPr lang="en-GB"/>
        </a:p>
      </dgm:t>
    </dgm:pt>
    <dgm:pt modelId="{4208D80D-5557-4DF4-A390-4EDCF440B24E}" type="pres">
      <dgm:prSet presAssocID="{B78680F2-4A71-4E04-8457-C3A89DFDACB8}" presName="matrix" presStyleCnt="0">
        <dgm:presLayoutVars>
          <dgm:chMax val="1"/>
          <dgm:dir/>
          <dgm:resizeHandles val="exact"/>
        </dgm:presLayoutVars>
      </dgm:prSet>
      <dgm:spPr/>
    </dgm:pt>
    <dgm:pt modelId="{25692F62-B919-4393-BB7B-FCE46F3E5D19}" type="pres">
      <dgm:prSet presAssocID="{B78680F2-4A71-4E04-8457-C3A89DFDACB8}" presName="axisShape" presStyleLbl="bgShp" presStyleIdx="0" presStyleCnt="1"/>
      <dgm:spPr/>
    </dgm:pt>
    <dgm:pt modelId="{BBF81BE8-8083-4E6B-B509-0D794C11219D}" type="pres">
      <dgm:prSet presAssocID="{B78680F2-4A71-4E04-8457-C3A89DFDACB8}" presName="rect1" presStyleLbl="node1" presStyleIdx="0" presStyleCnt="4">
        <dgm:presLayoutVars>
          <dgm:chMax val="0"/>
          <dgm:chPref val="0"/>
          <dgm:bulletEnabled val="1"/>
        </dgm:presLayoutVars>
      </dgm:prSet>
      <dgm:spPr/>
    </dgm:pt>
    <dgm:pt modelId="{BB607C61-161F-4AA1-B560-7FD0449EC402}" type="pres">
      <dgm:prSet presAssocID="{B78680F2-4A71-4E04-8457-C3A89DFDACB8}" presName="rect2" presStyleLbl="node1" presStyleIdx="1" presStyleCnt="4">
        <dgm:presLayoutVars>
          <dgm:chMax val="0"/>
          <dgm:chPref val="0"/>
          <dgm:bulletEnabled val="1"/>
        </dgm:presLayoutVars>
      </dgm:prSet>
      <dgm:spPr/>
    </dgm:pt>
    <dgm:pt modelId="{73B55BD6-0671-49C3-A89F-BB884BE5450C}" type="pres">
      <dgm:prSet presAssocID="{B78680F2-4A71-4E04-8457-C3A89DFDACB8}" presName="rect3" presStyleLbl="node1" presStyleIdx="2" presStyleCnt="4" custLinFactNeighborX="119" custLinFactNeighborY="-1842">
        <dgm:presLayoutVars>
          <dgm:chMax val="0"/>
          <dgm:chPref val="0"/>
          <dgm:bulletEnabled val="1"/>
        </dgm:presLayoutVars>
      </dgm:prSet>
      <dgm:spPr/>
    </dgm:pt>
    <dgm:pt modelId="{DABE1D14-B5E5-4810-920F-29AC544DBE55}" type="pres">
      <dgm:prSet presAssocID="{B78680F2-4A71-4E04-8457-C3A89DFDACB8}" presName="rect4" presStyleLbl="node1" presStyleIdx="3" presStyleCnt="4">
        <dgm:presLayoutVars>
          <dgm:chMax val="0"/>
          <dgm:chPref val="0"/>
          <dgm:bulletEnabled val="1"/>
        </dgm:presLayoutVars>
      </dgm:prSet>
      <dgm:spPr/>
    </dgm:pt>
  </dgm:ptLst>
  <dgm:cxnLst>
    <dgm:cxn modelId="{B56F1307-A8CD-4056-8FD7-A44C3010A837}" type="presOf" srcId="{B0CB3D78-6934-4C55-BD36-D54706E65660}" destId="{BBF81BE8-8083-4E6B-B509-0D794C11219D}" srcOrd="0" destOrd="0" presId="urn:microsoft.com/office/officeart/2005/8/layout/matrix2"/>
    <dgm:cxn modelId="{A7970B0A-3915-466E-9407-7CEF2EFFFF6F}" srcId="{B78680F2-4A71-4E04-8457-C3A89DFDACB8}" destId="{BB7821CF-2596-4612-B4BF-19EC54D9899A}" srcOrd="2" destOrd="0" parTransId="{298EC6D5-D9FB-4D4B-B044-F6C5D5DE9A69}" sibTransId="{0C556483-D58A-4E8C-AFFE-12E2A63A0287}"/>
    <dgm:cxn modelId="{B8470918-9C28-4778-8D1C-A21C3A45FAF9}" srcId="{B78680F2-4A71-4E04-8457-C3A89DFDACB8}" destId="{EB9423B0-A206-4443-9E0E-3B3607206CB8}" srcOrd="1" destOrd="0" parTransId="{61CCCED1-6681-48AB-8EC8-D30A4762A3F1}" sibTransId="{29E2AB50-5EE7-49E1-998A-5A4559EAC783}"/>
    <dgm:cxn modelId="{372A4D2F-F226-44B2-9C84-E48B91E8BF69}" srcId="{B78680F2-4A71-4E04-8457-C3A89DFDACB8}" destId="{4E5166B6-3951-4F84-914E-D2C14DD34F1D}" srcOrd="3" destOrd="0" parTransId="{E2B91759-EF12-453F-BD90-987A49DA0207}" sibTransId="{1253F36D-0FAF-4AAF-8BCB-D556ACD86706}"/>
    <dgm:cxn modelId="{8CA31D58-64F2-4051-8CED-7D4C1EC60002}" srcId="{B78680F2-4A71-4E04-8457-C3A89DFDACB8}" destId="{B0CB3D78-6934-4C55-BD36-D54706E65660}" srcOrd="0" destOrd="0" parTransId="{545D64BB-6518-41FF-8137-C7C239BFE138}" sibTransId="{88645688-7E28-4F25-806A-43FF2474EBAF}"/>
    <dgm:cxn modelId="{6FB05D7A-0DB4-4024-B0E8-15DA2F386405}" type="presOf" srcId="{BB7821CF-2596-4612-B4BF-19EC54D9899A}" destId="{73B55BD6-0671-49C3-A89F-BB884BE5450C}" srcOrd="0" destOrd="0" presId="urn:microsoft.com/office/officeart/2005/8/layout/matrix2"/>
    <dgm:cxn modelId="{BF27CE80-9A34-40E3-8798-E9E015584C28}" type="presOf" srcId="{4E5166B6-3951-4F84-914E-D2C14DD34F1D}" destId="{DABE1D14-B5E5-4810-920F-29AC544DBE55}" srcOrd="0" destOrd="0" presId="urn:microsoft.com/office/officeart/2005/8/layout/matrix2"/>
    <dgm:cxn modelId="{8CAA85B3-DC00-4E14-AA5F-E3D88A1E87C5}" type="presOf" srcId="{EB9423B0-A206-4443-9E0E-3B3607206CB8}" destId="{BB607C61-161F-4AA1-B560-7FD0449EC402}" srcOrd="0" destOrd="0" presId="urn:microsoft.com/office/officeart/2005/8/layout/matrix2"/>
    <dgm:cxn modelId="{A2B553F1-5A8D-46E0-A65D-92E65AAC29A9}" type="presOf" srcId="{B78680F2-4A71-4E04-8457-C3A89DFDACB8}" destId="{4208D80D-5557-4DF4-A390-4EDCF440B24E}" srcOrd="0" destOrd="0" presId="urn:microsoft.com/office/officeart/2005/8/layout/matrix2"/>
    <dgm:cxn modelId="{39C1C359-AFE4-4402-8657-3B8814A3C113}" type="presParOf" srcId="{4208D80D-5557-4DF4-A390-4EDCF440B24E}" destId="{25692F62-B919-4393-BB7B-FCE46F3E5D19}" srcOrd="0" destOrd="0" presId="urn:microsoft.com/office/officeart/2005/8/layout/matrix2"/>
    <dgm:cxn modelId="{4758701C-4229-4B35-92CA-F020CEE4121A}" type="presParOf" srcId="{4208D80D-5557-4DF4-A390-4EDCF440B24E}" destId="{BBF81BE8-8083-4E6B-B509-0D794C11219D}" srcOrd="1" destOrd="0" presId="urn:microsoft.com/office/officeart/2005/8/layout/matrix2"/>
    <dgm:cxn modelId="{EDD6F14E-9D51-4DFA-84BE-C51E6590C986}" type="presParOf" srcId="{4208D80D-5557-4DF4-A390-4EDCF440B24E}" destId="{BB607C61-161F-4AA1-B560-7FD0449EC402}" srcOrd="2" destOrd="0" presId="urn:microsoft.com/office/officeart/2005/8/layout/matrix2"/>
    <dgm:cxn modelId="{41886C51-AC4D-4C2E-8009-73C98BBCB111}" type="presParOf" srcId="{4208D80D-5557-4DF4-A390-4EDCF440B24E}" destId="{73B55BD6-0671-49C3-A89F-BB884BE5450C}" srcOrd="3" destOrd="0" presId="urn:microsoft.com/office/officeart/2005/8/layout/matrix2"/>
    <dgm:cxn modelId="{8A769877-D5D8-4A7B-9067-65457267A617}" type="presParOf" srcId="{4208D80D-5557-4DF4-A390-4EDCF440B24E}" destId="{DABE1D14-B5E5-4810-920F-29AC544DBE55}"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26164D-04AE-40B4-8A01-A170B24CF65B}" type="doc">
      <dgm:prSet loTypeId="urn:microsoft.com/office/officeart/2008/layout/LinedList" loCatId="hierarchy" qsTypeId="urn:microsoft.com/office/officeart/2005/8/quickstyle/simple1" qsCatId="simple" csTypeId="urn:microsoft.com/office/officeart/2005/8/colors/accent1_3" csCatId="accent1" phldr="1"/>
      <dgm:spPr/>
      <dgm:t>
        <a:bodyPr/>
        <a:lstStyle/>
        <a:p>
          <a:endParaRPr lang="en-GB"/>
        </a:p>
      </dgm:t>
    </dgm:pt>
    <dgm:pt modelId="{8936A499-CF8E-4B40-8C74-85F1F6296281}">
      <dgm:prSet custT="1"/>
      <dgm:spPr>
        <a:solidFill>
          <a:schemeClr val="accent5">
            <a:lumMod val="60000"/>
            <a:lumOff val="40000"/>
          </a:schemeClr>
        </a:solidFill>
      </dgm:spPr>
      <dgm:t>
        <a:bodyPr/>
        <a:lstStyle/>
        <a:p>
          <a:pPr rtl="0"/>
          <a:r>
            <a:rPr lang="en-GB" sz="1800"/>
            <a:t>International Classification of Mental and Behavioural Disorders 10th revision (ICD-11)</a:t>
          </a:r>
        </a:p>
      </dgm:t>
    </dgm:pt>
    <dgm:pt modelId="{20AE8F40-40F9-4C74-B29C-23C9C20A0382}" type="parTrans" cxnId="{D89B4E75-521E-4C3D-860E-0047B53A66BD}">
      <dgm:prSet/>
      <dgm:spPr/>
      <dgm:t>
        <a:bodyPr/>
        <a:lstStyle/>
        <a:p>
          <a:endParaRPr lang="en-GB" sz="1600"/>
        </a:p>
      </dgm:t>
    </dgm:pt>
    <dgm:pt modelId="{61D771C4-FA0E-4B88-9441-78AC6D8B7825}" type="sibTrans" cxnId="{D89B4E75-521E-4C3D-860E-0047B53A66BD}">
      <dgm:prSet/>
      <dgm:spPr/>
      <dgm:t>
        <a:bodyPr/>
        <a:lstStyle/>
        <a:p>
          <a:endParaRPr lang="en-GB" sz="1600"/>
        </a:p>
      </dgm:t>
    </dgm:pt>
    <dgm:pt modelId="{6939ADF7-271E-40DE-B973-680CFCFFDFAE}">
      <dgm:prSet custT="1"/>
      <dgm:spPr/>
      <dgm:t>
        <a:bodyPr/>
        <a:lstStyle/>
        <a:p>
          <a:pPr rtl="0"/>
          <a:r>
            <a:rPr lang="en-US" sz="3200"/>
            <a:t>Hyperkinetic disorder (HKD)</a:t>
          </a:r>
          <a:endParaRPr lang="en-GB" sz="1800"/>
        </a:p>
      </dgm:t>
    </dgm:pt>
    <dgm:pt modelId="{4361A9A7-BF95-45A6-A103-819EF21F3361}" type="parTrans" cxnId="{36003D16-C0F7-4563-B959-827C9C18B095}">
      <dgm:prSet/>
      <dgm:spPr/>
      <dgm:t>
        <a:bodyPr/>
        <a:lstStyle/>
        <a:p>
          <a:endParaRPr lang="en-GB" sz="1600"/>
        </a:p>
      </dgm:t>
    </dgm:pt>
    <dgm:pt modelId="{11F67CF8-99AD-4195-85F2-F5B8D945EE2C}" type="sibTrans" cxnId="{36003D16-C0F7-4563-B959-827C9C18B095}">
      <dgm:prSet/>
      <dgm:spPr/>
      <dgm:t>
        <a:bodyPr/>
        <a:lstStyle/>
        <a:p>
          <a:endParaRPr lang="en-GB" sz="1600"/>
        </a:p>
      </dgm:t>
    </dgm:pt>
    <dgm:pt modelId="{B0E5098D-A8BC-4EF3-B497-E2A94A9CEFB0}">
      <dgm:prSet custT="1"/>
      <dgm:spPr/>
      <dgm:t>
        <a:bodyPr/>
        <a:lstStyle/>
        <a:p>
          <a:r>
            <a:rPr lang="en-GB" sz="1800" dirty="0"/>
            <a:t>A persistent and severe impairment of psychological development, characterised by “early onset; a combination of overactive, poorly modulated behaviour with marked inattention and lack of persistent task involvement; and pervasiveness over situations and persistence over time</a:t>
          </a:r>
        </a:p>
      </dgm:t>
    </dgm:pt>
    <dgm:pt modelId="{65CF6242-E132-46AC-922D-BB3D7BCE9C6A}" type="parTrans" cxnId="{F8876192-DB9A-4F9C-8C56-D3DFB3709A6D}">
      <dgm:prSet/>
      <dgm:spPr/>
      <dgm:t>
        <a:bodyPr/>
        <a:lstStyle/>
        <a:p>
          <a:endParaRPr lang="en-GB" sz="1600"/>
        </a:p>
      </dgm:t>
    </dgm:pt>
    <dgm:pt modelId="{5F966351-61DB-4F5D-ACA9-09A80332467E}" type="sibTrans" cxnId="{F8876192-DB9A-4F9C-8C56-D3DFB3709A6D}">
      <dgm:prSet/>
      <dgm:spPr/>
      <dgm:t>
        <a:bodyPr/>
        <a:lstStyle/>
        <a:p>
          <a:endParaRPr lang="en-GB" sz="1600"/>
        </a:p>
      </dgm:t>
    </dgm:pt>
    <dgm:pt modelId="{AF19D933-D135-473C-A5BA-E329F8815C9E}">
      <dgm:prSet custT="1"/>
      <dgm:spPr>
        <a:solidFill>
          <a:schemeClr val="accent3">
            <a:lumMod val="75000"/>
          </a:schemeClr>
        </a:solidFill>
      </dgm:spPr>
      <dgm:t>
        <a:bodyPr/>
        <a:lstStyle/>
        <a:p>
          <a:pPr rtl="0"/>
          <a:r>
            <a:rPr lang="en-GB" sz="1800"/>
            <a:t>Diagnostic and Statistical Manual of Mental Disorders – 5th Edition (DSM-5)</a:t>
          </a:r>
        </a:p>
      </dgm:t>
    </dgm:pt>
    <dgm:pt modelId="{0A474825-3DE0-40DD-A52C-9973DE86FF96}" type="parTrans" cxnId="{95844736-6C6E-4EE7-8CE7-4D4BC6FBD883}">
      <dgm:prSet/>
      <dgm:spPr/>
      <dgm:t>
        <a:bodyPr/>
        <a:lstStyle/>
        <a:p>
          <a:endParaRPr lang="en-GB" sz="1600"/>
        </a:p>
      </dgm:t>
    </dgm:pt>
    <dgm:pt modelId="{8BAB2A5B-29D2-45A9-8D74-1A04ADEEF409}" type="sibTrans" cxnId="{95844736-6C6E-4EE7-8CE7-4D4BC6FBD883}">
      <dgm:prSet/>
      <dgm:spPr/>
      <dgm:t>
        <a:bodyPr/>
        <a:lstStyle/>
        <a:p>
          <a:endParaRPr lang="en-GB" sz="1600"/>
        </a:p>
      </dgm:t>
    </dgm:pt>
    <dgm:pt modelId="{C0C8DF4F-A462-4EE9-85A0-FCDF61D4D9E4}">
      <dgm:prSet custT="1"/>
      <dgm:spPr/>
      <dgm:t>
        <a:bodyPr/>
        <a:lstStyle/>
        <a:p>
          <a:pPr rtl="0"/>
          <a:r>
            <a:rPr lang="en-GB" sz="2800"/>
            <a:t>Attention-deficit hyperactivity disorder (ADHD)</a:t>
          </a:r>
        </a:p>
      </dgm:t>
    </dgm:pt>
    <dgm:pt modelId="{472E75DD-17FF-41CC-8B6F-7D0D077E29F0}" type="parTrans" cxnId="{29F852BD-261E-46F7-B6D7-002F42A2B8E2}">
      <dgm:prSet/>
      <dgm:spPr/>
      <dgm:t>
        <a:bodyPr/>
        <a:lstStyle/>
        <a:p>
          <a:endParaRPr lang="en-GB" sz="1600"/>
        </a:p>
      </dgm:t>
    </dgm:pt>
    <dgm:pt modelId="{73FB7223-9E3C-4D00-B546-1ABD0798E319}" type="sibTrans" cxnId="{29F852BD-261E-46F7-B6D7-002F42A2B8E2}">
      <dgm:prSet/>
      <dgm:spPr/>
      <dgm:t>
        <a:bodyPr/>
        <a:lstStyle/>
        <a:p>
          <a:endParaRPr lang="en-GB" sz="1600"/>
        </a:p>
      </dgm:t>
    </dgm:pt>
    <dgm:pt modelId="{8F3471D5-5E65-426E-95A0-ACD817EF5CF1}">
      <dgm:prSet custT="1"/>
      <dgm:spPr/>
      <dgm:t>
        <a:bodyPr/>
        <a:lstStyle/>
        <a:p>
          <a:pPr rtl="0"/>
          <a:r>
            <a:rPr lang="en-GB" sz="1800"/>
            <a:t>"a persistent pattern of inattention and/or hyperactivity-impulsivity that interferes with functioning or development"</a:t>
          </a:r>
        </a:p>
      </dgm:t>
    </dgm:pt>
    <dgm:pt modelId="{EA925239-7A2F-4F48-85B9-E28FCEE8611E}" type="parTrans" cxnId="{22A59DDF-75BC-4FFD-9E04-CB555914B530}">
      <dgm:prSet/>
      <dgm:spPr/>
      <dgm:t>
        <a:bodyPr/>
        <a:lstStyle/>
        <a:p>
          <a:endParaRPr lang="en-GB" sz="1600"/>
        </a:p>
      </dgm:t>
    </dgm:pt>
    <dgm:pt modelId="{71FFE299-F450-45BD-A650-3BB077ED37C9}" type="sibTrans" cxnId="{22A59DDF-75BC-4FFD-9E04-CB555914B530}">
      <dgm:prSet/>
      <dgm:spPr/>
      <dgm:t>
        <a:bodyPr/>
        <a:lstStyle/>
        <a:p>
          <a:endParaRPr lang="en-GB" sz="1600"/>
        </a:p>
      </dgm:t>
    </dgm:pt>
    <dgm:pt modelId="{07217F0A-51C1-41BC-8D3A-BCEB1D74219B}" type="pres">
      <dgm:prSet presAssocID="{2626164D-04AE-40B4-8A01-A170B24CF65B}" presName="vert0" presStyleCnt="0">
        <dgm:presLayoutVars>
          <dgm:dir/>
          <dgm:animOne val="branch"/>
          <dgm:animLvl val="lvl"/>
        </dgm:presLayoutVars>
      </dgm:prSet>
      <dgm:spPr/>
    </dgm:pt>
    <dgm:pt modelId="{F1E696CD-F209-4F7C-825C-E316BC0264AA}" type="pres">
      <dgm:prSet presAssocID="{8936A499-CF8E-4B40-8C74-85F1F6296281}" presName="thickLine" presStyleLbl="alignNode1" presStyleIdx="0" presStyleCnt="2"/>
      <dgm:spPr/>
    </dgm:pt>
    <dgm:pt modelId="{72725F94-08BA-4E4E-8F5E-A7D1542857EC}" type="pres">
      <dgm:prSet presAssocID="{8936A499-CF8E-4B40-8C74-85F1F6296281}" presName="horz1" presStyleCnt="0"/>
      <dgm:spPr/>
    </dgm:pt>
    <dgm:pt modelId="{048726E9-E9AB-4A26-8B69-C641DC042963}" type="pres">
      <dgm:prSet presAssocID="{8936A499-CF8E-4B40-8C74-85F1F6296281}" presName="tx1" presStyleLbl="revTx" presStyleIdx="0" presStyleCnt="6" custScaleY="87098"/>
      <dgm:spPr/>
    </dgm:pt>
    <dgm:pt modelId="{0E9B3D76-4DC1-4579-9B0A-FC370FED2BD2}" type="pres">
      <dgm:prSet presAssocID="{8936A499-CF8E-4B40-8C74-85F1F6296281}" presName="vert1" presStyleCnt="0"/>
      <dgm:spPr/>
    </dgm:pt>
    <dgm:pt modelId="{A83CA4B3-4734-417C-9F6F-864151E57E08}" type="pres">
      <dgm:prSet presAssocID="{6939ADF7-271E-40DE-B973-680CFCFFDFAE}" presName="vertSpace2a" presStyleCnt="0"/>
      <dgm:spPr/>
    </dgm:pt>
    <dgm:pt modelId="{7ADAC13F-CE2A-4477-80EA-CFDF5C072953}" type="pres">
      <dgm:prSet presAssocID="{6939ADF7-271E-40DE-B973-680CFCFFDFAE}" presName="horz2" presStyleCnt="0"/>
      <dgm:spPr/>
    </dgm:pt>
    <dgm:pt modelId="{D49CAD3D-7A7C-49B3-92E4-44D9A025CEF4}" type="pres">
      <dgm:prSet presAssocID="{6939ADF7-271E-40DE-B973-680CFCFFDFAE}" presName="horzSpace2" presStyleCnt="0"/>
      <dgm:spPr/>
    </dgm:pt>
    <dgm:pt modelId="{7C3762D9-D9E6-4AFC-A3E0-6324AC6C3FE9}" type="pres">
      <dgm:prSet presAssocID="{6939ADF7-271E-40DE-B973-680CFCFFDFAE}" presName="tx2" presStyleLbl="revTx" presStyleIdx="1" presStyleCnt="6"/>
      <dgm:spPr/>
    </dgm:pt>
    <dgm:pt modelId="{C9F43AA0-8321-4B64-AA47-1C15E8A7EDA5}" type="pres">
      <dgm:prSet presAssocID="{6939ADF7-271E-40DE-B973-680CFCFFDFAE}" presName="vert2" presStyleCnt="0"/>
      <dgm:spPr/>
    </dgm:pt>
    <dgm:pt modelId="{9D5DF9AB-98E1-4EF1-A897-EF2682812921}" type="pres">
      <dgm:prSet presAssocID="{B0E5098D-A8BC-4EF3-B497-E2A94A9CEFB0}" presName="horz3" presStyleCnt="0"/>
      <dgm:spPr/>
    </dgm:pt>
    <dgm:pt modelId="{A3D21BA5-E49B-40C6-B9F7-BDD6C43B5BEF}" type="pres">
      <dgm:prSet presAssocID="{B0E5098D-A8BC-4EF3-B497-E2A94A9CEFB0}" presName="horzSpace3" presStyleCnt="0"/>
      <dgm:spPr/>
    </dgm:pt>
    <dgm:pt modelId="{FD9334C1-B940-419A-82E2-01AEDB071BB3}" type="pres">
      <dgm:prSet presAssocID="{B0E5098D-A8BC-4EF3-B497-E2A94A9CEFB0}" presName="tx3" presStyleLbl="revTx" presStyleIdx="2" presStyleCnt="6" custScaleX="130166" custLinFactNeighborX="-1740" custLinFactNeighborY="-6239"/>
      <dgm:spPr/>
    </dgm:pt>
    <dgm:pt modelId="{AB846817-8F61-4829-B40B-7A4186AE548B}" type="pres">
      <dgm:prSet presAssocID="{B0E5098D-A8BC-4EF3-B497-E2A94A9CEFB0}" presName="vert3" presStyleCnt="0"/>
      <dgm:spPr/>
    </dgm:pt>
    <dgm:pt modelId="{9D1A2051-C9EE-474E-BA7D-5F1D987B60F2}" type="pres">
      <dgm:prSet presAssocID="{6939ADF7-271E-40DE-B973-680CFCFFDFAE}" presName="thinLine2b" presStyleLbl="callout" presStyleIdx="0" presStyleCnt="2"/>
      <dgm:spPr/>
    </dgm:pt>
    <dgm:pt modelId="{9B687A3E-4D14-486A-8537-BF7E1170D026}" type="pres">
      <dgm:prSet presAssocID="{6939ADF7-271E-40DE-B973-680CFCFFDFAE}" presName="vertSpace2b" presStyleCnt="0"/>
      <dgm:spPr/>
    </dgm:pt>
    <dgm:pt modelId="{B27FAF42-44C1-445A-A0FB-EDF097B4C790}" type="pres">
      <dgm:prSet presAssocID="{AF19D933-D135-473C-A5BA-E329F8815C9E}" presName="thickLine" presStyleLbl="alignNode1" presStyleIdx="1" presStyleCnt="2"/>
      <dgm:spPr/>
    </dgm:pt>
    <dgm:pt modelId="{701ACA06-54F6-4DC1-9ACA-D500575E4622}" type="pres">
      <dgm:prSet presAssocID="{AF19D933-D135-473C-A5BA-E329F8815C9E}" presName="horz1" presStyleCnt="0"/>
      <dgm:spPr/>
    </dgm:pt>
    <dgm:pt modelId="{6127DA7E-1732-434D-A81F-1CC75DD42268}" type="pres">
      <dgm:prSet presAssocID="{AF19D933-D135-473C-A5BA-E329F8815C9E}" presName="tx1" presStyleLbl="revTx" presStyleIdx="3" presStyleCnt="6" custScaleY="91835"/>
      <dgm:spPr/>
    </dgm:pt>
    <dgm:pt modelId="{C71B96B2-286A-47A0-904E-9976C68302CA}" type="pres">
      <dgm:prSet presAssocID="{AF19D933-D135-473C-A5BA-E329F8815C9E}" presName="vert1" presStyleCnt="0"/>
      <dgm:spPr/>
    </dgm:pt>
    <dgm:pt modelId="{26C8AD70-915C-45F8-AFAC-DB10010C8AF3}" type="pres">
      <dgm:prSet presAssocID="{C0C8DF4F-A462-4EE9-85A0-FCDF61D4D9E4}" presName="vertSpace2a" presStyleCnt="0"/>
      <dgm:spPr/>
    </dgm:pt>
    <dgm:pt modelId="{B31AD7DB-875A-412C-9048-70E1E63D24E4}" type="pres">
      <dgm:prSet presAssocID="{C0C8DF4F-A462-4EE9-85A0-FCDF61D4D9E4}" presName="horz2" presStyleCnt="0"/>
      <dgm:spPr/>
    </dgm:pt>
    <dgm:pt modelId="{C954A3F0-94C3-4313-BE51-E1907660B9F8}" type="pres">
      <dgm:prSet presAssocID="{C0C8DF4F-A462-4EE9-85A0-FCDF61D4D9E4}" presName="horzSpace2" presStyleCnt="0"/>
      <dgm:spPr/>
    </dgm:pt>
    <dgm:pt modelId="{1CDAC101-554B-42AE-A6EB-C1F56B073474}" type="pres">
      <dgm:prSet presAssocID="{C0C8DF4F-A462-4EE9-85A0-FCDF61D4D9E4}" presName="tx2" presStyleLbl="revTx" presStyleIdx="4" presStyleCnt="6"/>
      <dgm:spPr/>
    </dgm:pt>
    <dgm:pt modelId="{B7105369-F244-4EDB-B7A2-7A100210F567}" type="pres">
      <dgm:prSet presAssocID="{C0C8DF4F-A462-4EE9-85A0-FCDF61D4D9E4}" presName="vert2" presStyleCnt="0"/>
      <dgm:spPr/>
    </dgm:pt>
    <dgm:pt modelId="{973F796C-5B05-4E42-8AA0-AD1B8AC141D3}" type="pres">
      <dgm:prSet presAssocID="{8F3471D5-5E65-426E-95A0-ACD817EF5CF1}" presName="horz3" presStyleCnt="0"/>
      <dgm:spPr/>
    </dgm:pt>
    <dgm:pt modelId="{7A2508EB-EAD0-49F1-82B3-951547947E65}" type="pres">
      <dgm:prSet presAssocID="{8F3471D5-5E65-426E-95A0-ACD817EF5CF1}" presName="horzSpace3" presStyleCnt="0"/>
      <dgm:spPr/>
    </dgm:pt>
    <dgm:pt modelId="{FC5DCC84-4F40-408D-BB06-127A5879932B}" type="pres">
      <dgm:prSet presAssocID="{8F3471D5-5E65-426E-95A0-ACD817EF5CF1}" presName="tx3" presStyleLbl="revTx" presStyleIdx="5" presStyleCnt="6" custScaleX="121530" custLinFactNeighborX="-4026" custLinFactNeighborY="-2106"/>
      <dgm:spPr/>
    </dgm:pt>
    <dgm:pt modelId="{583A932B-293A-4D90-8481-C5A95D0052D3}" type="pres">
      <dgm:prSet presAssocID="{8F3471D5-5E65-426E-95A0-ACD817EF5CF1}" presName="vert3" presStyleCnt="0"/>
      <dgm:spPr/>
    </dgm:pt>
    <dgm:pt modelId="{6B9452BB-0390-4B63-B606-2B42F48C7A4F}" type="pres">
      <dgm:prSet presAssocID="{C0C8DF4F-A462-4EE9-85A0-FCDF61D4D9E4}" presName="thinLine2b" presStyleLbl="callout" presStyleIdx="1" presStyleCnt="2"/>
      <dgm:spPr/>
    </dgm:pt>
    <dgm:pt modelId="{8A31970B-FA94-4606-88C9-2E5CE8D1D65C}" type="pres">
      <dgm:prSet presAssocID="{C0C8DF4F-A462-4EE9-85A0-FCDF61D4D9E4}" presName="vertSpace2b" presStyleCnt="0"/>
      <dgm:spPr/>
    </dgm:pt>
  </dgm:ptLst>
  <dgm:cxnLst>
    <dgm:cxn modelId="{36003D16-C0F7-4563-B959-827C9C18B095}" srcId="{8936A499-CF8E-4B40-8C74-85F1F6296281}" destId="{6939ADF7-271E-40DE-B973-680CFCFFDFAE}" srcOrd="0" destOrd="0" parTransId="{4361A9A7-BF95-45A6-A103-819EF21F3361}" sibTransId="{11F67CF8-99AD-4195-85F2-F5B8D945EE2C}"/>
    <dgm:cxn modelId="{F0E2BD20-F73F-4613-89BA-4037DC18ABF3}" type="presOf" srcId="{8F3471D5-5E65-426E-95A0-ACD817EF5CF1}" destId="{FC5DCC84-4F40-408D-BB06-127A5879932B}" srcOrd="0" destOrd="0" presId="urn:microsoft.com/office/officeart/2008/layout/LinedList"/>
    <dgm:cxn modelId="{95844736-6C6E-4EE7-8CE7-4D4BC6FBD883}" srcId="{2626164D-04AE-40B4-8A01-A170B24CF65B}" destId="{AF19D933-D135-473C-A5BA-E329F8815C9E}" srcOrd="1" destOrd="0" parTransId="{0A474825-3DE0-40DD-A52C-9973DE86FF96}" sibTransId="{8BAB2A5B-29D2-45A9-8D74-1A04ADEEF409}"/>
    <dgm:cxn modelId="{4E8C4537-9684-4950-B863-95CE86D06A7A}" type="presOf" srcId="{6939ADF7-271E-40DE-B973-680CFCFFDFAE}" destId="{7C3762D9-D9E6-4AFC-A3E0-6324AC6C3FE9}" srcOrd="0" destOrd="0" presId="urn:microsoft.com/office/officeart/2008/layout/LinedList"/>
    <dgm:cxn modelId="{4DAA505D-2FC2-4F8E-A7E9-7180201D5606}" type="presOf" srcId="{C0C8DF4F-A462-4EE9-85A0-FCDF61D4D9E4}" destId="{1CDAC101-554B-42AE-A6EB-C1F56B073474}" srcOrd="0" destOrd="0" presId="urn:microsoft.com/office/officeart/2008/layout/LinedList"/>
    <dgm:cxn modelId="{D89B4E75-521E-4C3D-860E-0047B53A66BD}" srcId="{2626164D-04AE-40B4-8A01-A170B24CF65B}" destId="{8936A499-CF8E-4B40-8C74-85F1F6296281}" srcOrd="0" destOrd="0" parTransId="{20AE8F40-40F9-4C74-B29C-23C9C20A0382}" sibTransId="{61D771C4-FA0E-4B88-9441-78AC6D8B7825}"/>
    <dgm:cxn modelId="{F8876192-DB9A-4F9C-8C56-D3DFB3709A6D}" srcId="{6939ADF7-271E-40DE-B973-680CFCFFDFAE}" destId="{B0E5098D-A8BC-4EF3-B497-E2A94A9CEFB0}" srcOrd="0" destOrd="0" parTransId="{65CF6242-E132-46AC-922D-BB3D7BCE9C6A}" sibTransId="{5F966351-61DB-4F5D-ACA9-09A80332467E}"/>
    <dgm:cxn modelId="{4D95AA92-3E28-47CD-9670-45478B581978}" type="presOf" srcId="{2626164D-04AE-40B4-8A01-A170B24CF65B}" destId="{07217F0A-51C1-41BC-8D3A-BCEB1D74219B}" srcOrd="0" destOrd="0" presId="urn:microsoft.com/office/officeart/2008/layout/LinedList"/>
    <dgm:cxn modelId="{29F852BD-261E-46F7-B6D7-002F42A2B8E2}" srcId="{AF19D933-D135-473C-A5BA-E329F8815C9E}" destId="{C0C8DF4F-A462-4EE9-85A0-FCDF61D4D9E4}" srcOrd="0" destOrd="0" parTransId="{472E75DD-17FF-41CC-8B6F-7D0D077E29F0}" sibTransId="{73FB7223-9E3C-4D00-B546-1ABD0798E319}"/>
    <dgm:cxn modelId="{3DE6A2D8-FB58-4035-86E3-AC1161EA76F0}" type="presOf" srcId="{AF19D933-D135-473C-A5BA-E329F8815C9E}" destId="{6127DA7E-1732-434D-A81F-1CC75DD42268}" srcOrd="0" destOrd="0" presId="urn:microsoft.com/office/officeart/2008/layout/LinedList"/>
    <dgm:cxn modelId="{0B8115D9-12AD-4E1E-A279-9A30EDBB6849}" type="presOf" srcId="{B0E5098D-A8BC-4EF3-B497-E2A94A9CEFB0}" destId="{FD9334C1-B940-419A-82E2-01AEDB071BB3}" srcOrd="0" destOrd="0" presId="urn:microsoft.com/office/officeart/2008/layout/LinedList"/>
    <dgm:cxn modelId="{22A59DDF-75BC-4FFD-9E04-CB555914B530}" srcId="{C0C8DF4F-A462-4EE9-85A0-FCDF61D4D9E4}" destId="{8F3471D5-5E65-426E-95A0-ACD817EF5CF1}" srcOrd="0" destOrd="0" parTransId="{EA925239-7A2F-4F48-85B9-E28FCEE8611E}" sibTransId="{71FFE299-F450-45BD-A650-3BB077ED37C9}"/>
    <dgm:cxn modelId="{9EF8DFFE-DE98-48E8-9FFB-25A8FCD7B7A9}" type="presOf" srcId="{8936A499-CF8E-4B40-8C74-85F1F6296281}" destId="{048726E9-E9AB-4A26-8B69-C641DC042963}" srcOrd="0" destOrd="0" presId="urn:microsoft.com/office/officeart/2008/layout/LinedList"/>
    <dgm:cxn modelId="{FC1C5013-1C44-4217-8DAD-79AF07799863}" type="presParOf" srcId="{07217F0A-51C1-41BC-8D3A-BCEB1D74219B}" destId="{F1E696CD-F209-4F7C-825C-E316BC0264AA}" srcOrd="0" destOrd="0" presId="urn:microsoft.com/office/officeart/2008/layout/LinedList"/>
    <dgm:cxn modelId="{0C21C758-A70E-4A04-8C0C-837C52227E66}" type="presParOf" srcId="{07217F0A-51C1-41BC-8D3A-BCEB1D74219B}" destId="{72725F94-08BA-4E4E-8F5E-A7D1542857EC}" srcOrd="1" destOrd="0" presId="urn:microsoft.com/office/officeart/2008/layout/LinedList"/>
    <dgm:cxn modelId="{40E79601-CD83-4918-A66E-EC8999188804}" type="presParOf" srcId="{72725F94-08BA-4E4E-8F5E-A7D1542857EC}" destId="{048726E9-E9AB-4A26-8B69-C641DC042963}" srcOrd="0" destOrd="0" presId="urn:microsoft.com/office/officeart/2008/layout/LinedList"/>
    <dgm:cxn modelId="{891F1D47-9A2E-4F50-B392-816004AF5821}" type="presParOf" srcId="{72725F94-08BA-4E4E-8F5E-A7D1542857EC}" destId="{0E9B3D76-4DC1-4579-9B0A-FC370FED2BD2}" srcOrd="1" destOrd="0" presId="urn:microsoft.com/office/officeart/2008/layout/LinedList"/>
    <dgm:cxn modelId="{434DA6B0-3B9F-477B-BA36-C977F697BB65}" type="presParOf" srcId="{0E9B3D76-4DC1-4579-9B0A-FC370FED2BD2}" destId="{A83CA4B3-4734-417C-9F6F-864151E57E08}" srcOrd="0" destOrd="0" presId="urn:microsoft.com/office/officeart/2008/layout/LinedList"/>
    <dgm:cxn modelId="{15FA71D7-14BC-42EF-91F4-012485024D00}" type="presParOf" srcId="{0E9B3D76-4DC1-4579-9B0A-FC370FED2BD2}" destId="{7ADAC13F-CE2A-4477-80EA-CFDF5C072953}" srcOrd="1" destOrd="0" presId="urn:microsoft.com/office/officeart/2008/layout/LinedList"/>
    <dgm:cxn modelId="{D7DFA760-4425-4308-8035-8976FDF3C789}" type="presParOf" srcId="{7ADAC13F-CE2A-4477-80EA-CFDF5C072953}" destId="{D49CAD3D-7A7C-49B3-92E4-44D9A025CEF4}" srcOrd="0" destOrd="0" presId="urn:microsoft.com/office/officeart/2008/layout/LinedList"/>
    <dgm:cxn modelId="{1F1B6861-F987-4786-A19A-8FFB0B47BE94}" type="presParOf" srcId="{7ADAC13F-CE2A-4477-80EA-CFDF5C072953}" destId="{7C3762D9-D9E6-4AFC-A3E0-6324AC6C3FE9}" srcOrd="1" destOrd="0" presId="urn:microsoft.com/office/officeart/2008/layout/LinedList"/>
    <dgm:cxn modelId="{0820CE02-6934-4E3B-AA89-7C7DC8B8C9D8}" type="presParOf" srcId="{7ADAC13F-CE2A-4477-80EA-CFDF5C072953}" destId="{C9F43AA0-8321-4B64-AA47-1C15E8A7EDA5}" srcOrd="2" destOrd="0" presId="urn:microsoft.com/office/officeart/2008/layout/LinedList"/>
    <dgm:cxn modelId="{0B017A34-4241-43A3-A49D-D39B2A19E726}" type="presParOf" srcId="{C9F43AA0-8321-4B64-AA47-1C15E8A7EDA5}" destId="{9D5DF9AB-98E1-4EF1-A897-EF2682812921}" srcOrd="0" destOrd="0" presId="urn:microsoft.com/office/officeart/2008/layout/LinedList"/>
    <dgm:cxn modelId="{2F258ECB-350E-4502-9E5D-9CB5110CAFBE}" type="presParOf" srcId="{9D5DF9AB-98E1-4EF1-A897-EF2682812921}" destId="{A3D21BA5-E49B-40C6-B9F7-BDD6C43B5BEF}" srcOrd="0" destOrd="0" presId="urn:microsoft.com/office/officeart/2008/layout/LinedList"/>
    <dgm:cxn modelId="{24C0BBFD-BA6A-4484-8508-23356A212D15}" type="presParOf" srcId="{9D5DF9AB-98E1-4EF1-A897-EF2682812921}" destId="{FD9334C1-B940-419A-82E2-01AEDB071BB3}" srcOrd="1" destOrd="0" presId="urn:microsoft.com/office/officeart/2008/layout/LinedList"/>
    <dgm:cxn modelId="{C34A804C-EED2-463D-A03B-BD95504F205E}" type="presParOf" srcId="{9D5DF9AB-98E1-4EF1-A897-EF2682812921}" destId="{AB846817-8F61-4829-B40B-7A4186AE548B}" srcOrd="2" destOrd="0" presId="urn:microsoft.com/office/officeart/2008/layout/LinedList"/>
    <dgm:cxn modelId="{10C87331-555B-43C5-8186-5F651B1E5F1C}" type="presParOf" srcId="{0E9B3D76-4DC1-4579-9B0A-FC370FED2BD2}" destId="{9D1A2051-C9EE-474E-BA7D-5F1D987B60F2}" srcOrd="2" destOrd="0" presId="urn:microsoft.com/office/officeart/2008/layout/LinedList"/>
    <dgm:cxn modelId="{6343E70C-A526-4BE8-8F84-9CEA6668CFD7}" type="presParOf" srcId="{0E9B3D76-4DC1-4579-9B0A-FC370FED2BD2}" destId="{9B687A3E-4D14-486A-8537-BF7E1170D026}" srcOrd="3" destOrd="0" presId="urn:microsoft.com/office/officeart/2008/layout/LinedList"/>
    <dgm:cxn modelId="{57FCD881-9D70-45B7-95B3-A6E2C3A4D450}" type="presParOf" srcId="{07217F0A-51C1-41BC-8D3A-BCEB1D74219B}" destId="{B27FAF42-44C1-445A-A0FB-EDF097B4C790}" srcOrd="2" destOrd="0" presId="urn:microsoft.com/office/officeart/2008/layout/LinedList"/>
    <dgm:cxn modelId="{C2803C9B-B0DB-4821-AABB-372A07E0433C}" type="presParOf" srcId="{07217F0A-51C1-41BC-8D3A-BCEB1D74219B}" destId="{701ACA06-54F6-4DC1-9ACA-D500575E4622}" srcOrd="3" destOrd="0" presId="urn:microsoft.com/office/officeart/2008/layout/LinedList"/>
    <dgm:cxn modelId="{5ED60A51-9539-4EA6-885B-561FDD762C48}" type="presParOf" srcId="{701ACA06-54F6-4DC1-9ACA-D500575E4622}" destId="{6127DA7E-1732-434D-A81F-1CC75DD42268}" srcOrd="0" destOrd="0" presId="urn:microsoft.com/office/officeart/2008/layout/LinedList"/>
    <dgm:cxn modelId="{D222F0F2-7236-47B8-9FEC-27C491DEB19D}" type="presParOf" srcId="{701ACA06-54F6-4DC1-9ACA-D500575E4622}" destId="{C71B96B2-286A-47A0-904E-9976C68302CA}" srcOrd="1" destOrd="0" presId="urn:microsoft.com/office/officeart/2008/layout/LinedList"/>
    <dgm:cxn modelId="{EF4E8235-2E36-47A7-A7A5-4937B5ED03A5}" type="presParOf" srcId="{C71B96B2-286A-47A0-904E-9976C68302CA}" destId="{26C8AD70-915C-45F8-AFAC-DB10010C8AF3}" srcOrd="0" destOrd="0" presId="urn:microsoft.com/office/officeart/2008/layout/LinedList"/>
    <dgm:cxn modelId="{B8E814F3-0B8E-49E5-A374-AB4177B94AF7}" type="presParOf" srcId="{C71B96B2-286A-47A0-904E-9976C68302CA}" destId="{B31AD7DB-875A-412C-9048-70E1E63D24E4}" srcOrd="1" destOrd="0" presId="urn:microsoft.com/office/officeart/2008/layout/LinedList"/>
    <dgm:cxn modelId="{E618193C-D448-4EFB-BBCA-5936969FE1E0}" type="presParOf" srcId="{B31AD7DB-875A-412C-9048-70E1E63D24E4}" destId="{C954A3F0-94C3-4313-BE51-E1907660B9F8}" srcOrd="0" destOrd="0" presId="urn:microsoft.com/office/officeart/2008/layout/LinedList"/>
    <dgm:cxn modelId="{A814AE6F-6E2E-4F4D-AE71-F11F05FFB6F0}" type="presParOf" srcId="{B31AD7DB-875A-412C-9048-70E1E63D24E4}" destId="{1CDAC101-554B-42AE-A6EB-C1F56B073474}" srcOrd="1" destOrd="0" presId="urn:microsoft.com/office/officeart/2008/layout/LinedList"/>
    <dgm:cxn modelId="{FEED3FAF-E278-41D8-800B-2083DC8437CB}" type="presParOf" srcId="{B31AD7DB-875A-412C-9048-70E1E63D24E4}" destId="{B7105369-F244-4EDB-B7A2-7A100210F567}" srcOrd="2" destOrd="0" presId="urn:microsoft.com/office/officeart/2008/layout/LinedList"/>
    <dgm:cxn modelId="{C7F26383-95D3-4D71-BF0C-FD5A363779D9}" type="presParOf" srcId="{B7105369-F244-4EDB-B7A2-7A100210F567}" destId="{973F796C-5B05-4E42-8AA0-AD1B8AC141D3}" srcOrd="0" destOrd="0" presId="urn:microsoft.com/office/officeart/2008/layout/LinedList"/>
    <dgm:cxn modelId="{6B5A1AF6-817E-4596-8C5C-C3F05B4D9714}" type="presParOf" srcId="{973F796C-5B05-4E42-8AA0-AD1B8AC141D3}" destId="{7A2508EB-EAD0-49F1-82B3-951547947E65}" srcOrd="0" destOrd="0" presId="urn:microsoft.com/office/officeart/2008/layout/LinedList"/>
    <dgm:cxn modelId="{569F7A67-57BB-4445-BAE2-6CF4697D045A}" type="presParOf" srcId="{973F796C-5B05-4E42-8AA0-AD1B8AC141D3}" destId="{FC5DCC84-4F40-408D-BB06-127A5879932B}" srcOrd="1" destOrd="0" presId="urn:microsoft.com/office/officeart/2008/layout/LinedList"/>
    <dgm:cxn modelId="{1D63B421-5DEE-45CD-88F7-57767599EDEC}" type="presParOf" srcId="{973F796C-5B05-4E42-8AA0-AD1B8AC141D3}" destId="{583A932B-293A-4D90-8481-C5A95D0052D3}" srcOrd="2" destOrd="0" presId="urn:microsoft.com/office/officeart/2008/layout/LinedList"/>
    <dgm:cxn modelId="{194891A8-F52A-4151-A824-11E6A70C2A66}" type="presParOf" srcId="{C71B96B2-286A-47A0-904E-9976C68302CA}" destId="{6B9452BB-0390-4B63-B606-2B42F48C7A4F}" srcOrd="2" destOrd="0" presId="urn:microsoft.com/office/officeart/2008/layout/LinedList"/>
    <dgm:cxn modelId="{63FF01EA-592F-4E0C-BE16-B974C5EA1769}" type="presParOf" srcId="{C71B96B2-286A-47A0-904E-9976C68302CA}" destId="{8A31970B-FA94-4606-88C9-2E5CE8D1D65C}" srcOrd="3"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70BB55-5A3C-4E52-AB6C-07E6D012B27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A0370076-2703-4948-A000-F9A11A193B65}">
      <dgm:prSet/>
      <dgm:spPr>
        <a:solidFill>
          <a:srgbClr val="0070C0"/>
        </a:solidFill>
      </dgm:spPr>
      <dgm:t>
        <a:bodyPr/>
        <a:lstStyle/>
        <a:p>
          <a:pPr rtl="0"/>
          <a:r>
            <a:rPr lang="en-GB"/>
            <a:t>Impulsivity </a:t>
          </a:r>
        </a:p>
      </dgm:t>
    </dgm:pt>
    <dgm:pt modelId="{AC3434FF-6EE2-4B25-BA0A-7F23B6D02BFA}" type="parTrans" cxnId="{8086B7DC-8AFC-4E8F-B2D2-E494E685D5AF}">
      <dgm:prSet/>
      <dgm:spPr/>
      <dgm:t>
        <a:bodyPr/>
        <a:lstStyle/>
        <a:p>
          <a:endParaRPr lang="en-GB"/>
        </a:p>
      </dgm:t>
    </dgm:pt>
    <dgm:pt modelId="{F0247025-4527-4788-9585-B41E6C0B46EA}" type="sibTrans" cxnId="{8086B7DC-8AFC-4E8F-B2D2-E494E685D5AF}">
      <dgm:prSet/>
      <dgm:spPr/>
      <dgm:t>
        <a:bodyPr/>
        <a:lstStyle/>
        <a:p>
          <a:endParaRPr lang="en-GB"/>
        </a:p>
      </dgm:t>
    </dgm:pt>
    <dgm:pt modelId="{5B53FE2E-ABE8-403A-8319-372FFD9D90ED}" type="pres">
      <dgm:prSet presAssocID="{A370BB55-5A3C-4E52-AB6C-07E6D012B27D}" presName="cycle" presStyleCnt="0">
        <dgm:presLayoutVars>
          <dgm:dir/>
          <dgm:resizeHandles val="exact"/>
        </dgm:presLayoutVars>
      </dgm:prSet>
      <dgm:spPr/>
    </dgm:pt>
    <dgm:pt modelId="{F66942BA-4DCA-4C03-9A17-BD0497AC9913}" type="pres">
      <dgm:prSet presAssocID="{A0370076-2703-4948-A000-F9A11A193B65}" presName="node" presStyleLbl="node1" presStyleIdx="0" presStyleCnt="1" custRadScaleRad="70432" custRadScaleInc="-3146">
        <dgm:presLayoutVars>
          <dgm:bulletEnabled val="1"/>
        </dgm:presLayoutVars>
      </dgm:prSet>
      <dgm:spPr/>
    </dgm:pt>
  </dgm:ptLst>
  <dgm:cxnLst>
    <dgm:cxn modelId="{B950E68E-2338-488B-9F53-B1FD713EEB8D}" type="presOf" srcId="{A370BB55-5A3C-4E52-AB6C-07E6D012B27D}" destId="{5B53FE2E-ABE8-403A-8319-372FFD9D90ED}" srcOrd="0" destOrd="0" presId="urn:microsoft.com/office/officeart/2005/8/layout/cycle5"/>
    <dgm:cxn modelId="{712C5CD4-5EFC-464C-B57C-9882D244447A}" type="presOf" srcId="{A0370076-2703-4948-A000-F9A11A193B65}" destId="{F66942BA-4DCA-4C03-9A17-BD0497AC9913}" srcOrd="0" destOrd="0" presId="urn:microsoft.com/office/officeart/2005/8/layout/cycle5"/>
    <dgm:cxn modelId="{8086B7DC-8AFC-4E8F-B2D2-E494E685D5AF}" srcId="{A370BB55-5A3C-4E52-AB6C-07E6D012B27D}" destId="{A0370076-2703-4948-A000-F9A11A193B65}" srcOrd="0" destOrd="0" parTransId="{AC3434FF-6EE2-4B25-BA0A-7F23B6D02BFA}" sibTransId="{F0247025-4527-4788-9585-B41E6C0B46EA}"/>
    <dgm:cxn modelId="{09F6AB61-A817-4D6C-84D8-540C975BEDA8}" type="presParOf" srcId="{5B53FE2E-ABE8-403A-8319-372FFD9D90ED}" destId="{F66942BA-4DCA-4C03-9A17-BD0497AC9913}" srcOrd="0" destOrd="0" presId="urn:microsoft.com/office/officeart/2005/8/layout/cycle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D426A9-BBF5-4E50-B3FF-A8713D675CCD}"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33E8F9B8-BC31-4131-908D-A3412F167B37}">
      <dgm:prSet custT="1"/>
      <dgm:spPr>
        <a:solidFill>
          <a:srgbClr val="00B0F0"/>
        </a:solidFill>
      </dgm:spPr>
      <dgm:t>
        <a:bodyPr/>
        <a:lstStyle/>
        <a:p>
          <a:pPr rtl="0"/>
          <a:r>
            <a:rPr lang="en-GB" sz="2000"/>
            <a:t>Often blurts out answers before questions have been completed </a:t>
          </a:r>
        </a:p>
      </dgm:t>
    </dgm:pt>
    <dgm:pt modelId="{59764D40-624E-4FE8-914E-272BDD58095E}" type="parTrans" cxnId="{EBD50566-08BA-4A32-B694-9535A96501BD}">
      <dgm:prSet/>
      <dgm:spPr/>
      <dgm:t>
        <a:bodyPr/>
        <a:lstStyle/>
        <a:p>
          <a:endParaRPr lang="en-GB" sz="2000"/>
        </a:p>
      </dgm:t>
    </dgm:pt>
    <dgm:pt modelId="{56E151E7-81D8-42D9-9FC6-BB921162681E}" type="sibTrans" cxnId="{EBD50566-08BA-4A32-B694-9535A96501BD}">
      <dgm:prSet/>
      <dgm:spPr/>
      <dgm:t>
        <a:bodyPr/>
        <a:lstStyle/>
        <a:p>
          <a:endParaRPr lang="en-GB" sz="2000"/>
        </a:p>
      </dgm:t>
    </dgm:pt>
    <dgm:pt modelId="{3942577A-AF0F-47D4-BBF6-804CB07C4B20}">
      <dgm:prSet custT="1"/>
      <dgm:spPr>
        <a:solidFill>
          <a:srgbClr val="0086EA"/>
        </a:solidFill>
      </dgm:spPr>
      <dgm:t>
        <a:bodyPr/>
        <a:lstStyle/>
        <a:p>
          <a:pPr rtl="0"/>
          <a:r>
            <a:rPr lang="en-GB" sz="2000"/>
            <a:t>Often has difficulty awaiting turn</a:t>
          </a:r>
        </a:p>
      </dgm:t>
    </dgm:pt>
    <dgm:pt modelId="{2DE65E3B-2831-4D88-B320-85C9B3F166F2}" type="parTrans" cxnId="{4AD51795-76D9-48DB-A1E4-FA0B170F3E32}">
      <dgm:prSet/>
      <dgm:spPr/>
      <dgm:t>
        <a:bodyPr/>
        <a:lstStyle/>
        <a:p>
          <a:endParaRPr lang="en-GB" sz="2000"/>
        </a:p>
      </dgm:t>
    </dgm:pt>
    <dgm:pt modelId="{779D2F89-9B2B-4A15-98E3-E2CF11AC9FC9}" type="sibTrans" cxnId="{4AD51795-76D9-48DB-A1E4-FA0B170F3E32}">
      <dgm:prSet/>
      <dgm:spPr/>
      <dgm:t>
        <a:bodyPr/>
        <a:lstStyle/>
        <a:p>
          <a:endParaRPr lang="en-GB" sz="2000"/>
        </a:p>
      </dgm:t>
    </dgm:pt>
    <dgm:pt modelId="{9AA18858-59EC-49F8-90EB-7677C4CF98C5}">
      <dgm:prSet custT="1"/>
      <dgm:spPr>
        <a:solidFill>
          <a:srgbClr val="0070C0"/>
        </a:solidFill>
      </dgm:spPr>
      <dgm:t>
        <a:bodyPr/>
        <a:lstStyle/>
        <a:p>
          <a:pPr rtl="0"/>
          <a:r>
            <a:rPr lang="en-GB" sz="2000"/>
            <a:t>Often interrupts or intrudes on others</a:t>
          </a:r>
        </a:p>
      </dgm:t>
    </dgm:pt>
    <dgm:pt modelId="{F2A0F2E2-1739-4230-9503-4625D163666C}" type="parTrans" cxnId="{78FB600B-53D2-4D0D-A4D8-E43BB0290F32}">
      <dgm:prSet/>
      <dgm:spPr/>
      <dgm:t>
        <a:bodyPr/>
        <a:lstStyle/>
        <a:p>
          <a:endParaRPr lang="en-GB" sz="2000"/>
        </a:p>
      </dgm:t>
    </dgm:pt>
    <dgm:pt modelId="{47996C18-C093-483C-9E9D-9951083A039B}" type="sibTrans" cxnId="{78FB600B-53D2-4D0D-A4D8-E43BB0290F32}">
      <dgm:prSet/>
      <dgm:spPr/>
      <dgm:t>
        <a:bodyPr/>
        <a:lstStyle/>
        <a:p>
          <a:endParaRPr lang="en-GB" sz="2000"/>
        </a:p>
      </dgm:t>
    </dgm:pt>
    <dgm:pt modelId="{553F59A6-97A9-4921-82E6-3A9DD840C26B}" type="pres">
      <dgm:prSet presAssocID="{32D426A9-BBF5-4E50-B3FF-A8713D675CCD}" presName="linear" presStyleCnt="0">
        <dgm:presLayoutVars>
          <dgm:animLvl val="lvl"/>
          <dgm:resizeHandles val="exact"/>
        </dgm:presLayoutVars>
      </dgm:prSet>
      <dgm:spPr/>
    </dgm:pt>
    <dgm:pt modelId="{2C909448-D058-447E-82D0-6030C6D448F8}" type="pres">
      <dgm:prSet presAssocID="{33E8F9B8-BC31-4131-908D-A3412F167B37}" presName="parentText" presStyleLbl="node1" presStyleIdx="0" presStyleCnt="3">
        <dgm:presLayoutVars>
          <dgm:chMax val="0"/>
          <dgm:bulletEnabled val="1"/>
        </dgm:presLayoutVars>
      </dgm:prSet>
      <dgm:spPr/>
    </dgm:pt>
    <dgm:pt modelId="{3BF6298F-84B0-4D43-A485-D0C67BBDD502}" type="pres">
      <dgm:prSet presAssocID="{56E151E7-81D8-42D9-9FC6-BB921162681E}" presName="spacer" presStyleCnt="0"/>
      <dgm:spPr/>
    </dgm:pt>
    <dgm:pt modelId="{05FFD785-802A-4BF4-AD44-7D72210A52AC}" type="pres">
      <dgm:prSet presAssocID="{3942577A-AF0F-47D4-BBF6-804CB07C4B20}" presName="parentText" presStyleLbl="node1" presStyleIdx="1" presStyleCnt="3">
        <dgm:presLayoutVars>
          <dgm:chMax val="0"/>
          <dgm:bulletEnabled val="1"/>
        </dgm:presLayoutVars>
      </dgm:prSet>
      <dgm:spPr/>
    </dgm:pt>
    <dgm:pt modelId="{A0102672-86F8-4180-986E-7E9DA1948FE5}" type="pres">
      <dgm:prSet presAssocID="{779D2F89-9B2B-4A15-98E3-E2CF11AC9FC9}" presName="spacer" presStyleCnt="0"/>
      <dgm:spPr/>
    </dgm:pt>
    <dgm:pt modelId="{1CAFBF95-3C19-47C0-AEC3-383346487788}" type="pres">
      <dgm:prSet presAssocID="{9AA18858-59EC-49F8-90EB-7677C4CF98C5}" presName="parentText" presStyleLbl="node1" presStyleIdx="2" presStyleCnt="3">
        <dgm:presLayoutVars>
          <dgm:chMax val="0"/>
          <dgm:bulletEnabled val="1"/>
        </dgm:presLayoutVars>
      </dgm:prSet>
      <dgm:spPr/>
    </dgm:pt>
  </dgm:ptLst>
  <dgm:cxnLst>
    <dgm:cxn modelId="{78FB600B-53D2-4D0D-A4D8-E43BB0290F32}" srcId="{32D426A9-BBF5-4E50-B3FF-A8713D675CCD}" destId="{9AA18858-59EC-49F8-90EB-7677C4CF98C5}" srcOrd="2" destOrd="0" parTransId="{F2A0F2E2-1739-4230-9503-4625D163666C}" sibTransId="{47996C18-C093-483C-9E9D-9951083A039B}"/>
    <dgm:cxn modelId="{EBD50566-08BA-4A32-B694-9535A96501BD}" srcId="{32D426A9-BBF5-4E50-B3FF-A8713D675CCD}" destId="{33E8F9B8-BC31-4131-908D-A3412F167B37}" srcOrd="0" destOrd="0" parTransId="{59764D40-624E-4FE8-914E-272BDD58095E}" sibTransId="{56E151E7-81D8-42D9-9FC6-BB921162681E}"/>
    <dgm:cxn modelId="{1D2E1752-87E0-4DBC-90BD-257222044435}" type="presOf" srcId="{33E8F9B8-BC31-4131-908D-A3412F167B37}" destId="{2C909448-D058-447E-82D0-6030C6D448F8}" srcOrd="0" destOrd="0" presId="urn:microsoft.com/office/officeart/2005/8/layout/vList2"/>
    <dgm:cxn modelId="{4AD51795-76D9-48DB-A1E4-FA0B170F3E32}" srcId="{32D426A9-BBF5-4E50-B3FF-A8713D675CCD}" destId="{3942577A-AF0F-47D4-BBF6-804CB07C4B20}" srcOrd="1" destOrd="0" parTransId="{2DE65E3B-2831-4D88-B320-85C9B3F166F2}" sibTransId="{779D2F89-9B2B-4A15-98E3-E2CF11AC9FC9}"/>
    <dgm:cxn modelId="{D9DE2598-B8D6-459A-A651-C4D0ABABE292}" type="presOf" srcId="{32D426A9-BBF5-4E50-B3FF-A8713D675CCD}" destId="{553F59A6-97A9-4921-82E6-3A9DD840C26B}" srcOrd="0" destOrd="0" presId="urn:microsoft.com/office/officeart/2005/8/layout/vList2"/>
    <dgm:cxn modelId="{C3C20FC4-A264-45B1-B893-18D6D22B7925}" type="presOf" srcId="{3942577A-AF0F-47D4-BBF6-804CB07C4B20}" destId="{05FFD785-802A-4BF4-AD44-7D72210A52AC}" srcOrd="0" destOrd="0" presId="urn:microsoft.com/office/officeart/2005/8/layout/vList2"/>
    <dgm:cxn modelId="{D1B06BE8-239C-4160-97FB-E7260C4B2163}" type="presOf" srcId="{9AA18858-59EC-49F8-90EB-7677C4CF98C5}" destId="{1CAFBF95-3C19-47C0-AEC3-383346487788}" srcOrd="0" destOrd="0" presId="urn:microsoft.com/office/officeart/2005/8/layout/vList2"/>
    <dgm:cxn modelId="{C0DBF526-3D3F-4861-AF5C-882163C3036A}" type="presParOf" srcId="{553F59A6-97A9-4921-82E6-3A9DD840C26B}" destId="{2C909448-D058-447E-82D0-6030C6D448F8}" srcOrd="0" destOrd="0" presId="urn:microsoft.com/office/officeart/2005/8/layout/vList2"/>
    <dgm:cxn modelId="{D1C33DD9-5FB1-4A22-8ECF-D93740598BE8}" type="presParOf" srcId="{553F59A6-97A9-4921-82E6-3A9DD840C26B}" destId="{3BF6298F-84B0-4D43-A485-D0C67BBDD502}" srcOrd="1" destOrd="0" presId="urn:microsoft.com/office/officeart/2005/8/layout/vList2"/>
    <dgm:cxn modelId="{7EF74D45-3610-48DF-A6E4-5E2D0046DAD1}" type="presParOf" srcId="{553F59A6-97A9-4921-82E6-3A9DD840C26B}" destId="{05FFD785-802A-4BF4-AD44-7D72210A52AC}" srcOrd="2" destOrd="0" presId="urn:microsoft.com/office/officeart/2005/8/layout/vList2"/>
    <dgm:cxn modelId="{F1EA7CE9-0860-4B3A-B933-F6D32C5E8DEC}" type="presParOf" srcId="{553F59A6-97A9-4921-82E6-3A9DD840C26B}" destId="{A0102672-86F8-4180-986E-7E9DA1948FE5}" srcOrd="3" destOrd="0" presId="urn:microsoft.com/office/officeart/2005/8/layout/vList2"/>
    <dgm:cxn modelId="{9C53B834-E7AF-4AE8-85F5-604951200AB4}" type="presParOf" srcId="{553F59A6-97A9-4921-82E6-3A9DD840C26B}" destId="{1CAFBF95-3C19-47C0-AEC3-383346487788}" srcOrd="4"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AEB7670-9B81-408D-8E4E-104F2D9262BA}" type="doc">
      <dgm:prSet loTypeId="urn:microsoft.com/office/officeart/2005/8/layout/pyramid2" loCatId="pyramid" qsTypeId="urn:microsoft.com/office/officeart/2005/8/quickstyle/simple1" qsCatId="simple" csTypeId="urn:microsoft.com/office/officeart/2005/8/colors/accent0_3" csCatId="mainScheme"/>
      <dgm:spPr/>
      <dgm:t>
        <a:bodyPr/>
        <a:lstStyle/>
        <a:p>
          <a:endParaRPr lang="en-GB"/>
        </a:p>
      </dgm:t>
    </dgm:pt>
    <dgm:pt modelId="{A7E01790-5171-42BD-B889-39A13CA5CCBA}">
      <dgm:prSet/>
      <dgm:spPr/>
      <dgm:t>
        <a:bodyPr/>
        <a:lstStyle/>
        <a:p>
          <a:r>
            <a:rPr lang="en-GB" b="0" i="0" dirty="0"/>
            <a:t>The inattentive subtype accounts for 20% to 30% of cases.</a:t>
          </a:r>
          <a:endParaRPr lang="en-GB" dirty="0"/>
        </a:p>
      </dgm:t>
    </dgm:pt>
    <dgm:pt modelId="{03F836DC-947F-4150-8BE9-C329ACDEE78B}" type="parTrans" cxnId="{6CE49D5C-73F1-4E55-A4CB-D39CCE82070E}">
      <dgm:prSet/>
      <dgm:spPr/>
      <dgm:t>
        <a:bodyPr/>
        <a:lstStyle/>
        <a:p>
          <a:endParaRPr lang="en-GB"/>
        </a:p>
      </dgm:t>
    </dgm:pt>
    <dgm:pt modelId="{DEBFC34D-5249-4320-9506-FEC7DE36BC67}" type="sibTrans" cxnId="{6CE49D5C-73F1-4E55-A4CB-D39CCE82070E}">
      <dgm:prSet/>
      <dgm:spPr/>
      <dgm:t>
        <a:bodyPr/>
        <a:lstStyle/>
        <a:p>
          <a:endParaRPr lang="en-GB"/>
        </a:p>
      </dgm:t>
    </dgm:pt>
    <dgm:pt modelId="{FD2D9F21-C23A-4D66-A0C2-D1791D0EE1E3}">
      <dgm:prSet/>
      <dgm:spPr/>
      <dgm:t>
        <a:bodyPr/>
        <a:lstStyle/>
        <a:p>
          <a:r>
            <a:rPr lang="en-GB" b="0" i="0"/>
            <a:t>The hyperactive-impulsive subtype accounts for around 15% of cases.</a:t>
          </a:r>
          <a:endParaRPr lang="en-GB"/>
        </a:p>
      </dgm:t>
    </dgm:pt>
    <dgm:pt modelId="{37CAC293-F56C-403D-BB7E-7B5D4107166D}" type="parTrans" cxnId="{CDEDCD31-9EC5-4CB4-B61C-B6764B79D461}">
      <dgm:prSet/>
      <dgm:spPr/>
      <dgm:t>
        <a:bodyPr/>
        <a:lstStyle/>
        <a:p>
          <a:endParaRPr lang="en-GB"/>
        </a:p>
      </dgm:t>
    </dgm:pt>
    <dgm:pt modelId="{99AA6541-8FB8-41F9-9B89-A0B4283D175A}" type="sibTrans" cxnId="{CDEDCD31-9EC5-4CB4-B61C-B6764B79D461}">
      <dgm:prSet/>
      <dgm:spPr/>
      <dgm:t>
        <a:bodyPr/>
        <a:lstStyle/>
        <a:p>
          <a:endParaRPr lang="en-GB"/>
        </a:p>
      </dgm:t>
    </dgm:pt>
    <dgm:pt modelId="{C43927A2-1485-4DD6-8828-8DC08C2B9AD1}">
      <dgm:prSet/>
      <dgm:spPr/>
      <dgm:t>
        <a:bodyPr/>
        <a:lstStyle/>
        <a:p>
          <a:r>
            <a:rPr lang="en-GB" b="0" i="0"/>
            <a:t>The combined subtype accounts for 50% to 75% of cases.</a:t>
          </a:r>
          <a:endParaRPr lang="en-GB"/>
        </a:p>
      </dgm:t>
    </dgm:pt>
    <dgm:pt modelId="{FC61B56D-D86E-404C-875D-0136B2245B51}" type="parTrans" cxnId="{0B46AD71-8879-4A4D-A453-6E1CA04D390E}">
      <dgm:prSet/>
      <dgm:spPr/>
      <dgm:t>
        <a:bodyPr/>
        <a:lstStyle/>
        <a:p>
          <a:endParaRPr lang="en-GB"/>
        </a:p>
      </dgm:t>
    </dgm:pt>
    <dgm:pt modelId="{88F4F301-38D8-46C1-A574-CA7E916332D3}" type="sibTrans" cxnId="{0B46AD71-8879-4A4D-A453-6E1CA04D390E}">
      <dgm:prSet/>
      <dgm:spPr/>
      <dgm:t>
        <a:bodyPr/>
        <a:lstStyle/>
        <a:p>
          <a:endParaRPr lang="en-GB"/>
        </a:p>
      </dgm:t>
    </dgm:pt>
    <dgm:pt modelId="{8C3960A1-A7BF-4BC0-A867-631BABD70A60}" type="pres">
      <dgm:prSet presAssocID="{9AEB7670-9B81-408D-8E4E-104F2D9262BA}" presName="compositeShape" presStyleCnt="0">
        <dgm:presLayoutVars>
          <dgm:dir/>
          <dgm:resizeHandles/>
        </dgm:presLayoutVars>
      </dgm:prSet>
      <dgm:spPr/>
    </dgm:pt>
    <dgm:pt modelId="{87719E36-BCBB-4D66-B776-75743B9AFC9A}" type="pres">
      <dgm:prSet presAssocID="{9AEB7670-9B81-408D-8E4E-104F2D9262BA}" presName="pyramid" presStyleLbl="node1" presStyleIdx="0" presStyleCnt="1"/>
      <dgm:spPr/>
    </dgm:pt>
    <dgm:pt modelId="{D571805A-2245-470C-8CC5-A58CBF9FCC03}" type="pres">
      <dgm:prSet presAssocID="{9AEB7670-9B81-408D-8E4E-104F2D9262BA}" presName="theList" presStyleCnt="0"/>
      <dgm:spPr/>
    </dgm:pt>
    <dgm:pt modelId="{DF007C2C-1B26-481C-8374-7B09F996F9BF}" type="pres">
      <dgm:prSet presAssocID="{A7E01790-5171-42BD-B889-39A13CA5CCBA}" presName="aNode" presStyleLbl="fgAcc1" presStyleIdx="0" presStyleCnt="3">
        <dgm:presLayoutVars>
          <dgm:bulletEnabled val="1"/>
        </dgm:presLayoutVars>
      </dgm:prSet>
      <dgm:spPr/>
    </dgm:pt>
    <dgm:pt modelId="{3C0C1D85-8B30-4B7B-AECE-1BF8EF5B9985}" type="pres">
      <dgm:prSet presAssocID="{A7E01790-5171-42BD-B889-39A13CA5CCBA}" presName="aSpace" presStyleCnt="0"/>
      <dgm:spPr/>
    </dgm:pt>
    <dgm:pt modelId="{89F3052F-941E-48AF-AB09-B00F471149A6}" type="pres">
      <dgm:prSet presAssocID="{FD2D9F21-C23A-4D66-A0C2-D1791D0EE1E3}" presName="aNode" presStyleLbl="fgAcc1" presStyleIdx="1" presStyleCnt="3">
        <dgm:presLayoutVars>
          <dgm:bulletEnabled val="1"/>
        </dgm:presLayoutVars>
      </dgm:prSet>
      <dgm:spPr/>
    </dgm:pt>
    <dgm:pt modelId="{DF152FAD-2E00-42CB-8A53-680CECAABF5B}" type="pres">
      <dgm:prSet presAssocID="{FD2D9F21-C23A-4D66-A0C2-D1791D0EE1E3}" presName="aSpace" presStyleCnt="0"/>
      <dgm:spPr/>
    </dgm:pt>
    <dgm:pt modelId="{A266F765-3688-4245-99DE-E708052BBC7C}" type="pres">
      <dgm:prSet presAssocID="{C43927A2-1485-4DD6-8828-8DC08C2B9AD1}" presName="aNode" presStyleLbl="fgAcc1" presStyleIdx="2" presStyleCnt="3">
        <dgm:presLayoutVars>
          <dgm:bulletEnabled val="1"/>
        </dgm:presLayoutVars>
      </dgm:prSet>
      <dgm:spPr/>
    </dgm:pt>
    <dgm:pt modelId="{C0814325-7579-42EB-968C-0871569E29D0}" type="pres">
      <dgm:prSet presAssocID="{C43927A2-1485-4DD6-8828-8DC08C2B9AD1}" presName="aSpace" presStyleCnt="0"/>
      <dgm:spPr/>
    </dgm:pt>
  </dgm:ptLst>
  <dgm:cxnLst>
    <dgm:cxn modelId="{4BD82F28-41B2-4B81-882F-ECF998804E90}" type="presOf" srcId="{C43927A2-1485-4DD6-8828-8DC08C2B9AD1}" destId="{A266F765-3688-4245-99DE-E708052BBC7C}" srcOrd="0" destOrd="0" presId="urn:microsoft.com/office/officeart/2005/8/layout/pyramid2"/>
    <dgm:cxn modelId="{CDEDCD31-9EC5-4CB4-B61C-B6764B79D461}" srcId="{9AEB7670-9B81-408D-8E4E-104F2D9262BA}" destId="{FD2D9F21-C23A-4D66-A0C2-D1791D0EE1E3}" srcOrd="1" destOrd="0" parTransId="{37CAC293-F56C-403D-BB7E-7B5D4107166D}" sibTransId="{99AA6541-8FB8-41F9-9B89-A0B4283D175A}"/>
    <dgm:cxn modelId="{6CE49D5C-73F1-4E55-A4CB-D39CCE82070E}" srcId="{9AEB7670-9B81-408D-8E4E-104F2D9262BA}" destId="{A7E01790-5171-42BD-B889-39A13CA5CCBA}" srcOrd="0" destOrd="0" parTransId="{03F836DC-947F-4150-8BE9-C329ACDEE78B}" sibTransId="{DEBFC34D-5249-4320-9506-FEC7DE36BC67}"/>
    <dgm:cxn modelId="{F03DEF44-1AAC-4544-9386-F1B790641D90}" type="presOf" srcId="{9AEB7670-9B81-408D-8E4E-104F2D9262BA}" destId="{8C3960A1-A7BF-4BC0-A867-631BABD70A60}" srcOrd="0" destOrd="0" presId="urn:microsoft.com/office/officeart/2005/8/layout/pyramid2"/>
    <dgm:cxn modelId="{0B46AD71-8879-4A4D-A453-6E1CA04D390E}" srcId="{9AEB7670-9B81-408D-8E4E-104F2D9262BA}" destId="{C43927A2-1485-4DD6-8828-8DC08C2B9AD1}" srcOrd="2" destOrd="0" parTransId="{FC61B56D-D86E-404C-875D-0136B2245B51}" sibTransId="{88F4F301-38D8-46C1-A574-CA7E916332D3}"/>
    <dgm:cxn modelId="{BA6A8DCA-418F-4697-8C96-AA378B2F38B3}" type="presOf" srcId="{FD2D9F21-C23A-4D66-A0C2-D1791D0EE1E3}" destId="{89F3052F-941E-48AF-AB09-B00F471149A6}" srcOrd="0" destOrd="0" presId="urn:microsoft.com/office/officeart/2005/8/layout/pyramid2"/>
    <dgm:cxn modelId="{B6E40CF6-F8BD-4C37-89F3-E63318C63F97}" type="presOf" srcId="{A7E01790-5171-42BD-B889-39A13CA5CCBA}" destId="{DF007C2C-1B26-481C-8374-7B09F996F9BF}" srcOrd="0" destOrd="0" presId="urn:microsoft.com/office/officeart/2005/8/layout/pyramid2"/>
    <dgm:cxn modelId="{2E71870F-81A7-4D85-8C80-5CF39504CD86}" type="presParOf" srcId="{8C3960A1-A7BF-4BC0-A867-631BABD70A60}" destId="{87719E36-BCBB-4D66-B776-75743B9AFC9A}" srcOrd="0" destOrd="0" presId="urn:microsoft.com/office/officeart/2005/8/layout/pyramid2"/>
    <dgm:cxn modelId="{07DE651F-E44E-413F-998C-6400C0A79D78}" type="presParOf" srcId="{8C3960A1-A7BF-4BC0-A867-631BABD70A60}" destId="{D571805A-2245-470C-8CC5-A58CBF9FCC03}" srcOrd="1" destOrd="0" presId="urn:microsoft.com/office/officeart/2005/8/layout/pyramid2"/>
    <dgm:cxn modelId="{84A972E7-D29C-441D-BFCA-AEFA9C72DB04}" type="presParOf" srcId="{D571805A-2245-470C-8CC5-A58CBF9FCC03}" destId="{DF007C2C-1B26-481C-8374-7B09F996F9BF}" srcOrd="0" destOrd="0" presId="urn:microsoft.com/office/officeart/2005/8/layout/pyramid2"/>
    <dgm:cxn modelId="{CB636BDB-01EB-4498-9FD4-D71461C334AF}" type="presParOf" srcId="{D571805A-2245-470C-8CC5-A58CBF9FCC03}" destId="{3C0C1D85-8B30-4B7B-AECE-1BF8EF5B9985}" srcOrd="1" destOrd="0" presId="urn:microsoft.com/office/officeart/2005/8/layout/pyramid2"/>
    <dgm:cxn modelId="{7A304F19-48F2-4BA6-92B6-A6976BB07AFB}" type="presParOf" srcId="{D571805A-2245-470C-8CC5-A58CBF9FCC03}" destId="{89F3052F-941E-48AF-AB09-B00F471149A6}" srcOrd="2" destOrd="0" presId="urn:microsoft.com/office/officeart/2005/8/layout/pyramid2"/>
    <dgm:cxn modelId="{E0564EA0-223D-4FDE-9E64-89DAC96A09D1}" type="presParOf" srcId="{D571805A-2245-470C-8CC5-A58CBF9FCC03}" destId="{DF152FAD-2E00-42CB-8A53-680CECAABF5B}" srcOrd="3" destOrd="0" presId="urn:microsoft.com/office/officeart/2005/8/layout/pyramid2"/>
    <dgm:cxn modelId="{5C567ECB-3435-435D-BBAC-A7F10699C82A}" type="presParOf" srcId="{D571805A-2245-470C-8CC5-A58CBF9FCC03}" destId="{A266F765-3688-4245-99DE-E708052BBC7C}" srcOrd="4" destOrd="0" presId="urn:microsoft.com/office/officeart/2005/8/layout/pyramid2"/>
    <dgm:cxn modelId="{F59B15D8-16E5-434D-A437-CD5BFDD7801B}" type="presParOf" srcId="{D571805A-2245-470C-8CC5-A58CBF9FCC03}" destId="{C0814325-7579-42EB-968C-0871569E29D0}" srcOrd="5"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85EDF1-4919-4357-9901-92F82D123DDB}"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A2DB3A69-0E01-41A0-B8C3-D18FFEFE36FE}">
      <dgm:prSet custT="1"/>
      <dgm:spPr/>
      <dgm:t>
        <a:bodyPr/>
        <a:lstStyle/>
        <a:p>
          <a:pPr algn="ctr"/>
          <a:r>
            <a:rPr lang="en-GB" sz="2400" dirty="0"/>
            <a:t>The use of classification systems of mental disorders, such as DSM and ICD, is controversial. </a:t>
          </a:r>
        </a:p>
      </dgm:t>
    </dgm:pt>
    <dgm:pt modelId="{D001CDC3-D0D5-4CFF-AA9D-4D558FF143BC}" type="parTrans" cxnId="{D6422A12-24EE-4183-8632-EDF1D509B0E9}">
      <dgm:prSet/>
      <dgm:spPr/>
      <dgm:t>
        <a:bodyPr/>
        <a:lstStyle/>
        <a:p>
          <a:endParaRPr lang="en-GB"/>
        </a:p>
      </dgm:t>
    </dgm:pt>
    <dgm:pt modelId="{B2324CAA-9CAE-4F53-8B57-D1BDFDBD55F0}" type="sibTrans" cxnId="{D6422A12-24EE-4183-8632-EDF1D509B0E9}">
      <dgm:prSet/>
      <dgm:spPr/>
      <dgm:t>
        <a:bodyPr/>
        <a:lstStyle/>
        <a:p>
          <a:endParaRPr lang="en-GB"/>
        </a:p>
      </dgm:t>
    </dgm:pt>
    <dgm:pt modelId="{BBB01327-CFC7-4FDB-9A03-B8B95FFF6996}" type="pres">
      <dgm:prSet presAssocID="{A085EDF1-4919-4357-9901-92F82D123DDB}" presName="linear" presStyleCnt="0">
        <dgm:presLayoutVars>
          <dgm:animLvl val="lvl"/>
          <dgm:resizeHandles val="exact"/>
        </dgm:presLayoutVars>
      </dgm:prSet>
      <dgm:spPr/>
    </dgm:pt>
    <dgm:pt modelId="{7C69F0B4-0B85-4B66-8ABC-423936EEE6BC}" type="pres">
      <dgm:prSet presAssocID="{A2DB3A69-0E01-41A0-B8C3-D18FFEFE36FE}" presName="parentText" presStyleLbl="node1" presStyleIdx="0" presStyleCnt="1" custLinFactNeighborY="-1342">
        <dgm:presLayoutVars>
          <dgm:chMax val="0"/>
          <dgm:bulletEnabled val="1"/>
        </dgm:presLayoutVars>
      </dgm:prSet>
      <dgm:spPr/>
    </dgm:pt>
  </dgm:ptLst>
  <dgm:cxnLst>
    <dgm:cxn modelId="{D6422A12-24EE-4183-8632-EDF1D509B0E9}" srcId="{A085EDF1-4919-4357-9901-92F82D123DDB}" destId="{A2DB3A69-0E01-41A0-B8C3-D18FFEFE36FE}" srcOrd="0" destOrd="0" parTransId="{D001CDC3-D0D5-4CFF-AA9D-4D558FF143BC}" sibTransId="{B2324CAA-9CAE-4F53-8B57-D1BDFDBD55F0}"/>
    <dgm:cxn modelId="{88B65DB0-289C-4D97-B742-052559290511}" type="presOf" srcId="{A2DB3A69-0E01-41A0-B8C3-D18FFEFE36FE}" destId="{7C69F0B4-0B85-4B66-8ABC-423936EEE6BC}" srcOrd="0" destOrd="0" presId="urn:microsoft.com/office/officeart/2005/8/layout/vList2"/>
    <dgm:cxn modelId="{7C6537DF-9D95-4886-BEDB-6FF46550D868}" type="presOf" srcId="{A085EDF1-4919-4357-9901-92F82D123DDB}" destId="{BBB01327-CFC7-4FDB-9A03-B8B95FFF6996}" srcOrd="0" destOrd="0" presId="urn:microsoft.com/office/officeart/2005/8/layout/vList2"/>
    <dgm:cxn modelId="{2C60AFFE-F036-4598-8363-C1AF6392A3B2}" type="presParOf" srcId="{BBB01327-CFC7-4FDB-9A03-B8B95FFF6996}" destId="{7C69F0B4-0B85-4B66-8ABC-423936EEE6BC}"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E555907-8514-4E97-9C6D-DCCF72F0097A}" type="doc">
      <dgm:prSet loTypeId="urn:microsoft.com/office/officeart/2009/3/layout/PlusandMinus" loCatId="relationship" qsTypeId="urn:microsoft.com/office/officeart/2005/8/quickstyle/simple1" qsCatId="simple" csTypeId="urn:microsoft.com/office/officeart/2005/8/colors/accent1_2" csCatId="accent1" phldr="1"/>
      <dgm:spPr/>
      <dgm:t>
        <a:bodyPr/>
        <a:lstStyle/>
        <a:p>
          <a:endParaRPr lang="en-GB"/>
        </a:p>
      </dgm:t>
    </dgm:pt>
    <dgm:pt modelId="{C0DC071D-BA38-4794-BA62-3267CFAD094D}">
      <dgm:prSet custT="1"/>
      <dgm:spPr/>
      <dgm:t>
        <a:bodyPr/>
        <a:lstStyle/>
        <a:p>
          <a:r>
            <a:rPr lang="en-GB" sz="1800" dirty="0"/>
            <a:t>Labelling -negatively affects self-perceptions = stigma. Stigmatisation may cause a sense of shame, decreasing self-esteem, lowering self-worth, and self-fulfilling prophecies. Individuals may alter their behaviour to fit the diagnostic label or use the diagnosis to excuse deviant behaviour. </a:t>
          </a:r>
        </a:p>
      </dgm:t>
    </dgm:pt>
    <dgm:pt modelId="{5326AB4B-8109-4123-9A2E-6496198CC8FA}" type="parTrans" cxnId="{A64A1F68-7A02-4BB3-A59F-A06567D10D8E}">
      <dgm:prSet/>
      <dgm:spPr/>
      <dgm:t>
        <a:bodyPr/>
        <a:lstStyle/>
        <a:p>
          <a:endParaRPr lang="en-GB" sz="2400"/>
        </a:p>
      </dgm:t>
    </dgm:pt>
    <dgm:pt modelId="{2A1B2E34-88D8-4D74-B22F-6FD52EA6E47E}" type="sibTrans" cxnId="{A64A1F68-7A02-4BB3-A59F-A06567D10D8E}">
      <dgm:prSet/>
      <dgm:spPr/>
      <dgm:t>
        <a:bodyPr/>
        <a:lstStyle/>
        <a:p>
          <a:endParaRPr lang="en-GB" sz="2400"/>
        </a:p>
      </dgm:t>
    </dgm:pt>
    <dgm:pt modelId="{EA4E4D20-142E-457C-959C-4CD64D5E03B2}">
      <dgm:prSet custT="1"/>
      <dgm:spPr/>
      <dgm:t>
        <a:bodyPr/>
        <a:lstStyle/>
        <a:p>
          <a:r>
            <a:rPr lang="en-GB" sz="1800" dirty="0"/>
            <a:t>Diagnostic criteria help to organise the results of psychological assessment, facilitate communication among professionals, allows prognosis based on the existing literature, contributes to setting realistic expectations - future, set goals of treatment, and facilitate scientific research. </a:t>
          </a:r>
        </a:p>
      </dgm:t>
    </dgm:pt>
    <dgm:pt modelId="{83E635E8-2A59-4126-BB8D-C7D4C5E4EDA5}" type="parTrans" cxnId="{4ED1B2BB-2BE1-48C9-9598-833C51A6D409}">
      <dgm:prSet/>
      <dgm:spPr/>
      <dgm:t>
        <a:bodyPr/>
        <a:lstStyle/>
        <a:p>
          <a:endParaRPr lang="en-GB" sz="2400"/>
        </a:p>
      </dgm:t>
    </dgm:pt>
    <dgm:pt modelId="{44F288E3-843B-4C42-A65C-6E39435AF910}" type="sibTrans" cxnId="{4ED1B2BB-2BE1-48C9-9598-833C51A6D409}">
      <dgm:prSet/>
      <dgm:spPr/>
      <dgm:t>
        <a:bodyPr/>
        <a:lstStyle/>
        <a:p>
          <a:endParaRPr lang="en-GB" sz="2400"/>
        </a:p>
      </dgm:t>
    </dgm:pt>
    <dgm:pt modelId="{1599F103-ABA8-4DAB-B5B1-22C28C606651}" type="pres">
      <dgm:prSet presAssocID="{9E555907-8514-4E97-9C6D-DCCF72F0097A}" presName="Name0" presStyleCnt="0">
        <dgm:presLayoutVars>
          <dgm:chMax val="2"/>
          <dgm:chPref val="2"/>
          <dgm:dir/>
          <dgm:animOne/>
          <dgm:resizeHandles val="exact"/>
        </dgm:presLayoutVars>
      </dgm:prSet>
      <dgm:spPr/>
    </dgm:pt>
    <dgm:pt modelId="{D223FFAD-868E-4C6D-AE3C-7F55B2DA415C}" type="pres">
      <dgm:prSet presAssocID="{9E555907-8514-4E97-9C6D-DCCF72F0097A}" presName="Background" presStyleLbl="bgImgPlace1" presStyleIdx="0" presStyleCnt="1" custScaleY="128422"/>
      <dgm:spPr>
        <a:solidFill>
          <a:schemeClr val="bg2">
            <a:lumMod val="75000"/>
          </a:schemeClr>
        </a:solidFill>
      </dgm:spPr>
    </dgm:pt>
    <dgm:pt modelId="{B56D46E8-3202-43BC-93C7-D88490D3CA3F}" type="pres">
      <dgm:prSet presAssocID="{9E555907-8514-4E97-9C6D-DCCF72F0097A}" presName="ParentText1" presStyleLbl="revTx" presStyleIdx="0" presStyleCnt="2">
        <dgm:presLayoutVars>
          <dgm:chMax val="0"/>
          <dgm:chPref val="0"/>
          <dgm:bulletEnabled val="1"/>
        </dgm:presLayoutVars>
      </dgm:prSet>
      <dgm:spPr/>
    </dgm:pt>
    <dgm:pt modelId="{687B2DB1-234E-4369-9DD2-712CA45FC2CD}" type="pres">
      <dgm:prSet presAssocID="{9E555907-8514-4E97-9C6D-DCCF72F0097A}" presName="ParentText2" presStyleLbl="revTx" presStyleIdx="1" presStyleCnt="2">
        <dgm:presLayoutVars>
          <dgm:chMax val="0"/>
          <dgm:chPref val="0"/>
          <dgm:bulletEnabled val="1"/>
        </dgm:presLayoutVars>
      </dgm:prSet>
      <dgm:spPr/>
    </dgm:pt>
    <dgm:pt modelId="{63652D11-3EA4-4C3A-B312-34364C2C2F0A}" type="pres">
      <dgm:prSet presAssocID="{9E555907-8514-4E97-9C6D-DCCF72F0097A}" presName="Plus" presStyleLbl="alignNode1" presStyleIdx="0" presStyleCnt="2" custLinFactX="200000" custLinFactNeighborX="286125" custLinFactNeighborY="-16324"/>
      <dgm:spPr>
        <a:solidFill>
          <a:schemeClr val="tx2"/>
        </a:solidFill>
      </dgm:spPr>
    </dgm:pt>
    <dgm:pt modelId="{18F87CA3-1D99-4A48-925E-5CBF37FABB61}" type="pres">
      <dgm:prSet presAssocID="{9E555907-8514-4E97-9C6D-DCCF72F0097A}" presName="Minus" presStyleLbl="alignNode1" presStyleIdx="1" presStyleCnt="2" custLinFactX="-200000" custLinFactNeighborX="-294432" custLinFactNeighborY="3587"/>
      <dgm:spPr>
        <a:solidFill>
          <a:schemeClr val="tx2"/>
        </a:solidFill>
      </dgm:spPr>
    </dgm:pt>
    <dgm:pt modelId="{0F9DD106-33E7-4F13-9994-656FE8A5FAB2}" type="pres">
      <dgm:prSet presAssocID="{9E555907-8514-4E97-9C6D-DCCF72F0097A}" presName="Divider" presStyleLbl="parChTrans1D1" presStyleIdx="0" presStyleCnt="1"/>
      <dgm:spPr/>
    </dgm:pt>
  </dgm:ptLst>
  <dgm:cxnLst>
    <dgm:cxn modelId="{02C7DF1B-09AC-4586-A440-0005A1D41107}" type="presOf" srcId="{EA4E4D20-142E-457C-959C-4CD64D5E03B2}" destId="{687B2DB1-234E-4369-9DD2-712CA45FC2CD}" srcOrd="0" destOrd="0" presId="urn:microsoft.com/office/officeart/2009/3/layout/PlusandMinus"/>
    <dgm:cxn modelId="{BEDE985B-BF15-4A70-B2FB-2C5A968B3250}" type="presOf" srcId="{C0DC071D-BA38-4794-BA62-3267CFAD094D}" destId="{B56D46E8-3202-43BC-93C7-D88490D3CA3F}" srcOrd="0" destOrd="0" presId="urn:microsoft.com/office/officeart/2009/3/layout/PlusandMinus"/>
    <dgm:cxn modelId="{A64A1F68-7A02-4BB3-A59F-A06567D10D8E}" srcId="{9E555907-8514-4E97-9C6D-DCCF72F0097A}" destId="{C0DC071D-BA38-4794-BA62-3267CFAD094D}" srcOrd="0" destOrd="0" parTransId="{5326AB4B-8109-4123-9A2E-6496198CC8FA}" sibTransId="{2A1B2E34-88D8-4D74-B22F-6FD52EA6E47E}"/>
    <dgm:cxn modelId="{4ED1B2BB-2BE1-48C9-9598-833C51A6D409}" srcId="{9E555907-8514-4E97-9C6D-DCCF72F0097A}" destId="{EA4E4D20-142E-457C-959C-4CD64D5E03B2}" srcOrd="1" destOrd="0" parTransId="{83E635E8-2A59-4126-BB8D-C7D4C5E4EDA5}" sibTransId="{44F288E3-843B-4C42-A65C-6E39435AF910}"/>
    <dgm:cxn modelId="{4EB43BF6-D9FB-4D99-830B-DCBA04F3AD97}" type="presOf" srcId="{9E555907-8514-4E97-9C6D-DCCF72F0097A}" destId="{1599F103-ABA8-4DAB-B5B1-22C28C606651}" srcOrd="0" destOrd="0" presId="urn:microsoft.com/office/officeart/2009/3/layout/PlusandMinus"/>
    <dgm:cxn modelId="{B3CAA366-10D7-4B50-A5F0-A7D05190FE61}" type="presParOf" srcId="{1599F103-ABA8-4DAB-B5B1-22C28C606651}" destId="{D223FFAD-868E-4C6D-AE3C-7F55B2DA415C}" srcOrd="0" destOrd="0" presId="urn:microsoft.com/office/officeart/2009/3/layout/PlusandMinus"/>
    <dgm:cxn modelId="{4AFA9ED7-E772-4206-A132-5848A10E42DD}" type="presParOf" srcId="{1599F103-ABA8-4DAB-B5B1-22C28C606651}" destId="{B56D46E8-3202-43BC-93C7-D88490D3CA3F}" srcOrd="1" destOrd="0" presId="urn:microsoft.com/office/officeart/2009/3/layout/PlusandMinus"/>
    <dgm:cxn modelId="{3E0F8B21-BFD4-45D8-BFC4-70C34C9954DB}" type="presParOf" srcId="{1599F103-ABA8-4DAB-B5B1-22C28C606651}" destId="{687B2DB1-234E-4369-9DD2-712CA45FC2CD}" srcOrd="2" destOrd="0" presId="urn:microsoft.com/office/officeart/2009/3/layout/PlusandMinus"/>
    <dgm:cxn modelId="{98E23873-DF92-4A50-A160-9216498C2F35}" type="presParOf" srcId="{1599F103-ABA8-4DAB-B5B1-22C28C606651}" destId="{63652D11-3EA4-4C3A-B312-34364C2C2F0A}" srcOrd="3" destOrd="0" presId="urn:microsoft.com/office/officeart/2009/3/layout/PlusandMinus"/>
    <dgm:cxn modelId="{B4F856AD-0366-4FC1-AC14-40D105D864E2}" type="presParOf" srcId="{1599F103-ABA8-4DAB-B5B1-22C28C606651}" destId="{18F87CA3-1D99-4A48-925E-5CBF37FABB61}" srcOrd="4" destOrd="0" presId="urn:microsoft.com/office/officeart/2009/3/layout/PlusandMinus"/>
    <dgm:cxn modelId="{453A39B7-28DD-4C4B-AE3C-454F603F233C}" type="presParOf" srcId="{1599F103-ABA8-4DAB-B5B1-22C28C606651}" destId="{0F9DD106-33E7-4F13-9994-656FE8A5FAB2}" srcOrd="5" destOrd="0" presId="urn:microsoft.com/office/officeart/2009/3/layout/PlusandMinus"/>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F9CF8CB-D869-42F9-AA15-B072BB7F6A2D}"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0A3F242A-6BF9-4B45-B18D-EA65CB9FE836}">
      <dgm:prSet/>
      <dgm:spPr/>
      <dgm:t>
        <a:bodyPr/>
        <a:lstStyle/>
        <a:p>
          <a:pPr algn="ctr"/>
          <a:r>
            <a:rPr lang="en-GB" dirty="0"/>
            <a:t>Categorical models versus dimensional models</a:t>
          </a:r>
        </a:p>
      </dgm:t>
    </dgm:pt>
    <dgm:pt modelId="{73FF6536-4560-4FC6-B5A0-7D6719D255AD}" type="parTrans" cxnId="{6750C1F0-C76A-43FC-915D-D91FA924AAA5}">
      <dgm:prSet/>
      <dgm:spPr/>
      <dgm:t>
        <a:bodyPr/>
        <a:lstStyle/>
        <a:p>
          <a:pPr algn="ctr"/>
          <a:endParaRPr lang="en-GB"/>
        </a:p>
      </dgm:t>
    </dgm:pt>
    <dgm:pt modelId="{9B2CFE0F-B985-4AE2-8F88-C25BC6FE3631}" type="sibTrans" cxnId="{6750C1F0-C76A-43FC-915D-D91FA924AAA5}">
      <dgm:prSet/>
      <dgm:spPr/>
      <dgm:t>
        <a:bodyPr/>
        <a:lstStyle/>
        <a:p>
          <a:pPr algn="ctr"/>
          <a:endParaRPr lang="en-GB"/>
        </a:p>
      </dgm:t>
    </dgm:pt>
    <dgm:pt modelId="{228EA005-C363-40D2-9313-A4B4EFA9B703}" type="pres">
      <dgm:prSet presAssocID="{AF9CF8CB-D869-42F9-AA15-B072BB7F6A2D}" presName="linear" presStyleCnt="0">
        <dgm:presLayoutVars>
          <dgm:animLvl val="lvl"/>
          <dgm:resizeHandles val="exact"/>
        </dgm:presLayoutVars>
      </dgm:prSet>
      <dgm:spPr/>
    </dgm:pt>
    <dgm:pt modelId="{C6C3DE9E-C920-4024-B743-0BD065D430DF}" type="pres">
      <dgm:prSet presAssocID="{0A3F242A-6BF9-4B45-B18D-EA65CB9FE836}" presName="parentText" presStyleLbl="node1" presStyleIdx="0" presStyleCnt="1" custAng="16200000" custScaleX="66495" custScaleY="101250" custLinFactNeighborX="-45955" custLinFactNeighborY="71662">
        <dgm:presLayoutVars>
          <dgm:chMax val="0"/>
          <dgm:bulletEnabled val="1"/>
        </dgm:presLayoutVars>
      </dgm:prSet>
      <dgm:spPr/>
    </dgm:pt>
  </dgm:ptLst>
  <dgm:cxnLst>
    <dgm:cxn modelId="{452C11DD-4326-4E6B-90E1-A6B89F492310}" type="presOf" srcId="{0A3F242A-6BF9-4B45-B18D-EA65CB9FE836}" destId="{C6C3DE9E-C920-4024-B743-0BD065D430DF}" srcOrd="0" destOrd="0" presId="urn:microsoft.com/office/officeart/2005/8/layout/vList2"/>
    <dgm:cxn modelId="{6750C1F0-C76A-43FC-915D-D91FA924AAA5}" srcId="{AF9CF8CB-D869-42F9-AA15-B072BB7F6A2D}" destId="{0A3F242A-6BF9-4B45-B18D-EA65CB9FE836}" srcOrd="0" destOrd="0" parTransId="{73FF6536-4560-4FC6-B5A0-7D6719D255AD}" sibTransId="{9B2CFE0F-B985-4AE2-8F88-C25BC6FE3631}"/>
    <dgm:cxn modelId="{611E8DF9-1EAA-4F88-95C6-2358C56D756B}" type="presOf" srcId="{AF9CF8CB-D869-42F9-AA15-B072BB7F6A2D}" destId="{228EA005-C363-40D2-9313-A4B4EFA9B703}" srcOrd="0" destOrd="0" presId="urn:microsoft.com/office/officeart/2005/8/layout/vList2"/>
    <dgm:cxn modelId="{E6BAB217-5443-4312-A436-67ADC6177063}" type="presParOf" srcId="{228EA005-C363-40D2-9313-A4B4EFA9B703}" destId="{C6C3DE9E-C920-4024-B743-0BD065D430DF}" srcOrd="0" destOrd="0" presId="urn:microsoft.com/office/officeart/2005/8/layout/vList2"/>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E83049A-082E-4335-802E-888DBF0F472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03C2D6E-007C-4C61-BF9D-47FD82B3A48C}">
      <dgm:prSet custT="1"/>
      <dgm:spPr/>
      <dgm:t>
        <a:bodyPr/>
        <a:lstStyle/>
        <a:p>
          <a:r>
            <a:rPr lang="en-GB" sz="2400" dirty="0"/>
            <a:t>Focus: Use of digital technologies alongside standard clinical assessments to support ADHD diagnosis.</a:t>
          </a:r>
        </a:p>
      </dgm:t>
    </dgm:pt>
    <dgm:pt modelId="{73EB1EEA-ED03-4442-9FC7-D96E279ECE78}" type="parTrans" cxnId="{8CB968D3-A876-47B8-B391-497C40745D66}">
      <dgm:prSet/>
      <dgm:spPr/>
      <dgm:t>
        <a:bodyPr/>
        <a:lstStyle/>
        <a:p>
          <a:endParaRPr lang="en-GB" sz="1600"/>
        </a:p>
      </dgm:t>
    </dgm:pt>
    <dgm:pt modelId="{016A53A4-0BA7-4168-9530-D29B89008CA2}" type="sibTrans" cxnId="{8CB968D3-A876-47B8-B391-497C40745D66}">
      <dgm:prSet/>
      <dgm:spPr/>
      <dgm:t>
        <a:bodyPr/>
        <a:lstStyle/>
        <a:p>
          <a:endParaRPr lang="en-GB" sz="1600"/>
        </a:p>
      </dgm:t>
    </dgm:pt>
    <dgm:pt modelId="{FF507217-5CA8-4A7D-9A25-A47A8F6A6742}" type="pres">
      <dgm:prSet presAssocID="{3E83049A-082E-4335-802E-888DBF0F4721}" presName="linear" presStyleCnt="0">
        <dgm:presLayoutVars>
          <dgm:animLvl val="lvl"/>
          <dgm:resizeHandles val="exact"/>
        </dgm:presLayoutVars>
      </dgm:prSet>
      <dgm:spPr/>
    </dgm:pt>
    <dgm:pt modelId="{5E93EB22-3C2A-4036-8601-EADFC576936C}" type="pres">
      <dgm:prSet presAssocID="{703C2D6E-007C-4C61-BF9D-47FD82B3A48C}" presName="parentText" presStyleLbl="node1" presStyleIdx="0" presStyleCnt="1">
        <dgm:presLayoutVars>
          <dgm:chMax val="0"/>
          <dgm:bulletEnabled val="1"/>
        </dgm:presLayoutVars>
      </dgm:prSet>
      <dgm:spPr/>
    </dgm:pt>
  </dgm:ptLst>
  <dgm:cxnLst>
    <dgm:cxn modelId="{03CBF433-A314-4341-8FCD-E72D99AC10F0}" type="presOf" srcId="{3E83049A-082E-4335-802E-888DBF0F4721}" destId="{FF507217-5CA8-4A7D-9A25-A47A8F6A6742}" srcOrd="0" destOrd="0" presId="urn:microsoft.com/office/officeart/2005/8/layout/vList2"/>
    <dgm:cxn modelId="{8CB968D3-A876-47B8-B391-497C40745D66}" srcId="{3E83049A-082E-4335-802E-888DBF0F4721}" destId="{703C2D6E-007C-4C61-BF9D-47FD82B3A48C}" srcOrd="0" destOrd="0" parTransId="{73EB1EEA-ED03-4442-9FC7-D96E279ECE78}" sibTransId="{016A53A4-0BA7-4168-9530-D29B89008CA2}"/>
    <dgm:cxn modelId="{04FB1DD5-16F2-48DB-B57F-BBC2A461DAE3}" type="presOf" srcId="{703C2D6E-007C-4C61-BF9D-47FD82B3A48C}" destId="{5E93EB22-3C2A-4036-8601-EADFC576936C}" srcOrd="0" destOrd="0" presId="urn:microsoft.com/office/officeart/2005/8/layout/vList2"/>
    <dgm:cxn modelId="{6DC6105F-D370-457B-8577-92D728EC66C7}" type="presParOf" srcId="{FF507217-5CA8-4A7D-9A25-A47A8F6A6742}" destId="{5E93EB22-3C2A-4036-8601-EADFC576936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B9BE998-D1D2-489F-8560-93BBF6127C2A}" type="doc">
      <dgm:prSet loTypeId="urn:microsoft.com/office/officeart/2005/8/layout/hList1" loCatId="list" qsTypeId="urn:microsoft.com/office/officeart/2005/8/quickstyle/simple1" qsCatId="simple" csTypeId="urn:microsoft.com/office/officeart/2005/8/colors/accent0_3" csCatId="mainScheme" phldr="1"/>
      <dgm:spPr/>
      <dgm:t>
        <a:bodyPr/>
        <a:lstStyle/>
        <a:p>
          <a:endParaRPr lang="en-GB"/>
        </a:p>
      </dgm:t>
    </dgm:pt>
    <dgm:pt modelId="{255562D9-F225-40CB-AE39-29A236A399B0}">
      <dgm:prSet custT="1"/>
      <dgm:spPr/>
      <dgm:t>
        <a:bodyPr/>
        <a:lstStyle/>
        <a:p>
          <a:r>
            <a:rPr lang="en-GB" sz="1800" dirty="0"/>
            <a:t>Key Recommendation (Children &amp; Young People)</a:t>
          </a:r>
        </a:p>
      </dgm:t>
    </dgm:pt>
    <dgm:pt modelId="{6A7F33B6-A2F1-46FA-BFB8-5882ED8FA431}" type="parTrans" cxnId="{5C77B2A8-30AC-4C50-85BB-B886EC3D4BC2}">
      <dgm:prSet/>
      <dgm:spPr/>
      <dgm:t>
        <a:bodyPr/>
        <a:lstStyle/>
        <a:p>
          <a:endParaRPr lang="en-GB"/>
        </a:p>
      </dgm:t>
    </dgm:pt>
    <dgm:pt modelId="{31BE8357-7F04-4124-9063-AF7219582B8B}" type="sibTrans" cxnId="{5C77B2A8-30AC-4C50-85BB-B886EC3D4BC2}">
      <dgm:prSet/>
      <dgm:spPr/>
      <dgm:t>
        <a:bodyPr/>
        <a:lstStyle/>
        <a:p>
          <a:endParaRPr lang="en-GB"/>
        </a:p>
      </dgm:t>
    </dgm:pt>
    <dgm:pt modelId="{CBAB3ED0-A946-4953-88EB-C9937E115B5B}">
      <dgm:prSet/>
      <dgm:spPr/>
      <dgm:t>
        <a:bodyPr/>
        <a:lstStyle/>
        <a:p>
          <a:r>
            <a:rPr lang="en-GB" sz="1800" dirty="0" err="1"/>
            <a:t>QbTest</a:t>
          </a:r>
          <a:r>
            <a:rPr lang="en-GB" sz="1800" dirty="0"/>
            <a:t> may be used as an option to aid ADHD diagnosis in individuals aged 6–17 years, but only in combination with traditional clinical assessment by a qualified professional.</a:t>
          </a:r>
        </a:p>
      </dgm:t>
    </dgm:pt>
    <dgm:pt modelId="{5E7F72B4-6B67-48BF-B51C-FD840AE3C066}" type="parTrans" cxnId="{1DB78EE5-0136-411A-8C31-EB6FFDBCBB20}">
      <dgm:prSet/>
      <dgm:spPr/>
      <dgm:t>
        <a:bodyPr/>
        <a:lstStyle/>
        <a:p>
          <a:endParaRPr lang="en-GB"/>
        </a:p>
      </dgm:t>
    </dgm:pt>
    <dgm:pt modelId="{B882F913-A677-47AE-85BA-C3F8A60702C6}" type="sibTrans" cxnId="{1DB78EE5-0136-411A-8C31-EB6FFDBCBB20}">
      <dgm:prSet/>
      <dgm:spPr/>
      <dgm:t>
        <a:bodyPr/>
        <a:lstStyle/>
        <a:p>
          <a:endParaRPr lang="en-GB"/>
        </a:p>
      </dgm:t>
    </dgm:pt>
    <dgm:pt modelId="{78BD8A96-28D2-429C-8B50-FB6CBF71D3B5}">
      <dgm:prSet/>
      <dgm:spPr/>
      <dgm:t>
        <a:bodyPr/>
        <a:lstStyle/>
        <a:p>
          <a:r>
            <a:rPr lang="en-GB" sz="1800" dirty="0"/>
            <a:t>Evidence (e.g., AQUA trial) shows it helps accelerate diagnostic decisions and is cost-effective for this age group </a:t>
          </a:r>
          <a:r>
            <a:rPr lang="en-GB" sz="1800" dirty="0">
              <a:hlinkClick xmlns:r="http://schemas.openxmlformats.org/officeDocument/2006/relationships" r:id="rId1"/>
            </a:rPr>
            <a:t>(The Guardian)</a:t>
          </a:r>
          <a:endParaRPr lang="en-GB" sz="1800" dirty="0"/>
        </a:p>
      </dgm:t>
    </dgm:pt>
    <dgm:pt modelId="{5C4A7BFD-F1CF-462D-83F6-82AE313D8AE6}" type="parTrans" cxnId="{253E849D-BA59-4AE2-8F31-8BE7DA0DB65B}">
      <dgm:prSet/>
      <dgm:spPr/>
      <dgm:t>
        <a:bodyPr/>
        <a:lstStyle/>
        <a:p>
          <a:endParaRPr lang="en-GB"/>
        </a:p>
      </dgm:t>
    </dgm:pt>
    <dgm:pt modelId="{DFC770EA-B062-4606-822C-4AFBFA898039}" type="sibTrans" cxnId="{253E849D-BA59-4AE2-8F31-8BE7DA0DB65B}">
      <dgm:prSet/>
      <dgm:spPr/>
      <dgm:t>
        <a:bodyPr/>
        <a:lstStyle/>
        <a:p>
          <a:endParaRPr lang="en-GB"/>
        </a:p>
      </dgm:t>
    </dgm:pt>
    <dgm:pt modelId="{152EEF6F-80CE-48EF-83C7-616F53B0C5DE}">
      <dgm:prSet custT="1"/>
      <dgm:spPr/>
      <dgm:t>
        <a:bodyPr/>
        <a:lstStyle/>
        <a:p>
          <a:endParaRPr lang="en-GB" sz="1100" dirty="0"/>
        </a:p>
      </dgm:t>
    </dgm:pt>
    <dgm:pt modelId="{4D688A58-ADF7-4539-BC2C-9127925D1A06}" type="parTrans" cxnId="{C7BC810D-C54C-4BC4-B6AD-47F88C9320F6}">
      <dgm:prSet/>
      <dgm:spPr/>
      <dgm:t>
        <a:bodyPr/>
        <a:lstStyle/>
        <a:p>
          <a:endParaRPr lang="en-GB"/>
        </a:p>
      </dgm:t>
    </dgm:pt>
    <dgm:pt modelId="{27C4653A-9606-43B1-AFF4-B5B782AB3148}" type="sibTrans" cxnId="{C7BC810D-C54C-4BC4-B6AD-47F88C9320F6}">
      <dgm:prSet/>
      <dgm:spPr/>
      <dgm:t>
        <a:bodyPr/>
        <a:lstStyle/>
        <a:p>
          <a:endParaRPr lang="en-GB"/>
        </a:p>
      </dgm:t>
    </dgm:pt>
    <dgm:pt modelId="{45533967-251C-4A02-82C3-BD7D125CDA8D}" type="pres">
      <dgm:prSet presAssocID="{8B9BE998-D1D2-489F-8560-93BBF6127C2A}" presName="Name0" presStyleCnt="0">
        <dgm:presLayoutVars>
          <dgm:dir/>
          <dgm:animLvl val="lvl"/>
          <dgm:resizeHandles val="exact"/>
        </dgm:presLayoutVars>
      </dgm:prSet>
      <dgm:spPr/>
    </dgm:pt>
    <dgm:pt modelId="{F130E37E-0E5A-4056-882D-52BF7F1F7A5D}" type="pres">
      <dgm:prSet presAssocID="{255562D9-F225-40CB-AE39-29A236A399B0}" presName="composite" presStyleCnt="0"/>
      <dgm:spPr/>
    </dgm:pt>
    <dgm:pt modelId="{55B42517-B7AC-466A-BB9E-C8F56772E39E}" type="pres">
      <dgm:prSet presAssocID="{255562D9-F225-40CB-AE39-29A236A399B0}" presName="parTx" presStyleLbl="alignNode1" presStyleIdx="0" presStyleCnt="1" custScaleY="95639">
        <dgm:presLayoutVars>
          <dgm:chMax val="0"/>
          <dgm:chPref val="0"/>
          <dgm:bulletEnabled val="1"/>
        </dgm:presLayoutVars>
      </dgm:prSet>
      <dgm:spPr/>
    </dgm:pt>
    <dgm:pt modelId="{87424F16-BE2F-4693-B7FC-3AA0FA2FA6EB}" type="pres">
      <dgm:prSet presAssocID="{255562D9-F225-40CB-AE39-29A236A399B0}" presName="desTx" presStyleLbl="alignAccFollowNode1" presStyleIdx="0" presStyleCnt="1">
        <dgm:presLayoutVars>
          <dgm:bulletEnabled val="1"/>
        </dgm:presLayoutVars>
      </dgm:prSet>
      <dgm:spPr/>
    </dgm:pt>
  </dgm:ptLst>
  <dgm:cxnLst>
    <dgm:cxn modelId="{342A6102-5042-47AE-935B-3604B40CD6B7}" type="presOf" srcId="{CBAB3ED0-A946-4953-88EB-C9937E115B5B}" destId="{87424F16-BE2F-4693-B7FC-3AA0FA2FA6EB}" srcOrd="0" destOrd="0" presId="urn:microsoft.com/office/officeart/2005/8/layout/hList1"/>
    <dgm:cxn modelId="{C7BC810D-C54C-4BC4-B6AD-47F88C9320F6}" srcId="{255562D9-F225-40CB-AE39-29A236A399B0}" destId="{152EEF6F-80CE-48EF-83C7-616F53B0C5DE}" srcOrd="1" destOrd="0" parTransId="{4D688A58-ADF7-4539-BC2C-9127925D1A06}" sibTransId="{27C4653A-9606-43B1-AFF4-B5B782AB3148}"/>
    <dgm:cxn modelId="{1062831E-33D8-4125-9B34-843D1B54E0C9}" type="presOf" srcId="{152EEF6F-80CE-48EF-83C7-616F53B0C5DE}" destId="{87424F16-BE2F-4693-B7FC-3AA0FA2FA6EB}" srcOrd="0" destOrd="1" presId="urn:microsoft.com/office/officeart/2005/8/layout/hList1"/>
    <dgm:cxn modelId="{07365D77-85B3-4532-8608-6C09BD2F447B}" type="presOf" srcId="{8B9BE998-D1D2-489F-8560-93BBF6127C2A}" destId="{45533967-251C-4A02-82C3-BD7D125CDA8D}" srcOrd="0" destOrd="0" presId="urn:microsoft.com/office/officeart/2005/8/layout/hList1"/>
    <dgm:cxn modelId="{253E849D-BA59-4AE2-8F31-8BE7DA0DB65B}" srcId="{255562D9-F225-40CB-AE39-29A236A399B0}" destId="{78BD8A96-28D2-429C-8B50-FB6CBF71D3B5}" srcOrd="2" destOrd="0" parTransId="{5C4A7BFD-F1CF-462D-83F6-82AE313D8AE6}" sibTransId="{DFC770EA-B062-4606-822C-4AFBFA898039}"/>
    <dgm:cxn modelId="{5C77B2A8-30AC-4C50-85BB-B886EC3D4BC2}" srcId="{8B9BE998-D1D2-489F-8560-93BBF6127C2A}" destId="{255562D9-F225-40CB-AE39-29A236A399B0}" srcOrd="0" destOrd="0" parTransId="{6A7F33B6-A2F1-46FA-BFB8-5882ED8FA431}" sibTransId="{31BE8357-7F04-4124-9063-AF7219582B8B}"/>
    <dgm:cxn modelId="{FD33D4C1-8F52-44F2-ADA3-659A367E9799}" type="presOf" srcId="{255562D9-F225-40CB-AE39-29A236A399B0}" destId="{55B42517-B7AC-466A-BB9E-C8F56772E39E}" srcOrd="0" destOrd="0" presId="urn:microsoft.com/office/officeart/2005/8/layout/hList1"/>
    <dgm:cxn modelId="{1DB78EE5-0136-411A-8C31-EB6FFDBCBB20}" srcId="{255562D9-F225-40CB-AE39-29A236A399B0}" destId="{CBAB3ED0-A946-4953-88EB-C9937E115B5B}" srcOrd="0" destOrd="0" parTransId="{5E7F72B4-6B67-48BF-B51C-FD840AE3C066}" sibTransId="{B882F913-A677-47AE-85BA-C3F8A60702C6}"/>
    <dgm:cxn modelId="{A3C1D4E7-63FE-4BB8-AED4-B09C9B6EA39B}" type="presOf" srcId="{78BD8A96-28D2-429C-8B50-FB6CBF71D3B5}" destId="{87424F16-BE2F-4693-B7FC-3AA0FA2FA6EB}" srcOrd="0" destOrd="2" presId="urn:microsoft.com/office/officeart/2005/8/layout/hList1"/>
    <dgm:cxn modelId="{054A2EA9-0195-47C1-836A-B141757C1EC7}" type="presParOf" srcId="{45533967-251C-4A02-82C3-BD7D125CDA8D}" destId="{F130E37E-0E5A-4056-882D-52BF7F1F7A5D}" srcOrd="0" destOrd="0" presId="urn:microsoft.com/office/officeart/2005/8/layout/hList1"/>
    <dgm:cxn modelId="{7F9EF96E-ABB2-4412-828B-A3B6B78D77B7}" type="presParOf" srcId="{F130E37E-0E5A-4056-882D-52BF7F1F7A5D}" destId="{55B42517-B7AC-466A-BB9E-C8F56772E39E}" srcOrd="0" destOrd="0" presId="urn:microsoft.com/office/officeart/2005/8/layout/hList1"/>
    <dgm:cxn modelId="{945BEBAE-7EB0-4F5E-A0E8-6B72A30D22C8}" type="presParOf" srcId="{F130E37E-0E5A-4056-882D-52BF7F1F7A5D}" destId="{87424F16-BE2F-4693-B7FC-3AA0FA2FA6EB}"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8B65FA7-67DC-45EE-B2E3-B060C494C52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FD903AAA-E6DD-48E6-BBB0-51D1AE81ACF0}">
      <dgm:prSet/>
      <dgm:spPr/>
      <dgm:t>
        <a:bodyPr/>
        <a:lstStyle/>
        <a:p>
          <a:r>
            <a:rPr lang="en-GB"/>
            <a:t>The most common - early childhood - oppositional defiant disorder (25-75%), enuresis and language disorder.</a:t>
          </a:r>
        </a:p>
      </dgm:t>
    </dgm:pt>
    <dgm:pt modelId="{6E7A41A6-6F3E-4264-88F5-4B2EE52EC9E5}" type="parTrans" cxnId="{D30ADA81-22DC-4FEF-B4B4-920C6AA327F0}">
      <dgm:prSet/>
      <dgm:spPr/>
      <dgm:t>
        <a:bodyPr/>
        <a:lstStyle/>
        <a:p>
          <a:endParaRPr lang="en-GB"/>
        </a:p>
      </dgm:t>
    </dgm:pt>
    <dgm:pt modelId="{1764B161-FC28-4421-A7FA-FD4025434FB7}" type="sibTrans" cxnId="{D30ADA81-22DC-4FEF-B4B4-920C6AA327F0}">
      <dgm:prSet/>
      <dgm:spPr/>
      <dgm:t>
        <a:bodyPr/>
        <a:lstStyle/>
        <a:p>
          <a:endParaRPr lang="en-GB"/>
        </a:p>
      </dgm:t>
    </dgm:pt>
    <dgm:pt modelId="{0F09E7A5-F66C-4F0D-89AB-E6593EB7E775}">
      <dgm:prSet/>
      <dgm:spPr/>
      <dgm:t>
        <a:bodyPr/>
        <a:lstStyle/>
        <a:p>
          <a:r>
            <a:rPr lang="en-GB"/>
            <a:t>Anxiety and tics (55%)- mid-school years. Adolescence -  mood disorder  (depression: 6-30%, bipolar: 20%) and substance use disorder. </a:t>
          </a:r>
        </a:p>
      </dgm:t>
    </dgm:pt>
    <dgm:pt modelId="{A9E78C2B-F6ED-49ED-B1EB-CDB3BEE40DC4}" type="parTrans" cxnId="{2E284F19-2B7D-4018-BD21-3CCC1A8E83CB}">
      <dgm:prSet/>
      <dgm:spPr/>
      <dgm:t>
        <a:bodyPr/>
        <a:lstStyle/>
        <a:p>
          <a:endParaRPr lang="en-GB"/>
        </a:p>
      </dgm:t>
    </dgm:pt>
    <dgm:pt modelId="{30271896-3F9D-4EA4-A8FB-E73E3A8ECAFC}" type="sibTrans" cxnId="{2E284F19-2B7D-4018-BD21-3CCC1A8E83CB}">
      <dgm:prSet/>
      <dgm:spPr/>
      <dgm:t>
        <a:bodyPr/>
        <a:lstStyle/>
        <a:p>
          <a:endParaRPr lang="en-GB"/>
        </a:p>
      </dgm:t>
    </dgm:pt>
    <dgm:pt modelId="{72BED0C2-F329-4DC2-9C4A-3601CD3B2D68}">
      <dgm:prSet/>
      <dgm:spPr/>
      <dgm:t>
        <a:bodyPr/>
        <a:lstStyle/>
        <a:p>
          <a:r>
            <a:rPr lang="en-GB"/>
            <a:t>Many children with ADHD have a specific learning disorder. </a:t>
          </a:r>
        </a:p>
        <a:p>
          <a:r>
            <a:rPr lang="en-GB"/>
            <a:t>85% of children with autistic spectrum disorder show a clinical picture of ADHD</a:t>
          </a:r>
        </a:p>
      </dgm:t>
    </dgm:pt>
    <dgm:pt modelId="{2EEB9CF7-4EB9-4647-9EA3-EB46F8853CEB}" type="parTrans" cxnId="{442035CE-3CF7-4F05-A4C1-A74D3A17B4D9}">
      <dgm:prSet/>
      <dgm:spPr/>
      <dgm:t>
        <a:bodyPr/>
        <a:lstStyle/>
        <a:p>
          <a:endParaRPr lang="en-GB"/>
        </a:p>
      </dgm:t>
    </dgm:pt>
    <dgm:pt modelId="{1727079B-86EE-40C4-8134-941D06C89A65}" type="sibTrans" cxnId="{442035CE-3CF7-4F05-A4C1-A74D3A17B4D9}">
      <dgm:prSet/>
      <dgm:spPr/>
      <dgm:t>
        <a:bodyPr/>
        <a:lstStyle/>
        <a:p>
          <a:endParaRPr lang="en-GB"/>
        </a:p>
      </dgm:t>
    </dgm:pt>
    <dgm:pt modelId="{56B793E2-948A-465E-80E3-95A07CD62561}" type="pres">
      <dgm:prSet presAssocID="{08B65FA7-67DC-45EE-B2E3-B060C494C52D}" presName="Name0" presStyleCnt="0">
        <dgm:presLayoutVars>
          <dgm:chMax val="7"/>
          <dgm:chPref val="7"/>
          <dgm:dir/>
        </dgm:presLayoutVars>
      </dgm:prSet>
      <dgm:spPr/>
    </dgm:pt>
    <dgm:pt modelId="{C54ABC71-9933-4A09-966D-474803E6CB88}" type="pres">
      <dgm:prSet presAssocID="{08B65FA7-67DC-45EE-B2E3-B060C494C52D}" presName="Name1" presStyleCnt="0"/>
      <dgm:spPr/>
    </dgm:pt>
    <dgm:pt modelId="{94DBBC34-1A98-499B-B0DC-737C341C760C}" type="pres">
      <dgm:prSet presAssocID="{08B65FA7-67DC-45EE-B2E3-B060C494C52D}" presName="cycle" presStyleCnt="0"/>
      <dgm:spPr/>
    </dgm:pt>
    <dgm:pt modelId="{8AA8BE04-7DB8-4DF6-92AC-91AE32A442F7}" type="pres">
      <dgm:prSet presAssocID="{08B65FA7-67DC-45EE-B2E3-B060C494C52D}" presName="srcNode" presStyleLbl="node1" presStyleIdx="0" presStyleCnt="3"/>
      <dgm:spPr/>
    </dgm:pt>
    <dgm:pt modelId="{9FCA9B98-526B-4BF2-A4C5-88F2C16F0FBC}" type="pres">
      <dgm:prSet presAssocID="{08B65FA7-67DC-45EE-B2E3-B060C494C52D}" presName="conn" presStyleLbl="parChTrans1D2" presStyleIdx="0" presStyleCnt="1"/>
      <dgm:spPr/>
    </dgm:pt>
    <dgm:pt modelId="{50276208-3636-45DE-9FA0-B6084B0B62A8}" type="pres">
      <dgm:prSet presAssocID="{08B65FA7-67DC-45EE-B2E3-B060C494C52D}" presName="extraNode" presStyleLbl="node1" presStyleIdx="0" presStyleCnt="3"/>
      <dgm:spPr/>
    </dgm:pt>
    <dgm:pt modelId="{642129E3-644E-45D7-BC07-5877F71DA4EF}" type="pres">
      <dgm:prSet presAssocID="{08B65FA7-67DC-45EE-B2E3-B060C494C52D}" presName="dstNode" presStyleLbl="node1" presStyleIdx="0" presStyleCnt="3"/>
      <dgm:spPr/>
    </dgm:pt>
    <dgm:pt modelId="{F53382D8-9A27-446D-B341-6B0803FBE3A6}" type="pres">
      <dgm:prSet presAssocID="{FD903AAA-E6DD-48E6-BBB0-51D1AE81ACF0}" presName="text_1" presStyleLbl="node1" presStyleIdx="0" presStyleCnt="3">
        <dgm:presLayoutVars>
          <dgm:bulletEnabled val="1"/>
        </dgm:presLayoutVars>
      </dgm:prSet>
      <dgm:spPr/>
    </dgm:pt>
    <dgm:pt modelId="{E9E156CB-F0A0-430E-BA3D-C859DB19FAB0}" type="pres">
      <dgm:prSet presAssocID="{FD903AAA-E6DD-48E6-BBB0-51D1AE81ACF0}" presName="accent_1" presStyleCnt="0"/>
      <dgm:spPr/>
    </dgm:pt>
    <dgm:pt modelId="{9B359767-8EB9-4219-B03F-6AD31BCBABD7}" type="pres">
      <dgm:prSet presAssocID="{FD903AAA-E6DD-48E6-BBB0-51D1AE81ACF0}" presName="accentRepeatNode" presStyleLbl="solidFgAcc1" presStyleIdx="0" presStyleCnt="3"/>
      <dgm:spPr/>
    </dgm:pt>
    <dgm:pt modelId="{D0799617-BD6A-415D-9DAE-C069B92475E2}" type="pres">
      <dgm:prSet presAssocID="{0F09E7A5-F66C-4F0D-89AB-E6593EB7E775}" presName="text_2" presStyleLbl="node1" presStyleIdx="1" presStyleCnt="3">
        <dgm:presLayoutVars>
          <dgm:bulletEnabled val="1"/>
        </dgm:presLayoutVars>
      </dgm:prSet>
      <dgm:spPr/>
    </dgm:pt>
    <dgm:pt modelId="{197D6718-CA5C-42C3-84D3-C59D1ACA4F4E}" type="pres">
      <dgm:prSet presAssocID="{0F09E7A5-F66C-4F0D-89AB-E6593EB7E775}" presName="accent_2" presStyleCnt="0"/>
      <dgm:spPr/>
    </dgm:pt>
    <dgm:pt modelId="{81201F89-C6A7-454E-8C56-E9FB8728C7A0}" type="pres">
      <dgm:prSet presAssocID="{0F09E7A5-F66C-4F0D-89AB-E6593EB7E775}" presName="accentRepeatNode" presStyleLbl="solidFgAcc1" presStyleIdx="1" presStyleCnt="3"/>
      <dgm:spPr/>
    </dgm:pt>
    <dgm:pt modelId="{74498FBA-3A61-47DB-934B-BD1DD4A19FFC}" type="pres">
      <dgm:prSet presAssocID="{72BED0C2-F329-4DC2-9C4A-3601CD3B2D68}" presName="text_3" presStyleLbl="node1" presStyleIdx="2" presStyleCnt="3">
        <dgm:presLayoutVars>
          <dgm:bulletEnabled val="1"/>
        </dgm:presLayoutVars>
      </dgm:prSet>
      <dgm:spPr/>
    </dgm:pt>
    <dgm:pt modelId="{6874D4FE-B90F-457A-8CA2-316DAF96FA16}" type="pres">
      <dgm:prSet presAssocID="{72BED0C2-F329-4DC2-9C4A-3601CD3B2D68}" presName="accent_3" presStyleCnt="0"/>
      <dgm:spPr/>
    </dgm:pt>
    <dgm:pt modelId="{2450BEF9-744A-4C74-98FB-FFA75D1DE6B1}" type="pres">
      <dgm:prSet presAssocID="{72BED0C2-F329-4DC2-9C4A-3601CD3B2D68}" presName="accentRepeatNode" presStyleLbl="solidFgAcc1" presStyleIdx="2" presStyleCnt="3"/>
      <dgm:spPr/>
    </dgm:pt>
  </dgm:ptLst>
  <dgm:cxnLst>
    <dgm:cxn modelId="{2E284F19-2B7D-4018-BD21-3CCC1A8E83CB}" srcId="{08B65FA7-67DC-45EE-B2E3-B060C494C52D}" destId="{0F09E7A5-F66C-4F0D-89AB-E6593EB7E775}" srcOrd="1" destOrd="0" parTransId="{A9E78C2B-F6ED-49ED-B1EB-CDB3BEE40DC4}" sibTransId="{30271896-3F9D-4EA4-A8FB-E73E3A8ECAFC}"/>
    <dgm:cxn modelId="{57BF4820-9849-423C-BF6A-B226BA8985AF}" type="presOf" srcId="{1764B161-FC28-4421-A7FA-FD4025434FB7}" destId="{9FCA9B98-526B-4BF2-A4C5-88F2C16F0FBC}" srcOrd="0" destOrd="0" presId="urn:microsoft.com/office/officeart/2008/layout/VerticalCurvedList"/>
    <dgm:cxn modelId="{3B73A923-4858-4E75-B3F4-60A3350FC190}" type="presOf" srcId="{08B65FA7-67DC-45EE-B2E3-B060C494C52D}" destId="{56B793E2-948A-465E-80E3-95A07CD62561}" srcOrd="0" destOrd="0" presId="urn:microsoft.com/office/officeart/2008/layout/VerticalCurvedList"/>
    <dgm:cxn modelId="{D30ADA81-22DC-4FEF-B4B4-920C6AA327F0}" srcId="{08B65FA7-67DC-45EE-B2E3-B060C494C52D}" destId="{FD903AAA-E6DD-48E6-BBB0-51D1AE81ACF0}" srcOrd="0" destOrd="0" parTransId="{6E7A41A6-6F3E-4264-88F5-4B2EE52EC9E5}" sibTransId="{1764B161-FC28-4421-A7FA-FD4025434FB7}"/>
    <dgm:cxn modelId="{AE657CAB-EA6A-4257-99C5-597C4A1428EA}" type="presOf" srcId="{FD903AAA-E6DD-48E6-BBB0-51D1AE81ACF0}" destId="{F53382D8-9A27-446D-B341-6B0803FBE3A6}" srcOrd="0" destOrd="0" presId="urn:microsoft.com/office/officeart/2008/layout/VerticalCurvedList"/>
    <dgm:cxn modelId="{7E2E23C2-8A08-4066-99E4-8B96AB25188C}" type="presOf" srcId="{0F09E7A5-F66C-4F0D-89AB-E6593EB7E775}" destId="{D0799617-BD6A-415D-9DAE-C069B92475E2}" srcOrd="0" destOrd="0" presId="urn:microsoft.com/office/officeart/2008/layout/VerticalCurvedList"/>
    <dgm:cxn modelId="{442035CE-3CF7-4F05-A4C1-A74D3A17B4D9}" srcId="{08B65FA7-67DC-45EE-B2E3-B060C494C52D}" destId="{72BED0C2-F329-4DC2-9C4A-3601CD3B2D68}" srcOrd="2" destOrd="0" parTransId="{2EEB9CF7-4EB9-4647-9EA3-EB46F8853CEB}" sibTransId="{1727079B-86EE-40C4-8134-941D06C89A65}"/>
    <dgm:cxn modelId="{6DFA96E6-1C55-4A4C-BBF8-48958BDAED0F}" type="presOf" srcId="{72BED0C2-F329-4DC2-9C4A-3601CD3B2D68}" destId="{74498FBA-3A61-47DB-934B-BD1DD4A19FFC}" srcOrd="0" destOrd="0" presId="urn:microsoft.com/office/officeart/2008/layout/VerticalCurvedList"/>
    <dgm:cxn modelId="{E84C5C80-FF0F-4609-BB51-B86B771C43A7}" type="presParOf" srcId="{56B793E2-948A-465E-80E3-95A07CD62561}" destId="{C54ABC71-9933-4A09-966D-474803E6CB88}" srcOrd="0" destOrd="0" presId="urn:microsoft.com/office/officeart/2008/layout/VerticalCurvedList"/>
    <dgm:cxn modelId="{74872AF0-2012-43D8-ABBD-61435C4782FE}" type="presParOf" srcId="{C54ABC71-9933-4A09-966D-474803E6CB88}" destId="{94DBBC34-1A98-499B-B0DC-737C341C760C}" srcOrd="0" destOrd="0" presId="urn:microsoft.com/office/officeart/2008/layout/VerticalCurvedList"/>
    <dgm:cxn modelId="{75BEE215-D2BA-4717-A16E-6708F1C1EC46}" type="presParOf" srcId="{94DBBC34-1A98-499B-B0DC-737C341C760C}" destId="{8AA8BE04-7DB8-4DF6-92AC-91AE32A442F7}" srcOrd="0" destOrd="0" presId="urn:microsoft.com/office/officeart/2008/layout/VerticalCurvedList"/>
    <dgm:cxn modelId="{0222A6A4-DA48-4C9C-B7C4-2FAC0009ACFA}" type="presParOf" srcId="{94DBBC34-1A98-499B-B0DC-737C341C760C}" destId="{9FCA9B98-526B-4BF2-A4C5-88F2C16F0FBC}" srcOrd="1" destOrd="0" presId="urn:microsoft.com/office/officeart/2008/layout/VerticalCurvedList"/>
    <dgm:cxn modelId="{AC1C2495-292F-414B-AB3A-D05D0ACFC0CA}" type="presParOf" srcId="{94DBBC34-1A98-499B-B0DC-737C341C760C}" destId="{50276208-3636-45DE-9FA0-B6084B0B62A8}" srcOrd="2" destOrd="0" presId="urn:microsoft.com/office/officeart/2008/layout/VerticalCurvedList"/>
    <dgm:cxn modelId="{1D6F7DF1-ABE0-40DB-A0C1-7B42025431E4}" type="presParOf" srcId="{94DBBC34-1A98-499B-B0DC-737C341C760C}" destId="{642129E3-644E-45D7-BC07-5877F71DA4EF}" srcOrd="3" destOrd="0" presId="urn:microsoft.com/office/officeart/2008/layout/VerticalCurvedList"/>
    <dgm:cxn modelId="{98408219-EF1C-431B-9FC8-2952B6127995}" type="presParOf" srcId="{C54ABC71-9933-4A09-966D-474803E6CB88}" destId="{F53382D8-9A27-446D-B341-6B0803FBE3A6}" srcOrd="1" destOrd="0" presId="urn:microsoft.com/office/officeart/2008/layout/VerticalCurvedList"/>
    <dgm:cxn modelId="{12C8A8D5-4817-4427-BED0-F34C39933257}" type="presParOf" srcId="{C54ABC71-9933-4A09-966D-474803E6CB88}" destId="{E9E156CB-F0A0-430E-BA3D-C859DB19FAB0}" srcOrd="2" destOrd="0" presId="urn:microsoft.com/office/officeart/2008/layout/VerticalCurvedList"/>
    <dgm:cxn modelId="{DF8B460C-218C-4B4D-A056-FC872545FA84}" type="presParOf" srcId="{E9E156CB-F0A0-430E-BA3D-C859DB19FAB0}" destId="{9B359767-8EB9-4219-B03F-6AD31BCBABD7}" srcOrd="0" destOrd="0" presId="urn:microsoft.com/office/officeart/2008/layout/VerticalCurvedList"/>
    <dgm:cxn modelId="{807B9C79-CA69-4A40-A507-46F16CB22764}" type="presParOf" srcId="{C54ABC71-9933-4A09-966D-474803E6CB88}" destId="{D0799617-BD6A-415D-9DAE-C069B92475E2}" srcOrd="3" destOrd="0" presId="urn:microsoft.com/office/officeart/2008/layout/VerticalCurvedList"/>
    <dgm:cxn modelId="{2296308D-CCE0-46B5-8995-F1798925D109}" type="presParOf" srcId="{C54ABC71-9933-4A09-966D-474803E6CB88}" destId="{197D6718-CA5C-42C3-84D3-C59D1ACA4F4E}" srcOrd="4" destOrd="0" presId="urn:microsoft.com/office/officeart/2008/layout/VerticalCurvedList"/>
    <dgm:cxn modelId="{8CA2BDB2-BDC6-41AA-8FD0-E006862A0843}" type="presParOf" srcId="{197D6718-CA5C-42C3-84D3-C59D1ACA4F4E}" destId="{81201F89-C6A7-454E-8C56-E9FB8728C7A0}" srcOrd="0" destOrd="0" presId="urn:microsoft.com/office/officeart/2008/layout/VerticalCurvedList"/>
    <dgm:cxn modelId="{E9298337-C31B-4514-9E3C-D834B5759FEB}" type="presParOf" srcId="{C54ABC71-9933-4A09-966D-474803E6CB88}" destId="{74498FBA-3A61-47DB-934B-BD1DD4A19FFC}" srcOrd="5" destOrd="0" presId="urn:microsoft.com/office/officeart/2008/layout/VerticalCurvedList"/>
    <dgm:cxn modelId="{21C5B238-5C5D-4332-8C92-8A8D00BB94B3}" type="presParOf" srcId="{C54ABC71-9933-4A09-966D-474803E6CB88}" destId="{6874D4FE-B90F-457A-8CA2-316DAF96FA16}" srcOrd="6" destOrd="0" presId="urn:microsoft.com/office/officeart/2008/layout/VerticalCurvedList"/>
    <dgm:cxn modelId="{EFA5A247-829B-41EC-A8A1-3BAB3E151DBB}" type="presParOf" srcId="{6874D4FE-B90F-457A-8CA2-316DAF96FA16}" destId="{2450BEF9-744A-4C74-98FB-FFA75D1DE6B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E07AEB-9882-4872-A876-4E35F1DCC895}" type="doc">
      <dgm:prSet loTypeId="urn:microsoft.com/office/officeart/2005/8/layout/hChevron3" loCatId="process" qsTypeId="urn:microsoft.com/office/officeart/2005/8/quickstyle/simple1" qsCatId="simple" csTypeId="urn:microsoft.com/office/officeart/2005/8/colors/colorful2" csCatId="colorful" phldr="1"/>
      <dgm:spPr/>
      <dgm:t>
        <a:bodyPr/>
        <a:lstStyle/>
        <a:p>
          <a:endParaRPr lang="en-GB"/>
        </a:p>
      </dgm:t>
    </dgm:pt>
    <dgm:pt modelId="{92DE3006-49CA-416C-83CC-A96C9ABE2477}">
      <dgm:prSet/>
      <dgm:spPr/>
      <dgm:t>
        <a:bodyPr/>
        <a:lstStyle/>
        <a:p>
          <a:r>
            <a:rPr lang="en-GB"/>
            <a:t>A large percentage will have a comorbid learning disorder, another mental health disorder, or a neuro-developmental disorder. </a:t>
          </a:r>
        </a:p>
      </dgm:t>
    </dgm:pt>
    <dgm:pt modelId="{46BC085F-3DF5-4F13-869C-EC8841E5D73F}" type="parTrans" cxnId="{8E3611A5-48D3-4DEC-B57E-ED4BBDF38730}">
      <dgm:prSet/>
      <dgm:spPr/>
      <dgm:t>
        <a:bodyPr/>
        <a:lstStyle/>
        <a:p>
          <a:endParaRPr lang="en-GB"/>
        </a:p>
      </dgm:t>
    </dgm:pt>
    <dgm:pt modelId="{00EC00A0-DC91-4C02-8BE0-9E961FDF8829}" type="sibTrans" cxnId="{8E3611A5-48D3-4DEC-B57E-ED4BBDF38730}">
      <dgm:prSet/>
      <dgm:spPr/>
      <dgm:t>
        <a:bodyPr/>
        <a:lstStyle/>
        <a:p>
          <a:endParaRPr lang="en-GB"/>
        </a:p>
      </dgm:t>
    </dgm:pt>
    <dgm:pt modelId="{75AB6C0E-D15D-4138-B449-F9C1EA6D407D}" type="pres">
      <dgm:prSet presAssocID="{4BE07AEB-9882-4872-A876-4E35F1DCC895}" presName="Name0" presStyleCnt="0">
        <dgm:presLayoutVars>
          <dgm:dir/>
          <dgm:resizeHandles val="exact"/>
        </dgm:presLayoutVars>
      </dgm:prSet>
      <dgm:spPr/>
    </dgm:pt>
    <dgm:pt modelId="{8EA56E9A-F700-4167-A418-5B1E800C9EBF}" type="pres">
      <dgm:prSet presAssocID="{92DE3006-49CA-416C-83CC-A96C9ABE2477}" presName="parTxOnly" presStyleLbl="node1" presStyleIdx="0" presStyleCnt="1" custScaleX="100098">
        <dgm:presLayoutVars>
          <dgm:bulletEnabled val="1"/>
        </dgm:presLayoutVars>
      </dgm:prSet>
      <dgm:spPr/>
    </dgm:pt>
  </dgm:ptLst>
  <dgm:cxnLst>
    <dgm:cxn modelId="{65C40889-30CE-4DB7-BD7C-783A0F1CE32A}" type="presOf" srcId="{4BE07AEB-9882-4872-A876-4E35F1DCC895}" destId="{75AB6C0E-D15D-4138-B449-F9C1EA6D407D}" srcOrd="0" destOrd="0" presId="urn:microsoft.com/office/officeart/2005/8/layout/hChevron3"/>
    <dgm:cxn modelId="{8E3611A5-48D3-4DEC-B57E-ED4BBDF38730}" srcId="{4BE07AEB-9882-4872-A876-4E35F1DCC895}" destId="{92DE3006-49CA-416C-83CC-A96C9ABE2477}" srcOrd="0" destOrd="0" parTransId="{46BC085F-3DF5-4F13-869C-EC8841E5D73F}" sibTransId="{00EC00A0-DC91-4C02-8BE0-9E961FDF8829}"/>
    <dgm:cxn modelId="{AD2265BC-8905-4BE9-BACA-019CBEABB088}" type="presOf" srcId="{92DE3006-49CA-416C-83CC-A96C9ABE2477}" destId="{8EA56E9A-F700-4167-A418-5B1E800C9EBF}" srcOrd="0" destOrd="0" presId="urn:microsoft.com/office/officeart/2005/8/layout/hChevron3"/>
    <dgm:cxn modelId="{E2F259AA-028E-412B-8203-0C4D1530A61D}" type="presParOf" srcId="{75AB6C0E-D15D-4138-B449-F9C1EA6D407D}" destId="{8EA56E9A-F700-4167-A418-5B1E800C9EBF}" srcOrd="0" destOrd="0" presId="urn:microsoft.com/office/officeart/2005/8/layout/hChevron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3D1F0D0-9EEA-4A61-935F-61299577A670}"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EDC9A0F3-CEED-4E7D-ADEF-E9A6EFC5BDD8}">
      <dgm:prSet/>
      <dgm:spPr/>
      <dgm:t>
        <a:bodyPr/>
        <a:lstStyle/>
        <a:p>
          <a:r>
            <a:rPr lang="en-GB"/>
            <a:t>The presence of comorbidities is significant because it complicates the diagnostic process, affects the course, prognosis and therapeutic process. Assessment and support in comorbid disorders are often as important as the assessment and treatment of ADHD symptoms</a:t>
          </a:r>
        </a:p>
      </dgm:t>
    </dgm:pt>
    <dgm:pt modelId="{0B60DC64-9917-476B-9860-3024F778DC54}" type="parTrans" cxnId="{7CA299EE-DF9B-49A2-B61C-337716482069}">
      <dgm:prSet/>
      <dgm:spPr/>
      <dgm:t>
        <a:bodyPr/>
        <a:lstStyle/>
        <a:p>
          <a:endParaRPr lang="en-GB"/>
        </a:p>
      </dgm:t>
    </dgm:pt>
    <dgm:pt modelId="{86147E67-516D-42C2-BE9D-BE4C49C783C9}" type="sibTrans" cxnId="{7CA299EE-DF9B-49A2-B61C-337716482069}">
      <dgm:prSet/>
      <dgm:spPr/>
      <dgm:t>
        <a:bodyPr/>
        <a:lstStyle/>
        <a:p>
          <a:endParaRPr lang="en-GB"/>
        </a:p>
      </dgm:t>
    </dgm:pt>
    <dgm:pt modelId="{328DCD44-5D7A-4C26-9C20-E89EA146317C}" type="pres">
      <dgm:prSet presAssocID="{93D1F0D0-9EEA-4A61-935F-61299577A670}" presName="linear" presStyleCnt="0">
        <dgm:presLayoutVars>
          <dgm:animLvl val="lvl"/>
          <dgm:resizeHandles val="exact"/>
        </dgm:presLayoutVars>
      </dgm:prSet>
      <dgm:spPr/>
    </dgm:pt>
    <dgm:pt modelId="{7347E725-96DD-412F-A4D3-EF57AEB51988}" type="pres">
      <dgm:prSet presAssocID="{EDC9A0F3-CEED-4E7D-ADEF-E9A6EFC5BDD8}" presName="parentText" presStyleLbl="node1" presStyleIdx="0" presStyleCnt="1" custScaleY="105874" custLinFactNeighborX="672" custLinFactNeighborY="15248">
        <dgm:presLayoutVars>
          <dgm:chMax val="0"/>
          <dgm:bulletEnabled val="1"/>
        </dgm:presLayoutVars>
      </dgm:prSet>
      <dgm:spPr/>
    </dgm:pt>
  </dgm:ptLst>
  <dgm:cxnLst>
    <dgm:cxn modelId="{B03AD757-DDF7-4099-AFB9-14326CDE1186}" type="presOf" srcId="{EDC9A0F3-CEED-4E7D-ADEF-E9A6EFC5BDD8}" destId="{7347E725-96DD-412F-A4D3-EF57AEB51988}" srcOrd="0" destOrd="0" presId="urn:microsoft.com/office/officeart/2005/8/layout/vList2"/>
    <dgm:cxn modelId="{A48817D5-A9C8-4549-87C0-CE252E15B603}" type="presOf" srcId="{93D1F0D0-9EEA-4A61-935F-61299577A670}" destId="{328DCD44-5D7A-4C26-9C20-E89EA146317C}" srcOrd="0" destOrd="0" presId="urn:microsoft.com/office/officeart/2005/8/layout/vList2"/>
    <dgm:cxn modelId="{7CA299EE-DF9B-49A2-B61C-337716482069}" srcId="{93D1F0D0-9EEA-4A61-935F-61299577A670}" destId="{EDC9A0F3-CEED-4E7D-ADEF-E9A6EFC5BDD8}" srcOrd="0" destOrd="0" parTransId="{0B60DC64-9917-476B-9860-3024F778DC54}" sibTransId="{86147E67-516D-42C2-BE9D-BE4C49C783C9}"/>
    <dgm:cxn modelId="{8F0219D3-FF63-4DDF-9F31-00D6597BF515}" type="presParOf" srcId="{328DCD44-5D7A-4C26-9C20-E89EA146317C}" destId="{7347E725-96DD-412F-A4D3-EF57AEB5198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4C8A622-E325-47C2-A9AC-50ACE85A6F43}" type="doc">
      <dgm:prSet loTypeId="urn:microsoft.com/office/officeart/2005/8/layout/venn1" loCatId="relationship" qsTypeId="urn:microsoft.com/office/officeart/2005/8/quickstyle/simple1" qsCatId="simple" csTypeId="urn:microsoft.com/office/officeart/2005/8/colors/colorful3" csCatId="colorful" phldr="1"/>
      <dgm:spPr/>
      <dgm:t>
        <a:bodyPr/>
        <a:lstStyle/>
        <a:p>
          <a:endParaRPr lang="en-GB"/>
        </a:p>
      </dgm:t>
    </dgm:pt>
    <dgm:pt modelId="{E62B5EA0-59A1-4C4E-AEE2-6579B65917F8}">
      <dgm:prSet/>
      <dgm:spPr/>
      <dgm:t>
        <a:bodyPr/>
        <a:lstStyle/>
        <a:p>
          <a:r>
            <a:rPr lang="en-GB"/>
            <a:t>Multimodal Treatment Study of ADHD found that 62% of preschool children with ADHD and 59% of school children in the sample had oppositional-defiant behaviour</a:t>
          </a:r>
        </a:p>
      </dgm:t>
    </dgm:pt>
    <dgm:pt modelId="{0D310282-0A1D-467C-AE76-214A4BA3875F}" type="parTrans" cxnId="{CE7F5D7E-DFA8-4293-B6D1-7BFA1847AFE1}">
      <dgm:prSet/>
      <dgm:spPr/>
      <dgm:t>
        <a:bodyPr/>
        <a:lstStyle/>
        <a:p>
          <a:endParaRPr lang="en-GB"/>
        </a:p>
      </dgm:t>
    </dgm:pt>
    <dgm:pt modelId="{5498CA1E-102C-45CC-A80B-47BD703C631C}" type="sibTrans" cxnId="{CE7F5D7E-DFA8-4293-B6D1-7BFA1847AFE1}">
      <dgm:prSet/>
      <dgm:spPr/>
      <dgm:t>
        <a:bodyPr/>
        <a:lstStyle/>
        <a:p>
          <a:endParaRPr lang="en-GB"/>
        </a:p>
      </dgm:t>
    </dgm:pt>
    <dgm:pt modelId="{4E9604C6-2167-46AD-87F6-80E489DC2D5E}" type="pres">
      <dgm:prSet presAssocID="{54C8A622-E325-47C2-A9AC-50ACE85A6F43}" presName="compositeShape" presStyleCnt="0">
        <dgm:presLayoutVars>
          <dgm:chMax val="7"/>
          <dgm:dir/>
          <dgm:resizeHandles val="exact"/>
        </dgm:presLayoutVars>
      </dgm:prSet>
      <dgm:spPr/>
    </dgm:pt>
    <dgm:pt modelId="{71BA22AE-C33E-419F-9BA0-78382A23C923}" type="pres">
      <dgm:prSet presAssocID="{E62B5EA0-59A1-4C4E-AEE2-6579B65917F8}" presName="circ1TxSh" presStyleLbl="vennNode1" presStyleIdx="0" presStyleCnt="1" custScaleX="173215" custLinFactNeighborX="3715" custLinFactNeighborY="-11973"/>
      <dgm:spPr/>
    </dgm:pt>
  </dgm:ptLst>
  <dgm:cxnLst>
    <dgm:cxn modelId="{CE7F5D7E-DFA8-4293-B6D1-7BFA1847AFE1}" srcId="{54C8A622-E325-47C2-A9AC-50ACE85A6F43}" destId="{E62B5EA0-59A1-4C4E-AEE2-6579B65917F8}" srcOrd="0" destOrd="0" parTransId="{0D310282-0A1D-467C-AE76-214A4BA3875F}" sibTransId="{5498CA1E-102C-45CC-A80B-47BD703C631C}"/>
    <dgm:cxn modelId="{D8E0E3B4-E883-478A-B8F1-87F2C07C0593}" type="presOf" srcId="{E62B5EA0-59A1-4C4E-AEE2-6579B65917F8}" destId="{71BA22AE-C33E-419F-9BA0-78382A23C923}" srcOrd="0" destOrd="0" presId="urn:microsoft.com/office/officeart/2005/8/layout/venn1"/>
    <dgm:cxn modelId="{1A2B65F9-E776-422F-8AB7-2204E3664D8A}" type="presOf" srcId="{54C8A622-E325-47C2-A9AC-50ACE85A6F43}" destId="{4E9604C6-2167-46AD-87F6-80E489DC2D5E}" srcOrd="0" destOrd="0" presId="urn:microsoft.com/office/officeart/2005/8/layout/venn1"/>
    <dgm:cxn modelId="{0A171950-462F-4F27-A043-09DB3CDF4B20}" type="presParOf" srcId="{4E9604C6-2167-46AD-87F6-80E489DC2D5E}" destId="{71BA22AE-C33E-419F-9BA0-78382A23C923}" srcOrd="0"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33620FC-0C29-4C92-BD98-797046B085C6}"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GB"/>
        </a:p>
      </dgm:t>
    </dgm:pt>
    <dgm:pt modelId="{750ECAE6-E476-47A9-8333-94B6A1D3A363}">
      <dgm:prSet/>
      <dgm:spPr/>
      <dgm:t>
        <a:bodyPr/>
        <a:lstStyle/>
        <a:p>
          <a:r>
            <a:rPr lang="en-GB" b="0" i="0" baseline="0"/>
            <a:t>Developmental disorders - significant difficulties and impairments in mastering school skills, such as reading and arithmetic. </a:t>
          </a:r>
          <a:endParaRPr lang="en-GB"/>
        </a:p>
      </dgm:t>
    </dgm:pt>
    <dgm:pt modelId="{430486BA-B0FD-4798-86E9-0E63A10F1388}" type="parTrans" cxnId="{F7AA0B43-D2B8-471C-838E-BAA845971973}">
      <dgm:prSet/>
      <dgm:spPr/>
      <dgm:t>
        <a:bodyPr/>
        <a:lstStyle/>
        <a:p>
          <a:endParaRPr lang="en-GB"/>
        </a:p>
      </dgm:t>
    </dgm:pt>
    <dgm:pt modelId="{1224404E-DF9E-4A11-BD03-D09B6617D511}" type="sibTrans" cxnId="{F7AA0B43-D2B8-471C-838E-BAA845971973}">
      <dgm:prSet/>
      <dgm:spPr/>
      <dgm:t>
        <a:bodyPr/>
        <a:lstStyle/>
        <a:p>
          <a:endParaRPr lang="en-GB"/>
        </a:p>
      </dgm:t>
    </dgm:pt>
    <dgm:pt modelId="{9A127715-97DF-40E5-826A-9E3B446E3884}">
      <dgm:prSet/>
      <dgm:spPr/>
      <dgm:t>
        <a:bodyPr/>
        <a:lstStyle/>
        <a:p>
          <a:r>
            <a:rPr lang="en-GB" b="0" i="0" baseline="0"/>
            <a:t>Not a direct result of other disorders such as mental retardation, neurological diseases, uncorrected vision or hearing disorders, or emotional disorders; although they may co-exist with them.</a:t>
          </a:r>
          <a:endParaRPr lang="en-GB"/>
        </a:p>
      </dgm:t>
    </dgm:pt>
    <dgm:pt modelId="{09EE2C1C-F514-4526-AB06-AB2DA2E33EED}" type="parTrans" cxnId="{2A0A7DA1-411C-4B75-838C-0D9F4B743C8A}">
      <dgm:prSet/>
      <dgm:spPr/>
      <dgm:t>
        <a:bodyPr/>
        <a:lstStyle/>
        <a:p>
          <a:endParaRPr lang="en-GB"/>
        </a:p>
      </dgm:t>
    </dgm:pt>
    <dgm:pt modelId="{1A3E7588-C134-4929-B346-BA8DDBB3277F}" type="sibTrans" cxnId="{2A0A7DA1-411C-4B75-838C-0D9F4B743C8A}">
      <dgm:prSet/>
      <dgm:spPr/>
      <dgm:t>
        <a:bodyPr/>
        <a:lstStyle/>
        <a:p>
          <a:endParaRPr lang="en-GB"/>
        </a:p>
      </dgm:t>
    </dgm:pt>
    <dgm:pt modelId="{F42CE882-218F-44F4-B04A-E4A2EFEC46B9}" type="pres">
      <dgm:prSet presAssocID="{933620FC-0C29-4C92-BD98-797046B085C6}" presName="Name0" presStyleCnt="0">
        <dgm:presLayoutVars>
          <dgm:dir/>
          <dgm:animLvl val="lvl"/>
          <dgm:resizeHandles val="exact"/>
        </dgm:presLayoutVars>
      </dgm:prSet>
      <dgm:spPr/>
    </dgm:pt>
    <dgm:pt modelId="{A579D8D3-06D3-46C1-8244-2E9E2AA31574}" type="pres">
      <dgm:prSet presAssocID="{9A127715-97DF-40E5-826A-9E3B446E3884}" presName="boxAndChildren" presStyleCnt="0"/>
      <dgm:spPr/>
    </dgm:pt>
    <dgm:pt modelId="{8CC29AF5-B946-4E42-B855-993CB1EA6F09}" type="pres">
      <dgm:prSet presAssocID="{9A127715-97DF-40E5-826A-9E3B446E3884}" presName="parentTextBox" presStyleLbl="node1" presStyleIdx="0" presStyleCnt="2"/>
      <dgm:spPr/>
    </dgm:pt>
    <dgm:pt modelId="{C11EC469-8781-4DA4-B208-4DA703DC4EF7}" type="pres">
      <dgm:prSet presAssocID="{1224404E-DF9E-4A11-BD03-D09B6617D511}" presName="sp" presStyleCnt="0"/>
      <dgm:spPr/>
    </dgm:pt>
    <dgm:pt modelId="{DB9E8AAE-4D56-4B38-B7AC-0D58AE936E7B}" type="pres">
      <dgm:prSet presAssocID="{750ECAE6-E476-47A9-8333-94B6A1D3A363}" presName="arrowAndChildren" presStyleCnt="0"/>
      <dgm:spPr/>
    </dgm:pt>
    <dgm:pt modelId="{FD71D7F1-3941-4634-A233-DE114963DD21}" type="pres">
      <dgm:prSet presAssocID="{750ECAE6-E476-47A9-8333-94B6A1D3A363}" presName="parentTextArrow" presStyleLbl="node1" presStyleIdx="1" presStyleCnt="2" custLinFactNeighborY="-4494"/>
      <dgm:spPr/>
    </dgm:pt>
  </dgm:ptLst>
  <dgm:cxnLst>
    <dgm:cxn modelId="{E7FD9F28-610C-49E2-8019-5543789511CB}" type="presOf" srcId="{9A127715-97DF-40E5-826A-9E3B446E3884}" destId="{8CC29AF5-B946-4E42-B855-993CB1EA6F09}" srcOrd="0" destOrd="0" presId="urn:microsoft.com/office/officeart/2005/8/layout/process4"/>
    <dgm:cxn modelId="{F7AA0B43-D2B8-471C-838E-BAA845971973}" srcId="{933620FC-0C29-4C92-BD98-797046B085C6}" destId="{750ECAE6-E476-47A9-8333-94B6A1D3A363}" srcOrd="0" destOrd="0" parTransId="{430486BA-B0FD-4798-86E9-0E63A10F1388}" sibTransId="{1224404E-DF9E-4A11-BD03-D09B6617D511}"/>
    <dgm:cxn modelId="{CD203A77-2805-455A-B543-BACD48B391CF}" type="presOf" srcId="{933620FC-0C29-4C92-BD98-797046B085C6}" destId="{F42CE882-218F-44F4-B04A-E4A2EFEC46B9}" srcOrd="0" destOrd="0" presId="urn:microsoft.com/office/officeart/2005/8/layout/process4"/>
    <dgm:cxn modelId="{2A0A7DA1-411C-4B75-838C-0D9F4B743C8A}" srcId="{933620FC-0C29-4C92-BD98-797046B085C6}" destId="{9A127715-97DF-40E5-826A-9E3B446E3884}" srcOrd="1" destOrd="0" parTransId="{09EE2C1C-F514-4526-AB06-AB2DA2E33EED}" sibTransId="{1A3E7588-C134-4929-B346-BA8DDBB3277F}"/>
    <dgm:cxn modelId="{F2112AC8-23D7-41A0-90C3-D298A84C2AC3}" type="presOf" srcId="{750ECAE6-E476-47A9-8333-94B6A1D3A363}" destId="{FD71D7F1-3941-4634-A233-DE114963DD21}" srcOrd="0" destOrd="0" presId="urn:microsoft.com/office/officeart/2005/8/layout/process4"/>
    <dgm:cxn modelId="{F6298519-0E8F-4733-AB59-63734986D841}" type="presParOf" srcId="{F42CE882-218F-44F4-B04A-E4A2EFEC46B9}" destId="{A579D8D3-06D3-46C1-8244-2E9E2AA31574}" srcOrd="0" destOrd="0" presId="urn:microsoft.com/office/officeart/2005/8/layout/process4"/>
    <dgm:cxn modelId="{E972F8CD-FD7D-40C9-8E30-AB4BFA414CDD}" type="presParOf" srcId="{A579D8D3-06D3-46C1-8244-2E9E2AA31574}" destId="{8CC29AF5-B946-4E42-B855-993CB1EA6F09}" srcOrd="0" destOrd="0" presId="urn:microsoft.com/office/officeart/2005/8/layout/process4"/>
    <dgm:cxn modelId="{988C262D-6E86-4FD8-A243-093D972E9266}" type="presParOf" srcId="{F42CE882-218F-44F4-B04A-E4A2EFEC46B9}" destId="{C11EC469-8781-4DA4-B208-4DA703DC4EF7}" srcOrd="1" destOrd="0" presId="urn:microsoft.com/office/officeart/2005/8/layout/process4"/>
    <dgm:cxn modelId="{5839970D-5809-44B6-B70B-15743A0A4530}" type="presParOf" srcId="{F42CE882-218F-44F4-B04A-E4A2EFEC46B9}" destId="{DB9E8AAE-4D56-4B38-B7AC-0D58AE936E7B}" srcOrd="2" destOrd="0" presId="urn:microsoft.com/office/officeart/2005/8/layout/process4"/>
    <dgm:cxn modelId="{4EA21158-11E5-454A-9324-3D0AE4CEE0A0}" type="presParOf" srcId="{DB9E8AAE-4D56-4B38-B7AC-0D58AE936E7B}" destId="{FD71D7F1-3941-4634-A233-DE114963DD2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EEC67D8-C321-4A61-83D7-3C6556DD2224}" type="doc">
      <dgm:prSet loTypeId="urn:microsoft.com/office/officeart/2005/8/layout/process1" loCatId="process" qsTypeId="urn:microsoft.com/office/officeart/2005/8/quickstyle/simple1" qsCatId="simple" csTypeId="urn:microsoft.com/office/officeart/2005/8/colors/accent0_3" csCatId="mainScheme"/>
      <dgm:spPr/>
      <dgm:t>
        <a:bodyPr/>
        <a:lstStyle/>
        <a:p>
          <a:endParaRPr lang="en-GB"/>
        </a:p>
      </dgm:t>
    </dgm:pt>
    <dgm:pt modelId="{C015C2DD-D0D8-4F1A-BC07-A4384BFA89C5}">
      <dgm:prSet/>
      <dgm:spPr/>
      <dgm:t>
        <a:bodyPr/>
        <a:lstStyle/>
        <a:p>
          <a:r>
            <a:rPr lang="en-GB"/>
            <a:t>C</a:t>
          </a:r>
          <a:r>
            <a:rPr lang="en-GB" b="0" i="0" baseline="0"/>
            <a:t>hange in mood or affect - the presence of low mood or excessively good mood</a:t>
          </a:r>
          <a:endParaRPr lang="en-GB"/>
        </a:p>
      </dgm:t>
    </dgm:pt>
    <dgm:pt modelId="{CF0FF1DB-F71B-4760-AB85-7CD39D0B49EB}" type="parTrans" cxnId="{6AD7EC87-A090-41D8-8EED-77CBB3CD3124}">
      <dgm:prSet/>
      <dgm:spPr/>
      <dgm:t>
        <a:bodyPr/>
        <a:lstStyle/>
        <a:p>
          <a:endParaRPr lang="en-GB"/>
        </a:p>
      </dgm:t>
    </dgm:pt>
    <dgm:pt modelId="{47CD5909-9F47-4F74-A6CF-A318AAE7D845}" type="sibTrans" cxnId="{6AD7EC87-A090-41D8-8EED-77CBB3CD3124}">
      <dgm:prSet/>
      <dgm:spPr/>
      <dgm:t>
        <a:bodyPr/>
        <a:lstStyle/>
        <a:p>
          <a:endParaRPr lang="en-GB"/>
        </a:p>
      </dgm:t>
    </dgm:pt>
    <dgm:pt modelId="{A0690B66-6A40-490C-A8B2-C0DFC1DF145D}">
      <dgm:prSet/>
      <dgm:spPr/>
      <dgm:t>
        <a:bodyPr/>
        <a:lstStyle/>
        <a:p>
          <a:r>
            <a:rPr lang="en-GB" b="0" i="0" baseline="0"/>
            <a:t>Major depressive disorder, depressive episodes, and bipolar disorder. </a:t>
          </a:r>
          <a:endParaRPr lang="en-GB"/>
        </a:p>
      </dgm:t>
    </dgm:pt>
    <dgm:pt modelId="{316CBD4E-1FB2-455C-B0D7-818CF7F5E542}" type="parTrans" cxnId="{59ADB092-C909-488D-8634-F22D58F2687A}">
      <dgm:prSet/>
      <dgm:spPr/>
      <dgm:t>
        <a:bodyPr/>
        <a:lstStyle/>
        <a:p>
          <a:endParaRPr lang="en-GB"/>
        </a:p>
      </dgm:t>
    </dgm:pt>
    <dgm:pt modelId="{26AAB767-1C14-4FF4-809F-4D194A837D57}" type="sibTrans" cxnId="{59ADB092-C909-488D-8634-F22D58F2687A}">
      <dgm:prSet/>
      <dgm:spPr/>
      <dgm:t>
        <a:bodyPr/>
        <a:lstStyle/>
        <a:p>
          <a:endParaRPr lang="en-GB"/>
        </a:p>
      </dgm:t>
    </dgm:pt>
    <dgm:pt modelId="{A9A740A6-364D-4E74-ACEB-EF8F7808C6C8}" type="pres">
      <dgm:prSet presAssocID="{1EEC67D8-C321-4A61-83D7-3C6556DD2224}" presName="Name0" presStyleCnt="0">
        <dgm:presLayoutVars>
          <dgm:dir/>
          <dgm:resizeHandles val="exact"/>
        </dgm:presLayoutVars>
      </dgm:prSet>
      <dgm:spPr/>
    </dgm:pt>
    <dgm:pt modelId="{692AB824-2DA2-4ED0-B28D-A55EC9B2F41E}" type="pres">
      <dgm:prSet presAssocID="{C015C2DD-D0D8-4F1A-BC07-A4384BFA89C5}" presName="node" presStyleLbl="node1" presStyleIdx="0" presStyleCnt="2">
        <dgm:presLayoutVars>
          <dgm:bulletEnabled val="1"/>
        </dgm:presLayoutVars>
      </dgm:prSet>
      <dgm:spPr/>
    </dgm:pt>
    <dgm:pt modelId="{A0EB5B10-B6DE-47F0-BB5D-F18949F95CB3}" type="pres">
      <dgm:prSet presAssocID="{47CD5909-9F47-4F74-A6CF-A318AAE7D845}" presName="sibTrans" presStyleLbl="sibTrans2D1" presStyleIdx="0" presStyleCnt="1"/>
      <dgm:spPr/>
    </dgm:pt>
    <dgm:pt modelId="{9070A5CF-E37F-4A05-881D-64D0204CA499}" type="pres">
      <dgm:prSet presAssocID="{47CD5909-9F47-4F74-A6CF-A318AAE7D845}" presName="connectorText" presStyleLbl="sibTrans2D1" presStyleIdx="0" presStyleCnt="1"/>
      <dgm:spPr/>
    </dgm:pt>
    <dgm:pt modelId="{82AABA3F-E5F4-41DB-A420-98A87E8C148B}" type="pres">
      <dgm:prSet presAssocID="{A0690B66-6A40-490C-A8B2-C0DFC1DF145D}" presName="node" presStyleLbl="node1" presStyleIdx="1" presStyleCnt="2">
        <dgm:presLayoutVars>
          <dgm:bulletEnabled val="1"/>
        </dgm:presLayoutVars>
      </dgm:prSet>
      <dgm:spPr/>
    </dgm:pt>
  </dgm:ptLst>
  <dgm:cxnLst>
    <dgm:cxn modelId="{C38F521C-F2D1-46F8-A33D-DED0E03F1C22}" type="presOf" srcId="{A0690B66-6A40-490C-A8B2-C0DFC1DF145D}" destId="{82AABA3F-E5F4-41DB-A420-98A87E8C148B}" srcOrd="0" destOrd="0" presId="urn:microsoft.com/office/officeart/2005/8/layout/process1"/>
    <dgm:cxn modelId="{5CE90437-3F4B-4691-985F-9DC46061DD7D}" type="presOf" srcId="{C015C2DD-D0D8-4F1A-BC07-A4384BFA89C5}" destId="{692AB824-2DA2-4ED0-B28D-A55EC9B2F41E}" srcOrd="0" destOrd="0" presId="urn:microsoft.com/office/officeart/2005/8/layout/process1"/>
    <dgm:cxn modelId="{00D4F963-7AFF-4B9B-B100-150F6CBA682C}" type="presOf" srcId="{1EEC67D8-C321-4A61-83D7-3C6556DD2224}" destId="{A9A740A6-364D-4E74-ACEB-EF8F7808C6C8}" srcOrd="0" destOrd="0" presId="urn:microsoft.com/office/officeart/2005/8/layout/process1"/>
    <dgm:cxn modelId="{1894CF56-C199-42DF-99DB-DBBF7FE6169C}" type="presOf" srcId="{47CD5909-9F47-4F74-A6CF-A318AAE7D845}" destId="{A0EB5B10-B6DE-47F0-BB5D-F18949F95CB3}" srcOrd="0" destOrd="0" presId="urn:microsoft.com/office/officeart/2005/8/layout/process1"/>
    <dgm:cxn modelId="{6AD7EC87-A090-41D8-8EED-77CBB3CD3124}" srcId="{1EEC67D8-C321-4A61-83D7-3C6556DD2224}" destId="{C015C2DD-D0D8-4F1A-BC07-A4384BFA89C5}" srcOrd="0" destOrd="0" parTransId="{CF0FF1DB-F71B-4760-AB85-7CD39D0B49EB}" sibTransId="{47CD5909-9F47-4F74-A6CF-A318AAE7D845}"/>
    <dgm:cxn modelId="{59ADB092-C909-488D-8634-F22D58F2687A}" srcId="{1EEC67D8-C321-4A61-83D7-3C6556DD2224}" destId="{A0690B66-6A40-490C-A8B2-C0DFC1DF145D}" srcOrd="1" destOrd="0" parTransId="{316CBD4E-1FB2-455C-B0D7-818CF7F5E542}" sibTransId="{26AAB767-1C14-4FF4-809F-4D194A837D57}"/>
    <dgm:cxn modelId="{DDB1C9DF-3D5F-448E-9DE5-83299B63C3D8}" type="presOf" srcId="{47CD5909-9F47-4F74-A6CF-A318AAE7D845}" destId="{9070A5CF-E37F-4A05-881D-64D0204CA499}" srcOrd="1" destOrd="0" presId="urn:microsoft.com/office/officeart/2005/8/layout/process1"/>
    <dgm:cxn modelId="{51CF1A85-ED2C-48CF-A622-63A3DD0A4955}" type="presParOf" srcId="{A9A740A6-364D-4E74-ACEB-EF8F7808C6C8}" destId="{692AB824-2DA2-4ED0-B28D-A55EC9B2F41E}" srcOrd="0" destOrd="0" presId="urn:microsoft.com/office/officeart/2005/8/layout/process1"/>
    <dgm:cxn modelId="{816C61CA-547A-4BF2-BCD8-CBC82E0D8ED7}" type="presParOf" srcId="{A9A740A6-364D-4E74-ACEB-EF8F7808C6C8}" destId="{A0EB5B10-B6DE-47F0-BB5D-F18949F95CB3}" srcOrd="1" destOrd="0" presId="urn:microsoft.com/office/officeart/2005/8/layout/process1"/>
    <dgm:cxn modelId="{127770E9-FE30-4065-ABF4-884A0DF553E3}" type="presParOf" srcId="{A0EB5B10-B6DE-47F0-BB5D-F18949F95CB3}" destId="{9070A5CF-E37F-4A05-881D-64D0204CA499}" srcOrd="0" destOrd="0" presId="urn:microsoft.com/office/officeart/2005/8/layout/process1"/>
    <dgm:cxn modelId="{54F40B76-7066-46DC-99DE-7C6AD3396CAF}" type="presParOf" srcId="{A9A740A6-364D-4E74-ACEB-EF8F7808C6C8}" destId="{82AABA3F-E5F4-41DB-A420-98A87E8C148B}"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CABFA5E-5A93-4B8F-89BA-FE0BB8E8F63D}"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GB"/>
        </a:p>
      </dgm:t>
    </dgm:pt>
    <dgm:pt modelId="{27837E9E-A845-4712-9107-44CA03968BFE}">
      <dgm:prSet custT="1"/>
      <dgm:spPr/>
      <dgm:t>
        <a:bodyPr/>
        <a:lstStyle/>
        <a:p>
          <a:r>
            <a:rPr lang="en-GB" sz="1400" b="0" i="0" baseline="0"/>
            <a:t>Arnold et al. - Longitudinal Assessment of Manic Symptoms - 60% with ADHD,</a:t>
          </a:r>
          <a:endParaRPr lang="en-GB" sz="1400"/>
        </a:p>
      </dgm:t>
    </dgm:pt>
    <dgm:pt modelId="{F8F79BD0-4160-4B90-AE2F-8B4A6E4ACA73}" type="parTrans" cxnId="{0344D93A-2491-44E6-B425-BD3275F90F36}">
      <dgm:prSet/>
      <dgm:spPr/>
      <dgm:t>
        <a:bodyPr/>
        <a:lstStyle/>
        <a:p>
          <a:endParaRPr lang="en-GB" sz="2000"/>
        </a:p>
      </dgm:t>
    </dgm:pt>
    <dgm:pt modelId="{3C9691B6-DE68-4FE1-92F2-EAD55D4E525C}" type="sibTrans" cxnId="{0344D93A-2491-44E6-B425-BD3275F90F36}">
      <dgm:prSet/>
      <dgm:spPr/>
      <dgm:t>
        <a:bodyPr/>
        <a:lstStyle/>
        <a:p>
          <a:endParaRPr lang="en-GB" sz="2000"/>
        </a:p>
      </dgm:t>
    </dgm:pt>
    <dgm:pt modelId="{8B74556F-AEC8-4154-A597-12F63431B223}">
      <dgm:prSet custT="1"/>
      <dgm:spPr/>
      <dgm:t>
        <a:bodyPr/>
        <a:lstStyle/>
        <a:p>
          <a:r>
            <a:rPr lang="en-GB" sz="1400" b="0" i="0" baseline="0"/>
            <a:t>6.3% met the criteria for bipolar disorder, 16.5% had both ADHD and bipolar disorder. 17.5% do not have either of these two disorders. Otherwise, the results of research in this area are uneven, so in population samples the prevalence is 0–2%, while in clinical samples it is 11–30%. </a:t>
          </a:r>
          <a:endParaRPr lang="en-GB" sz="1400"/>
        </a:p>
      </dgm:t>
    </dgm:pt>
    <dgm:pt modelId="{4361A518-45F6-4B75-8ACD-93447E73575D}" type="parTrans" cxnId="{B7B1CD08-A8F8-4C22-B080-3F3FC8381DA7}">
      <dgm:prSet/>
      <dgm:spPr/>
      <dgm:t>
        <a:bodyPr/>
        <a:lstStyle/>
        <a:p>
          <a:endParaRPr lang="en-GB" sz="2000"/>
        </a:p>
      </dgm:t>
    </dgm:pt>
    <dgm:pt modelId="{D67FD981-AABE-43F4-B508-39E42C78F00C}" type="sibTrans" cxnId="{B7B1CD08-A8F8-4C22-B080-3F3FC8381DA7}">
      <dgm:prSet/>
      <dgm:spPr/>
      <dgm:t>
        <a:bodyPr/>
        <a:lstStyle/>
        <a:p>
          <a:endParaRPr lang="en-GB" sz="2000"/>
        </a:p>
      </dgm:t>
    </dgm:pt>
    <dgm:pt modelId="{FF7BE9A8-FEF7-42A7-BB91-54CB9DF9BF08}">
      <dgm:prSet custT="1"/>
      <dgm:spPr/>
      <dgm:t>
        <a:bodyPr/>
        <a:lstStyle/>
        <a:p>
          <a:r>
            <a:rPr lang="en-GB" sz="1400" b="0" i="0" baseline="0"/>
            <a:t>Issue with diagnosis, differential diagnosis and treatment in children who have ADHD and mania. ADHD is more common in children, especially in boys, compared with bipolar disorder, which occurs in 1.8% of children and adolescents.</a:t>
          </a:r>
          <a:endParaRPr lang="en-GB" sz="1400"/>
        </a:p>
      </dgm:t>
    </dgm:pt>
    <dgm:pt modelId="{72D3C17F-92A8-43C0-BD66-3D9CF578AFF7}" type="parTrans" cxnId="{7207C5A4-4547-4FDD-8D84-770BC3F55113}">
      <dgm:prSet/>
      <dgm:spPr/>
      <dgm:t>
        <a:bodyPr/>
        <a:lstStyle/>
        <a:p>
          <a:endParaRPr lang="en-GB" sz="2000"/>
        </a:p>
      </dgm:t>
    </dgm:pt>
    <dgm:pt modelId="{211234FC-8F16-4F55-B91D-ED041B2F2437}" type="sibTrans" cxnId="{7207C5A4-4547-4FDD-8D84-770BC3F55113}">
      <dgm:prSet/>
      <dgm:spPr/>
      <dgm:t>
        <a:bodyPr/>
        <a:lstStyle/>
        <a:p>
          <a:endParaRPr lang="en-GB" sz="2000"/>
        </a:p>
      </dgm:t>
    </dgm:pt>
    <dgm:pt modelId="{00F8877A-553F-4CD9-8C0A-035329D3A5A1}">
      <dgm:prSet custT="1"/>
      <dgm:spPr/>
      <dgm:t>
        <a:bodyPr/>
        <a:lstStyle/>
        <a:p>
          <a:r>
            <a:rPr lang="en-GB" sz="1400" b="0" i="0" baseline="0"/>
            <a:t>Comparing the symptoms of mania and ADHD, a high percentage of grandiosity is noticeable in mania (85%), while in ADHD it is only 6.7%. Elevated mood and bold behaviors occur in a high percentage in mania (87% and 79%, respectively), and in a very low in children with ADHD. </a:t>
          </a:r>
          <a:endParaRPr lang="en-GB" sz="1400"/>
        </a:p>
      </dgm:t>
    </dgm:pt>
    <dgm:pt modelId="{3F97BCEA-E22F-457B-88D6-FA5A08FE99BD}" type="parTrans" cxnId="{CE8066C9-EE01-4291-863D-5E990F94E011}">
      <dgm:prSet/>
      <dgm:spPr/>
      <dgm:t>
        <a:bodyPr/>
        <a:lstStyle/>
        <a:p>
          <a:endParaRPr lang="en-GB" sz="2000"/>
        </a:p>
      </dgm:t>
    </dgm:pt>
    <dgm:pt modelId="{9D714950-B870-4667-990C-F9CD23FA37B6}" type="sibTrans" cxnId="{CE8066C9-EE01-4291-863D-5E990F94E011}">
      <dgm:prSet/>
      <dgm:spPr/>
      <dgm:t>
        <a:bodyPr/>
        <a:lstStyle/>
        <a:p>
          <a:endParaRPr lang="en-GB" sz="2000"/>
        </a:p>
      </dgm:t>
    </dgm:pt>
    <dgm:pt modelId="{5CA952B6-1761-46D4-AE26-DF5D230B6F94}" type="pres">
      <dgm:prSet presAssocID="{8CABFA5E-5A93-4B8F-89BA-FE0BB8E8F63D}" presName="Name0" presStyleCnt="0">
        <dgm:presLayoutVars>
          <dgm:dir/>
          <dgm:animLvl val="lvl"/>
          <dgm:resizeHandles val="exact"/>
        </dgm:presLayoutVars>
      </dgm:prSet>
      <dgm:spPr/>
    </dgm:pt>
    <dgm:pt modelId="{F59A7F90-3D16-49AD-AA6A-F8D4E09E6562}" type="pres">
      <dgm:prSet presAssocID="{00F8877A-553F-4CD9-8C0A-035329D3A5A1}" presName="boxAndChildren" presStyleCnt="0"/>
      <dgm:spPr/>
    </dgm:pt>
    <dgm:pt modelId="{C5D3192F-3398-4921-A1CB-9765B0F8AD38}" type="pres">
      <dgm:prSet presAssocID="{00F8877A-553F-4CD9-8C0A-035329D3A5A1}" presName="parentTextBox" presStyleLbl="node1" presStyleIdx="0" presStyleCnt="4"/>
      <dgm:spPr/>
    </dgm:pt>
    <dgm:pt modelId="{62437518-36E9-491D-9EC1-A48E358152EE}" type="pres">
      <dgm:prSet presAssocID="{211234FC-8F16-4F55-B91D-ED041B2F2437}" presName="sp" presStyleCnt="0"/>
      <dgm:spPr/>
    </dgm:pt>
    <dgm:pt modelId="{E9377660-C6EC-4E79-9954-CE32364BE620}" type="pres">
      <dgm:prSet presAssocID="{FF7BE9A8-FEF7-42A7-BB91-54CB9DF9BF08}" presName="arrowAndChildren" presStyleCnt="0"/>
      <dgm:spPr/>
    </dgm:pt>
    <dgm:pt modelId="{30D6B7E7-001C-42A4-8C00-415B50864AC9}" type="pres">
      <dgm:prSet presAssocID="{FF7BE9A8-FEF7-42A7-BB91-54CB9DF9BF08}" presName="parentTextArrow" presStyleLbl="node1" presStyleIdx="1" presStyleCnt="4"/>
      <dgm:spPr/>
    </dgm:pt>
    <dgm:pt modelId="{92F9C93B-9457-48D1-BAF3-28AB1BD17E38}" type="pres">
      <dgm:prSet presAssocID="{D67FD981-AABE-43F4-B508-39E42C78F00C}" presName="sp" presStyleCnt="0"/>
      <dgm:spPr/>
    </dgm:pt>
    <dgm:pt modelId="{846AAA0C-6016-46A1-9C7A-99B68CB6F3C3}" type="pres">
      <dgm:prSet presAssocID="{8B74556F-AEC8-4154-A597-12F63431B223}" presName="arrowAndChildren" presStyleCnt="0"/>
      <dgm:spPr/>
    </dgm:pt>
    <dgm:pt modelId="{91533615-D0BC-466A-87FA-7A9E2C5F3653}" type="pres">
      <dgm:prSet presAssocID="{8B74556F-AEC8-4154-A597-12F63431B223}" presName="parentTextArrow" presStyleLbl="node1" presStyleIdx="2" presStyleCnt="4"/>
      <dgm:spPr/>
    </dgm:pt>
    <dgm:pt modelId="{B3EC452E-0A0D-491D-A744-7CA899323CA1}" type="pres">
      <dgm:prSet presAssocID="{3C9691B6-DE68-4FE1-92F2-EAD55D4E525C}" presName="sp" presStyleCnt="0"/>
      <dgm:spPr/>
    </dgm:pt>
    <dgm:pt modelId="{04FB45F5-1CE8-4A2F-B05E-69E4F39203FD}" type="pres">
      <dgm:prSet presAssocID="{27837E9E-A845-4712-9107-44CA03968BFE}" presName="arrowAndChildren" presStyleCnt="0"/>
      <dgm:spPr/>
    </dgm:pt>
    <dgm:pt modelId="{2DB533FB-D3C4-4E48-B6BA-794CF8FCE0CE}" type="pres">
      <dgm:prSet presAssocID="{27837E9E-A845-4712-9107-44CA03968BFE}" presName="parentTextArrow" presStyleLbl="node1" presStyleIdx="3" presStyleCnt="4" custLinFactNeighborY="1516"/>
      <dgm:spPr/>
    </dgm:pt>
  </dgm:ptLst>
  <dgm:cxnLst>
    <dgm:cxn modelId="{B7B1CD08-A8F8-4C22-B080-3F3FC8381DA7}" srcId="{8CABFA5E-5A93-4B8F-89BA-FE0BB8E8F63D}" destId="{8B74556F-AEC8-4154-A597-12F63431B223}" srcOrd="1" destOrd="0" parTransId="{4361A518-45F6-4B75-8ACD-93447E73575D}" sibTransId="{D67FD981-AABE-43F4-B508-39E42C78F00C}"/>
    <dgm:cxn modelId="{0344D93A-2491-44E6-B425-BD3275F90F36}" srcId="{8CABFA5E-5A93-4B8F-89BA-FE0BB8E8F63D}" destId="{27837E9E-A845-4712-9107-44CA03968BFE}" srcOrd="0" destOrd="0" parTransId="{F8F79BD0-4160-4B90-AE2F-8B4A6E4ACA73}" sibTransId="{3C9691B6-DE68-4FE1-92F2-EAD55D4E525C}"/>
    <dgm:cxn modelId="{5FC9813F-4BE9-4097-B619-554BA44A3FF7}" type="presOf" srcId="{8CABFA5E-5A93-4B8F-89BA-FE0BB8E8F63D}" destId="{5CA952B6-1761-46D4-AE26-DF5D230B6F94}" srcOrd="0" destOrd="0" presId="urn:microsoft.com/office/officeart/2005/8/layout/process4"/>
    <dgm:cxn modelId="{BF221967-EBDB-4BF1-A758-F955272B7229}" type="presOf" srcId="{8B74556F-AEC8-4154-A597-12F63431B223}" destId="{91533615-D0BC-466A-87FA-7A9E2C5F3653}" srcOrd="0" destOrd="0" presId="urn:microsoft.com/office/officeart/2005/8/layout/process4"/>
    <dgm:cxn modelId="{6B70CE77-352F-42AE-AC1B-D80A09881134}" type="presOf" srcId="{FF7BE9A8-FEF7-42A7-BB91-54CB9DF9BF08}" destId="{30D6B7E7-001C-42A4-8C00-415B50864AC9}" srcOrd="0" destOrd="0" presId="urn:microsoft.com/office/officeart/2005/8/layout/process4"/>
    <dgm:cxn modelId="{7207C5A4-4547-4FDD-8D84-770BC3F55113}" srcId="{8CABFA5E-5A93-4B8F-89BA-FE0BB8E8F63D}" destId="{FF7BE9A8-FEF7-42A7-BB91-54CB9DF9BF08}" srcOrd="2" destOrd="0" parTransId="{72D3C17F-92A8-43C0-BD66-3D9CF578AFF7}" sibTransId="{211234FC-8F16-4F55-B91D-ED041B2F2437}"/>
    <dgm:cxn modelId="{A94E09C3-1E1F-4619-8811-731D961EF9E3}" type="presOf" srcId="{27837E9E-A845-4712-9107-44CA03968BFE}" destId="{2DB533FB-D3C4-4E48-B6BA-794CF8FCE0CE}" srcOrd="0" destOrd="0" presId="urn:microsoft.com/office/officeart/2005/8/layout/process4"/>
    <dgm:cxn modelId="{CE8066C9-EE01-4291-863D-5E990F94E011}" srcId="{8CABFA5E-5A93-4B8F-89BA-FE0BB8E8F63D}" destId="{00F8877A-553F-4CD9-8C0A-035329D3A5A1}" srcOrd="3" destOrd="0" parTransId="{3F97BCEA-E22F-457B-88D6-FA5A08FE99BD}" sibTransId="{9D714950-B870-4667-990C-F9CD23FA37B6}"/>
    <dgm:cxn modelId="{329938D7-8BFA-4B71-9926-1E7BB6F4030E}" type="presOf" srcId="{00F8877A-553F-4CD9-8C0A-035329D3A5A1}" destId="{C5D3192F-3398-4921-A1CB-9765B0F8AD38}" srcOrd="0" destOrd="0" presId="urn:microsoft.com/office/officeart/2005/8/layout/process4"/>
    <dgm:cxn modelId="{43BCCA95-2EE8-4D1E-ACBE-8B4CFA1B2A0B}" type="presParOf" srcId="{5CA952B6-1761-46D4-AE26-DF5D230B6F94}" destId="{F59A7F90-3D16-49AD-AA6A-F8D4E09E6562}" srcOrd="0" destOrd="0" presId="urn:microsoft.com/office/officeart/2005/8/layout/process4"/>
    <dgm:cxn modelId="{82F3FD59-2E74-46BF-8694-118B8B0298B2}" type="presParOf" srcId="{F59A7F90-3D16-49AD-AA6A-F8D4E09E6562}" destId="{C5D3192F-3398-4921-A1CB-9765B0F8AD38}" srcOrd="0" destOrd="0" presId="urn:microsoft.com/office/officeart/2005/8/layout/process4"/>
    <dgm:cxn modelId="{80B1BCC4-2D44-4ED0-852E-DC4D627AD399}" type="presParOf" srcId="{5CA952B6-1761-46D4-AE26-DF5D230B6F94}" destId="{62437518-36E9-491D-9EC1-A48E358152EE}" srcOrd="1" destOrd="0" presId="urn:microsoft.com/office/officeart/2005/8/layout/process4"/>
    <dgm:cxn modelId="{038E6B8D-EC0E-45C9-B3CA-9ABDCC3250F7}" type="presParOf" srcId="{5CA952B6-1761-46D4-AE26-DF5D230B6F94}" destId="{E9377660-C6EC-4E79-9954-CE32364BE620}" srcOrd="2" destOrd="0" presId="urn:microsoft.com/office/officeart/2005/8/layout/process4"/>
    <dgm:cxn modelId="{1004A800-BB84-4468-8584-65B59D888668}" type="presParOf" srcId="{E9377660-C6EC-4E79-9954-CE32364BE620}" destId="{30D6B7E7-001C-42A4-8C00-415B50864AC9}" srcOrd="0" destOrd="0" presId="urn:microsoft.com/office/officeart/2005/8/layout/process4"/>
    <dgm:cxn modelId="{F491969F-68ED-41E9-8073-4A91E27EC536}" type="presParOf" srcId="{5CA952B6-1761-46D4-AE26-DF5D230B6F94}" destId="{92F9C93B-9457-48D1-BAF3-28AB1BD17E38}" srcOrd="3" destOrd="0" presId="urn:microsoft.com/office/officeart/2005/8/layout/process4"/>
    <dgm:cxn modelId="{C96EE65F-47A5-4B24-B2BC-8F3995DEFBD6}" type="presParOf" srcId="{5CA952B6-1761-46D4-AE26-DF5D230B6F94}" destId="{846AAA0C-6016-46A1-9C7A-99B68CB6F3C3}" srcOrd="4" destOrd="0" presId="urn:microsoft.com/office/officeart/2005/8/layout/process4"/>
    <dgm:cxn modelId="{C90047E6-991D-4928-B631-53A141BA04C6}" type="presParOf" srcId="{846AAA0C-6016-46A1-9C7A-99B68CB6F3C3}" destId="{91533615-D0BC-466A-87FA-7A9E2C5F3653}" srcOrd="0" destOrd="0" presId="urn:microsoft.com/office/officeart/2005/8/layout/process4"/>
    <dgm:cxn modelId="{BD753ADD-9833-43BE-9EA5-B7F5669A8C6F}" type="presParOf" srcId="{5CA952B6-1761-46D4-AE26-DF5D230B6F94}" destId="{B3EC452E-0A0D-491D-A744-7CA899323CA1}" srcOrd="5" destOrd="0" presId="urn:microsoft.com/office/officeart/2005/8/layout/process4"/>
    <dgm:cxn modelId="{B5F1E7AF-F022-4073-A98D-2815BA190478}" type="presParOf" srcId="{5CA952B6-1761-46D4-AE26-DF5D230B6F94}" destId="{04FB45F5-1CE8-4A2F-B05E-69E4F39203FD}" srcOrd="6" destOrd="0" presId="urn:microsoft.com/office/officeart/2005/8/layout/process4"/>
    <dgm:cxn modelId="{D7EEABF6-77CC-42B7-A7AF-0CF76C0FBC61}" type="presParOf" srcId="{04FB45F5-1CE8-4A2F-B05E-69E4F39203FD}" destId="{2DB533FB-D3C4-4E48-B6BA-794CF8FCE0CE}"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84C6299-0D99-4D3B-8F8C-7FC42DE9AA9E}" type="doc">
      <dgm:prSet loTypeId="urn:microsoft.com/office/officeart/2005/8/layout/lProcess3" loCatId="process" qsTypeId="urn:microsoft.com/office/officeart/2005/8/quickstyle/simple1" qsCatId="simple" csTypeId="urn:microsoft.com/office/officeart/2005/8/colors/colorful3" csCatId="colorful"/>
      <dgm:spPr/>
      <dgm:t>
        <a:bodyPr/>
        <a:lstStyle/>
        <a:p>
          <a:endParaRPr lang="en-GB"/>
        </a:p>
      </dgm:t>
    </dgm:pt>
    <dgm:pt modelId="{345C0327-D547-471A-853B-E1B9AF926468}">
      <dgm:prSet/>
      <dgm:spPr/>
      <dgm:t>
        <a:bodyPr/>
        <a:lstStyle/>
        <a:p>
          <a:r>
            <a:rPr lang="en-GB" b="0" i="0" baseline="0"/>
            <a:t>Prevalence of depression in children with ADHD is 18%, and another 15% had both comorbid anxiety and depressive disorder (Xia et al, 2015).</a:t>
          </a:r>
          <a:endParaRPr lang="en-GB"/>
        </a:p>
      </dgm:t>
    </dgm:pt>
    <dgm:pt modelId="{4AEBA664-AC62-470F-B698-A72CD99FAA2B}" type="parTrans" cxnId="{4853CA70-9CF6-42C6-9E19-76E5B982211F}">
      <dgm:prSet/>
      <dgm:spPr/>
      <dgm:t>
        <a:bodyPr/>
        <a:lstStyle/>
        <a:p>
          <a:endParaRPr lang="en-GB"/>
        </a:p>
      </dgm:t>
    </dgm:pt>
    <dgm:pt modelId="{C855E5B0-F9C0-4908-B200-08DBDEDE3C87}" type="sibTrans" cxnId="{4853CA70-9CF6-42C6-9E19-76E5B982211F}">
      <dgm:prSet/>
      <dgm:spPr/>
      <dgm:t>
        <a:bodyPr/>
        <a:lstStyle/>
        <a:p>
          <a:endParaRPr lang="en-GB"/>
        </a:p>
      </dgm:t>
    </dgm:pt>
    <dgm:pt modelId="{FF9C0F7B-F38D-4E7F-A7B1-75060B2F31C1}">
      <dgm:prSet/>
      <dgm:spPr/>
      <dgm:t>
        <a:bodyPr/>
        <a:lstStyle/>
        <a:p>
          <a:r>
            <a:rPr lang="en-GB" b="0" i="0" baseline="0"/>
            <a:t>The presence of depression worsens the symptoms and functioning of children with ADHD, and significantly worsens the prognosis and therapeutic process. </a:t>
          </a:r>
          <a:endParaRPr lang="en-GB"/>
        </a:p>
      </dgm:t>
    </dgm:pt>
    <dgm:pt modelId="{1ECC350E-083F-422B-B7EA-E574A38E69E3}" type="parTrans" cxnId="{517B6D7A-410F-4EBE-AE3C-0E6D09EB3841}">
      <dgm:prSet/>
      <dgm:spPr/>
      <dgm:t>
        <a:bodyPr/>
        <a:lstStyle/>
        <a:p>
          <a:endParaRPr lang="en-GB"/>
        </a:p>
      </dgm:t>
    </dgm:pt>
    <dgm:pt modelId="{A89C714A-2565-4F07-9B9B-F46F83B4ADF3}" type="sibTrans" cxnId="{517B6D7A-410F-4EBE-AE3C-0E6D09EB3841}">
      <dgm:prSet/>
      <dgm:spPr/>
      <dgm:t>
        <a:bodyPr/>
        <a:lstStyle/>
        <a:p>
          <a:endParaRPr lang="en-GB"/>
        </a:p>
      </dgm:t>
    </dgm:pt>
    <dgm:pt modelId="{BD0243D1-56E5-441B-B456-3A7A50F99C22}" type="pres">
      <dgm:prSet presAssocID="{684C6299-0D99-4D3B-8F8C-7FC42DE9AA9E}" presName="Name0" presStyleCnt="0">
        <dgm:presLayoutVars>
          <dgm:chPref val="3"/>
          <dgm:dir/>
          <dgm:animLvl val="lvl"/>
          <dgm:resizeHandles/>
        </dgm:presLayoutVars>
      </dgm:prSet>
      <dgm:spPr/>
    </dgm:pt>
    <dgm:pt modelId="{EFCF99AF-5C33-4BD6-8C92-D3643DAF6121}" type="pres">
      <dgm:prSet presAssocID="{345C0327-D547-471A-853B-E1B9AF926468}" presName="horFlow" presStyleCnt="0"/>
      <dgm:spPr/>
    </dgm:pt>
    <dgm:pt modelId="{59E0BE2C-AF14-4DDC-9D90-9ED5D22CF5FD}" type="pres">
      <dgm:prSet presAssocID="{345C0327-D547-471A-853B-E1B9AF926468}" presName="bigChev" presStyleLbl="node1" presStyleIdx="0" presStyleCnt="2"/>
      <dgm:spPr/>
    </dgm:pt>
    <dgm:pt modelId="{4EF666DA-67E3-441D-9A85-150826392C26}" type="pres">
      <dgm:prSet presAssocID="{345C0327-D547-471A-853B-E1B9AF926468}" presName="vSp" presStyleCnt="0"/>
      <dgm:spPr/>
    </dgm:pt>
    <dgm:pt modelId="{26163D2A-CB8C-4D61-A1E4-D3BF68A1A145}" type="pres">
      <dgm:prSet presAssocID="{FF9C0F7B-F38D-4E7F-A7B1-75060B2F31C1}" presName="horFlow" presStyleCnt="0"/>
      <dgm:spPr/>
    </dgm:pt>
    <dgm:pt modelId="{91168FDE-CED0-4272-A443-880BBCBE3596}" type="pres">
      <dgm:prSet presAssocID="{FF9C0F7B-F38D-4E7F-A7B1-75060B2F31C1}" presName="bigChev" presStyleLbl="node1" presStyleIdx="1" presStyleCnt="2"/>
      <dgm:spPr/>
    </dgm:pt>
  </dgm:ptLst>
  <dgm:cxnLst>
    <dgm:cxn modelId="{A486D60E-2619-4F96-AD89-5C93073CA85E}" type="presOf" srcId="{FF9C0F7B-F38D-4E7F-A7B1-75060B2F31C1}" destId="{91168FDE-CED0-4272-A443-880BBCBE3596}" srcOrd="0" destOrd="0" presId="urn:microsoft.com/office/officeart/2005/8/layout/lProcess3"/>
    <dgm:cxn modelId="{ABE6ED27-E667-4E0E-AF20-D9C4E0628610}" type="presOf" srcId="{684C6299-0D99-4D3B-8F8C-7FC42DE9AA9E}" destId="{BD0243D1-56E5-441B-B456-3A7A50F99C22}" srcOrd="0" destOrd="0" presId="urn:microsoft.com/office/officeart/2005/8/layout/lProcess3"/>
    <dgm:cxn modelId="{4853CA70-9CF6-42C6-9E19-76E5B982211F}" srcId="{684C6299-0D99-4D3B-8F8C-7FC42DE9AA9E}" destId="{345C0327-D547-471A-853B-E1B9AF926468}" srcOrd="0" destOrd="0" parTransId="{4AEBA664-AC62-470F-B698-A72CD99FAA2B}" sibTransId="{C855E5B0-F9C0-4908-B200-08DBDEDE3C87}"/>
    <dgm:cxn modelId="{517B6D7A-410F-4EBE-AE3C-0E6D09EB3841}" srcId="{684C6299-0D99-4D3B-8F8C-7FC42DE9AA9E}" destId="{FF9C0F7B-F38D-4E7F-A7B1-75060B2F31C1}" srcOrd="1" destOrd="0" parTransId="{1ECC350E-083F-422B-B7EA-E574A38E69E3}" sibTransId="{A89C714A-2565-4F07-9B9B-F46F83B4ADF3}"/>
    <dgm:cxn modelId="{BDDED6ED-18A7-45B7-A904-5B0C90ABD86E}" type="presOf" srcId="{345C0327-D547-471A-853B-E1B9AF926468}" destId="{59E0BE2C-AF14-4DDC-9D90-9ED5D22CF5FD}" srcOrd="0" destOrd="0" presId="urn:microsoft.com/office/officeart/2005/8/layout/lProcess3"/>
    <dgm:cxn modelId="{173F81D6-BEA3-492E-9FA1-B015615CB058}" type="presParOf" srcId="{BD0243D1-56E5-441B-B456-3A7A50F99C22}" destId="{EFCF99AF-5C33-4BD6-8C92-D3643DAF6121}" srcOrd="0" destOrd="0" presId="urn:microsoft.com/office/officeart/2005/8/layout/lProcess3"/>
    <dgm:cxn modelId="{E3B2B601-F13A-4E7A-9C70-6171DDBC8DF3}" type="presParOf" srcId="{EFCF99AF-5C33-4BD6-8C92-D3643DAF6121}" destId="{59E0BE2C-AF14-4DDC-9D90-9ED5D22CF5FD}" srcOrd="0" destOrd="0" presId="urn:microsoft.com/office/officeart/2005/8/layout/lProcess3"/>
    <dgm:cxn modelId="{6B4BDB43-1763-45F3-9C13-744FBFAB38DC}" type="presParOf" srcId="{BD0243D1-56E5-441B-B456-3A7A50F99C22}" destId="{4EF666DA-67E3-441D-9A85-150826392C26}" srcOrd="1" destOrd="0" presId="urn:microsoft.com/office/officeart/2005/8/layout/lProcess3"/>
    <dgm:cxn modelId="{F70C3709-1EFF-4CD1-81A6-9062E1EA92A4}" type="presParOf" srcId="{BD0243D1-56E5-441B-B456-3A7A50F99C22}" destId="{26163D2A-CB8C-4D61-A1E4-D3BF68A1A145}" srcOrd="2" destOrd="0" presId="urn:microsoft.com/office/officeart/2005/8/layout/lProcess3"/>
    <dgm:cxn modelId="{06F118E0-35B0-485F-A612-E0554EE7AE53}" type="presParOf" srcId="{26163D2A-CB8C-4D61-A1E4-D3BF68A1A145}" destId="{91168FDE-CED0-4272-A443-880BBCBE3596}"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E9741940-843D-41CF-B38C-5C8B5FA06F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742B33D0-E3C8-46EC-86E3-F3BC275712D6}">
      <dgm:prSet custT="1"/>
      <dgm:spPr/>
      <dgm:t>
        <a:bodyPr/>
        <a:lstStyle/>
        <a:p>
          <a:r>
            <a:rPr lang="en-GB" sz="1600"/>
            <a:t>S</a:t>
          </a:r>
          <a:r>
            <a:rPr lang="en-GB" sz="1600" b="0" i="0" baseline="0"/>
            <a:t>pecific developmental disorders of speech and language - damage to the normal patterns of speech acquisition from the early stages of development.</a:t>
          </a:r>
          <a:endParaRPr lang="en-GB" sz="1600"/>
        </a:p>
      </dgm:t>
    </dgm:pt>
    <dgm:pt modelId="{FD5ADD12-2CFF-409A-BA76-65E15686DDFD}" type="parTrans" cxnId="{01056743-CD5B-496F-A5F7-1762FEDFBBDA}">
      <dgm:prSet/>
      <dgm:spPr/>
      <dgm:t>
        <a:bodyPr/>
        <a:lstStyle/>
        <a:p>
          <a:endParaRPr lang="en-GB" sz="1600"/>
        </a:p>
      </dgm:t>
    </dgm:pt>
    <dgm:pt modelId="{54EC2DA6-B955-4432-AE8C-F27DF9BB69F8}" type="sibTrans" cxnId="{01056743-CD5B-496F-A5F7-1762FEDFBBDA}">
      <dgm:prSet/>
      <dgm:spPr/>
      <dgm:t>
        <a:bodyPr/>
        <a:lstStyle/>
        <a:p>
          <a:endParaRPr lang="en-GB" sz="1600"/>
        </a:p>
      </dgm:t>
    </dgm:pt>
    <dgm:pt modelId="{F918B17C-DA34-4535-920F-F4665AB2738A}">
      <dgm:prSet custT="1"/>
      <dgm:spPr/>
      <dgm:t>
        <a:bodyPr/>
        <a:lstStyle/>
        <a:p>
          <a:r>
            <a:rPr lang="en-GB" sz="1600" b="0" i="0" baseline="0"/>
            <a:t>Reading difficulties and interpersonal relationships, emotional problems, and behavioural problems.</a:t>
          </a:r>
          <a:endParaRPr lang="en-GB" sz="1600"/>
        </a:p>
      </dgm:t>
    </dgm:pt>
    <dgm:pt modelId="{FCD0FD0A-B8C4-4B87-88E5-E5F2B9527326}" type="parTrans" cxnId="{D00EB07A-98E9-4DF4-B2E5-58C720D2DEAF}">
      <dgm:prSet/>
      <dgm:spPr/>
      <dgm:t>
        <a:bodyPr/>
        <a:lstStyle/>
        <a:p>
          <a:endParaRPr lang="en-GB" sz="1600"/>
        </a:p>
      </dgm:t>
    </dgm:pt>
    <dgm:pt modelId="{E7D2C823-DE3F-4F0D-8B32-B4F63C441730}" type="sibTrans" cxnId="{D00EB07A-98E9-4DF4-B2E5-58C720D2DEAF}">
      <dgm:prSet/>
      <dgm:spPr/>
      <dgm:t>
        <a:bodyPr/>
        <a:lstStyle/>
        <a:p>
          <a:endParaRPr lang="en-GB" sz="1600"/>
        </a:p>
      </dgm:t>
    </dgm:pt>
    <dgm:pt modelId="{49E3BAAF-8407-45AF-9A95-C2DE351489A2}">
      <dgm:prSet custT="1"/>
      <dgm:spPr/>
      <dgm:t>
        <a:bodyPr/>
        <a:lstStyle/>
        <a:p>
          <a:r>
            <a:rPr lang="en-GB" sz="1600" b="0" i="0" baseline="0"/>
            <a:t>Language - receptive and expressive language. </a:t>
          </a:r>
          <a:endParaRPr lang="en-GB" sz="1600"/>
        </a:p>
      </dgm:t>
    </dgm:pt>
    <dgm:pt modelId="{829F3CA8-4E49-4C1F-8A1C-782001807FB3}" type="parTrans" cxnId="{A771C467-E833-40CE-96A3-A85B343C3C10}">
      <dgm:prSet/>
      <dgm:spPr/>
      <dgm:t>
        <a:bodyPr/>
        <a:lstStyle/>
        <a:p>
          <a:endParaRPr lang="en-GB" sz="1600"/>
        </a:p>
      </dgm:t>
    </dgm:pt>
    <dgm:pt modelId="{CC2D853B-B411-4F4F-AC3D-57AD72A69F44}" type="sibTrans" cxnId="{A771C467-E833-40CE-96A3-A85B343C3C10}">
      <dgm:prSet/>
      <dgm:spPr/>
      <dgm:t>
        <a:bodyPr/>
        <a:lstStyle/>
        <a:p>
          <a:endParaRPr lang="en-GB" sz="1600"/>
        </a:p>
      </dgm:t>
    </dgm:pt>
    <dgm:pt modelId="{D87B95E3-3D2C-4291-B494-3964AEC2F18E}">
      <dgm:prSet custT="1"/>
      <dgm:spPr/>
      <dgm:t>
        <a:bodyPr/>
        <a:lstStyle/>
        <a:p>
          <a:r>
            <a:rPr lang="en-GB" sz="1600" b="0" i="0" baseline="0"/>
            <a:t>50% - ADHD and language deficit. While 20 to 60% of children with ADHD have one or more learning disabilities or language problems (Hughes et al. 2014). </a:t>
          </a:r>
          <a:endParaRPr lang="en-GB" sz="1600"/>
        </a:p>
      </dgm:t>
    </dgm:pt>
    <dgm:pt modelId="{3BBDB0C4-D7A9-4DD8-B41D-EDF7452E4A29}" type="parTrans" cxnId="{82377C78-0A3E-4C2B-AD4A-CAE4C68E9FB6}">
      <dgm:prSet/>
      <dgm:spPr/>
      <dgm:t>
        <a:bodyPr/>
        <a:lstStyle/>
        <a:p>
          <a:endParaRPr lang="en-GB" sz="1600"/>
        </a:p>
      </dgm:t>
    </dgm:pt>
    <dgm:pt modelId="{8E85F50F-90CE-4CEA-8C97-DE4FB4D67427}" type="sibTrans" cxnId="{82377C78-0A3E-4C2B-AD4A-CAE4C68E9FB6}">
      <dgm:prSet/>
      <dgm:spPr/>
      <dgm:t>
        <a:bodyPr/>
        <a:lstStyle/>
        <a:p>
          <a:endParaRPr lang="en-GB" sz="1600"/>
        </a:p>
      </dgm:t>
    </dgm:pt>
    <dgm:pt modelId="{0E158B81-9381-42ED-AA8F-9C44A1D60441}">
      <dgm:prSet custT="1"/>
      <dgm:spPr/>
      <dgm:t>
        <a:bodyPr/>
        <a:lstStyle/>
        <a:p>
          <a:r>
            <a:rPr lang="en-GB" sz="1600" b="0" i="0" baseline="0"/>
            <a:t>Language impairments in the majority within the ADHD and reading disorder in &gt;40% in children with ADHD (Helland, 2016). </a:t>
          </a:r>
          <a:endParaRPr lang="en-GB" sz="1600"/>
        </a:p>
      </dgm:t>
    </dgm:pt>
    <dgm:pt modelId="{D97FB017-5ED5-4F7F-AF3D-549B317D3CC1}" type="parTrans" cxnId="{195214BE-377A-4670-B338-938799106935}">
      <dgm:prSet/>
      <dgm:spPr/>
      <dgm:t>
        <a:bodyPr/>
        <a:lstStyle/>
        <a:p>
          <a:endParaRPr lang="en-GB" sz="1600"/>
        </a:p>
      </dgm:t>
    </dgm:pt>
    <dgm:pt modelId="{FF2EF56C-50EE-4701-B546-1569CD0F439C}" type="sibTrans" cxnId="{195214BE-377A-4670-B338-938799106935}">
      <dgm:prSet/>
      <dgm:spPr/>
      <dgm:t>
        <a:bodyPr/>
        <a:lstStyle/>
        <a:p>
          <a:endParaRPr lang="en-GB" sz="1600"/>
        </a:p>
      </dgm:t>
    </dgm:pt>
    <dgm:pt modelId="{C08BF1A8-99EE-43B0-82CD-60CEF57BA9AA}" type="pres">
      <dgm:prSet presAssocID="{E9741940-843D-41CF-B38C-5C8B5FA06FA0}" presName="vert0" presStyleCnt="0">
        <dgm:presLayoutVars>
          <dgm:dir/>
          <dgm:animOne val="branch"/>
          <dgm:animLvl val="lvl"/>
        </dgm:presLayoutVars>
      </dgm:prSet>
      <dgm:spPr/>
    </dgm:pt>
    <dgm:pt modelId="{828799C6-A067-45B3-987C-27051E008D92}" type="pres">
      <dgm:prSet presAssocID="{742B33D0-E3C8-46EC-86E3-F3BC275712D6}" presName="thickLine" presStyleLbl="alignNode1" presStyleIdx="0" presStyleCnt="5"/>
      <dgm:spPr/>
    </dgm:pt>
    <dgm:pt modelId="{16F095BA-09FB-4C38-84B4-D1083E009336}" type="pres">
      <dgm:prSet presAssocID="{742B33D0-E3C8-46EC-86E3-F3BC275712D6}" presName="horz1" presStyleCnt="0"/>
      <dgm:spPr/>
    </dgm:pt>
    <dgm:pt modelId="{49CCAA57-442D-4E15-8A0F-347D982F0AB1}" type="pres">
      <dgm:prSet presAssocID="{742B33D0-E3C8-46EC-86E3-F3BC275712D6}" presName="tx1" presStyleLbl="revTx" presStyleIdx="0" presStyleCnt="5"/>
      <dgm:spPr/>
    </dgm:pt>
    <dgm:pt modelId="{07FE91C9-9D92-4651-A074-75228BBEABD9}" type="pres">
      <dgm:prSet presAssocID="{742B33D0-E3C8-46EC-86E3-F3BC275712D6}" presName="vert1" presStyleCnt="0"/>
      <dgm:spPr/>
    </dgm:pt>
    <dgm:pt modelId="{0176C4C9-855F-4F3E-ACFB-BFD32B3B78B8}" type="pres">
      <dgm:prSet presAssocID="{F918B17C-DA34-4535-920F-F4665AB2738A}" presName="thickLine" presStyleLbl="alignNode1" presStyleIdx="1" presStyleCnt="5"/>
      <dgm:spPr/>
    </dgm:pt>
    <dgm:pt modelId="{54B1C3C6-979B-4C66-9EC5-A7448CC2E654}" type="pres">
      <dgm:prSet presAssocID="{F918B17C-DA34-4535-920F-F4665AB2738A}" presName="horz1" presStyleCnt="0"/>
      <dgm:spPr/>
    </dgm:pt>
    <dgm:pt modelId="{960561D0-B155-4D8C-AB90-983E39EE992E}" type="pres">
      <dgm:prSet presAssocID="{F918B17C-DA34-4535-920F-F4665AB2738A}" presName="tx1" presStyleLbl="revTx" presStyleIdx="1" presStyleCnt="5"/>
      <dgm:spPr/>
    </dgm:pt>
    <dgm:pt modelId="{1D6B0828-6C14-4D9F-9AE3-E32A33763BBA}" type="pres">
      <dgm:prSet presAssocID="{F918B17C-DA34-4535-920F-F4665AB2738A}" presName="vert1" presStyleCnt="0"/>
      <dgm:spPr/>
    </dgm:pt>
    <dgm:pt modelId="{2E902B2B-2E82-4366-8ECB-395925699B34}" type="pres">
      <dgm:prSet presAssocID="{49E3BAAF-8407-45AF-9A95-C2DE351489A2}" presName="thickLine" presStyleLbl="alignNode1" presStyleIdx="2" presStyleCnt="5"/>
      <dgm:spPr/>
    </dgm:pt>
    <dgm:pt modelId="{2C3B549A-34FF-4E31-BDFE-FE2BB4ED3EFE}" type="pres">
      <dgm:prSet presAssocID="{49E3BAAF-8407-45AF-9A95-C2DE351489A2}" presName="horz1" presStyleCnt="0"/>
      <dgm:spPr/>
    </dgm:pt>
    <dgm:pt modelId="{7D78708C-6A6D-4C1A-A446-7CEC53C02534}" type="pres">
      <dgm:prSet presAssocID="{49E3BAAF-8407-45AF-9A95-C2DE351489A2}" presName="tx1" presStyleLbl="revTx" presStyleIdx="2" presStyleCnt="5"/>
      <dgm:spPr/>
    </dgm:pt>
    <dgm:pt modelId="{1E7D1DF0-D38B-4330-8301-4CCB446ADADB}" type="pres">
      <dgm:prSet presAssocID="{49E3BAAF-8407-45AF-9A95-C2DE351489A2}" presName="vert1" presStyleCnt="0"/>
      <dgm:spPr/>
    </dgm:pt>
    <dgm:pt modelId="{14F9A34B-1A1D-40DC-9065-19441F2B75DB}" type="pres">
      <dgm:prSet presAssocID="{D87B95E3-3D2C-4291-B494-3964AEC2F18E}" presName="thickLine" presStyleLbl="alignNode1" presStyleIdx="3" presStyleCnt="5"/>
      <dgm:spPr/>
    </dgm:pt>
    <dgm:pt modelId="{7160EFD3-D259-4A25-A76E-69E8EDD5AD2A}" type="pres">
      <dgm:prSet presAssocID="{D87B95E3-3D2C-4291-B494-3964AEC2F18E}" presName="horz1" presStyleCnt="0"/>
      <dgm:spPr/>
    </dgm:pt>
    <dgm:pt modelId="{957DF55D-1E31-4939-8143-AE0A23E694AB}" type="pres">
      <dgm:prSet presAssocID="{D87B95E3-3D2C-4291-B494-3964AEC2F18E}" presName="tx1" presStyleLbl="revTx" presStyleIdx="3" presStyleCnt="5"/>
      <dgm:spPr/>
    </dgm:pt>
    <dgm:pt modelId="{878CCF31-82F4-4145-99CA-2194FC8BC58E}" type="pres">
      <dgm:prSet presAssocID="{D87B95E3-3D2C-4291-B494-3964AEC2F18E}" presName="vert1" presStyleCnt="0"/>
      <dgm:spPr/>
    </dgm:pt>
    <dgm:pt modelId="{2D40C98D-4C33-41B2-9B64-258BB172C0ED}" type="pres">
      <dgm:prSet presAssocID="{0E158B81-9381-42ED-AA8F-9C44A1D60441}" presName="thickLine" presStyleLbl="alignNode1" presStyleIdx="4" presStyleCnt="5"/>
      <dgm:spPr/>
    </dgm:pt>
    <dgm:pt modelId="{E826A2D0-3716-42D5-913E-CEB5FF483DD2}" type="pres">
      <dgm:prSet presAssocID="{0E158B81-9381-42ED-AA8F-9C44A1D60441}" presName="horz1" presStyleCnt="0"/>
      <dgm:spPr/>
    </dgm:pt>
    <dgm:pt modelId="{9EB647F1-16AB-4E49-8434-05F781F0D000}" type="pres">
      <dgm:prSet presAssocID="{0E158B81-9381-42ED-AA8F-9C44A1D60441}" presName="tx1" presStyleLbl="revTx" presStyleIdx="4" presStyleCnt="5"/>
      <dgm:spPr/>
    </dgm:pt>
    <dgm:pt modelId="{EDB72223-3B67-4EE3-9E1A-053F86CA9B63}" type="pres">
      <dgm:prSet presAssocID="{0E158B81-9381-42ED-AA8F-9C44A1D60441}" presName="vert1" presStyleCnt="0"/>
      <dgm:spPr/>
    </dgm:pt>
  </dgm:ptLst>
  <dgm:cxnLst>
    <dgm:cxn modelId="{9B9CE819-5079-4EF0-A5DE-4288F833816C}" type="presOf" srcId="{49E3BAAF-8407-45AF-9A95-C2DE351489A2}" destId="{7D78708C-6A6D-4C1A-A446-7CEC53C02534}" srcOrd="0" destOrd="0" presId="urn:microsoft.com/office/officeart/2008/layout/LinedList"/>
    <dgm:cxn modelId="{19279B40-F149-4852-B0EC-A662A7CFE65E}" type="presOf" srcId="{742B33D0-E3C8-46EC-86E3-F3BC275712D6}" destId="{49CCAA57-442D-4E15-8A0F-347D982F0AB1}" srcOrd="0" destOrd="0" presId="urn:microsoft.com/office/officeart/2008/layout/LinedList"/>
    <dgm:cxn modelId="{01056743-CD5B-496F-A5F7-1762FEDFBBDA}" srcId="{E9741940-843D-41CF-B38C-5C8B5FA06FA0}" destId="{742B33D0-E3C8-46EC-86E3-F3BC275712D6}" srcOrd="0" destOrd="0" parTransId="{FD5ADD12-2CFF-409A-BA76-65E15686DDFD}" sibTransId="{54EC2DA6-B955-4432-AE8C-F27DF9BB69F8}"/>
    <dgm:cxn modelId="{A771C467-E833-40CE-96A3-A85B343C3C10}" srcId="{E9741940-843D-41CF-B38C-5C8B5FA06FA0}" destId="{49E3BAAF-8407-45AF-9A95-C2DE351489A2}" srcOrd="2" destOrd="0" parTransId="{829F3CA8-4E49-4C1F-8A1C-782001807FB3}" sibTransId="{CC2D853B-B411-4F4F-AC3D-57AD72A69F44}"/>
    <dgm:cxn modelId="{82377C78-0A3E-4C2B-AD4A-CAE4C68E9FB6}" srcId="{E9741940-843D-41CF-B38C-5C8B5FA06FA0}" destId="{D87B95E3-3D2C-4291-B494-3964AEC2F18E}" srcOrd="3" destOrd="0" parTransId="{3BBDB0C4-D7A9-4DD8-B41D-EDF7452E4A29}" sibTransId="{8E85F50F-90CE-4CEA-8C97-DE4FB4D67427}"/>
    <dgm:cxn modelId="{D00EB07A-98E9-4DF4-B2E5-58C720D2DEAF}" srcId="{E9741940-843D-41CF-B38C-5C8B5FA06FA0}" destId="{F918B17C-DA34-4535-920F-F4665AB2738A}" srcOrd="1" destOrd="0" parTransId="{FCD0FD0A-B8C4-4B87-88E5-E5F2B9527326}" sibTransId="{E7D2C823-DE3F-4F0D-8B32-B4F63C441730}"/>
    <dgm:cxn modelId="{6140D18A-B245-480F-BE33-A6E349DF26F3}" type="presOf" srcId="{D87B95E3-3D2C-4291-B494-3964AEC2F18E}" destId="{957DF55D-1E31-4939-8143-AE0A23E694AB}" srcOrd="0" destOrd="0" presId="urn:microsoft.com/office/officeart/2008/layout/LinedList"/>
    <dgm:cxn modelId="{5B736DBC-111C-418D-A235-B419C5EF5D71}" type="presOf" srcId="{F918B17C-DA34-4535-920F-F4665AB2738A}" destId="{960561D0-B155-4D8C-AB90-983E39EE992E}" srcOrd="0" destOrd="0" presId="urn:microsoft.com/office/officeart/2008/layout/LinedList"/>
    <dgm:cxn modelId="{195214BE-377A-4670-B338-938799106935}" srcId="{E9741940-843D-41CF-B38C-5C8B5FA06FA0}" destId="{0E158B81-9381-42ED-AA8F-9C44A1D60441}" srcOrd="4" destOrd="0" parTransId="{D97FB017-5ED5-4F7F-AF3D-549B317D3CC1}" sibTransId="{FF2EF56C-50EE-4701-B546-1569CD0F439C}"/>
    <dgm:cxn modelId="{4042BFCD-C701-4099-8956-574339095BC6}" type="presOf" srcId="{E9741940-843D-41CF-B38C-5C8B5FA06FA0}" destId="{C08BF1A8-99EE-43B0-82CD-60CEF57BA9AA}" srcOrd="0" destOrd="0" presId="urn:microsoft.com/office/officeart/2008/layout/LinedList"/>
    <dgm:cxn modelId="{CB5FC8F3-E727-4A20-8EE4-F507B7D7154A}" type="presOf" srcId="{0E158B81-9381-42ED-AA8F-9C44A1D60441}" destId="{9EB647F1-16AB-4E49-8434-05F781F0D000}" srcOrd="0" destOrd="0" presId="urn:microsoft.com/office/officeart/2008/layout/LinedList"/>
    <dgm:cxn modelId="{82C13FCC-6933-4E2C-9173-F74FA7D8F3BB}" type="presParOf" srcId="{C08BF1A8-99EE-43B0-82CD-60CEF57BA9AA}" destId="{828799C6-A067-45B3-987C-27051E008D92}" srcOrd="0" destOrd="0" presId="urn:microsoft.com/office/officeart/2008/layout/LinedList"/>
    <dgm:cxn modelId="{F4CE8735-0147-474A-B5AE-7CEA55490D7B}" type="presParOf" srcId="{C08BF1A8-99EE-43B0-82CD-60CEF57BA9AA}" destId="{16F095BA-09FB-4C38-84B4-D1083E009336}" srcOrd="1" destOrd="0" presId="urn:microsoft.com/office/officeart/2008/layout/LinedList"/>
    <dgm:cxn modelId="{0F3E1BDE-BA53-4DC3-BF50-A7913171D70F}" type="presParOf" srcId="{16F095BA-09FB-4C38-84B4-D1083E009336}" destId="{49CCAA57-442D-4E15-8A0F-347D982F0AB1}" srcOrd="0" destOrd="0" presId="urn:microsoft.com/office/officeart/2008/layout/LinedList"/>
    <dgm:cxn modelId="{66A9306C-4D91-4418-8F19-D9BDCEC40258}" type="presParOf" srcId="{16F095BA-09FB-4C38-84B4-D1083E009336}" destId="{07FE91C9-9D92-4651-A074-75228BBEABD9}" srcOrd="1" destOrd="0" presId="urn:microsoft.com/office/officeart/2008/layout/LinedList"/>
    <dgm:cxn modelId="{08055212-5BE8-49A8-AB67-9F3407339528}" type="presParOf" srcId="{C08BF1A8-99EE-43B0-82CD-60CEF57BA9AA}" destId="{0176C4C9-855F-4F3E-ACFB-BFD32B3B78B8}" srcOrd="2" destOrd="0" presId="urn:microsoft.com/office/officeart/2008/layout/LinedList"/>
    <dgm:cxn modelId="{C6EE1010-709E-4CAE-AA90-E4B7DBCB1C7F}" type="presParOf" srcId="{C08BF1A8-99EE-43B0-82CD-60CEF57BA9AA}" destId="{54B1C3C6-979B-4C66-9EC5-A7448CC2E654}" srcOrd="3" destOrd="0" presId="urn:microsoft.com/office/officeart/2008/layout/LinedList"/>
    <dgm:cxn modelId="{248C8AFE-13D3-4B34-A670-6E3B455D84F3}" type="presParOf" srcId="{54B1C3C6-979B-4C66-9EC5-A7448CC2E654}" destId="{960561D0-B155-4D8C-AB90-983E39EE992E}" srcOrd="0" destOrd="0" presId="urn:microsoft.com/office/officeart/2008/layout/LinedList"/>
    <dgm:cxn modelId="{9A5C1429-FF5D-4F8D-A776-8D9FD4E91869}" type="presParOf" srcId="{54B1C3C6-979B-4C66-9EC5-A7448CC2E654}" destId="{1D6B0828-6C14-4D9F-9AE3-E32A33763BBA}" srcOrd="1" destOrd="0" presId="urn:microsoft.com/office/officeart/2008/layout/LinedList"/>
    <dgm:cxn modelId="{56964CA8-69DC-4AFF-8462-2341D228F5A2}" type="presParOf" srcId="{C08BF1A8-99EE-43B0-82CD-60CEF57BA9AA}" destId="{2E902B2B-2E82-4366-8ECB-395925699B34}" srcOrd="4" destOrd="0" presId="urn:microsoft.com/office/officeart/2008/layout/LinedList"/>
    <dgm:cxn modelId="{AC2E42D0-B04A-47E6-BEF3-2D51E777E95C}" type="presParOf" srcId="{C08BF1A8-99EE-43B0-82CD-60CEF57BA9AA}" destId="{2C3B549A-34FF-4E31-BDFE-FE2BB4ED3EFE}" srcOrd="5" destOrd="0" presId="urn:microsoft.com/office/officeart/2008/layout/LinedList"/>
    <dgm:cxn modelId="{0D401786-E39D-497C-B284-F3AE60CB564A}" type="presParOf" srcId="{2C3B549A-34FF-4E31-BDFE-FE2BB4ED3EFE}" destId="{7D78708C-6A6D-4C1A-A446-7CEC53C02534}" srcOrd="0" destOrd="0" presId="urn:microsoft.com/office/officeart/2008/layout/LinedList"/>
    <dgm:cxn modelId="{EC25D394-168A-492C-8FC7-54E218D927D1}" type="presParOf" srcId="{2C3B549A-34FF-4E31-BDFE-FE2BB4ED3EFE}" destId="{1E7D1DF0-D38B-4330-8301-4CCB446ADADB}" srcOrd="1" destOrd="0" presId="urn:microsoft.com/office/officeart/2008/layout/LinedList"/>
    <dgm:cxn modelId="{FC53DECC-0FA6-4BC5-8D59-BB1C0240C78A}" type="presParOf" srcId="{C08BF1A8-99EE-43B0-82CD-60CEF57BA9AA}" destId="{14F9A34B-1A1D-40DC-9065-19441F2B75DB}" srcOrd="6" destOrd="0" presId="urn:microsoft.com/office/officeart/2008/layout/LinedList"/>
    <dgm:cxn modelId="{F919FF7C-AE2F-484A-B67D-69E4FF48C52D}" type="presParOf" srcId="{C08BF1A8-99EE-43B0-82CD-60CEF57BA9AA}" destId="{7160EFD3-D259-4A25-A76E-69E8EDD5AD2A}" srcOrd="7" destOrd="0" presId="urn:microsoft.com/office/officeart/2008/layout/LinedList"/>
    <dgm:cxn modelId="{C721A5D7-7EA7-41A5-986E-FC827D362B61}" type="presParOf" srcId="{7160EFD3-D259-4A25-A76E-69E8EDD5AD2A}" destId="{957DF55D-1E31-4939-8143-AE0A23E694AB}" srcOrd="0" destOrd="0" presId="urn:microsoft.com/office/officeart/2008/layout/LinedList"/>
    <dgm:cxn modelId="{8A54F89C-8A21-486F-8BE8-93CC2B7FA3E8}" type="presParOf" srcId="{7160EFD3-D259-4A25-A76E-69E8EDD5AD2A}" destId="{878CCF31-82F4-4145-99CA-2194FC8BC58E}" srcOrd="1" destOrd="0" presId="urn:microsoft.com/office/officeart/2008/layout/LinedList"/>
    <dgm:cxn modelId="{75323265-CCEA-4B75-B297-54161F25236E}" type="presParOf" srcId="{C08BF1A8-99EE-43B0-82CD-60CEF57BA9AA}" destId="{2D40C98D-4C33-41B2-9B64-258BB172C0ED}" srcOrd="8" destOrd="0" presId="urn:microsoft.com/office/officeart/2008/layout/LinedList"/>
    <dgm:cxn modelId="{D6C46585-9472-459B-8384-B851CFFA3F11}" type="presParOf" srcId="{C08BF1A8-99EE-43B0-82CD-60CEF57BA9AA}" destId="{E826A2D0-3716-42D5-913E-CEB5FF483DD2}" srcOrd="9" destOrd="0" presId="urn:microsoft.com/office/officeart/2008/layout/LinedList"/>
    <dgm:cxn modelId="{B1AC2C4E-FFDD-4075-B5D8-C656E30C9B28}" type="presParOf" srcId="{E826A2D0-3716-42D5-913E-CEB5FF483DD2}" destId="{9EB647F1-16AB-4E49-8434-05F781F0D000}" srcOrd="0" destOrd="0" presId="urn:microsoft.com/office/officeart/2008/layout/LinedList"/>
    <dgm:cxn modelId="{4CFC8287-F705-4612-80E8-DBD3CC6C4336}" type="presParOf" srcId="{E826A2D0-3716-42D5-913E-CEB5FF483DD2}" destId="{EDB72223-3B67-4EE3-9E1A-053F86CA9B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3FDBDF09-9BD6-4599-82DE-363F21CFA3B4}"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8ACB70DB-603E-49EF-BC17-BEBE1ED401EF}">
      <dgm:prSet/>
      <dgm:spPr/>
      <dgm:t>
        <a:bodyPr/>
        <a:lstStyle/>
        <a:p>
          <a:r>
            <a:rPr lang="en-GB" dirty="0"/>
            <a:t>Examples of School-Based Support</a:t>
          </a:r>
        </a:p>
      </dgm:t>
    </dgm:pt>
    <dgm:pt modelId="{CA33ED53-03B9-4A12-A7CD-4E506F9E939A}" type="parTrans" cxnId="{005E104E-979A-4605-94C0-CD8C01CCEB93}">
      <dgm:prSet/>
      <dgm:spPr/>
      <dgm:t>
        <a:bodyPr/>
        <a:lstStyle/>
        <a:p>
          <a:endParaRPr lang="en-GB"/>
        </a:p>
      </dgm:t>
    </dgm:pt>
    <dgm:pt modelId="{A55AFD45-FE8D-4C5A-9E97-70041D7D8D56}" type="sibTrans" cxnId="{005E104E-979A-4605-94C0-CD8C01CCEB93}">
      <dgm:prSet/>
      <dgm:spPr/>
      <dgm:t>
        <a:bodyPr/>
        <a:lstStyle/>
        <a:p>
          <a:endParaRPr lang="en-GB"/>
        </a:p>
      </dgm:t>
    </dgm:pt>
    <dgm:pt modelId="{9CC8B7EC-2E71-438E-B458-DE6442F9FA40}">
      <dgm:prSet/>
      <dgm:spPr/>
      <dgm:t>
        <a:bodyPr/>
        <a:lstStyle/>
        <a:p>
          <a:r>
            <a:rPr lang="en-GB" dirty="0"/>
            <a:t>Pastoral leads and wellbeing teams </a:t>
          </a:r>
        </a:p>
      </dgm:t>
    </dgm:pt>
    <dgm:pt modelId="{D2D8AF88-E72A-4974-942F-44B70656458F}" type="parTrans" cxnId="{64957793-44D9-4203-B7F0-246F7C2FE077}">
      <dgm:prSet/>
      <dgm:spPr/>
      <dgm:t>
        <a:bodyPr/>
        <a:lstStyle/>
        <a:p>
          <a:endParaRPr lang="en-GB"/>
        </a:p>
      </dgm:t>
    </dgm:pt>
    <dgm:pt modelId="{71C8746C-335D-47AF-B11F-1A46768BFF61}" type="sibTrans" cxnId="{64957793-44D9-4203-B7F0-246F7C2FE077}">
      <dgm:prSet/>
      <dgm:spPr/>
      <dgm:t>
        <a:bodyPr/>
        <a:lstStyle/>
        <a:p>
          <a:endParaRPr lang="en-GB"/>
        </a:p>
      </dgm:t>
    </dgm:pt>
    <dgm:pt modelId="{2B4DC598-2131-466E-B2D2-0CDD48856E08}">
      <dgm:prSet/>
      <dgm:spPr/>
      <dgm:t>
        <a:bodyPr/>
        <a:lstStyle/>
        <a:p>
          <a:r>
            <a:rPr lang="en-GB" dirty="0"/>
            <a:t>Additional Learning Needs Coordinators (ALNCos) </a:t>
          </a:r>
        </a:p>
      </dgm:t>
    </dgm:pt>
    <dgm:pt modelId="{1F36B844-C88C-4972-8A47-C8D6F55D2D40}" type="parTrans" cxnId="{83A63A9E-28C9-42AC-B321-04D51D84687D}">
      <dgm:prSet/>
      <dgm:spPr/>
      <dgm:t>
        <a:bodyPr/>
        <a:lstStyle/>
        <a:p>
          <a:endParaRPr lang="en-GB"/>
        </a:p>
      </dgm:t>
    </dgm:pt>
    <dgm:pt modelId="{0FFD2D08-2EA9-4EE4-8ACD-6CA9683DDFAB}" type="sibTrans" cxnId="{83A63A9E-28C9-42AC-B321-04D51D84687D}">
      <dgm:prSet/>
      <dgm:spPr/>
      <dgm:t>
        <a:bodyPr/>
        <a:lstStyle/>
        <a:p>
          <a:endParaRPr lang="en-GB"/>
        </a:p>
      </dgm:t>
    </dgm:pt>
    <dgm:pt modelId="{C5973B71-C394-4685-9E42-605AB7BB9AB5}">
      <dgm:prSet/>
      <dgm:spPr/>
      <dgm:t>
        <a:bodyPr/>
        <a:lstStyle/>
        <a:p>
          <a:r>
            <a:rPr lang="en-GB" dirty="0"/>
            <a:t>Mentoring and emotional support programmes </a:t>
          </a:r>
        </a:p>
      </dgm:t>
    </dgm:pt>
    <dgm:pt modelId="{18D93631-21D8-4B69-B021-07B7C8064582}" type="parTrans" cxnId="{717E8C0E-8CD7-4357-8D1B-D0EF9523238F}">
      <dgm:prSet/>
      <dgm:spPr/>
      <dgm:t>
        <a:bodyPr/>
        <a:lstStyle/>
        <a:p>
          <a:endParaRPr lang="en-GB"/>
        </a:p>
      </dgm:t>
    </dgm:pt>
    <dgm:pt modelId="{7E1C5293-0413-4C90-8F32-C86BEC18878F}" type="sibTrans" cxnId="{717E8C0E-8CD7-4357-8D1B-D0EF9523238F}">
      <dgm:prSet/>
      <dgm:spPr/>
      <dgm:t>
        <a:bodyPr/>
        <a:lstStyle/>
        <a:p>
          <a:endParaRPr lang="en-GB"/>
        </a:p>
      </dgm:t>
    </dgm:pt>
    <dgm:pt modelId="{9C37CEBF-6A97-41D8-9493-E8C7FC322AB2}">
      <dgm:prSet/>
      <dgm:spPr/>
      <dgm:t>
        <a:bodyPr/>
        <a:lstStyle/>
        <a:p>
          <a:r>
            <a:rPr lang="en-GB"/>
            <a:t>Behaviour support interventions </a:t>
          </a:r>
        </a:p>
      </dgm:t>
    </dgm:pt>
    <dgm:pt modelId="{20249C76-D21A-402B-ADBC-2555B07EACAE}" type="parTrans" cxnId="{7EE0259C-D781-41E3-9139-021A25A46777}">
      <dgm:prSet/>
      <dgm:spPr/>
      <dgm:t>
        <a:bodyPr/>
        <a:lstStyle/>
        <a:p>
          <a:endParaRPr lang="en-GB"/>
        </a:p>
      </dgm:t>
    </dgm:pt>
    <dgm:pt modelId="{CFC0E732-8BFE-412F-AD4B-030EC0935E06}" type="sibTrans" cxnId="{7EE0259C-D781-41E3-9139-021A25A46777}">
      <dgm:prSet/>
      <dgm:spPr/>
      <dgm:t>
        <a:bodyPr/>
        <a:lstStyle/>
        <a:p>
          <a:endParaRPr lang="en-GB"/>
        </a:p>
      </dgm:t>
    </dgm:pt>
    <dgm:pt modelId="{29A1584E-4D46-4AB7-B924-89D6885726E0}">
      <dgm:prSet/>
      <dgm:spPr/>
      <dgm:t>
        <a:bodyPr/>
        <a:lstStyle/>
        <a:p>
          <a:r>
            <a:rPr lang="en-GB" dirty="0"/>
            <a:t>Attendance support </a:t>
          </a:r>
        </a:p>
      </dgm:t>
    </dgm:pt>
    <dgm:pt modelId="{DEDE0674-118F-4842-AFEE-14D6A14652D4}" type="parTrans" cxnId="{FA6648AE-9DB6-48E5-B084-4E3939D35610}">
      <dgm:prSet/>
      <dgm:spPr/>
      <dgm:t>
        <a:bodyPr/>
        <a:lstStyle/>
        <a:p>
          <a:endParaRPr lang="en-GB"/>
        </a:p>
      </dgm:t>
    </dgm:pt>
    <dgm:pt modelId="{D6EFDB63-04DB-47B3-B34D-075EDCB5B665}" type="sibTrans" cxnId="{FA6648AE-9DB6-48E5-B084-4E3939D35610}">
      <dgm:prSet/>
      <dgm:spPr/>
      <dgm:t>
        <a:bodyPr/>
        <a:lstStyle/>
        <a:p>
          <a:endParaRPr lang="en-GB"/>
        </a:p>
      </dgm:t>
    </dgm:pt>
    <dgm:pt modelId="{4E0CF253-50C1-49A1-B9B5-0DCCBCB7D449}">
      <dgm:prSet/>
      <dgm:spPr/>
      <dgm:t>
        <a:bodyPr/>
        <a:lstStyle/>
        <a:p>
          <a:r>
            <a:rPr lang="en-GB" dirty="0"/>
            <a:t>Family liaison and safeguarding services </a:t>
          </a:r>
        </a:p>
      </dgm:t>
    </dgm:pt>
    <dgm:pt modelId="{F3BA199C-D67C-4D62-9317-48DF9886DFF3}" type="parTrans" cxnId="{F333E08B-1359-4D4F-BFDB-13A3596F6949}">
      <dgm:prSet/>
      <dgm:spPr/>
      <dgm:t>
        <a:bodyPr/>
        <a:lstStyle/>
        <a:p>
          <a:endParaRPr lang="en-GB"/>
        </a:p>
      </dgm:t>
    </dgm:pt>
    <dgm:pt modelId="{93FA250C-A2B5-4875-8EF5-ECEC73DDB33B}" type="sibTrans" cxnId="{F333E08B-1359-4D4F-BFDB-13A3596F6949}">
      <dgm:prSet/>
      <dgm:spPr/>
      <dgm:t>
        <a:bodyPr/>
        <a:lstStyle/>
        <a:p>
          <a:endParaRPr lang="en-GB"/>
        </a:p>
      </dgm:t>
    </dgm:pt>
    <dgm:pt modelId="{A97B7BA2-61DB-4166-86BA-932C4DDD8438}" type="pres">
      <dgm:prSet presAssocID="{3FDBDF09-9BD6-4599-82DE-363F21CFA3B4}" presName="linear" presStyleCnt="0">
        <dgm:presLayoutVars>
          <dgm:animLvl val="lvl"/>
          <dgm:resizeHandles val="exact"/>
        </dgm:presLayoutVars>
      </dgm:prSet>
      <dgm:spPr/>
    </dgm:pt>
    <dgm:pt modelId="{B17047AA-8259-48D6-86C8-04841555A4A7}" type="pres">
      <dgm:prSet presAssocID="{8ACB70DB-603E-49EF-BC17-BEBE1ED401EF}" presName="parentText" presStyleLbl="node1" presStyleIdx="0" presStyleCnt="1" custLinFactNeighborY="-3377">
        <dgm:presLayoutVars>
          <dgm:chMax val="0"/>
          <dgm:bulletEnabled val="1"/>
        </dgm:presLayoutVars>
      </dgm:prSet>
      <dgm:spPr/>
    </dgm:pt>
    <dgm:pt modelId="{FAA87BC9-08A3-4AB4-B696-39E3B602FE74}" type="pres">
      <dgm:prSet presAssocID="{8ACB70DB-603E-49EF-BC17-BEBE1ED401EF}" presName="childText" presStyleLbl="revTx" presStyleIdx="0" presStyleCnt="1">
        <dgm:presLayoutVars>
          <dgm:bulletEnabled val="1"/>
        </dgm:presLayoutVars>
      </dgm:prSet>
      <dgm:spPr/>
    </dgm:pt>
  </dgm:ptLst>
  <dgm:cxnLst>
    <dgm:cxn modelId="{9E5CC304-0C41-44CD-9A4B-1A4F92521FD3}" type="presOf" srcId="{9CC8B7EC-2E71-438E-B458-DE6442F9FA40}" destId="{FAA87BC9-08A3-4AB4-B696-39E3B602FE74}" srcOrd="0" destOrd="0" presId="urn:microsoft.com/office/officeart/2005/8/layout/vList2"/>
    <dgm:cxn modelId="{717E8C0E-8CD7-4357-8D1B-D0EF9523238F}" srcId="{8ACB70DB-603E-49EF-BC17-BEBE1ED401EF}" destId="{C5973B71-C394-4685-9E42-605AB7BB9AB5}" srcOrd="2" destOrd="0" parTransId="{18D93631-21D8-4B69-B021-07B7C8064582}" sibTransId="{7E1C5293-0413-4C90-8F32-C86BEC18878F}"/>
    <dgm:cxn modelId="{1843BA11-3B93-4FA3-ADB9-0BB33BACDF4A}" type="presOf" srcId="{4E0CF253-50C1-49A1-B9B5-0DCCBCB7D449}" destId="{FAA87BC9-08A3-4AB4-B696-39E3B602FE74}" srcOrd="0" destOrd="5" presId="urn:microsoft.com/office/officeart/2005/8/layout/vList2"/>
    <dgm:cxn modelId="{25ECC329-057C-4B71-B379-F33AB18AC440}" type="presOf" srcId="{C5973B71-C394-4685-9E42-605AB7BB9AB5}" destId="{FAA87BC9-08A3-4AB4-B696-39E3B602FE74}" srcOrd="0" destOrd="2" presId="urn:microsoft.com/office/officeart/2005/8/layout/vList2"/>
    <dgm:cxn modelId="{43756E64-46F7-4FD6-985E-E8DF91644296}" type="presOf" srcId="{9C37CEBF-6A97-41D8-9493-E8C7FC322AB2}" destId="{FAA87BC9-08A3-4AB4-B696-39E3B602FE74}" srcOrd="0" destOrd="3" presId="urn:microsoft.com/office/officeart/2005/8/layout/vList2"/>
    <dgm:cxn modelId="{005E104E-979A-4605-94C0-CD8C01CCEB93}" srcId="{3FDBDF09-9BD6-4599-82DE-363F21CFA3B4}" destId="{8ACB70DB-603E-49EF-BC17-BEBE1ED401EF}" srcOrd="0" destOrd="0" parTransId="{CA33ED53-03B9-4A12-A7CD-4E506F9E939A}" sibTransId="{A55AFD45-FE8D-4C5A-9E97-70041D7D8D56}"/>
    <dgm:cxn modelId="{F333E08B-1359-4D4F-BFDB-13A3596F6949}" srcId="{8ACB70DB-603E-49EF-BC17-BEBE1ED401EF}" destId="{4E0CF253-50C1-49A1-B9B5-0DCCBCB7D449}" srcOrd="5" destOrd="0" parTransId="{F3BA199C-D67C-4D62-9317-48DF9886DFF3}" sibTransId="{93FA250C-A2B5-4875-8EF5-ECEC73DDB33B}"/>
    <dgm:cxn modelId="{64957793-44D9-4203-B7F0-246F7C2FE077}" srcId="{8ACB70DB-603E-49EF-BC17-BEBE1ED401EF}" destId="{9CC8B7EC-2E71-438E-B458-DE6442F9FA40}" srcOrd="0" destOrd="0" parTransId="{D2D8AF88-E72A-4974-942F-44B70656458F}" sibTransId="{71C8746C-335D-47AF-B11F-1A46768BFF61}"/>
    <dgm:cxn modelId="{7EE0259C-D781-41E3-9139-021A25A46777}" srcId="{8ACB70DB-603E-49EF-BC17-BEBE1ED401EF}" destId="{9C37CEBF-6A97-41D8-9493-E8C7FC322AB2}" srcOrd="3" destOrd="0" parTransId="{20249C76-D21A-402B-ADBC-2555B07EACAE}" sibTransId="{CFC0E732-8BFE-412F-AD4B-030EC0935E06}"/>
    <dgm:cxn modelId="{83A63A9E-28C9-42AC-B321-04D51D84687D}" srcId="{8ACB70DB-603E-49EF-BC17-BEBE1ED401EF}" destId="{2B4DC598-2131-466E-B2D2-0CDD48856E08}" srcOrd="1" destOrd="0" parTransId="{1F36B844-C88C-4972-8A47-C8D6F55D2D40}" sibTransId="{0FFD2D08-2EA9-4EE4-8ACD-6CA9683DDFAB}"/>
    <dgm:cxn modelId="{D95B08A8-3473-48A3-8B59-549948BAB28A}" type="presOf" srcId="{8ACB70DB-603E-49EF-BC17-BEBE1ED401EF}" destId="{B17047AA-8259-48D6-86C8-04841555A4A7}" srcOrd="0" destOrd="0" presId="urn:microsoft.com/office/officeart/2005/8/layout/vList2"/>
    <dgm:cxn modelId="{FA6648AE-9DB6-48E5-B084-4E3939D35610}" srcId="{8ACB70DB-603E-49EF-BC17-BEBE1ED401EF}" destId="{29A1584E-4D46-4AB7-B924-89D6885726E0}" srcOrd="4" destOrd="0" parTransId="{DEDE0674-118F-4842-AFEE-14D6A14652D4}" sibTransId="{D6EFDB63-04DB-47B3-B34D-075EDCB5B665}"/>
    <dgm:cxn modelId="{F68A51B0-3795-46C3-97A5-F22063A2F868}" type="presOf" srcId="{3FDBDF09-9BD6-4599-82DE-363F21CFA3B4}" destId="{A97B7BA2-61DB-4166-86BA-932C4DDD8438}" srcOrd="0" destOrd="0" presId="urn:microsoft.com/office/officeart/2005/8/layout/vList2"/>
    <dgm:cxn modelId="{AA9789B3-6DD2-49B4-A589-108A090F366E}" type="presOf" srcId="{2B4DC598-2131-466E-B2D2-0CDD48856E08}" destId="{FAA87BC9-08A3-4AB4-B696-39E3B602FE74}" srcOrd="0" destOrd="1" presId="urn:microsoft.com/office/officeart/2005/8/layout/vList2"/>
    <dgm:cxn modelId="{6031E9E8-2989-43DC-A711-88FA6770230E}" type="presOf" srcId="{29A1584E-4D46-4AB7-B924-89D6885726E0}" destId="{FAA87BC9-08A3-4AB4-B696-39E3B602FE74}" srcOrd="0" destOrd="4" presId="urn:microsoft.com/office/officeart/2005/8/layout/vList2"/>
    <dgm:cxn modelId="{6AEC6EFB-7627-46BE-BB6B-4D0C65FEA6DA}" type="presParOf" srcId="{A97B7BA2-61DB-4166-86BA-932C4DDD8438}" destId="{B17047AA-8259-48D6-86C8-04841555A4A7}" srcOrd="0" destOrd="0" presId="urn:microsoft.com/office/officeart/2005/8/layout/vList2"/>
    <dgm:cxn modelId="{88E4DB38-2D5D-4CFD-AC73-137D5A072A89}" type="presParOf" srcId="{A97B7BA2-61DB-4166-86BA-932C4DDD8438}" destId="{FAA87BC9-08A3-4AB4-B696-39E3B602FE7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9B1E215-389B-4859-912C-16C73363626F}" type="doc">
      <dgm:prSet loTypeId="urn:microsoft.com/office/officeart/2005/8/layout/process1" loCatId="process" qsTypeId="urn:microsoft.com/office/officeart/2005/8/quickstyle/simple1" qsCatId="simple" csTypeId="urn:microsoft.com/office/officeart/2005/8/colors/accent0_2" csCatId="mainScheme"/>
      <dgm:spPr/>
      <dgm:t>
        <a:bodyPr/>
        <a:lstStyle/>
        <a:p>
          <a:endParaRPr lang="en-GB"/>
        </a:p>
      </dgm:t>
    </dgm:pt>
    <dgm:pt modelId="{A043A043-4E31-42E8-A442-732CE5240830}">
      <dgm:prSet/>
      <dgm:spPr/>
      <dgm:t>
        <a:bodyPr/>
        <a:lstStyle/>
        <a:p>
          <a:r>
            <a:rPr lang="en-GB"/>
            <a:t>Timely assessment pathways </a:t>
          </a:r>
        </a:p>
      </dgm:t>
    </dgm:pt>
    <dgm:pt modelId="{A62DEC40-A3D2-430C-8316-62875193E467}" type="parTrans" cxnId="{4CE674CD-0C52-4DEC-AF5E-47FF10903C05}">
      <dgm:prSet/>
      <dgm:spPr/>
      <dgm:t>
        <a:bodyPr/>
        <a:lstStyle/>
        <a:p>
          <a:endParaRPr lang="en-GB"/>
        </a:p>
      </dgm:t>
    </dgm:pt>
    <dgm:pt modelId="{BCBA892A-9B24-4480-A04E-647A064D8982}" type="sibTrans" cxnId="{4CE674CD-0C52-4DEC-AF5E-47FF10903C05}">
      <dgm:prSet/>
      <dgm:spPr/>
      <dgm:t>
        <a:bodyPr/>
        <a:lstStyle/>
        <a:p>
          <a:endParaRPr lang="en-GB"/>
        </a:p>
      </dgm:t>
    </dgm:pt>
    <dgm:pt modelId="{9C5BD234-BF27-4227-A94C-D74814A92587}">
      <dgm:prSet/>
      <dgm:spPr/>
      <dgm:t>
        <a:bodyPr/>
        <a:lstStyle/>
        <a:p>
          <a:r>
            <a:rPr lang="en-GB"/>
            <a:t>Integrated support services </a:t>
          </a:r>
        </a:p>
      </dgm:t>
    </dgm:pt>
    <dgm:pt modelId="{20C4301A-88C8-4AA7-A071-6A144E24FAA8}" type="parTrans" cxnId="{99B25021-1E67-4869-A9D3-8B2FE60AE1DB}">
      <dgm:prSet/>
      <dgm:spPr/>
      <dgm:t>
        <a:bodyPr/>
        <a:lstStyle/>
        <a:p>
          <a:endParaRPr lang="en-GB"/>
        </a:p>
      </dgm:t>
    </dgm:pt>
    <dgm:pt modelId="{AFDA3C93-5BFC-45CE-AFA5-81888E4A5D30}" type="sibTrans" cxnId="{99B25021-1E67-4869-A9D3-8B2FE60AE1DB}">
      <dgm:prSet/>
      <dgm:spPr/>
      <dgm:t>
        <a:bodyPr/>
        <a:lstStyle/>
        <a:p>
          <a:endParaRPr lang="en-GB"/>
        </a:p>
      </dgm:t>
    </dgm:pt>
    <dgm:pt modelId="{EBA7A35A-8F00-438F-979D-42E7FF255B3B}">
      <dgm:prSet/>
      <dgm:spPr/>
      <dgm:t>
        <a:bodyPr/>
        <a:lstStyle/>
        <a:p>
          <a:r>
            <a:rPr lang="en-GB" dirty="0"/>
            <a:t>Reducing fragmentation between education and health systems.</a:t>
          </a:r>
        </a:p>
      </dgm:t>
    </dgm:pt>
    <dgm:pt modelId="{25D52D45-D61D-4ED5-AF4F-664425A73E87}" type="parTrans" cxnId="{CC23994D-17BC-4ADE-86B3-DC6B130FF09F}">
      <dgm:prSet/>
      <dgm:spPr/>
      <dgm:t>
        <a:bodyPr/>
        <a:lstStyle/>
        <a:p>
          <a:endParaRPr lang="en-GB"/>
        </a:p>
      </dgm:t>
    </dgm:pt>
    <dgm:pt modelId="{E03D51B4-F107-4CB1-A424-0EE59B6152FB}" type="sibTrans" cxnId="{CC23994D-17BC-4ADE-86B3-DC6B130FF09F}">
      <dgm:prSet/>
      <dgm:spPr/>
      <dgm:t>
        <a:bodyPr/>
        <a:lstStyle/>
        <a:p>
          <a:endParaRPr lang="en-GB"/>
        </a:p>
      </dgm:t>
    </dgm:pt>
    <dgm:pt modelId="{865085C6-1269-4327-B783-6FD45F3847F4}" type="pres">
      <dgm:prSet presAssocID="{29B1E215-389B-4859-912C-16C73363626F}" presName="Name0" presStyleCnt="0">
        <dgm:presLayoutVars>
          <dgm:dir/>
          <dgm:resizeHandles val="exact"/>
        </dgm:presLayoutVars>
      </dgm:prSet>
      <dgm:spPr/>
    </dgm:pt>
    <dgm:pt modelId="{EA17C129-802C-4933-8747-9A4D47384695}" type="pres">
      <dgm:prSet presAssocID="{A043A043-4E31-42E8-A442-732CE5240830}" presName="node" presStyleLbl="node1" presStyleIdx="0" presStyleCnt="3">
        <dgm:presLayoutVars>
          <dgm:bulletEnabled val="1"/>
        </dgm:presLayoutVars>
      </dgm:prSet>
      <dgm:spPr/>
    </dgm:pt>
    <dgm:pt modelId="{89F0D0BE-5EC3-4452-A7B2-B73916F12E0D}" type="pres">
      <dgm:prSet presAssocID="{BCBA892A-9B24-4480-A04E-647A064D8982}" presName="sibTrans" presStyleLbl="sibTrans2D1" presStyleIdx="0" presStyleCnt="2"/>
      <dgm:spPr/>
    </dgm:pt>
    <dgm:pt modelId="{B679845E-E8A4-4B66-9FB1-BD53842CBFB0}" type="pres">
      <dgm:prSet presAssocID="{BCBA892A-9B24-4480-A04E-647A064D8982}" presName="connectorText" presStyleLbl="sibTrans2D1" presStyleIdx="0" presStyleCnt="2"/>
      <dgm:spPr/>
    </dgm:pt>
    <dgm:pt modelId="{0148E25E-FB31-46ED-A205-60ED53BCE874}" type="pres">
      <dgm:prSet presAssocID="{9C5BD234-BF27-4227-A94C-D74814A92587}" presName="node" presStyleLbl="node1" presStyleIdx="1" presStyleCnt="3">
        <dgm:presLayoutVars>
          <dgm:bulletEnabled val="1"/>
        </dgm:presLayoutVars>
      </dgm:prSet>
      <dgm:spPr/>
    </dgm:pt>
    <dgm:pt modelId="{8690C72B-EA80-4EC1-9E83-A3D17F7F5595}" type="pres">
      <dgm:prSet presAssocID="{AFDA3C93-5BFC-45CE-AFA5-81888E4A5D30}" presName="sibTrans" presStyleLbl="sibTrans2D1" presStyleIdx="1" presStyleCnt="2"/>
      <dgm:spPr/>
    </dgm:pt>
    <dgm:pt modelId="{8DA0BB0E-6A7F-40D2-86FC-46E6FBE0EADA}" type="pres">
      <dgm:prSet presAssocID="{AFDA3C93-5BFC-45CE-AFA5-81888E4A5D30}" presName="connectorText" presStyleLbl="sibTrans2D1" presStyleIdx="1" presStyleCnt="2"/>
      <dgm:spPr/>
    </dgm:pt>
    <dgm:pt modelId="{C0AEE0E1-6360-4F9A-839A-79EE75B5F743}" type="pres">
      <dgm:prSet presAssocID="{EBA7A35A-8F00-438F-979D-42E7FF255B3B}" presName="node" presStyleLbl="node1" presStyleIdx="2" presStyleCnt="3">
        <dgm:presLayoutVars>
          <dgm:bulletEnabled val="1"/>
        </dgm:presLayoutVars>
      </dgm:prSet>
      <dgm:spPr/>
    </dgm:pt>
  </dgm:ptLst>
  <dgm:cxnLst>
    <dgm:cxn modelId="{99B25021-1E67-4869-A9D3-8B2FE60AE1DB}" srcId="{29B1E215-389B-4859-912C-16C73363626F}" destId="{9C5BD234-BF27-4227-A94C-D74814A92587}" srcOrd="1" destOrd="0" parTransId="{20C4301A-88C8-4AA7-A071-6A144E24FAA8}" sibTransId="{AFDA3C93-5BFC-45CE-AFA5-81888E4A5D30}"/>
    <dgm:cxn modelId="{5B92D424-02B9-4A4B-ADD4-AEEBB8985D1B}" type="presOf" srcId="{AFDA3C93-5BFC-45CE-AFA5-81888E4A5D30}" destId="{8690C72B-EA80-4EC1-9E83-A3D17F7F5595}" srcOrd="0" destOrd="0" presId="urn:microsoft.com/office/officeart/2005/8/layout/process1"/>
    <dgm:cxn modelId="{63BA2F5D-C85D-462A-BDDD-FB87138106A9}" type="presOf" srcId="{BCBA892A-9B24-4480-A04E-647A064D8982}" destId="{B679845E-E8A4-4B66-9FB1-BD53842CBFB0}" srcOrd="1" destOrd="0" presId="urn:microsoft.com/office/officeart/2005/8/layout/process1"/>
    <dgm:cxn modelId="{4051FF60-C292-48CB-A359-0EA77FF3FCD7}" type="presOf" srcId="{BCBA892A-9B24-4480-A04E-647A064D8982}" destId="{89F0D0BE-5EC3-4452-A7B2-B73916F12E0D}" srcOrd="0" destOrd="0" presId="urn:microsoft.com/office/officeart/2005/8/layout/process1"/>
    <dgm:cxn modelId="{495FE846-402B-4C97-8FF7-96652C1DF375}" type="presOf" srcId="{EBA7A35A-8F00-438F-979D-42E7FF255B3B}" destId="{C0AEE0E1-6360-4F9A-839A-79EE75B5F743}" srcOrd="0" destOrd="0" presId="urn:microsoft.com/office/officeart/2005/8/layout/process1"/>
    <dgm:cxn modelId="{9799484B-96FB-4137-8E7C-34704FE59EFB}" type="presOf" srcId="{A043A043-4E31-42E8-A442-732CE5240830}" destId="{EA17C129-802C-4933-8747-9A4D47384695}" srcOrd="0" destOrd="0" presId="urn:microsoft.com/office/officeart/2005/8/layout/process1"/>
    <dgm:cxn modelId="{CC23994D-17BC-4ADE-86B3-DC6B130FF09F}" srcId="{29B1E215-389B-4859-912C-16C73363626F}" destId="{EBA7A35A-8F00-438F-979D-42E7FF255B3B}" srcOrd="2" destOrd="0" parTransId="{25D52D45-D61D-4ED5-AF4F-664425A73E87}" sibTransId="{E03D51B4-F107-4CB1-A424-0EE59B6152FB}"/>
    <dgm:cxn modelId="{A1AFDA97-DEC5-492C-8DB7-A52E28ABF87C}" type="presOf" srcId="{AFDA3C93-5BFC-45CE-AFA5-81888E4A5D30}" destId="{8DA0BB0E-6A7F-40D2-86FC-46E6FBE0EADA}" srcOrd="1" destOrd="0" presId="urn:microsoft.com/office/officeart/2005/8/layout/process1"/>
    <dgm:cxn modelId="{C1D80EAB-9244-4ADD-A70E-FA1C54A0AFF2}" type="presOf" srcId="{29B1E215-389B-4859-912C-16C73363626F}" destId="{865085C6-1269-4327-B783-6FD45F3847F4}" srcOrd="0" destOrd="0" presId="urn:microsoft.com/office/officeart/2005/8/layout/process1"/>
    <dgm:cxn modelId="{8086F6AB-EB46-4963-AEC8-E7597735328F}" type="presOf" srcId="{9C5BD234-BF27-4227-A94C-D74814A92587}" destId="{0148E25E-FB31-46ED-A205-60ED53BCE874}" srcOrd="0" destOrd="0" presId="urn:microsoft.com/office/officeart/2005/8/layout/process1"/>
    <dgm:cxn modelId="{4CE674CD-0C52-4DEC-AF5E-47FF10903C05}" srcId="{29B1E215-389B-4859-912C-16C73363626F}" destId="{A043A043-4E31-42E8-A442-732CE5240830}" srcOrd="0" destOrd="0" parTransId="{A62DEC40-A3D2-430C-8316-62875193E467}" sibTransId="{BCBA892A-9B24-4480-A04E-647A064D8982}"/>
    <dgm:cxn modelId="{9A7A096E-FB2C-4F53-9376-4ABAEF571FE0}" type="presParOf" srcId="{865085C6-1269-4327-B783-6FD45F3847F4}" destId="{EA17C129-802C-4933-8747-9A4D47384695}" srcOrd="0" destOrd="0" presId="urn:microsoft.com/office/officeart/2005/8/layout/process1"/>
    <dgm:cxn modelId="{7BCFA2FA-F365-40E3-B6F8-96F8C16005C8}" type="presParOf" srcId="{865085C6-1269-4327-B783-6FD45F3847F4}" destId="{89F0D0BE-5EC3-4452-A7B2-B73916F12E0D}" srcOrd="1" destOrd="0" presId="urn:microsoft.com/office/officeart/2005/8/layout/process1"/>
    <dgm:cxn modelId="{C08D9E8B-838D-4EEF-91C4-101BA0293AA2}" type="presParOf" srcId="{89F0D0BE-5EC3-4452-A7B2-B73916F12E0D}" destId="{B679845E-E8A4-4B66-9FB1-BD53842CBFB0}" srcOrd="0" destOrd="0" presId="urn:microsoft.com/office/officeart/2005/8/layout/process1"/>
    <dgm:cxn modelId="{1A227971-D099-45F9-9FB5-5646F8C7E2D8}" type="presParOf" srcId="{865085C6-1269-4327-B783-6FD45F3847F4}" destId="{0148E25E-FB31-46ED-A205-60ED53BCE874}" srcOrd="2" destOrd="0" presId="urn:microsoft.com/office/officeart/2005/8/layout/process1"/>
    <dgm:cxn modelId="{DD5259EB-147F-48CE-B759-FC732567AB63}" type="presParOf" srcId="{865085C6-1269-4327-B783-6FD45F3847F4}" destId="{8690C72B-EA80-4EC1-9E83-A3D17F7F5595}" srcOrd="3" destOrd="0" presId="urn:microsoft.com/office/officeart/2005/8/layout/process1"/>
    <dgm:cxn modelId="{085184EB-07E5-43A0-9750-1976D9F930B9}" type="presParOf" srcId="{8690C72B-EA80-4EC1-9E83-A3D17F7F5595}" destId="{8DA0BB0E-6A7F-40D2-86FC-46E6FBE0EADA}" srcOrd="0" destOrd="0" presId="urn:microsoft.com/office/officeart/2005/8/layout/process1"/>
    <dgm:cxn modelId="{F51E6C30-FA27-42A2-9745-387557496235}" type="presParOf" srcId="{865085C6-1269-4327-B783-6FD45F3847F4}" destId="{C0AEE0E1-6360-4F9A-839A-79EE75B5F74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692152F-D7B5-40BA-A34F-BFA6E8539CEE}"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GB"/>
        </a:p>
      </dgm:t>
    </dgm:pt>
    <dgm:pt modelId="{FF3707BF-7727-41BE-AA62-CA4C1D4073F3}">
      <dgm:prSet/>
      <dgm:spPr/>
      <dgm:t>
        <a:bodyPr/>
        <a:lstStyle/>
        <a:p>
          <a:r>
            <a:rPr lang="en-US" b="1"/>
            <a:t>Demand vs. Capacity</a:t>
          </a:r>
          <a:r>
            <a:rPr lang="en-US"/>
            <a:t>:</a:t>
          </a:r>
          <a:endParaRPr lang="en-GB"/>
        </a:p>
      </dgm:t>
    </dgm:pt>
    <dgm:pt modelId="{647D6939-D3AF-46C5-B8F3-E524AC475E7E}" type="parTrans" cxnId="{FA72C50D-8EDC-4B9D-8B05-0831E8F6B5E4}">
      <dgm:prSet/>
      <dgm:spPr/>
      <dgm:t>
        <a:bodyPr/>
        <a:lstStyle/>
        <a:p>
          <a:endParaRPr lang="en-GB"/>
        </a:p>
      </dgm:t>
    </dgm:pt>
    <dgm:pt modelId="{08F9F8DE-D93C-4BB5-B011-36868CF2ABBA}" type="sibTrans" cxnId="{FA72C50D-8EDC-4B9D-8B05-0831E8F6B5E4}">
      <dgm:prSet/>
      <dgm:spPr/>
      <dgm:t>
        <a:bodyPr/>
        <a:lstStyle/>
        <a:p>
          <a:endParaRPr lang="en-GB"/>
        </a:p>
      </dgm:t>
    </dgm:pt>
    <dgm:pt modelId="{E70F6022-1B7F-4AB0-B075-368706D59786}">
      <dgm:prSet/>
      <dgm:spPr/>
      <dgm:t>
        <a:bodyPr/>
        <a:lstStyle/>
        <a:p>
          <a:r>
            <a:rPr lang="en-US"/>
            <a:t>Demand for diagnostic assessments for autism and ADHD has outstripped the capacity of services, leading to long waiting times and unmet needs. ​</a:t>
          </a:r>
          <a:endParaRPr lang="en-GB"/>
        </a:p>
      </dgm:t>
    </dgm:pt>
    <dgm:pt modelId="{7E4DA808-6053-4E28-81B9-CD4EAF727F54}" type="parTrans" cxnId="{0C67FD88-68AC-4800-847F-44B3BF538A4C}">
      <dgm:prSet/>
      <dgm:spPr/>
      <dgm:t>
        <a:bodyPr/>
        <a:lstStyle/>
        <a:p>
          <a:endParaRPr lang="en-GB"/>
        </a:p>
      </dgm:t>
    </dgm:pt>
    <dgm:pt modelId="{EE08EFE7-37D1-4DF8-A559-E0B2253D781C}" type="sibTrans" cxnId="{0C67FD88-68AC-4800-847F-44B3BF538A4C}">
      <dgm:prSet/>
      <dgm:spPr/>
      <dgm:t>
        <a:bodyPr/>
        <a:lstStyle/>
        <a:p>
          <a:endParaRPr lang="en-GB"/>
        </a:p>
      </dgm:t>
    </dgm:pt>
    <dgm:pt modelId="{69B6126C-269D-42D4-97E4-1390B0F292BA}">
      <dgm:prSet/>
      <dgm:spPr/>
      <dgm:t>
        <a:bodyPr/>
        <a:lstStyle/>
        <a:p>
          <a:r>
            <a:rPr lang="en-US"/>
            <a:t>The small size of services relative to demand is the fundamental issue, not the diagnostic process or service design. ​</a:t>
          </a:r>
          <a:endParaRPr lang="en-GB"/>
        </a:p>
      </dgm:t>
    </dgm:pt>
    <dgm:pt modelId="{7B53EE47-5C22-477A-8795-7C30C209897B}" type="parTrans" cxnId="{66E4A84A-DD96-4158-999F-F058571274C6}">
      <dgm:prSet/>
      <dgm:spPr/>
      <dgm:t>
        <a:bodyPr/>
        <a:lstStyle/>
        <a:p>
          <a:endParaRPr lang="en-GB"/>
        </a:p>
      </dgm:t>
    </dgm:pt>
    <dgm:pt modelId="{430ED829-6640-49B5-93D7-45FC28BAA578}" type="sibTrans" cxnId="{66E4A84A-DD96-4158-999F-F058571274C6}">
      <dgm:prSet/>
      <dgm:spPr/>
      <dgm:t>
        <a:bodyPr/>
        <a:lstStyle/>
        <a:p>
          <a:endParaRPr lang="en-GB"/>
        </a:p>
      </dgm:t>
    </dgm:pt>
    <dgm:pt modelId="{E2889A9D-3D57-460F-90BF-512B91936B9C}">
      <dgm:prSet/>
      <dgm:spPr/>
      <dgm:t>
        <a:bodyPr/>
        <a:lstStyle/>
        <a:p>
          <a:r>
            <a:rPr lang="en-US"/>
            <a:t>New service models may increase demand, and redesign should focus on addressing unmet needs rather than closing demand-capacity gaps. ​</a:t>
          </a:r>
          <a:endParaRPr lang="en-GB"/>
        </a:p>
      </dgm:t>
    </dgm:pt>
    <dgm:pt modelId="{62AC8C8A-C4A0-416D-9ECB-89E84D4CFD1D}" type="parTrans" cxnId="{ACA93550-5509-4013-B5E9-4A56EA6FFC99}">
      <dgm:prSet/>
      <dgm:spPr/>
      <dgm:t>
        <a:bodyPr/>
        <a:lstStyle/>
        <a:p>
          <a:endParaRPr lang="en-GB"/>
        </a:p>
      </dgm:t>
    </dgm:pt>
    <dgm:pt modelId="{FE44B6BE-57D4-4E1C-B996-60C21EA871EE}" type="sibTrans" cxnId="{ACA93550-5509-4013-B5E9-4A56EA6FFC99}">
      <dgm:prSet/>
      <dgm:spPr/>
      <dgm:t>
        <a:bodyPr/>
        <a:lstStyle/>
        <a:p>
          <a:endParaRPr lang="en-GB"/>
        </a:p>
      </dgm:t>
    </dgm:pt>
    <dgm:pt modelId="{A48D512A-BED7-441B-8536-11B745717869}">
      <dgm:prSet/>
      <dgm:spPr/>
      <dgm:t>
        <a:bodyPr/>
        <a:lstStyle/>
        <a:p>
          <a:r>
            <a:rPr lang="en-US" b="1"/>
            <a:t>Impact of Demand-Capacity Gaps</a:t>
          </a:r>
          <a:r>
            <a:rPr lang="en-US"/>
            <a:t>:</a:t>
          </a:r>
          <a:endParaRPr lang="en-GB"/>
        </a:p>
      </dgm:t>
    </dgm:pt>
    <dgm:pt modelId="{F99E0F68-B5AF-4180-B76F-4F2F77E5C19A}" type="parTrans" cxnId="{6BB7C66D-5FA1-4176-9B7C-9A7900DAEEEC}">
      <dgm:prSet/>
      <dgm:spPr/>
      <dgm:t>
        <a:bodyPr/>
        <a:lstStyle/>
        <a:p>
          <a:endParaRPr lang="en-GB"/>
        </a:p>
      </dgm:t>
    </dgm:pt>
    <dgm:pt modelId="{B9CCAE5B-762E-491F-83A3-2137723671CC}" type="sibTrans" cxnId="{6BB7C66D-5FA1-4176-9B7C-9A7900DAEEEC}">
      <dgm:prSet/>
      <dgm:spPr/>
      <dgm:t>
        <a:bodyPr/>
        <a:lstStyle/>
        <a:p>
          <a:endParaRPr lang="en-GB"/>
        </a:p>
      </dgm:t>
    </dgm:pt>
    <dgm:pt modelId="{9F72475C-5FCD-4C29-9715-5AF9B4D987B6}">
      <dgm:prSet/>
      <dgm:spPr/>
      <dgm:t>
        <a:bodyPr/>
        <a:lstStyle/>
        <a:p>
          <a:r>
            <a:rPr lang="en-US"/>
            <a:t>Delayed support increases distress and risks of escalating problems. ​</a:t>
          </a:r>
          <a:endParaRPr lang="en-GB"/>
        </a:p>
      </dgm:t>
    </dgm:pt>
    <dgm:pt modelId="{40E96F70-45E8-4C70-AF22-341C41054E34}" type="parTrans" cxnId="{37D7E2F9-9D88-408C-8EC5-989D632CB284}">
      <dgm:prSet/>
      <dgm:spPr/>
      <dgm:t>
        <a:bodyPr/>
        <a:lstStyle/>
        <a:p>
          <a:endParaRPr lang="en-GB"/>
        </a:p>
      </dgm:t>
    </dgm:pt>
    <dgm:pt modelId="{B3F406A2-5CF5-4188-B95A-4F56414DF381}" type="sibTrans" cxnId="{37D7E2F9-9D88-408C-8EC5-989D632CB284}">
      <dgm:prSet/>
      <dgm:spPr/>
      <dgm:t>
        <a:bodyPr/>
        <a:lstStyle/>
        <a:p>
          <a:endParaRPr lang="en-GB"/>
        </a:p>
      </dgm:t>
    </dgm:pt>
    <dgm:pt modelId="{D5026048-7FDA-49EF-884E-4A2C6438B157}">
      <dgm:prSet/>
      <dgm:spPr/>
      <dgm:t>
        <a:bodyPr/>
        <a:lstStyle/>
        <a:p>
          <a:r>
            <a:rPr lang="en-US"/>
            <a:t>Weaknesses in support reduce the value of diagnostic assessments. ​</a:t>
          </a:r>
          <a:endParaRPr lang="en-GB"/>
        </a:p>
      </dgm:t>
    </dgm:pt>
    <dgm:pt modelId="{B08EB84F-935A-4F69-B77A-3E1BAAD74B9B}" type="parTrans" cxnId="{EACCBA61-9654-4107-9466-751C1545D9FF}">
      <dgm:prSet/>
      <dgm:spPr/>
      <dgm:t>
        <a:bodyPr/>
        <a:lstStyle/>
        <a:p>
          <a:endParaRPr lang="en-GB"/>
        </a:p>
      </dgm:t>
    </dgm:pt>
    <dgm:pt modelId="{35270816-7D15-477C-A039-9E303A2F5B51}" type="sibTrans" cxnId="{EACCBA61-9654-4107-9466-751C1545D9FF}">
      <dgm:prSet/>
      <dgm:spPr/>
      <dgm:t>
        <a:bodyPr/>
        <a:lstStyle/>
        <a:p>
          <a:endParaRPr lang="en-GB"/>
        </a:p>
      </dgm:t>
    </dgm:pt>
    <dgm:pt modelId="{52D78CD0-6C42-4F4A-AF79-27433D04A76B}">
      <dgm:prSet/>
      <dgm:spPr/>
      <dgm:t>
        <a:bodyPr/>
        <a:lstStyle/>
        <a:p>
          <a:r>
            <a:rPr lang="en-US"/>
            <a:t>Workforce retention and recruitment challenges threaten service sustainability. ​</a:t>
          </a:r>
          <a:endParaRPr lang="en-GB"/>
        </a:p>
      </dgm:t>
    </dgm:pt>
    <dgm:pt modelId="{83615535-326A-4EBA-A4F7-D2335BEE9A3A}" type="parTrans" cxnId="{5FB9A04C-7ABB-4960-84D9-8AC322CB5EE0}">
      <dgm:prSet/>
      <dgm:spPr/>
      <dgm:t>
        <a:bodyPr/>
        <a:lstStyle/>
        <a:p>
          <a:endParaRPr lang="en-GB"/>
        </a:p>
      </dgm:t>
    </dgm:pt>
    <dgm:pt modelId="{0FB35B25-D869-4AAD-94D6-07F3E09A6117}" type="sibTrans" cxnId="{5FB9A04C-7ABB-4960-84D9-8AC322CB5EE0}">
      <dgm:prSet/>
      <dgm:spPr/>
      <dgm:t>
        <a:bodyPr/>
        <a:lstStyle/>
        <a:p>
          <a:endParaRPr lang="en-GB"/>
        </a:p>
      </dgm:t>
    </dgm:pt>
    <dgm:pt modelId="{637B8310-B937-4FCC-8C76-44E4077481CA}">
      <dgm:prSet/>
      <dgm:spPr/>
      <dgm:t>
        <a:bodyPr/>
        <a:lstStyle/>
        <a:p>
          <a:r>
            <a:rPr lang="en-US" b="1"/>
            <a:t>Access to Support</a:t>
          </a:r>
          <a:r>
            <a:rPr lang="en-US"/>
            <a:t>:</a:t>
          </a:r>
          <a:endParaRPr lang="en-GB"/>
        </a:p>
      </dgm:t>
    </dgm:pt>
    <dgm:pt modelId="{2DC23ABE-A3B3-4B86-82DC-2CD5E407FBCA}" type="parTrans" cxnId="{EEAD64BE-C792-48AE-8BAC-9B3382381D14}">
      <dgm:prSet/>
      <dgm:spPr/>
      <dgm:t>
        <a:bodyPr/>
        <a:lstStyle/>
        <a:p>
          <a:endParaRPr lang="en-GB"/>
        </a:p>
      </dgm:t>
    </dgm:pt>
    <dgm:pt modelId="{0C8E7F24-633B-4501-8BF9-9E7649168F34}" type="sibTrans" cxnId="{EEAD64BE-C792-48AE-8BAC-9B3382381D14}">
      <dgm:prSet/>
      <dgm:spPr/>
      <dgm:t>
        <a:bodyPr/>
        <a:lstStyle/>
        <a:p>
          <a:endParaRPr lang="en-GB"/>
        </a:p>
      </dgm:t>
    </dgm:pt>
    <dgm:pt modelId="{885DD4B6-E203-4F67-B25C-434E03303317}">
      <dgm:prSet/>
      <dgm:spPr/>
      <dgm:t>
        <a:bodyPr/>
        <a:lstStyle/>
        <a:p>
          <a:r>
            <a:rPr lang="en-US"/>
            <a:t>Limited and inconsistent pre- and post-diagnostic support for children and adults. ​</a:t>
          </a:r>
          <a:endParaRPr lang="en-GB"/>
        </a:p>
      </dgm:t>
    </dgm:pt>
    <dgm:pt modelId="{0331846A-2C93-4BEF-9A30-E30330B00806}" type="parTrans" cxnId="{900BEF09-2C20-46F2-841C-86DABF27A9B2}">
      <dgm:prSet/>
      <dgm:spPr/>
      <dgm:t>
        <a:bodyPr/>
        <a:lstStyle/>
        <a:p>
          <a:endParaRPr lang="en-GB"/>
        </a:p>
      </dgm:t>
    </dgm:pt>
    <dgm:pt modelId="{8F06E703-B774-4F1C-92CC-36BC733463F9}" type="sibTrans" cxnId="{900BEF09-2C20-46F2-841C-86DABF27A9B2}">
      <dgm:prSet/>
      <dgm:spPr/>
      <dgm:t>
        <a:bodyPr/>
        <a:lstStyle/>
        <a:p>
          <a:endParaRPr lang="en-GB"/>
        </a:p>
      </dgm:t>
    </dgm:pt>
    <dgm:pt modelId="{8D5636D0-521B-415D-9AED-39CF5E602A02}">
      <dgm:prSet/>
      <dgm:spPr/>
      <dgm:t>
        <a:bodyPr/>
        <a:lstStyle/>
        <a:p>
          <a:r>
            <a:rPr lang="en-US"/>
            <a:t>Adults with ADHD and those with co-occurring conditions face particular difficulties accessing support. ​</a:t>
          </a:r>
          <a:endParaRPr lang="en-GB"/>
        </a:p>
      </dgm:t>
    </dgm:pt>
    <dgm:pt modelId="{191D7465-DD30-4088-8259-888F23C684BC}" type="parTrans" cxnId="{54C87295-9CC1-4FF5-932F-B0EDBDFF1A1A}">
      <dgm:prSet/>
      <dgm:spPr/>
      <dgm:t>
        <a:bodyPr/>
        <a:lstStyle/>
        <a:p>
          <a:endParaRPr lang="en-GB"/>
        </a:p>
      </dgm:t>
    </dgm:pt>
    <dgm:pt modelId="{846D90B8-8DDF-48B3-8B74-3932562DDB99}" type="sibTrans" cxnId="{54C87295-9CC1-4FF5-932F-B0EDBDFF1A1A}">
      <dgm:prSet/>
      <dgm:spPr/>
      <dgm:t>
        <a:bodyPr/>
        <a:lstStyle/>
        <a:p>
          <a:endParaRPr lang="en-GB"/>
        </a:p>
      </dgm:t>
    </dgm:pt>
    <dgm:pt modelId="{264CDF39-0CCA-46AB-A2B4-FB9E820DD972}">
      <dgm:prSet/>
      <dgm:spPr/>
      <dgm:t>
        <a:bodyPr/>
        <a:lstStyle/>
        <a:p>
          <a:r>
            <a:rPr lang="en-US"/>
            <a:t>Stigma and misconceptions about ADHD hinder access to services. ​</a:t>
          </a:r>
          <a:endParaRPr lang="en-GB"/>
        </a:p>
      </dgm:t>
    </dgm:pt>
    <dgm:pt modelId="{B16DAFBD-B51A-4DC1-B170-1CC7932F31CD}" type="parTrans" cxnId="{5BADD6BF-0D45-45E4-A823-F964BD3B0964}">
      <dgm:prSet/>
      <dgm:spPr/>
      <dgm:t>
        <a:bodyPr/>
        <a:lstStyle/>
        <a:p>
          <a:endParaRPr lang="en-GB"/>
        </a:p>
      </dgm:t>
    </dgm:pt>
    <dgm:pt modelId="{003AE3F3-7023-4C7C-9E95-144155CED047}" type="sibTrans" cxnId="{5BADD6BF-0D45-45E4-A823-F964BD3B0964}">
      <dgm:prSet/>
      <dgm:spPr/>
      <dgm:t>
        <a:bodyPr/>
        <a:lstStyle/>
        <a:p>
          <a:endParaRPr lang="en-GB"/>
        </a:p>
      </dgm:t>
    </dgm:pt>
    <dgm:pt modelId="{E47D72D9-465B-410A-8101-34A3952DC69C}" type="pres">
      <dgm:prSet presAssocID="{A692152F-D7B5-40BA-A34F-BFA6E8539CEE}" presName="linear" presStyleCnt="0">
        <dgm:presLayoutVars>
          <dgm:animLvl val="lvl"/>
          <dgm:resizeHandles val="exact"/>
        </dgm:presLayoutVars>
      </dgm:prSet>
      <dgm:spPr/>
    </dgm:pt>
    <dgm:pt modelId="{088D1109-7642-4A67-991F-B0FC40B4B9F9}" type="pres">
      <dgm:prSet presAssocID="{FF3707BF-7727-41BE-AA62-CA4C1D4073F3}" presName="parentText" presStyleLbl="node1" presStyleIdx="0" presStyleCnt="3">
        <dgm:presLayoutVars>
          <dgm:chMax val="0"/>
          <dgm:bulletEnabled val="1"/>
        </dgm:presLayoutVars>
      </dgm:prSet>
      <dgm:spPr/>
    </dgm:pt>
    <dgm:pt modelId="{4C6F3234-19C7-4582-B255-DC45B17FCB46}" type="pres">
      <dgm:prSet presAssocID="{FF3707BF-7727-41BE-AA62-CA4C1D4073F3}" presName="childText" presStyleLbl="revTx" presStyleIdx="0" presStyleCnt="3">
        <dgm:presLayoutVars>
          <dgm:bulletEnabled val="1"/>
        </dgm:presLayoutVars>
      </dgm:prSet>
      <dgm:spPr/>
    </dgm:pt>
    <dgm:pt modelId="{CB2A6D29-057A-4863-9DDF-3C2655405105}" type="pres">
      <dgm:prSet presAssocID="{A48D512A-BED7-441B-8536-11B745717869}" presName="parentText" presStyleLbl="node1" presStyleIdx="1" presStyleCnt="3">
        <dgm:presLayoutVars>
          <dgm:chMax val="0"/>
          <dgm:bulletEnabled val="1"/>
        </dgm:presLayoutVars>
      </dgm:prSet>
      <dgm:spPr/>
    </dgm:pt>
    <dgm:pt modelId="{217C496D-1C99-468D-8D35-669AC6A551E8}" type="pres">
      <dgm:prSet presAssocID="{A48D512A-BED7-441B-8536-11B745717869}" presName="childText" presStyleLbl="revTx" presStyleIdx="1" presStyleCnt="3">
        <dgm:presLayoutVars>
          <dgm:bulletEnabled val="1"/>
        </dgm:presLayoutVars>
      </dgm:prSet>
      <dgm:spPr/>
    </dgm:pt>
    <dgm:pt modelId="{DA6D6A2C-FC4F-47A0-8D3A-43250FF12635}" type="pres">
      <dgm:prSet presAssocID="{637B8310-B937-4FCC-8C76-44E4077481CA}" presName="parentText" presStyleLbl="node1" presStyleIdx="2" presStyleCnt="3">
        <dgm:presLayoutVars>
          <dgm:chMax val="0"/>
          <dgm:bulletEnabled val="1"/>
        </dgm:presLayoutVars>
      </dgm:prSet>
      <dgm:spPr/>
    </dgm:pt>
    <dgm:pt modelId="{FBE6F9B0-9662-4C8C-A3B5-C3B733812E05}" type="pres">
      <dgm:prSet presAssocID="{637B8310-B937-4FCC-8C76-44E4077481CA}" presName="childText" presStyleLbl="revTx" presStyleIdx="2" presStyleCnt="3">
        <dgm:presLayoutVars>
          <dgm:bulletEnabled val="1"/>
        </dgm:presLayoutVars>
      </dgm:prSet>
      <dgm:spPr/>
    </dgm:pt>
  </dgm:ptLst>
  <dgm:cxnLst>
    <dgm:cxn modelId="{900BEF09-2C20-46F2-841C-86DABF27A9B2}" srcId="{637B8310-B937-4FCC-8C76-44E4077481CA}" destId="{885DD4B6-E203-4F67-B25C-434E03303317}" srcOrd="0" destOrd="0" parTransId="{0331846A-2C93-4BEF-9A30-E30330B00806}" sibTransId="{8F06E703-B774-4F1C-92CC-36BC733463F9}"/>
    <dgm:cxn modelId="{FA72C50D-8EDC-4B9D-8B05-0831E8F6B5E4}" srcId="{A692152F-D7B5-40BA-A34F-BFA6E8539CEE}" destId="{FF3707BF-7727-41BE-AA62-CA4C1D4073F3}" srcOrd="0" destOrd="0" parTransId="{647D6939-D3AF-46C5-B8F3-E524AC475E7E}" sibTransId="{08F9F8DE-D93C-4BB5-B011-36868CF2ABBA}"/>
    <dgm:cxn modelId="{E217E019-B62F-4B88-9B2F-0D2851A9C9A6}" type="presOf" srcId="{9F72475C-5FCD-4C29-9715-5AF9B4D987B6}" destId="{217C496D-1C99-468D-8D35-669AC6A551E8}" srcOrd="0" destOrd="0" presId="urn:microsoft.com/office/officeart/2005/8/layout/vList2"/>
    <dgm:cxn modelId="{2B8C2C1A-EB28-4847-B3F9-B9738B3F3EA9}" type="presOf" srcId="{8D5636D0-521B-415D-9AED-39CF5E602A02}" destId="{FBE6F9B0-9662-4C8C-A3B5-C3B733812E05}" srcOrd="0" destOrd="1" presId="urn:microsoft.com/office/officeart/2005/8/layout/vList2"/>
    <dgm:cxn modelId="{E7DA6B1E-4996-48E0-8449-6235057601C0}" type="presOf" srcId="{D5026048-7FDA-49EF-884E-4A2C6438B157}" destId="{217C496D-1C99-468D-8D35-669AC6A551E8}" srcOrd="0" destOrd="1" presId="urn:microsoft.com/office/officeart/2005/8/layout/vList2"/>
    <dgm:cxn modelId="{E92CC720-8770-4A8A-8F5B-57A8F00B7728}" type="presOf" srcId="{E70F6022-1B7F-4AB0-B075-368706D59786}" destId="{4C6F3234-19C7-4582-B255-DC45B17FCB46}" srcOrd="0" destOrd="0" presId="urn:microsoft.com/office/officeart/2005/8/layout/vList2"/>
    <dgm:cxn modelId="{41535F41-35A2-4A99-A6F9-8B6D417C1432}" type="presOf" srcId="{A48D512A-BED7-441B-8536-11B745717869}" destId="{CB2A6D29-057A-4863-9DDF-3C2655405105}" srcOrd="0" destOrd="0" presId="urn:microsoft.com/office/officeart/2005/8/layout/vList2"/>
    <dgm:cxn modelId="{EACCBA61-9654-4107-9466-751C1545D9FF}" srcId="{A48D512A-BED7-441B-8536-11B745717869}" destId="{D5026048-7FDA-49EF-884E-4A2C6438B157}" srcOrd="1" destOrd="0" parTransId="{B08EB84F-935A-4F69-B77A-3E1BAAD74B9B}" sibTransId="{35270816-7D15-477C-A039-9E303A2F5B51}"/>
    <dgm:cxn modelId="{66E4A84A-DD96-4158-999F-F058571274C6}" srcId="{FF3707BF-7727-41BE-AA62-CA4C1D4073F3}" destId="{69B6126C-269D-42D4-97E4-1390B0F292BA}" srcOrd="1" destOrd="0" parTransId="{7B53EE47-5C22-477A-8795-7C30C209897B}" sibTransId="{430ED829-6640-49B5-93D7-45FC28BAA578}"/>
    <dgm:cxn modelId="{5FB9A04C-7ABB-4960-84D9-8AC322CB5EE0}" srcId="{A48D512A-BED7-441B-8536-11B745717869}" destId="{52D78CD0-6C42-4F4A-AF79-27433D04A76B}" srcOrd="2" destOrd="0" parTransId="{83615535-326A-4EBA-A4F7-D2335BEE9A3A}" sibTransId="{0FB35B25-D869-4AAD-94D6-07F3E09A6117}"/>
    <dgm:cxn modelId="{3FE8426D-FC4A-4766-88EF-7D3B8543480C}" type="presOf" srcId="{A692152F-D7B5-40BA-A34F-BFA6E8539CEE}" destId="{E47D72D9-465B-410A-8101-34A3952DC69C}" srcOrd="0" destOrd="0" presId="urn:microsoft.com/office/officeart/2005/8/layout/vList2"/>
    <dgm:cxn modelId="{6BB7C66D-5FA1-4176-9B7C-9A7900DAEEEC}" srcId="{A692152F-D7B5-40BA-A34F-BFA6E8539CEE}" destId="{A48D512A-BED7-441B-8536-11B745717869}" srcOrd="1" destOrd="0" parTransId="{F99E0F68-B5AF-4180-B76F-4F2F77E5C19A}" sibTransId="{B9CCAE5B-762E-491F-83A3-2137723671CC}"/>
    <dgm:cxn modelId="{FEB7DC6D-9D78-49FC-BFA7-8F220FE59102}" type="presOf" srcId="{885DD4B6-E203-4F67-B25C-434E03303317}" destId="{FBE6F9B0-9662-4C8C-A3B5-C3B733812E05}" srcOrd="0" destOrd="0" presId="urn:microsoft.com/office/officeart/2005/8/layout/vList2"/>
    <dgm:cxn modelId="{ACA93550-5509-4013-B5E9-4A56EA6FFC99}" srcId="{FF3707BF-7727-41BE-AA62-CA4C1D4073F3}" destId="{E2889A9D-3D57-460F-90BF-512B91936B9C}" srcOrd="2" destOrd="0" parTransId="{62AC8C8A-C4A0-416D-9ECB-89E84D4CFD1D}" sibTransId="{FE44B6BE-57D4-4E1C-B996-60C21EA871EE}"/>
    <dgm:cxn modelId="{FEB9AD75-2AA9-4469-A52B-B7D5A00D8154}" type="presOf" srcId="{637B8310-B937-4FCC-8C76-44E4077481CA}" destId="{DA6D6A2C-FC4F-47A0-8D3A-43250FF12635}" srcOrd="0" destOrd="0" presId="urn:microsoft.com/office/officeart/2005/8/layout/vList2"/>
    <dgm:cxn modelId="{C0AD147F-C04A-4839-848E-8CB339E6ACE8}" type="presOf" srcId="{69B6126C-269D-42D4-97E4-1390B0F292BA}" destId="{4C6F3234-19C7-4582-B255-DC45B17FCB46}" srcOrd="0" destOrd="1" presId="urn:microsoft.com/office/officeart/2005/8/layout/vList2"/>
    <dgm:cxn modelId="{0C67FD88-68AC-4800-847F-44B3BF538A4C}" srcId="{FF3707BF-7727-41BE-AA62-CA4C1D4073F3}" destId="{E70F6022-1B7F-4AB0-B075-368706D59786}" srcOrd="0" destOrd="0" parTransId="{7E4DA808-6053-4E28-81B9-CD4EAF727F54}" sibTransId="{EE08EFE7-37D1-4DF8-A559-E0B2253D781C}"/>
    <dgm:cxn modelId="{54C87295-9CC1-4FF5-932F-B0EDBDFF1A1A}" srcId="{637B8310-B937-4FCC-8C76-44E4077481CA}" destId="{8D5636D0-521B-415D-9AED-39CF5E602A02}" srcOrd="1" destOrd="0" parTransId="{191D7465-DD30-4088-8259-888F23C684BC}" sibTransId="{846D90B8-8DDF-48B3-8B74-3932562DDB99}"/>
    <dgm:cxn modelId="{F0333EBB-77EE-47F8-8530-B474FDEE7342}" type="presOf" srcId="{E2889A9D-3D57-460F-90BF-512B91936B9C}" destId="{4C6F3234-19C7-4582-B255-DC45B17FCB46}" srcOrd="0" destOrd="2" presId="urn:microsoft.com/office/officeart/2005/8/layout/vList2"/>
    <dgm:cxn modelId="{EEAD64BE-C792-48AE-8BAC-9B3382381D14}" srcId="{A692152F-D7B5-40BA-A34F-BFA6E8539CEE}" destId="{637B8310-B937-4FCC-8C76-44E4077481CA}" srcOrd="2" destOrd="0" parTransId="{2DC23ABE-A3B3-4B86-82DC-2CD5E407FBCA}" sibTransId="{0C8E7F24-633B-4501-8BF9-9E7649168F34}"/>
    <dgm:cxn modelId="{5BADD6BF-0D45-45E4-A823-F964BD3B0964}" srcId="{637B8310-B937-4FCC-8C76-44E4077481CA}" destId="{264CDF39-0CCA-46AB-A2B4-FB9E820DD972}" srcOrd="2" destOrd="0" parTransId="{B16DAFBD-B51A-4DC1-B170-1CC7932F31CD}" sibTransId="{003AE3F3-7023-4C7C-9E95-144155CED047}"/>
    <dgm:cxn modelId="{D02DA9D7-B0CC-454D-80A7-E25E341B16E4}" type="presOf" srcId="{52D78CD0-6C42-4F4A-AF79-27433D04A76B}" destId="{217C496D-1C99-468D-8D35-669AC6A551E8}" srcOrd="0" destOrd="2" presId="urn:microsoft.com/office/officeart/2005/8/layout/vList2"/>
    <dgm:cxn modelId="{371F34DC-6235-4FCC-966F-501DA1FB9F45}" type="presOf" srcId="{FF3707BF-7727-41BE-AA62-CA4C1D4073F3}" destId="{088D1109-7642-4A67-991F-B0FC40B4B9F9}" srcOrd="0" destOrd="0" presId="urn:microsoft.com/office/officeart/2005/8/layout/vList2"/>
    <dgm:cxn modelId="{CE02B8F8-694B-44A1-BECA-887B57A7790B}" type="presOf" srcId="{264CDF39-0CCA-46AB-A2B4-FB9E820DD972}" destId="{FBE6F9B0-9662-4C8C-A3B5-C3B733812E05}" srcOrd="0" destOrd="2" presId="urn:microsoft.com/office/officeart/2005/8/layout/vList2"/>
    <dgm:cxn modelId="{37D7E2F9-9D88-408C-8EC5-989D632CB284}" srcId="{A48D512A-BED7-441B-8536-11B745717869}" destId="{9F72475C-5FCD-4C29-9715-5AF9B4D987B6}" srcOrd="0" destOrd="0" parTransId="{40E96F70-45E8-4C70-AF22-341C41054E34}" sibTransId="{B3F406A2-5CF5-4188-B95A-4F56414DF381}"/>
    <dgm:cxn modelId="{ACE466BE-3B80-419A-9D2C-6D8ED8450F98}" type="presParOf" srcId="{E47D72D9-465B-410A-8101-34A3952DC69C}" destId="{088D1109-7642-4A67-991F-B0FC40B4B9F9}" srcOrd="0" destOrd="0" presId="urn:microsoft.com/office/officeart/2005/8/layout/vList2"/>
    <dgm:cxn modelId="{F73716AA-E14D-4BAE-A07C-03F110FE8F4F}" type="presParOf" srcId="{E47D72D9-465B-410A-8101-34A3952DC69C}" destId="{4C6F3234-19C7-4582-B255-DC45B17FCB46}" srcOrd="1" destOrd="0" presId="urn:microsoft.com/office/officeart/2005/8/layout/vList2"/>
    <dgm:cxn modelId="{DCB9E52E-7553-4C5F-A733-D93DFDD63CA4}" type="presParOf" srcId="{E47D72D9-465B-410A-8101-34A3952DC69C}" destId="{CB2A6D29-057A-4863-9DDF-3C2655405105}" srcOrd="2" destOrd="0" presId="urn:microsoft.com/office/officeart/2005/8/layout/vList2"/>
    <dgm:cxn modelId="{AA519E06-0322-42B6-B8ED-B8BBAB9CC067}" type="presParOf" srcId="{E47D72D9-465B-410A-8101-34A3952DC69C}" destId="{217C496D-1C99-468D-8D35-669AC6A551E8}" srcOrd="3" destOrd="0" presId="urn:microsoft.com/office/officeart/2005/8/layout/vList2"/>
    <dgm:cxn modelId="{187BE366-DFC7-4B44-B490-01B56397CD2B}" type="presParOf" srcId="{E47D72D9-465B-410A-8101-34A3952DC69C}" destId="{DA6D6A2C-FC4F-47A0-8D3A-43250FF12635}" srcOrd="4" destOrd="0" presId="urn:microsoft.com/office/officeart/2005/8/layout/vList2"/>
    <dgm:cxn modelId="{0AA34ECB-08FD-4529-B31E-543AF561240A}" type="presParOf" srcId="{E47D72D9-465B-410A-8101-34A3952DC69C}" destId="{FBE6F9B0-9662-4C8C-A3B5-C3B733812E05}"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E869856-8676-451B-ABE0-CD77F2C4FE35}"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GB"/>
        </a:p>
      </dgm:t>
    </dgm:pt>
    <dgm:pt modelId="{4E121B7E-381B-4CBC-BD8B-7CBA50FD8EAC}">
      <dgm:prSet/>
      <dgm:spPr/>
      <dgm:t>
        <a:bodyPr/>
        <a:lstStyle/>
        <a:p>
          <a:r>
            <a:rPr lang="en-GB" b="1"/>
            <a:t>4.  Service Design</a:t>
          </a:r>
          <a:r>
            <a:rPr lang="en-GB"/>
            <a:t>:</a:t>
          </a:r>
        </a:p>
      </dgm:t>
    </dgm:pt>
    <dgm:pt modelId="{47ECFF6F-2D78-4A41-BC19-F590B4E3E610}" type="parTrans" cxnId="{15EC13B7-B08A-4EDF-8906-DD6B18929A6C}">
      <dgm:prSet/>
      <dgm:spPr/>
      <dgm:t>
        <a:bodyPr/>
        <a:lstStyle/>
        <a:p>
          <a:endParaRPr lang="en-GB"/>
        </a:p>
      </dgm:t>
    </dgm:pt>
    <dgm:pt modelId="{E64E9231-FB27-45C5-94EE-6EA6AEA2112D}" type="sibTrans" cxnId="{15EC13B7-B08A-4EDF-8906-DD6B18929A6C}">
      <dgm:prSet/>
      <dgm:spPr/>
      <dgm:t>
        <a:bodyPr/>
        <a:lstStyle/>
        <a:p>
          <a:endParaRPr lang="en-GB"/>
        </a:p>
      </dgm:t>
    </dgm:pt>
    <dgm:pt modelId="{1D2FBCBF-C2B5-466E-AFDE-0FF4D096C8B4}">
      <dgm:prSet/>
      <dgm:spPr/>
      <dgm:t>
        <a:bodyPr/>
        <a:lstStyle/>
        <a:p>
          <a:r>
            <a:rPr lang="en-GB"/>
            <a:t>Current services are too service-centred rather than person-centred. ​</a:t>
          </a:r>
        </a:p>
      </dgm:t>
    </dgm:pt>
    <dgm:pt modelId="{C3A95813-77F1-4A9E-82FA-700859556570}" type="parTrans" cxnId="{2804BABE-8EAA-4E5C-A474-C852DC2BD860}">
      <dgm:prSet/>
      <dgm:spPr/>
      <dgm:t>
        <a:bodyPr/>
        <a:lstStyle/>
        <a:p>
          <a:endParaRPr lang="en-GB"/>
        </a:p>
      </dgm:t>
    </dgm:pt>
    <dgm:pt modelId="{09DF6134-C75A-4176-8A87-6D9D2874730D}" type="sibTrans" cxnId="{2804BABE-8EAA-4E5C-A474-C852DC2BD860}">
      <dgm:prSet/>
      <dgm:spPr/>
      <dgm:t>
        <a:bodyPr/>
        <a:lstStyle/>
        <a:p>
          <a:endParaRPr lang="en-GB"/>
        </a:p>
      </dgm:t>
    </dgm:pt>
    <dgm:pt modelId="{7FEB9899-A04B-4DAF-A756-10B9900AACB4}">
      <dgm:prSet/>
      <dgm:spPr/>
      <dgm:t>
        <a:bodyPr/>
        <a:lstStyle/>
        <a:p>
          <a:r>
            <a:rPr lang="en-GB"/>
            <a:t>Autism dominates the agenda, while other neurodevelopmental conditions (NDCs) are neglected. ​</a:t>
          </a:r>
        </a:p>
      </dgm:t>
    </dgm:pt>
    <dgm:pt modelId="{A0590109-C83A-4EAD-A71D-231A04FFFA04}" type="parTrans" cxnId="{4248EE24-B5F3-4E9F-9AC0-7593014A6583}">
      <dgm:prSet/>
      <dgm:spPr/>
      <dgm:t>
        <a:bodyPr/>
        <a:lstStyle/>
        <a:p>
          <a:endParaRPr lang="en-GB"/>
        </a:p>
      </dgm:t>
    </dgm:pt>
    <dgm:pt modelId="{D7634E4E-4F93-415C-80F5-D225243B5961}" type="sibTrans" cxnId="{4248EE24-B5F3-4E9F-9AC0-7593014A6583}">
      <dgm:prSet/>
      <dgm:spPr/>
      <dgm:t>
        <a:bodyPr/>
        <a:lstStyle/>
        <a:p>
          <a:endParaRPr lang="en-GB"/>
        </a:p>
      </dgm:t>
    </dgm:pt>
    <dgm:pt modelId="{5FDF7D72-B3A3-4659-85C5-ED0094A63C18}">
      <dgm:prSet/>
      <dgm:spPr/>
      <dgm:t>
        <a:bodyPr/>
        <a:lstStyle/>
        <a:p>
          <a:r>
            <a:rPr lang="en-GB"/>
            <a:t>Transitions between services are challenging. ​</a:t>
          </a:r>
        </a:p>
      </dgm:t>
    </dgm:pt>
    <dgm:pt modelId="{BBB15817-62CA-4B62-B53C-F4FE85920899}" type="parTrans" cxnId="{5B8D7F2B-08EB-4BDD-9D8B-D4EAE593283A}">
      <dgm:prSet/>
      <dgm:spPr/>
      <dgm:t>
        <a:bodyPr/>
        <a:lstStyle/>
        <a:p>
          <a:endParaRPr lang="en-GB"/>
        </a:p>
      </dgm:t>
    </dgm:pt>
    <dgm:pt modelId="{0DB5F3F2-A779-4334-A945-9678D14F6252}" type="sibTrans" cxnId="{5B8D7F2B-08EB-4BDD-9D8B-D4EAE593283A}">
      <dgm:prSet/>
      <dgm:spPr/>
      <dgm:t>
        <a:bodyPr/>
        <a:lstStyle/>
        <a:p>
          <a:endParaRPr lang="en-GB"/>
        </a:p>
      </dgm:t>
    </dgm:pt>
    <dgm:pt modelId="{91E05E04-EFD4-4293-A6FC-6C2234FB3568}">
      <dgm:prSet/>
      <dgm:spPr/>
      <dgm:t>
        <a:bodyPr/>
        <a:lstStyle/>
        <a:p>
          <a:r>
            <a:rPr lang="en-GB" b="1"/>
            <a:t>5.  Equity Issues</a:t>
          </a:r>
          <a:r>
            <a:rPr lang="en-GB"/>
            <a:t>:</a:t>
          </a:r>
        </a:p>
      </dgm:t>
    </dgm:pt>
    <dgm:pt modelId="{787BA2BC-5ADF-473D-AA90-2D4A997DDEB0}" type="parTrans" cxnId="{50DF6E64-B764-437B-99C1-69267AD43FFE}">
      <dgm:prSet/>
      <dgm:spPr/>
      <dgm:t>
        <a:bodyPr/>
        <a:lstStyle/>
        <a:p>
          <a:endParaRPr lang="en-GB"/>
        </a:p>
      </dgm:t>
    </dgm:pt>
    <dgm:pt modelId="{B0B3939C-148F-4CC0-BA0E-FC67D0D0C311}" type="sibTrans" cxnId="{50DF6E64-B764-437B-99C1-69267AD43FFE}">
      <dgm:prSet/>
      <dgm:spPr/>
      <dgm:t>
        <a:bodyPr/>
        <a:lstStyle/>
        <a:p>
          <a:endParaRPr lang="en-GB"/>
        </a:p>
      </dgm:t>
    </dgm:pt>
    <dgm:pt modelId="{DF070CCE-6789-4451-9190-12240D90D3E4}">
      <dgm:prSet/>
      <dgm:spPr/>
      <dgm:t>
        <a:bodyPr/>
        <a:lstStyle/>
        <a:p>
          <a:r>
            <a:rPr lang="en-GB"/>
            <a:t>Under-representation of certain groups, such as autistic girls and people from Black, Asian, and minority ethnic communities. ​</a:t>
          </a:r>
        </a:p>
      </dgm:t>
    </dgm:pt>
    <dgm:pt modelId="{00654054-6AB3-45F7-B4AE-668C691896F7}" type="parTrans" cxnId="{717F4CDE-AC8A-4B8D-9B82-BE4EFC965308}">
      <dgm:prSet/>
      <dgm:spPr/>
      <dgm:t>
        <a:bodyPr/>
        <a:lstStyle/>
        <a:p>
          <a:endParaRPr lang="en-GB"/>
        </a:p>
      </dgm:t>
    </dgm:pt>
    <dgm:pt modelId="{D32FE640-0932-42A4-9E0B-46F14745E737}" type="sibTrans" cxnId="{717F4CDE-AC8A-4B8D-9B82-BE4EFC965308}">
      <dgm:prSet/>
      <dgm:spPr/>
      <dgm:t>
        <a:bodyPr/>
        <a:lstStyle/>
        <a:p>
          <a:endParaRPr lang="en-GB"/>
        </a:p>
      </dgm:t>
    </dgm:pt>
    <dgm:pt modelId="{BF2DC99C-EFB7-4985-945B-30EA972685B5}">
      <dgm:prSet/>
      <dgm:spPr/>
      <dgm:t>
        <a:bodyPr/>
        <a:lstStyle/>
        <a:p>
          <a:r>
            <a:rPr lang="en-GB"/>
            <a:t>Limited active offer of Welsh language services. ​</a:t>
          </a:r>
        </a:p>
      </dgm:t>
    </dgm:pt>
    <dgm:pt modelId="{98BE046F-5DAC-4112-8B5F-4DD3140FC655}" type="parTrans" cxnId="{211A17E0-07CB-4C90-A0DE-621B95CFC40F}">
      <dgm:prSet/>
      <dgm:spPr/>
      <dgm:t>
        <a:bodyPr/>
        <a:lstStyle/>
        <a:p>
          <a:endParaRPr lang="en-GB"/>
        </a:p>
      </dgm:t>
    </dgm:pt>
    <dgm:pt modelId="{CF9A6DAC-B34E-47BB-90AC-3DD4D5D04045}" type="sibTrans" cxnId="{211A17E0-07CB-4C90-A0DE-621B95CFC40F}">
      <dgm:prSet/>
      <dgm:spPr/>
      <dgm:t>
        <a:bodyPr/>
        <a:lstStyle/>
        <a:p>
          <a:endParaRPr lang="en-GB"/>
        </a:p>
      </dgm:t>
    </dgm:pt>
    <dgm:pt modelId="{D3DDAFE9-D05D-4B47-B08C-6FA97F35AC67}" type="pres">
      <dgm:prSet presAssocID="{BE869856-8676-451B-ABE0-CD77F2C4FE35}" presName="linear" presStyleCnt="0">
        <dgm:presLayoutVars>
          <dgm:animLvl val="lvl"/>
          <dgm:resizeHandles val="exact"/>
        </dgm:presLayoutVars>
      </dgm:prSet>
      <dgm:spPr/>
    </dgm:pt>
    <dgm:pt modelId="{BB8855D0-0DC0-47F7-A866-C8469D09B888}" type="pres">
      <dgm:prSet presAssocID="{4E121B7E-381B-4CBC-BD8B-7CBA50FD8EAC}" presName="parentText" presStyleLbl="node1" presStyleIdx="0" presStyleCnt="2">
        <dgm:presLayoutVars>
          <dgm:chMax val="0"/>
          <dgm:bulletEnabled val="1"/>
        </dgm:presLayoutVars>
      </dgm:prSet>
      <dgm:spPr/>
    </dgm:pt>
    <dgm:pt modelId="{CBBD24CA-3F53-431A-93F8-5FB5B257FF43}" type="pres">
      <dgm:prSet presAssocID="{4E121B7E-381B-4CBC-BD8B-7CBA50FD8EAC}" presName="childText" presStyleLbl="revTx" presStyleIdx="0" presStyleCnt="2">
        <dgm:presLayoutVars>
          <dgm:bulletEnabled val="1"/>
        </dgm:presLayoutVars>
      </dgm:prSet>
      <dgm:spPr/>
    </dgm:pt>
    <dgm:pt modelId="{CCDEBE0C-140C-4814-9192-C39CCF304F2E}" type="pres">
      <dgm:prSet presAssocID="{91E05E04-EFD4-4293-A6FC-6C2234FB3568}" presName="parentText" presStyleLbl="node1" presStyleIdx="1" presStyleCnt="2">
        <dgm:presLayoutVars>
          <dgm:chMax val="0"/>
          <dgm:bulletEnabled val="1"/>
        </dgm:presLayoutVars>
      </dgm:prSet>
      <dgm:spPr/>
    </dgm:pt>
    <dgm:pt modelId="{01CEA89E-B71C-4A68-B54B-87C0212B58DD}" type="pres">
      <dgm:prSet presAssocID="{91E05E04-EFD4-4293-A6FC-6C2234FB3568}" presName="childText" presStyleLbl="revTx" presStyleIdx="1" presStyleCnt="2">
        <dgm:presLayoutVars>
          <dgm:bulletEnabled val="1"/>
        </dgm:presLayoutVars>
      </dgm:prSet>
      <dgm:spPr/>
    </dgm:pt>
  </dgm:ptLst>
  <dgm:cxnLst>
    <dgm:cxn modelId="{4248EE24-B5F3-4E9F-9AC0-7593014A6583}" srcId="{4E121B7E-381B-4CBC-BD8B-7CBA50FD8EAC}" destId="{7FEB9899-A04B-4DAF-A756-10B9900AACB4}" srcOrd="1" destOrd="0" parTransId="{A0590109-C83A-4EAD-A71D-231A04FFFA04}" sibTransId="{D7634E4E-4F93-415C-80F5-D225243B5961}"/>
    <dgm:cxn modelId="{5B8D7F2B-08EB-4BDD-9D8B-D4EAE593283A}" srcId="{4E121B7E-381B-4CBC-BD8B-7CBA50FD8EAC}" destId="{5FDF7D72-B3A3-4659-85C5-ED0094A63C18}" srcOrd="2" destOrd="0" parTransId="{BBB15817-62CA-4B62-B53C-F4FE85920899}" sibTransId="{0DB5F3F2-A779-4334-A945-9678D14F6252}"/>
    <dgm:cxn modelId="{8D3BF939-866E-4B03-B6F8-9B3E176BE8E4}" type="presOf" srcId="{7FEB9899-A04B-4DAF-A756-10B9900AACB4}" destId="{CBBD24CA-3F53-431A-93F8-5FB5B257FF43}" srcOrd="0" destOrd="1" presId="urn:microsoft.com/office/officeart/2005/8/layout/vList2"/>
    <dgm:cxn modelId="{50DF6E64-B764-437B-99C1-69267AD43FFE}" srcId="{BE869856-8676-451B-ABE0-CD77F2C4FE35}" destId="{91E05E04-EFD4-4293-A6FC-6C2234FB3568}" srcOrd="1" destOrd="0" parTransId="{787BA2BC-5ADF-473D-AA90-2D4A997DDEB0}" sibTransId="{B0B3939C-148F-4CC0-BA0E-FC67D0D0C311}"/>
    <dgm:cxn modelId="{8A1FF54F-F891-45F4-86EA-F6A9955E05FD}" type="presOf" srcId="{4E121B7E-381B-4CBC-BD8B-7CBA50FD8EAC}" destId="{BB8855D0-0DC0-47F7-A866-C8469D09B888}" srcOrd="0" destOrd="0" presId="urn:microsoft.com/office/officeart/2005/8/layout/vList2"/>
    <dgm:cxn modelId="{0EDABA7A-8737-4D3A-8F40-3551EA4EE76B}" type="presOf" srcId="{BE869856-8676-451B-ABE0-CD77F2C4FE35}" destId="{D3DDAFE9-D05D-4B47-B08C-6FA97F35AC67}" srcOrd="0" destOrd="0" presId="urn:microsoft.com/office/officeart/2005/8/layout/vList2"/>
    <dgm:cxn modelId="{93FC3384-5A98-4F99-A51A-08C5497F9E75}" type="presOf" srcId="{1D2FBCBF-C2B5-466E-AFDE-0FF4D096C8B4}" destId="{CBBD24CA-3F53-431A-93F8-5FB5B257FF43}" srcOrd="0" destOrd="0" presId="urn:microsoft.com/office/officeart/2005/8/layout/vList2"/>
    <dgm:cxn modelId="{097B258A-F72D-41EC-A7B5-EC2A5617B87C}" type="presOf" srcId="{BF2DC99C-EFB7-4985-945B-30EA972685B5}" destId="{01CEA89E-B71C-4A68-B54B-87C0212B58DD}" srcOrd="0" destOrd="1" presId="urn:microsoft.com/office/officeart/2005/8/layout/vList2"/>
    <dgm:cxn modelId="{15EC13B7-B08A-4EDF-8906-DD6B18929A6C}" srcId="{BE869856-8676-451B-ABE0-CD77F2C4FE35}" destId="{4E121B7E-381B-4CBC-BD8B-7CBA50FD8EAC}" srcOrd="0" destOrd="0" parTransId="{47ECFF6F-2D78-4A41-BC19-F590B4E3E610}" sibTransId="{E64E9231-FB27-45C5-94EE-6EA6AEA2112D}"/>
    <dgm:cxn modelId="{2804BABE-8EAA-4E5C-A474-C852DC2BD860}" srcId="{4E121B7E-381B-4CBC-BD8B-7CBA50FD8EAC}" destId="{1D2FBCBF-C2B5-466E-AFDE-0FF4D096C8B4}" srcOrd="0" destOrd="0" parTransId="{C3A95813-77F1-4A9E-82FA-700859556570}" sibTransId="{09DF6134-C75A-4176-8A87-6D9D2874730D}"/>
    <dgm:cxn modelId="{C817B8CF-E18C-4D6E-9E4F-60BFBDDB191C}" type="presOf" srcId="{5FDF7D72-B3A3-4659-85C5-ED0094A63C18}" destId="{CBBD24CA-3F53-431A-93F8-5FB5B257FF43}" srcOrd="0" destOrd="2" presId="urn:microsoft.com/office/officeart/2005/8/layout/vList2"/>
    <dgm:cxn modelId="{BEC5B9D9-2244-4652-BB01-DF0879C127C9}" type="presOf" srcId="{91E05E04-EFD4-4293-A6FC-6C2234FB3568}" destId="{CCDEBE0C-140C-4814-9192-C39CCF304F2E}" srcOrd="0" destOrd="0" presId="urn:microsoft.com/office/officeart/2005/8/layout/vList2"/>
    <dgm:cxn modelId="{717F4CDE-AC8A-4B8D-9B82-BE4EFC965308}" srcId="{91E05E04-EFD4-4293-A6FC-6C2234FB3568}" destId="{DF070CCE-6789-4451-9190-12240D90D3E4}" srcOrd="0" destOrd="0" parTransId="{00654054-6AB3-45F7-B4AE-668C691896F7}" sibTransId="{D32FE640-0932-42A4-9E0B-46F14745E737}"/>
    <dgm:cxn modelId="{211A17E0-07CB-4C90-A0DE-621B95CFC40F}" srcId="{91E05E04-EFD4-4293-A6FC-6C2234FB3568}" destId="{BF2DC99C-EFB7-4985-945B-30EA972685B5}" srcOrd="1" destOrd="0" parTransId="{98BE046F-5DAC-4112-8B5F-4DD3140FC655}" sibTransId="{CF9A6DAC-B34E-47BB-90AC-3DD4D5D04045}"/>
    <dgm:cxn modelId="{62AF34E8-189D-4349-AD9A-46C545ED36F4}" type="presOf" srcId="{DF070CCE-6789-4451-9190-12240D90D3E4}" destId="{01CEA89E-B71C-4A68-B54B-87C0212B58DD}" srcOrd="0" destOrd="0" presId="urn:microsoft.com/office/officeart/2005/8/layout/vList2"/>
    <dgm:cxn modelId="{CBF37844-427D-4085-A6BE-1F7C961BC6D3}" type="presParOf" srcId="{D3DDAFE9-D05D-4B47-B08C-6FA97F35AC67}" destId="{BB8855D0-0DC0-47F7-A866-C8469D09B888}" srcOrd="0" destOrd="0" presId="urn:microsoft.com/office/officeart/2005/8/layout/vList2"/>
    <dgm:cxn modelId="{D35A20C7-F73D-4EBB-ACDD-0250D94511C6}" type="presParOf" srcId="{D3DDAFE9-D05D-4B47-B08C-6FA97F35AC67}" destId="{CBBD24CA-3F53-431A-93F8-5FB5B257FF43}" srcOrd="1" destOrd="0" presId="urn:microsoft.com/office/officeart/2005/8/layout/vList2"/>
    <dgm:cxn modelId="{7309E09A-C8DA-4B89-BFB8-AD174E7B1F07}" type="presParOf" srcId="{D3DDAFE9-D05D-4B47-B08C-6FA97F35AC67}" destId="{CCDEBE0C-140C-4814-9192-C39CCF304F2E}" srcOrd="2" destOrd="0" presId="urn:microsoft.com/office/officeart/2005/8/layout/vList2"/>
    <dgm:cxn modelId="{25D90111-4A76-4A2E-B710-5A35DE63DD99}" type="presParOf" srcId="{D3DDAFE9-D05D-4B47-B08C-6FA97F35AC67}" destId="{01CEA89E-B71C-4A68-B54B-87C0212B58DD}"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4A2CA7D7-262D-4936-9659-48FC2129ECC1}"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FAB25380-CD86-492A-9292-3DAC2B6740B2}">
      <dgm:prSet/>
      <dgm:spPr/>
      <dgm:t>
        <a:bodyPr/>
        <a:lstStyle/>
        <a:p>
          <a:pPr algn="ctr"/>
          <a:r>
            <a:rPr lang="en-GB" dirty="0"/>
            <a:t>Recommendations</a:t>
          </a:r>
        </a:p>
      </dgm:t>
    </dgm:pt>
    <dgm:pt modelId="{D2F15362-B53A-438E-A142-43D62B0C41D2}" type="parTrans" cxnId="{87CB94FF-4419-4CAF-AC61-8CABF1828243}">
      <dgm:prSet/>
      <dgm:spPr/>
      <dgm:t>
        <a:bodyPr/>
        <a:lstStyle/>
        <a:p>
          <a:endParaRPr lang="en-GB"/>
        </a:p>
      </dgm:t>
    </dgm:pt>
    <dgm:pt modelId="{BB97EF82-A73B-4DFB-A2D6-F77AE7501D93}" type="sibTrans" cxnId="{87CB94FF-4419-4CAF-AC61-8CABF1828243}">
      <dgm:prSet/>
      <dgm:spPr/>
      <dgm:t>
        <a:bodyPr/>
        <a:lstStyle/>
        <a:p>
          <a:endParaRPr lang="en-GB"/>
        </a:p>
      </dgm:t>
    </dgm:pt>
    <dgm:pt modelId="{7B9F406B-90A5-4CDD-B579-C6710EC63C44}" type="pres">
      <dgm:prSet presAssocID="{4A2CA7D7-262D-4936-9659-48FC2129ECC1}" presName="linear" presStyleCnt="0">
        <dgm:presLayoutVars>
          <dgm:animLvl val="lvl"/>
          <dgm:resizeHandles val="exact"/>
        </dgm:presLayoutVars>
      </dgm:prSet>
      <dgm:spPr/>
    </dgm:pt>
    <dgm:pt modelId="{CBFE1DCC-DB90-4661-A408-3011879583DF}" type="pres">
      <dgm:prSet presAssocID="{FAB25380-CD86-492A-9292-3DAC2B6740B2}" presName="parentText" presStyleLbl="node1" presStyleIdx="0" presStyleCnt="1" custLinFactNeighborX="11817" custLinFactNeighborY="-10840">
        <dgm:presLayoutVars>
          <dgm:chMax val="0"/>
          <dgm:bulletEnabled val="1"/>
        </dgm:presLayoutVars>
      </dgm:prSet>
      <dgm:spPr/>
    </dgm:pt>
  </dgm:ptLst>
  <dgm:cxnLst>
    <dgm:cxn modelId="{38525C34-31A8-41C7-9CA1-141BCACAE010}" type="presOf" srcId="{4A2CA7D7-262D-4936-9659-48FC2129ECC1}" destId="{7B9F406B-90A5-4CDD-B579-C6710EC63C44}" srcOrd="0" destOrd="0" presId="urn:microsoft.com/office/officeart/2005/8/layout/vList2"/>
    <dgm:cxn modelId="{D5E6914F-4668-49D2-B287-FA316EDF025D}" type="presOf" srcId="{FAB25380-CD86-492A-9292-3DAC2B6740B2}" destId="{CBFE1DCC-DB90-4661-A408-3011879583DF}" srcOrd="0" destOrd="0" presId="urn:microsoft.com/office/officeart/2005/8/layout/vList2"/>
    <dgm:cxn modelId="{87CB94FF-4419-4CAF-AC61-8CABF1828243}" srcId="{4A2CA7D7-262D-4936-9659-48FC2129ECC1}" destId="{FAB25380-CD86-492A-9292-3DAC2B6740B2}" srcOrd="0" destOrd="0" parTransId="{D2F15362-B53A-438E-A142-43D62B0C41D2}" sibTransId="{BB97EF82-A73B-4DFB-A2D6-F77AE7501D93}"/>
    <dgm:cxn modelId="{CB91945D-49F4-4E9B-B9A2-178E7ADBE591}" type="presParOf" srcId="{7B9F406B-90A5-4CDD-B579-C6710EC63C44}" destId="{CBFE1DCC-DB90-4661-A408-3011879583DF}"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66C8BA4C-A6AE-4FB2-9999-1428D4B9B94F}" type="doc">
      <dgm:prSet loTypeId="urn:microsoft.com/office/officeart/2005/8/layout/vList5" loCatId="list" qsTypeId="urn:microsoft.com/office/officeart/2005/8/quickstyle/simple1" qsCatId="simple" csTypeId="urn:microsoft.com/office/officeart/2005/8/colors/accent0_3" csCatId="mainScheme" phldr="1"/>
      <dgm:spPr/>
      <dgm:t>
        <a:bodyPr/>
        <a:lstStyle/>
        <a:p>
          <a:endParaRPr lang="en-GB"/>
        </a:p>
      </dgm:t>
    </dgm:pt>
    <dgm:pt modelId="{0DAE7374-1187-4BD5-98BC-93B322F98D8E}">
      <dgm:prSet/>
      <dgm:spPr/>
      <dgm:t>
        <a:bodyPr/>
        <a:lstStyle/>
        <a:p>
          <a:r>
            <a:rPr lang="en-GB" b="1"/>
            <a:t>Types of Support Approaches for ADHD</a:t>
          </a:r>
          <a:endParaRPr lang="en-GB"/>
        </a:p>
      </dgm:t>
    </dgm:pt>
    <dgm:pt modelId="{87E998F6-18CE-4F7F-9310-FFA42CE41C65}" type="parTrans" cxnId="{25FBEE1A-D03B-4EDE-9B1C-2F8408A2EC9A}">
      <dgm:prSet/>
      <dgm:spPr/>
      <dgm:t>
        <a:bodyPr/>
        <a:lstStyle/>
        <a:p>
          <a:endParaRPr lang="en-GB"/>
        </a:p>
      </dgm:t>
    </dgm:pt>
    <dgm:pt modelId="{87EBFD1D-3A16-4EE1-93BD-6F0935A28CFE}" type="sibTrans" cxnId="{25FBEE1A-D03B-4EDE-9B1C-2F8408A2EC9A}">
      <dgm:prSet/>
      <dgm:spPr/>
      <dgm:t>
        <a:bodyPr/>
        <a:lstStyle/>
        <a:p>
          <a:endParaRPr lang="en-GB"/>
        </a:p>
      </dgm:t>
    </dgm:pt>
    <dgm:pt modelId="{F60FAC8A-0635-495B-9B40-09940CC3CDD3}">
      <dgm:prSet/>
      <dgm:spPr/>
      <dgm:t>
        <a:bodyPr/>
        <a:lstStyle/>
        <a:p>
          <a:r>
            <a:rPr lang="en-GB" dirty="0"/>
            <a:t>Consequence-based approaches involve rewarding desired behaviours and discouraging unwanted ones. ​</a:t>
          </a:r>
        </a:p>
      </dgm:t>
    </dgm:pt>
    <dgm:pt modelId="{4269BB5D-DF70-4BFD-8AFB-34C580A5ECEC}" type="parTrans" cxnId="{7BF283B3-C7C2-41B4-A759-D565464DCB3C}">
      <dgm:prSet/>
      <dgm:spPr/>
      <dgm:t>
        <a:bodyPr/>
        <a:lstStyle/>
        <a:p>
          <a:endParaRPr lang="en-GB"/>
        </a:p>
      </dgm:t>
    </dgm:pt>
    <dgm:pt modelId="{FCFEC4D4-12A8-4907-802F-50AF78B353D2}" type="sibTrans" cxnId="{7BF283B3-C7C2-41B4-A759-D565464DCB3C}">
      <dgm:prSet/>
      <dgm:spPr/>
      <dgm:t>
        <a:bodyPr/>
        <a:lstStyle/>
        <a:p>
          <a:endParaRPr lang="en-GB"/>
        </a:p>
      </dgm:t>
    </dgm:pt>
    <dgm:pt modelId="{615041C7-7930-496C-BC48-A84A89B5CB07}">
      <dgm:prSet/>
      <dgm:spPr/>
      <dgm:t>
        <a:bodyPr/>
        <a:lstStyle/>
        <a:p>
          <a:r>
            <a:rPr lang="en-GB" dirty="0"/>
            <a:t>Self-management and skills coaching focus on teaching learners to regulate their behaviour and emotions. ​</a:t>
          </a:r>
        </a:p>
      </dgm:t>
    </dgm:pt>
    <dgm:pt modelId="{5675D10C-21DE-4F05-9D71-FCA419624CEB}" type="parTrans" cxnId="{B9DD7E29-1F69-459A-9DE3-4428799F255C}">
      <dgm:prSet/>
      <dgm:spPr/>
      <dgm:t>
        <a:bodyPr/>
        <a:lstStyle/>
        <a:p>
          <a:endParaRPr lang="en-GB"/>
        </a:p>
      </dgm:t>
    </dgm:pt>
    <dgm:pt modelId="{7B94D3F4-6328-4B17-91A7-BDA887EEBE0E}" type="sibTrans" cxnId="{B9DD7E29-1F69-459A-9DE3-4428799F255C}">
      <dgm:prSet/>
      <dgm:spPr/>
      <dgm:t>
        <a:bodyPr/>
        <a:lstStyle/>
        <a:p>
          <a:endParaRPr lang="en-GB"/>
        </a:p>
      </dgm:t>
    </dgm:pt>
    <dgm:pt modelId="{95A21D12-ADBF-4561-BCE5-4F731018675A}">
      <dgm:prSet/>
      <dgm:spPr/>
      <dgm:t>
        <a:bodyPr/>
        <a:lstStyle/>
        <a:p>
          <a:r>
            <a:rPr lang="en-GB" dirty="0"/>
            <a:t>Adapting the learning environment includes modifying physical or social settings to enhance learning. ​</a:t>
          </a:r>
        </a:p>
      </dgm:t>
    </dgm:pt>
    <dgm:pt modelId="{553914C2-F28F-4734-985A-0215B0D2AC25}" type="parTrans" cxnId="{C5191513-E98B-415B-B4CD-3F470DFD76BE}">
      <dgm:prSet/>
      <dgm:spPr/>
      <dgm:t>
        <a:bodyPr/>
        <a:lstStyle/>
        <a:p>
          <a:endParaRPr lang="en-GB"/>
        </a:p>
      </dgm:t>
    </dgm:pt>
    <dgm:pt modelId="{41CCCE5C-63EF-4A02-9754-4471F5D7CDCE}" type="sibTrans" cxnId="{C5191513-E98B-415B-B4CD-3F470DFD76BE}">
      <dgm:prSet/>
      <dgm:spPr/>
      <dgm:t>
        <a:bodyPr/>
        <a:lstStyle/>
        <a:p>
          <a:endParaRPr lang="en-GB"/>
        </a:p>
      </dgm:t>
    </dgm:pt>
    <dgm:pt modelId="{37C20CC6-0DA9-47E3-8A34-73FED5613D90}">
      <dgm:prSet/>
      <dgm:spPr/>
      <dgm:t>
        <a:bodyPr/>
        <a:lstStyle/>
        <a:p>
          <a:endParaRPr lang="en-GB" dirty="0"/>
        </a:p>
      </dgm:t>
    </dgm:pt>
    <dgm:pt modelId="{48758A73-2094-4288-A493-DB9B769BCA50}" type="parTrans" cxnId="{B2ACFD9F-6783-4383-BFA1-1FE1D17AE5E8}">
      <dgm:prSet/>
      <dgm:spPr/>
      <dgm:t>
        <a:bodyPr/>
        <a:lstStyle/>
        <a:p>
          <a:endParaRPr lang="en-GB"/>
        </a:p>
      </dgm:t>
    </dgm:pt>
    <dgm:pt modelId="{FE2BCD20-FB3F-4466-A24C-9E47A66C9734}" type="sibTrans" cxnId="{B2ACFD9F-6783-4383-BFA1-1FE1D17AE5E8}">
      <dgm:prSet/>
      <dgm:spPr/>
      <dgm:t>
        <a:bodyPr/>
        <a:lstStyle/>
        <a:p>
          <a:endParaRPr lang="en-GB"/>
        </a:p>
      </dgm:t>
    </dgm:pt>
    <dgm:pt modelId="{37129F67-AB60-44A7-A4AD-F18102D39181}">
      <dgm:prSet/>
      <dgm:spPr/>
      <dgm:t>
        <a:bodyPr/>
        <a:lstStyle/>
        <a:p>
          <a:endParaRPr lang="en-GB" dirty="0"/>
        </a:p>
      </dgm:t>
    </dgm:pt>
    <dgm:pt modelId="{B9A718DF-F6DD-46E7-B424-713A9536BBCF}" type="parTrans" cxnId="{0347918D-92A2-41CE-95E3-BF99093BB121}">
      <dgm:prSet/>
      <dgm:spPr/>
      <dgm:t>
        <a:bodyPr/>
        <a:lstStyle/>
        <a:p>
          <a:endParaRPr lang="en-GB"/>
        </a:p>
      </dgm:t>
    </dgm:pt>
    <dgm:pt modelId="{349C4C84-2F55-4D1C-B38F-1A02555E6180}" type="sibTrans" cxnId="{0347918D-92A2-41CE-95E3-BF99093BB121}">
      <dgm:prSet/>
      <dgm:spPr/>
      <dgm:t>
        <a:bodyPr/>
        <a:lstStyle/>
        <a:p>
          <a:endParaRPr lang="en-GB"/>
        </a:p>
      </dgm:t>
    </dgm:pt>
    <dgm:pt modelId="{483382E6-60A0-4592-9D9D-2FD1D867959C}" type="pres">
      <dgm:prSet presAssocID="{66C8BA4C-A6AE-4FB2-9999-1428D4B9B94F}" presName="Name0" presStyleCnt="0">
        <dgm:presLayoutVars>
          <dgm:dir/>
          <dgm:animLvl val="lvl"/>
          <dgm:resizeHandles val="exact"/>
        </dgm:presLayoutVars>
      </dgm:prSet>
      <dgm:spPr/>
    </dgm:pt>
    <dgm:pt modelId="{287E94E0-D7F8-4EBB-8E19-6CEA8F2E1B9D}" type="pres">
      <dgm:prSet presAssocID="{0DAE7374-1187-4BD5-98BC-93B322F98D8E}" presName="linNode" presStyleCnt="0"/>
      <dgm:spPr/>
    </dgm:pt>
    <dgm:pt modelId="{D6AA0C37-4944-4ADA-98D7-6794944C0EF6}" type="pres">
      <dgm:prSet presAssocID="{0DAE7374-1187-4BD5-98BC-93B322F98D8E}" presName="parentText" presStyleLbl="node1" presStyleIdx="0" presStyleCnt="1">
        <dgm:presLayoutVars>
          <dgm:chMax val="1"/>
          <dgm:bulletEnabled val="1"/>
        </dgm:presLayoutVars>
      </dgm:prSet>
      <dgm:spPr/>
    </dgm:pt>
    <dgm:pt modelId="{C26AA0E5-AE7D-4E99-A8CF-190AF9378847}" type="pres">
      <dgm:prSet presAssocID="{0DAE7374-1187-4BD5-98BC-93B322F98D8E}" presName="descendantText" presStyleLbl="alignAccFollowNode1" presStyleIdx="0" presStyleCnt="1">
        <dgm:presLayoutVars>
          <dgm:bulletEnabled val="1"/>
        </dgm:presLayoutVars>
      </dgm:prSet>
      <dgm:spPr/>
    </dgm:pt>
  </dgm:ptLst>
  <dgm:cxnLst>
    <dgm:cxn modelId="{B68DE206-DE4E-4AE9-AA76-0D11464DDD4A}" type="presOf" srcId="{F60FAC8A-0635-495B-9B40-09940CC3CDD3}" destId="{C26AA0E5-AE7D-4E99-A8CF-190AF9378847}" srcOrd="0" destOrd="0" presId="urn:microsoft.com/office/officeart/2005/8/layout/vList5"/>
    <dgm:cxn modelId="{C5191513-E98B-415B-B4CD-3F470DFD76BE}" srcId="{0DAE7374-1187-4BD5-98BC-93B322F98D8E}" destId="{95A21D12-ADBF-4561-BCE5-4F731018675A}" srcOrd="4" destOrd="0" parTransId="{553914C2-F28F-4734-985A-0215B0D2AC25}" sibTransId="{41CCCE5C-63EF-4A02-9754-4471F5D7CDCE}"/>
    <dgm:cxn modelId="{25FBEE1A-D03B-4EDE-9B1C-2F8408A2EC9A}" srcId="{66C8BA4C-A6AE-4FB2-9999-1428D4B9B94F}" destId="{0DAE7374-1187-4BD5-98BC-93B322F98D8E}" srcOrd="0" destOrd="0" parTransId="{87E998F6-18CE-4F7F-9310-FFA42CE41C65}" sibTransId="{87EBFD1D-3A16-4EE1-93BD-6F0935A28CFE}"/>
    <dgm:cxn modelId="{B9DD7E29-1F69-459A-9DE3-4428799F255C}" srcId="{0DAE7374-1187-4BD5-98BC-93B322F98D8E}" destId="{615041C7-7930-496C-BC48-A84A89B5CB07}" srcOrd="2" destOrd="0" parTransId="{5675D10C-21DE-4F05-9D71-FCA419624CEB}" sibTransId="{7B94D3F4-6328-4B17-91A7-BDA887EEBE0E}"/>
    <dgm:cxn modelId="{06EB484B-855F-495B-8D19-738F9C3DD7D6}" type="presOf" srcId="{37C20CC6-0DA9-47E3-8A34-73FED5613D90}" destId="{C26AA0E5-AE7D-4E99-A8CF-190AF9378847}" srcOrd="0" destOrd="1" presId="urn:microsoft.com/office/officeart/2005/8/layout/vList5"/>
    <dgm:cxn modelId="{E4F0D654-3566-43AC-A5AC-20A76C35929C}" type="presOf" srcId="{95A21D12-ADBF-4561-BCE5-4F731018675A}" destId="{C26AA0E5-AE7D-4E99-A8CF-190AF9378847}" srcOrd="0" destOrd="4" presId="urn:microsoft.com/office/officeart/2005/8/layout/vList5"/>
    <dgm:cxn modelId="{973AE98A-03F6-46FE-935D-96BDF33CFD08}" type="presOf" srcId="{615041C7-7930-496C-BC48-A84A89B5CB07}" destId="{C26AA0E5-AE7D-4E99-A8CF-190AF9378847}" srcOrd="0" destOrd="2" presId="urn:microsoft.com/office/officeart/2005/8/layout/vList5"/>
    <dgm:cxn modelId="{0347918D-92A2-41CE-95E3-BF99093BB121}" srcId="{0DAE7374-1187-4BD5-98BC-93B322F98D8E}" destId="{37129F67-AB60-44A7-A4AD-F18102D39181}" srcOrd="3" destOrd="0" parTransId="{B9A718DF-F6DD-46E7-B424-713A9536BBCF}" sibTransId="{349C4C84-2F55-4D1C-B38F-1A02555E6180}"/>
    <dgm:cxn modelId="{B2ACFD9F-6783-4383-BFA1-1FE1D17AE5E8}" srcId="{0DAE7374-1187-4BD5-98BC-93B322F98D8E}" destId="{37C20CC6-0DA9-47E3-8A34-73FED5613D90}" srcOrd="1" destOrd="0" parTransId="{48758A73-2094-4288-A493-DB9B769BCA50}" sibTransId="{FE2BCD20-FB3F-4466-A24C-9E47A66C9734}"/>
    <dgm:cxn modelId="{7BF283B3-C7C2-41B4-A759-D565464DCB3C}" srcId="{0DAE7374-1187-4BD5-98BC-93B322F98D8E}" destId="{F60FAC8A-0635-495B-9B40-09940CC3CDD3}" srcOrd="0" destOrd="0" parTransId="{4269BB5D-DF70-4BFD-8AFB-34C580A5ECEC}" sibTransId="{FCFEC4D4-12A8-4907-802F-50AF78B353D2}"/>
    <dgm:cxn modelId="{C32EEADA-7DBC-4D33-AAB0-0EB9BB2B95E0}" type="presOf" srcId="{66C8BA4C-A6AE-4FB2-9999-1428D4B9B94F}" destId="{483382E6-60A0-4592-9D9D-2FD1D867959C}" srcOrd="0" destOrd="0" presId="urn:microsoft.com/office/officeart/2005/8/layout/vList5"/>
    <dgm:cxn modelId="{98AC14F8-08A0-4121-98CD-6015EAD60A08}" type="presOf" srcId="{0DAE7374-1187-4BD5-98BC-93B322F98D8E}" destId="{D6AA0C37-4944-4ADA-98D7-6794944C0EF6}" srcOrd="0" destOrd="0" presId="urn:microsoft.com/office/officeart/2005/8/layout/vList5"/>
    <dgm:cxn modelId="{98FDAEF8-6046-4868-99A7-66B5CF8E16E2}" type="presOf" srcId="{37129F67-AB60-44A7-A4AD-F18102D39181}" destId="{C26AA0E5-AE7D-4E99-A8CF-190AF9378847}" srcOrd="0" destOrd="3" presId="urn:microsoft.com/office/officeart/2005/8/layout/vList5"/>
    <dgm:cxn modelId="{7985B98D-2EF6-4D54-83B7-AB92D2E55AF2}" type="presParOf" srcId="{483382E6-60A0-4592-9D9D-2FD1D867959C}" destId="{287E94E0-D7F8-4EBB-8E19-6CEA8F2E1B9D}" srcOrd="0" destOrd="0" presId="urn:microsoft.com/office/officeart/2005/8/layout/vList5"/>
    <dgm:cxn modelId="{D85C0E7A-5740-41F2-9744-0A963F4A094F}" type="presParOf" srcId="{287E94E0-D7F8-4EBB-8E19-6CEA8F2E1B9D}" destId="{D6AA0C37-4944-4ADA-98D7-6794944C0EF6}" srcOrd="0" destOrd="0" presId="urn:microsoft.com/office/officeart/2005/8/layout/vList5"/>
    <dgm:cxn modelId="{2C679F32-4083-4F84-8D97-8AF77112A837}" type="presParOf" srcId="{287E94E0-D7F8-4EBB-8E19-6CEA8F2E1B9D}" destId="{C26AA0E5-AE7D-4E99-A8CF-190AF9378847}"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FA63909-B994-4582-AAFA-D911D633D166}" type="doc">
      <dgm:prSet loTypeId="urn:microsoft.com/office/officeart/2005/8/layout/architecture" loCatId="hierarchy" qsTypeId="urn:microsoft.com/office/officeart/2005/8/quickstyle/simple1" qsCatId="simple" csTypeId="urn:microsoft.com/office/officeart/2005/8/colors/accent0_3" csCatId="mainScheme" phldr="1"/>
      <dgm:spPr/>
      <dgm:t>
        <a:bodyPr/>
        <a:lstStyle/>
        <a:p>
          <a:endParaRPr lang="en-GB"/>
        </a:p>
      </dgm:t>
    </dgm:pt>
    <dgm:pt modelId="{80C48AE8-ABB2-467B-8820-8AA37E1E4393}">
      <dgm:prSet custT="1"/>
      <dgm:spPr/>
      <dgm:t>
        <a:bodyPr/>
        <a:lstStyle/>
        <a:p>
          <a:r>
            <a:rPr lang="en-GB" sz="2800" b="1" dirty="0"/>
            <a:t>Ineffective Approaches to ADHD Support</a:t>
          </a:r>
          <a:endParaRPr lang="en-GB" sz="2800" dirty="0"/>
        </a:p>
      </dgm:t>
    </dgm:pt>
    <dgm:pt modelId="{A8D0733A-21A5-467A-9FB5-05B4122AA786}" type="parTrans" cxnId="{12AF1061-0A4B-4075-8670-B51DFCD4C47E}">
      <dgm:prSet/>
      <dgm:spPr/>
      <dgm:t>
        <a:bodyPr/>
        <a:lstStyle/>
        <a:p>
          <a:endParaRPr lang="en-GB"/>
        </a:p>
      </dgm:t>
    </dgm:pt>
    <dgm:pt modelId="{414D97E7-C86B-4A51-9175-DF423C3DFC02}" type="sibTrans" cxnId="{12AF1061-0A4B-4075-8670-B51DFCD4C47E}">
      <dgm:prSet/>
      <dgm:spPr/>
      <dgm:t>
        <a:bodyPr/>
        <a:lstStyle/>
        <a:p>
          <a:endParaRPr lang="en-GB"/>
        </a:p>
      </dgm:t>
    </dgm:pt>
    <dgm:pt modelId="{E592CB15-2959-4A61-8278-73C494D4881D}">
      <dgm:prSet/>
      <dgm:spPr/>
      <dgm:t>
        <a:bodyPr/>
        <a:lstStyle/>
        <a:p>
          <a:r>
            <a:rPr lang="en-GB"/>
            <a:t>Providing only written information to teachers about ADHD support does not significantly impact learners. ​</a:t>
          </a:r>
        </a:p>
      </dgm:t>
    </dgm:pt>
    <dgm:pt modelId="{D8B3C325-1B95-43C9-9B4A-CDD3655E055A}" type="parTrans" cxnId="{0E2CB0BB-B5EE-4B3A-A528-E6315BA38ADE}">
      <dgm:prSet/>
      <dgm:spPr/>
      <dgm:t>
        <a:bodyPr/>
        <a:lstStyle/>
        <a:p>
          <a:endParaRPr lang="en-GB"/>
        </a:p>
      </dgm:t>
    </dgm:pt>
    <dgm:pt modelId="{4A5EC560-4BEB-487E-981C-BF34C28210D7}" type="sibTrans" cxnId="{0E2CB0BB-B5EE-4B3A-A528-E6315BA38ADE}">
      <dgm:prSet/>
      <dgm:spPr/>
      <dgm:t>
        <a:bodyPr/>
        <a:lstStyle/>
        <a:p>
          <a:endParaRPr lang="en-GB"/>
        </a:p>
      </dgm:t>
    </dgm:pt>
    <dgm:pt modelId="{84D4CFD6-A43D-4DA4-BEF2-CC8651F8E33C}">
      <dgm:prSet/>
      <dgm:spPr/>
      <dgm:t>
        <a:bodyPr/>
        <a:lstStyle/>
        <a:p>
          <a:r>
            <a:rPr lang="en-GB"/>
            <a:t>Routine testing for ADHD in primary school students has not proven beneficial. ​</a:t>
          </a:r>
        </a:p>
      </dgm:t>
    </dgm:pt>
    <dgm:pt modelId="{4C98B31F-4F0B-4049-B4A8-528D84C4D24C}" type="parTrans" cxnId="{1561CB99-B715-468A-BEE0-917C26D1DA89}">
      <dgm:prSet/>
      <dgm:spPr/>
      <dgm:t>
        <a:bodyPr/>
        <a:lstStyle/>
        <a:p>
          <a:endParaRPr lang="en-GB"/>
        </a:p>
      </dgm:t>
    </dgm:pt>
    <dgm:pt modelId="{3430EC4F-C574-4613-A1C4-FD293FF02D85}" type="sibTrans" cxnId="{1561CB99-B715-468A-BEE0-917C26D1DA89}">
      <dgm:prSet/>
      <dgm:spPr/>
      <dgm:t>
        <a:bodyPr/>
        <a:lstStyle/>
        <a:p>
          <a:endParaRPr lang="en-GB"/>
        </a:p>
      </dgm:t>
    </dgm:pt>
    <dgm:pt modelId="{95374284-E535-44A0-95C8-98FF7EDA30BB}">
      <dgm:prSet/>
      <dgm:spPr/>
      <dgm:t>
        <a:bodyPr/>
        <a:lstStyle/>
        <a:p>
          <a:r>
            <a:rPr lang="en-GB"/>
            <a:t>Social skills coaching may not improve teachers' perceptions of learners' adjustment to school. ​</a:t>
          </a:r>
        </a:p>
      </dgm:t>
    </dgm:pt>
    <dgm:pt modelId="{B3389116-6892-44E8-9373-71840207B639}" type="parTrans" cxnId="{C5589356-4290-4835-B48E-E51BEAFA6558}">
      <dgm:prSet/>
      <dgm:spPr/>
      <dgm:t>
        <a:bodyPr/>
        <a:lstStyle/>
        <a:p>
          <a:endParaRPr lang="en-GB"/>
        </a:p>
      </dgm:t>
    </dgm:pt>
    <dgm:pt modelId="{07BACBC9-7640-48C9-8B21-77CF97181401}" type="sibTrans" cxnId="{C5589356-4290-4835-B48E-E51BEAFA6558}">
      <dgm:prSet/>
      <dgm:spPr/>
      <dgm:t>
        <a:bodyPr/>
        <a:lstStyle/>
        <a:p>
          <a:endParaRPr lang="en-GB"/>
        </a:p>
      </dgm:t>
    </dgm:pt>
    <dgm:pt modelId="{1B4731CB-B4CA-46A1-9C07-9CF5730D0229}" type="pres">
      <dgm:prSet presAssocID="{7FA63909-B994-4582-AAFA-D911D633D166}" presName="Name0" presStyleCnt="0">
        <dgm:presLayoutVars>
          <dgm:chPref val="1"/>
          <dgm:dir/>
          <dgm:animOne val="branch"/>
          <dgm:animLvl val="lvl"/>
          <dgm:resizeHandles/>
        </dgm:presLayoutVars>
      </dgm:prSet>
      <dgm:spPr/>
    </dgm:pt>
    <dgm:pt modelId="{E11E5F92-E84A-4FC1-91E7-DC95CC9E5FA1}" type="pres">
      <dgm:prSet presAssocID="{80C48AE8-ABB2-467B-8820-8AA37E1E4393}" presName="vertOne" presStyleCnt="0"/>
      <dgm:spPr/>
    </dgm:pt>
    <dgm:pt modelId="{C98EA9D4-CBE4-4972-B77C-88CF8D565EAE}" type="pres">
      <dgm:prSet presAssocID="{80C48AE8-ABB2-467B-8820-8AA37E1E4393}" presName="txOne" presStyleLbl="node0" presStyleIdx="0" presStyleCnt="1" custScaleY="57156">
        <dgm:presLayoutVars>
          <dgm:chPref val="3"/>
        </dgm:presLayoutVars>
      </dgm:prSet>
      <dgm:spPr/>
    </dgm:pt>
    <dgm:pt modelId="{42E425EF-3313-4371-92E6-587208008917}" type="pres">
      <dgm:prSet presAssocID="{80C48AE8-ABB2-467B-8820-8AA37E1E4393}" presName="parTransOne" presStyleCnt="0"/>
      <dgm:spPr/>
    </dgm:pt>
    <dgm:pt modelId="{F78A4591-28D5-4FED-82B7-1EBAFDD57A8A}" type="pres">
      <dgm:prSet presAssocID="{80C48AE8-ABB2-467B-8820-8AA37E1E4393}" presName="horzOne" presStyleCnt="0"/>
      <dgm:spPr/>
    </dgm:pt>
    <dgm:pt modelId="{8A20E07F-960E-488E-8F86-7EA79F6E3531}" type="pres">
      <dgm:prSet presAssocID="{E592CB15-2959-4A61-8278-73C494D4881D}" presName="vertTwo" presStyleCnt="0"/>
      <dgm:spPr/>
    </dgm:pt>
    <dgm:pt modelId="{B6B821FE-DFF4-4FC1-9B9D-415F7B637BAD}" type="pres">
      <dgm:prSet presAssocID="{E592CB15-2959-4A61-8278-73C494D4881D}" presName="txTwo" presStyleLbl="node2" presStyleIdx="0" presStyleCnt="3">
        <dgm:presLayoutVars>
          <dgm:chPref val="3"/>
        </dgm:presLayoutVars>
      </dgm:prSet>
      <dgm:spPr/>
    </dgm:pt>
    <dgm:pt modelId="{24465BDD-2473-4033-B854-F16EF02D5711}" type="pres">
      <dgm:prSet presAssocID="{E592CB15-2959-4A61-8278-73C494D4881D}" presName="horzTwo" presStyleCnt="0"/>
      <dgm:spPr/>
    </dgm:pt>
    <dgm:pt modelId="{00C69EE4-DEA9-44D1-97E6-CD474E907BF4}" type="pres">
      <dgm:prSet presAssocID="{4A5EC560-4BEB-487E-981C-BF34C28210D7}" presName="sibSpaceTwo" presStyleCnt="0"/>
      <dgm:spPr/>
    </dgm:pt>
    <dgm:pt modelId="{FFEAEE1B-ED33-4941-87AA-0F23E6D80D90}" type="pres">
      <dgm:prSet presAssocID="{84D4CFD6-A43D-4DA4-BEF2-CC8651F8E33C}" presName="vertTwo" presStyleCnt="0"/>
      <dgm:spPr/>
    </dgm:pt>
    <dgm:pt modelId="{01FBA90C-DB2B-4209-A137-062C10F104B8}" type="pres">
      <dgm:prSet presAssocID="{84D4CFD6-A43D-4DA4-BEF2-CC8651F8E33C}" presName="txTwo" presStyleLbl="node2" presStyleIdx="1" presStyleCnt="3">
        <dgm:presLayoutVars>
          <dgm:chPref val="3"/>
        </dgm:presLayoutVars>
      </dgm:prSet>
      <dgm:spPr/>
    </dgm:pt>
    <dgm:pt modelId="{BD663260-A553-4A7C-8EC1-351A7B007794}" type="pres">
      <dgm:prSet presAssocID="{84D4CFD6-A43D-4DA4-BEF2-CC8651F8E33C}" presName="horzTwo" presStyleCnt="0"/>
      <dgm:spPr/>
    </dgm:pt>
    <dgm:pt modelId="{C228F96C-E0E8-4D43-B77A-47E9710B5997}" type="pres">
      <dgm:prSet presAssocID="{3430EC4F-C574-4613-A1C4-FD293FF02D85}" presName="sibSpaceTwo" presStyleCnt="0"/>
      <dgm:spPr/>
    </dgm:pt>
    <dgm:pt modelId="{0235C058-5CB6-48E4-9896-40577350E60E}" type="pres">
      <dgm:prSet presAssocID="{95374284-E535-44A0-95C8-98FF7EDA30BB}" presName="vertTwo" presStyleCnt="0"/>
      <dgm:spPr/>
    </dgm:pt>
    <dgm:pt modelId="{26654504-0959-4FD3-8B18-BD21C895C05C}" type="pres">
      <dgm:prSet presAssocID="{95374284-E535-44A0-95C8-98FF7EDA30BB}" presName="txTwo" presStyleLbl="node2" presStyleIdx="2" presStyleCnt="3">
        <dgm:presLayoutVars>
          <dgm:chPref val="3"/>
        </dgm:presLayoutVars>
      </dgm:prSet>
      <dgm:spPr/>
    </dgm:pt>
    <dgm:pt modelId="{FE9429EB-02A6-4A75-8567-66CE6C406693}" type="pres">
      <dgm:prSet presAssocID="{95374284-E535-44A0-95C8-98FF7EDA30BB}" presName="horzTwo" presStyleCnt="0"/>
      <dgm:spPr/>
    </dgm:pt>
  </dgm:ptLst>
  <dgm:cxnLst>
    <dgm:cxn modelId="{0AF1D022-927E-442A-9B9F-C7ACA46F34A9}" type="presOf" srcId="{84D4CFD6-A43D-4DA4-BEF2-CC8651F8E33C}" destId="{01FBA90C-DB2B-4209-A137-062C10F104B8}" srcOrd="0" destOrd="0" presId="urn:microsoft.com/office/officeart/2005/8/layout/architecture"/>
    <dgm:cxn modelId="{12AF1061-0A4B-4075-8670-B51DFCD4C47E}" srcId="{7FA63909-B994-4582-AAFA-D911D633D166}" destId="{80C48AE8-ABB2-467B-8820-8AA37E1E4393}" srcOrd="0" destOrd="0" parTransId="{A8D0733A-21A5-467A-9FB5-05B4122AA786}" sibTransId="{414D97E7-C86B-4A51-9175-DF423C3DFC02}"/>
    <dgm:cxn modelId="{AA84B767-4B74-4465-8055-365DE9259495}" type="presOf" srcId="{80C48AE8-ABB2-467B-8820-8AA37E1E4393}" destId="{C98EA9D4-CBE4-4972-B77C-88CF8D565EAE}" srcOrd="0" destOrd="0" presId="urn:microsoft.com/office/officeart/2005/8/layout/architecture"/>
    <dgm:cxn modelId="{C5589356-4290-4835-B48E-E51BEAFA6558}" srcId="{80C48AE8-ABB2-467B-8820-8AA37E1E4393}" destId="{95374284-E535-44A0-95C8-98FF7EDA30BB}" srcOrd="2" destOrd="0" parTransId="{B3389116-6892-44E8-9373-71840207B639}" sibTransId="{07BACBC9-7640-48C9-8B21-77CF97181401}"/>
    <dgm:cxn modelId="{EB08347A-3FAD-4316-9FF1-DFC74627D084}" type="presOf" srcId="{7FA63909-B994-4582-AAFA-D911D633D166}" destId="{1B4731CB-B4CA-46A1-9C07-9CF5730D0229}" srcOrd="0" destOrd="0" presId="urn:microsoft.com/office/officeart/2005/8/layout/architecture"/>
    <dgm:cxn modelId="{1561CB99-B715-468A-BEE0-917C26D1DA89}" srcId="{80C48AE8-ABB2-467B-8820-8AA37E1E4393}" destId="{84D4CFD6-A43D-4DA4-BEF2-CC8651F8E33C}" srcOrd="1" destOrd="0" parTransId="{4C98B31F-4F0B-4049-B4A8-528D84C4D24C}" sibTransId="{3430EC4F-C574-4613-A1C4-FD293FF02D85}"/>
    <dgm:cxn modelId="{0E2CB0BB-B5EE-4B3A-A528-E6315BA38ADE}" srcId="{80C48AE8-ABB2-467B-8820-8AA37E1E4393}" destId="{E592CB15-2959-4A61-8278-73C494D4881D}" srcOrd="0" destOrd="0" parTransId="{D8B3C325-1B95-43C9-9B4A-CDD3655E055A}" sibTransId="{4A5EC560-4BEB-487E-981C-BF34C28210D7}"/>
    <dgm:cxn modelId="{EB6BEEEB-4E46-4500-87B9-B1389E283B7A}" type="presOf" srcId="{E592CB15-2959-4A61-8278-73C494D4881D}" destId="{B6B821FE-DFF4-4FC1-9B9D-415F7B637BAD}" srcOrd="0" destOrd="0" presId="urn:microsoft.com/office/officeart/2005/8/layout/architecture"/>
    <dgm:cxn modelId="{7E76CBF7-EE63-4CC2-A287-7DC9544ABCFE}" type="presOf" srcId="{95374284-E535-44A0-95C8-98FF7EDA30BB}" destId="{26654504-0959-4FD3-8B18-BD21C895C05C}" srcOrd="0" destOrd="0" presId="urn:microsoft.com/office/officeart/2005/8/layout/architecture"/>
    <dgm:cxn modelId="{61BE2A6C-42D5-4541-89B2-78F5437A24DF}" type="presParOf" srcId="{1B4731CB-B4CA-46A1-9C07-9CF5730D0229}" destId="{E11E5F92-E84A-4FC1-91E7-DC95CC9E5FA1}" srcOrd="0" destOrd="0" presId="urn:microsoft.com/office/officeart/2005/8/layout/architecture"/>
    <dgm:cxn modelId="{F7328368-3F8B-4274-83F0-4E202B9635A4}" type="presParOf" srcId="{E11E5F92-E84A-4FC1-91E7-DC95CC9E5FA1}" destId="{C98EA9D4-CBE4-4972-B77C-88CF8D565EAE}" srcOrd="0" destOrd="0" presId="urn:microsoft.com/office/officeart/2005/8/layout/architecture"/>
    <dgm:cxn modelId="{4149B282-D84C-4C02-97FD-58652EB23512}" type="presParOf" srcId="{E11E5F92-E84A-4FC1-91E7-DC95CC9E5FA1}" destId="{42E425EF-3313-4371-92E6-587208008917}" srcOrd="1" destOrd="0" presId="urn:microsoft.com/office/officeart/2005/8/layout/architecture"/>
    <dgm:cxn modelId="{23D53FA7-C193-4C37-811B-057B32C940B7}" type="presParOf" srcId="{E11E5F92-E84A-4FC1-91E7-DC95CC9E5FA1}" destId="{F78A4591-28D5-4FED-82B7-1EBAFDD57A8A}" srcOrd="2" destOrd="0" presId="urn:microsoft.com/office/officeart/2005/8/layout/architecture"/>
    <dgm:cxn modelId="{72C2F151-CD03-4B04-8F0F-C9E6C77E5142}" type="presParOf" srcId="{F78A4591-28D5-4FED-82B7-1EBAFDD57A8A}" destId="{8A20E07F-960E-488E-8F86-7EA79F6E3531}" srcOrd="0" destOrd="0" presId="urn:microsoft.com/office/officeart/2005/8/layout/architecture"/>
    <dgm:cxn modelId="{C46B35C5-FEB5-4941-B069-96AEBD695990}" type="presParOf" srcId="{8A20E07F-960E-488E-8F86-7EA79F6E3531}" destId="{B6B821FE-DFF4-4FC1-9B9D-415F7B637BAD}" srcOrd="0" destOrd="0" presId="urn:microsoft.com/office/officeart/2005/8/layout/architecture"/>
    <dgm:cxn modelId="{4C69AE87-3EE3-4AA3-B9BB-CFED2783590F}" type="presParOf" srcId="{8A20E07F-960E-488E-8F86-7EA79F6E3531}" destId="{24465BDD-2473-4033-B854-F16EF02D5711}" srcOrd="1" destOrd="0" presId="urn:microsoft.com/office/officeart/2005/8/layout/architecture"/>
    <dgm:cxn modelId="{68B848B1-46DC-467F-9A8F-835E720E389C}" type="presParOf" srcId="{F78A4591-28D5-4FED-82B7-1EBAFDD57A8A}" destId="{00C69EE4-DEA9-44D1-97E6-CD474E907BF4}" srcOrd="1" destOrd="0" presId="urn:microsoft.com/office/officeart/2005/8/layout/architecture"/>
    <dgm:cxn modelId="{7371CCB9-132D-40C2-A6EA-40267C51E260}" type="presParOf" srcId="{F78A4591-28D5-4FED-82B7-1EBAFDD57A8A}" destId="{FFEAEE1B-ED33-4941-87AA-0F23E6D80D90}" srcOrd="2" destOrd="0" presId="urn:microsoft.com/office/officeart/2005/8/layout/architecture"/>
    <dgm:cxn modelId="{29A2DE08-ED5F-41AC-8A28-09F8B8911DC3}" type="presParOf" srcId="{FFEAEE1B-ED33-4941-87AA-0F23E6D80D90}" destId="{01FBA90C-DB2B-4209-A137-062C10F104B8}" srcOrd="0" destOrd="0" presId="urn:microsoft.com/office/officeart/2005/8/layout/architecture"/>
    <dgm:cxn modelId="{3D3EB727-FE7E-4FEB-809D-F2D972D0DC27}" type="presParOf" srcId="{FFEAEE1B-ED33-4941-87AA-0F23E6D80D90}" destId="{BD663260-A553-4A7C-8EC1-351A7B007794}" srcOrd="1" destOrd="0" presId="urn:microsoft.com/office/officeart/2005/8/layout/architecture"/>
    <dgm:cxn modelId="{D91A4B3F-93DB-4681-8B6B-B81B8945884D}" type="presParOf" srcId="{F78A4591-28D5-4FED-82B7-1EBAFDD57A8A}" destId="{C228F96C-E0E8-4D43-B77A-47E9710B5997}" srcOrd="3" destOrd="0" presId="urn:microsoft.com/office/officeart/2005/8/layout/architecture"/>
    <dgm:cxn modelId="{51A4E678-A872-4A81-A53E-11EAFE0A3124}" type="presParOf" srcId="{F78A4591-28D5-4FED-82B7-1EBAFDD57A8A}" destId="{0235C058-5CB6-48E4-9896-40577350E60E}" srcOrd="4" destOrd="0" presId="urn:microsoft.com/office/officeart/2005/8/layout/architecture"/>
    <dgm:cxn modelId="{AB0F3D72-90EE-412A-9147-C37D335C7B9C}" type="presParOf" srcId="{0235C058-5CB6-48E4-9896-40577350E60E}" destId="{26654504-0959-4FD3-8B18-BD21C895C05C}" srcOrd="0" destOrd="0" presId="urn:microsoft.com/office/officeart/2005/8/layout/architecture"/>
    <dgm:cxn modelId="{C4371A37-662B-41DC-B7A4-987FBD8A12B9}" type="presParOf" srcId="{0235C058-5CB6-48E4-9896-40577350E60E}" destId="{FE9429EB-02A6-4A75-8567-66CE6C406693}"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627D0F17-7BEC-43A9-A206-C30C714BB668}" type="doc">
      <dgm:prSet loTypeId="urn:microsoft.com/office/officeart/2005/8/layout/hChevron3" loCatId="process" qsTypeId="urn:microsoft.com/office/officeart/2005/8/quickstyle/simple1" qsCatId="simple" csTypeId="urn:microsoft.com/office/officeart/2005/8/colors/colorful3" csCatId="colorful" phldr="1"/>
      <dgm:spPr/>
      <dgm:t>
        <a:bodyPr/>
        <a:lstStyle/>
        <a:p>
          <a:endParaRPr lang="en-GB"/>
        </a:p>
      </dgm:t>
    </dgm:pt>
    <dgm:pt modelId="{552545EF-6346-4AE7-ACA1-6272BC42F7A9}">
      <dgm:prSet custT="1"/>
      <dgm:spPr/>
      <dgm:t>
        <a:bodyPr/>
        <a:lstStyle/>
        <a:p>
          <a:pPr>
            <a:spcBef>
              <a:spcPct val="0"/>
            </a:spcBef>
          </a:pPr>
          <a:r>
            <a:rPr lang="en-GB" sz="2200" dirty="0"/>
            <a:t>Support packages can lead to measurable improvements in ADHD symptoms and academic performance. ​</a:t>
          </a:r>
        </a:p>
      </dgm:t>
    </dgm:pt>
    <dgm:pt modelId="{2A7DA447-192A-4CD4-BDE1-551394C5F637}" type="parTrans" cxnId="{BE204856-EEB9-4977-B479-88DA6AE63FC5}">
      <dgm:prSet/>
      <dgm:spPr/>
      <dgm:t>
        <a:bodyPr/>
        <a:lstStyle/>
        <a:p>
          <a:endParaRPr lang="en-GB"/>
        </a:p>
      </dgm:t>
    </dgm:pt>
    <dgm:pt modelId="{AF1F7349-6003-4DC7-A889-1AADF5F2B17B}" type="sibTrans" cxnId="{BE204856-EEB9-4977-B479-88DA6AE63FC5}">
      <dgm:prSet/>
      <dgm:spPr/>
      <dgm:t>
        <a:bodyPr/>
        <a:lstStyle/>
        <a:p>
          <a:endParaRPr lang="en-GB"/>
        </a:p>
      </dgm:t>
    </dgm:pt>
    <dgm:pt modelId="{F0AA6988-1DF4-43EE-BE77-FE67D4C746A8}">
      <dgm:prSet/>
      <dgm:spPr/>
      <dgm:t>
        <a:bodyPr/>
        <a:lstStyle/>
        <a:p>
          <a:pPr>
            <a:spcBef>
              <a:spcPts val="600"/>
            </a:spcBef>
          </a:pPr>
          <a:r>
            <a:rPr lang="en-GB" sz="2000" dirty="0"/>
            <a:t>Moderate reductions in inattention and small reductions in hyperactivity and impulsivity are common outcomes. ​</a:t>
          </a:r>
        </a:p>
      </dgm:t>
    </dgm:pt>
    <dgm:pt modelId="{49FEF017-A50C-4A25-AF9C-9D3E9EEEAB09}" type="parTrans" cxnId="{3AF59CBE-E48B-40BD-8A85-70D7E4A7D407}">
      <dgm:prSet/>
      <dgm:spPr/>
      <dgm:t>
        <a:bodyPr/>
        <a:lstStyle/>
        <a:p>
          <a:endParaRPr lang="en-GB"/>
        </a:p>
      </dgm:t>
    </dgm:pt>
    <dgm:pt modelId="{F066822B-B85E-4FB3-B5EF-631A88C22E6D}" type="sibTrans" cxnId="{3AF59CBE-E48B-40BD-8A85-70D7E4A7D407}">
      <dgm:prSet/>
      <dgm:spPr/>
      <dgm:t>
        <a:bodyPr/>
        <a:lstStyle/>
        <a:p>
          <a:endParaRPr lang="en-GB"/>
        </a:p>
      </dgm:t>
    </dgm:pt>
    <dgm:pt modelId="{5F4C5EF9-5FDE-4786-A4E8-E02567BFC012}">
      <dgm:prSet/>
      <dgm:spPr/>
      <dgm:t>
        <a:bodyPr/>
        <a:lstStyle/>
        <a:p>
          <a:pPr>
            <a:spcBef>
              <a:spcPts val="600"/>
            </a:spcBef>
          </a:pPr>
          <a:r>
            <a:rPr lang="en-GB" sz="2000" dirty="0"/>
            <a:t>Teachers often report improvements in learners’ adjustment to school, though parents may not always observe these changes. ​</a:t>
          </a:r>
        </a:p>
      </dgm:t>
    </dgm:pt>
    <dgm:pt modelId="{F273EF38-1766-4E75-AF5F-166E827CBA1F}" type="parTrans" cxnId="{5C6CA10A-5418-40DE-A907-01BF4FF731D9}">
      <dgm:prSet/>
      <dgm:spPr/>
      <dgm:t>
        <a:bodyPr/>
        <a:lstStyle/>
        <a:p>
          <a:endParaRPr lang="en-GB"/>
        </a:p>
      </dgm:t>
    </dgm:pt>
    <dgm:pt modelId="{E3390710-D43B-4FBB-9A95-3F18F6FF947B}" type="sibTrans" cxnId="{5C6CA10A-5418-40DE-A907-01BF4FF731D9}">
      <dgm:prSet/>
      <dgm:spPr/>
      <dgm:t>
        <a:bodyPr/>
        <a:lstStyle/>
        <a:p>
          <a:endParaRPr lang="en-GB"/>
        </a:p>
      </dgm:t>
    </dgm:pt>
    <dgm:pt modelId="{9C3306B3-56F6-4BC3-BD19-1392B6C06397}">
      <dgm:prSet/>
      <dgm:spPr/>
      <dgm:t>
        <a:bodyPr/>
        <a:lstStyle/>
        <a:p>
          <a:pPr>
            <a:spcBef>
              <a:spcPts val="600"/>
            </a:spcBef>
          </a:pPr>
          <a:r>
            <a:rPr lang="en-GB" sz="2000" dirty="0"/>
            <a:t>The long-term sustainability of improvements after support ends is uncertain.</a:t>
          </a:r>
        </a:p>
      </dgm:t>
    </dgm:pt>
    <dgm:pt modelId="{3277BB21-63F7-4A0B-8562-506AC6A8C7F6}" type="parTrans" cxnId="{09CB21A8-FEDC-411F-AA9A-70A01722E122}">
      <dgm:prSet/>
      <dgm:spPr/>
      <dgm:t>
        <a:bodyPr/>
        <a:lstStyle/>
        <a:p>
          <a:endParaRPr lang="en-GB"/>
        </a:p>
      </dgm:t>
    </dgm:pt>
    <dgm:pt modelId="{F83FE8D7-A608-402D-917E-498752DEFB72}" type="sibTrans" cxnId="{09CB21A8-FEDC-411F-AA9A-70A01722E122}">
      <dgm:prSet/>
      <dgm:spPr/>
      <dgm:t>
        <a:bodyPr/>
        <a:lstStyle/>
        <a:p>
          <a:endParaRPr lang="en-GB"/>
        </a:p>
      </dgm:t>
    </dgm:pt>
    <dgm:pt modelId="{2FAE7AB1-16CE-4FE1-ACDE-8F4BF5A49ED7}" type="pres">
      <dgm:prSet presAssocID="{627D0F17-7BEC-43A9-A206-C30C714BB668}" presName="Name0" presStyleCnt="0">
        <dgm:presLayoutVars>
          <dgm:dir/>
          <dgm:resizeHandles val="exact"/>
        </dgm:presLayoutVars>
      </dgm:prSet>
      <dgm:spPr/>
    </dgm:pt>
    <dgm:pt modelId="{70414CCE-5566-4525-8473-2A9BF83B6DAB}" type="pres">
      <dgm:prSet presAssocID="{552545EF-6346-4AE7-ACA1-6272BC42F7A9}" presName="parAndChTx" presStyleLbl="node1" presStyleIdx="0" presStyleCnt="1">
        <dgm:presLayoutVars>
          <dgm:bulletEnabled val="1"/>
        </dgm:presLayoutVars>
      </dgm:prSet>
      <dgm:spPr/>
    </dgm:pt>
  </dgm:ptLst>
  <dgm:cxnLst>
    <dgm:cxn modelId="{5C6CA10A-5418-40DE-A907-01BF4FF731D9}" srcId="{552545EF-6346-4AE7-ACA1-6272BC42F7A9}" destId="{5F4C5EF9-5FDE-4786-A4E8-E02567BFC012}" srcOrd="1" destOrd="0" parTransId="{F273EF38-1766-4E75-AF5F-166E827CBA1F}" sibTransId="{E3390710-D43B-4FBB-9A95-3F18F6FF947B}"/>
    <dgm:cxn modelId="{04164D46-7275-434A-8380-A8E2863A19E6}" type="presOf" srcId="{5F4C5EF9-5FDE-4786-A4E8-E02567BFC012}" destId="{70414CCE-5566-4525-8473-2A9BF83B6DAB}" srcOrd="0" destOrd="2" presId="urn:microsoft.com/office/officeart/2005/8/layout/hChevron3"/>
    <dgm:cxn modelId="{BE204856-EEB9-4977-B479-88DA6AE63FC5}" srcId="{627D0F17-7BEC-43A9-A206-C30C714BB668}" destId="{552545EF-6346-4AE7-ACA1-6272BC42F7A9}" srcOrd="0" destOrd="0" parTransId="{2A7DA447-192A-4CD4-BDE1-551394C5F637}" sibTransId="{AF1F7349-6003-4DC7-A889-1AADF5F2B17B}"/>
    <dgm:cxn modelId="{08AC385A-FAD0-4D26-93D7-A5840BABC8B3}" type="presOf" srcId="{F0AA6988-1DF4-43EE-BE77-FE67D4C746A8}" destId="{70414CCE-5566-4525-8473-2A9BF83B6DAB}" srcOrd="0" destOrd="1" presId="urn:microsoft.com/office/officeart/2005/8/layout/hChevron3"/>
    <dgm:cxn modelId="{3812EB87-CE94-4E4F-8DB6-1821CC00BF04}" type="presOf" srcId="{552545EF-6346-4AE7-ACA1-6272BC42F7A9}" destId="{70414CCE-5566-4525-8473-2A9BF83B6DAB}" srcOrd="0" destOrd="0" presId="urn:microsoft.com/office/officeart/2005/8/layout/hChevron3"/>
    <dgm:cxn modelId="{09CB21A8-FEDC-411F-AA9A-70A01722E122}" srcId="{552545EF-6346-4AE7-ACA1-6272BC42F7A9}" destId="{9C3306B3-56F6-4BC3-BD19-1392B6C06397}" srcOrd="2" destOrd="0" parTransId="{3277BB21-63F7-4A0B-8562-506AC6A8C7F6}" sibTransId="{F83FE8D7-A608-402D-917E-498752DEFB72}"/>
    <dgm:cxn modelId="{3AF59CBE-E48B-40BD-8A85-70D7E4A7D407}" srcId="{552545EF-6346-4AE7-ACA1-6272BC42F7A9}" destId="{F0AA6988-1DF4-43EE-BE77-FE67D4C746A8}" srcOrd="0" destOrd="0" parTransId="{49FEF017-A50C-4A25-AF9C-9D3E9EEEAB09}" sibTransId="{F066822B-B85E-4FB3-B5EF-631A88C22E6D}"/>
    <dgm:cxn modelId="{35BA77C1-BD29-4783-A172-AB5ECFE31103}" type="presOf" srcId="{9C3306B3-56F6-4BC3-BD19-1392B6C06397}" destId="{70414CCE-5566-4525-8473-2A9BF83B6DAB}" srcOrd="0" destOrd="3" presId="urn:microsoft.com/office/officeart/2005/8/layout/hChevron3"/>
    <dgm:cxn modelId="{193605E9-F1A3-4CBF-814F-6BB468E05269}" type="presOf" srcId="{627D0F17-7BEC-43A9-A206-C30C714BB668}" destId="{2FAE7AB1-16CE-4FE1-ACDE-8F4BF5A49ED7}" srcOrd="0" destOrd="0" presId="urn:microsoft.com/office/officeart/2005/8/layout/hChevron3"/>
    <dgm:cxn modelId="{08025505-F4A8-4495-9F92-EE7D4648ECD3}" type="presParOf" srcId="{2FAE7AB1-16CE-4FE1-ACDE-8F4BF5A49ED7}" destId="{70414CCE-5566-4525-8473-2A9BF83B6DAB}" srcOrd="0" destOrd="0" presId="urn:microsoft.com/office/officeart/2005/8/layout/hChevro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92F62-B919-4393-BB7B-FCE46F3E5D19}">
      <dsp:nvSpPr>
        <dsp:cNvPr id="0" name=""/>
        <dsp:cNvSpPr/>
      </dsp:nvSpPr>
      <dsp:spPr>
        <a:xfrm>
          <a:off x="1701632" y="0"/>
          <a:ext cx="4699746" cy="4699746"/>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81BE8-8083-4E6B-B509-0D794C11219D}">
      <dsp:nvSpPr>
        <dsp:cNvPr id="0" name=""/>
        <dsp:cNvSpPr/>
      </dsp:nvSpPr>
      <dsp:spPr>
        <a:xfrm>
          <a:off x="2007115" y="305483"/>
          <a:ext cx="1879898" cy="1879898"/>
        </a:xfrm>
        <a:prstGeom prst="round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a:t>It is a neurological problem! </a:t>
          </a:r>
        </a:p>
      </dsp:txBody>
      <dsp:txXfrm>
        <a:off x="2098884" y="397252"/>
        <a:ext cx="1696360" cy="1696360"/>
      </dsp:txXfrm>
    </dsp:sp>
    <dsp:sp modelId="{BB607C61-161F-4AA1-B560-7FD0449EC402}">
      <dsp:nvSpPr>
        <dsp:cNvPr id="0" name=""/>
        <dsp:cNvSpPr/>
      </dsp:nvSpPr>
      <dsp:spPr>
        <a:xfrm>
          <a:off x="4215996" y="305483"/>
          <a:ext cx="1879898" cy="1879898"/>
        </a:xfrm>
        <a:prstGeom prst="round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It’s a problem in the area of the brain that allows us to tune out of what we shouldn’t be focussing on. </a:t>
          </a:r>
        </a:p>
      </dsp:txBody>
      <dsp:txXfrm>
        <a:off x="4307765" y="397252"/>
        <a:ext cx="1696360" cy="1696360"/>
      </dsp:txXfrm>
    </dsp:sp>
    <dsp:sp modelId="{73B55BD6-0671-49C3-A89F-BB884BE5450C}">
      <dsp:nvSpPr>
        <dsp:cNvPr id="0" name=""/>
        <dsp:cNvSpPr/>
      </dsp:nvSpPr>
      <dsp:spPr>
        <a:xfrm>
          <a:off x="2009352" y="2479736"/>
          <a:ext cx="1879898" cy="1879898"/>
        </a:xfrm>
        <a:prstGeom prst="roundRect">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It’s also the part of the brain that controls our impulses and social behaviour </a:t>
          </a:r>
        </a:p>
      </dsp:txBody>
      <dsp:txXfrm>
        <a:off x="2101121" y="2571505"/>
        <a:ext cx="1696360" cy="1696360"/>
      </dsp:txXfrm>
    </dsp:sp>
    <dsp:sp modelId="{DABE1D14-B5E5-4810-920F-29AC544DBE55}">
      <dsp:nvSpPr>
        <dsp:cNvPr id="0" name=""/>
        <dsp:cNvSpPr/>
      </dsp:nvSpPr>
      <dsp:spPr>
        <a:xfrm>
          <a:off x="4215996" y="2514364"/>
          <a:ext cx="1879898" cy="1879898"/>
        </a:xfrm>
        <a:prstGeom prst="roundRect">
          <a:avLst/>
        </a:prstGeom>
        <a:solidFill>
          <a:schemeClr val="accent5">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t>In many children with ADHD this part of the brain has not fully developed.</a:t>
          </a:r>
        </a:p>
      </dsp:txBody>
      <dsp:txXfrm>
        <a:off x="4307765" y="2606133"/>
        <a:ext cx="1696360" cy="16963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E696CD-F209-4F7C-825C-E316BC0264AA}">
      <dsp:nvSpPr>
        <dsp:cNvPr id="0" name=""/>
        <dsp:cNvSpPr/>
      </dsp:nvSpPr>
      <dsp:spPr>
        <a:xfrm>
          <a:off x="0" y="2527"/>
          <a:ext cx="8602461" cy="0"/>
        </a:xfrm>
        <a:prstGeom prst="line">
          <a:avLst/>
        </a:prstGeom>
        <a:solidFill>
          <a:schemeClr val="accent1">
            <a:shade val="80000"/>
            <a:hueOff val="0"/>
            <a:satOff val="0"/>
            <a:lumOff val="0"/>
            <a:alphaOff val="0"/>
          </a:schemeClr>
        </a:solidFill>
        <a:ln w="11429" cap="flat" cmpd="sng" algn="ctr">
          <a:solidFill>
            <a:schemeClr val="accent1">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048726E9-E9AB-4A26-8B69-C641DC042963}">
      <dsp:nvSpPr>
        <dsp:cNvPr id="0" name=""/>
        <dsp:cNvSpPr/>
      </dsp:nvSpPr>
      <dsp:spPr>
        <a:xfrm>
          <a:off x="0" y="2527"/>
          <a:ext cx="1540714" cy="2253957"/>
        </a:xfrm>
        <a:prstGeom prst="rect">
          <a:avLst/>
        </a:prstGeom>
        <a:solidFill>
          <a:schemeClr val="accent5">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International Classification of Mental and Behavioural Disorders 10th revision (ICD-11)</a:t>
          </a:r>
        </a:p>
      </dsp:txBody>
      <dsp:txXfrm>
        <a:off x="0" y="2527"/>
        <a:ext cx="1540714" cy="2253957"/>
      </dsp:txXfrm>
    </dsp:sp>
    <dsp:sp modelId="{7C3762D9-D9E6-4AFC-A3E0-6324AC6C3FE9}">
      <dsp:nvSpPr>
        <dsp:cNvPr id="0" name=""/>
        <dsp:cNvSpPr/>
      </dsp:nvSpPr>
      <dsp:spPr>
        <a:xfrm>
          <a:off x="1656267" y="120041"/>
          <a:ext cx="2965874" cy="2350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rtl="0">
            <a:lnSpc>
              <a:spcPct val="90000"/>
            </a:lnSpc>
            <a:spcBef>
              <a:spcPct val="0"/>
            </a:spcBef>
            <a:spcAft>
              <a:spcPct val="35000"/>
            </a:spcAft>
            <a:buNone/>
          </a:pPr>
          <a:r>
            <a:rPr lang="en-US" sz="3200" kern="1200"/>
            <a:t>Hyperkinetic disorder (HKD)</a:t>
          </a:r>
          <a:endParaRPr lang="en-GB" sz="1800" kern="1200"/>
        </a:p>
      </dsp:txBody>
      <dsp:txXfrm>
        <a:off x="1656267" y="120041"/>
        <a:ext cx="2965874" cy="2350284"/>
      </dsp:txXfrm>
    </dsp:sp>
    <dsp:sp modelId="{FD9334C1-B940-419A-82E2-01AEDB071BB3}">
      <dsp:nvSpPr>
        <dsp:cNvPr id="0" name=""/>
        <dsp:cNvSpPr/>
      </dsp:nvSpPr>
      <dsp:spPr>
        <a:xfrm>
          <a:off x="4686089" y="0"/>
          <a:ext cx="3860560" cy="2350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 persistent and severe impairment of psychological development, characterised by “early onset; a combination of overactive, poorly modulated behaviour with marked inattention and lack of persistent task involvement; and pervasiveness over situations and persistence over time</a:t>
          </a:r>
        </a:p>
      </dsp:txBody>
      <dsp:txXfrm>
        <a:off x="4686089" y="0"/>
        <a:ext cx="3860560" cy="2350284"/>
      </dsp:txXfrm>
    </dsp:sp>
    <dsp:sp modelId="{9D1A2051-C9EE-474E-BA7D-5F1D987B60F2}">
      <dsp:nvSpPr>
        <dsp:cNvPr id="0" name=""/>
        <dsp:cNvSpPr/>
      </dsp:nvSpPr>
      <dsp:spPr>
        <a:xfrm>
          <a:off x="1540714" y="2470326"/>
          <a:ext cx="6162856"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B27FAF42-44C1-445A-A0FB-EDF097B4C790}">
      <dsp:nvSpPr>
        <dsp:cNvPr id="0" name=""/>
        <dsp:cNvSpPr/>
      </dsp:nvSpPr>
      <dsp:spPr>
        <a:xfrm>
          <a:off x="0" y="2587840"/>
          <a:ext cx="8602461" cy="0"/>
        </a:xfrm>
        <a:prstGeom prst="line">
          <a:avLst/>
        </a:prstGeom>
        <a:solidFill>
          <a:schemeClr val="accent1">
            <a:shade val="80000"/>
            <a:hueOff val="-235566"/>
            <a:satOff val="2632"/>
            <a:lumOff val="25223"/>
            <a:alphaOff val="0"/>
          </a:schemeClr>
        </a:solidFill>
        <a:ln w="11429" cap="flat" cmpd="sng" algn="ctr">
          <a:solidFill>
            <a:schemeClr val="accent1">
              <a:shade val="80000"/>
              <a:hueOff val="-235566"/>
              <a:satOff val="2632"/>
              <a:lumOff val="25223"/>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6127DA7E-1732-434D-A81F-1CC75DD42268}">
      <dsp:nvSpPr>
        <dsp:cNvPr id="0" name=""/>
        <dsp:cNvSpPr/>
      </dsp:nvSpPr>
      <dsp:spPr>
        <a:xfrm>
          <a:off x="0" y="2587840"/>
          <a:ext cx="1587758" cy="2376543"/>
        </a:xfrm>
        <a:prstGeom prst="rect">
          <a:avLst/>
        </a:prstGeom>
        <a:solidFill>
          <a:schemeClr val="accent3">
            <a:lumMod val="75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Diagnostic and Statistical Manual of Mental Disorders – 5th Edition (DSM-5)</a:t>
          </a:r>
        </a:p>
      </dsp:txBody>
      <dsp:txXfrm>
        <a:off x="0" y="2587840"/>
        <a:ext cx="1587758" cy="2376543"/>
      </dsp:txXfrm>
    </dsp:sp>
    <dsp:sp modelId="{1CDAC101-554B-42AE-A6EB-C1F56B073474}">
      <dsp:nvSpPr>
        <dsp:cNvPr id="0" name=""/>
        <dsp:cNvSpPr/>
      </dsp:nvSpPr>
      <dsp:spPr>
        <a:xfrm>
          <a:off x="1706840" y="2705354"/>
          <a:ext cx="3056435" cy="2350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a:t>Attention-deficit hyperactivity disorder (ADHD)</a:t>
          </a:r>
        </a:p>
      </dsp:txBody>
      <dsp:txXfrm>
        <a:off x="1706840" y="2705354"/>
        <a:ext cx="3056435" cy="2350284"/>
      </dsp:txXfrm>
    </dsp:sp>
    <dsp:sp modelId="{FC5DCC84-4F40-408D-BB06-127A5879932B}">
      <dsp:nvSpPr>
        <dsp:cNvPr id="0" name=""/>
        <dsp:cNvSpPr/>
      </dsp:nvSpPr>
      <dsp:spPr>
        <a:xfrm>
          <a:off x="4759306" y="2655857"/>
          <a:ext cx="3714486" cy="2350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"a persistent pattern of inattention and/or hyperactivity-impulsivity that interferes with functioning or development"</a:t>
          </a:r>
        </a:p>
      </dsp:txBody>
      <dsp:txXfrm>
        <a:off x="4759306" y="2655857"/>
        <a:ext cx="3714486" cy="2350284"/>
      </dsp:txXfrm>
    </dsp:sp>
    <dsp:sp modelId="{6B9452BB-0390-4B63-B606-2B42F48C7A4F}">
      <dsp:nvSpPr>
        <dsp:cNvPr id="0" name=""/>
        <dsp:cNvSpPr/>
      </dsp:nvSpPr>
      <dsp:spPr>
        <a:xfrm>
          <a:off x="1587758" y="5055639"/>
          <a:ext cx="6351035"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942BA-4DCA-4C03-9A17-BD0497AC9913}">
      <dsp:nvSpPr>
        <dsp:cNvPr id="0" name=""/>
        <dsp:cNvSpPr/>
      </dsp:nvSpPr>
      <dsp:spPr>
        <a:xfrm>
          <a:off x="0" y="475376"/>
          <a:ext cx="1512562" cy="983165"/>
        </a:xfrm>
        <a:prstGeom prst="roundRect">
          <a:avLst/>
        </a:prstGeom>
        <a:solidFill>
          <a:srgbClr val="0070C0"/>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Impulsivity </a:t>
          </a:r>
        </a:p>
      </dsp:txBody>
      <dsp:txXfrm>
        <a:off x="47994" y="523370"/>
        <a:ext cx="1416574" cy="887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909448-D058-447E-82D0-6030C6D448F8}">
      <dsp:nvSpPr>
        <dsp:cNvPr id="0" name=""/>
        <dsp:cNvSpPr/>
      </dsp:nvSpPr>
      <dsp:spPr>
        <a:xfrm>
          <a:off x="0" y="1095"/>
          <a:ext cx="4567282" cy="544050"/>
        </a:xfrm>
        <a:prstGeom prst="roundRect">
          <a:avLst/>
        </a:prstGeom>
        <a:solidFill>
          <a:srgbClr val="00B0F0"/>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Often blurts out answers before questions have been completed </a:t>
          </a:r>
        </a:p>
      </dsp:txBody>
      <dsp:txXfrm>
        <a:off x="26558" y="27653"/>
        <a:ext cx="4514166" cy="490934"/>
      </dsp:txXfrm>
    </dsp:sp>
    <dsp:sp modelId="{05FFD785-802A-4BF4-AD44-7D72210A52AC}">
      <dsp:nvSpPr>
        <dsp:cNvPr id="0" name=""/>
        <dsp:cNvSpPr/>
      </dsp:nvSpPr>
      <dsp:spPr>
        <a:xfrm>
          <a:off x="0" y="555607"/>
          <a:ext cx="4567282" cy="544050"/>
        </a:xfrm>
        <a:prstGeom prst="roundRect">
          <a:avLst/>
        </a:prstGeom>
        <a:solidFill>
          <a:srgbClr val="0086EA"/>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Often has difficulty awaiting turn</a:t>
          </a:r>
        </a:p>
      </dsp:txBody>
      <dsp:txXfrm>
        <a:off x="26558" y="582165"/>
        <a:ext cx="4514166" cy="490934"/>
      </dsp:txXfrm>
    </dsp:sp>
    <dsp:sp modelId="{1CAFBF95-3C19-47C0-AEC3-383346487788}">
      <dsp:nvSpPr>
        <dsp:cNvPr id="0" name=""/>
        <dsp:cNvSpPr/>
      </dsp:nvSpPr>
      <dsp:spPr>
        <a:xfrm>
          <a:off x="0" y="1110120"/>
          <a:ext cx="4567282" cy="544050"/>
        </a:xfrm>
        <a:prstGeom prst="roundRect">
          <a:avLst/>
        </a:prstGeom>
        <a:solidFill>
          <a:srgbClr val="0070C0"/>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Often interrupts or intrudes on others</a:t>
          </a:r>
        </a:p>
      </dsp:txBody>
      <dsp:txXfrm>
        <a:off x="26558" y="1136678"/>
        <a:ext cx="4514166" cy="4909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19E36-BCBB-4D66-B776-75743B9AFC9A}">
      <dsp:nvSpPr>
        <dsp:cNvPr id="0" name=""/>
        <dsp:cNvSpPr/>
      </dsp:nvSpPr>
      <dsp:spPr>
        <a:xfrm>
          <a:off x="0" y="0"/>
          <a:ext cx="4485153" cy="5231930"/>
        </a:xfrm>
        <a:prstGeom prst="triangle">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DF007C2C-1B26-481C-8374-7B09F996F9BF}">
      <dsp:nvSpPr>
        <dsp:cNvPr id="0" name=""/>
        <dsp:cNvSpPr/>
      </dsp:nvSpPr>
      <dsp:spPr>
        <a:xfrm>
          <a:off x="2242576" y="526003"/>
          <a:ext cx="2915349" cy="1238495"/>
        </a:xfrm>
        <a:prstGeom prst="roundRect">
          <a:avLst/>
        </a:prstGeom>
        <a:solidFill>
          <a:schemeClr val="lt2">
            <a:alpha val="90000"/>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The inattentive subtype accounts for 20% to 30% of cases.</a:t>
          </a:r>
          <a:endParaRPr lang="en-GB" sz="1800" kern="1200" dirty="0"/>
        </a:p>
      </dsp:txBody>
      <dsp:txXfrm>
        <a:off x="2303034" y="586461"/>
        <a:ext cx="2794433" cy="1117579"/>
      </dsp:txXfrm>
    </dsp:sp>
    <dsp:sp modelId="{89F3052F-941E-48AF-AB09-B00F471149A6}">
      <dsp:nvSpPr>
        <dsp:cNvPr id="0" name=""/>
        <dsp:cNvSpPr/>
      </dsp:nvSpPr>
      <dsp:spPr>
        <a:xfrm>
          <a:off x="2242576" y="1919311"/>
          <a:ext cx="2915349" cy="1238495"/>
        </a:xfrm>
        <a:prstGeom prst="roundRect">
          <a:avLst/>
        </a:prstGeom>
        <a:solidFill>
          <a:schemeClr val="lt2">
            <a:alpha val="90000"/>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The hyperactive-impulsive subtype accounts for around 15% of cases.</a:t>
          </a:r>
          <a:endParaRPr lang="en-GB" sz="1800" kern="1200"/>
        </a:p>
      </dsp:txBody>
      <dsp:txXfrm>
        <a:off x="2303034" y="1979769"/>
        <a:ext cx="2794433" cy="1117579"/>
      </dsp:txXfrm>
    </dsp:sp>
    <dsp:sp modelId="{A266F765-3688-4245-99DE-E708052BBC7C}">
      <dsp:nvSpPr>
        <dsp:cNvPr id="0" name=""/>
        <dsp:cNvSpPr/>
      </dsp:nvSpPr>
      <dsp:spPr>
        <a:xfrm>
          <a:off x="2242576" y="3312618"/>
          <a:ext cx="2915349" cy="1238495"/>
        </a:xfrm>
        <a:prstGeom prst="roundRect">
          <a:avLst/>
        </a:prstGeom>
        <a:solidFill>
          <a:schemeClr val="lt2">
            <a:alpha val="90000"/>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The combined subtype accounts for 50% to 75% of cases.</a:t>
          </a:r>
          <a:endParaRPr lang="en-GB" sz="1800" kern="1200"/>
        </a:p>
      </dsp:txBody>
      <dsp:txXfrm>
        <a:off x="2303034" y="3373076"/>
        <a:ext cx="2794433" cy="111757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69F0B4-0B85-4B66-8ABC-423936EEE6BC}">
      <dsp:nvSpPr>
        <dsp:cNvPr id="0" name=""/>
        <dsp:cNvSpPr/>
      </dsp:nvSpPr>
      <dsp:spPr>
        <a:xfrm>
          <a:off x="0" y="0"/>
          <a:ext cx="8697231" cy="917280"/>
        </a:xfrm>
        <a:prstGeom prst="roundRect">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The use of classification systems of mental disorders, such as DSM and ICD, is controversial. </a:t>
          </a:r>
        </a:p>
      </dsp:txBody>
      <dsp:txXfrm>
        <a:off x="44778" y="44778"/>
        <a:ext cx="8607675" cy="8277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3FFAD-868E-4C6D-AE3C-7F55B2DA415C}">
      <dsp:nvSpPr>
        <dsp:cNvPr id="0" name=""/>
        <dsp:cNvSpPr/>
      </dsp:nvSpPr>
      <dsp:spPr>
        <a:xfrm>
          <a:off x="606985" y="844134"/>
          <a:ext cx="5867523" cy="3894140"/>
        </a:xfrm>
        <a:prstGeom prst="rect">
          <a:avLst/>
        </a:prstGeom>
        <a:solidFill>
          <a:schemeClr val="bg2">
            <a:lumMod val="7500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B56D46E8-3202-43BC-93C7-D88490D3CA3F}">
      <dsp:nvSpPr>
        <dsp:cNvPr id="0" name=""/>
        <dsp:cNvSpPr/>
      </dsp:nvSpPr>
      <dsp:spPr>
        <a:xfrm>
          <a:off x="782336" y="1629686"/>
          <a:ext cx="2724689" cy="2594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800100">
            <a:lnSpc>
              <a:spcPct val="90000"/>
            </a:lnSpc>
            <a:spcBef>
              <a:spcPct val="0"/>
            </a:spcBef>
            <a:spcAft>
              <a:spcPct val="35000"/>
            </a:spcAft>
            <a:buNone/>
          </a:pPr>
          <a:r>
            <a:rPr lang="en-GB" sz="1800" kern="1200" dirty="0"/>
            <a:t>Labelling -negatively affects self-perceptions = stigma. Stigmatisation may cause a sense of shame, decreasing self-esteem, lowering self-worth, and self-fulfilling prophecies. Individuals may alter their behaviour to fit the diagnostic label or use the diagnosis to excuse deviant behaviour. </a:t>
          </a:r>
        </a:p>
      </dsp:txBody>
      <dsp:txXfrm>
        <a:off x="782336" y="1629686"/>
        <a:ext cx="2724689" cy="2594096"/>
      </dsp:txXfrm>
    </dsp:sp>
    <dsp:sp modelId="{687B2DB1-234E-4369-9DD2-712CA45FC2CD}">
      <dsp:nvSpPr>
        <dsp:cNvPr id="0" name=""/>
        <dsp:cNvSpPr/>
      </dsp:nvSpPr>
      <dsp:spPr>
        <a:xfrm>
          <a:off x="3567724" y="1629686"/>
          <a:ext cx="2724689" cy="25940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800100">
            <a:lnSpc>
              <a:spcPct val="90000"/>
            </a:lnSpc>
            <a:spcBef>
              <a:spcPct val="0"/>
            </a:spcBef>
            <a:spcAft>
              <a:spcPct val="35000"/>
            </a:spcAft>
            <a:buNone/>
          </a:pPr>
          <a:r>
            <a:rPr lang="en-GB" sz="1800" kern="1200" dirty="0"/>
            <a:t>Diagnostic criteria help to organise the results of psychological assessment, facilitate communication among professionals, allows prognosis based on the existing literature, contributes to setting realistic expectations - future, set goals of treatment, and facilitate scientific research. </a:t>
          </a:r>
        </a:p>
      </dsp:txBody>
      <dsp:txXfrm>
        <a:off x="3567724" y="1629686"/>
        <a:ext cx="2724689" cy="2594096"/>
      </dsp:txXfrm>
    </dsp:sp>
    <dsp:sp modelId="{63652D11-3EA4-4C3A-B312-34364C2C2F0A}">
      <dsp:nvSpPr>
        <dsp:cNvPr id="0" name=""/>
        <dsp:cNvSpPr/>
      </dsp:nvSpPr>
      <dsp:spPr>
        <a:xfrm>
          <a:off x="5573557" y="481066"/>
          <a:ext cx="1146527" cy="1146527"/>
        </a:xfrm>
        <a:prstGeom prst="plus">
          <a:avLst>
            <a:gd name="adj" fmla="val 32810"/>
          </a:avLst>
        </a:prstGeom>
        <a:solidFill>
          <a:schemeClr val="tx2"/>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18F87CA3-1D99-4A48-925E-5CBF37FABB61}">
      <dsp:nvSpPr>
        <dsp:cNvPr id="0" name=""/>
        <dsp:cNvSpPr/>
      </dsp:nvSpPr>
      <dsp:spPr>
        <a:xfrm>
          <a:off x="329854" y="1093808"/>
          <a:ext cx="1079084" cy="369792"/>
        </a:xfrm>
        <a:prstGeom prst="rect">
          <a:avLst/>
        </a:prstGeom>
        <a:solidFill>
          <a:schemeClr val="tx2"/>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0F9DD106-33E7-4F13-9994-656FE8A5FAB2}">
      <dsp:nvSpPr>
        <dsp:cNvPr id="0" name=""/>
        <dsp:cNvSpPr/>
      </dsp:nvSpPr>
      <dsp:spPr>
        <a:xfrm>
          <a:off x="3540747" y="1635233"/>
          <a:ext cx="674" cy="2477611"/>
        </a:xfrm>
        <a:prstGeom prst="line">
          <a:avLst/>
        </a:pr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C3DE9E-C920-4024-B743-0BD065D430DF}">
      <dsp:nvSpPr>
        <dsp:cNvPr id="0" name=""/>
        <dsp:cNvSpPr/>
      </dsp:nvSpPr>
      <dsp:spPr>
        <a:xfrm rot="16200000">
          <a:off x="-2470563" y="10149"/>
          <a:ext cx="5625549" cy="639697"/>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Categorical models versus dimensional models</a:t>
          </a:r>
        </a:p>
      </dsp:txBody>
      <dsp:txXfrm>
        <a:off x="-2439336" y="41376"/>
        <a:ext cx="5563095" cy="5772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3EB22-3C2A-4036-8601-EADFC576936C}">
      <dsp:nvSpPr>
        <dsp:cNvPr id="0" name=""/>
        <dsp:cNvSpPr/>
      </dsp:nvSpPr>
      <dsp:spPr>
        <a:xfrm>
          <a:off x="0" y="2256"/>
          <a:ext cx="8503920" cy="917280"/>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Focus: Use of digital technologies alongside standard clinical assessments to support ADHD diagnosis.</a:t>
          </a:r>
        </a:p>
      </dsp:txBody>
      <dsp:txXfrm>
        <a:off x="44778" y="47034"/>
        <a:ext cx="8414364" cy="8277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42517-B7AC-466A-BB9E-C8F56772E39E}">
      <dsp:nvSpPr>
        <dsp:cNvPr id="0" name=""/>
        <dsp:cNvSpPr/>
      </dsp:nvSpPr>
      <dsp:spPr>
        <a:xfrm>
          <a:off x="0" y="315143"/>
          <a:ext cx="3970752" cy="744266"/>
        </a:xfrm>
        <a:prstGeom prst="rect">
          <a:avLst/>
        </a:prstGeom>
        <a:solidFill>
          <a:schemeClr val="dk2">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Key Recommendation (Children &amp; Young People)</a:t>
          </a:r>
        </a:p>
      </dsp:txBody>
      <dsp:txXfrm>
        <a:off x="0" y="315143"/>
        <a:ext cx="3970752" cy="744266"/>
      </dsp:txXfrm>
    </dsp:sp>
    <dsp:sp modelId="{87424F16-BE2F-4693-B7FC-3AA0FA2FA6EB}">
      <dsp:nvSpPr>
        <dsp:cNvPr id="0" name=""/>
        <dsp:cNvSpPr/>
      </dsp:nvSpPr>
      <dsp:spPr>
        <a:xfrm>
          <a:off x="0" y="1076378"/>
          <a:ext cx="3970752" cy="2854800"/>
        </a:xfrm>
        <a:prstGeom prst="rect">
          <a:avLst/>
        </a:prstGeom>
        <a:solidFill>
          <a:schemeClr val="dk2">
            <a:alpha val="90000"/>
            <a:tint val="40000"/>
            <a:hueOff val="0"/>
            <a:satOff val="0"/>
            <a:lumOff val="0"/>
            <a:alphaOff val="0"/>
          </a:schemeClr>
        </a:solidFill>
        <a:ln w="11429" cap="flat" cmpd="sng" algn="ctr">
          <a:solidFill>
            <a:schemeClr val="dk2">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171450" lvl="1" indent="-171450" algn="l" defTabSz="800100">
            <a:lnSpc>
              <a:spcPct val="90000"/>
            </a:lnSpc>
            <a:spcBef>
              <a:spcPct val="0"/>
            </a:spcBef>
            <a:spcAft>
              <a:spcPct val="15000"/>
            </a:spcAft>
            <a:buChar char="•"/>
          </a:pPr>
          <a:r>
            <a:rPr lang="en-GB" sz="1800" kern="1200" dirty="0" err="1"/>
            <a:t>QbTest</a:t>
          </a:r>
          <a:r>
            <a:rPr lang="en-GB" sz="1800" kern="1200" dirty="0"/>
            <a:t> may be used as an option to aid ADHD diagnosis in individuals aged 6–17 years, but only in combination with traditional clinical assessment by a qualified professional.</a:t>
          </a:r>
        </a:p>
        <a:p>
          <a:pPr marL="57150" lvl="1" indent="-57150" algn="l" defTabSz="488950">
            <a:lnSpc>
              <a:spcPct val="90000"/>
            </a:lnSpc>
            <a:spcBef>
              <a:spcPct val="0"/>
            </a:spcBef>
            <a:spcAft>
              <a:spcPct val="15000"/>
            </a:spcAft>
            <a:buChar char="•"/>
          </a:pPr>
          <a:endParaRPr lang="en-GB" sz="1100" kern="1200" dirty="0"/>
        </a:p>
        <a:p>
          <a:pPr marL="171450" lvl="1" indent="-171450" algn="l" defTabSz="800100">
            <a:lnSpc>
              <a:spcPct val="90000"/>
            </a:lnSpc>
            <a:spcBef>
              <a:spcPct val="0"/>
            </a:spcBef>
            <a:spcAft>
              <a:spcPct val="15000"/>
            </a:spcAft>
            <a:buChar char="•"/>
          </a:pPr>
          <a:r>
            <a:rPr lang="en-GB" sz="1800" kern="1200" dirty="0"/>
            <a:t>Evidence (e.g., AQUA trial) shows it helps accelerate diagnostic decisions and is cost-effective for this age group </a:t>
          </a:r>
          <a:r>
            <a:rPr lang="en-GB" sz="1800" kern="1200" dirty="0">
              <a:hlinkClick xmlns:r="http://schemas.openxmlformats.org/officeDocument/2006/relationships" r:id="rId1"/>
            </a:rPr>
            <a:t>(The Guardian)</a:t>
          </a:r>
          <a:endParaRPr lang="en-GB" sz="1800" kern="1200" dirty="0"/>
        </a:p>
      </dsp:txBody>
      <dsp:txXfrm>
        <a:off x="0" y="1076378"/>
        <a:ext cx="3970752" cy="28548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A9B98-526B-4BF2-A4C5-88F2C16F0FBC}">
      <dsp:nvSpPr>
        <dsp:cNvPr id="0" name=""/>
        <dsp:cNvSpPr/>
      </dsp:nvSpPr>
      <dsp:spPr>
        <a:xfrm>
          <a:off x="-4176939" y="-640952"/>
          <a:ext cx="4976979" cy="4976979"/>
        </a:xfrm>
        <a:prstGeom prst="blockArc">
          <a:avLst>
            <a:gd name="adj1" fmla="val 18900000"/>
            <a:gd name="adj2" fmla="val 2700000"/>
            <a:gd name="adj3" fmla="val 434"/>
          </a:avLst>
        </a:pr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F53382D8-9A27-446D-B341-6B0803FBE3A6}">
      <dsp:nvSpPr>
        <dsp:cNvPr id="0" name=""/>
        <dsp:cNvSpPr/>
      </dsp:nvSpPr>
      <dsp:spPr>
        <a:xfrm>
          <a:off x="514508" y="369507"/>
          <a:ext cx="5702019" cy="739014"/>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6593"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The most common - early childhood - oppositional defiant disorder (25-75%), enuresis and language disorder.</a:t>
          </a:r>
        </a:p>
      </dsp:txBody>
      <dsp:txXfrm>
        <a:off x="514508" y="369507"/>
        <a:ext cx="5702019" cy="739014"/>
      </dsp:txXfrm>
    </dsp:sp>
    <dsp:sp modelId="{9B359767-8EB9-4219-B03F-6AD31BCBABD7}">
      <dsp:nvSpPr>
        <dsp:cNvPr id="0" name=""/>
        <dsp:cNvSpPr/>
      </dsp:nvSpPr>
      <dsp:spPr>
        <a:xfrm>
          <a:off x="52624" y="277130"/>
          <a:ext cx="923768" cy="923768"/>
        </a:xfrm>
        <a:prstGeom prst="ellipse">
          <a:avLst/>
        </a:prstGeom>
        <a:solidFill>
          <a:schemeClr val="l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D0799617-BD6A-415D-9DAE-C069B92475E2}">
      <dsp:nvSpPr>
        <dsp:cNvPr id="0" name=""/>
        <dsp:cNvSpPr/>
      </dsp:nvSpPr>
      <dsp:spPr>
        <a:xfrm>
          <a:off x="783140" y="1478029"/>
          <a:ext cx="5433387" cy="739014"/>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6593"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Anxiety and tics (55%)- mid-school years. Adolescence -  mood disorder  (depression: 6-30%, bipolar: 20%) and substance use disorder. </a:t>
          </a:r>
        </a:p>
      </dsp:txBody>
      <dsp:txXfrm>
        <a:off x="783140" y="1478029"/>
        <a:ext cx="5433387" cy="739014"/>
      </dsp:txXfrm>
    </dsp:sp>
    <dsp:sp modelId="{81201F89-C6A7-454E-8C56-E9FB8728C7A0}">
      <dsp:nvSpPr>
        <dsp:cNvPr id="0" name=""/>
        <dsp:cNvSpPr/>
      </dsp:nvSpPr>
      <dsp:spPr>
        <a:xfrm>
          <a:off x="321256" y="1385652"/>
          <a:ext cx="923768" cy="923768"/>
        </a:xfrm>
        <a:prstGeom prst="ellipse">
          <a:avLst/>
        </a:prstGeom>
        <a:solidFill>
          <a:schemeClr val="l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74498FBA-3A61-47DB-934B-BD1DD4A19FFC}">
      <dsp:nvSpPr>
        <dsp:cNvPr id="0" name=""/>
        <dsp:cNvSpPr/>
      </dsp:nvSpPr>
      <dsp:spPr>
        <a:xfrm>
          <a:off x="514508" y="2586551"/>
          <a:ext cx="5702019" cy="739014"/>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6593"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Many children with ADHD have a specific learning disorder. </a:t>
          </a:r>
        </a:p>
        <a:p>
          <a:pPr marL="0" lvl="0" indent="0" algn="l" defTabSz="666750">
            <a:lnSpc>
              <a:spcPct val="90000"/>
            </a:lnSpc>
            <a:spcBef>
              <a:spcPct val="0"/>
            </a:spcBef>
            <a:spcAft>
              <a:spcPct val="35000"/>
            </a:spcAft>
            <a:buNone/>
          </a:pPr>
          <a:r>
            <a:rPr lang="en-GB" sz="1500" kern="1200"/>
            <a:t>85% of children with autistic spectrum disorder show a clinical picture of ADHD</a:t>
          </a:r>
        </a:p>
      </dsp:txBody>
      <dsp:txXfrm>
        <a:off x="514508" y="2586551"/>
        <a:ext cx="5702019" cy="739014"/>
      </dsp:txXfrm>
    </dsp:sp>
    <dsp:sp modelId="{2450BEF9-744A-4C74-98FB-FFA75D1DE6B1}">
      <dsp:nvSpPr>
        <dsp:cNvPr id="0" name=""/>
        <dsp:cNvSpPr/>
      </dsp:nvSpPr>
      <dsp:spPr>
        <a:xfrm>
          <a:off x="52624" y="2494174"/>
          <a:ext cx="923768" cy="923768"/>
        </a:xfrm>
        <a:prstGeom prst="ellipse">
          <a:avLst/>
        </a:prstGeom>
        <a:solidFill>
          <a:schemeClr val="l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A56E9A-F700-4167-A418-5B1E800C9EBF}">
      <dsp:nvSpPr>
        <dsp:cNvPr id="0" name=""/>
        <dsp:cNvSpPr/>
      </dsp:nvSpPr>
      <dsp:spPr>
        <a:xfrm>
          <a:off x="3869" y="0"/>
          <a:ext cx="7929270" cy="808707"/>
        </a:xfrm>
        <a:prstGeom prst="homePlate">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a:lnSpc>
              <a:spcPct val="90000"/>
            </a:lnSpc>
            <a:spcBef>
              <a:spcPct val="0"/>
            </a:spcBef>
            <a:spcAft>
              <a:spcPct val="35000"/>
            </a:spcAft>
            <a:buNone/>
          </a:pPr>
          <a:r>
            <a:rPr lang="en-GB" sz="2000" kern="1200"/>
            <a:t>A large percentage will have a comorbid learning disorder, another mental health disorder, or a neuro-developmental disorder. </a:t>
          </a:r>
        </a:p>
      </dsp:txBody>
      <dsp:txXfrm>
        <a:off x="3869" y="0"/>
        <a:ext cx="7727093" cy="80870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7E725-96DD-412F-A4D3-EF57AEB51988}">
      <dsp:nvSpPr>
        <dsp:cNvPr id="0" name=""/>
        <dsp:cNvSpPr/>
      </dsp:nvSpPr>
      <dsp:spPr>
        <a:xfrm>
          <a:off x="0" y="17023"/>
          <a:ext cx="8220232" cy="1412147"/>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presence of comorbidities is significant because it complicates the diagnostic process, affects the course, prognosis and therapeutic process. Assessment and support in comorbid disorders are often as important as the assessment and treatment of ADHD symptoms</a:t>
          </a:r>
        </a:p>
      </dsp:txBody>
      <dsp:txXfrm>
        <a:off x="68935" y="85958"/>
        <a:ext cx="8082362" cy="127427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A22AE-C33E-419F-9BA0-78382A23C923}">
      <dsp:nvSpPr>
        <dsp:cNvPr id="0" name=""/>
        <dsp:cNvSpPr/>
      </dsp:nvSpPr>
      <dsp:spPr>
        <a:xfrm>
          <a:off x="-440494" y="0"/>
          <a:ext cx="4752198" cy="2743526"/>
        </a:xfrm>
        <a:prstGeom prst="ellipse">
          <a:avLst/>
        </a:prstGeom>
        <a:solidFill>
          <a:schemeClr val="accent3">
            <a:alpha val="5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a:t>Multimodal Treatment Study of ADHD found that 62% of preschool children with ADHD and 59% of school children in the sample had oppositional-defiant behaviour</a:t>
          </a:r>
        </a:p>
      </dsp:txBody>
      <dsp:txXfrm>
        <a:off x="255449" y="401780"/>
        <a:ext cx="3360312" cy="19399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29AF5-B946-4E42-B855-993CB1EA6F09}">
      <dsp:nvSpPr>
        <dsp:cNvPr id="0" name=""/>
        <dsp:cNvSpPr/>
      </dsp:nvSpPr>
      <dsp:spPr>
        <a:xfrm>
          <a:off x="0" y="3183249"/>
          <a:ext cx="3537678" cy="2088556"/>
        </a:xfrm>
        <a:prstGeom prst="rect">
          <a:avLst/>
        </a:prstGeom>
        <a:solidFill>
          <a:schemeClr val="accent5">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Not a direct result of other disorders such as mental retardation, neurological diseases, uncorrected vision or hearing disorders, or emotional disorders; although they may co-exist with them.</a:t>
          </a:r>
          <a:endParaRPr lang="en-GB" sz="1900" kern="1200"/>
        </a:p>
      </dsp:txBody>
      <dsp:txXfrm>
        <a:off x="0" y="3183249"/>
        <a:ext cx="3537678" cy="2088556"/>
      </dsp:txXfrm>
    </dsp:sp>
    <dsp:sp modelId="{FD71D7F1-3941-4634-A233-DE114963DD21}">
      <dsp:nvSpPr>
        <dsp:cNvPr id="0" name=""/>
        <dsp:cNvSpPr/>
      </dsp:nvSpPr>
      <dsp:spPr>
        <a:xfrm rot="10800000">
          <a:off x="0" y="0"/>
          <a:ext cx="3537678" cy="3212199"/>
        </a:xfrm>
        <a:prstGeom prst="upArrowCallout">
          <a:avLst/>
        </a:prstGeom>
        <a:solidFill>
          <a:schemeClr val="accent5">
            <a:hueOff val="-5020566"/>
            <a:satOff val="41093"/>
            <a:lumOff val="-6666"/>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Developmental disorders - significant difficulties and impairments in mastering school skills, such as reading and arithmetic. </a:t>
          </a:r>
          <a:endParaRPr lang="en-GB" sz="1900" kern="1200"/>
        </a:p>
      </dsp:txBody>
      <dsp:txXfrm rot="10800000">
        <a:off x="0" y="0"/>
        <a:ext cx="3537678" cy="208719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AB824-2DA2-4ED0-B28D-A55EC9B2F41E}">
      <dsp:nvSpPr>
        <dsp:cNvPr id="0" name=""/>
        <dsp:cNvSpPr/>
      </dsp:nvSpPr>
      <dsp:spPr>
        <a:xfrm>
          <a:off x="1716" y="0"/>
          <a:ext cx="3661093" cy="996846"/>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t>
          </a:r>
          <a:r>
            <a:rPr lang="en-GB" sz="2000" b="0" i="0" kern="1200" baseline="0"/>
            <a:t>hange in mood or affect - the presence of low mood or excessively good mood</a:t>
          </a:r>
          <a:endParaRPr lang="en-GB" sz="2000" kern="1200"/>
        </a:p>
      </dsp:txBody>
      <dsp:txXfrm>
        <a:off x="30913" y="29197"/>
        <a:ext cx="3602699" cy="938452"/>
      </dsp:txXfrm>
    </dsp:sp>
    <dsp:sp modelId="{A0EB5B10-B6DE-47F0-BB5D-F18949F95CB3}">
      <dsp:nvSpPr>
        <dsp:cNvPr id="0" name=""/>
        <dsp:cNvSpPr/>
      </dsp:nvSpPr>
      <dsp:spPr>
        <a:xfrm>
          <a:off x="4028919" y="44447"/>
          <a:ext cx="776151" cy="90795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028919" y="226037"/>
        <a:ext cx="543306" cy="544771"/>
      </dsp:txXfrm>
    </dsp:sp>
    <dsp:sp modelId="{82AABA3F-E5F4-41DB-A420-98A87E8C148B}">
      <dsp:nvSpPr>
        <dsp:cNvPr id="0" name=""/>
        <dsp:cNvSpPr/>
      </dsp:nvSpPr>
      <dsp:spPr>
        <a:xfrm>
          <a:off x="5127247" y="0"/>
          <a:ext cx="3661093" cy="996846"/>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a:t>Major depressive disorder, depressive episodes, and bipolar disorder. </a:t>
          </a:r>
          <a:endParaRPr lang="en-GB" sz="2000" kern="1200"/>
        </a:p>
      </dsp:txBody>
      <dsp:txXfrm>
        <a:off x="5156444" y="29197"/>
        <a:ext cx="3602699" cy="93845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3192F-3398-4921-A1CB-9765B0F8AD38}">
      <dsp:nvSpPr>
        <dsp:cNvPr id="0" name=""/>
        <dsp:cNvSpPr/>
      </dsp:nvSpPr>
      <dsp:spPr>
        <a:xfrm>
          <a:off x="0" y="3928309"/>
          <a:ext cx="9144000" cy="859418"/>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Comparing the symptoms of mania and ADHD, a high percentage of grandiosity is noticeable in mania (85%), while in ADHD it is only 6.7%. Elevated mood and bold behaviors occur in a high percentage in mania (87% and 79%, respectively), and in a very low in children with ADHD. </a:t>
          </a:r>
          <a:endParaRPr lang="en-GB" sz="1400" kern="1200"/>
        </a:p>
      </dsp:txBody>
      <dsp:txXfrm>
        <a:off x="0" y="3928309"/>
        <a:ext cx="9144000" cy="859418"/>
      </dsp:txXfrm>
    </dsp:sp>
    <dsp:sp modelId="{30D6B7E7-001C-42A4-8C00-415B50864AC9}">
      <dsp:nvSpPr>
        <dsp:cNvPr id="0" name=""/>
        <dsp:cNvSpPr/>
      </dsp:nvSpPr>
      <dsp:spPr>
        <a:xfrm rot="10800000">
          <a:off x="0" y="2619415"/>
          <a:ext cx="9144000" cy="1321785"/>
        </a:xfrm>
        <a:prstGeom prst="upArrowCallout">
          <a:avLst/>
        </a:prstGeom>
        <a:solidFill>
          <a:schemeClr val="accent2">
            <a:hueOff val="2576456"/>
            <a:satOff val="-27551"/>
            <a:lumOff val="719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Issue with diagnosis, differential diagnosis and treatment in children who have ADHD and mania. ADHD is more common in children, especially in boys, compared with bipolar disorder, which occurs in 1.8% of children and adolescents.</a:t>
          </a:r>
          <a:endParaRPr lang="en-GB" sz="1400" kern="1200"/>
        </a:p>
      </dsp:txBody>
      <dsp:txXfrm rot="10800000">
        <a:off x="0" y="2619415"/>
        <a:ext cx="9144000" cy="858856"/>
      </dsp:txXfrm>
    </dsp:sp>
    <dsp:sp modelId="{91533615-D0BC-466A-87FA-7A9E2C5F3653}">
      <dsp:nvSpPr>
        <dsp:cNvPr id="0" name=""/>
        <dsp:cNvSpPr/>
      </dsp:nvSpPr>
      <dsp:spPr>
        <a:xfrm rot="10800000">
          <a:off x="0" y="1310522"/>
          <a:ext cx="9144000" cy="1321785"/>
        </a:xfrm>
        <a:prstGeom prst="upArrowCallout">
          <a:avLst/>
        </a:prstGeom>
        <a:solidFill>
          <a:schemeClr val="accent2">
            <a:hueOff val="5152912"/>
            <a:satOff val="-55102"/>
            <a:lumOff val="1437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6.3% met the criteria for bipolar disorder, 16.5% had both ADHD and bipolar disorder. 17.5% do not have either of these two disorders. Otherwise, the results of research in this area are uneven, so in population samples the prevalence is 0–2%, while in clinical samples it is 11–30%. </a:t>
          </a:r>
          <a:endParaRPr lang="en-GB" sz="1400" kern="1200"/>
        </a:p>
      </dsp:txBody>
      <dsp:txXfrm rot="10800000">
        <a:off x="0" y="1310522"/>
        <a:ext cx="9144000" cy="858856"/>
      </dsp:txXfrm>
    </dsp:sp>
    <dsp:sp modelId="{2DB533FB-D3C4-4E48-B6BA-794CF8FCE0CE}">
      <dsp:nvSpPr>
        <dsp:cNvPr id="0" name=""/>
        <dsp:cNvSpPr/>
      </dsp:nvSpPr>
      <dsp:spPr>
        <a:xfrm rot="10800000">
          <a:off x="0" y="21666"/>
          <a:ext cx="9144000" cy="1321785"/>
        </a:xfrm>
        <a:prstGeom prst="upArrowCallout">
          <a:avLst/>
        </a:prstGeom>
        <a:solidFill>
          <a:schemeClr val="accent2">
            <a:hueOff val="7729367"/>
            <a:satOff val="-82653"/>
            <a:lumOff val="2156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Arnold et al. - Longitudinal Assessment of Manic Symptoms - 60% with ADHD,</a:t>
          </a:r>
          <a:endParaRPr lang="en-GB" sz="1400" kern="1200"/>
        </a:p>
      </dsp:txBody>
      <dsp:txXfrm rot="10800000">
        <a:off x="0" y="21666"/>
        <a:ext cx="9144000" cy="858856"/>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0BE2C-AF14-4DDC-9D90-9ED5D22CF5FD}">
      <dsp:nvSpPr>
        <dsp:cNvPr id="0" name=""/>
        <dsp:cNvSpPr/>
      </dsp:nvSpPr>
      <dsp:spPr>
        <a:xfrm>
          <a:off x="0" y="646555"/>
          <a:ext cx="4399613" cy="1759845"/>
        </a:xfrm>
        <a:prstGeom prst="chevron">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i="0" kern="1200" baseline="0"/>
            <a:t>Prevalence of depression in children with ADHD is 18%, and another 15% had both comorbid anxiety and depressive disorder (Xia et al, 2015).</a:t>
          </a:r>
          <a:endParaRPr lang="en-GB" sz="1700" kern="1200"/>
        </a:p>
      </dsp:txBody>
      <dsp:txXfrm>
        <a:off x="879923" y="646555"/>
        <a:ext cx="2639768" cy="1759845"/>
      </dsp:txXfrm>
    </dsp:sp>
    <dsp:sp modelId="{91168FDE-CED0-4272-A443-880BBCBE3596}">
      <dsp:nvSpPr>
        <dsp:cNvPr id="0" name=""/>
        <dsp:cNvSpPr/>
      </dsp:nvSpPr>
      <dsp:spPr>
        <a:xfrm>
          <a:off x="0" y="2652778"/>
          <a:ext cx="4399613" cy="1759845"/>
        </a:xfrm>
        <a:prstGeom prst="chevron">
          <a:avLst/>
        </a:prstGeom>
        <a:solidFill>
          <a:schemeClr val="accent3">
            <a:hueOff val="-9491525"/>
            <a:satOff val="-6236"/>
            <a:lumOff val="-12157"/>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i="0" kern="1200" baseline="0"/>
            <a:t>The presence of depression worsens the symptoms and functioning of children with ADHD, and significantly worsens the prognosis and therapeutic process. </a:t>
          </a:r>
          <a:endParaRPr lang="en-GB" sz="1700" kern="1200"/>
        </a:p>
      </dsp:txBody>
      <dsp:txXfrm>
        <a:off x="879923" y="2652778"/>
        <a:ext cx="2639768" cy="175984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799C6-A067-45B3-987C-27051E008D92}">
      <dsp:nvSpPr>
        <dsp:cNvPr id="0" name=""/>
        <dsp:cNvSpPr/>
      </dsp:nvSpPr>
      <dsp:spPr>
        <a:xfrm>
          <a:off x="0" y="567"/>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49CCAA57-442D-4E15-8A0F-347D982F0AB1}">
      <dsp:nvSpPr>
        <dsp:cNvPr id="0" name=""/>
        <dsp:cNvSpPr/>
      </dsp:nvSpPr>
      <dsp:spPr>
        <a:xfrm>
          <a:off x="0" y="567"/>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t>
          </a:r>
          <a:r>
            <a:rPr lang="en-GB" sz="1600" b="0" i="0" kern="1200" baseline="0"/>
            <a:t>pecific developmental disorders of speech and language - damage to the normal patterns of speech acquisition from the early stages of development.</a:t>
          </a:r>
          <a:endParaRPr lang="en-GB" sz="1600" kern="1200"/>
        </a:p>
      </dsp:txBody>
      <dsp:txXfrm>
        <a:off x="0" y="567"/>
        <a:ext cx="4615022" cy="928773"/>
      </dsp:txXfrm>
    </dsp:sp>
    <dsp:sp modelId="{0176C4C9-855F-4F3E-ACFB-BFD32B3B78B8}">
      <dsp:nvSpPr>
        <dsp:cNvPr id="0" name=""/>
        <dsp:cNvSpPr/>
      </dsp:nvSpPr>
      <dsp:spPr>
        <a:xfrm>
          <a:off x="0" y="929340"/>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60561D0-B155-4D8C-AB90-983E39EE992E}">
      <dsp:nvSpPr>
        <dsp:cNvPr id="0" name=""/>
        <dsp:cNvSpPr/>
      </dsp:nvSpPr>
      <dsp:spPr>
        <a:xfrm>
          <a:off x="0" y="929340"/>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Reading difficulties and interpersonal relationships, emotional problems, and behavioural problems.</a:t>
          </a:r>
          <a:endParaRPr lang="en-GB" sz="1600" kern="1200"/>
        </a:p>
      </dsp:txBody>
      <dsp:txXfrm>
        <a:off x="0" y="929340"/>
        <a:ext cx="4615022" cy="928773"/>
      </dsp:txXfrm>
    </dsp:sp>
    <dsp:sp modelId="{2E902B2B-2E82-4366-8ECB-395925699B34}">
      <dsp:nvSpPr>
        <dsp:cNvPr id="0" name=""/>
        <dsp:cNvSpPr/>
      </dsp:nvSpPr>
      <dsp:spPr>
        <a:xfrm>
          <a:off x="0" y="1858114"/>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7D78708C-6A6D-4C1A-A446-7CEC53C02534}">
      <dsp:nvSpPr>
        <dsp:cNvPr id="0" name=""/>
        <dsp:cNvSpPr/>
      </dsp:nvSpPr>
      <dsp:spPr>
        <a:xfrm>
          <a:off x="0" y="1858114"/>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Language - receptive and expressive language. </a:t>
          </a:r>
          <a:endParaRPr lang="en-GB" sz="1600" kern="1200"/>
        </a:p>
      </dsp:txBody>
      <dsp:txXfrm>
        <a:off x="0" y="1858114"/>
        <a:ext cx="4615022" cy="928773"/>
      </dsp:txXfrm>
    </dsp:sp>
    <dsp:sp modelId="{14F9A34B-1A1D-40DC-9065-19441F2B75DB}">
      <dsp:nvSpPr>
        <dsp:cNvPr id="0" name=""/>
        <dsp:cNvSpPr/>
      </dsp:nvSpPr>
      <dsp:spPr>
        <a:xfrm>
          <a:off x="0" y="2786887"/>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57DF55D-1E31-4939-8143-AE0A23E694AB}">
      <dsp:nvSpPr>
        <dsp:cNvPr id="0" name=""/>
        <dsp:cNvSpPr/>
      </dsp:nvSpPr>
      <dsp:spPr>
        <a:xfrm>
          <a:off x="0" y="2786887"/>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50% - ADHD and language deficit. While 20 to 60% of children with ADHD have one or more learning disabilities or language problems (Hughes et al. 2014). </a:t>
          </a:r>
          <a:endParaRPr lang="en-GB" sz="1600" kern="1200"/>
        </a:p>
      </dsp:txBody>
      <dsp:txXfrm>
        <a:off x="0" y="2786887"/>
        <a:ext cx="4615022" cy="928773"/>
      </dsp:txXfrm>
    </dsp:sp>
    <dsp:sp modelId="{2D40C98D-4C33-41B2-9B64-258BB172C0ED}">
      <dsp:nvSpPr>
        <dsp:cNvPr id="0" name=""/>
        <dsp:cNvSpPr/>
      </dsp:nvSpPr>
      <dsp:spPr>
        <a:xfrm>
          <a:off x="0" y="3715661"/>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EB647F1-16AB-4E49-8434-05F781F0D000}">
      <dsp:nvSpPr>
        <dsp:cNvPr id="0" name=""/>
        <dsp:cNvSpPr/>
      </dsp:nvSpPr>
      <dsp:spPr>
        <a:xfrm>
          <a:off x="0" y="3715661"/>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Language impairments in the majority within the ADHD and reading disorder in &gt;40% in children with ADHD (Helland, 2016). </a:t>
          </a:r>
          <a:endParaRPr lang="en-GB" sz="1600" kern="1200"/>
        </a:p>
      </dsp:txBody>
      <dsp:txXfrm>
        <a:off x="0" y="3715661"/>
        <a:ext cx="4615022" cy="92877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047AA-8259-48D6-86C8-04841555A4A7}">
      <dsp:nvSpPr>
        <dsp:cNvPr id="0" name=""/>
        <dsp:cNvSpPr/>
      </dsp:nvSpPr>
      <dsp:spPr>
        <a:xfrm>
          <a:off x="0" y="0"/>
          <a:ext cx="4430045" cy="1123200"/>
        </a:xfrm>
        <a:prstGeom prst="roundRect">
          <a:avLst/>
        </a:prstGeom>
        <a:solidFill>
          <a:schemeClr val="lt1">
            <a:hueOff val="0"/>
            <a:satOff val="0"/>
            <a:lumOff val="0"/>
            <a:alphaOff val="0"/>
          </a:schemeClr>
        </a:solidFill>
        <a:ln w="11429" cap="flat" cmpd="sng" algn="ctr">
          <a:solidFill>
            <a:schemeClr val="dk1">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Examples of School-Based Support</a:t>
          </a:r>
        </a:p>
      </dsp:txBody>
      <dsp:txXfrm>
        <a:off x="54830" y="54830"/>
        <a:ext cx="4320385" cy="1013540"/>
      </dsp:txXfrm>
    </dsp:sp>
    <dsp:sp modelId="{FAA87BC9-08A3-4AB4-B696-39E3B602FE74}">
      <dsp:nvSpPr>
        <dsp:cNvPr id="0" name=""/>
        <dsp:cNvSpPr/>
      </dsp:nvSpPr>
      <dsp:spPr>
        <a:xfrm>
          <a:off x="0" y="1169810"/>
          <a:ext cx="4430045" cy="372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654"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GB" sz="2300" kern="1200" dirty="0"/>
            <a:t>Pastoral leads and wellbeing teams </a:t>
          </a:r>
        </a:p>
        <a:p>
          <a:pPr marL="228600" lvl="1" indent="-228600" algn="l" defTabSz="1022350">
            <a:lnSpc>
              <a:spcPct val="90000"/>
            </a:lnSpc>
            <a:spcBef>
              <a:spcPct val="0"/>
            </a:spcBef>
            <a:spcAft>
              <a:spcPct val="20000"/>
            </a:spcAft>
            <a:buChar char="•"/>
          </a:pPr>
          <a:r>
            <a:rPr lang="en-GB" sz="2300" kern="1200" dirty="0"/>
            <a:t>Additional Learning Needs Coordinators (ALNCos) </a:t>
          </a:r>
        </a:p>
        <a:p>
          <a:pPr marL="228600" lvl="1" indent="-228600" algn="l" defTabSz="1022350">
            <a:lnSpc>
              <a:spcPct val="90000"/>
            </a:lnSpc>
            <a:spcBef>
              <a:spcPct val="0"/>
            </a:spcBef>
            <a:spcAft>
              <a:spcPct val="20000"/>
            </a:spcAft>
            <a:buChar char="•"/>
          </a:pPr>
          <a:r>
            <a:rPr lang="en-GB" sz="2300" kern="1200" dirty="0"/>
            <a:t>Mentoring and emotional support programmes </a:t>
          </a:r>
        </a:p>
        <a:p>
          <a:pPr marL="228600" lvl="1" indent="-228600" algn="l" defTabSz="1022350">
            <a:lnSpc>
              <a:spcPct val="90000"/>
            </a:lnSpc>
            <a:spcBef>
              <a:spcPct val="0"/>
            </a:spcBef>
            <a:spcAft>
              <a:spcPct val="20000"/>
            </a:spcAft>
            <a:buChar char="•"/>
          </a:pPr>
          <a:r>
            <a:rPr lang="en-GB" sz="2300" kern="1200"/>
            <a:t>Behaviour support interventions </a:t>
          </a:r>
        </a:p>
        <a:p>
          <a:pPr marL="228600" lvl="1" indent="-228600" algn="l" defTabSz="1022350">
            <a:lnSpc>
              <a:spcPct val="90000"/>
            </a:lnSpc>
            <a:spcBef>
              <a:spcPct val="0"/>
            </a:spcBef>
            <a:spcAft>
              <a:spcPct val="20000"/>
            </a:spcAft>
            <a:buChar char="•"/>
          </a:pPr>
          <a:r>
            <a:rPr lang="en-GB" sz="2300" kern="1200" dirty="0"/>
            <a:t>Attendance support </a:t>
          </a:r>
        </a:p>
        <a:p>
          <a:pPr marL="228600" lvl="1" indent="-228600" algn="l" defTabSz="1022350">
            <a:lnSpc>
              <a:spcPct val="90000"/>
            </a:lnSpc>
            <a:spcBef>
              <a:spcPct val="0"/>
            </a:spcBef>
            <a:spcAft>
              <a:spcPct val="20000"/>
            </a:spcAft>
            <a:buChar char="•"/>
          </a:pPr>
          <a:r>
            <a:rPr lang="en-GB" sz="2300" kern="1200" dirty="0"/>
            <a:t>Family liaison and safeguarding services </a:t>
          </a:r>
        </a:p>
      </dsp:txBody>
      <dsp:txXfrm>
        <a:off x="0" y="1169810"/>
        <a:ext cx="4430045" cy="3726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7C129-802C-4933-8747-9A4D47384695}">
      <dsp:nvSpPr>
        <dsp:cNvPr id="0" name=""/>
        <dsp:cNvSpPr/>
      </dsp:nvSpPr>
      <dsp:spPr>
        <a:xfrm>
          <a:off x="7500" y="517023"/>
          <a:ext cx="2241946" cy="1345168"/>
        </a:xfrm>
        <a:prstGeom prst="roundRect">
          <a:avLst>
            <a:gd name="adj" fmla="val 10000"/>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Timely assessment pathways </a:t>
          </a:r>
        </a:p>
      </dsp:txBody>
      <dsp:txXfrm>
        <a:off x="46899" y="556422"/>
        <a:ext cx="2163148" cy="1266370"/>
      </dsp:txXfrm>
    </dsp:sp>
    <dsp:sp modelId="{89F0D0BE-5EC3-4452-A7B2-B73916F12E0D}">
      <dsp:nvSpPr>
        <dsp:cNvPr id="0" name=""/>
        <dsp:cNvSpPr/>
      </dsp:nvSpPr>
      <dsp:spPr>
        <a:xfrm>
          <a:off x="2473642" y="911606"/>
          <a:ext cx="475292" cy="556002"/>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73642" y="1022806"/>
        <a:ext cx="332704" cy="333602"/>
      </dsp:txXfrm>
    </dsp:sp>
    <dsp:sp modelId="{0148E25E-FB31-46ED-A205-60ED53BCE874}">
      <dsp:nvSpPr>
        <dsp:cNvPr id="0" name=""/>
        <dsp:cNvSpPr/>
      </dsp:nvSpPr>
      <dsp:spPr>
        <a:xfrm>
          <a:off x="3146226" y="517023"/>
          <a:ext cx="2241946" cy="1345168"/>
        </a:xfrm>
        <a:prstGeom prst="roundRect">
          <a:avLst>
            <a:gd name="adj" fmla="val 10000"/>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Integrated support services </a:t>
          </a:r>
        </a:p>
      </dsp:txBody>
      <dsp:txXfrm>
        <a:off x="3185625" y="556422"/>
        <a:ext cx="2163148" cy="1266370"/>
      </dsp:txXfrm>
    </dsp:sp>
    <dsp:sp modelId="{8690C72B-EA80-4EC1-9E83-A3D17F7F5595}">
      <dsp:nvSpPr>
        <dsp:cNvPr id="0" name=""/>
        <dsp:cNvSpPr/>
      </dsp:nvSpPr>
      <dsp:spPr>
        <a:xfrm>
          <a:off x="5612368" y="911606"/>
          <a:ext cx="475292" cy="556002"/>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12368" y="1022806"/>
        <a:ext cx="332704" cy="333602"/>
      </dsp:txXfrm>
    </dsp:sp>
    <dsp:sp modelId="{C0AEE0E1-6360-4F9A-839A-79EE75B5F743}">
      <dsp:nvSpPr>
        <dsp:cNvPr id="0" name=""/>
        <dsp:cNvSpPr/>
      </dsp:nvSpPr>
      <dsp:spPr>
        <a:xfrm>
          <a:off x="6284952" y="517023"/>
          <a:ext cx="2241946" cy="1345168"/>
        </a:xfrm>
        <a:prstGeom prst="roundRect">
          <a:avLst>
            <a:gd name="adj" fmla="val 10000"/>
          </a:avLst>
        </a:prstGeom>
        <a:solidFill>
          <a:schemeClr val="lt1">
            <a:hueOff val="0"/>
            <a:satOff val="0"/>
            <a:lumOff val="0"/>
            <a:alphaOff val="0"/>
          </a:schemeClr>
        </a:solidFill>
        <a:ln w="11429" cap="flat" cmpd="sng" algn="ctr">
          <a:solidFill>
            <a:schemeClr val="dk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Reducing fragmentation between education and health systems.</a:t>
          </a:r>
        </a:p>
      </dsp:txBody>
      <dsp:txXfrm>
        <a:off x="6324351" y="556422"/>
        <a:ext cx="2163148" cy="126637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D1109-7642-4A67-991F-B0FC40B4B9F9}">
      <dsp:nvSpPr>
        <dsp:cNvPr id="0" name=""/>
        <dsp:cNvSpPr/>
      </dsp:nvSpPr>
      <dsp:spPr>
        <a:xfrm>
          <a:off x="0" y="232430"/>
          <a:ext cx="8904468" cy="56159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Demand vs. Capacity</a:t>
          </a:r>
          <a:r>
            <a:rPr lang="en-US" sz="2400" kern="1200"/>
            <a:t>:</a:t>
          </a:r>
          <a:endParaRPr lang="en-GB" sz="2400" kern="1200"/>
        </a:p>
      </dsp:txBody>
      <dsp:txXfrm>
        <a:off x="27415" y="259845"/>
        <a:ext cx="8849638" cy="506769"/>
      </dsp:txXfrm>
    </dsp:sp>
    <dsp:sp modelId="{4C6F3234-19C7-4582-B255-DC45B17FCB46}">
      <dsp:nvSpPr>
        <dsp:cNvPr id="0" name=""/>
        <dsp:cNvSpPr/>
      </dsp:nvSpPr>
      <dsp:spPr>
        <a:xfrm>
          <a:off x="0" y="794030"/>
          <a:ext cx="8904468" cy="1689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71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Demand for diagnostic assessments for autism and ADHD has outstripped the capacity of services, leading to long waiting times and unmet needs. ​</a:t>
          </a:r>
          <a:endParaRPr lang="en-GB" sz="1900" kern="1200"/>
        </a:p>
        <a:p>
          <a:pPr marL="171450" lvl="1" indent="-171450" algn="l" defTabSz="844550">
            <a:lnSpc>
              <a:spcPct val="90000"/>
            </a:lnSpc>
            <a:spcBef>
              <a:spcPct val="0"/>
            </a:spcBef>
            <a:spcAft>
              <a:spcPct val="20000"/>
            </a:spcAft>
            <a:buChar char="•"/>
          </a:pPr>
          <a:r>
            <a:rPr lang="en-US" sz="1900" kern="1200"/>
            <a:t>The small size of services relative to demand is the fundamental issue, not the diagnostic process or service design. ​</a:t>
          </a:r>
          <a:endParaRPr lang="en-GB" sz="1900" kern="1200"/>
        </a:p>
        <a:p>
          <a:pPr marL="171450" lvl="1" indent="-171450" algn="l" defTabSz="844550">
            <a:lnSpc>
              <a:spcPct val="90000"/>
            </a:lnSpc>
            <a:spcBef>
              <a:spcPct val="0"/>
            </a:spcBef>
            <a:spcAft>
              <a:spcPct val="20000"/>
            </a:spcAft>
            <a:buChar char="•"/>
          </a:pPr>
          <a:r>
            <a:rPr lang="en-US" sz="1900" kern="1200"/>
            <a:t>New service models may increase demand, and redesign should focus on addressing unmet needs rather than closing demand-capacity gaps. ​</a:t>
          </a:r>
          <a:endParaRPr lang="en-GB" sz="1900" kern="1200"/>
        </a:p>
      </dsp:txBody>
      <dsp:txXfrm>
        <a:off x="0" y="794030"/>
        <a:ext cx="8904468" cy="1689120"/>
      </dsp:txXfrm>
    </dsp:sp>
    <dsp:sp modelId="{CB2A6D29-057A-4863-9DDF-3C2655405105}">
      <dsp:nvSpPr>
        <dsp:cNvPr id="0" name=""/>
        <dsp:cNvSpPr/>
      </dsp:nvSpPr>
      <dsp:spPr>
        <a:xfrm>
          <a:off x="0" y="2483150"/>
          <a:ext cx="8904468" cy="56159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Impact of Demand-Capacity Gaps</a:t>
          </a:r>
          <a:r>
            <a:rPr lang="en-US" sz="2400" kern="1200"/>
            <a:t>:</a:t>
          </a:r>
          <a:endParaRPr lang="en-GB" sz="2400" kern="1200"/>
        </a:p>
      </dsp:txBody>
      <dsp:txXfrm>
        <a:off x="27415" y="2510565"/>
        <a:ext cx="8849638" cy="506769"/>
      </dsp:txXfrm>
    </dsp:sp>
    <dsp:sp modelId="{217C496D-1C99-468D-8D35-669AC6A551E8}">
      <dsp:nvSpPr>
        <dsp:cNvPr id="0" name=""/>
        <dsp:cNvSpPr/>
      </dsp:nvSpPr>
      <dsp:spPr>
        <a:xfrm>
          <a:off x="0" y="3044750"/>
          <a:ext cx="8904468" cy="1192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71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Delayed support increases distress and risks of escalating problems. ​</a:t>
          </a:r>
          <a:endParaRPr lang="en-GB" sz="1900" kern="1200"/>
        </a:p>
        <a:p>
          <a:pPr marL="171450" lvl="1" indent="-171450" algn="l" defTabSz="844550">
            <a:lnSpc>
              <a:spcPct val="90000"/>
            </a:lnSpc>
            <a:spcBef>
              <a:spcPct val="0"/>
            </a:spcBef>
            <a:spcAft>
              <a:spcPct val="20000"/>
            </a:spcAft>
            <a:buChar char="•"/>
          </a:pPr>
          <a:r>
            <a:rPr lang="en-US" sz="1900" kern="1200"/>
            <a:t>Weaknesses in support reduce the value of diagnostic assessments. ​</a:t>
          </a:r>
          <a:endParaRPr lang="en-GB" sz="1900" kern="1200"/>
        </a:p>
        <a:p>
          <a:pPr marL="171450" lvl="1" indent="-171450" algn="l" defTabSz="844550">
            <a:lnSpc>
              <a:spcPct val="90000"/>
            </a:lnSpc>
            <a:spcBef>
              <a:spcPct val="0"/>
            </a:spcBef>
            <a:spcAft>
              <a:spcPct val="20000"/>
            </a:spcAft>
            <a:buChar char="•"/>
          </a:pPr>
          <a:r>
            <a:rPr lang="en-US" sz="1900" kern="1200"/>
            <a:t>Workforce retention and recruitment challenges threaten service sustainability. ​</a:t>
          </a:r>
          <a:endParaRPr lang="en-GB" sz="1900" kern="1200"/>
        </a:p>
      </dsp:txBody>
      <dsp:txXfrm>
        <a:off x="0" y="3044750"/>
        <a:ext cx="8904468" cy="1192320"/>
      </dsp:txXfrm>
    </dsp:sp>
    <dsp:sp modelId="{DA6D6A2C-FC4F-47A0-8D3A-43250FF12635}">
      <dsp:nvSpPr>
        <dsp:cNvPr id="0" name=""/>
        <dsp:cNvSpPr/>
      </dsp:nvSpPr>
      <dsp:spPr>
        <a:xfrm>
          <a:off x="0" y="4237070"/>
          <a:ext cx="8904468" cy="561599"/>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kern="1200"/>
            <a:t>Access to Support</a:t>
          </a:r>
          <a:r>
            <a:rPr lang="en-US" sz="2400" kern="1200"/>
            <a:t>:</a:t>
          </a:r>
          <a:endParaRPr lang="en-GB" sz="2400" kern="1200"/>
        </a:p>
      </dsp:txBody>
      <dsp:txXfrm>
        <a:off x="27415" y="4264485"/>
        <a:ext cx="8849638" cy="506769"/>
      </dsp:txXfrm>
    </dsp:sp>
    <dsp:sp modelId="{FBE6F9B0-9662-4C8C-A3B5-C3B733812E05}">
      <dsp:nvSpPr>
        <dsp:cNvPr id="0" name=""/>
        <dsp:cNvSpPr/>
      </dsp:nvSpPr>
      <dsp:spPr>
        <a:xfrm>
          <a:off x="0" y="4798670"/>
          <a:ext cx="8904468" cy="1440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271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a:t>Limited and inconsistent pre- and post-diagnostic support for children and adults. ​</a:t>
          </a:r>
          <a:endParaRPr lang="en-GB" sz="1900" kern="1200"/>
        </a:p>
        <a:p>
          <a:pPr marL="171450" lvl="1" indent="-171450" algn="l" defTabSz="844550">
            <a:lnSpc>
              <a:spcPct val="90000"/>
            </a:lnSpc>
            <a:spcBef>
              <a:spcPct val="0"/>
            </a:spcBef>
            <a:spcAft>
              <a:spcPct val="20000"/>
            </a:spcAft>
            <a:buChar char="•"/>
          </a:pPr>
          <a:r>
            <a:rPr lang="en-US" sz="1900" kern="1200"/>
            <a:t>Adults with ADHD and those with co-occurring conditions face particular difficulties accessing support. ​</a:t>
          </a:r>
          <a:endParaRPr lang="en-GB" sz="1900" kern="1200"/>
        </a:p>
        <a:p>
          <a:pPr marL="171450" lvl="1" indent="-171450" algn="l" defTabSz="844550">
            <a:lnSpc>
              <a:spcPct val="90000"/>
            </a:lnSpc>
            <a:spcBef>
              <a:spcPct val="0"/>
            </a:spcBef>
            <a:spcAft>
              <a:spcPct val="20000"/>
            </a:spcAft>
            <a:buChar char="•"/>
          </a:pPr>
          <a:r>
            <a:rPr lang="en-US" sz="1900" kern="1200"/>
            <a:t>Stigma and misconceptions about ADHD hinder access to services. ​</a:t>
          </a:r>
          <a:endParaRPr lang="en-GB" sz="1900" kern="1200"/>
        </a:p>
      </dsp:txBody>
      <dsp:txXfrm>
        <a:off x="0" y="4798670"/>
        <a:ext cx="8904468" cy="144072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855D0-0DC0-47F7-A866-C8469D09B888}">
      <dsp:nvSpPr>
        <dsp:cNvPr id="0" name=""/>
        <dsp:cNvSpPr/>
      </dsp:nvSpPr>
      <dsp:spPr>
        <a:xfrm>
          <a:off x="0" y="29699"/>
          <a:ext cx="8930195" cy="608400"/>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4.  Service Design</a:t>
          </a:r>
          <a:r>
            <a:rPr lang="en-GB" sz="2600" kern="1200"/>
            <a:t>:</a:t>
          </a:r>
        </a:p>
      </dsp:txBody>
      <dsp:txXfrm>
        <a:off x="29700" y="59399"/>
        <a:ext cx="8870795" cy="549000"/>
      </dsp:txXfrm>
    </dsp:sp>
    <dsp:sp modelId="{CBBD24CA-3F53-431A-93F8-5FB5B257FF43}">
      <dsp:nvSpPr>
        <dsp:cNvPr id="0" name=""/>
        <dsp:cNvSpPr/>
      </dsp:nvSpPr>
      <dsp:spPr>
        <a:xfrm>
          <a:off x="0" y="638099"/>
          <a:ext cx="8930195" cy="1237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53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Current services are too service-centred rather than person-centred. ​</a:t>
          </a:r>
        </a:p>
        <a:p>
          <a:pPr marL="228600" lvl="1" indent="-228600" algn="l" defTabSz="889000">
            <a:lnSpc>
              <a:spcPct val="90000"/>
            </a:lnSpc>
            <a:spcBef>
              <a:spcPct val="0"/>
            </a:spcBef>
            <a:spcAft>
              <a:spcPct val="20000"/>
            </a:spcAft>
            <a:buChar char="•"/>
          </a:pPr>
          <a:r>
            <a:rPr lang="en-GB" sz="2000" kern="1200"/>
            <a:t>Autism dominates the agenda, while other neurodevelopmental conditions (NDCs) are neglected. ​</a:t>
          </a:r>
        </a:p>
        <a:p>
          <a:pPr marL="228600" lvl="1" indent="-228600" algn="l" defTabSz="889000">
            <a:lnSpc>
              <a:spcPct val="90000"/>
            </a:lnSpc>
            <a:spcBef>
              <a:spcPct val="0"/>
            </a:spcBef>
            <a:spcAft>
              <a:spcPct val="20000"/>
            </a:spcAft>
            <a:buChar char="•"/>
          </a:pPr>
          <a:r>
            <a:rPr lang="en-GB" sz="2000" kern="1200"/>
            <a:t>Transitions between services are challenging. ​</a:t>
          </a:r>
        </a:p>
      </dsp:txBody>
      <dsp:txXfrm>
        <a:off x="0" y="638099"/>
        <a:ext cx="8930195" cy="1237860"/>
      </dsp:txXfrm>
    </dsp:sp>
    <dsp:sp modelId="{CCDEBE0C-140C-4814-9192-C39CCF304F2E}">
      <dsp:nvSpPr>
        <dsp:cNvPr id="0" name=""/>
        <dsp:cNvSpPr/>
      </dsp:nvSpPr>
      <dsp:spPr>
        <a:xfrm>
          <a:off x="0" y="1875959"/>
          <a:ext cx="8930195" cy="608400"/>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a:t>5.  Equity Issues</a:t>
          </a:r>
          <a:r>
            <a:rPr lang="en-GB" sz="2600" kern="1200"/>
            <a:t>:</a:t>
          </a:r>
        </a:p>
      </dsp:txBody>
      <dsp:txXfrm>
        <a:off x="29700" y="1905659"/>
        <a:ext cx="8870795" cy="549000"/>
      </dsp:txXfrm>
    </dsp:sp>
    <dsp:sp modelId="{01CEA89E-B71C-4A68-B54B-87C0212B58DD}">
      <dsp:nvSpPr>
        <dsp:cNvPr id="0" name=""/>
        <dsp:cNvSpPr/>
      </dsp:nvSpPr>
      <dsp:spPr>
        <a:xfrm>
          <a:off x="0" y="2484359"/>
          <a:ext cx="8930195" cy="91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3534"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a:t>Under-representation of certain groups, such as autistic girls and people from Black, Asian, and minority ethnic communities. ​</a:t>
          </a:r>
        </a:p>
        <a:p>
          <a:pPr marL="228600" lvl="1" indent="-228600" algn="l" defTabSz="889000">
            <a:lnSpc>
              <a:spcPct val="90000"/>
            </a:lnSpc>
            <a:spcBef>
              <a:spcPct val="0"/>
            </a:spcBef>
            <a:spcAft>
              <a:spcPct val="20000"/>
            </a:spcAft>
            <a:buChar char="•"/>
          </a:pPr>
          <a:r>
            <a:rPr lang="en-GB" sz="2000" kern="1200"/>
            <a:t>Limited active offer of Welsh language services. ​</a:t>
          </a:r>
        </a:p>
      </dsp:txBody>
      <dsp:txXfrm>
        <a:off x="0" y="2484359"/>
        <a:ext cx="8930195" cy="914940"/>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FE1DCC-DB90-4661-A408-3011879583DF}">
      <dsp:nvSpPr>
        <dsp:cNvPr id="0" name=""/>
        <dsp:cNvSpPr/>
      </dsp:nvSpPr>
      <dsp:spPr>
        <a:xfrm>
          <a:off x="0" y="0"/>
          <a:ext cx="8706869" cy="538200"/>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Recommendations</a:t>
          </a:r>
        </a:p>
      </dsp:txBody>
      <dsp:txXfrm>
        <a:off x="26273" y="26273"/>
        <a:ext cx="8654323" cy="48565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AA0E5-AE7D-4E99-A8CF-190AF9378847}">
      <dsp:nvSpPr>
        <dsp:cNvPr id="0" name=""/>
        <dsp:cNvSpPr/>
      </dsp:nvSpPr>
      <dsp:spPr>
        <a:xfrm rot="5400000">
          <a:off x="3824773" y="-327453"/>
          <a:ext cx="3778336" cy="5377827"/>
        </a:xfrm>
        <a:prstGeom prst="round2SameRect">
          <a:avLst/>
        </a:prstGeom>
        <a:solidFill>
          <a:schemeClr val="dk2">
            <a:alpha val="90000"/>
            <a:tint val="40000"/>
            <a:hueOff val="0"/>
            <a:satOff val="0"/>
            <a:lumOff val="0"/>
            <a:alphaOff val="0"/>
          </a:schemeClr>
        </a:solidFill>
        <a:ln w="11429" cap="flat" cmpd="sng" algn="ctr">
          <a:solidFill>
            <a:schemeClr val="dk2">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Consequence-based approaches involve rewarding desired behaviours and discouraging unwanted ones. ​</a:t>
          </a:r>
        </a:p>
        <a:p>
          <a:pPr marL="228600" lvl="1" indent="-228600" algn="l" defTabSz="933450">
            <a:lnSpc>
              <a:spcPct val="90000"/>
            </a:lnSpc>
            <a:spcBef>
              <a:spcPct val="0"/>
            </a:spcBef>
            <a:spcAft>
              <a:spcPct val="15000"/>
            </a:spcAft>
            <a:buChar char="•"/>
          </a:pPr>
          <a:endParaRPr lang="en-GB" sz="2100" kern="1200" dirty="0"/>
        </a:p>
        <a:p>
          <a:pPr marL="228600" lvl="1" indent="-228600" algn="l" defTabSz="933450">
            <a:lnSpc>
              <a:spcPct val="90000"/>
            </a:lnSpc>
            <a:spcBef>
              <a:spcPct val="0"/>
            </a:spcBef>
            <a:spcAft>
              <a:spcPct val="15000"/>
            </a:spcAft>
            <a:buChar char="•"/>
          </a:pPr>
          <a:r>
            <a:rPr lang="en-GB" sz="2100" kern="1200" dirty="0"/>
            <a:t>Self-management and skills coaching focus on teaching learners to regulate their behaviour and emotions. ​</a:t>
          </a:r>
        </a:p>
        <a:p>
          <a:pPr marL="228600" lvl="1" indent="-228600" algn="l" defTabSz="933450">
            <a:lnSpc>
              <a:spcPct val="90000"/>
            </a:lnSpc>
            <a:spcBef>
              <a:spcPct val="0"/>
            </a:spcBef>
            <a:spcAft>
              <a:spcPct val="15000"/>
            </a:spcAft>
            <a:buChar char="•"/>
          </a:pPr>
          <a:endParaRPr lang="en-GB" sz="2100" kern="1200" dirty="0"/>
        </a:p>
        <a:p>
          <a:pPr marL="228600" lvl="1" indent="-228600" algn="l" defTabSz="933450">
            <a:lnSpc>
              <a:spcPct val="90000"/>
            </a:lnSpc>
            <a:spcBef>
              <a:spcPct val="0"/>
            </a:spcBef>
            <a:spcAft>
              <a:spcPct val="15000"/>
            </a:spcAft>
            <a:buChar char="•"/>
          </a:pPr>
          <a:r>
            <a:rPr lang="en-GB" sz="2100" kern="1200" dirty="0"/>
            <a:t>Adapting the learning environment includes modifying physical or social settings to enhance learning. ​</a:t>
          </a:r>
        </a:p>
      </dsp:txBody>
      <dsp:txXfrm rot="-5400000">
        <a:off x="3025028" y="656735"/>
        <a:ext cx="5193384" cy="3409450"/>
      </dsp:txXfrm>
    </dsp:sp>
    <dsp:sp modelId="{D6AA0C37-4944-4ADA-98D7-6794944C0EF6}">
      <dsp:nvSpPr>
        <dsp:cNvPr id="0" name=""/>
        <dsp:cNvSpPr/>
      </dsp:nvSpPr>
      <dsp:spPr>
        <a:xfrm>
          <a:off x="0" y="0"/>
          <a:ext cx="3025027" cy="4722921"/>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b="1" kern="1200"/>
            <a:t>Types of Support Approaches for ADHD</a:t>
          </a:r>
          <a:endParaRPr lang="en-GB" sz="3100" kern="1200"/>
        </a:p>
      </dsp:txBody>
      <dsp:txXfrm>
        <a:off x="147670" y="147670"/>
        <a:ext cx="2729687" cy="442758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EA9D4-CBE4-4972-B77C-88CF8D565EAE}">
      <dsp:nvSpPr>
        <dsp:cNvPr id="0" name=""/>
        <dsp:cNvSpPr/>
      </dsp:nvSpPr>
      <dsp:spPr>
        <a:xfrm>
          <a:off x="3196" y="2093159"/>
          <a:ext cx="8889261" cy="1031144"/>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Ineffective Approaches to ADHD Support</a:t>
          </a:r>
          <a:endParaRPr lang="en-GB" sz="2800" kern="1200" dirty="0"/>
        </a:p>
      </dsp:txBody>
      <dsp:txXfrm>
        <a:off x="33397" y="2123360"/>
        <a:ext cx="8828859" cy="970742"/>
      </dsp:txXfrm>
    </dsp:sp>
    <dsp:sp modelId="{B6B821FE-DFF4-4FC1-9B9D-415F7B637BAD}">
      <dsp:nvSpPr>
        <dsp:cNvPr id="0" name=""/>
        <dsp:cNvSpPr/>
      </dsp:nvSpPr>
      <dsp:spPr>
        <a:xfrm>
          <a:off x="3196" y="1560"/>
          <a:ext cx="2805953" cy="1804088"/>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Providing only written information to teachers about ADHD support does not significantly impact learners. ​</a:t>
          </a:r>
        </a:p>
      </dsp:txBody>
      <dsp:txXfrm>
        <a:off x="56036" y="54400"/>
        <a:ext cx="2700273" cy="1698408"/>
      </dsp:txXfrm>
    </dsp:sp>
    <dsp:sp modelId="{01FBA90C-DB2B-4209-A137-062C10F104B8}">
      <dsp:nvSpPr>
        <dsp:cNvPr id="0" name=""/>
        <dsp:cNvSpPr/>
      </dsp:nvSpPr>
      <dsp:spPr>
        <a:xfrm>
          <a:off x="3044850" y="1560"/>
          <a:ext cx="2805953" cy="1804088"/>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Routine testing for ADHD in primary school students has not proven beneficial. ​</a:t>
          </a:r>
        </a:p>
      </dsp:txBody>
      <dsp:txXfrm>
        <a:off x="3097690" y="54400"/>
        <a:ext cx="2700273" cy="1698408"/>
      </dsp:txXfrm>
    </dsp:sp>
    <dsp:sp modelId="{26654504-0959-4FD3-8B18-BD21C895C05C}">
      <dsp:nvSpPr>
        <dsp:cNvPr id="0" name=""/>
        <dsp:cNvSpPr/>
      </dsp:nvSpPr>
      <dsp:spPr>
        <a:xfrm>
          <a:off x="6086504" y="1560"/>
          <a:ext cx="2805953" cy="1804088"/>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Social skills coaching may not improve teachers' perceptions of learners' adjustment to school. ​</a:t>
          </a:r>
        </a:p>
      </dsp:txBody>
      <dsp:txXfrm>
        <a:off x="6139344" y="54400"/>
        <a:ext cx="2700273" cy="169840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14CCE-5566-4525-8473-2A9BF83B6DAB}">
      <dsp:nvSpPr>
        <dsp:cNvPr id="0" name=""/>
        <dsp:cNvSpPr/>
      </dsp:nvSpPr>
      <dsp:spPr>
        <a:xfrm>
          <a:off x="4343" y="0"/>
          <a:ext cx="8886967" cy="3211200"/>
        </a:xfrm>
        <a:prstGeom prst="homePlate">
          <a:avLst>
            <a:gd name="adj" fmla="val 25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313512" tIns="55880" rIns="1254050" bIns="55880" numCol="1" spcCol="1270" anchor="t" anchorCtr="0">
          <a:noAutofit/>
        </a:bodyPr>
        <a:lstStyle/>
        <a:p>
          <a:pPr marL="0" lvl="0" indent="0" algn="l" defTabSz="977900">
            <a:lnSpc>
              <a:spcPct val="90000"/>
            </a:lnSpc>
            <a:spcBef>
              <a:spcPct val="0"/>
            </a:spcBef>
            <a:spcAft>
              <a:spcPct val="35000"/>
            </a:spcAft>
            <a:buNone/>
          </a:pPr>
          <a:r>
            <a:rPr lang="en-GB" sz="2200" kern="1200" dirty="0"/>
            <a:t>Support packages can lead to measurable improvements in ADHD symptoms and academic performance. ​</a:t>
          </a:r>
        </a:p>
        <a:p>
          <a:pPr marL="228600" lvl="1" indent="-228600" algn="l" defTabSz="889000">
            <a:lnSpc>
              <a:spcPct val="90000"/>
            </a:lnSpc>
            <a:spcBef>
              <a:spcPts val="600"/>
            </a:spcBef>
            <a:spcAft>
              <a:spcPct val="15000"/>
            </a:spcAft>
            <a:buChar char="•"/>
          </a:pPr>
          <a:r>
            <a:rPr lang="en-GB" sz="2000" kern="1200" dirty="0"/>
            <a:t>Moderate reductions in inattention and small reductions in hyperactivity and impulsivity are common outcomes. ​</a:t>
          </a:r>
        </a:p>
        <a:p>
          <a:pPr marL="228600" lvl="1" indent="-228600" algn="l" defTabSz="889000">
            <a:lnSpc>
              <a:spcPct val="90000"/>
            </a:lnSpc>
            <a:spcBef>
              <a:spcPts val="600"/>
            </a:spcBef>
            <a:spcAft>
              <a:spcPct val="15000"/>
            </a:spcAft>
            <a:buChar char="•"/>
          </a:pPr>
          <a:r>
            <a:rPr lang="en-GB" sz="2000" kern="1200" dirty="0"/>
            <a:t>Teachers often report improvements in learners’ adjustment to school, though parents may not always observe these changes. ​</a:t>
          </a:r>
        </a:p>
        <a:p>
          <a:pPr marL="228600" lvl="1" indent="-228600" algn="l" defTabSz="889000">
            <a:lnSpc>
              <a:spcPct val="90000"/>
            </a:lnSpc>
            <a:spcBef>
              <a:spcPts val="600"/>
            </a:spcBef>
            <a:spcAft>
              <a:spcPct val="15000"/>
            </a:spcAft>
            <a:buChar char="•"/>
          </a:pPr>
          <a:r>
            <a:rPr lang="en-GB" sz="2000" kern="1200" dirty="0"/>
            <a:t>The long-term sustainability of improvements after support ends is uncertain.</a:t>
          </a:r>
        </a:p>
      </dsp:txBody>
      <dsp:txXfrm>
        <a:off x="4343" y="0"/>
        <a:ext cx="8485567" cy="3211200"/>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1E5068-0E39-41BE-BCE0-45F48835EDC3}" type="datetimeFigureOut">
              <a:rPr lang="en-GB" smtClean="0"/>
              <a:t>04/08/2026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E68284-4F4D-4B1F-8034-85B7FE564E9E}" type="slidenum">
              <a:rPr lang="en-GB" smtClean="0"/>
              <a:t>‹#›</a:t>
            </a:fld>
            <a:endParaRPr lang="en-GB"/>
          </a:p>
        </p:txBody>
      </p:sp>
    </p:spTree>
    <p:extLst>
      <p:ext uri="{BB962C8B-B14F-4D97-AF65-F5344CB8AC3E}">
        <p14:creationId xmlns:p14="http://schemas.microsoft.com/office/powerpoint/2010/main" val="975798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Today’s lecture will provide a broad overview of Attention-Deficit/Hyperactivity Disorder (ADHD), exploring key aspects that shape our understanding of this complex condition.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We will begin by considering how ADHD is diagnosed and the different approaches used to measure its symptoms and impact.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From there, we will examine common co-morbidities that often occur alongside ADHD, such as anxiety, depression, and learning difficulties, which can complicate both assessment and support.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lecture will then move on to questions of aetiology, reviewing biological, psychological, and environmental factors thought to contribute to the development of ADHD.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t>Planning and Provision in Wales and England</a:t>
            </a: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Finally, we will reflect on implications for practice, multi-agency and collaborations. </a:t>
            </a:r>
            <a:endParaRPr lang="en-GB" dirty="0"/>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1</a:t>
            </a:fld>
            <a:endParaRPr lang="en-GB"/>
          </a:p>
        </p:txBody>
      </p:sp>
    </p:spTree>
    <p:extLst>
      <p:ext uri="{BB962C8B-B14F-4D97-AF65-F5344CB8AC3E}">
        <p14:creationId xmlns:p14="http://schemas.microsoft.com/office/powerpoint/2010/main" val="2763341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What is ADHD?  Attention deficit hyperactivity disorder.  It is not a new or disorder it has been around since 1902.  It is the most common disorder in childhood affecting as many as 5% of school aged children in the UK.  It occurs in two very different form: one that is mainly a learning difficulty another that mainly affects behaviour.  </a:t>
            </a:r>
          </a:p>
          <a:p>
            <a:pPr>
              <a:lnSpc>
                <a:spcPct val="107000"/>
              </a:lnSpc>
              <a:spcAft>
                <a:spcPts val="800"/>
              </a:spcAft>
            </a:pPr>
            <a:r>
              <a:rPr lang="en-GB" sz="1800">
                <a:effectLst/>
                <a:latin typeface="Calibri" panose="020F0502020204030204" pitchFamily="34" charset="0"/>
                <a:ea typeface="DengXian" panose="02010600030101010101" pitchFamily="2" charset="-122"/>
                <a:cs typeface="Arial" panose="020B0604020202020204" pitchFamily="34" charset="0"/>
              </a:rPr>
              <a:t>It’s a neurological problem.  It’s a problem in the brain that allows us to tune out of what we shouldn’t be focussing on – usually the right side of the brain – the front right side. It’s also the part of the brain that controls our impulses and social behaviour.  In many children with ADHD this part of the brain has not fully developed.  So that’s a key point – it’s a neurological problem.</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2</a:t>
            </a:fld>
            <a:endParaRPr lang="en-GB"/>
          </a:p>
        </p:txBody>
      </p:sp>
    </p:spTree>
    <p:extLst>
      <p:ext uri="{BB962C8B-B14F-4D97-AF65-F5344CB8AC3E}">
        <p14:creationId xmlns:p14="http://schemas.microsoft.com/office/powerpoint/2010/main" val="2859492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30191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2E61351F-DBB1-4664-ADA9-83BC7CB8848D}" type="slidenum">
              <a:rPr lang="en-GB" smtClean="0"/>
              <a:t>4</a:t>
            </a:fld>
            <a:endParaRPr lang="en-GB"/>
          </a:p>
        </p:txBody>
      </p:sp>
    </p:spTree>
    <p:extLst>
      <p:ext uri="{BB962C8B-B14F-4D97-AF65-F5344CB8AC3E}">
        <p14:creationId xmlns:p14="http://schemas.microsoft.com/office/powerpoint/2010/main" val="220407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a:effectLst/>
                <a:latin typeface="Calibri" panose="020F0502020204030204" pitchFamily="34" charset="0"/>
                <a:ea typeface="DengXian" panose="02010600030101010101" pitchFamily="2" charset="-122"/>
                <a:cs typeface="Arial" panose="020B0604020202020204" pitchFamily="34" charset="0"/>
              </a:rPr>
              <a:t>ADHD is mainly characterised by a persistent and developmentally inappropriate pattern of three continuum symptoms dimensions of inattention, impulsivity, and hyperactivity. Due to these core deficits, individuals with ADHD display impairments in concentration and sustained attention, along with difficulties with impulse control and rule governed behaviour (Barkley, 1990). These primary symptoms of ADHD are mainly displayed during structured activities that require mental effort, have a repetitive pattern, do not stimulate the child’s interest, and are not accompanied by strong intrinsic or extrinsic motivation. ADHD is a multifactorial disorder with a complex aetiology since the way in which symptoms are manifested is influenced by a wide range of factors, such as a child’s sex and age, predominant symptoms, parental response</a:t>
            </a:r>
            <a:r>
              <a:rPr lang="en-GB" sz="1800">
                <a:effectLst/>
                <a:latin typeface="Calibri" panose="020F0502020204030204" pitchFamily="34" charset="0"/>
                <a:ea typeface="DengXian" panose="02010600030101010101" pitchFamily="2" charset="-122"/>
                <a:cs typeface="Calibri" panose="020F0502020204030204" pitchFamily="34" charset="0"/>
              </a:rPr>
              <a:t>s, and situational factors. Therefore it’s phenotype (</a:t>
            </a:r>
            <a:r>
              <a:rPr lang="en-GB" sz="1800">
                <a:solidFill>
                  <a:srgbClr val="000000"/>
                </a:solidFill>
                <a:effectLst/>
                <a:latin typeface="Calibri" panose="020F0502020204030204" pitchFamily="34" charset="0"/>
                <a:ea typeface="DengXian" panose="02010600030101010101" pitchFamily="2" charset="-122"/>
                <a:cs typeface="Calibri" panose="020F0502020204030204" pitchFamily="34" charset="0"/>
              </a:rPr>
              <a:t>observable characteristics or traits) is a combination of genetic, environmental, neuropsychological, and other variables.</a:t>
            </a:r>
            <a:endParaRPr lang="en-GB" sz="18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endParaRPr lang="en-GB" sz="12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Before we look at some of the characteristics it is important to note – all of children with ADHD have some features of the condition – few will have all. While some children with the hyperactive form of ADHD will have hyperactivity and impulsivity – others may have just one – so just impulsivity.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Ok – lets have a look at inattention.  Children with ADHD can’t concentrate with the same ease as children of the same age. Problems with attention occur because of faulty or inefficient attention mechanisms in the brain – we will chat about this in more detail later. So what are the implications inattention for children? You can see on the screen a number of issues for children – which are often pronounced in the classroom. They have difficulty with concentrating on tedious, long tasks. Work often contains mistakes, lack attention to detail, distracted easily, forgetful, difficulty following instructions and seeing a task through to the end.. and so on…</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5</a:t>
            </a:fld>
            <a:endParaRPr lang="en-GB"/>
          </a:p>
        </p:txBody>
      </p:sp>
    </p:spTree>
    <p:extLst>
      <p:ext uri="{BB962C8B-B14F-4D97-AF65-F5344CB8AC3E}">
        <p14:creationId xmlns:p14="http://schemas.microsoft.com/office/powerpoint/2010/main" val="62533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With hyperactivity – they are always on the go – see the screen – behaviours exhibited include fidgeting, getting up out of the seat, excessive talking, jumping and running around. In the past – hyperactivity was considered to be an essential feature of ADHD – particularly for diagnosis – but we now know that while most children with ADHD are fidgety and restless – others do not exhibit hyperactive characteristics.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For those with impulsivity characteristics – they have greater difficulty in stopping to think before they act. By the time they think about it – they have already carried out the behaviour. Children with this form of ADHD often do or say the first thing that comes into their heads. So they blurt out answers before questions have been completed, often have difficulty awaiting turn and often interrupts or intrudes on others personal space, talking over other people, they may take more risks – and as you can imagine these are difficult to manage in a classroom setting.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6</a:t>
            </a:fld>
            <a:endParaRPr lang="en-GB"/>
          </a:p>
        </p:txBody>
      </p:sp>
    </p:spTree>
    <p:extLst>
      <p:ext uri="{BB962C8B-B14F-4D97-AF65-F5344CB8AC3E}">
        <p14:creationId xmlns:p14="http://schemas.microsoft.com/office/powerpoint/2010/main" val="1967391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0E0E0E"/>
                </a:solidFill>
                <a:effectLst/>
                <a:latin typeface="Inter"/>
              </a:rPr>
              <a:t>This sex difference may be due to the fact that boys present more often with disruptive behaviour that prompts referral, whereas girls more commonly have the inattentive subtype and have lower comorbidity with ODD and conduct disorder. </a:t>
            </a:r>
          </a:p>
          <a:p>
            <a:endParaRPr lang="en-GB"/>
          </a:p>
        </p:txBody>
      </p:sp>
      <p:sp>
        <p:nvSpPr>
          <p:cNvPr id="4" name="Slide Number Placeholder 3"/>
          <p:cNvSpPr>
            <a:spLocks noGrp="1"/>
          </p:cNvSpPr>
          <p:nvPr>
            <p:ph type="sldNum" sz="quarter" idx="5"/>
          </p:nvPr>
        </p:nvSpPr>
        <p:spPr/>
        <p:txBody>
          <a:bodyPr/>
          <a:lstStyle/>
          <a:p>
            <a:pPr rtl="0"/>
            <a:fld id="{2E61351F-DBB1-4664-ADA9-83BC7CB8848D}" type="slidenum">
              <a:rPr lang="en-GB" smtClean="0"/>
              <a:t>7</a:t>
            </a:fld>
            <a:endParaRPr lang="en-GB"/>
          </a:p>
        </p:txBody>
      </p:sp>
    </p:spTree>
    <p:extLst>
      <p:ext uri="{BB962C8B-B14F-4D97-AF65-F5344CB8AC3E}">
        <p14:creationId xmlns:p14="http://schemas.microsoft.com/office/powerpoint/2010/main" val="3082697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a:solidFill>
                  <a:srgbClr val="000000"/>
                </a:solidFill>
                <a:effectLst/>
                <a:latin typeface="Calibri" panose="020F0502020204030204" pitchFamily="34" charset="0"/>
              </a:rPr>
              <a:t>To receive the diagnosis, DSM-5 requires the presence of a minimum number of symptoms and stipulates that these symptoms must cause significant impairment in the individual’s functioning. However, many clinicians continue to base diagnostic decisions predominantly on the number of symptoms and not their functional outcomes. </a:t>
            </a:r>
            <a:endParaRPr lang="en-GB" sz="1200"/>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8</a:t>
            </a:fld>
            <a:endParaRPr lang="en-GB"/>
          </a:p>
        </p:txBody>
      </p:sp>
    </p:spTree>
    <p:extLst>
      <p:ext uri="{BB962C8B-B14F-4D97-AF65-F5344CB8AC3E}">
        <p14:creationId xmlns:p14="http://schemas.microsoft.com/office/powerpoint/2010/main" val="1785280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the use of classification systems of mental disorders, such as DSM and ICD 10, is controversial. It has been suggested that of labelling and classifying behaviours may negatively affect self-perceptions and lead to stigma. Stigmatisation may cause a sense of shame and decreases self-esteem and lowers self-worth. On the other hand, it can lead to self-fulfilling prophecies (Baum &amp; </a:t>
            </a:r>
            <a:r>
              <a:rPr lang="en-GB" sz="1200" err="1">
                <a:effectLst/>
                <a:latin typeface="Calibri" panose="020F0502020204030204" pitchFamily="34" charset="0"/>
                <a:ea typeface="DengXian" panose="02010600030101010101" pitchFamily="2" charset="-122"/>
                <a:cs typeface="Arial" panose="020B0604020202020204" pitchFamily="34" charset="0"/>
              </a:rPr>
              <a:t>Olenchak</a:t>
            </a:r>
            <a:r>
              <a:rPr lang="en-GB" sz="1200">
                <a:effectLst/>
                <a:latin typeface="Calibri" panose="020F0502020204030204" pitchFamily="34" charset="0"/>
                <a:ea typeface="DengXian" panose="02010600030101010101" pitchFamily="2" charset="-122"/>
                <a:cs typeface="Arial" panose="020B0604020202020204" pitchFamily="34" charset="0"/>
              </a:rPr>
              <a:t>, 2002). In other words, some individuals may alter their behaviour to fit the diagnostic label or use the diagnosis to excuse deviant behaviour (Weis, 2014).</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However, the use of diagnostic criteria assists in organising the results of psychological assessment facilitates communication among professionals, allows prognosis on the basis of the existing literature, contributes to setting realistic expectations regarding an individual’s future, sets the main goals of treatment, and facilitates scientific research (first et al., 2004). In addition,. Clinicians hold a crucial role regarding the direction that this interpretation will take.</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Since they first appeared, DSM and ICD remain cornerstones of clinical practice. However despite the significant contribution to research and clinical practice, these categorical classification systems share many weaknesses. In every revision, options are considered for improving the utility. Some points of criticism concerning the general conceptualisation of these systems and others concerning the diagnostic criteria of particular disorders. The major shortcomings of these systems lie in their categorical nature lack of developmental perspective (an differentiated approach with reference to the individuals gender and age), phenomenological approach its emphasis on the description of the symptoms), failure to focus on the aetiology of the disorders, and overlap of symptoms among disorders (</a:t>
            </a:r>
            <a:r>
              <a:rPr lang="en-GB" sz="1200" err="1">
                <a:effectLst/>
                <a:latin typeface="Calibri" panose="020F0502020204030204" pitchFamily="34" charset="0"/>
                <a:ea typeface="DengXian" panose="02010600030101010101" pitchFamily="2" charset="-122"/>
                <a:cs typeface="Arial" panose="020B0604020202020204" pitchFamily="34" charset="0"/>
              </a:rPr>
              <a:t>Beauchaine</a:t>
            </a:r>
            <a:r>
              <a:rPr lang="en-GB" sz="1200">
                <a:effectLst/>
                <a:latin typeface="Calibri" panose="020F0502020204030204" pitchFamily="34" charset="0"/>
                <a:ea typeface="DengXian" panose="02010600030101010101" pitchFamily="2" charset="-122"/>
                <a:cs typeface="Arial" panose="020B0604020202020204" pitchFamily="34" charset="0"/>
              </a:rPr>
              <a:t> et al., 2013). In other words, these systems are static, focus exclusively on the individual, and ignore developmental and contextual factors.</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More specifically, the utility of employing categorical models for diagnosing mental disorders has been questioned. It has been postulated that mental disorders particularly those that refer to children and adolescents, should not be reviewed as distinct entities, qualitatively different from “normal”(categorical classification), but as behaviours or traits of varying along a continuum and differing quantitatively from those encountered in the general population (dimensional classification). Categorical models fail to account for important sources of variance. Dimensional models introduce quantitative variation and graded transition between forms of disorder by age and gender. Dimensions assume continuity between normality and psychopathology, whereas categories suppose discontinuity. Therefore dimensional models can facilitate acquisition of complimentary information regarding risk resilience aetiology prevention and intervention (Rutte &amp; </a:t>
            </a:r>
            <a:r>
              <a:rPr lang="en-GB" sz="1200" err="1">
                <a:effectLst/>
                <a:latin typeface="Calibri" panose="020F0502020204030204" pitchFamily="34" charset="0"/>
                <a:ea typeface="DengXian" panose="02010600030101010101" pitchFamily="2" charset="-122"/>
                <a:cs typeface="Arial" panose="020B0604020202020204" pitchFamily="34" charset="0"/>
              </a:rPr>
              <a:t>Sroufe</a:t>
            </a:r>
            <a:r>
              <a:rPr lang="en-GB" sz="1200">
                <a:effectLst/>
                <a:latin typeface="Calibri" panose="020F0502020204030204" pitchFamily="34" charset="0"/>
                <a:ea typeface="DengXian" panose="02010600030101010101" pitchFamily="2" charset="-122"/>
                <a:cs typeface="Arial" panose="020B0604020202020204" pitchFamily="34" charset="0"/>
              </a:rPr>
              <a:t>, 2000). As a result, there is growing support for a dimensional view of mental disorders. In the case of ADHD a dimensional view proposes that deficits that characterise ADHD represent “delay in the acquisition of certain skills” compared to normal developmental expectancies, and not complete “lack of skill” (Barkley, 1997). It is suggested that attention, self-control, and motor activity be viewed as continuous dimensions of behaviour. Therefore, an individual’s experience with ADHD would be conceptualised not as part of a distinct category but rather along a continuum of increasing symptoms and severity (Bell, 2011). However it’s not about getting rid of the categorical model altogether, it’s about how to determine at what level dimensional features can be best incorporated to complement their categorical aspects. The addition of dimensional components could be useful as an indicator of symptom severity and as an indicator of the individual’s level of functioning (Brown and Barlow, 2005; first and </a:t>
            </a:r>
            <a:r>
              <a:rPr lang="en-GB" sz="1200" err="1">
                <a:effectLst/>
                <a:latin typeface="Calibri" panose="020F0502020204030204" pitchFamily="34" charset="0"/>
                <a:ea typeface="DengXian" panose="02010600030101010101" pitchFamily="2" charset="-122"/>
                <a:cs typeface="Arial" panose="020B0604020202020204" pitchFamily="34" charset="0"/>
              </a:rPr>
              <a:t>Westen</a:t>
            </a:r>
            <a:r>
              <a:rPr lang="en-GB" sz="1200">
                <a:effectLst/>
                <a:latin typeface="Calibri" panose="020F0502020204030204" pitchFamily="34" charset="0"/>
                <a:ea typeface="DengXian" panose="02010600030101010101" pitchFamily="2" charset="-122"/>
                <a:cs typeface="Arial" panose="020B0604020202020204" pitchFamily="34" charset="0"/>
              </a:rPr>
              <a:t>, 2007). Joint consideration of categorical and dimensional models would facilitate our understanding of the development, maintenance, and course of mental disorders, as well as the development of co-occurring problems. As children are constantly undergoing development and interacting with their environment, disorders are best conceptualised as sharing both categorical and dimensional aspects (Carey and Gregson, 2008). </a:t>
            </a:r>
          </a:p>
          <a:p>
            <a:pPr>
              <a:lnSpc>
                <a:spcPct val="107000"/>
              </a:lnSpc>
              <a:spcAft>
                <a:spcPts val="800"/>
              </a:spcAft>
            </a:pPr>
            <a:r>
              <a:rPr lang="en-GB" sz="1200">
                <a:effectLst/>
                <a:latin typeface="Calibri" panose="020F0502020204030204" pitchFamily="34" charset="0"/>
                <a:ea typeface="DengXian" panose="02010600030101010101" pitchFamily="2" charset="-122"/>
                <a:cs typeface="Arial" panose="020B0604020202020204" pitchFamily="34" charset="0"/>
              </a:rPr>
              <a:t>The second point of criticism concerns the lack of developmental perspective (</a:t>
            </a:r>
            <a:r>
              <a:rPr lang="en-GB" sz="1200" err="1">
                <a:effectLst/>
                <a:latin typeface="Calibri" panose="020F0502020204030204" pitchFamily="34" charset="0"/>
                <a:ea typeface="DengXian" panose="02010600030101010101" pitchFamily="2" charset="-122"/>
                <a:cs typeface="Arial" panose="020B0604020202020204" pitchFamily="34" charset="0"/>
              </a:rPr>
              <a:t>Regier</a:t>
            </a:r>
            <a:r>
              <a:rPr lang="en-GB" sz="1200">
                <a:effectLst/>
                <a:latin typeface="Calibri" panose="020F0502020204030204" pitchFamily="34" charset="0"/>
                <a:ea typeface="DengXian" panose="02010600030101010101" pitchFamily="2" charset="-122"/>
                <a:cs typeface="Arial" panose="020B0604020202020204" pitchFamily="34" charset="0"/>
              </a:rPr>
              <a:t>, 2009). DSM is not norm-referenced and fails to provide a mechanism for determining the severity of symptoms in relation to children of similar age and gender. The same criteria are used irrespective of chronological age, and adjustment is not made for age-appropriate behavioural change. ADHD is viewed as a static condition in which the symptoms remain essentially the same regardless of age (Barkley, 2003). Developmental psychopathology differs from adult psychopathology in many ways for example behaviours that are considered normal and adaptive may be considered pathological at another age and vice versa.</a:t>
            </a:r>
          </a:p>
          <a:p>
            <a:endParaRPr lang="en-GB"/>
          </a:p>
        </p:txBody>
      </p:sp>
      <p:sp>
        <p:nvSpPr>
          <p:cNvPr id="4" name="Slide Number Placeholder 3"/>
          <p:cNvSpPr>
            <a:spLocks noGrp="1"/>
          </p:cNvSpPr>
          <p:nvPr>
            <p:ph type="sldNum" sz="quarter" idx="5"/>
          </p:nvPr>
        </p:nvSpPr>
        <p:spPr/>
        <p:txBody>
          <a:bodyPr/>
          <a:lstStyle/>
          <a:p>
            <a:pPr rtl="0"/>
            <a:fld id="{2E61351F-DBB1-4664-ADA9-83BC7CB8848D}" type="slidenum">
              <a:rPr lang="en-GB" smtClean="0"/>
              <a:t>9</a:t>
            </a:fld>
            <a:endParaRPr lang="en-GB"/>
          </a:p>
        </p:txBody>
      </p:sp>
    </p:spTree>
    <p:extLst>
      <p:ext uri="{BB962C8B-B14F-4D97-AF65-F5344CB8AC3E}">
        <p14:creationId xmlns:p14="http://schemas.microsoft.com/office/powerpoint/2010/main" val="18697327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sz="1200" b="0" i="0">
                <a:solidFill>
                  <a:srgbClr val="000000"/>
                </a:solidFill>
                <a:effectLst/>
                <a:latin typeface="Calibri" panose="020F0502020204030204" pitchFamily="34" charset="0"/>
              </a:rPr>
              <a:t>The use of classification systems of mental disorders, such as DSM and ICD 11, is controversial. </a:t>
            </a:r>
          </a:p>
          <a:p>
            <a:pPr algn="l" rtl="0" fontAlgn="base"/>
            <a:r>
              <a:rPr lang="en-GB" sz="1200" b="0" i="0">
                <a:solidFill>
                  <a:srgbClr val="000000"/>
                </a:solidFill>
                <a:effectLst/>
                <a:latin typeface="Calibri" panose="020F0502020204030204" pitchFamily="34" charset="0"/>
              </a:rPr>
              <a:t>Why do you think?  What are the issues with diagnosing someone with ADHD? What are the positives?</a:t>
            </a:r>
          </a:p>
          <a:p>
            <a:pPr algn="l" rtl="0" fontAlgn="base"/>
            <a:r>
              <a:rPr lang="en-GB" sz="1200" b="0" i="0">
                <a:solidFill>
                  <a:srgbClr val="000000"/>
                </a:solidFill>
                <a:effectLst/>
                <a:latin typeface="Calibri" panose="020F0502020204030204" pitchFamily="34" charset="0"/>
              </a:rPr>
              <a:t>Neg - Labelling and classifying behaviours may negatively affect self-perceptions and lead to stigma. Stigmatisation may cause a sense of shame and decreases self-esteem and lowers self-worth, self-fulfilling prophecies - individuals may alter their behaviour to fit the diagnostic label or use the diagnosis to excuse deviant behaviour. </a:t>
            </a:r>
          </a:p>
          <a:p>
            <a:pPr algn="l" rtl="0" fontAlgn="base"/>
            <a:endParaRPr lang="en-GB" sz="1200" b="0" i="0">
              <a:solidFill>
                <a:srgbClr val="000000"/>
              </a:solidFill>
              <a:effectLst/>
              <a:latin typeface="Calibri" panose="020F0502020204030204" pitchFamily="34" charset="0"/>
            </a:endParaRPr>
          </a:p>
          <a:p>
            <a:pPr algn="l" rtl="0" fontAlgn="base"/>
            <a:r>
              <a:rPr lang="en-GB" sz="1200" b="0" i="0">
                <a:solidFill>
                  <a:srgbClr val="000000"/>
                </a:solidFill>
                <a:effectLst/>
                <a:latin typeface="Calibri" panose="020F0502020204030204" pitchFamily="34" charset="0"/>
              </a:rPr>
              <a:t>Positives - diagnostic criteria helps to organise the results of psychological assessment, facilitates communication among professionals, allows prognosis based on the existing literature, contributes to setting realistic expectations regarding an individual’s future, sets the main goals of treatment, and facilitates scientific research, </a:t>
            </a:r>
          </a:p>
          <a:p>
            <a:pPr algn="l" rtl="0" fontAlgn="base"/>
            <a:endParaRPr lang="en-GB" b="0" i="0">
              <a:solidFill>
                <a:srgbClr val="000000"/>
              </a:solidFill>
              <a:effectLst/>
              <a:latin typeface="Segoe UI" panose="020B0502040204020203" pitchFamily="34" charset="0"/>
            </a:endParaRPr>
          </a:p>
          <a:p>
            <a:pPr algn="l" rtl="0" fontAlgn="base"/>
            <a:r>
              <a:rPr lang="en-GB" b="0" i="0">
                <a:solidFill>
                  <a:srgbClr val="000000"/>
                </a:solidFill>
                <a:effectLst/>
                <a:latin typeface="Segoe UI" panose="020B0502040204020203" pitchFamily="34" charset="0"/>
              </a:rPr>
              <a:t>Ok – what about the diagnostic system itself? What’s wrong the above?</a:t>
            </a:r>
          </a:p>
          <a:p>
            <a:pPr algn="l" rtl="0" fontAlgn="base"/>
            <a:r>
              <a:rPr lang="en-GB" sz="1200" b="0" i="0">
                <a:solidFill>
                  <a:srgbClr val="000000"/>
                </a:solidFill>
                <a:effectLst/>
                <a:latin typeface="Calibri" panose="020F0502020204030204" pitchFamily="34" charset="0"/>
              </a:rPr>
              <a:t>Weaknesses with classification systems. Criticism concerning the general conceptualisation of these systems and others concerning the diagnostic criteria of particular disorders. The major shortcomings of these systems lie in their </a:t>
            </a:r>
            <a:r>
              <a:rPr lang="en-GB" sz="1200" b="1" i="0">
                <a:solidFill>
                  <a:srgbClr val="000000"/>
                </a:solidFill>
                <a:effectLst/>
                <a:latin typeface="Calibri" panose="020F0502020204030204" pitchFamily="34" charset="0"/>
              </a:rPr>
              <a:t>categorical nature and lack of developmental perspective </a:t>
            </a:r>
            <a:r>
              <a:rPr lang="en-GB" sz="1200" b="0" i="0">
                <a:solidFill>
                  <a:srgbClr val="000000"/>
                </a:solidFill>
                <a:effectLst/>
                <a:latin typeface="Calibri" panose="020F0502020204030204" pitchFamily="34" charset="0"/>
              </a:rPr>
              <a:t>(undifferentiated approach with reference to the individual’s gender and age), -emphasis on the description of the symptoms), failure to focus on the aetiology of the disorders, and overlap of symptoms among disorders. In other words, these systems are static, focus exclusively on the individual, and ignore developmental and contextual factors. </a:t>
            </a:r>
            <a:endParaRPr lang="en-GB" b="0" i="0">
              <a:solidFill>
                <a:srgbClr val="000000"/>
              </a:solidFill>
              <a:effectLst/>
              <a:latin typeface="Segoe UI" panose="020B0502040204020203" pitchFamily="34" charset="0"/>
            </a:endParaRPr>
          </a:p>
          <a:p>
            <a:pPr algn="l" rtl="0" fontAlgn="base"/>
            <a:endParaRPr lang="en-GB" sz="1200" b="0" i="0">
              <a:solidFill>
                <a:srgbClr val="000000"/>
              </a:solidFill>
              <a:effectLst/>
              <a:latin typeface="Calibri" panose="020F0502020204030204" pitchFamily="34" charset="0"/>
            </a:endParaRPr>
          </a:p>
          <a:p>
            <a:pPr algn="l" rtl="0" fontAlgn="base"/>
            <a:r>
              <a:rPr lang="en-GB" sz="1200" b="0" i="0">
                <a:solidFill>
                  <a:srgbClr val="000000"/>
                </a:solidFill>
                <a:effectLst/>
                <a:latin typeface="Calibri" panose="020F0502020204030204" pitchFamily="34" charset="0"/>
              </a:rPr>
              <a:t>More specifically, using categorical models for diagnosing mental disorders has been questioned. mental disorders, particularly those that refer to children and adolescents, </a:t>
            </a:r>
            <a:r>
              <a:rPr lang="en-GB" sz="1200" b="1" i="0">
                <a:solidFill>
                  <a:srgbClr val="000000"/>
                </a:solidFill>
                <a:effectLst/>
                <a:latin typeface="Calibri" panose="020F0502020204030204" pitchFamily="34" charset="0"/>
              </a:rPr>
              <a:t>should not be reviewed as distinct entities</a:t>
            </a:r>
            <a:r>
              <a:rPr lang="en-GB" sz="1200" b="0" i="0">
                <a:solidFill>
                  <a:srgbClr val="000000"/>
                </a:solidFill>
                <a:effectLst/>
                <a:latin typeface="Calibri" panose="020F0502020204030204" pitchFamily="34" charset="0"/>
              </a:rPr>
              <a:t>, qualitatively different from “normal”(categorical classification), but as behaviours or traits varying along a continuum and differing quantitatively from those encountered in the general population (dimensional classification). Categorical models fail to account for important sources of variance. Dimensional models introduce quantitative variation and graded transition between forms of disorder by age and gender. </a:t>
            </a:r>
            <a:r>
              <a:rPr lang="en-GB" sz="1200" b="1" i="0">
                <a:solidFill>
                  <a:srgbClr val="000000"/>
                </a:solidFill>
                <a:effectLst/>
                <a:latin typeface="Calibri" panose="020F0502020204030204" pitchFamily="34" charset="0"/>
              </a:rPr>
              <a:t>Dimensions assume continuity between normality and psychopathology, whereas categories suppose discontinuity</a:t>
            </a:r>
            <a:r>
              <a:rPr lang="en-GB" sz="1200" b="0" i="0">
                <a:solidFill>
                  <a:srgbClr val="000000"/>
                </a:solidFill>
                <a:effectLst/>
                <a:latin typeface="Calibri" panose="020F0502020204030204" pitchFamily="34" charset="0"/>
              </a:rPr>
              <a:t>. Therefore dimensional models can facilitate acquisition of complimentary information regarding risk resilience aetiology prevention and intervention. As a result, there is growing support for a dimensional view of mental disorders. </a:t>
            </a:r>
          </a:p>
          <a:p>
            <a:pPr algn="l" rtl="0" fontAlgn="base"/>
            <a:endParaRPr lang="en-GB" sz="1200" b="0" i="0">
              <a:solidFill>
                <a:srgbClr val="000000"/>
              </a:solidFill>
              <a:effectLst/>
              <a:latin typeface="Calibri" panose="020F0502020204030204" pitchFamily="34" charset="0"/>
            </a:endParaRPr>
          </a:p>
          <a:p>
            <a:pPr algn="l" rtl="0" fontAlgn="base"/>
            <a:r>
              <a:rPr lang="en-GB" sz="1200" b="0" i="0">
                <a:solidFill>
                  <a:srgbClr val="000000"/>
                </a:solidFill>
                <a:effectLst/>
                <a:latin typeface="Calibri" panose="020F0502020204030204" pitchFamily="34" charset="0"/>
              </a:rPr>
              <a:t>In the case of ADHD a dimensional view proposes that deficits that characterise ADHD represent “delay in the acquisition of certain skills” compared to normal developmental expectancies, and not complete “lack of skill”. It is suggested that attention, self-control, and motor activity be viewed as continuous dimensions of behaviour. Therefore, an individual’s experience with ADHD would be conceptualised not as part of a distinct category but rather along a continuum of increasing symptoms and severity (Bell, 2011). However it’s not about getting rid of the categorical model altogether, it’s about how to determine at what level dimensional features can be best incorporated to complement their categorical aspects. The addition of dimensional components could be useful as an indicator of symptom severity and as an indicator of the individual’s level of functioning. Joint consideration of categorical and dimensional models would facilitate our understanding of the development, maintenance, and course of mental disorders, as well as the development of co-occurring problems. As children are constantly undergoing development and interacting with their environment, disorders are best conceptualised as sharing both categorical and dimensional aspects. </a:t>
            </a:r>
            <a:endParaRPr lang="en-GB" b="0" i="0">
              <a:solidFill>
                <a:srgbClr val="000000"/>
              </a:solidFill>
              <a:effectLst/>
              <a:latin typeface="Segoe UI" panose="020B0502040204020203" pitchFamily="34" charset="0"/>
            </a:endParaRPr>
          </a:p>
          <a:p>
            <a:pPr algn="l" rtl="0" fontAlgn="base"/>
            <a:r>
              <a:rPr lang="en-GB" sz="1200" b="0" i="0">
                <a:solidFill>
                  <a:srgbClr val="000000"/>
                </a:solidFill>
                <a:effectLst/>
                <a:latin typeface="Calibri" panose="020F0502020204030204" pitchFamily="34" charset="0"/>
              </a:rPr>
              <a:t>The second point of criticism concerns the lack of developmental perspective (</a:t>
            </a:r>
            <a:r>
              <a:rPr lang="en-GB" sz="1200" b="0" i="0" err="1">
                <a:solidFill>
                  <a:srgbClr val="000000"/>
                </a:solidFill>
                <a:effectLst/>
                <a:latin typeface="Calibri" panose="020F0502020204030204" pitchFamily="34" charset="0"/>
              </a:rPr>
              <a:t>Regier</a:t>
            </a:r>
            <a:r>
              <a:rPr lang="en-GB" sz="1200" b="0" i="0">
                <a:solidFill>
                  <a:srgbClr val="000000"/>
                </a:solidFill>
                <a:effectLst/>
                <a:latin typeface="Calibri" panose="020F0502020204030204" pitchFamily="34" charset="0"/>
              </a:rPr>
              <a:t>, 2009). DSM is not norm-referenced and fails to provide a mechanism for determining the severity of symptoms in relation to children of similar age and gender. The same criteria are used irrespective of chronological age, and adjustment is not made for age-appropriate behavioural change. ADHD is viewed as a static condition in which the symptoms remain essentially the same regardless of age (Barkley, 2003). Developmental psychopathology differs from adult psychopathology in many ways for example behaviours that are considered normal and adaptive may be considered pathological at another age and vice versa.</a:t>
            </a:r>
            <a:endParaRPr lang="en-GB" b="0" i="0">
              <a:solidFill>
                <a:srgbClr val="000000"/>
              </a:solidFill>
              <a:effectLst/>
              <a:latin typeface="Segoe UI"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10</a:t>
            </a:fld>
            <a:endParaRPr lang="en-GB"/>
          </a:p>
        </p:txBody>
      </p:sp>
    </p:spTree>
    <p:extLst>
      <p:ext uri="{BB962C8B-B14F-4D97-AF65-F5344CB8AC3E}">
        <p14:creationId xmlns:p14="http://schemas.microsoft.com/office/powerpoint/2010/main" val="3899748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Assessment of ADHD in children is initiated the moment the parent or another adult becomes concerned with the child’s behaviour and decide to seek professional help. There is no specific diagnostic procedure for reliably diagnosing ADHD. An ADHD diagnosis is not reached as a result of a single objective test. Assessment of ADHD is a </a:t>
            </a:r>
            <a:r>
              <a:rPr lang="en-GB" sz="1200" b="1" i="0" dirty="0">
                <a:solidFill>
                  <a:srgbClr val="000000"/>
                </a:solidFill>
                <a:effectLst/>
                <a:latin typeface="Calibri" panose="020F0502020204030204" pitchFamily="34" charset="0"/>
              </a:rPr>
              <a:t>multi-dimensional</a:t>
            </a:r>
            <a:r>
              <a:rPr lang="en-GB" sz="1200" b="0" i="0" dirty="0">
                <a:solidFill>
                  <a:srgbClr val="000000"/>
                </a:solidFill>
                <a:effectLst/>
                <a:latin typeface="Calibri" panose="020F0502020204030204" pitchFamily="34" charset="0"/>
              </a:rPr>
              <a:t> and complex process that relies on several informants concerning the children’s difficulties and strengths across multiple settings.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It requires the use of </a:t>
            </a:r>
            <a:r>
              <a:rPr lang="en-GB" sz="1200" b="1" i="0" dirty="0">
                <a:solidFill>
                  <a:srgbClr val="000000"/>
                </a:solidFill>
                <a:effectLst/>
                <a:latin typeface="Calibri" panose="020F0502020204030204" pitchFamily="34" charset="0"/>
              </a:rPr>
              <a:t>multiple diagnostic methods </a:t>
            </a:r>
            <a:r>
              <a:rPr lang="en-GB" sz="1200" b="0" i="0" dirty="0">
                <a:solidFill>
                  <a:srgbClr val="000000"/>
                </a:solidFill>
                <a:effectLst/>
                <a:latin typeface="Calibri" panose="020F0502020204030204" pitchFamily="34" charset="0"/>
              </a:rPr>
              <a:t>that include interviews with parents/caregivers, the child, and teachers; rating scales, psychometric tests, educational assessment, and behavioural observations; and functional behavioural analysis (FBA). A thorough assessment of the individual and contextual factors is needed.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A major goal of the assessment is also to determine whether ADHD is comorbid with other disorders to evaluate the effect that comorbidity may have on prognosis and treatment planning.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Initial findings regarding the child’s difficulties usually guide the nature and depth of subsequent assessment. It should be noted that assessment continues throughout treatment, as clinicians evaluate its efficacy and review goal setting according to the specific needs that the individual and their family may have.  </a:t>
            </a:r>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11</a:t>
            </a:fld>
            <a:endParaRPr lang="en-GB"/>
          </a:p>
        </p:txBody>
      </p:sp>
    </p:spTree>
    <p:extLst>
      <p:ext uri="{BB962C8B-B14F-4D97-AF65-F5344CB8AC3E}">
        <p14:creationId xmlns:p14="http://schemas.microsoft.com/office/powerpoint/2010/main" val="24345466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dirty="0"/>
              <a:t>History - </a:t>
            </a:r>
            <a:r>
              <a:rPr lang="en-GB" sz="1200" dirty="0">
                <a:effectLst/>
                <a:latin typeface="Calibri" panose="020F0502020204030204" pitchFamily="34" charset="0"/>
                <a:ea typeface="DengXian" panose="02010600030101010101" pitchFamily="2" charset="-122"/>
                <a:cs typeface="Arial" panose="020B0604020202020204" pitchFamily="34" charset="0"/>
              </a:rPr>
              <a:t>Parents are typically able to provide the most detailed and ecologically relevant information to the assessment process.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It contributes to establishing a trusting relationship with the parents, which may help in fostering parental cooperation during assessment and subsequent treatment.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Provides clinicians with the opportunity to explore the presence of child and family problems, including the context in which they occur, the onset, frequency, severity, chronicity, and impact on functioning (Sowerby and Tripp, 2009).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Permit clinicians to form an impression of parental mental health and the nature of the parent-child interactions. Maybe very different from the usual behaviour.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Clinicians often use structured or semi-structured interviews that are based on the DSM diagnostic criteria.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However, parental interview can be subject to bias and therefore be of limited reliability and not provide a true picture of the child’s functioning. The reliability of the interview depends to a degree on the way it is conducted, and the specificity of the questions posed by the clinician.</a:t>
            </a:r>
            <a:endParaRPr lang="en-GB" dirty="0"/>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12</a:t>
            </a:fld>
            <a:endParaRPr lang="en-GB"/>
          </a:p>
        </p:txBody>
      </p:sp>
    </p:spTree>
    <p:extLst>
      <p:ext uri="{BB962C8B-B14F-4D97-AF65-F5344CB8AC3E}">
        <p14:creationId xmlns:p14="http://schemas.microsoft.com/office/powerpoint/2010/main" val="1190996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14</a:t>
            </a:fld>
            <a:endParaRPr lang="en-GB"/>
          </a:p>
        </p:txBody>
      </p:sp>
    </p:spTree>
    <p:extLst>
      <p:ext uri="{BB962C8B-B14F-4D97-AF65-F5344CB8AC3E}">
        <p14:creationId xmlns:p14="http://schemas.microsoft.com/office/powerpoint/2010/main" val="41022773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“comorbidity” was introduced into medicine by Feinstein in 1970 to describe cases in which a particular clinical entity exists simultaneously in a patient during the clinical course of his underlying disease [9]. Psychiatric disorders may coexist with somatic disorders and/or other psychiatric disorders when referring to “psychiatric comorbidity”. </a:t>
            </a:r>
          </a:p>
          <a:p>
            <a:endParaRPr lang="en-GB" dirty="0"/>
          </a:p>
          <a:p>
            <a:r>
              <a:rPr lang="en-GB" b="0" i="0" dirty="0">
                <a:solidFill>
                  <a:srgbClr val="1F1F1F"/>
                </a:solidFill>
                <a:effectLst/>
                <a:highlight>
                  <a:srgbClr val="FFFFFF"/>
                </a:highlight>
                <a:latin typeface="Google Sans"/>
              </a:rPr>
              <a:t>Somatic symptom disorder (SSD) </a:t>
            </a:r>
            <a:r>
              <a:rPr lang="en-GB" b="0" i="0" dirty="0">
                <a:solidFill>
                  <a:srgbClr val="040C28"/>
                </a:solidFill>
                <a:effectLst/>
                <a:latin typeface="Google Sans"/>
              </a:rPr>
              <a:t>occurs when a person feels extreme, exaggerated anxiety about physical symptoms</a:t>
            </a:r>
            <a:r>
              <a:rPr lang="en-GB" b="0" i="0" dirty="0">
                <a:solidFill>
                  <a:srgbClr val="1F1F1F"/>
                </a:solidFill>
                <a:effectLst/>
                <a:highlight>
                  <a:srgbClr val="FFFFFF"/>
                </a:highlight>
                <a:latin typeface="Google Sans"/>
              </a:rPr>
              <a:t>. The person has such intense thoughts, feelings, and </a:t>
            </a:r>
            <a:r>
              <a:rPr lang="en-GB" b="0" i="0" dirty="0" err="1">
                <a:solidFill>
                  <a:srgbClr val="1F1F1F"/>
                </a:solidFill>
                <a:effectLst/>
                <a:highlight>
                  <a:srgbClr val="FFFFFF"/>
                </a:highlight>
                <a:latin typeface="Google Sans"/>
              </a:rPr>
              <a:t>behaviors</a:t>
            </a:r>
            <a:r>
              <a:rPr lang="en-GB" b="0" i="0" dirty="0">
                <a:solidFill>
                  <a:srgbClr val="1F1F1F"/>
                </a:solidFill>
                <a:effectLst/>
                <a:highlight>
                  <a:srgbClr val="FFFFFF"/>
                </a:highlight>
                <a:latin typeface="Google Sans"/>
              </a:rPr>
              <a:t> related to the symptoms, that they feel they cannot do some of the activities of daily life</a:t>
            </a:r>
          </a:p>
          <a:p>
            <a:endParaRPr lang="en-GB" dirty="0"/>
          </a:p>
          <a:p>
            <a:r>
              <a:rPr lang="en-GB" dirty="0"/>
              <a:t>Different causes can lead to comorbidities, which can be accidental or the result of a combination of different risk factors; or two disorders may have the same or overlapping risk factors when one disorder causes the other; or there may be a multiform manifestation of one of the two basic disorders when the third - independent – occurs disorder. </a:t>
            </a:r>
          </a:p>
          <a:p>
            <a:endParaRPr lang="en-GB" dirty="0"/>
          </a:p>
          <a:p>
            <a:r>
              <a:rPr lang="en-GB" dirty="0"/>
              <a:t>The same study estimates that oppositional defiant disorder is concomitant with ADHD in 25–75% of the cases, conduct disorder about one third of cases, 6–30% of ADHD children have major depression, ADHD 4 more than 20% of bipolar disorder co-occur with ADHD; 87% of disruptive mood dysregulation disorder children had ADHD concomitantly; the prevalence of PTSD in children with ADHD is 5.2%; chronic tics disorder with ADHD is 55%; 85% of children with autistic spectrum disorder show a clinical picture of ADHD</a:t>
            </a:r>
          </a:p>
        </p:txBody>
      </p:sp>
      <p:sp>
        <p:nvSpPr>
          <p:cNvPr id="4" name="Slide Number Placeholder 3"/>
          <p:cNvSpPr>
            <a:spLocks noGrp="1"/>
          </p:cNvSpPr>
          <p:nvPr>
            <p:ph type="sldNum" sz="quarter" idx="5"/>
          </p:nvPr>
        </p:nvSpPr>
        <p:spPr/>
        <p:txBody>
          <a:bodyPr/>
          <a:lstStyle/>
          <a:p>
            <a:fld id="{89E68284-4F4D-4B1F-8034-85B7FE564E9E}" type="slidenum">
              <a:rPr lang="en-GB" smtClean="0"/>
              <a:t>17</a:t>
            </a:fld>
            <a:endParaRPr lang="en-GB"/>
          </a:p>
        </p:txBody>
      </p:sp>
    </p:spTree>
    <p:extLst>
      <p:ext uri="{BB962C8B-B14F-4D97-AF65-F5344CB8AC3E}">
        <p14:creationId xmlns:p14="http://schemas.microsoft.com/office/powerpoint/2010/main" val="3857755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18</a:t>
            </a:fld>
            <a:endParaRPr lang="en-GB"/>
          </a:p>
        </p:txBody>
      </p:sp>
    </p:spTree>
    <p:extLst>
      <p:ext uri="{BB962C8B-B14F-4D97-AF65-F5344CB8AC3E}">
        <p14:creationId xmlns:p14="http://schemas.microsoft.com/office/powerpoint/2010/main" val="39032018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Behavioral</a:t>
            </a:r>
            <a:r>
              <a:rPr lang="en-GB" dirty="0"/>
              <a:t> disorders in developmental age are characterized by persistent and repetitive patterns of dissocial, aggressive, or defiant </a:t>
            </a:r>
            <a:r>
              <a:rPr lang="en-GB" dirty="0" err="1"/>
              <a:t>behavior</a:t>
            </a:r>
            <a:r>
              <a:rPr lang="en-GB" dirty="0"/>
              <a:t>. These </a:t>
            </a:r>
            <a:r>
              <a:rPr lang="en-GB" dirty="0" err="1"/>
              <a:t>behaviors</a:t>
            </a:r>
            <a:r>
              <a:rPr lang="en-GB" dirty="0"/>
              <a:t> in their most pronounced form can have criminogenic characteristics and deviate significantly from the socially expected ones according to the age of the child. These disorders are often accompanied by an </a:t>
            </a:r>
            <a:r>
              <a:rPr lang="en-GB" dirty="0" err="1"/>
              <a:t>unfavorable</a:t>
            </a:r>
            <a:r>
              <a:rPr lang="en-GB" dirty="0"/>
              <a:t> psychosocial environment, unsatisfactory family relationships and school failure. They are more commonly observed in boys than in girls.</a:t>
            </a:r>
          </a:p>
          <a:p>
            <a:endParaRPr lang="en-GB" dirty="0"/>
          </a:p>
          <a:p>
            <a:r>
              <a:rPr lang="en-GB" dirty="0"/>
              <a:t>Opposition-defiant </a:t>
            </a:r>
            <a:r>
              <a:rPr lang="en-GB" dirty="0" err="1"/>
              <a:t>behavior</a:t>
            </a:r>
            <a:r>
              <a:rPr lang="en-GB" dirty="0"/>
              <a:t> usually occurs in younger children, who exhibit extremely defiant, provocative, and disobedient </a:t>
            </a:r>
            <a:r>
              <a:rPr lang="en-GB" dirty="0" err="1"/>
              <a:t>behavior</a:t>
            </a:r>
            <a:r>
              <a:rPr lang="en-GB" dirty="0"/>
              <a:t>, and some children also exhibit aggressive </a:t>
            </a:r>
            <a:r>
              <a:rPr lang="en-GB" dirty="0" err="1"/>
              <a:t>behaviors</a:t>
            </a:r>
            <a:r>
              <a:rPr lang="en-GB" dirty="0"/>
              <a:t>. Most authors believe that 45–84% of children and adolescents with ADHD also exhibit oppositional-defiant </a:t>
            </a:r>
            <a:r>
              <a:rPr lang="en-GB" dirty="0" err="1"/>
              <a:t>behavior</a:t>
            </a:r>
            <a:r>
              <a:rPr lang="en-GB" dirty="0"/>
              <a:t> [5]. </a:t>
            </a:r>
          </a:p>
          <a:p>
            <a:endParaRPr lang="en-GB" dirty="0"/>
          </a:p>
          <a:p>
            <a:r>
              <a:rPr lang="en-GB" dirty="0"/>
              <a:t>Multimodal Treatment Study of ADHD found that about 62% of preschool children with ADHD and 59% of school children in the sample had oppositional-defiant </a:t>
            </a:r>
            <a:r>
              <a:rPr lang="en-GB" dirty="0" err="1"/>
              <a:t>behavior</a:t>
            </a:r>
            <a:r>
              <a:rPr lang="en-GB" dirty="0"/>
              <a:t> [5]. It is hypothesized that emotional dysregulation that occurs in children with ADHD may affect the occurrence of comorbidities for oppositional-defiant behaviour, anxiety, depression, bipolar disorder, and other conditions, and it has also been observed that these children often have more psychopathology and social problems in the family [5]. These children are also at higher risk of taking various psychoactive substances, rejection from peers, poorer school achievement, rejection and the development of anxiety and depression in adolescence.  </a:t>
            </a:r>
          </a:p>
        </p:txBody>
      </p:sp>
      <p:sp>
        <p:nvSpPr>
          <p:cNvPr id="4" name="Slide Number Placeholder 3"/>
          <p:cNvSpPr>
            <a:spLocks noGrp="1"/>
          </p:cNvSpPr>
          <p:nvPr>
            <p:ph type="sldNum" sz="quarter" idx="5"/>
          </p:nvPr>
        </p:nvSpPr>
        <p:spPr/>
        <p:txBody>
          <a:bodyPr/>
          <a:lstStyle/>
          <a:p>
            <a:fld id="{89E68284-4F4D-4B1F-8034-85B7FE564E9E}" type="slidenum">
              <a:rPr lang="en-GB" smtClean="0"/>
              <a:t>19</a:t>
            </a:fld>
            <a:endParaRPr lang="en-GB"/>
          </a:p>
        </p:txBody>
      </p:sp>
    </p:spTree>
    <p:extLst>
      <p:ext uri="{BB962C8B-B14F-4D97-AF65-F5344CB8AC3E}">
        <p14:creationId xmlns:p14="http://schemas.microsoft.com/office/powerpoint/2010/main" val="35959065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21</a:t>
            </a:fld>
            <a:endParaRPr lang="en-GB"/>
          </a:p>
        </p:txBody>
      </p:sp>
    </p:spTree>
    <p:extLst>
      <p:ext uri="{BB962C8B-B14F-4D97-AF65-F5344CB8AC3E}">
        <p14:creationId xmlns:p14="http://schemas.microsoft.com/office/powerpoint/2010/main" val="9199106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24</a:t>
            </a:fld>
            <a:endParaRPr lang="en-GB"/>
          </a:p>
        </p:txBody>
      </p:sp>
    </p:spTree>
    <p:extLst>
      <p:ext uri="{BB962C8B-B14F-4D97-AF65-F5344CB8AC3E}">
        <p14:creationId xmlns:p14="http://schemas.microsoft.com/office/powerpoint/2010/main" val="403688465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474747"/>
                </a:solidFill>
                <a:effectLst/>
                <a:highlight>
                  <a:srgbClr val="FFFFFF"/>
                </a:highlight>
                <a:latin typeface="Google Sans"/>
              </a:rPr>
              <a:t>The term “brain (or neural) oscillations- </a:t>
            </a:r>
            <a:r>
              <a:rPr lang="en-GB" b="0" i="0">
                <a:solidFill>
                  <a:srgbClr val="040C28"/>
                </a:solidFill>
                <a:effectLst/>
                <a:highlight>
                  <a:srgbClr val="D3E3FD"/>
                </a:highlight>
                <a:latin typeface="Google Sans"/>
              </a:rPr>
              <a:t>rhythmic and/or repetitive electrical activity generated spontaneously and in response to stimuli by neural tissue in the central nervous system</a:t>
            </a:r>
            <a:r>
              <a:rPr lang="en-GB" b="0" i="0">
                <a:solidFill>
                  <a:srgbClr val="474747"/>
                </a:solidFill>
                <a:effectLst/>
                <a:highlight>
                  <a:srgbClr val="FFFFFF"/>
                </a:highlight>
                <a:latin typeface="Google Sans"/>
              </a:rPr>
              <a:t>.</a:t>
            </a:r>
          </a:p>
          <a:p>
            <a:pPr algn="l"/>
            <a:endParaRPr lang="en-GB" b="0" i="0">
              <a:solidFill>
                <a:srgbClr val="1F1F1F"/>
              </a:solidFill>
              <a:effectLst/>
              <a:highlight>
                <a:srgbClr val="FFFFFF"/>
              </a:highlight>
              <a:latin typeface="Google Sans"/>
            </a:endParaRPr>
          </a:p>
          <a:p>
            <a:pPr algn="l"/>
            <a:endParaRPr lang="en-GB" b="0" i="0">
              <a:solidFill>
                <a:srgbClr val="1F1F1F"/>
              </a:solidFill>
              <a:effectLst/>
              <a:highlight>
                <a:srgbClr val="FFFFFF"/>
              </a:highligh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F1F1F"/>
                </a:solidFill>
                <a:effectLst/>
                <a:highlight>
                  <a:srgbClr val="FFFFFF"/>
                </a:highlight>
                <a:latin typeface="Google Sans"/>
              </a:rPr>
              <a:t> strongly influences whether or not a stimulus is perceived – so If they can’t conserve these oscillations they show faulty responses – over responding or under responding </a:t>
            </a:r>
          </a:p>
          <a:p>
            <a:pPr algn="l"/>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25</a:t>
            </a:fld>
            <a:endParaRPr lang="en-GB"/>
          </a:p>
        </p:txBody>
      </p:sp>
    </p:spTree>
    <p:extLst>
      <p:ext uri="{BB962C8B-B14F-4D97-AF65-F5344CB8AC3E}">
        <p14:creationId xmlns:p14="http://schemas.microsoft.com/office/powerpoint/2010/main" val="36848289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26</a:t>
            </a:fld>
            <a:endParaRPr lang="en-GB"/>
          </a:p>
        </p:txBody>
      </p:sp>
    </p:spTree>
    <p:extLst>
      <p:ext uri="{BB962C8B-B14F-4D97-AF65-F5344CB8AC3E}">
        <p14:creationId xmlns:p14="http://schemas.microsoft.com/office/powerpoint/2010/main" val="15167071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Best Practice</a:t>
            </a:r>
          </a:p>
          <a:p>
            <a:r>
              <a:rPr lang="en-GB" dirty="0"/>
              <a:t>Children and young people should be viewed as </a:t>
            </a:r>
            <a:r>
              <a:rPr lang="en-GB" b="1" dirty="0"/>
              <a:t>active partners</a:t>
            </a:r>
            <a:r>
              <a:rPr lang="en-GB" dirty="0"/>
              <a:t> in planning and reviewing support.</a:t>
            </a:r>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27</a:t>
            </a:fld>
            <a:endParaRPr lang="en-GB"/>
          </a:p>
        </p:txBody>
      </p:sp>
    </p:spTree>
    <p:extLst>
      <p:ext uri="{BB962C8B-B14F-4D97-AF65-F5344CB8AC3E}">
        <p14:creationId xmlns:p14="http://schemas.microsoft.com/office/powerpoint/2010/main" val="19746732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9D5566-F5B3-A836-7CAC-1EDDD66794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FA742F-CF16-36E7-0511-146B9EA388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46F31-F196-C750-BDF4-B05C9BC3360E}"/>
              </a:ext>
            </a:extLst>
          </p:cNvPr>
          <p:cNvSpPr>
            <a:spLocks noGrp="1"/>
          </p:cNvSpPr>
          <p:nvPr>
            <p:ph type="body" idx="1"/>
          </p:nvPr>
        </p:nvSpPr>
        <p:spPr/>
        <p:txBody>
          <a:bodyPr/>
          <a:lstStyle/>
          <a:p>
            <a:r>
              <a:rPr lang="en-GB"/>
              <a:t>So – how does ADHD look in Wales today?</a:t>
            </a:r>
          </a:p>
        </p:txBody>
      </p:sp>
      <p:sp>
        <p:nvSpPr>
          <p:cNvPr id="4" name="Slide Number Placeholder 3">
            <a:extLst>
              <a:ext uri="{FF2B5EF4-FFF2-40B4-BE49-F238E27FC236}">
                <a16:creationId xmlns:a16="http://schemas.microsoft.com/office/drawing/2014/main" id="{9FDBBDDE-3B4E-9D9F-C021-1B936E98748A}"/>
              </a:ext>
            </a:extLst>
          </p:cNvPr>
          <p:cNvSpPr>
            <a:spLocks noGrp="1"/>
          </p:cNvSpPr>
          <p:nvPr>
            <p:ph type="sldNum" sz="quarter" idx="5"/>
          </p:nvPr>
        </p:nvSpPr>
        <p:spPr/>
        <p:txBody>
          <a:bodyPr/>
          <a:lstStyle/>
          <a:p>
            <a:pPr rtl="0"/>
            <a:fld id="{2E61351F-DBB1-4664-ADA9-83BC7CB8848D}" type="slidenum">
              <a:rPr lang="en-GB" smtClean="0"/>
              <a:t>34</a:t>
            </a:fld>
            <a:endParaRPr lang="en-GB"/>
          </a:p>
        </p:txBody>
      </p:sp>
    </p:spTree>
    <p:extLst>
      <p:ext uri="{BB962C8B-B14F-4D97-AF65-F5344CB8AC3E}">
        <p14:creationId xmlns:p14="http://schemas.microsoft.com/office/powerpoint/2010/main" val="2617424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F7D72-171D-B3F1-66ED-70E9C892A9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28AED8-E71F-E76C-6409-D07F9FEA9F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E81B48-265B-2F38-AA94-198AAFF7362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BE4A9C7-69FF-5C66-EF33-63D53C97FD0C}"/>
              </a:ext>
            </a:extLst>
          </p:cNvPr>
          <p:cNvSpPr>
            <a:spLocks noGrp="1"/>
          </p:cNvSpPr>
          <p:nvPr>
            <p:ph type="sldNum" sz="quarter" idx="5"/>
          </p:nvPr>
        </p:nvSpPr>
        <p:spPr/>
        <p:txBody>
          <a:bodyPr/>
          <a:lstStyle/>
          <a:p>
            <a:pPr rtl="0"/>
            <a:fld id="{2E61351F-DBB1-4664-ADA9-83BC7CB8848D}" type="slidenum">
              <a:rPr lang="en-GB" smtClean="0"/>
              <a:t>35</a:t>
            </a:fld>
            <a:endParaRPr lang="en-GB"/>
          </a:p>
        </p:txBody>
      </p:sp>
    </p:spTree>
    <p:extLst>
      <p:ext uri="{BB962C8B-B14F-4D97-AF65-F5344CB8AC3E}">
        <p14:creationId xmlns:p14="http://schemas.microsoft.com/office/powerpoint/2010/main" val="5255966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2C4981-2B6B-8301-B06D-46DA25BB76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B688EE-2214-AF83-FD33-48AE72F739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7C78B1-F629-FAC2-4142-D7963EDF2F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114EEEC-A54E-ADC1-3DE1-31B81391A52C}"/>
              </a:ext>
            </a:extLst>
          </p:cNvPr>
          <p:cNvSpPr>
            <a:spLocks noGrp="1"/>
          </p:cNvSpPr>
          <p:nvPr>
            <p:ph type="sldNum" sz="quarter" idx="5"/>
          </p:nvPr>
        </p:nvSpPr>
        <p:spPr/>
        <p:txBody>
          <a:bodyPr/>
          <a:lstStyle/>
          <a:p>
            <a:pPr rtl="0"/>
            <a:fld id="{2E61351F-DBB1-4664-ADA9-83BC7CB8848D}" type="slidenum">
              <a:rPr lang="en-GB" smtClean="0"/>
              <a:t>36</a:t>
            </a:fld>
            <a:endParaRPr lang="en-GB"/>
          </a:p>
        </p:txBody>
      </p:sp>
    </p:spTree>
    <p:extLst>
      <p:ext uri="{BB962C8B-B14F-4D97-AF65-F5344CB8AC3E}">
        <p14:creationId xmlns:p14="http://schemas.microsoft.com/office/powerpoint/2010/main" val="18906056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D69FF-9917-4281-8A67-6D5873C2E4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975357-9281-9661-DBEA-F97334C980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3457A6-78F1-6608-C87E-FF3E9C3746D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guide outlines effective interventions for supporting children and young people with Attention Deficit Hyperactivity Disorder (ADHD) in educational settings.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Support packages should be tailored to individual learners, considering various factors. ​</a:t>
            </a:r>
          </a:p>
          <a:p>
            <a:pPr lvl="0"/>
            <a:r>
              <a:rPr lang="en-GB" sz="1200" kern="1200" dirty="0">
                <a:solidFill>
                  <a:schemeClr val="tx1"/>
                </a:solidFill>
                <a:effectLst/>
                <a:latin typeface="+mn-lt"/>
                <a:ea typeface="+mn-ea"/>
                <a:cs typeface="+mn-cs"/>
              </a:rPr>
              <a:t>Factors include the severity of ADHD, age, and the learner's beliefs about their ability to control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Class and school dynamics, including teacher knowledge and resources, play a crucial role in the effectiveness of support.</a:t>
            </a:r>
          </a:p>
          <a:p>
            <a:pPr lvl="0"/>
            <a:r>
              <a:rPr lang="en-GB" sz="1200" kern="1200" dirty="0">
                <a:solidFill>
                  <a:schemeClr val="tx1"/>
                </a:solidFill>
                <a:effectLst/>
                <a:latin typeface="+mn-lt"/>
                <a:ea typeface="+mn-ea"/>
                <a:cs typeface="+mn-cs"/>
              </a:rPr>
              <a:t>Communication and collaboration among educators, parents, and professionals are essential for successful implementation.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5CF290B1-29F0-66B0-362F-C4B1E665D803}"/>
              </a:ext>
            </a:extLst>
          </p:cNvPr>
          <p:cNvSpPr>
            <a:spLocks noGrp="1"/>
          </p:cNvSpPr>
          <p:nvPr>
            <p:ph type="sldNum" sz="quarter" idx="5"/>
          </p:nvPr>
        </p:nvSpPr>
        <p:spPr/>
        <p:txBody>
          <a:bodyPr/>
          <a:lstStyle/>
          <a:p>
            <a:fld id="{89E68284-4F4D-4B1F-8034-85B7FE564E9E}" type="slidenum">
              <a:rPr lang="en-GB" smtClean="0"/>
              <a:t>37</a:t>
            </a:fld>
            <a:endParaRPr lang="en-GB"/>
          </a:p>
        </p:txBody>
      </p:sp>
    </p:spTree>
    <p:extLst>
      <p:ext uri="{BB962C8B-B14F-4D97-AF65-F5344CB8AC3E}">
        <p14:creationId xmlns:p14="http://schemas.microsoft.com/office/powerpoint/2010/main" val="23762052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9BF81-E91A-3F73-736F-E1F32BA70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51885D-C635-38C2-AAA1-3131320C73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A09F3F-6A14-ADEF-9903-7D51061652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E6FC90-1590-28DB-83BF-17A47C430677}"/>
              </a:ext>
            </a:extLst>
          </p:cNvPr>
          <p:cNvSpPr>
            <a:spLocks noGrp="1"/>
          </p:cNvSpPr>
          <p:nvPr>
            <p:ph type="sldNum" sz="quarter" idx="5"/>
          </p:nvPr>
        </p:nvSpPr>
        <p:spPr/>
        <p:txBody>
          <a:bodyPr/>
          <a:lstStyle/>
          <a:p>
            <a:fld id="{89E68284-4F4D-4B1F-8034-85B7FE564E9E}" type="slidenum">
              <a:rPr lang="en-GB" smtClean="0"/>
              <a:t>38</a:t>
            </a:fld>
            <a:endParaRPr lang="en-GB"/>
          </a:p>
        </p:txBody>
      </p:sp>
    </p:spTree>
    <p:extLst>
      <p:ext uri="{BB962C8B-B14F-4D97-AF65-F5344CB8AC3E}">
        <p14:creationId xmlns:p14="http://schemas.microsoft.com/office/powerpoint/2010/main" val="17647299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"How can professionals in Wales improve collaborative working to ensure equitable support for learners with ADHD regardless of diagnosis or geographical location?"</a:t>
            </a:r>
            <a:endParaRPr lang="en-GB" dirty="0"/>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39</a:t>
            </a:fld>
            <a:endParaRPr lang="en-GB"/>
          </a:p>
        </p:txBody>
      </p:sp>
    </p:spTree>
    <p:extLst>
      <p:ext uri="{BB962C8B-B14F-4D97-AF65-F5344CB8AC3E}">
        <p14:creationId xmlns:p14="http://schemas.microsoft.com/office/powerpoint/2010/main" val="25001077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42</a:t>
            </a:fld>
            <a:endParaRPr lang="en-GB"/>
          </a:p>
        </p:txBody>
      </p:sp>
    </p:spTree>
    <p:extLst>
      <p:ext uri="{BB962C8B-B14F-4D97-AF65-F5344CB8AC3E}">
        <p14:creationId xmlns:p14="http://schemas.microsoft.com/office/powerpoint/2010/main" val="165496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5E4B6C-040F-4BC5-A9D7-599E37A8488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5E4B6C-040F-4BC5-A9D7-599E37A8488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5E4B6C-040F-4BC5-A9D7-599E37A8488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5E4B6C-040F-4BC5-A9D7-599E37A84880}"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5E4B6C-040F-4BC5-A9D7-599E37A84880}" type="datetimeFigureOut">
              <a:rPr lang="en-GB" smtClean="0"/>
              <a:t>04/08/2026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57409F-9C03-486C-B75D-5D8B82170297}"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5E4B6C-040F-4BC5-A9D7-599E37A84880}" type="datetimeFigureOut">
              <a:rPr lang="en-GB" smtClean="0"/>
              <a:t>04/08/2026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5E4B6C-040F-4BC5-A9D7-599E37A84880}" type="datetimeFigureOut">
              <a:rPr lang="en-GB" smtClean="0"/>
              <a:t>04/08/2026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5E4B6C-040F-4BC5-A9D7-599E37A84880}"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7409F-9C03-486C-B75D-5D8B82170297}"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5E4B6C-040F-4BC5-A9D7-599E37A84880}"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5E4B6C-040F-4BC5-A9D7-599E37A8488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5E4B6C-040F-4BC5-A9D7-599E37A84880}"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DBBC5B7-B376-4AE8-A9C0-6A4751DECD82}" type="datetimeFigureOut">
              <a:rPr lang="en-GB" smtClean="0"/>
              <a:t>04/08/2026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D3D5373-7D1E-4F1C-9A81-C868B6336D25}"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728101393"/>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DBBC5B7-B376-4AE8-A9C0-6A4751DECD82}"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D3D5373-7D1E-4F1C-9A81-C868B6336D25}"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65907369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8DBBC5B7-B376-4AE8-A9C0-6A4751DECD82}" type="datetimeFigureOut">
              <a:rPr lang="en-GB" smtClean="0"/>
              <a:t>04/08/2026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D3D5373-7D1E-4F1C-9A81-C868B6336D25}"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03227968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8DBBC5B7-B376-4AE8-A9C0-6A4751DECD82}" type="datetimeFigureOut">
              <a:rPr lang="en-GB" smtClean="0"/>
              <a:t>04/08/2026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3D5373-7D1E-4F1C-9A81-C868B6336D25}"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404377555"/>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DBBC5B7-B376-4AE8-A9C0-6A4751DECD82}" type="datetimeFigureOut">
              <a:rPr lang="en-GB" smtClean="0"/>
              <a:t>04/08/2026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D3D5373-7D1E-4F1C-9A81-C868B6336D25}"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6004573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DBBC5B7-B376-4AE8-A9C0-6A4751DECD82}" type="datetimeFigureOut">
              <a:rPr lang="en-GB" smtClean="0"/>
              <a:t>04/08/2026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3724550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 name="Date Placeholder 1"/>
          <p:cNvSpPr>
            <a:spLocks noGrp="1"/>
          </p:cNvSpPr>
          <p:nvPr>
            <p:ph type="dt" sz="half" idx="10"/>
          </p:nvPr>
        </p:nvSpPr>
        <p:spPr/>
        <p:txBody>
          <a:bodyPr/>
          <a:lstStyle/>
          <a:p>
            <a:fld id="{8DBBC5B7-B376-4AE8-A9C0-6A4751DECD82}" type="datetimeFigureOut">
              <a:rPr lang="en-GB" smtClean="0"/>
              <a:t>04/08/2026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D3D5373-7D1E-4F1C-9A81-C868B6336D25}" type="slidenum">
              <a:rPr lang="en-GB" smtClean="0"/>
              <a:t>‹#›</a:t>
            </a:fld>
            <a:endParaRPr lang="en-GB"/>
          </a:p>
        </p:txBody>
      </p:sp>
    </p:spTree>
    <p:extLst>
      <p:ext uri="{BB962C8B-B14F-4D97-AF65-F5344CB8AC3E}">
        <p14:creationId xmlns:p14="http://schemas.microsoft.com/office/powerpoint/2010/main" val="23126211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D3D5373-7D1E-4F1C-9A81-C868B6336D25}"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DBBC5B7-B376-4AE8-A9C0-6A4751DECD82}" type="datetimeFigureOut">
              <a:rPr lang="en-GB" smtClean="0"/>
              <a:t>04/08/2026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930328689"/>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D3D5373-7D1E-4F1C-9A81-C868B6336D25}"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DBBC5B7-B376-4AE8-A9C0-6A4751DECD82}" type="datetimeFigureOut">
              <a:rPr lang="en-GB" smtClean="0"/>
              <a:t>04/08/2026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3566900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BBC5B7-B376-4AE8-A9C0-6A4751DECD82}"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387507699"/>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D3D5373-7D1E-4F1C-9A81-C868B6336D25}"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BBC5B7-B376-4AE8-A9C0-6A4751DECD82}" type="datetimeFigureOut">
              <a:rPr lang="en-GB" smtClean="0"/>
              <a:t>04/08/2026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81336483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085E4B6C-040F-4BC5-A9D7-599E37A84880}" type="datetimeFigureOut">
              <a:rPr lang="en-GB" smtClean="0"/>
              <a:t>04/08/2026</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A157409F-9C03-486C-B75D-5D8B8217029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DBBC5B7-B376-4AE8-A9C0-6A4751DECD82}" type="datetimeFigureOut">
              <a:rPr lang="en-GB" smtClean="0"/>
              <a:t>04/08/2026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D3D5373-7D1E-4F1C-9A81-C868B6336D25}"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296354528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acrobat.adobe.com/id/urn:aaid:sc:EU:4fbd8495-5027-4005-bd6e-e0cd6267ee2d" TargetMode="External"/><Relationship Id="rId4" Type="http://schemas.openxmlformats.org/officeDocument/2006/relationships/diagramLayout" Target="../diagrams/layout1.xml"/><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image" Target="../media/image9.sv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diagramColors" Target="../diagrams/colors4.xml"/><Relationship Id="rId3" Type="http://schemas.openxmlformats.org/officeDocument/2006/relationships/image" Target="../media/image11.jpeg"/><Relationship Id="rId7" Type="http://schemas.openxmlformats.org/officeDocument/2006/relationships/diagramQuickStyle" Target="../diagrams/quickStyle3.xml"/><Relationship Id="rId12" Type="http://schemas.openxmlformats.org/officeDocument/2006/relationships/diagramQuickStyle" Target="../diagrams/quickStyle4.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Layout" Target="../diagrams/layout3.xml"/><Relationship Id="rId11" Type="http://schemas.openxmlformats.org/officeDocument/2006/relationships/diagramLayout" Target="../diagrams/layout4.xml"/><Relationship Id="rId5" Type="http://schemas.openxmlformats.org/officeDocument/2006/relationships/diagramData" Target="../diagrams/data3.xml"/><Relationship Id="rId15" Type="http://schemas.openxmlformats.org/officeDocument/2006/relationships/image" Target="../media/image12.gif"/><Relationship Id="rId10" Type="http://schemas.openxmlformats.org/officeDocument/2006/relationships/diagramData" Target="../diagrams/data4.xml"/><Relationship Id="rId4" Type="http://schemas.microsoft.com/office/2007/relationships/hdphoto" Target="../media/hdphoto2.wdp"/><Relationship Id="rId9" Type="http://schemas.microsoft.com/office/2007/relationships/diagramDrawing" Target="../diagrams/drawing3.xml"/><Relationship Id="rId14"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hyperlink" Target="https://cks.nice.org.uk/topics/attention-deficit-hyperactivity-disorder/background-information/prevalence/" TargetMode="External"/><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hyperlink" Target="https://uowtsd-my.sharepoint.com/:wb:/g/personal/c_greenway_uwtsd_ac_uk/Eb4HKcKxZvRFvRRSE0_q-4QBFNSFtQMOUTKzZkiT4uVtNw?e=OI8F3D"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7.xml"/><Relationship Id="rId13" Type="http://schemas.openxmlformats.org/officeDocument/2006/relationships/diagramData" Target="../diagrams/data8.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17" Type="http://schemas.microsoft.com/office/2007/relationships/diagramDrawing" Target="../diagrams/drawing8.xml"/><Relationship Id="rId2" Type="http://schemas.openxmlformats.org/officeDocument/2006/relationships/notesSlide" Target="../notesSlides/notesSlide10.xml"/><Relationship Id="rId16" Type="http://schemas.openxmlformats.org/officeDocument/2006/relationships/diagramColors" Target="../diagrams/colors8.xml"/><Relationship Id="rId1" Type="http://schemas.openxmlformats.org/officeDocument/2006/relationships/slideLayout" Target="../slideLayouts/slideLayout18.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5" Type="http://schemas.openxmlformats.org/officeDocument/2006/relationships/diagramQuickStyle" Target="../diagrams/quickStyle8.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 Id="rId1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8.xml"/><Relationship Id="rId5" Type="http://schemas.openxmlformats.org/officeDocument/2006/relationships/image" Target="../media/image15.png"/><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3" Type="http://schemas.openxmlformats.org/officeDocument/2006/relationships/hyperlink" Target="https://www.nice.org.uk/guidance/ng87" TargetMode="External"/><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ags" Target="../tags/tag3.xml"/><Relationship Id="rId4" Type="http://schemas.openxmlformats.org/officeDocument/2006/relationships/image" Target="../media/image16.svg"/></Relationships>
</file>

<file path=ppt/slides/_rels/slide14.xml.rels><?xml version="1.0" encoding="UTF-8" standalone="yes"?>
<Relationships xmlns="http://schemas.openxmlformats.org/package/2006/relationships"><Relationship Id="rId8" Type="http://schemas.openxmlformats.org/officeDocument/2006/relationships/hyperlink" Target="https://youtu.be/WqoMrCLl14E?t=42" TargetMode="External"/><Relationship Id="rId3" Type="http://schemas.openxmlformats.org/officeDocument/2006/relationships/hyperlink" Target="https://uowtsd-my.sharepoint.com/personal/c_greenway_uwtsd_ac_uk/Documents/Mental%20Health%20MA/ADHD%20module/Lecture%201/SDQ_English(UK)_pt4-17single.pdf" TargetMode="External"/><Relationship Id="rId7" Type="http://schemas.openxmlformats.org/officeDocument/2006/relationships/hyperlink" Target="https://youtu.be/ybnhZCQ_Ji0"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hyperlink" Target="https://youtu.be/xFVq0xbjXv4" TargetMode="External"/><Relationship Id="rId5" Type="http://schemas.openxmlformats.org/officeDocument/2006/relationships/hyperlink" Target="https://acrobat.adobe.com/link/track?uri=urn:aaid:scds:US:cc0afb8a-cc95-3bce-a099-f8320016fd3d" TargetMode="External"/><Relationship Id="rId10" Type="http://schemas.openxmlformats.org/officeDocument/2006/relationships/hyperlink" Target="https://youtu.be/533KrYhyOPo?t=179" TargetMode="External"/><Relationship Id="rId4" Type="http://schemas.openxmlformats.org/officeDocument/2006/relationships/hyperlink" Target="https://psychology-tools.com/test/vadrs-vanderbilt-adhd-diagnostic-rating-scale" TargetMode="External"/><Relationship Id="rId9" Type="http://schemas.openxmlformats.org/officeDocument/2006/relationships/hyperlink" Target="https://youtu.be/Jjm1rZPpUiM?t=88" TargetMode="Externa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12" Type="http://schemas.openxmlformats.org/officeDocument/2006/relationships/hyperlink" Target="https://nesplora.com/en/producto/attention-adults-aquarium-en/" TargetMode="External"/><Relationship Id="rId2" Type="http://schemas.openxmlformats.org/officeDocument/2006/relationships/diagramData" Target="../diagrams/data9.xml"/><Relationship Id="rId1" Type="http://schemas.openxmlformats.org/officeDocument/2006/relationships/slideLayout" Target="../slideLayouts/slideLayout13.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1.xml"/><Relationship Id="rId13" Type="http://schemas.openxmlformats.org/officeDocument/2006/relationships/diagramColors" Target="../diagrams/colors12.xml"/><Relationship Id="rId3" Type="http://schemas.openxmlformats.org/officeDocument/2006/relationships/image" Target="../media/image17.jpeg"/><Relationship Id="rId7" Type="http://schemas.openxmlformats.org/officeDocument/2006/relationships/diagramQuickStyle" Target="../diagrams/quickStyle11.xml"/><Relationship Id="rId12" Type="http://schemas.openxmlformats.org/officeDocument/2006/relationships/diagramQuickStyle" Target="../diagrams/quickStyle12.xm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diagramLayout" Target="../diagrams/layout11.xml"/><Relationship Id="rId11" Type="http://schemas.openxmlformats.org/officeDocument/2006/relationships/diagramLayout" Target="../diagrams/layout12.xml"/><Relationship Id="rId5" Type="http://schemas.openxmlformats.org/officeDocument/2006/relationships/diagramData" Target="../diagrams/data11.xml"/><Relationship Id="rId10" Type="http://schemas.openxmlformats.org/officeDocument/2006/relationships/diagramData" Target="../diagrams/data12.xml"/><Relationship Id="rId4" Type="http://schemas.microsoft.com/office/2007/relationships/hdphoto" Target="../media/hdphoto4.wdp"/><Relationship Id="rId9" Type="http://schemas.microsoft.com/office/2007/relationships/diagramDrawing" Target="../diagrams/drawing11.xml"/><Relationship Id="rId14" Type="http://schemas.microsoft.com/office/2007/relationships/diagramDrawing" Target="../diagrams/drawing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7.xml"/><Relationship Id="rId1" Type="http://schemas.openxmlformats.org/officeDocument/2006/relationships/slideLayout" Target="../slideLayouts/slideLayout1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7.xml"/><Relationship Id="rId3" Type="http://schemas.openxmlformats.org/officeDocument/2006/relationships/diagramLayout" Target="../diagrams/layout16.xml"/><Relationship Id="rId7" Type="http://schemas.openxmlformats.org/officeDocument/2006/relationships/diagramData" Target="../diagrams/data17.xml"/><Relationship Id="rId2" Type="http://schemas.openxmlformats.org/officeDocument/2006/relationships/diagramData" Target="../diagrams/data16.xml"/><Relationship Id="rId1" Type="http://schemas.openxmlformats.org/officeDocument/2006/relationships/slideLayout" Target="../slideLayouts/slideLayout13.xml"/><Relationship Id="rId6" Type="http://schemas.microsoft.com/office/2007/relationships/diagramDrawing" Target="../diagrams/drawing16.xml"/><Relationship Id="rId11" Type="http://schemas.microsoft.com/office/2007/relationships/diagramDrawing" Target="../diagrams/drawing17.xml"/><Relationship Id="rId5" Type="http://schemas.openxmlformats.org/officeDocument/2006/relationships/diagramColors" Target="../diagrams/colors16.xml"/><Relationship Id="rId10" Type="http://schemas.openxmlformats.org/officeDocument/2006/relationships/diagramColors" Target="../diagrams/colors17.xml"/><Relationship Id="rId4" Type="http://schemas.openxmlformats.org/officeDocument/2006/relationships/diagramQuickStyle" Target="../diagrams/quickStyle16.xml"/><Relationship Id="rId9" Type="http://schemas.openxmlformats.org/officeDocument/2006/relationships/diagramQuickStyle" Target="../diagrams/quickStyle17.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3.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9.xml"/><Relationship Id="rId1" Type="http://schemas.openxmlformats.org/officeDocument/2006/relationships/slideLayout" Target="../slideLayouts/slideLayout13.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6.xml.rels><?xml version="1.0" encoding="UTF-8" standalone="yes"?>
<Relationships xmlns="http://schemas.openxmlformats.org/package/2006/relationships"><Relationship Id="rId3" Type="http://schemas.openxmlformats.org/officeDocument/2006/relationships/hyperlink" Target="https://uowtsd-my.sharepoint.com/:wb:/g/personal/c_greenway_uwtsd_ac_uk/Eewy-1LFWGRMh61v8trSfkkBBCo_dEISSK_dkVA7_g1ssw?e=xbRGLr" TargetMode="External"/><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13.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hyperlink" Target="https://acrobat.adobe.com/id/urn:aaid:sc:EU:4fbd8495-5027-4005-bd6e-e0cd6267ee2d" TargetMode="Externa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Layout" Target="../diagrams/layout21.xml"/><Relationship Id="rId7" Type="http://schemas.openxmlformats.org/officeDocument/2006/relationships/hyperlink" Target="https://www.gov.wales/sites/default/files/statistics-and-research/2022-10/review-of-the-demand-capacity-and-design-of-neurodevelopmental-services-full-report-485.pdf" TargetMode="External"/><Relationship Id="rId2" Type="http://schemas.openxmlformats.org/officeDocument/2006/relationships/diagramData" Target="../diagrams/data21.xml"/><Relationship Id="rId1" Type="http://schemas.openxmlformats.org/officeDocument/2006/relationships/slideLayout" Target="../slideLayouts/slideLayout13.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 Id="rId9" Type="http://schemas.openxmlformats.org/officeDocument/2006/relationships/hyperlink" Target="https://uowtsd-my.sharepoint.com/:w:/g/personal/c_greenway_uwtsd_ac_uk/Edad9CaQzl1JpeHpPj166UEBpQUHoPBoYMLCs9DghKVs6g?e=gc8aVE" TargetMode="Externa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7.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hyperlink" Target="https://www.gov.wales/sites/default/files/publications/2023-12/ways-of-supporting-learners-with-attention-deficit-hyperactivity-disorder-adhd.pdf" TargetMode="External"/><Relationship Id="rId7" Type="http://schemas.openxmlformats.org/officeDocument/2006/relationships/diagramColors" Target="../diagrams/colors25.xml"/><Relationship Id="rId2" Type="http://schemas.openxmlformats.org/officeDocument/2006/relationships/notesSlide" Target="../notesSlides/notesSlide25.xml"/><Relationship Id="rId1" Type="http://schemas.openxmlformats.org/officeDocument/2006/relationships/slideLayout" Target="../slideLayouts/slideLayout13.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38.xml.rels><?xml version="1.0" encoding="UTF-8" standalone="yes"?>
<Relationships xmlns="http://schemas.openxmlformats.org/package/2006/relationships"><Relationship Id="rId8" Type="http://schemas.openxmlformats.org/officeDocument/2006/relationships/diagramData" Target="../diagrams/data27.xml"/><Relationship Id="rId3" Type="http://schemas.openxmlformats.org/officeDocument/2006/relationships/diagramData" Target="../diagrams/data26.xml"/><Relationship Id="rId7" Type="http://schemas.microsoft.com/office/2007/relationships/diagramDrawing" Target="../diagrams/drawing26.xml"/><Relationship Id="rId12" Type="http://schemas.microsoft.com/office/2007/relationships/diagramDrawing" Target="../diagrams/drawing27.xml"/><Relationship Id="rId2" Type="http://schemas.openxmlformats.org/officeDocument/2006/relationships/notesSlide" Target="../notesSlides/notesSlide26.xml"/><Relationship Id="rId1" Type="http://schemas.openxmlformats.org/officeDocument/2006/relationships/slideLayout" Target="../slideLayouts/slideLayout13.xml"/><Relationship Id="rId6" Type="http://schemas.openxmlformats.org/officeDocument/2006/relationships/diagramColors" Target="../diagrams/colors26.xml"/><Relationship Id="rId11" Type="http://schemas.openxmlformats.org/officeDocument/2006/relationships/diagramColors" Target="../diagrams/colors27.xml"/><Relationship Id="rId5" Type="http://schemas.openxmlformats.org/officeDocument/2006/relationships/diagramQuickStyle" Target="../diagrams/quickStyle26.xml"/><Relationship Id="rId10" Type="http://schemas.openxmlformats.org/officeDocument/2006/relationships/diagramQuickStyle" Target="../diagrams/quickStyle27.xml"/><Relationship Id="rId4" Type="http://schemas.openxmlformats.org/officeDocument/2006/relationships/diagramLayout" Target="../diagrams/layout26.xml"/><Relationship Id="rId9" Type="http://schemas.openxmlformats.org/officeDocument/2006/relationships/diagramLayout" Target="../diagrams/layout2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hyperlink" Target="https://doi.org/10.1177/10870547211003671" TargetMode="External"/><Relationship Id="rId2" Type="http://schemas.openxmlformats.org/officeDocument/2006/relationships/hyperlink" Target="https://whelf-uwtsd.alma.exlibrisgroup.com/leganto/public/44WHELF_UWTSD/citation/9722044620002421?auth=SAML" TargetMode="External"/><Relationship Id="rId1" Type="http://schemas.openxmlformats.org/officeDocument/2006/relationships/slideLayout" Target="../slideLayouts/slideLayout13.xml"/><Relationship Id="rId6" Type="http://schemas.openxmlformats.org/officeDocument/2006/relationships/hyperlink" Target="https://doi.org/10.1177/07067437221082854" TargetMode="External"/><Relationship Id="rId5" Type="http://schemas.openxmlformats.org/officeDocument/2006/relationships/hyperlink" Target="https://doi.org/10.1177/0731121420937739" TargetMode="External"/><Relationship Id="rId4" Type="http://schemas.openxmlformats.org/officeDocument/2006/relationships/hyperlink" Target="https://doi.org/10.3389/fpsyt.2022.1049829"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www.adhd-institute.com/burden-of-adhd/impact-of-adhd/#relatedmedia" TargetMode="External"/><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hyperlink" Target="https://www.gov.wales/sites/default/files/statistics-and-research/2022-10/review-of-the-demand-capacity-and-design-of-neurodevelopmental-services-full-report-485.pdf" TargetMode="External"/><Relationship Id="rId4" Type="http://schemas.openxmlformats.org/officeDocument/2006/relationships/hyperlink" Target="https://whelf-uwtsd.alma.exlibrisgroup.com/leganto/public/44WHELF_UWTSD/citation/9722039950002421?auth=SAML"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doi.org/10.1038/s41380-018-0070-0" TargetMode="External"/><Relationship Id="rId2" Type="http://schemas.openxmlformats.org/officeDocument/2006/relationships/hyperlink" Target="http://www.adhd-institute.com/burden-of-adhd/impact-of-adhd/#relatedmedia"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52511" y="262328"/>
            <a:ext cx="3895953" cy="1728192"/>
          </a:xfrm>
        </p:spPr>
        <p:txBody>
          <a:bodyPr>
            <a:noAutofit/>
          </a:bodyPr>
          <a:lstStyle/>
          <a:p>
            <a:r>
              <a:rPr lang="en-GB" sz="5400">
                <a:solidFill>
                  <a:srgbClr val="C00000"/>
                </a:solidFill>
              </a:rPr>
              <a:t>ADHD</a:t>
            </a:r>
          </a:p>
        </p:txBody>
      </p:sp>
      <p:sp>
        <p:nvSpPr>
          <p:cNvPr id="5" name="TextBox 4"/>
          <p:cNvSpPr txBox="1"/>
          <p:nvPr/>
        </p:nvSpPr>
        <p:spPr>
          <a:xfrm>
            <a:off x="6372200" y="6309320"/>
            <a:ext cx="254428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Georgia"/>
                <a:ea typeface="+mn-ea"/>
                <a:cs typeface="+mn-cs"/>
              </a:rPr>
              <a:t>Dr Charlotte Greenway</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32656"/>
            <a:ext cx="2376264" cy="18119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0306" y="-2748474"/>
            <a:ext cx="2390775" cy="1914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27EFF539-D39C-6C0A-4279-DAC969AF7B80}"/>
              </a:ext>
            </a:extLst>
          </p:cNvPr>
          <p:cNvSpPr txBox="1"/>
          <p:nvPr/>
        </p:nvSpPr>
        <p:spPr>
          <a:xfrm>
            <a:off x="263024" y="2133983"/>
            <a:ext cx="5862568" cy="4031873"/>
          </a:xfrm>
          <a:prstGeom prst="rect">
            <a:avLst/>
          </a:prstGeom>
          <a:noFill/>
        </p:spPr>
        <p:txBody>
          <a:bodyPr wrap="square">
            <a:spAutoFit/>
          </a:bodyPr>
          <a:lstStyle/>
          <a:p>
            <a:endParaRPr lang="en-GB" sz="3200" dirty="0">
              <a:latin typeface="Calibri" panose="020F0502020204030204" pitchFamily="34" charset="0"/>
              <a:ea typeface="Arial" panose="020B0604020202020204" pitchFamily="34" charset="0"/>
            </a:endParaRPr>
          </a:p>
          <a:p>
            <a:r>
              <a:rPr lang="en-GB" sz="3200" dirty="0">
                <a:effectLst/>
                <a:latin typeface="Calibri" panose="020F0502020204030204" pitchFamily="34" charset="0"/>
                <a:ea typeface="Arial" panose="020B0604020202020204" pitchFamily="34" charset="0"/>
              </a:rPr>
              <a:t>Characteristics and Diagnosis</a:t>
            </a:r>
          </a:p>
          <a:p>
            <a:r>
              <a:rPr lang="en-GB" sz="3200" dirty="0">
                <a:effectLst/>
                <a:latin typeface="Calibri" panose="020F0502020204030204" pitchFamily="34" charset="0"/>
                <a:ea typeface="Arial" panose="020B0604020202020204" pitchFamily="34" charset="0"/>
              </a:rPr>
              <a:t>Measurement</a:t>
            </a:r>
          </a:p>
          <a:p>
            <a:r>
              <a:rPr lang="en-GB" sz="3200" dirty="0">
                <a:latin typeface="Calibri" panose="020F0502020204030204" pitchFamily="34" charset="0"/>
                <a:ea typeface="Arial" panose="020B0604020202020204" pitchFamily="34" charset="0"/>
              </a:rPr>
              <a:t>C</a:t>
            </a:r>
            <a:r>
              <a:rPr lang="en-GB" sz="3200" dirty="0">
                <a:effectLst/>
                <a:latin typeface="Calibri" panose="020F0502020204030204" pitchFamily="34" charset="0"/>
                <a:ea typeface="Arial" panose="020B0604020202020204" pitchFamily="34" charset="0"/>
              </a:rPr>
              <a:t>o-morbidity </a:t>
            </a:r>
          </a:p>
          <a:p>
            <a:r>
              <a:rPr lang="en-GB" sz="3200" dirty="0">
                <a:latin typeface="Calibri" panose="020F0502020204030204" pitchFamily="34" charset="0"/>
                <a:ea typeface="Arial" panose="020B0604020202020204" pitchFamily="34" charset="0"/>
              </a:rPr>
              <a:t>A</a:t>
            </a:r>
            <a:r>
              <a:rPr lang="en-GB" sz="3200" dirty="0">
                <a:effectLst/>
                <a:latin typeface="Calibri" panose="020F0502020204030204" pitchFamily="34" charset="0"/>
                <a:ea typeface="Arial" panose="020B0604020202020204" pitchFamily="34" charset="0"/>
              </a:rPr>
              <a:t>etiology</a:t>
            </a:r>
          </a:p>
          <a:p>
            <a:r>
              <a:rPr lang="en-GB" sz="3200" dirty="0">
                <a:latin typeface="Calibri" panose="020F0502020204030204" pitchFamily="34" charset="0"/>
              </a:rPr>
              <a:t>Implications for practice and support</a:t>
            </a:r>
          </a:p>
          <a:p>
            <a:r>
              <a:rPr lang="en-GB" sz="3200" dirty="0">
                <a:latin typeface="Calibri" panose="020F0502020204030204" pitchFamily="34" charset="0"/>
              </a:rPr>
              <a:t>Multi-agency working</a:t>
            </a:r>
          </a:p>
        </p:txBody>
      </p:sp>
      <p:pic>
        <p:nvPicPr>
          <p:cNvPr id="7" name="Picture 6" descr="A cartoon of a person with many signs on his head&#10;&#10;Description automatically generated">
            <a:extLst>
              <a:ext uri="{FF2B5EF4-FFF2-40B4-BE49-F238E27FC236}">
                <a16:creationId xmlns:a16="http://schemas.microsoft.com/office/drawing/2014/main" id="{7760663B-0BBD-CBAB-A9CE-CE3428AAC9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00024" y="2713510"/>
            <a:ext cx="2324942" cy="3506470"/>
          </a:xfrm>
          <a:prstGeom prst="rect">
            <a:avLst/>
          </a:prstGeom>
        </p:spPr>
      </p:pic>
    </p:spTree>
    <p:extLst>
      <p:ext uri="{BB962C8B-B14F-4D97-AF65-F5344CB8AC3E}">
        <p14:creationId xmlns:p14="http://schemas.microsoft.com/office/powerpoint/2010/main" val="1674199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6475" y="420534"/>
            <a:ext cx="4837293" cy="569362"/>
          </a:xfrm>
        </p:spPr>
        <p:txBody>
          <a:bodyPr>
            <a:normAutofit fontScale="90000"/>
          </a:bodyPr>
          <a:lstStyle/>
          <a:p>
            <a:pPr algn="l"/>
            <a:r>
              <a:rPr lang="en-GB" dirty="0"/>
              <a:t>What is ADHD?</a:t>
            </a:r>
          </a:p>
        </p:txBody>
      </p:sp>
      <p:graphicFrame>
        <p:nvGraphicFramePr>
          <p:cNvPr id="4" name="Diagram 3"/>
          <p:cNvGraphicFramePr/>
          <p:nvPr>
            <p:extLst>
              <p:ext uri="{D42A27DB-BD31-4B8C-83A1-F6EECF244321}">
                <p14:modId xmlns:p14="http://schemas.microsoft.com/office/powerpoint/2010/main" val="2079276545"/>
              </p:ext>
            </p:extLst>
          </p:nvPr>
        </p:nvGraphicFramePr>
        <p:xfrm>
          <a:off x="2113202" y="1474095"/>
          <a:ext cx="8103010" cy="46997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267"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6475" y="4347341"/>
            <a:ext cx="3293454" cy="10841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22DC5CCF-63E8-48C4-ADC8-AC9C40B83DD1}"/>
              </a:ext>
            </a:extLst>
          </p:cNvPr>
          <p:cNvPicPr>
            <a:picLocks noChangeAspect="1"/>
          </p:cNvPicPr>
          <p:nvPr/>
        </p:nvPicPr>
        <p:blipFill>
          <a:blip r:embed="rId9"/>
          <a:stretch>
            <a:fillRect/>
          </a:stretch>
        </p:blipFill>
        <p:spPr>
          <a:xfrm>
            <a:off x="602130" y="1725771"/>
            <a:ext cx="2837535" cy="2219607"/>
          </a:xfrm>
          <a:prstGeom prst="rect">
            <a:avLst/>
          </a:prstGeom>
        </p:spPr>
      </p:pic>
      <p:sp>
        <p:nvSpPr>
          <p:cNvPr id="8" name="TextBox 7">
            <a:extLst>
              <a:ext uri="{FF2B5EF4-FFF2-40B4-BE49-F238E27FC236}">
                <a16:creationId xmlns:a16="http://schemas.microsoft.com/office/drawing/2014/main" id="{CC5C5F6E-37FA-4795-9319-ACA9527739C0}"/>
              </a:ext>
            </a:extLst>
          </p:cNvPr>
          <p:cNvSpPr txBox="1"/>
          <p:nvPr/>
        </p:nvSpPr>
        <p:spPr>
          <a:xfrm>
            <a:off x="628535" y="3523886"/>
            <a:ext cx="4063903" cy="300082"/>
          </a:xfrm>
          <a:prstGeom prst="rect">
            <a:avLst/>
          </a:prstGeom>
          <a:noFill/>
        </p:spPr>
        <p:txBody>
          <a:bodyPr wrap="square">
            <a:spAutoFit/>
          </a:bodyPr>
          <a:lstStyle/>
          <a:p>
            <a:r>
              <a:rPr lang="en-GB" sz="1350"/>
              <a:t>Usually the right side</a:t>
            </a:r>
          </a:p>
        </p:txBody>
      </p:sp>
      <p:sp>
        <p:nvSpPr>
          <p:cNvPr id="5" name="TextBox 4">
            <a:extLst>
              <a:ext uri="{FF2B5EF4-FFF2-40B4-BE49-F238E27FC236}">
                <a16:creationId xmlns:a16="http://schemas.microsoft.com/office/drawing/2014/main" id="{6DFB4645-B310-0BCA-96AE-354E6740E895}"/>
              </a:ext>
            </a:extLst>
          </p:cNvPr>
          <p:cNvSpPr txBox="1"/>
          <p:nvPr/>
        </p:nvSpPr>
        <p:spPr>
          <a:xfrm>
            <a:off x="6800295" y="772357"/>
            <a:ext cx="1994457" cy="369332"/>
          </a:xfrm>
          <a:prstGeom prst="rect">
            <a:avLst/>
          </a:prstGeom>
          <a:noFill/>
        </p:spPr>
        <p:txBody>
          <a:bodyPr wrap="none" rtlCol="0">
            <a:spAutoFit/>
          </a:bodyPr>
          <a:lstStyle/>
          <a:p>
            <a:r>
              <a:rPr lang="en-GB" dirty="0">
                <a:hlinkClick r:id="rId10"/>
              </a:rPr>
              <a:t>ADHD Fact Sheet</a:t>
            </a:r>
            <a:endParaRPr lang="en-GB" dirty="0"/>
          </a:p>
        </p:txBody>
      </p:sp>
    </p:spTree>
    <p:extLst>
      <p:ext uri="{BB962C8B-B14F-4D97-AF65-F5344CB8AC3E}">
        <p14:creationId xmlns:p14="http://schemas.microsoft.com/office/powerpoint/2010/main" val="451316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35899"/>
            <a:ext cx="8079582" cy="1243972"/>
          </a:xfrm>
        </p:spPr>
        <p:txBody>
          <a:bodyPr/>
          <a:lstStyle/>
          <a:p>
            <a:r>
              <a:rPr lang="en-GB" dirty="0"/>
              <a:t>ADHD Classification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254228892"/>
              </p:ext>
            </p:extLst>
          </p:nvPr>
        </p:nvGraphicFramePr>
        <p:xfrm>
          <a:off x="270769" y="1491449"/>
          <a:ext cx="8602461" cy="5175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27849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80683-BC03-E1E9-E0D0-36AAC131AD49}"/>
              </a:ext>
            </a:extLst>
          </p:cNvPr>
          <p:cNvSpPr>
            <a:spLocks noGrp="1"/>
          </p:cNvSpPr>
          <p:nvPr>
            <p:ph type="title"/>
            <p:custDataLst>
              <p:tags r:id="rId1"/>
            </p:custDataLst>
          </p:nvPr>
        </p:nvSpPr>
        <p:spPr/>
        <p:txBody>
          <a:bodyPr/>
          <a:lstStyle/>
          <a:p>
            <a:r>
              <a:rPr lang="en-GB"/>
              <a:t>Join the Vevox session</a:t>
            </a:r>
          </a:p>
        </p:txBody>
      </p:sp>
      <p:sp>
        <p:nvSpPr>
          <p:cNvPr id="4" name="TextBox 3">
            <a:extLst>
              <a:ext uri="{FF2B5EF4-FFF2-40B4-BE49-F238E27FC236}">
                <a16:creationId xmlns:a16="http://schemas.microsoft.com/office/drawing/2014/main" id="{6A8D2C9A-FE72-4729-AD3A-24ED2DF7598B}"/>
              </a:ext>
            </a:extLst>
          </p:cNvPr>
          <p:cNvSpPr txBox="1"/>
          <p:nvPr>
            <p:custDataLst>
              <p:tags r:id="rId2"/>
            </p:custDataLst>
          </p:nvPr>
        </p:nvSpPr>
        <p:spPr>
          <a:xfrm>
            <a:off x="504957" y="2361922"/>
            <a:ext cx="8060249" cy="2112758"/>
          </a:xfrm>
          <a:prstGeom prst="rect">
            <a:avLst/>
          </a:prstGeom>
          <a:noFill/>
        </p:spPr>
        <p:txBody>
          <a:bodyPr vertOverflow="overflow" vert="horz" wrap="square" rtlCol="0" anchor="t">
            <a:spAutoFit/>
          </a:bodyPr>
          <a:lstStyle/>
          <a:p>
            <a:pPr algn="l"/>
            <a:r>
              <a:rPr lang="en-GB" sz="2626"/>
              <a:t>Go to </a:t>
            </a:r>
            <a:r>
              <a:rPr lang="en-GB" sz="2626" b="1" err="1"/>
              <a:t>vevox.app</a:t>
            </a:r>
            <a:r>
              <a:rPr lang="en-GB" sz="2626"/>
              <a:t>
Enter the session ID: </a:t>
            </a:r>
            <a:r>
              <a:rPr lang="en-GB" sz="2626" b="1"/>
              <a:t>175-671-307</a:t>
            </a:r>
            <a:r>
              <a:rPr lang="en-GB" sz="2626"/>
              <a:t>
Or scan the QR code</a:t>
            </a:r>
          </a:p>
        </p:txBody>
      </p:sp>
      <p:pic>
        <p:nvPicPr>
          <p:cNvPr id="5" name="Graphic 4">
            <a:extLst>
              <a:ext uri="{FF2B5EF4-FFF2-40B4-BE49-F238E27FC236}">
                <a16:creationId xmlns:a16="http://schemas.microsoft.com/office/drawing/2014/main" id="{297D282D-7045-A0A7-B002-235637F2C4AE}"/>
              </a:ext>
            </a:extLst>
          </p:cNvPr>
          <p:cNvPicPr>
            <a:picLocks/>
          </p:cNvPicPr>
          <p:nvPr/>
        </p:nvPicPr>
        <p:blipFill>
          <a:blip>
            <a:extLst>
              <a:ext uri="{96DAC541-7B7A-43D3-8B79-37D633B846F1}">
                <asvg:svgBlip xmlns:asvg="http://schemas.microsoft.com/office/drawing/2016/SVG/main" r:embed="rId5"/>
              </a:ext>
            </a:extLst>
          </a:blip>
          <a:stretch>
            <a:fillRect/>
          </a:stretch>
        </p:blipFill>
        <p:spPr>
          <a:xfrm>
            <a:off x="6190916" y="2047039"/>
            <a:ext cx="1905496" cy="1905496"/>
          </a:xfrm>
          <a:prstGeom prst="rect">
            <a:avLst/>
          </a:prstGeom>
        </p:spPr>
      </p:pic>
    </p:spTree>
    <p:extLst>
      <p:ext uri="{BB962C8B-B14F-4D97-AF65-F5344CB8AC3E}">
        <p14:creationId xmlns:p14="http://schemas.microsoft.com/office/powerpoint/2010/main" val="2525095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ypical symptoms of inattention"/>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1013980" y="1052117"/>
            <a:ext cx="7116041" cy="407163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276776" y="5481763"/>
            <a:ext cx="6158288" cy="276999"/>
          </a:xfrm>
          <a:prstGeom prst="rect">
            <a:avLst/>
          </a:prstGeom>
        </p:spPr>
        <p:txBody>
          <a:bodyPr wrap="square">
            <a:spAutoFit/>
          </a:bodyPr>
          <a:lstStyle/>
          <a:p>
            <a:pPr algn="r" defTabSz="685983">
              <a:defRPr/>
            </a:pPr>
            <a:r>
              <a:rPr lang="en-GB" sz="1200">
                <a:solidFill>
                  <a:prstClr val="black"/>
                </a:solidFill>
                <a:latin typeface="Georgia"/>
              </a:rPr>
              <a:t>Figure created from information in the DSM-5TM and ICD-10 classifications</a:t>
            </a:r>
          </a:p>
        </p:txBody>
      </p:sp>
    </p:spTree>
    <p:extLst>
      <p:ext uri="{BB962C8B-B14F-4D97-AF65-F5344CB8AC3E}">
        <p14:creationId xmlns:p14="http://schemas.microsoft.com/office/powerpoint/2010/main" val="369459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94608" y="5564258"/>
            <a:ext cx="6158288" cy="415498"/>
          </a:xfrm>
          <a:prstGeom prst="rect">
            <a:avLst/>
          </a:prstGeom>
        </p:spPr>
        <p:txBody>
          <a:bodyPr wrap="square">
            <a:spAutoFit/>
          </a:bodyPr>
          <a:lstStyle/>
          <a:p>
            <a:pPr defTabSz="685983">
              <a:defRPr/>
            </a:pPr>
            <a:r>
              <a:rPr lang="en-GB" sz="1050">
                <a:solidFill>
                  <a:prstClr val="black"/>
                </a:solidFill>
                <a:latin typeface="Georgia"/>
              </a:rPr>
              <a:t>Figure created from information in the DSM-5TM</a:t>
            </a:r>
          </a:p>
          <a:p>
            <a:pPr defTabSz="685983">
              <a:defRPr/>
            </a:pPr>
            <a:r>
              <a:rPr lang="en-GB" sz="1050">
                <a:solidFill>
                  <a:prstClr val="black"/>
                </a:solidFill>
                <a:latin typeface="Georgia"/>
              </a:rPr>
              <a:t> and ICD-10 classifications</a:t>
            </a:r>
          </a:p>
        </p:txBody>
      </p:sp>
      <p:pic>
        <p:nvPicPr>
          <p:cNvPr id="3074" name="Picture 2" descr="Typical symptoms of hyperactivity"/>
          <p:cNvPicPr>
            <a:picLocks noChangeAspect="1" noChangeArrowheads="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466475" y="1052118"/>
            <a:ext cx="8211050" cy="322746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p:cNvGraphicFramePr/>
          <p:nvPr/>
        </p:nvGraphicFramePr>
        <p:xfrm>
          <a:off x="2519237" y="3958656"/>
          <a:ext cx="1512562" cy="145854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1" name="Diagram 10"/>
          <p:cNvGraphicFramePr/>
          <p:nvPr/>
        </p:nvGraphicFramePr>
        <p:xfrm>
          <a:off x="4085820" y="4301510"/>
          <a:ext cx="4567282" cy="1655266"/>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3" name="Picture 6" descr="ID# 12400 - Figure Jumping Up - PowerPoint Animation"/>
          <p:cNvPicPr>
            <a:picLocks noChangeAspect="1" noChangeArrowheads="1" noCrop="1"/>
          </p:cNvPicPr>
          <p:nvPr/>
        </p:nvPicPr>
        <p:blipFill>
          <a:blip r:embed="rId15">
            <a:extLst>
              <a:ext uri="{28A0092B-C50C-407E-A947-70E740481C1C}">
                <a14:useLocalDpi xmlns:a14="http://schemas.microsoft.com/office/drawing/2010/main" val="0"/>
              </a:ext>
            </a:extLst>
          </a:blip>
          <a:srcRect/>
          <a:stretch>
            <a:fillRect/>
          </a:stretch>
        </p:blipFill>
        <p:spPr bwMode="auto">
          <a:xfrm>
            <a:off x="712954" y="4366853"/>
            <a:ext cx="1080401" cy="1110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2940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10DF1C-204C-51ED-A57C-0F421EF0E68D}"/>
              </a:ext>
            </a:extLst>
          </p:cNvPr>
          <p:cNvSpPr txBox="1"/>
          <p:nvPr/>
        </p:nvSpPr>
        <p:spPr>
          <a:xfrm>
            <a:off x="5459767" y="438836"/>
            <a:ext cx="3430068" cy="5170646"/>
          </a:xfrm>
          <a:prstGeom prst="rect">
            <a:avLst/>
          </a:prstGeom>
          <a:solidFill>
            <a:schemeClr val="accent3">
              <a:lumMod val="60000"/>
              <a:lumOff val="40000"/>
            </a:schemeClr>
          </a:solidFill>
        </p:spPr>
        <p:txBody>
          <a:bodyPr wrap="square">
            <a:spAutoFit/>
          </a:bodyPr>
          <a:lstStyle/>
          <a:p>
            <a:pPr algn="l"/>
            <a:r>
              <a:rPr lang="en-GB" sz="1650" dirty="0">
                <a:solidFill>
                  <a:srgbClr val="0E0E0E"/>
                </a:solidFill>
                <a:latin typeface="Inter"/>
              </a:rPr>
              <a:t>The global prevalence of attention deficit hyperactivity disorder (ADHD) in children is estimated to be around 5%, while studies based on US populations (where rates of diagnosis and treatment tend to be highest) estimate the rate at between 8% and 10%. </a:t>
            </a:r>
          </a:p>
          <a:p>
            <a:pPr algn="l"/>
            <a:endParaRPr lang="en-GB" sz="1650" dirty="0">
              <a:solidFill>
                <a:srgbClr val="0E0E0E"/>
              </a:solidFill>
              <a:latin typeface="Inter"/>
            </a:endParaRPr>
          </a:p>
          <a:p>
            <a:pPr algn="l"/>
            <a:r>
              <a:rPr lang="en-GB" sz="1650" dirty="0">
                <a:solidFill>
                  <a:srgbClr val="0E0E0E"/>
                </a:solidFill>
                <a:latin typeface="Inter"/>
              </a:rPr>
              <a:t>ADHD is more commonly diagnosed in boys than girls. Prevalence ratios are generally estimated at between 2 and 5 to 1, while clinic populations show the ratio as high as 10 to 1. </a:t>
            </a:r>
          </a:p>
          <a:p>
            <a:pPr algn="l"/>
            <a:endParaRPr lang="en-GB" sz="1650" dirty="0">
              <a:solidFill>
                <a:srgbClr val="0E0E0E"/>
              </a:solidFill>
              <a:latin typeface="Inter"/>
            </a:endParaRPr>
          </a:p>
          <a:p>
            <a:pPr algn="l"/>
            <a:r>
              <a:rPr lang="en-GB" sz="1650" dirty="0">
                <a:solidFill>
                  <a:srgbClr val="0E0E0E"/>
                </a:solidFill>
                <a:latin typeface="Inter"/>
              </a:rPr>
              <a:t>In the UK, prevalence of ADHD in adults is estimated at 3% to 4%, with a male to female ratio of approximately 3 to 1.</a:t>
            </a:r>
          </a:p>
        </p:txBody>
      </p:sp>
      <p:sp>
        <p:nvSpPr>
          <p:cNvPr id="4" name="Title 1">
            <a:extLst>
              <a:ext uri="{FF2B5EF4-FFF2-40B4-BE49-F238E27FC236}">
                <a16:creationId xmlns:a16="http://schemas.microsoft.com/office/drawing/2014/main" id="{309417D7-2621-B957-FA96-2C4D45E29CFE}"/>
              </a:ext>
            </a:extLst>
          </p:cNvPr>
          <p:cNvSpPr txBox="1">
            <a:spLocks/>
          </p:cNvSpPr>
          <p:nvPr/>
        </p:nvSpPr>
        <p:spPr>
          <a:xfrm>
            <a:off x="325186" y="313933"/>
            <a:ext cx="3025124" cy="702261"/>
          </a:xfrm>
          <a:prstGeom prst="rect">
            <a:avLst/>
          </a:prstGeom>
        </p:spPr>
        <p:txBody>
          <a:bodyPr/>
          <a:lstStyle>
            <a:lvl1pPr algn="l" defTabSz="914126" rtl="0" eaLnBrk="1" latinLnBrk="0" hangingPunct="1">
              <a:lnSpc>
                <a:spcPct val="85000"/>
              </a:lnSpc>
              <a:spcBef>
                <a:spcPct val="0"/>
              </a:spcBef>
              <a:buNone/>
              <a:defRPr sz="5398" kern="1200" spc="-120" baseline="0">
                <a:solidFill>
                  <a:schemeClr val="accent1"/>
                </a:solidFill>
                <a:latin typeface="+mj-lt"/>
                <a:ea typeface="+mj-ea"/>
                <a:cs typeface="+mj-cs"/>
              </a:defRPr>
            </a:lvl1pPr>
          </a:lstStyle>
          <a:p>
            <a:r>
              <a:rPr lang="en-GB" sz="4050"/>
              <a:t>Prevalence </a:t>
            </a:r>
          </a:p>
        </p:txBody>
      </p:sp>
      <p:sp>
        <p:nvSpPr>
          <p:cNvPr id="6" name="TextBox 5">
            <a:extLst>
              <a:ext uri="{FF2B5EF4-FFF2-40B4-BE49-F238E27FC236}">
                <a16:creationId xmlns:a16="http://schemas.microsoft.com/office/drawing/2014/main" id="{98CA5E94-A8A9-E899-8FB0-D787FB51E5EB}"/>
              </a:ext>
            </a:extLst>
          </p:cNvPr>
          <p:cNvSpPr txBox="1"/>
          <p:nvPr/>
        </p:nvSpPr>
        <p:spPr>
          <a:xfrm>
            <a:off x="5014375" y="5609482"/>
            <a:ext cx="4573191" cy="715581"/>
          </a:xfrm>
          <a:prstGeom prst="rect">
            <a:avLst/>
          </a:prstGeom>
          <a:noFill/>
        </p:spPr>
        <p:txBody>
          <a:bodyPr wrap="square">
            <a:spAutoFit/>
          </a:bodyPr>
          <a:lstStyle/>
          <a:p>
            <a:r>
              <a:rPr lang="en-GB" sz="1350" dirty="0"/>
              <a:t> </a:t>
            </a:r>
            <a:r>
              <a:rPr lang="en-GB" sz="1350" dirty="0">
                <a:hlinkClick r:id="rId3"/>
              </a:rPr>
              <a:t>https://cks.nice.org.uk/topics/attention-deficit-hyperactivity-disorder/background-information/prevalence/</a:t>
            </a:r>
            <a:r>
              <a:rPr lang="en-GB" sz="1350" dirty="0"/>
              <a:t> </a:t>
            </a:r>
          </a:p>
        </p:txBody>
      </p:sp>
      <p:graphicFrame>
        <p:nvGraphicFramePr>
          <p:cNvPr id="9" name="Diagram 8">
            <a:extLst>
              <a:ext uri="{FF2B5EF4-FFF2-40B4-BE49-F238E27FC236}">
                <a16:creationId xmlns:a16="http://schemas.microsoft.com/office/drawing/2014/main" id="{CE761958-8768-E1C1-5C95-64EA037656F6}"/>
              </a:ext>
            </a:extLst>
          </p:cNvPr>
          <p:cNvGraphicFramePr/>
          <p:nvPr>
            <p:extLst>
              <p:ext uri="{D42A27DB-BD31-4B8C-83A1-F6EECF244321}">
                <p14:modId xmlns:p14="http://schemas.microsoft.com/office/powerpoint/2010/main" val="2434607037"/>
              </p:ext>
            </p:extLst>
          </p:nvPr>
        </p:nvGraphicFramePr>
        <p:xfrm>
          <a:off x="142043" y="1052884"/>
          <a:ext cx="5157926" cy="52319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5969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980249901"/>
              </p:ext>
            </p:extLst>
          </p:nvPr>
        </p:nvGraphicFramePr>
        <p:xfrm>
          <a:off x="0" y="0"/>
          <a:ext cx="9144000" cy="3198242"/>
        </p:xfrm>
        <a:graphic>
          <a:graphicData uri="http://schemas.openxmlformats.org/drawingml/2006/table">
            <a:tbl>
              <a:tblPr firstRow="1" bandRow="1">
                <a:tableStyleId>{306799F8-075E-4A3A-A7F6-7FBC6576F1A4}</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415080">
                <a:tc gridSpan="3">
                  <a:txBody>
                    <a:bodyPr/>
                    <a:lstStyle/>
                    <a:p>
                      <a:pPr algn="ctr"/>
                      <a:r>
                        <a:rPr lang="en-GB" sz="1800" dirty="0"/>
                        <a:t>Presentation of ADHD</a:t>
                      </a:r>
                    </a:p>
                  </a:txBody>
                  <a:tcPr marL="68598" marR="68598" marT="34299" marB="34299"/>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88473">
                <a:tc>
                  <a:txBody>
                    <a:bodyPr/>
                    <a:lstStyle/>
                    <a:p>
                      <a:pPr algn="ctr"/>
                      <a:r>
                        <a:rPr lang="en-GB" sz="1800"/>
                        <a:t>Combined </a:t>
                      </a:r>
                      <a:endParaRPr lang="en-GB" sz="1800" i="1"/>
                    </a:p>
                  </a:txBody>
                  <a:tcPr marL="68598" marR="68598" marT="34299" marB="34299"/>
                </a:tc>
                <a:tc>
                  <a:txBody>
                    <a:bodyPr/>
                    <a:lstStyle/>
                    <a:p>
                      <a:pPr algn="ctr"/>
                      <a:r>
                        <a:rPr lang="en-GB" sz="1800"/>
                        <a:t>Inattentive</a:t>
                      </a:r>
                    </a:p>
                  </a:txBody>
                  <a:tcPr marL="68598" marR="68598" marT="34299" marB="34299"/>
                </a:tc>
                <a:tc>
                  <a:txBody>
                    <a:bodyPr/>
                    <a:lstStyle/>
                    <a:p>
                      <a:pPr algn="ctr"/>
                      <a:r>
                        <a:rPr lang="en-GB" sz="1800"/>
                        <a:t>Hyperactive/impulsive</a:t>
                      </a:r>
                    </a:p>
                  </a:txBody>
                  <a:tcPr marL="68598" marR="68598" marT="34299" marB="34299"/>
                </a:tc>
                <a:extLst>
                  <a:ext uri="{0D108BD9-81ED-4DB2-BD59-A6C34878D82A}">
                    <a16:rowId xmlns:a16="http://schemas.microsoft.com/office/drawing/2014/main" val="10001"/>
                  </a:ext>
                </a:extLst>
              </a:tr>
              <a:tr h="2394689">
                <a:tc>
                  <a:txBody>
                    <a:bodyPr/>
                    <a:lstStyle/>
                    <a:p>
                      <a:r>
                        <a:rPr lang="en-GB" sz="1800" dirty="0"/>
                        <a:t>All three core features are present and ADHD is diagnosed when ≥5 symptoms of hyperactivity/impulsivity and ≥5 symptoms of inattention have been observed for ≥6 months</a:t>
                      </a:r>
                    </a:p>
                  </a:txBody>
                  <a:tcPr marL="68598" marR="68598" marT="34299" marB="34299"/>
                </a:tc>
                <a:tc>
                  <a:txBody>
                    <a:bodyPr/>
                    <a:lstStyle/>
                    <a:p>
                      <a:r>
                        <a:rPr lang="en-GB" sz="1800" dirty="0">
                          <a:solidFill>
                            <a:schemeClr val="bg1"/>
                          </a:solidFill>
                        </a:rPr>
                        <a:t>Diagnosed if ≥5 symptoms of inattention (but &lt;5 symptoms of hyperactivity/impulsivity) have persisted for ≥6 months</a:t>
                      </a:r>
                    </a:p>
                  </a:txBody>
                  <a:tcPr marL="68598" marR="68598" marT="34299" marB="34299"/>
                </a:tc>
                <a:tc>
                  <a:txBody>
                    <a:bodyPr/>
                    <a:lstStyle/>
                    <a:p>
                      <a:r>
                        <a:rPr lang="en-GB" sz="1800" dirty="0">
                          <a:solidFill>
                            <a:schemeClr val="bg1"/>
                          </a:solidFill>
                        </a:rPr>
                        <a:t>Diagnosed if ≥5 symptoms of hyperactivity/impulsivity (but &lt;5 symptoms of inattention) have been present for ≥6 months</a:t>
                      </a:r>
                    </a:p>
                  </a:txBody>
                  <a:tcPr marL="68598" marR="68598" marT="34299" marB="34299"/>
                </a:tc>
                <a:extLst>
                  <a:ext uri="{0D108BD9-81ED-4DB2-BD59-A6C34878D82A}">
                    <a16:rowId xmlns:a16="http://schemas.microsoft.com/office/drawing/2014/main" val="10002"/>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1782033623"/>
              </p:ext>
            </p:extLst>
          </p:nvPr>
        </p:nvGraphicFramePr>
        <p:xfrm>
          <a:off x="0" y="2982898"/>
          <a:ext cx="9144000" cy="4128116"/>
        </p:xfrm>
        <a:graphic>
          <a:graphicData uri="http://schemas.openxmlformats.org/drawingml/2006/table">
            <a:tbl>
              <a:tblPr firstRow="1" bandRow="1">
                <a:tableStyleId>{F2DE63D5-997A-4646-A377-4702673A728D}</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874838">
                <a:tc gridSpan="3">
                  <a:txBody>
                    <a:bodyPr/>
                    <a:lstStyle/>
                    <a:p>
                      <a:pPr algn="ctr"/>
                      <a:r>
                        <a:rPr lang="en-GB" sz="1700" dirty="0"/>
                        <a:t>Current severity of ADHD</a:t>
                      </a:r>
                    </a:p>
                  </a:txBody>
                  <a:tcPr marL="68598" marR="68598" marT="34299" marB="34299"/>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401426">
                <a:tc>
                  <a:txBody>
                    <a:bodyPr/>
                    <a:lstStyle/>
                    <a:p>
                      <a:pPr algn="ctr"/>
                      <a:r>
                        <a:rPr lang="en-GB" sz="1700"/>
                        <a:t>Mild</a:t>
                      </a:r>
                      <a:endParaRPr lang="en-GB" sz="1700" i="1"/>
                    </a:p>
                  </a:txBody>
                  <a:tcPr marL="68598" marR="68598" marT="34299" marB="34299"/>
                </a:tc>
                <a:tc>
                  <a:txBody>
                    <a:bodyPr/>
                    <a:lstStyle/>
                    <a:p>
                      <a:pPr algn="ctr"/>
                      <a:r>
                        <a:rPr lang="en-GB" sz="1700"/>
                        <a:t>Moderate</a:t>
                      </a:r>
                    </a:p>
                  </a:txBody>
                  <a:tcPr marL="68598" marR="68598" marT="34299" marB="34299"/>
                </a:tc>
                <a:tc>
                  <a:txBody>
                    <a:bodyPr/>
                    <a:lstStyle/>
                    <a:p>
                      <a:pPr algn="ctr"/>
                      <a:r>
                        <a:rPr lang="en-GB" sz="1700"/>
                        <a:t>Severe</a:t>
                      </a:r>
                    </a:p>
                  </a:txBody>
                  <a:tcPr marL="68598" marR="68598" marT="34299" marB="34299"/>
                </a:tc>
                <a:extLst>
                  <a:ext uri="{0D108BD9-81ED-4DB2-BD59-A6C34878D82A}">
                    <a16:rowId xmlns:a16="http://schemas.microsoft.com/office/drawing/2014/main" val="10001"/>
                  </a:ext>
                </a:extLst>
              </a:tr>
              <a:tr h="2851852">
                <a:tc>
                  <a:txBody>
                    <a:bodyPr/>
                    <a:lstStyle/>
                    <a:p>
                      <a:r>
                        <a:rPr lang="en-GB" sz="1700" dirty="0"/>
                        <a:t>Few, if any, symptoms in excess of those required to make the diagnosis are present, and symptoms result in no more than minor impairments in social or educational functioning</a:t>
                      </a:r>
                    </a:p>
                  </a:txBody>
                  <a:tcPr marL="68598" marR="68598" marT="34299" marB="34299"/>
                </a:tc>
                <a:tc>
                  <a:txBody>
                    <a:bodyPr/>
                    <a:lstStyle/>
                    <a:p>
                      <a:r>
                        <a:rPr lang="en-GB" sz="1700" dirty="0"/>
                        <a:t>Symptoms or functional impairment between “mild” and “severe” are present</a:t>
                      </a:r>
                    </a:p>
                  </a:txBody>
                  <a:tcPr marL="68598" marR="68598" marT="34299" marB="34299"/>
                </a:tc>
                <a:tc>
                  <a:txBody>
                    <a:bodyPr/>
                    <a:lstStyle/>
                    <a:p>
                      <a:r>
                        <a:rPr lang="en-GB" sz="1700" dirty="0">
                          <a:solidFill>
                            <a:schemeClr val="tx1"/>
                          </a:solidFill>
                        </a:rPr>
                        <a:t>Symptoms in excess of those required to make the diagnosis, or several symptoms that are particularly severe, are present; or the symptoms result in marked impairment in social or educational functioning</a:t>
                      </a:r>
                    </a:p>
                  </a:txBody>
                  <a:tcPr marL="68598" marR="68598" marT="34299" marB="34299"/>
                </a:tc>
                <a:extLst>
                  <a:ext uri="{0D108BD9-81ED-4DB2-BD59-A6C34878D82A}">
                    <a16:rowId xmlns:a16="http://schemas.microsoft.com/office/drawing/2014/main" val="10002"/>
                  </a:ext>
                </a:extLst>
              </a:tr>
            </a:tbl>
          </a:graphicData>
        </a:graphic>
      </p:graphicFrame>
      <p:pic>
        <p:nvPicPr>
          <p:cNvPr id="4" name="Picture 3"/>
          <p:cNvPicPr>
            <a:picLocks noChangeAspect="1"/>
          </p:cNvPicPr>
          <p:nvPr/>
        </p:nvPicPr>
        <p:blipFill>
          <a:blip r:embed="rId3"/>
          <a:stretch>
            <a:fillRect/>
          </a:stretch>
        </p:blipFill>
        <p:spPr>
          <a:xfrm>
            <a:off x="3827537" y="5636197"/>
            <a:ext cx="1533763" cy="327192"/>
          </a:xfrm>
          <a:prstGeom prst="rect">
            <a:avLst/>
          </a:prstGeom>
        </p:spPr>
      </p:pic>
    </p:spTree>
    <p:extLst>
      <p:ext uri="{BB962C8B-B14F-4D97-AF65-F5344CB8AC3E}">
        <p14:creationId xmlns:p14="http://schemas.microsoft.com/office/powerpoint/2010/main" val="3991319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3E6144-7227-203E-DCB4-5DD122EDB041}"/>
              </a:ext>
            </a:extLst>
          </p:cNvPr>
          <p:cNvSpPr txBox="1"/>
          <p:nvPr/>
        </p:nvSpPr>
        <p:spPr>
          <a:xfrm>
            <a:off x="601525" y="1160157"/>
            <a:ext cx="7940950" cy="3470950"/>
          </a:xfrm>
          <a:prstGeom prst="rect">
            <a:avLst/>
          </a:prstGeom>
          <a:noFill/>
        </p:spPr>
        <p:txBody>
          <a:bodyPr wrap="square">
            <a:spAutoFit/>
          </a:bodyPr>
          <a:lstStyle/>
          <a:p>
            <a:pPr>
              <a:lnSpc>
                <a:spcPct val="107000"/>
              </a:lnSpc>
              <a:spcAft>
                <a:spcPts val="600"/>
              </a:spcAft>
            </a:pPr>
            <a:r>
              <a:rPr lang="en-GB" sz="4951" b="1">
                <a:latin typeface="Calibri" panose="020F0502020204030204" pitchFamily="34" charset="0"/>
                <a:ea typeface="Arial" panose="020B0604020202020204" pitchFamily="34" charset="0"/>
                <a:cs typeface="Calibri" panose="020F0502020204030204" pitchFamily="34" charset="0"/>
              </a:rPr>
              <a:t>Task - </a:t>
            </a:r>
            <a:r>
              <a:rPr lang="en-GB" sz="4951" b="1">
                <a:latin typeface="Calibri" panose="020F0502020204030204" pitchFamily="34" charset="0"/>
                <a:ea typeface="Arial" panose="020B0604020202020204" pitchFamily="34" charset="0"/>
                <a:cs typeface="Calibri" panose="020F0502020204030204" pitchFamily="34" charset="0"/>
                <a:hlinkClick r:id="rId3"/>
              </a:rPr>
              <a:t>whiteboard</a:t>
            </a:r>
            <a:endParaRPr lang="en-GB" sz="4951">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600"/>
              </a:spcAft>
            </a:pPr>
            <a:r>
              <a:rPr lang="en-GB" sz="4951">
                <a:latin typeface="Calibri" panose="020F0502020204030204" pitchFamily="34" charset="0"/>
                <a:ea typeface="Arial" panose="020B0604020202020204" pitchFamily="34" charset="0"/>
                <a:cs typeface="Calibri" panose="020F0502020204030204" pitchFamily="34" charset="0"/>
              </a:rPr>
              <a:t>What are the issues with the diagnostic system? </a:t>
            </a:r>
          </a:p>
          <a:p>
            <a:pPr>
              <a:lnSpc>
                <a:spcPct val="107000"/>
              </a:lnSpc>
              <a:spcAft>
                <a:spcPts val="600"/>
              </a:spcAft>
            </a:pPr>
            <a:r>
              <a:rPr lang="en-GB" sz="4951">
                <a:latin typeface="Calibri" panose="020F0502020204030204" pitchFamily="34" charset="0"/>
                <a:ea typeface="Arial" panose="020B0604020202020204" pitchFamily="34" charset="0"/>
                <a:cs typeface="Calibri" panose="020F0502020204030204" pitchFamily="34" charset="0"/>
              </a:rPr>
              <a:t>What are the benefits of it?</a:t>
            </a:r>
            <a:endParaRPr lang="en-GB" sz="4951">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79872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0F5A07-D5AE-A39A-DF50-370DDB146750}"/>
              </a:ext>
            </a:extLst>
          </p:cNvPr>
          <p:cNvSpPr txBox="1"/>
          <p:nvPr/>
        </p:nvSpPr>
        <p:spPr>
          <a:xfrm>
            <a:off x="941032" y="1278437"/>
            <a:ext cx="1806780" cy="2862322"/>
          </a:xfrm>
          <a:prstGeom prst="rect">
            <a:avLst/>
          </a:prstGeom>
          <a:solidFill>
            <a:schemeClr val="bg2"/>
          </a:solidFill>
        </p:spPr>
        <p:txBody>
          <a:bodyPr wrap="square">
            <a:spAutoFit/>
          </a:bodyPr>
          <a:lstStyle/>
          <a:p>
            <a:r>
              <a:rPr lang="en-GB" dirty="0"/>
              <a:t>What are the issues with diagnosing someone with ADHD? </a:t>
            </a:r>
          </a:p>
          <a:p>
            <a:endParaRPr lang="en-GB" dirty="0"/>
          </a:p>
          <a:p>
            <a:r>
              <a:rPr lang="en-GB" dirty="0"/>
              <a:t>What are the positives? What are the negatives?</a:t>
            </a:r>
          </a:p>
        </p:txBody>
      </p:sp>
      <p:graphicFrame>
        <p:nvGraphicFramePr>
          <p:cNvPr id="6" name="Diagram 5">
            <a:extLst>
              <a:ext uri="{FF2B5EF4-FFF2-40B4-BE49-F238E27FC236}">
                <a16:creationId xmlns:a16="http://schemas.microsoft.com/office/drawing/2014/main" id="{2613FA57-5BC1-CFC1-45A8-5196D8304168}"/>
              </a:ext>
            </a:extLst>
          </p:cNvPr>
          <p:cNvGraphicFramePr/>
          <p:nvPr>
            <p:extLst>
              <p:ext uri="{D42A27DB-BD31-4B8C-83A1-F6EECF244321}">
                <p14:modId xmlns:p14="http://schemas.microsoft.com/office/powerpoint/2010/main" val="2655351787"/>
              </p:ext>
            </p:extLst>
          </p:nvPr>
        </p:nvGraphicFramePr>
        <p:xfrm>
          <a:off x="142354" y="248575"/>
          <a:ext cx="8697231" cy="9233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2F86E33F-F5F7-13C1-4D8F-F16C25D24B65}"/>
              </a:ext>
            </a:extLst>
          </p:cNvPr>
          <p:cNvGraphicFramePr/>
          <p:nvPr>
            <p:extLst>
              <p:ext uri="{D42A27DB-BD31-4B8C-83A1-F6EECF244321}">
                <p14:modId xmlns:p14="http://schemas.microsoft.com/office/powerpoint/2010/main" val="400530773"/>
              </p:ext>
            </p:extLst>
          </p:nvPr>
        </p:nvGraphicFramePr>
        <p:xfrm>
          <a:off x="2281562" y="355106"/>
          <a:ext cx="6744280" cy="540650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779161AC-D3D6-E0AE-9299-CB46CCFBCB40}"/>
              </a:ext>
            </a:extLst>
          </p:cNvPr>
          <p:cNvSpPr txBox="1"/>
          <p:nvPr/>
        </p:nvSpPr>
        <p:spPr>
          <a:xfrm>
            <a:off x="941033" y="4236531"/>
            <a:ext cx="1806780" cy="923330"/>
          </a:xfrm>
          <a:prstGeom prst="rect">
            <a:avLst/>
          </a:prstGeom>
          <a:solidFill>
            <a:schemeClr val="tx2">
              <a:lumMod val="20000"/>
              <a:lumOff val="80000"/>
            </a:schemeClr>
          </a:solidFill>
        </p:spPr>
        <p:txBody>
          <a:bodyPr wrap="square">
            <a:spAutoFit/>
          </a:bodyPr>
          <a:lstStyle/>
          <a:p>
            <a:r>
              <a:rPr lang="en-GB" dirty="0"/>
              <a:t>What about the diagnostic system itself?</a:t>
            </a:r>
          </a:p>
        </p:txBody>
      </p:sp>
      <p:sp>
        <p:nvSpPr>
          <p:cNvPr id="13" name="TextBox 12">
            <a:extLst>
              <a:ext uri="{FF2B5EF4-FFF2-40B4-BE49-F238E27FC236}">
                <a16:creationId xmlns:a16="http://schemas.microsoft.com/office/drawing/2014/main" id="{95EA57B6-286C-FA5F-425E-84CA78771058}"/>
              </a:ext>
            </a:extLst>
          </p:cNvPr>
          <p:cNvSpPr txBox="1"/>
          <p:nvPr/>
        </p:nvSpPr>
        <p:spPr>
          <a:xfrm>
            <a:off x="754330" y="5397390"/>
            <a:ext cx="8167728" cy="1323439"/>
          </a:xfrm>
          <a:prstGeom prst="rect">
            <a:avLst/>
          </a:prstGeom>
          <a:solidFill>
            <a:schemeClr val="tx2">
              <a:lumMod val="60000"/>
              <a:lumOff val="40000"/>
            </a:schemeClr>
          </a:solidFill>
        </p:spPr>
        <p:txBody>
          <a:bodyPr wrap="square">
            <a:spAutoFit/>
          </a:bodyPr>
          <a:lstStyle/>
          <a:p>
            <a:r>
              <a:rPr lang="en-GB" sz="1600" dirty="0">
                <a:solidFill>
                  <a:schemeClr val="bg1"/>
                </a:solidFill>
              </a:rPr>
              <a:t>Categorical nature and lack of developmental perspective (undifferentiated approach - gender and age). Emphasis on the description of the symptoms, failure to focus on the aetiology of the disorders, and overlap of symptoms among disorders. In other words, these systems are static, focus exclusively on the individual, and ignore developmental and contextual factors. </a:t>
            </a:r>
          </a:p>
        </p:txBody>
      </p:sp>
      <p:graphicFrame>
        <p:nvGraphicFramePr>
          <p:cNvPr id="16" name="Diagram 15">
            <a:extLst>
              <a:ext uri="{FF2B5EF4-FFF2-40B4-BE49-F238E27FC236}">
                <a16:creationId xmlns:a16="http://schemas.microsoft.com/office/drawing/2014/main" id="{DDEBDC59-2429-356D-B9AF-60770938BAE7}"/>
              </a:ext>
            </a:extLst>
          </p:cNvPr>
          <p:cNvGraphicFramePr/>
          <p:nvPr>
            <p:extLst>
              <p:ext uri="{D42A27DB-BD31-4B8C-83A1-F6EECF244321}">
                <p14:modId xmlns:p14="http://schemas.microsoft.com/office/powerpoint/2010/main" val="2273142998"/>
              </p:ext>
            </p:extLst>
          </p:nvPr>
        </p:nvGraphicFramePr>
        <p:xfrm>
          <a:off x="142354" y="3576535"/>
          <a:ext cx="8460109" cy="659996"/>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22211729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AsOne/>
      </p:bldGraphic>
      <p:bldGraphic spid="9" grpId="0">
        <p:bldAsOne/>
      </p:bldGraphic>
      <p:bldP spid="11" grpId="0" animBg="1"/>
      <p:bldP spid="13" grpId="0" animBg="1"/>
      <p:bldGraphic spid="1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2" name="Picture 2" descr="Assessment of ADHD"/>
          <p:cNvPicPr>
            <a:picLocks noChangeAspect="1" noChangeArrowheads="1"/>
          </p:cNvPicPr>
          <p:nvPr/>
        </p:nvPicPr>
        <p:blipFill>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1100446" y="1368569"/>
            <a:ext cx="6997427" cy="403244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5641" y="332656"/>
            <a:ext cx="4464496" cy="720081"/>
          </a:xfrm>
          <a:prstGeom prst="rect">
            <a:avLst/>
          </a:prstGeom>
          <a:solidFill>
            <a:schemeClr val="accent1">
              <a:lumMod val="75000"/>
            </a:schemeClr>
          </a:solidFill>
          <a:ln>
            <a:solidFill>
              <a:schemeClr val="accent1"/>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GB" sz="1800" b="0" i="0" u="none" strike="noStrike" kern="1200" cap="none" spc="0" normalizeH="0" baseline="0" noProof="0">
                <a:ln>
                  <a:noFill/>
                </a:ln>
                <a:solidFill>
                  <a:prstClr val="white"/>
                </a:solidFill>
                <a:effectLst/>
                <a:uLnTx/>
                <a:uFillTx/>
                <a:latin typeface="Georgia"/>
                <a:ea typeface="+mn-ea"/>
                <a:cs typeface="+mn-cs"/>
              </a:rPr>
              <a:t>There is currently no single available tool for the diagnosis </a:t>
            </a:r>
          </a:p>
        </p:txBody>
      </p:sp>
      <p:sp>
        <p:nvSpPr>
          <p:cNvPr id="6" name="Rectangle 5"/>
          <p:cNvSpPr/>
          <p:nvPr/>
        </p:nvSpPr>
        <p:spPr>
          <a:xfrm>
            <a:off x="386692" y="5589240"/>
            <a:ext cx="8424936" cy="646331"/>
          </a:xfrm>
          <a:prstGeom prst="rect">
            <a:avLst/>
          </a:prstGeom>
          <a:solidFill>
            <a:schemeClr val="accent1">
              <a:lumMod val="40000"/>
              <a:lumOff val="6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eorgia"/>
                <a:ea typeface="+mn-ea"/>
                <a:cs typeface="+mn-cs"/>
              </a:rPr>
              <a:t>Formal diagnosis is made using evidence accumulated from the initial clinical assessment and medical classification systems</a:t>
            </a:r>
          </a:p>
        </p:txBody>
      </p:sp>
      <p:pic>
        <p:nvPicPr>
          <p:cNvPr id="7" name="Picture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4526"/>
            <a:ext cx="1763688" cy="1182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5566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69000"/>
          </a:schemeClr>
        </a:solidFill>
        <a:effectLst/>
      </p:bgPr>
    </p:bg>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D72D073B-7BAB-264E-3367-EE9C9A4C712A}"/>
              </a:ext>
            </a:extLst>
          </p:cNvPr>
          <p:cNvSpPr/>
          <p:nvPr/>
        </p:nvSpPr>
        <p:spPr>
          <a:xfrm>
            <a:off x="388306" y="926925"/>
            <a:ext cx="3657600" cy="914400"/>
          </a:xfrm>
          <a:prstGeom prst="roundRect">
            <a:avLst/>
          </a:prstGeom>
          <a:solidFill>
            <a:srgbClr val="F4CCCC"/>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dirty="0">
                <a:solidFill>
                  <a:schemeClr val="tx1"/>
                </a:solidFill>
              </a:rPr>
              <a:t>Recognition of Possible ADHD</a:t>
            </a:r>
          </a:p>
          <a:p>
            <a:pPr>
              <a:defRPr sz="1200"/>
            </a:pPr>
            <a:r>
              <a:rPr dirty="0">
                <a:solidFill>
                  <a:schemeClr val="tx1"/>
                </a:solidFill>
              </a:rPr>
              <a:t>Persistent symptoms</a:t>
            </a:r>
            <a:br>
              <a:rPr dirty="0">
                <a:solidFill>
                  <a:schemeClr val="tx1"/>
                </a:solidFill>
              </a:rPr>
            </a:br>
            <a:r>
              <a:rPr dirty="0">
                <a:solidFill>
                  <a:schemeClr val="tx1"/>
                </a:solidFill>
              </a:rPr>
              <a:t>Multiple settings</a:t>
            </a:r>
            <a:br>
              <a:rPr dirty="0">
                <a:solidFill>
                  <a:schemeClr val="tx1"/>
                </a:solidFill>
              </a:rPr>
            </a:br>
            <a:r>
              <a:rPr dirty="0">
                <a:solidFill>
                  <a:schemeClr val="tx1"/>
                </a:solidFill>
              </a:rPr>
              <a:t>Functional impairment</a:t>
            </a:r>
          </a:p>
        </p:txBody>
      </p:sp>
      <p:sp>
        <p:nvSpPr>
          <p:cNvPr id="5" name="Rounded Rectangle 3">
            <a:extLst>
              <a:ext uri="{FF2B5EF4-FFF2-40B4-BE49-F238E27FC236}">
                <a16:creationId xmlns:a16="http://schemas.microsoft.com/office/drawing/2014/main" id="{9BCA56AA-4F83-AC03-47A9-49E8AEEA0F3E}"/>
              </a:ext>
            </a:extLst>
          </p:cNvPr>
          <p:cNvSpPr/>
          <p:nvPr/>
        </p:nvSpPr>
        <p:spPr>
          <a:xfrm>
            <a:off x="388306" y="2342367"/>
            <a:ext cx="3657600" cy="914400"/>
          </a:xfrm>
          <a:prstGeom prst="roundRect">
            <a:avLst/>
          </a:prstGeom>
          <a:solidFill>
            <a:srgbClr val="FFE599"/>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Initial Information Gathering</a:t>
            </a:r>
          </a:p>
          <a:p>
            <a:pPr>
              <a:defRPr sz="1200"/>
            </a:pPr>
            <a:r>
              <a:rPr>
                <a:solidFill>
                  <a:schemeClr val="tx1"/>
                </a:solidFill>
              </a:rPr>
              <a:t>History</a:t>
            </a:r>
            <a:br>
              <a:rPr>
                <a:solidFill>
                  <a:schemeClr val="tx1"/>
                </a:solidFill>
              </a:rPr>
            </a:br>
            <a:r>
              <a:rPr>
                <a:solidFill>
                  <a:schemeClr val="tx1"/>
                </a:solidFill>
              </a:rPr>
              <a:t>Rating scales</a:t>
            </a:r>
            <a:br>
              <a:rPr>
                <a:solidFill>
                  <a:schemeClr val="tx1"/>
                </a:solidFill>
              </a:rPr>
            </a:br>
            <a:r>
              <a:rPr>
                <a:solidFill>
                  <a:schemeClr val="tx1"/>
                </a:solidFill>
              </a:rPr>
              <a:t>Rule out alternatives</a:t>
            </a:r>
          </a:p>
        </p:txBody>
      </p:sp>
      <p:sp>
        <p:nvSpPr>
          <p:cNvPr id="6" name="Rounded Rectangle 4">
            <a:extLst>
              <a:ext uri="{FF2B5EF4-FFF2-40B4-BE49-F238E27FC236}">
                <a16:creationId xmlns:a16="http://schemas.microsoft.com/office/drawing/2014/main" id="{A3619F5B-4E27-49A5-CA5C-3E2B77C676FF}"/>
              </a:ext>
            </a:extLst>
          </p:cNvPr>
          <p:cNvSpPr/>
          <p:nvPr/>
        </p:nvSpPr>
        <p:spPr>
          <a:xfrm>
            <a:off x="388306" y="3739020"/>
            <a:ext cx="3657600" cy="914400"/>
          </a:xfrm>
          <a:prstGeom prst="roundRect">
            <a:avLst/>
          </a:prstGeom>
          <a:solidFill>
            <a:srgbClr val="CFE2F3"/>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Referral to Specialist</a:t>
            </a:r>
          </a:p>
          <a:p>
            <a:pPr>
              <a:defRPr sz="1200"/>
            </a:pPr>
            <a:r>
              <a:rPr>
                <a:solidFill>
                  <a:schemeClr val="tx1"/>
                </a:solidFill>
              </a:rPr>
              <a:t>Paediatrician / Psychiatrist /</a:t>
            </a:r>
            <a:br>
              <a:rPr>
                <a:solidFill>
                  <a:schemeClr val="tx1"/>
                </a:solidFill>
              </a:rPr>
            </a:br>
            <a:r>
              <a:rPr>
                <a:solidFill>
                  <a:schemeClr val="tx1"/>
                </a:solidFill>
              </a:rPr>
              <a:t>ADHD-trained nurse</a:t>
            </a:r>
          </a:p>
        </p:txBody>
      </p:sp>
      <p:sp>
        <p:nvSpPr>
          <p:cNvPr id="7" name="Rounded Rectangle 5">
            <a:extLst>
              <a:ext uri="{FF2B5EF4-FFF2-40B4-BE49-F238E27FC236}">
                <a16:creationId xmlns:a16="http://schemas.microsoft.com/office/drawing/2014/main" id="{6771DDF8-F248-C23A-F720-45CFDC88C665}"/>
              </a:ext>
            </a:extLst>
          </p:cNvPr>
          <p:cNvSpPr/>
          <p:nvPr/>
        </p:nvSpPr>
        <p:spPr>
          <a:xfrm>
            <a:off x="388306" y="5085567"/>
            <a:ext cx="3657600" cy="914400"/>
          </a:xfrm>
          <a:prstGeom prst="roundRect">
            <a:avLst/>
          </a:prstGeom>
          <a:solidFill>
            <a:srgbClr val="D9EAD3"/>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Comprehensive Assessment</a:t>
            </a:r>
          </a:p>
          <a:p>
            <a:pPr>
              <a:defRPr sz="1200"/>
            </a:pPr>
            <a:r>
              <a:rPr>
                <a:solidFill>
                  <a:schemeClr val="tx1"/>
                </a:solidFill>
              </a:rPr>
              <a:t>DSM-5 / ICD criteria</a:t>
            </a:r>
            <a:br>
              <a:rPr>
                <a:solidFill>
                  <a:schemeClr val="tx1"/>
                </a:solidFill>
              </a:rPr>
            </a:br>
            <a:r>
              <a:rPr>
                <a:solidFill>
                  <a:schemeClr val="tx1"/>
                </a:solidFill>
              </a:rPr>
              <a:t>Multi-source evidence</a:t>
            </a:r>
            <a:br>
              <a:rPr>
                <a:solidFill>
                  <a:schemeClr val="tx1"/>
                </a:solidFill>
              </a:rPr>
            </a:br>
            <a:r>
              <a:rPr>
                <a:solidFill>
                  <a:schemeClr val="tx1"/>
                </a:solidFill>
              </a:rPr>
              <a:t>Assess comorbidities</a:t>
            </a:r>
          </a:p>
        </p:txBody>
      </p:sp>
      <p:sp>
        <p:nvSpPr>
          <p:cNvPr id="8" name="Rounded Rectangle 6">
            <a:extLst>
              <a:ext uri="{FF2B5EF4-FFF2-40B4-BE49-F238E27FC236}">
                <a16:creationId xmlns:a16="http://schemas.microsoft.com/office/drawing/2014/main" id="{7366F1DC-FC7A-3525-4D6F-E37A022D2B1C}"/>
              </a:ext>
            </a:extLst>
          </p:cNvPr>
          <p:cNvSpPr/>
          <p:nvPr/>
        </p:nvSpPr>
        <p:spPr>
          <a:xfrm>
            <a:off x="4841309" y="933188"/>
            <a:ext cx="3657600" cy="914400"/>
          </a:xfrm>
          <a:prstGeom prst="roundRect">
            <a:avLst/>
          </a:prstGeom>
          <a:solidFill>
            <a:srgbClr val="C9DAF8"/>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Diagnostic Criteria Check</a:t>
            </a:r>
          </a:p>
          <a:p>
            <a:pPr>
              <a:defRPr sz="1200"/>
            </a:pPr>
            <a:r>
              <a:rPr>
                <a:solidFill>
                  <a:schemeClr val="tx1"/>
                </a:solidFill>
              </a:rPr>
              <a:t>Criteria met?</a:t>
            </a:r>
            <a:br>
              <a:rPr>
                <a:solidFill>
                  <a:schemeClr val="tx1"/>
                </a:solidFill>
              </a:rPr>
            </a:br>
            <a:r>
              <a:rPr>
                <a:solidFill>
                  <a:schemeClr val="tx1"/>
                </a:solidFill>
              </a:rPr>
              <a:t>Symptoms before age 12</a:t>
            </a:r>
            <a:br>
              <a:rPr>
                <a:solidFill>
                  <a:schemeClr val="tx1"/>
                </a:solidFill>
              </a:rPr>
            </a:br>
            <a:r>
              <a:rPr>
                <a:solidFill>
                  <a:schemeClr val="tx1"/>
                </a:solidFill>
              </a:rPr>
              <a:t>Impairment present</a:t>
            </a:r>
          </a:p>
        </p:txBody>
      </p:sp>
      <p:sp>
        <p:nvSpPr>
          <p:cNvPr id="9" name="Rounded Rectangle 7">
            <a:extLst>
              <a:ext uri="{FF2B5EF4-FFF2-40B4-BE49-F238E27FC236}">
                <a16:creationId xmlns:a16="http://schemas.microsoft.com/office/drawing/2014/main" id="{3F56D35D-D9DD-8D75-E2E8-206479DEA0C6}"/>
              </a:ext>
            </a:extLst>
          </p:cNvPr>
          <p:cNvSpPr/>
          <p:nvPr/>
        </p:nvSpPr>
        <p:spPr>
          <a:xfrm>
            <a:off x="4841309" y="2323577"/>
            <a:ext cx="3657600" cy="914400"/>
          </a:xfrm>
          <a:prstGeom prst="roundRect">
            <a:avLst/>
          </a:prstGeom>
          <a:solidFill>
            <a:srgbClr val="FFF2CC"/>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Use of Digital Tools (Optional)</a:t>
            </a:r>
          </a:p>
          <a:p>
            <a:pPr>
              <a:defRPr sz="1200"/>
            </a:pPr>
            <a:r>
              <a:rPr>
                <a:solidFill>
                  <a:schemeClr val="tx1"/>
                </a:solidFill>
              </a:rPr>
              <a:t>QbTest as adjunct</a:t>
            </a:r>
            <a:br>
              <a:rPr>
                <a:solidFill>
                  <a:schemeClr val="tx1"/>
                </a:solidFill>
              </a:rPr>
            </a:br>
            <a:r>
              <a:rPr>
                <a:solidFill>
                  <a:schemeClr val="tx1"/>
                </a:solidFill>
              </a:rPr>
              <a:t>Supports quicker decisions</a:t>
            </a:r>
          </a:p>
        </p:txBody>
      </p:sp>
      <p:sp>
        <p:nvSpPr>
          <p:cNvPr id="10" name="Rounded Rectangle 8">
            <a:extLst>
              <a:ext uri="{FF2B5EF4-FFF2-40B4-BE49-F238E27FC236}">
                <a16:creationId xmlns:a16="http://schemas.microsoft.com/office/drawing/2014/main" id="{4FBA909C-52BF-9A00-652D-B27259A32A20}"/>
              </a:ext>
            </a:extLst>
          </p:cNvPr>
          <p:cNvSpPr/>
          <p:nvPr/>
        </p:nvSpPr>
        <p:spPr>
          <a:xfrm>
            <a:off x="4841309" y="3739020"/>
            <a:ext cx="3657600" cy="914400"/>
          </a:xfrm>
          <a:prstGeom prst="roundRect">
            <a:avLst/>
          </a:prstGeom>
          <a:solidFill>
            <a:srgbClr val="EAD1DC"/>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Communication of Diagnosis</a:t>
            </a:r>
          </a:p>
          <a:p>
            <a:pPr>
              <a:defRPr sz="1200"/>
            </a:pPr>
            <a:r>
              <a:rPr>
                <a:solidFill>
                  <a:schemeClr val="tx1"/>
                </a:solidFill>
              </a:rPr>
              <a:t>Share with patient &amp; carers</a:t>
            </a:r>
            <a:br>
              <a:rPr>
                <a:solidFill>
                  <a:schemeClr val="tx1"/>
                </a:solidFill>
              </a:rPr>
            </a:br>
            <a:r>
              <a:rPr>
                <a:solidFill>
                  <a:schemeClr val="tx1"/>
                </a:solidFill>
              </a:rPr>
              <a:t>Written report</a:t>
            </a:r>
            <a:br>
              <a:rPr>
                <a:solidFill>
                  <a:schemeClr val="tx1"/>
                </a:solidFill>
              </a:rPr>
            </a:br>
            <a:r>
              <a:rPr>
                <a:solidFill>
                  <a:schemeClr val="tx1"/>
                </a:solidFill>
              </a:rPr>
              <a:t>Recommendations</a:t>
            </a:r>
          </a:p>
        </p:txBody>
      </p:sp>
      <p:sp>
        <p:nvSpPr>
          <p:cNvPr id="11" name="TextBox 10">
            <a:extLst>
              <a:ext uri="{FF2B5EF4-FFF2-40B4-BE49-F238E27FC236}">
                <a16:creationId xmlns:a16="http://schemas.microsoft.com/office/drawing/2014/main" id="{4D869ACC-E848-2B4D-3D81-3A617B154A4D}"/>
              </a:ext>
            </a:extLst>
          </p:cNvPr>
          <p:cNvSpPr txBox="1"/>
          <p:nvPr/>
        </p:nvSpPr>
        <p:spPr>
          <a:xfrm>
            <a:off x="5098097" y="5370990"/>
            <a:ext cx="3477732" cy="461665"/>
          </a:xfrm>
          <a:prstGeom prst="rect">
            <a:avLst/>
          </a:prstGeom>
          <a:noFill/>
        </p:spPr>
        <p:txBody>
          <a:bodyPr wrap="square" rtlCol="0">
            <a:spAutoFit/>
          </a:bodyPr>
          <a:lstStyle/>
          <a:p>
            <a:r>
              <a:rPr lang="en-GB" sz="2400" dirty="0">
                <a:hlinkClick r:id="rId3"/>
              </a:rPr>
              <a:t>Nice Guidelines 2018</a:t>
            </a:r>
            <a:endParaRPr lang="en-GB" sz="2400" dirty="0"/>
          </a:p>
        </p:txBody>
      </p:sp>
      <p:sp>
        <p:nvSpPr>
          <p:cNvPr id="13" name="TextBox 12">
            <a:extLst>
              <a:ext uri="{FF2B5EF4-FFF2-40B4-BE49-F238E27FC236}">
                <a16:creationId xmlns:a16="http://schemas.microsoft.com/office/drawing/2014/main" id="{B9F2EB09-0CFE-5529-CDF6-A88D4E469D4C}"/>
              </a:ext>
            </a:extLst>
          </p:cNvPr>
          <p:cNvSpPr txBox="1"/>
          <p:nvPr/>
        </p:nvSpPr>
        <p:spPr>
          <a:xfrm>
            <a:off x="319414" y="280594"/>
            <a:ext cx="8436280" cy="369332"/>
          </a:xfrm>
          <a:prstGeom prst="rect">
            <a:avLst/>
          </a:prstGeom>
          <a:noFill/>
        </p:spPr>
        <p:txBody>
          <a:bodyPr wrap="square">
            <a:spAutoFit/>
          </a:bodyPr>
          <a:lstStyle/>
          <a:p>
            <a:r>
              <a:rPr lang="en-GB" dirty="0"/>
              <a:t>Attention deficit hyperactivity disorder: diagnosis and management (NICE, 2018) </a:t>
            </a:r>
          </a:p>
        </p:txBody>
      </p:sp>
    </p:spTree>
    <p:extLst>
      <p:ext uri="{BB962C8B-B14F-4D97-AF65-F5344CB8AC3E}">
        <p14:creationId xmlns:p14="http://schemas.microsoft.com/office/powerpoint/2010/main" val="118677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73CC3-B128-64E7-E7B8-FCBA227567EE}"/>
              </a:ext>
            </a:extLst>
          </p:cNvPr>
          <p:cNvSpPr>
            <a:spLocks noGrp="1"/>
          </p:cNvSpPr>
          <p:nvPr>
            <p:ph type="title"/>
            <p:custDataLst>
              <p:tags r:id="rId1"/>
            </p:custDataLst>
          </p:nvPr>
        </p:nvSpPr>
        <p:spPr/>
        <p:txBody>
          <a:bodyPr/>
          <a:lstStyle/>
          <a:p>
            <a:r>
              <a:rPr lang="en-GB"/>
              <a:t>Join the Vevox session</a:t>
            </a:r>
          </a:p>
        </p:txBody>
      </p:sp>
      <p:sp>
        <p:nvSpPr>
          <p:cNvPr id="4" name="TextBox 3">
            <a:extLst>
              <a:ext uri="{FF2B5EF4-FFF2-40B4-BE49-F238E27FC236}">
                <a16:creationId xmlns:a16="http://schemas.microsoft.com/office/drawing/2014/main" id="{D4AF2120-CA7E-42B2-81A1-D63013626549}"/>
              </a:ext>
            </a:extLst>
          </p:cNvPr>
          <p:cNvSpPr txBox="1"/>
          <p:nvPr>
            <p:custDataLst>
              <p:tags r:id="rId2"/>
            </p:custDataLst>
          </p:nvPr>
        </p:nvSpPr>
        <p:spPr>
          <a:xfrm>
            <a:off x="457200" y="1600200"/>
            <a:ext cx="8229600" cy="48768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164-630-142</a:t>
            </a:r>
            <a:r>
              <a:rPr lang="en-GB" sz="3500"/>
              <a:t>
Or scan the QR code</a:t>
            </a:r>
          </a:p>
        </p:txBody>
      </p:sp>
      <p:pic>
        <p:nvPicPr>
          <p:cNvPr id="5" name="Graphic 4">
            <a:extLst>
              <a:ext uri="{FF2B5EF4-FFF2-40B4-BE49-F238E27FC236}">
                <a16:creationId xmlns:a16="http://schemas.microsoft.com/office/drawing/2014/main" id="{DDB2765D-9A36-8072-8430-8831270BA43E}"/>
              </a:ext>
            </a:extLst>
          </p:cNvPr>
          <p:cNvPicPr>
            <a:picLocks/>
          </p:cNvPicPr>
          <p:nvPr/>
        </p:nvPicPr>
        <p:blipFill>
          <a:blip>
            <a:extLst>
              <a:ext uri="{96DAC541-7B7A-43D3-8B79-37D633B846F1}">
                <asvg:svgBlip xmlns:asvg="http://schemas.microsoft.com/office/drawing/2016/SVG/main" r:embed="rId4"/>
              </a:ext>
            </a:extLst>
          </a:blip>
          <a:stretch>
            <a:fillRect/>
          </a:stretch>
        </p:blipFill>
        <p:spPr>
          <a:xfrm>
            <a:off x="5907216" y="3694670"/>
            <a:ext cx="2540000" cy="2540000"/>
          </a:xfrm>
          <a:prstGeom prst="rect">
            <a:avLst/>
          </a:prstGeom>
        </p:spPr>
      </p:pic>
    </p:spTree>
    <p:extLst>
      <p:ext uri="{BB962C8B-B14F-4D97-AF65-F5344CB8AC3E}">
        <p14:creationId xmlns:p14="http://schemas.microsoft.com/office/powerpoint/2010/main" val="3383174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C38C-0FEB-D055-894A-9B15B7A9F65F}"/>
              </a:ext>
            </a:extLst>
          </p:cNvPr>
          <p:cNvSpPr>
            <a:spLocks noGrp="1"/>
          </p:cNvSpPr>
          <p:nvPr>
            <p:ph type="title"/>
          </p:nvPr>
        </p:nvSpPr>
        <p:spPr/>
        <p:txBody>
          <a:bodyPr/>
          <a:lstStyle/>
          <a:p>
            <a:r>
              <a:rPr lang="en-GB"/>
              <a:t>Measures and methods of diagnosis</a:t>
            </a:r>
          </a:p>
        </p:txBody>
      </p:sp>
      <p:sp>
        <p:nvSpPr>
          <p:cNvPr id="3" name="Content Placeholder 2">
            <a:extLst>
              <a:ext uri="{FF2B5EF4-FFF2-40B4-BE49-F238E27FC236}">
                <a16:creationId xmlns:a16="http://schemas.microsoft.com/office/drawing/2014/main" id="{47EFE146-44A5-4C94-1E6E-6D9802204463}"/>
              </a:ext>
            </a:extLst>
          </p:cNvPr>
          <p:cNvSpPr>
            <a:spLocks noGrp="1"/>
          </p:cNvSpPr>
          <p:nvPr>
            <p:ph sz="quarter" idx="1"/>
          </p:nvPr>
        </p:nvSpPr>
        <p:spPr>
          <a:xfrm>
            <a:off x="232348" y="1428681"/>
            <a:ext cx="5591858" cy="5200719"/>
          </a:xfrm>
        </p:spPr>
        <p:txBody>
          <a:bodyPr>
            <a:normAutofit fontScale="92500" lnSpcReduction="20000"/>
          </a:bodyPr>
          <a:lstStyle/>
          <a:p>
            <a:pPr marL="0" lvl="0" indent="0" rtl="0">
              <a:lnSpc>
                <a:spcPct val="120000"/>
              </a:lnSpc>
              <a:spcBef>
                <a:spcPts val="600"/>
              </a:spcBef>
              <a:buNone/>
            </a:pPr>
            <a:r>
              <a:rPr lang="en-GB" sz="1600" b="1">
                <a:effectLst/>
                <a:latin typeface="Calibri" panose="020F0502020204030204" pitchFamily="34" charset="0"/>
                <a:ea typeface="DengXian" panose="02010600030101010101" pitchFamily="2" charset="-122"/>
                <a:cs typeface="Arial" panose="020B0604020202020204" pitchFamily="34" charset="0"/>
              </a:rPr>
              <a:t>Behaviour Scales</a:t>
            </a:r>
          </a:p>
          <a:p>
            <a:pPr marL="342900" lvl="0" indent="-342900" rtl="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Behaviour assessment system for children, second</a:t>
            </a:r>
          </a:p>
          <a:p>
            <a:pPr marL="0" lvl="0" indent="0" rtl="0">
              <a:lnSpc>
                <a:spcPct val="120000"/>
              </a:lnSpc>
              <a:spcBef>
                <a:spcPts val="600"/>
              </a:spcBef>
              <a:buNone/>
            </a:pPr>
            <a:r>
              <a:rPr lang="en-GB" sz="1600">
                <a:latin typeface="Calibri" panose="020F0502020204030204" pitchFamily="34" charset="0"/>
                <a:ea typeface="DengXian" panose="02010600030101010101" pitchFamily="2" charset="-122"/>
                <a:cs typeface="Arial" panose="020B0604020202020204" pitchFamily="34" charset="0"/>
              </a:rPr>
              <a:t>        </a:t>
            </a:r>
            <a:r>
              <a:rPr lang="en-GB" sz="1600">
                <a:effectLst/>
                <a:latin typeface="Calibri" panose="020F0502020204030204" pitchFamily="34" charset="0"/>
                <a:ea typeface="DengXian" panose="02010600030101010101" pitchFamily="2" charset="-122"/>
                <a:cs typeface="Arial" panose="020B0604020202020204" pitchFamily="34" charset="0"/>
              </a:rPr>
              <a:t>edition (BASC- 2; Reynolds and </a:t>
            </a:r>
            <a:r>
              <a:rPr lang="en-GB" sz="1600" err="1">
                <a:effectLst/>
                <a:latin typeface="Calibri" panose="020F0502020204030204" pitchFamily="34" charset="0"/>
                <a:ea typeface="DengXian" panose="02010600030101010101" pitchFamily="2" charset="-122"/>
                <a:cs typeface="Arial" panose="020B0604020202020204" pitchFamily="34" charset="0"/>
              </a:rPr>
              <a:t>Kamphaus</a:t>
            </a:r>
            <a:r>
              <a:rPr lang="en-GB" sz="1600">
                <a:effectLst/>
                <a:latin typeface="Calibri" panose="020F0502020204030204" pitchFamily="34" charset="0"/>
                <a:ea typeface="DengXian" panose="02010600030101010101" pitchFamily="2" charset="-122"/>
                <a:cs typeface="Arial" panose="020B0604020202020204" pitchFamily="34" charset="0"/>
              </a:rPr>
              <a:t>, 2004)</a:t>
            </a:r>
          </a:p>
          <a:p>
            <a:pPr marL="342900" lvl="0" indent="-34290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Child behaviour checklist (CBCL; Achenbach, 1991)</a:t>
            </a:r>
          </a:p>
          <a:p>
            <a:pPr marL="342900" lvl="0" indent="-342900">
              <a:lnSpc>
                <a:spcPct val="120000"/>
              </a:lnSpc>
              <a:spcBef>
                <a:spcPts val="600"/>
              </a:spcBef>
              <a:buFont typeface="Symbol" panose="05050102010706020507" pitchFamily="18" charset="2"/>
              <a:buChar char=""/>
            </a:pPr>
            <a:r>
              <a:rPr lang="fr-FR" sz="1600" err="1">
                <a:effectLst/>
                <a:latin typeface="Calibri" panose="020F0502020204030204" pitchFamily="34" charset="0"/>
                <a:ea typeface="DengXian" panose="02010600030101010101" pitchFamily="2" charset="-122"/>
                <a:cs typeface="Arial" panose="020B0604020202020204" pitchFamily="34" charset="0"/>
                <a:hlinkClick r:id="rId3"/>
              </a:rPr>
              <a:t>Strengths</a:t>
            </a:r>
            <a:r>
              <a:rPr lang="fr-FR" sz="1600">
                <a:effectLst/>
                <a:latin typeface="Calibri" panose="020F0502020204030204" pitchFamily="34" charset="0"/>
                <a:ea typeface="DengXian" panose="02010600030101010101" pitchFamily="2" charset="-122"/>
                <a:cs typeface="Arial" panose="020B0604020202020204" pitchFamily="34" charset="0"/>
                <a:hlinkClick r:id="rId3"/>
              </a:rPr>
              <a:t> and </a:t>
            </a:r>
            <a:r>
              <a:rPr lang="fr-FR" sz="1600" err="1">
                <a:effectLst/>
                <a:latin typeface="Calibri" panose="020F0502020204030204" pitchFamily="34" charset="0"/>
                <a:ea typeface="DengXian" panose="02010600030101010101" pitchFamily="2" charset="-122"/>
                <a:cs typeface="Arial" panose="020B0604020202020204" pitchFamily="34" charset="0"/>
                <a:hlinkClick r:id="rId3"/>
              </a:rPr>
              <a:t>difficulties</a:t>
            </a:r>
            <a:r>
              <a:rPr lang="fr-FR" sz="1600">
                <a:effectLst/>
                <a:latin typeface="Calibri" panose="020F0502020204030204" pitchFamily="34" charset="0"/>
                <a:ea typeface="DengXian" panose="02010600030101010101" pitchFamily="2" charset="-122"/>
                <a:cs typeface="Arial" panose="020B0604020202020204" pitchFamily="34" charset="0"/>
                <a:hlinkClick r:id="rId3"/>
              </a:rPr>
              <a:t> questionnaire (SDQ, Goodman, 1997)</a:t>
            </a:r>
            <a:endParaRPr lang="en-GB" sz="16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20000"/>
              </a:lnSpc>
              <a:spcBef>
                <a:spcPts val="600"/>
              </a:spcBef>
              <a:spcAft>
                <a:spcPts val="800"/>
              </a:spcAft>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Connors’ parent and teacher rating scales revised (CRS-R, Connors et al. 1998).</a:t>
            </a:r>
          </a:p>
          <a:p>
            <a:pPr marL="0" indent="0">
              <a:lnSpc>
                <a:spcPct val="120000"/>
              </a:lnSpc>
              <a:spcBef>
                <a:spcPts val="600"/>
              </a:spcBef>
              <a:spcAft>
                <a:spcPts val="800"/>
              </a:spcAft>
              <a:buNone/>
            </a:pPr>
            <a:r>
              <a:rPr lang="en-GB" sz="1600" b="1">
                <a:effectLst/>
                <a:latin typeface="Calibri" panose="020F0502020204030204" pitchFamily="34" charset="0"/>
                <a:ea typeface="DengXian" panose="02010600030101010101" pitchFamily="2" charset="-122"/>
                <a:cs typeface="Arial" panose="020B0604020202020204" pitchFamily="34" charset="0"/>
              </a:rPr>
              <a:t>Scales specific to ADHD</a:t>
            </a:r>
          </a:p>
          <a:p>
            <a:pPr marL="342900" lvl="0" indent="-342900">
              <a:lnSpc>
                <a:spcPct val="120000"/>
              </a:lnSpc>
              <a:spcBef>
                <a:spcPts val="600"/>
              </a:spcBef>
              <a:buFont typeface="Symbol" panose="05050102010706020507" pitchFamily="18" charset="2"/>
              <a:buChar char=""/>
            </a:pPr>
            <a:r>
              <a:rPr lang="fr-FR" sz="1600">
                <a:effectLst/>
                <a:latin typeface="Calibri" panose="020F0502020204030204" pitchFamily="34" charset="0"/>
                <a:ea typeface="DengXian" panose="02010600030101010101" pitchFamily="2" charset="-122"/>
                <a:cs typeface="Arial" panose="020B0604020202020204" pitchFamily="34" charset="0"/>
              </a:rPr>
              <a:t>ADHD </a:t>
            </a:r>
            <a:r>
              <a:rPr lang="fr-FR" sz="1600" err="1">
                <a:latin typeface="Calibri" panose="020F0502020204030204" pitchFamily="34" charset="0"/>
                <a:ea typeface="DengXian" panose="02010600030101010101" pitchFamily="2" charset="-122"/>
                <a:cs typeface="Arial" panose="020B0604020202020204" pitchFamily="34" charset="0"/>
              </a:rPr>
              <a:t>S</a:t>
            </a:r>
            <a:r>
              <a:rPr lang="fr-FR" sz="1600" err="1">
                <a:effectLst/>
                <a:latin typeface="Calibri" panose="020F0502020204030204" pitchFamily="34" charset="0"/>
                <a:ea typeface="DengXian" panose="02010600030101010101" pitchFamily="2" charset="-122"/>
                <a:cs typeface="Arial" panose="020B0604020202020204" pitchFamily="34" charset="0"/>
              </a:rPr>
              <a:t>ymptom</a:t>
            </a:r>
            <a:r>
              <a:rPr lang="fr-FR" sz="1600">
                <a:effectLst/>
                <a:latin typeface="Calibri" panose="020F0502020204030204" pitchFamily="34" charset="0"/>
                <a:ea typeface="DengXian" panose="02010600030101010101" pitchFamily="2" charset="-122"/>
                <a:cs typeface="Arial" panose="020B0604020202020204" pitchFamily="34" charset="0"/>
              </a:rPr>
              <a:t> checklist – 4 (ADHD SC4 ; </a:t>
            </a:r>
            <a:r>
              <a:rPr lang="fr-FR" sz="1600" err="1">
                <a:effectLst/>
                <a:latin typeface="Calibri" panose="020F0502020204030204" pitchFamily="34" charset="0"/>
                <a:ea typeface="DengXian" panose="02010600030101010101" pitchFamily="2" charset="-122"/>
                <a:cs typeface="Arial" panose="020B0604020202020204" pitchFamily="34" charset="0"/>
              </a:rPr>
              <a:t>Gadow</a:t>
            </a:r>
            <a:r>
              <a:rPr lang="fr-FR" sz="1600">
                <a:effectLst/>
                <a:latin typeface="Calibri" panose="020F0502020204030204" pitchFamily="34" charset="0"/>
                <a:ea typeface="DengXian" panose="02010600030101010101" pitchFamily="2" charset="-122"/>
                <a:cs typeface="Arial" panose="020B0604020202020204" pitchFamily="34" charset="0"/>
              </a:rPr>
              <a:t> &amp; </a:t>
            </a:r>
            <a:r>
              <a:rPr lang="fr-FR" sz="1600" err="1">
                <a:effectLst/>
                <a:latin typeface="Calibri" panose="020F0502020204030204" pitchFamily="34" charset="0"/>
                <a:ea typeface="DengXian" panose="02010600030101010101" pitchFamily="2" charset="-122"/>
                <a:cs typeface="Arial" panose="020B0604020202020204" pitchFamily="34" charset="0"/>
              </a:rPr>
              <a:t>Sprafkin</a:t>
            </a:r>
            <a:r>
              <a:rPr lang="fr-FR" sz="1600">
                <a:effectLst/>
                <a:latin typeface="Calibri" panose="020F0502020204030204" pitchFamily="34" charset="0"/>
                <a:ea typeface="DengXian" panose="02010600030101010101" pitchFamily="2" charset="-122"/>
                <a:cs typeface="Arial" panose="020B0604020202020204" pitchFamily="34" charset="0"/>
              </a:rPr>
              <a:t>, 1997) </a:t>
            </a:r>
            <a:endParaRPr lang="en-GB" sz="16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Attention deficit/hyperactivity disorder test (ADHDT; Gilliam, 1995)</a:t>
            </a:r>
          </a:p>
          <a:p>
            <a:pPr marL="342900" lvl="0" indent="-34290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Attention Deficit Disorders Evaluation Scale, third edition (ADDES-3; McCarney and Arthaud, 2004)</a:t>
            </a:r>
          </a:p>
          <a:p>
            <a:pPr marL="342900" lvl="0" indent="-342900">
              <a:lnSpc>
                <a:spcPct val="120000"/>
              </a:lnSpc>
              <a:spcBef>
                <a:spcPts val="600"/>
              </a:spcBef>
              <a:spcAft>
                <a:spcPts val="800"/>
              </a:spcAft>
              <a:buFont typeface="Symbol" panose="05050102010706020507" pitchFamily="18" charset="2"/>
              <a:buChar char=""/>
            </a:pPr>
            <a:r>
              <a:rPr lang="en-GB" sz="1600">
                <a:latin typeface="Calibri" panose="020F0502020204030204" pitchFamily="34" charset="0"/>
                <a:ea typeface="DengXian" panose="02010600030101010101" pitchFamily="2" charset="-122"/>
                <a:cs typeface="Arial" panose="020B0604020202020204" pitchFamily="34" charset="0"/>
              </a:rPr>
              <a:t>T</a:t>
            </a:r>
            <a:r>
              <a:rPr lang="en-GB" sz="1600">
                <a:effectLst/>
                <a:latin typeface="Calibri" panose="020F0502020204030204" pitchFamily="34" charset="0"/>
                <a:ea typeface="DengXian" panose="02010600030101010101" pitchFamily="2" charset="-122"/>
                <a:cs typeface="Arial" panose="020B0604020202020204" pitchFamily="34" charset="0"/>
              </a:rPr>
              <a:t>he ADHD rating scale -5 (ARS-5; </a:t>
            </a:r>
            <a:r>
              <a:rPr lang="en-GB" sz="1600" err="1">
                <a:effectLst/>
                <a:latin typeface="Calibri" panose="020F0502020204030204" pitchFamily="34" charset="0"/>
                <a:ea typeface="DengXian" panose="02010600030101010101" pitchFamily="2" charset="-122"/>
                <a:cs typeface="Arial" panose="020B0604020202020204" pitchFamily="34" charset="0"/>
              </a:rPr>
              <a:t>DuPaul</a:t>
            </a:r>
            <a:r>
              <a:rPr lang="en-GB" sz="1600">
                <a:effectLst/>
                <a:latin typeface="Calibri" panose="020F0502020204030204" pitchFamily="34" charset="0"/>
                <a:ea typeface="DengXian" panose="02010600030101010101" pitchFamily="2" charset="-122"/>
                <a:cs typeface="Arial" panose="020B0604020202020204" pitchFamily="34" charset="0"/>
              </a:rPr>
              <a:t> et al., 2015).</a:t>
            </a:r>
          </a:p>
          <a:p>
            <a:pPr algn="l">
              <a:lnSpc>
                <a:spcPct val="120000"/>
              </a:lnSpc>
              <a:spcBef>
                <a:spcPts val="600"/>
              </a:spcBef>
            </a:pPr>
            <a:r>
              <a:rPr lang="en-GB" sz="1600" b="0" i="0" u="none" strike="noStrike" baseline="0">
                <a:latin typeface="Whitney-Book"/>
              </a:rPr>
              <a:t> </a:t>
            </a:r>
            <a:r>
              <a:rPr lang="en-GB" sz="1600" b="0" i="0" u="none" strike="noStrike" baseline="0">
                <a:latin typeface="Whitney-Book"/>
                <a:hlinkClick r:id="rId4"/>
              </a:rPr>
              <a:t>Vanderbilt ADHD Rating Scale (Teacher, parent)</a:t>
            </a:r>
            <a:endParaRPr lang="en-GB" sz="1600">
              <a:effectLst/>
              <a:latin typeface="Calibri" panose="020F0502020204030204" pitchFamily="34" charset="0"/>
              <a:ea typeface="DengXian" panose="02010600030101010101" pitchFamily="2" charset="-122"/>
              <a:cs typeface="Arial" panose="020B0604020202020204" pitchFamily="34" charset="0"/>
            </a:endParaRPr>
          </a:p>
          <a:p>
            <a:endParaRPr lang="en-GB" sz="2400"/>
          </a:p>
        </p:txBody>
      </p:sp>
      <p:sp>
        <p:nvSpPr>
          <p:cNvPr id="5" name="TextBox 4">
            <a:extLst>
              <a:ext uri="{FF2B5EF4-FFF2-40B4-BE49-F238E27FC236}">
                <a16:creationId xmlns:a16="http://schemas.microsoft.com/office/drawing/2014/main" id="{BD7A1718-A717-B2D2-6253-675F036C4188}"/>
              </a:ext>
            </a:extLst>
          </p:cNvPr>
          <p:cNvSpPr txBox="1"/>
          <p:nvPr/>
        </p:nvSpPr>
        <p:spPr>
          <a:xfrm>
            <a:off x="148928" y="6401112"/>
            <a:ext cx="8846144" cy="323165"/>
          </a:xfrm>
          <a:prstGeom prst="rect">
            <a:avLst/>
          </a:prstGeom>
          <a:solidFill>
            <a:srgbClr val="0070C0"/>
          </a:solidFill>
        </p:spPr>
        <p:txBody>
          <a:bodyPr wrap="square">
            <a:spAutoFit/>
          </a:bodyPr>
          <a:lstStyle/>
          <a:p>
            <a:r>
              <a:rPr lang="en-GB" sz="1500">
                <a:solidFill>
                  <a:schemeClr val="bg1"/>
                </a:solidFill>
                <a:hlinkClick r:id="rId5">
                  <a:extLst>
                    <a:ext uri="{A12FA001-AC4F-418D-AE19-62706E023703}">
                      <ahyp:hlinkClr xmlns:ahyp="http://schemas.microsoft.com/office/drawing/2018/hyperlinkcolor" val="tx"/>
                    </a:ext>
                  </a:extLst>
                </a:hlinkClick>
              </a:rPr>
              <a:t>https://acrobat.adobe.com/link/track?uri=urn:aaid:scds:US:cc0afb8a-cc95-3bce-a099-f8320016fd3d</a:t>
            </a:r>
            <a:r>
              <a:rPr lang="en-GB" sz="1500">
                <a:solidFill>
                  <a:schemeClr val="bg1"/>
                </a:solidFill>
              </a:rPr>
              <a:t> </a:t>
            </a:r>
          </a:p>
        </p:txBody>
      </p:sp>
      <p:sp>
        <p:nvSpPr>
          <p:cNvPr id="9" name="TextBox 8">
            <a:extLst>
              <a:ext uri="{FF2B5EF4-FFF2-40B4-BE49-F238E27FC236}">
                <a16:creationId xmlns:a16="http://schemas.microsoft.com/office/drawing/2014/main" id="{232CDA1C-1F8D-4679-C998-C2BCDB18AC77}"/>
              </a:ext>
            </a:extLst>
          </p:cNvPr>
          <p:cNvSpPr txBox="1"/>
          <p:nvPr/>
        </p:nvSpPr>
        <p:spPr>
          <a:xfrm>
            <a:off x="5555802" y="1428681"/>
            <a:ext cx="5186596" cy="1554272"/>
          </a:xfrm>
          <a:prstGeom prst="rect">
            <a:avLst/>
          </a:prstGeom>
          <a:noFill/>
        </p:spPr>
        <p:txBody>
          <a:bodyPr wrap="square">
            <a:spAutoFit/>
          </a:bodyPr>
          <a:lstStyle/>
          <a:p>
            <a:pPr>
              <a:spcBef>
                <a:spcPts val="600"/>
              </a:spcBef>
            </a:pPr>
            <a:r>
              <a:rPr lang="en-GB" sz="1500" b="1">
                <a:latin typeface="Calibri" panose="020F0502020204030204" pitchFamily="34" charset="0"/>
                <a:cs typeface="Calibri" panose="020F0502020204030204" pitchFamily="34" charset="0"/>
              </a:rPr>
              <a:t>Objective tests</a:t>
            </a: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hlinkClick r:id="rId6"/>
              </a:rPr>
              <a:t>Wisconsin Card Sorting Test</a:t>
            </a:r>
            <a:endParaRPr lang="en-GB" sz="1500">
              <a:latin typeface="Calibri" panose="020F0502020204030204" pitchFamily="34" charset="0"/>
              <a:cs typeface="Calibri" panose="020F0502020204030204" pitchFamily="34" charset="0"/>
            </a:endParaRP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rPr>
              <a:t>Stroop Word-</a:t>
            </a:r>
            <a:r>
              <a:rPr lang="en-GB" sz="1500" err="1">
                <a:latin typeface="Calibri" panose="020F0502020204030204" pitchFamily="34" charset="0"/>
                <a:cs typeface="Calibri" panose="020F0502020204030204" pitchFamily="34" charset="0"/>
              </a:rPr>
              <a:t>Color</a:t>
            </a:r>
            <a:r>
              <a:rPr lang="en-GB" sz="1500">
                <a:latin typeface="Calibri" panose="020F0502020204030204" pitchFamily="34" charset="0"/>
                <a:cs typeface="Calibri" panose="020F0502020204030204" pitchFamily="34" charset="0"/>
              </a:rPr>
              <a:t> Association Test</a:t>
            </a: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rPr>
              <a:t>Stop Signal Task</a:t>
            </a: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hlinkClick r:id="rId7"/>
              </a:rPr>
              <a:t>Trail Making Test</a:t>
            </a:r>
            <a:endParaRPr lang="en-GB" sz="150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6341F4B4-D138-E044-098E-25986BD906BA}"/>
              </a:ext>
            </a:extLst>
          </p:cNvPr>
          <p:cNvSpPr txBox="1"/>
          <p:nvPr/>
        </p:nvSpPr>
        <p:spPr>
          <a:xfrm>
            <a:off x="5463987" y="3484967"/>
            <a:ext cx="3275279" cy="323165"/>
          </a:xfrm>
          <a:prstGeom prst="rect">
            <a:avLst/>
          </a:prstGeom>
          <a:noFill/>
        </p:spPr>
        <p:txBody>
          <a:bodyPr wrap="square">
            <a:spAutoFit/>
          </a:bodyPr>
          <a:lstStyle/>
          <a:p>
            <a:r>
              <a:rPr lang="en-GB" sz="1500" b="1">
                <a:latin typeface="Calibri" panose="020F0502020204030204" pitchFamily="34" charset="0"/>
                <a:cs typeface="Calibri" panose="020F0502020204030204" pitchFamily="34" charset="0"/>
              </a:rPr>
              <a:t>Continuous Performance Tests (CPT</a:t>
            </a:r>
            <a:r>
              <a:rPr lang="en-GB" sz="1500">
                <a:latin typeface="Calibri" panose="020F0502020204030204" pitchFamily="34" charset="0"/>
                <a:cs typeface="Calibri" panose="020F0502020204030204" pitchFamily="34" charset="0"/>
              </a:rPr>
              <a:t>)</a:t>
            </a:r>
          </a:p>
        </p:txBody>
      </p:sp>
      <p:sp>
        <p:nvSpPr>
          <p:cNvPr id="16" name="TextBox 15">
            <a:extLst>
              <a:ext uri="{FF2B5EF4-FFF2-40B4-BE49-F238E27FC236}">
                <a16:creationId xmlns:a16="http://schemas.microsoft.com/office/drawing/2014/main" id="{4CC72A28-49FE-76D9-B905-7DC235F42D6B}"/>
              </a:ext>
            </a:extLst>
          </p:cNvPr>
          <p:cNvSpPr txBox="1"/>
          <p:nvPr/>
        </p:nvSpPr>
        <p:spPr>
          <a:xfrm>
            <a:off x="5555802" y="3939860"/>
            <a:ext cx="3680013" cy="1246495"/>
          </a:xfrm>
          <a:prstGeom prst="rect">
            <a:avLst/>
          </a:prstGeom>
          <a:noFill/>
        </p:spPr>
        <p:txBody>
          <a:bodyPr wrap="square">
            <a:spAutoFit/>
          </a:bodyPr>
          <a:lstStyle/>
          <a:p>
            <a:pPr marL="285750" indent="-285750">
              <a:buFont typeface="Arial" panose="020B0604020202020204" pitchFamily="34" charset="0"/>
              <a:buChar char="•"/>
            </a:pPr>
            <a:r>
              <a:rPr lang="en-GB" sz="1500">
                <a:latin typeface="Calibri" panose="020F0502020204030204" pitchFamily="34" charset="0"/>
                <a:cs typeface="Calibri" panose="020F0502020204030204" pitchFamily="34" charset="0"/>
              </a:rPr>
              <a:t>Gordon Diagnostic System (GDS)</a:t>
            </a:r>
          </a:p>
          <a:p>
            <a:pPr marL="285750" indent="-285750">
              <a:buFont typeface="Arial" panose="020B0604020202020204" pitchFamily="34" charset="0"/>
              <a:buChar char="•"/>
            </a:pPr>
            <a:r>
              <a:rPr lang="en-GB" sz="1500">
                <a:latin typeface="Calibri" panose="020F0502020204030204" pitchFamily="34" charset="0"/>
                <a:cs typeface="Calibri" panose="020F0502020204030204" pitchFamily="34" charset="0"/>
                <a:hlinkClick r:id="rId8"/>
              </a:rPr>
              <a:t>Test of Variables of Attention (TOVA</a:t>
            </a:r>
            <a:r>
              <a:rPr lang="en-GB" sz="1500">
                <a:latin typeface="Calibri" panose="020F0502020204030204" pitchFamily="34" charset="0"/>
                <a:cs typeface="Calibri" panose="020F0502020204030204" pitchFamily="34" charset="0"/>
              </a:rPr>
              <a:t>)</a:t>
            </a:r>
          </a:p>
          <a:p>
            <a:pPr marL="285750" indent="-285750">
              <a:buFont typeface="Arial" panose="020B0604020202020204" pitchFamily="34" charset="0"/>
              <a:buChar char="•"/>
            </a:pPr>
            <a:r>
              <a:rPr lang="en-GB" sz="1500">
                <a:latin typeface="Calibri" panose="020F0502020204030204" pitchFamily="34" charset="0"/>
                <a:cs typeface="Calibri" panose="020F0502020204030204" pitchFamily="34" charset="0"/>
              </a:rPr>
              <a:t>Conners Continuous Performance Test (CCPT).15</a:t>
            </a:r>
          </a:p>
          <a:p>
            <a:pPr marL="285750" indent="-285750">
              <a:buFont typeface="Arial" panose="020B0604020202020204" pitchFamily="34" charset="0"/>
              <a:buChar char="•"/>
            </a:pPr>
            <a:endParaRPr lang="en-GB" sz="1500">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91CD33CD-9CEB-CB80-5581-BEF1B59A143C}"/>
              </a:ext>
            </a:extLst>
          </p:cNvPr>
          <p:cNvSpPr txBox="1"/>
          <p:nvPr/>
        </p:nvSpPr>
        <p:spPr>
          <a:xfrm>
            <a:off x="5555802" y="5106154"/>
            <a:ext cx="5370226" cy="323165"/>
          </a:xfrm>
          <a:prstGeom prst="rect">
            <a:avLst/>
          </a:prstGeom>
          <a:noFill/>
        </p:spPr>
        <p:txBody>
          <a:bodyPr wrap="square">
            <a:spAutoFit/>
          </a:bodyPr>
          <a:lstStyle/>
          <a:p>
            <a:r>
              <a:rPr lang="en-GB" sz="1500" b="1">
                <a:latin typeface="Calibri" panose="020F0502020204030204" pitchFamily="34" charset="0"/>
                <a:cs typeface="Calibri" panose="020F0502020204030204" pitchFamily="34" charset="0"/>
                <a:hlinkClick r:id="rId9"/>
              </a:rPr>
              <a:t>The Quotient ADHD System</a:t>
            </a:r>
            <a:endParaRPr lang="en-GB" sz="1500" b="1">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1209D7FF-61CE-EEB2-1DD9-F599DE708725}"/>
              </a:ext>
            </a:extLst>
          </p:cNvPr>
          <p:cNvSpPr txBox="1"/>
          <p:nvPr/>
        </p:nvSpPr>
        <p:spPr>
          <a:xfrm>
            <a:off x="5551345" y="5669723"/>
            <a:ext cx="5463914" cy="553998"/>
          </a:xfrm>
          <a:prstGeom prst="rect">
            <a:avLst/>
          </a:prstGeom>
          <a:noFill/>
        </p:spPr>
        <p:txBody>
          <a:bodyPr wrap="square">
            <a:spAutoFit/>
          </a:bodyPr>
          <a:lstStyle/>
          <a:p>
            <a:r>
              <a:rPr lang="en-GB" sz="1500">
                <a:latin typeface="Calibri" panose="020F0502020204030204" pitchFamily="34" charset="0"/>
                <a:cs typeface="Calibri" panose="020F0502020204030204" pitchFamily="34" charset="0"/>
                <a:hlinkClick r:id="rId10"/>
              </a:rPr>
              <a:t>Brain wave patterns or Quantitative EEG </a:t>
            </a:r>
          </a:p>
          <a:p>
            <a:r>
              <a:rPr lang="en-GB" sz="1500">
                <a:latin typeface="Calibri" panose="020F0502020204030204" pitchFamily="34" charset="0"/>
                <a:cs typeface="Calibri" panose="020F0502020204030204" pitchFamily="34" charset="0"/>
                <a:hlinkClick r:id="rId10"/>
              </a:rPr>
              <a:t>(QEEG)</a:t>
            </a:r>
            <a:endParaRPr lang="en-GB" sz="15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4245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9896C-52B0-6D52-B4C4-15A87E12EE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DF8E7B-30B1-FFC4-BBD6-AF4F3B76E08F}"/>
              </a:ext>
            </a:extLst>
          </p:cNvPr>
          <p:cNvSpPr>
            <a:spLocks noGrp="1"/>
          </p:cNvSpPr>
          <p:nvPr>
            <p:ph type="title"/>
          </p:nvPr>
        </p:nvSpPr>
        <p:spPr>
          <a:xfrm>
            <a:off x="304800" y="435280"/>
            <a:ext cx="8534400" cy="758952"/>
          </a:xfrm>
        </p:spPr>
        <p:txBody>
          <a:bodyPr>
            <a:normAutofit fontScale="90000"/>
          </a:bodyPr>
          <a:lstStyle/>
          <a:p>
            <a:r>
              <a:rPr lang="en-GB" dirty="0"/>
              <a:t>Digital Technologies for Assessing ADHD – NICE Diagnostics Guidance (DG60) 2024</a:t>
            </a:r>
          </a:p>
        </p:txBody>
      </p:sp>
      <p:graphicFrame>
        <p:nvGraphicFramePr>
          <p:cNvPr id="4" name="Content Placeholder 3">
            <a:extLst>
              <a:ext uri="{FF2B5EF4-FFF2-40B4-BE49-F238E27FC236}">
                <a16:creationId xmlns:a16="http://schemas.microsoft.com/office/drawing/2014/main" id="{C64D7C1E-A07C-F81A-3C6C-D63B602D140C}"/>
              </a:ext>
            </a:extLst>
          </p:cNvPr>
          <p:cNvGraphicFramePr>
            <a:graphicFrameLocks noGrp="1"/>
          </p:cNvGraphicFramePr>
          <p:nvPr>
            <p:ph sz="quarter" idx="1"/>
          </p:nvPr>
        </p:nvGraphicFramePr>
        <p:xfrm>
          <a:off x="304800" y="1414312"/>
          <a:ext cx="8503920" cy="921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2F2CD15C-023F-3AEF-6A94-E9E8003A4940}"/>
              </a:ext>
            </a:extLst>
          </p:cNvPr>
          <p:cNvGraphicFramePr/>
          <p:nvPr/>
        </p:nvGraphicFramePr>
        <p:xfrm>
          <a:off x="413358" y="2176398"/>
          <a:ext cx="3970752" cy="42463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AAF08F0E-6846-5879-B85F-9ADD32200289}"/>
              </a:ext>
            </a:extLst>
          </p:cNvPr>
          <p:cNvSpPr txBox="1"/>
          <p:nvPr/>
        </p:nvSpPr>
        <p:spPr>
          <a:xfrm>
            <a:off x="4556760" y="2452402"/>
            <a:ext cx="4251960" cy="3962623"/>
          </a:xfrm>
          <a:prstGeom prst="rect">
            <a:avLst/>
          </a:prstGeom>
          <a:solidFill>
            <a:schemeClr val="bg2">
              <a:lumMod val="50000"/>
            </a:schemeClr>
          </a:solidFill>
        </p:spPr>
        <p:txBody>
          <a:bodyPr wrap="square">
            <a:spAutoFit/>
          </a:bodyPr>
          <a:lstStyle/>
          <a:p>
            <a:pPr>
              <a:buNone/>
            </a:pPr>
            <a:r>
              <a:rPr lang="en-GB" b="1" dirty="0">
                <a:solidFill>
                  <a:schemeClr val="bg1"/>
                </a:solidFill>
              </a:rPr>
              <a:t>Technologies Requiring More Research</a:t>
            </a:r>
          </a:p>
          <a:p>
            <a:pPr>
              <a:buNone/>
            </a:pPr>
            <a:endParaRPr lang="en-GB" sz="1050" b="1" dirty="0">
              <a:solidFill>
                <a:schemeClr val="bg1"/>
              </a:solidFill>
            </a:endParaRPr>
          </a:p>
          <a:p>
            <a:pPr>
              <a:buFont typeface="Arial" panose="020B0604020202020204" pitchFamily="34" charset="0"/>
              <a:buChar char="•"/>
            </a:pPr>
            <a:r>
              <a:rPr lang="en-GB" dirty="0">
                <a:solidFill>
                  <a:schemeClr val="bg1"/>
                </a:solidFill>
              </a:rPr>
              <a:t>For diagnosing suspected ADHD:</a:t>
            </a:r>
          </a:p>
          <a:p>
            <a:pPr marL="742950" lvl="1" indent="-285750">
              <a:buFont typeface="Arial" panose="020B0604020202020204" pitchFamily="34" charset="0"/>
              <a:buChar char="•"/>
            </a:pPr>
            <a:r>
              <a:rPr lang="en-GB" b="1" dirty="0" err="1">
                <a:solidFill>
                  <a:schemeClr val="bg1"/>
                </a:solidFill>
              </a:rPr>
              <a:t>QbTest</a:t>
            </a:r>
            <a:r>
              <a:rPr lang="en-GB" dirty="0">
                <a:solidFill>
                  <a:schemeClr val="bg1"/>
                </a:solidFill>
              </a:rPr>
              <a:t> in individuals </a:t>
            </a:r>
            <a:r>
              <a:rPr lang="en-GB" b="1" dirty="0">
                <a:solidFill>
                  <a:schemeClr val="bg1"/>
                </a:solidFill>
              </a:rPr>
              <a:t>18 years and over</a:t>
            </a:r>
            <a:endParaRPr lang="en-GB" dirty="0">
              <a:solidFill>
                <a:schemeClr val="bg1"/>
              </a:solidFill>
            </a:endParaRPr>
          </a:p>
          <a:p>
            <a:pPr marL="742950" lvl="1" indent="-285750">
              <a:buFont typeface="Arial" panose="020B0604020202020204" pitchFamily="34" charset="0"/>
              <a:buChar char="•"/>
            </a:pPr>
            <a:r>
              <a:rPr lang="en-GB" b="1" dirty="0" err="1">
                <a:solidFill>
                  <a:schemeClr val="bg1"/>
                </a:solidFill>
              </a:rPr>
              <a:t>EFSim</a:t>
            </a:r>
            <a:r>
              <a:rPr lang="en-GB" b="1" dirty="0">
                <a:solidFill>
                  <a:schemeClr val="bg1"/>
                </a:solidFill>
              </a:rPr>
              <a:t> Test</a:t>
            </a:r>
            <a:r>
              <a:rPr lang="en-GB" dirty="0">
                <a:solidFill>
                  <a:schemeClr val="bg1"/>
                </a:solidFill>
              </a:rPr>
              <a:t> (incl. web version)</a:t>
            </a:r>
          </a:p>
          <a:p>
            <a:pPr marL="742950" lvl="1" indent="-285750">
              <a:buFont typeface="Arial" panose="020B0604020202020204" pitchFamily="34" charset="0"/>
              <a:buChar char="•"/>
            </a:pPr>
            <a:r>
              <a:rPr lang="en-GB" b="1" dirty="0" err="1">
                <a:solidFill>
                  <a:schemeClr val="bg1"/>
                </a:solidFill>
              </a:rPr>
              <a:t>Nesplora</a:t>
            </a:r>
            <a:r>
              <a:rPr lang="en-GB" b="1" dirty="0">
                <a:solidFill>
                  <a:schemeClr val="bg1"/>
                </a:solidFill>
              </a:rPr>
              <a:t> Attention</a:t>
            </a:r>
            <a:r>
              <a:rPr lang="en-GB" dirty="0">
                <a:solidFill>
                  <a:schemeClr val="bg1"/>
                </a:solidFill>
              </a:rPr>
              <a:t> (Adults: “</a:t>
            </a:r>
            <a:r>
              <a:rPr lang="en-GB" dirty="0">
                <a:solidFill>
                  <a:schemeClr val="bg1"/>
                </a:solidFill>
                <a:hlinkClick r:id="rId12"/>
              </a:rPr>
              <a:t>Aquarium</a:t>
            </a:r>
            <a:r>
              <a:rPr lang="en-GB" dirty="0">
                <a:solidFill>
                  <a:schemeClr val="bg1"/>
                </a:solidFill>
              </a:rPr>
              <a:t>” &amp; Kids: “Aula”)</a:t>
            </a:r>
          </a:p>
          <a:p>
            <a:pPr marL="742950" lvl="1" indent="-285750">
              <a:buFont typeface="Arial" panose="020B0604020202020204" pitchFamily="34" charset="0"/>
              <a:buChar char="•"/>
            </a:pPr>
            <a:r>
              <a:rPr lang="en-GB" b="1" dirty="0" err="1">
                <a:solidFill>
                  <a:schemeClr val="bg1"/>
                </a:solidFill>
              </a:rPr>
              <a:t>QbCheck</a:t>
            </a:r>
            <a:r>
              <a:rPr lang="en-GB" dirty="0">
                <a:solidFill>
                  <a:schemeClr val="bg1"/>
                </a:solidFill>
              </a:rPr>
              <a:t>.</a:t>
            </a:r>
          </a:p>
          <a:p>
            <a:pPr marL="742950" lvl="1" indent="-285750">
              <a:buFont typeface="Arial" panose="020B0604020202020204" pitchFamily="34" charset="0"/>
              <a:buChar char="•"/>
            </a:pPr>
            <a:endParaRPr lang="en-GB" sz="600" dirty="0">
              <a:solidFill>
                <a:schemeClr val="bg1"/>
              </a:solidFill>
            </a:endParaRPr>
          </a:p>
          <a:p>
            <a:pPr>
              <a:buFont typeface="Arial" panose="020B0604020202020204" pitchFamily="34" charset="0"/>
              <a:buChar char="•"/>
            </a:pPr>
            <a:r>
              <a:rPr lang="en-GB" dirty="0">
                <a:solidFill>
                  <a:schemeClr val="bg1"/>
                </a:solidFill>
              </a:rPr>
              <a:t>For evaluating </a:t>
            </a:r>
            <a:r>
              <a:rPr lang="en-GB" b="1" dirty="0">
                <a:solidFill>
                  <a:schemeClr val="bg1"/>
                </a:solidFill>
              </a:rPr>
              <a:t>treatment response</a:t>
            </a:r>
            <a:r>
              <a:rPr lang="en-GB" dirty="0">
                <a:solidFill>
                  <a:schemeClr val="bg1"/>
                </a:solidFill>
              </a:rPr>
              <a:t>:</a:t>
            </a:r>
          </a:p>
          <a:p>
            <a:pPr marL="742950" lvl="1" indent="-285750">
              <a:buFont typeface="Arial" panose="020B0604020202020204" pitchFamily="34" charset="0"/>
              <a:buChar char="•"/>
            </a:pPr>
            <a:r>
              <a:rPr lang="en-GB" dirty="0">
                <a:solidFill>
                  <a:schemeClr val="bg1"/>
                </a:solidFill>
              </a:rPr>
              <a:t>Same list of technologies (including </a:t>
            </a:r>
            <a:r>
              <a:rPr lang="en-GB" dirty="0" err="1">
                <a:solidFill>
                  <a:schemeClr val="bg1"/>
                </a:solidFill>
              </a:rPr>
              <a:t>QbTest</a:t>
            </a:r>
            <a:r>
              <a:rPr lang="en-GB" dirty="0">
                <a:solidFill>
                  <a:schemeClr val="bg1"/>
                </a:solidFill>
              </a:rPr>
              <a:t>) needs further study.</a:t>
            </a:r>
          </a:p>
        </p:txBody>
      </p:sp>
    </p:spTree>
    <p:extLst>
      <p:ext uri="{BB962C8B-B14F-4D97-AF65-F5344CB8AC3E}">
        <p14:creationId xmlns:p14="http://schemas.microsoft.com/office/powerpoint/2010/main" val="203346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CEAD-1999-EEAD-7203-93EFC9F0674B}"/>
              </a:ext>
            </a:extLst>
          </p:cNvPr>
          <p:cNvSpPr>
            <a:spLocks noGrp="1"/>
          </p:cNvSpPr>
          <p:nvPr>
            <p:ph type="title"/>
          </p:nvPr>
        </p:nvSpPr>
        <p:spPr/>
        <p:txBody>
          <a:bodyPr>
            <a:normAutofit fontScale="90000"/>
          </a:bodyPr>
          <a:lstStyle/>
          <a:p>
            <a:r>
              <a:rPr lang="en-GB" sz="4400"/>
              <a:t>Task </a:t>
            </a:r>
          </a:p>
        </p:txBody>
      </p:sp>
      <p:sp>
        <p:nvSpPr>
          <p:cNvPr id="3" name="Content Placeholder 2">
            <a:extLst>
              <a:ext uri="{FF2B5EF4-FFF2-40B4-BE49-F238E27FC236}">
                <a16:creationId xmlns:a16="http://schemas.microsoft.com/office/drawing/2014/main" id="{4754FA20-38C4-53FA-F98D-50693C91F1E3}"/>
              </a:ext>
            </a:extLst>
          </p:cNvPr>
          <p:cNvSpPr>
            <a:spLocks noGrp="1"/>
          </p:cNvSpPr>
          <p:nvPr>
            <p:ph sz="quarter" idx="1"/>
          </p:nvPr>
        </p:nvSpPr>
        <p:spPr/>
        <p:txBody>
          <a:bodyPr/>
          <a:lstStyle/>
          <a:p>
            <a:pPr marL="0" indent="0">
              <a:buNone/>
            </a:pPr>
            <a:r>
              <a:rPr lang="en-GB" b="1"/>
              <a:t>Work in pairs/three</a:t>
            </a:r>
          </a:p>
          <a:p>
            <a:pPr marL="0" indent="0">
              <a:buNone/>
            </a:pPr>
            <a:endParaRPr lang="en-GB"/>
          </a:p>
          <a:p>
            <a:pPr marL="0" indent="0">
              <a:buNone/>
            </a:pPr>
            <a:r>
              <a:rPr lang="en-GB"/>
              <a:t>What are the strengths and limitations of using scales/measurements such as these with children. </a:t>
            </a:r>
          </a:p>
          <a:p>
            <a:pPr marL="0" indent="0">
              <a:buNone/>
            </a:pPr>
            <a:endParaRPr lang="en-GB"/>
          </a:p>
          <a:p>
            <a:pPr marL="0" indent="0">
              <a:buNone/>
            </a:pPr>
            <a:r>
              <a:rPr lang="en-GB"/>
              <a:t>Think about in general and specific to the scales themselves. </a:t>
            </a:r>
          </a:p>
          <a:p>
            <a:pPr marL="0" indent="0">
              <a:buNone/>
            </a:pPr>
            <a:endParaRPr lang="en-GB"/>
          </a:p>
          <a:p>
            <a:pPr marL="0" indent="0">
              <a:buNone/>
            </a:pPr>
            <a:r>
              <a:rPr lang="en-GB"/>
              <a:t>What are the ethical considerations too?</a:t>
            </a:r>
          </a:p>
          <a:p>
            <a:endParaRPr lang="en-GB"/>
          </a:p>
        </p:txBody>
      </p:sp>
    </p:spTree>
    <p:extLst>
      <p:ext uri="{BB962C8B-B14F-4D97-AF65-F5344CB8AC3E}">
        <p14:creationId xmlns:p14="http://schemas.microsoft.com/office/powerpoint/2010/main" val="1075157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3">
            <a:duotone>
              <a:schemeClr val="accent3">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3" name="Title 1"/>
          <p:cNvSpPr txBox="1">
            <a:spLocks/>
          </p:cNvSpPr>
          <p:nvPr/>
        </p:nvSpPr>
        <p:spPr>
          <a:xfrm>
            <a:off x="134911" y="188946"/>
            <a:ext cx="8842153" cy="758952"/>
          </a:xfrm>
          <a:prstGeom prst="rect">
            <a:avLst/>
          </a:prstGeom>
          <a:solidFill>
            <a:schemeClr val="bg1"/>
          </a:solidFill>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a:ln>
                  <a:noFill/>
                </a:ln>
                <a:solidFill>
                  <a:srgbClr val="8CADAE">
                    <a:shade val="75000"/>
                  </a:srgbClr>
                </a:solidFill>
                <a:effectLst/>
                <a:uLnTx/>
                <a:uFillTx/>
                <a:latin typeface="Georgia"/>
                <a:ea typeface="+mj-ea"/>
                <a:cs typeface="+mj-cs"/>
              </a:rPr>
              <a:t>Comorbidity </a:t>
            </a:r>
          </a:p>
        </p:txBody>
      </p:sp>
      <p:grpSp>
        <p:nvGrpSpPr>
          <p:cNvPr id="4" name="Group 3"/>
          <p:cNvGrpSpPr/>
          <p:nvPr/>
        </p:nvGrpSpPr>
        <p:grpSpPr>
          <a:xfrm>
            <a:off x="292309" y="2608290"/>
            <a:ext cx="2574058" cy="2720714"/>
            <a:chOff x="-15650" y="-626362"/>
            <a:chExt cx="2736304" cy="1824442"/>
          </a:xfrm>
        </p:grpSpPr>
        <p:sp>
          <p:nvSpPr>
            <p:cNvPr id="5" name="Rounded Rectangle 4"/>
            <p:cNvSpPr/>
            <p:nvPr/>
          </p:nvSpPr>
          <p:spPr>
            <a:xfrm>
              <a:off x="-15650" y="0"/>
              <a:ext cx="2736304" cy="1198080"/>
            </a:xfrm>
            <a:prstGeom prst="roundRect">
              <a:avLst/>
            </a:prstGeom>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GB" sz="2000">
                  <a:effectLst/>
                  <a:latin typeface="Calibri" panose="020F0502020204030204" pitchFamily="34" charset="0"/>
                  <a:ea typeface="DengXian" panose="02010600030101010101" pitchFamily="2" charset="-122"/>
                  <a:cs typeface="Arial" panose="020B0604020202020204" pitchFamily="34" charset="0"/>
                </a:rPr>
                <a:t>More than 2/3 of patients with ADHD have another psychiatric disorder.</a:t>
              </a:r>
              <a:endParaRPr lang="en-GB" sz="2000"/>
            </a:p>
          </p:txBody>
        </p:sp>
        <p:sp>
          <p:nvSpPr>
            <p:cNvPr id="6" name="Rounded Rectangle 4"/>
            <p:cNvSpPr/>
            <p:nvPr/>
          </p:nvSpPr>
          <p:spPr>
            <a:xfrm>
              <a:off x="152315" y="-626362"/>
              <a:ext cx="2342962" cy="582289"/>
            </a:xfrm>
            <a:prstGeom prst="rect">
              <a:avLst/>
            </a:prstGeom>
            <a:solidFill>
              <a:schemeClr val="accent6">
                <a:lumMod val="75000"/>
              </a:schemeClr>
            </a:solid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defRPr/>
              </a:pPr>
              <a:r>
                <a:rPr lang="en-GB" sz="2000">
                  <a:effectLst/>
                  <a:latin typeface="Calibri" panose="020F0502020204030204" pitchFamily="34" charset="0"/>
                  <a:ea typeface="DengXian" panose="02010600030101010101" pitchFamily="2" charset="-122"/>
                  <a:cs typeface="Arial" panose="020B0604020202020204" pitchFamily="34" charset="0"/>
                </a:rPr>
                <a:t>Masi et al</a:t>
              </a:r>
              <a:r>
                <a:rPr lang="en-GB" sz="2000">
                  <a:latin typeface="Calibri" panose="020F0502020204030204" pitchFamily="34" charset="0"/>
                  <a:ea typeface="DengXian" panose="02010600030101010101" pitchFamily="2" charset="-122"/>
                  <a:cs typeface="Arial" panose="020B0604020202020204" pitchFamily="34" charset="0"/>
                </a:rPr>
                <a:t>. 2015</a:t>
              </a: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Georgia"/>
                <a:ea typeface="+mn-ea"/>
                <a:cs typeface="+mn-cs"/>
              </a:endParaRPr>
            </a:p>
          </p:txBody>
        </p:sp>
      </p:grpSp>
      <p:graphicFrame>
        <p:nvGraphicFramePr>
          <p:cNvPr id="9" name="Diagram 8">
            <a:extLst>
              <a:ext uri="{FF2B5EF4-FFF2-40B4-BE49-F238E27FC236}">
                <a16:creationId xmlns:a16="http://schemas.microsoft.com/office/drawing/2014/main" id="{9C2D88FD-8F68-C43F-24E6-1E9AC32CADDE}"/>
              </a:ext>
            </a:extLst>
          </p:cNvPr>
          <p:cNvGraphicFramePr/>
          <p:nvPr>
            <p:extLst>
              <p:ext uri="{D42A27DB-BD31-4B8C-83A1-F6EECF244321}">
                <p14:modId xmlns:p14="http://schemas.microsoft.com/office/powerpoint/2010/main" val="383393794"/>
              </p:ext>
            </p:extLst>
          </p:nvPr>
        </p:nvGraphicFramePr>
        <p:xfrm>
          <a:off x="2791450" y="2203782"/>
          <a:ext cx="6265888" cy="36950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A6C96611-6768-836B-C472-4D27E972D72F}"/>
              </a:ext>
            </a:extLst>
          </p:cNvPr>
          <p:cNvSpPr txBox="1"/>
          <p:nvPr/>
        </p:nvSpPr>
        <p:spPr>
          <a:xfrm>
            <a:off x="1298462" y="5964580"/>
            <a:ext cx="8280252" cy="369332"/>
          </a:xfrm>
          <a:prstGeom prst="rect">
            <a:avLst/>
          </a:prstGeom>
          <a:noFill/>
        </p:spPr>
        <p:txBody>
          <a:bodyPr wrap="square">
            <a:spAutoFit/>
          </a:bodyPr>
          <a:lstStyle/>
          <a:p>
            <a:pPr lvl="0" algn="l" rtl="0"/>
            <a:r>
              <a:rPr lang="en-GB" sz="1800"/>
              <a:t>Which came first: the ADHD or the supposed comorbidity? </a:t>
            </a:r>
          </a:p>
        </p:txBody>
      </p:sp>
      <p:graphicFrame>
        <p:nvGraphicFramePr>
          <p:cNvPr id="12" name="Diagram 11">
            <a:extLst>
              <a:ext uri="{FF2B5EF4-FFF2-40B4-BE49-F238E27FC236}">
                <a16:creationId xmlns:a16="http://schemas.microsoft.com/office/drawing/2014/main" id="{45670666-61D5-A167-BE5D-C3F8CDD78190}"/>
              </a:ext>
            </a:extLst>
          </p:cNvPr>
          <p:cNvGraphicFramePr/>
          <p:nvPr>
            <p:extLst>
              <p:ext uri="{D42A27DB-BD31-4B8C-83A1-F6EECF244321}">
                <p14:modId xmlns:p14="http://schemas.microsoft.com/office/powerpoint/2010/main" val="3760122189"/>
              </p:ext>
            </p:extLst>
          </p:nvPr>
        </p:nvGraphicFramePr>
        <p:xfrm>
          <a:off x="569909" y="1029873"/>
          <a:ext cx="7937009" cy="80870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364617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DEE005-9C46-D1A3-22F5-B597FE80BF94}"/>
              </a:ext>
            </a:extLst>
          </p:cNvPr>
          <p:cNvSpPr txBox="1"/>
          <p:nvPr/>
        </p:nvSpPr>
        <p:spPr>
          <a:xfrm>
            <a:off x="262328" y="683089"/>
            <a:ext cx="8364511" cy="4062651"/>
          </a:xfrm>
          <a:prstGeom prst="rect">
            <a:avLst/>
          </a:prstGeom>
          <a:noFill/>
        </p:spPr>
        <p:txBody>
          <a:bodyPr wrap="square">
            <a:spAutoFit/>
          </a:bodyPr>
          <a:lstStyle/>
          <a:p>
            <a:endParaRPr lang="en-GB"/>
          </a:p>
          <a:p>
            <a:r>
              <a:rPr lang="en-GB"/>
              <a:t>• </a:t>
            </a:r>
            <a:r>
              <a:rPr lang="en-GB" sz="2000"/>
              <a:t>learning difficulties</a:t>
            </a:r>
          </a:p>
          <a:p>
            <a:r>
              <a:rPr lang="en-GB" sz="2000"/>
              <a:t>• oppositional-defiant behaviour</a:t>
            </a:r>
          </a:p>
          <a:p>
            <a:r>
              <a:rPr lang="en-GB" sz="2000"/>
              <a:t>• conductive disorders</a:t>
            </a:r>
          </a:p>
          <a:p>
            <a:r>
              <a:rPr lang="en-GB" sz="2000"/>
              <a:t>• behavioural disorders</a:t>
            </a:r>
          </a:p>
          <a:p>
            <a:r>
              <a:rPr lang="en-GB" sz="2000"/>
              <a:t>• speech-language difficulties</a:t>
            </a:r>
          </a:p>
          <a:p>
            <a:r>
              <a:rPr lang="en-GB" sz="2000"/>
              <a:t>• epilepsy</a:t>
            </a:r>
          </a:p>
          <a:p>
            <a:r>
              <a:rPr lang="en-GB" sz="2000"/>
              <a:t>• mood disorders</a:t>
            </a:r>
          </a:p>
          <a:p>
            <a:r>
              <a:rPr lang="en-GB" sz="2000"/>
              <a:t>• anxiety disorders</a:t>
            </a:r>
          </a:p>
          <a:p>
            <a:r>
              <a:rPr lang="en-GB" sz="2000"/>
              <a:t>• sleep disorders</a:t>
            </a:r>
          </a:p>
          <a:p>
            <a:r>
              <a:rPr lang="en-GB" sz="2000"/>
              <a:t>• tics/Tourette’s syndrome</a:t>
            </a:r>
          </a:p>
          <a:p>
            <a:r>
              <a:rPr lang="en-GB" sz="2000"/>
              <a:t>• obsessive–compulsive disorder</a:t>
            </a:r>
          </a:p>
          <a:p>
            <a:r>
              <a:rPr lang="en-GB" sz="2000"/>
              <a:t>• eating disorders</a:t>
            </a:r>
          </a:p>
        </p:txBody>
      </p:sp>
      <p:sp>
        <p:nvSpPr>
          <p:cNvPr id="7" name="TextBox 6">
            <a:extLst>
              <a:ext uri="{FF2B5EF4-FFF2-40B4-BE49-F238E27FC236}">
                <a16:creationId xmlns:a16="http://schemas.microsoft.com/office/drawing/2014/main" id="{A16A0B6F-6A00-66A4-C604-55D3D58D5700}"/>
              </a:ext>
            </a:extLst>
          </p:cNvPr>
          <p:cNvSpPr txBox="1"/>
          <p:nvPr/>
        </p:nvSpPr>
        <p:spPr>
          <a:xfrm>
            <a:off x="262328" y="261610"/>
            <a:ext cx="8619344" cy="707886"/>
          </a:xfrm>
          <a:prstGeom prst="rect">
            <a:avLst/>
          </a:prstGeom>
          <a:noFill/>
        </p:spPr>
        <p:txBody>
          <a:bodyPr wrap="square">
            <a:spAutoFit/>
          </a:bodyPr>
          <a:lstStyle/>
          <a:p>
            <a:r>
              <a:rPr lang="en-GB" sz="2000" b="1"/>
              <a:t>Some conditions occur more often than others. These are most often:</a:t>
            </a:r>
          </a:p>
        </p:txBody>
      </p:sp>
      <p:sp>
        <p:nvSpPr>
          <p:cNvPr id="9" name="TextBox 8">
            <a:extLst>
              <a:ext uri="{FF2B5EF4-FFF2-40B4-BE49-F238E27FC236}">
                <a16:creationId xmlns:a16="http://schemas.microsoft.com/office/drawing/2014/main" id="{1CE20A3E-3615-FFCF-7655-AD042E2CFB77}"/>
              </a:ext>
            </a:extLst>
          </p:cNvPr>
          <p:cNvSpPr txBox="1"/>
          <p:nvPr/>
        </p:nvSpPr>
        <p:spPr>
          <a:xfrm>
            <a:off x="4572000" y="1591029"/>
            <a:ext cx="4054840" cy="2246769"/>
          </a:xfrm>
          <a:prstGeom prst="rect">
            <a:avLst/>
          </a:prstGeom>
          <a:solidFill>
            <a:schemeClr val="accent3"/>
          </a:solidFill>
          <a:ln>
            <a:solidFill>
              <a:schemeClr val="tx1"/>
            </a:solidFill>
          </a:ln>
        </p:spPr>
        <p:txBody>
          <a:bodyPr wrap="square">
            <a:spAutoFit/>
          </a:bodyPr>
          <a:lstStyle/>
          <a:p>
            <a:r>
              <a:rPr lang="en-GB" sz="2000"/>
              <a:t>Barkley - 67–80% with ADHD at least one more diagnosis, and almost half of them have two diagnoses . Two-thirds of children with ADHD have at least one</a:t>
            </a:r>
          </a:p>
          <a:p>
            <a:r>
              <a:rPr lang="en-GB" sz="2000"/>
              <a:t>other psychiatric disorder diagnosed.</a:t>
            </a:r>
          </a:p>
        </p:txBody>
      </p:sp>
      <p:graphicFrame>
        <p:nvGraphicFramePr>
          <p:cNvPr id="12" name="Diagram 11">
            <a:extLst>
              <a:ext uri="{FF2B5EF4-FFF2-40B4-BE49-F238E27FC236}">
                <a16:creationId xmlns:a16="http://schemas.microsoft.com/office/drawing/2014/main" id="{222C1031-A0F5-A18E-C0A2-9A9F42E25DE5}"/>
              </a:ext>
            </a:extLst>
          </p:cNvPr>
          <p:cNvGraphicFramePr/>
          <p:nvPr>
            <p:extLst>
              <p:ext uri="{D42A27DB-BD31-4B8C-83A1-F6EECF244321}">
                <p14:modId xmlns:p14="http://schemas.microsoft.com/office/powerpoint/2010/main" val="1999106209"/>
              </p:ext>
            </p:extLst>
          </p:nvPr>
        </p:nvGraphicFramePr>
        <p:xfrm>
          <a:off x="406607" y="4745740"/>
          <a:ext cx="8220232" cy="1429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455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E97C-9A39-46D0-BDD7-2434346B3222}"/>
              </a:ext>
            </a:extLst>
          </p:cNvPr>
          <p:cNvSpPr>
            <a:spLocks noGrp="1"/>
          </p:cNvSpPr>
          <p:nvPr>
            <p:ph type="title"/>
          </p:nvPr>
        </p:nvSpPr>
        <p:spPr/>
        <p:txBody>
          <a:bodyPr/>
          <a:lstStyle/>
          <a:p>
            <a:r>
              <a:rPr lang="en-GB"/>
              <a:t>Comorbidity with behavioural disorders </a:t>
            </a:r>
          </a:p>
        </p:txBody>
      </p:sp>
      <p:sp>
        <p:nvSpPr>
          <p:cNvPr id="3" name="Content Placeholder 2">
            <a:extLst>
              <a:ext uri="{FF2B5EF4-FFF2-40B4-BE49-F238E27FC236}">
                <a16:creationId xmlns:a16="http://schemas.microsoft.com/office/drawing/2014/main" id="{1D486ABB-66C7-9D5A-048B-7DF9ECCB5E7F}"/>
              </a:ext>
            </a:extLst>
          </p:cNvPr>
          <p:cNvSpPr>
            <a:spLocks noGrp="1"/>
          </p:cNvSpPr>
          <p:nvPr>
            <p:ph sz="quarter" idx="1"/>
          </p:nvPr>
        </p:nvSpPr>
        <p:spPr>
          <a:xfrm>
            <a:off x="301752" y="1781880"/>
            <a:ext cx="4577546" cy="4572000"/>
          </a:xfrm>
        </p:spPr>
        <p:txBody>
          <a:bodyPr>
            <a:normAutofit fontScale="92500" lnSpcReduction="20000"/>
          </a:bodyPr>
          <a:lstStyle/>
          <a:p>
            <a:pPr marL="0" indent="0">
              <a:buNone/>
            </a:pPr>
            <a:r>
              <a:rPr lang="en-GB"/>
              <a:t>Persistent and repetitive patterns of dissocial, aggressive, or defiant behaviour. </a:t>
            </a:r>
          </a:p>
          <a:p>
            <a:pPr marL="0" indent="0">
              <a:buNone/>
            </a:pPr>
            <a:endParaRPr lang="en-GB"/>
          </a:p>
          <a:p>
            <a:pPr marL="0" indent="0">
              <a:buNone/>
            </a:pPr>
            <a:r>
              <a:rPr lang="en-GB"/>
              <a:t>Often accompanied by an unfavourable psychosocial environment, unsatisfactory family relationships and </a:t>
            </a:r>
          </a:p>
          <a:p>
            <a:pPr marL="0" indent="0">
              <a:buNone/>
            </a:pPr>
            <a:r>
              <a:rPr lang="en-GB"/>
              <a:t>school failure. </a:t>
            </a:r>
          </a:p>
          <a:p>
            <a:pPr marL="0" indent="0">
              <a:buNone/>
            </a:pPr>
            <a:endParaRPr lang="en-GB"/>
          </a:p>
          <a:p>
            <a:pPr marL="0" indent="0">
              <a:buNone/>
            </a:pPr>
            <a:r>
              <a:rPr lang="en-GB"/>
              <a:t>They are more commonly observed in boys than in girls.</a:t>
            </a:r>
          </a:p>
        </p:txBody>
      </p:sp>
      <p:sp>
        <p:nvSpPr>
          <p:cNvPr id="6" name="TextBox 5">
            <a:extLst>
              <a:ext uri="{FF2B5EF4-FFF2-40B4-BE49-F238E27FC236}">
                <a16:creationId xmlns:a16="http://schemas.microsoft.com/office/drawing/2014/main" id="{E78076A2-2EEA-569B-B1A4-52A59BB35E2F}"/>
              </a:ext>
            </a:extLst>
          </p:cNvPr>
          <p:cNvSpPr txBox="1"/>
          <p:nvPr/>
        </p:nvSpPr>
        <p:spPr>
          <a:xfrm>
            <a:off x="4099810" y="1654463"/>
            <a:ext cx="4886793" cy="1523451"/>
          </a:xfrm>
          <a:prstGeom prst="rect">
            <a:avLst/>
          </a:prstGeom>
          <a:solidFill>
            <a:schemeClr val="bg2">
              <a:lumMod val="50000"/>
            </a:schemeClr>
          </a:solidFill>
        </p:spPr>
        <p:txBody>
          <a:bodyPr wrap="square">
            <a:spAutoFit/>
          </a:bodyPr>
          <a:lstStyle/>
          <a:p>
            <a:r>
              <a:rPr lang="en-GB">
                <a:solidFill>
                  <a:schemeClr val="bg1"/>
                </a:solidFill>
              </a:rPr>
              <a:t>Opposition-defiant behaviour - extremely defiant, provocative, and disobedient behaviour, and some children also exhibit aggressive behaviours (45–84% comorbid with ADHD).</a:t>
            </a:r>
          </a:p>
        </p:txBody>
      </p:sp>
      <p:graphicFrame>
        <p:nvGraphicFramePr>
          <p:cNvPr id="9" name="Diagram 8">
            <a:extLst>
              <a:ext uri="{FF2B5EF4-FFF2-40B4-BE49-F238E27FC236}">
                <a16:creationId xmlns:a16="http://schemas.microsoft.com/office/drawing/2014/main" id="{0718627B-0EBF-412A-3A6E-A2875E117E29}"/>
              </a:ext>
            </a:extLst>
          </p:cNvPr>
          <p:cNvGraphicFramePr/>
          <p:nvPr>
            <p:extLst>
              <p:ext uri="{D42A27DB-BD31-4B8C-83A1-F6EECF244321}">
                <p14:modId xmlns:p14="http://schemas.microsoft.com/office/powerpoint/2010/main" val="4163970413"/>
              </p:ext>
            </p:extLst>
          </p:nvPr>
        </p:nvGraphicFramePr>
        <p:xfrm>
          <a:off x="4688174" y="3413213"/>
          <a:ext cx="3871210" cy="2743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3910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40E09-7740-70D2-1127-42A2DCFC385E}"/>
              </a:ext>
            </a:extLst>
          </p:cNvPr>
          <p:cNvSpPr>
            <a:spLocks noGrp="1"/>
          </p:cNvSpPr>
          <p:nvPr>
            <p:ph sz="quarter" idx="1"/>
          </p:nvPr>
        </p:nvSpPr>
        <p:spPr>
          <a:xfrm>
            <a:off x="332105" y="1616989"/>
            <a:ext cx="8503920" cy="4572000"/>
          </a:xfrm>
        </p:spPr>
        <p:txBody>
          <a:bodyPr>
            <a:normAutofit/>
          </a:bodyPr>
          <a:lstStyle/>
          <a:p>
            <a:r>
              <a:rPr lang="en-GB"/>
              <a:t>Recurrent antisocial, aggressive, or defiant behaviour. </a:t>
            </a:r>
            <a:r>
              <a:rPr lang="en-GB" err="1"/>
              <a:t>Pliszka</a:t>
            </a:r>
            <a:r>
              <a:rPr lang="en-GB"/>
              <a:t> - 1035 children/adolescents - 167 ADHD and oppositional defiant or conductive disorder (30–50%) </a:t>
            </a:r>
          </a:p>
          <a:p>
            <a:endParaRPr lang="en-GB"/>
          </a:p>
          <a:p>
            <a:r>
              <a:rPr lang="en-GB"/>
              <a:t>At higher risk of substance abuse, antisocial activities, rejection from peers, school failure, anxiety and depression. Their families also show more psychopathology and social problems.</a:t>
            </a:r>
          </a:p>
        </p:txBody>
      </p:sp>
      <p:sp>
        <p:nvSpPr>
          <p:cNvPr id="6" name="Title 1">
            <a:extLst>
              <a:ext uri="{FF2B5EF4-FFF2-40B4-BE49-F238E27FC236}">
                <a16:creationId xmlns:a16="http://schemas.microsoft.com/office/drawing/2014/main" id="{BF5EE80A-C0BC-4464-B4BD-F7B506075B55}"/>
              </a:ext>
            </a:extLst>
          </p:cNvPr>
          <p:cNvSpPr>
            <a:spLocks noGrp="1"/>
          </p:cNvSpPr>
          <p:nvPr>
            <p:ph type="title"/>
          </p:nvPr>
        </p:nvSpPr>
        <p:spPr>
          <a:xfrm>
            <a:off x="301625" y="228600"/>
            <a:ext cx="8534400" cy="758825"/>
          </a:xfrm>
        </p:spPr>
        <p:txBody>
          <a:bodyPr/>
          <a:lstStyle/>
          <a:p>
            <a:r>
              <a:rPr lang="en-GB"/>
              <a:t>Comorbidity with behavioural disorders </a:t>
            </a:r>
          </a:p>
        </p:txBody>
      </p:sp>
    </p:spTree>
    <p:extLst>
      <p:ext uri="{BB962C8B-B14F-4D97-AF65-F5344CB8AC3E}">
        <p14:creationId xmlns:p14="http://schemas.microsoft.com/office/powerpoint/2010/main" val="19304577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91C9A-09AD-7907-1193-A36D0B5692FC}"/>
              </a:ext>
            </a:extLst>
          </p:cNvPr>
          <p:cNvSpPr>
            <a:spLocks noGrp="1"/>
          </p:cNvSpPr>
          <p:nvPr>
            <p:ph type="title"/>
          </p:nvPr>
        </p:nvSpPr>
        <p:spPr/>
        <p:txBody>
          <a:bodyPr>
            <a:normAutofit fontScale="90000"/>
          </a:bodyPr>
          <a:lstStyle/>
          <a:p>
            <a:r>
              <a:rPr lang="en-GB"/>
              <a:t>Comorbidity with specific learning difficulties</a:t>
            </a:r>
          </a:p>
        </p:txBody>
      </p:sp>
      <p:graphicFrame>
        <p:nvGraphicFramePr>
          <p:cNvPr id="4" name="Content Placeholder 3">
            <a:extLst>
              <a:ext uri="{FF2B5EF4-FFF2-40B4-BE49-F238E27FC236}">
                <a16:creationId xmlns:a16="http://schemas.microsoft.com/office/drawing/2014/main" id="{DBF70E26-69E7-22C5-985A-A9CFF6A3F1B2}"/>
              </a:ext>
            </a:extLst>
          </p:cNvPr>
          <p:cNvGraphicFramePr>
            <a:graphicFrameLocks noGrp="1"/>
          </p:cNvGraphicFramePr>
          <p:nvPr>
            <p:ph sz="quarter" idx="1"/>
            <p:extLst>
              <p:ext uri="{D42A27DB-BD31-4B8C-83A1-F6EECF244321}">
                <p14:modId xmlns:p14="http://schemas.microsoft.com/office/powerpoint/2010/main" val="3414570855"/>
              </p:ext>
            </p:extLst>
          </p:nvPr>
        </p:nvGraphicFramePr>
        <p:xfrm>
          <a:off x="134912" y="1319134"/>
          <a:ext cx="3537678" cy="5274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0806C1B-E8CA-303B-42B1-9E34D5B2A497}"/>
              </a:ext>
            </a:extLst>
          </p:cNvPr>
          <p:cNvSpPr txBox="1"/>
          <p:nvPr/>
        </p:nvSpPr>
        <p:spPr>
          <a:xfrm>
            <a:off x="4927716" y="1319134"/>
            <a:ext cx="3942413" cy="2668250"/>
          </a:xfrm>
          <a:prstGeom prst="rect">
            <a:avLst/>
          </a:prstGeom>
          <a:solidFill>
            <a:schemeClr val="bg2">
              <a:lumMod val="90000"/>
            </a:schemeClr>
          </a:solidFill>
          <a:ln w="28575">
            <a:solidFill>
              <a:schemeClr val="accent3">
                <a:lumMod val="75000"/>
              </a:schemeClr>
            </a:solidFill>
          </a:ln>
        </p:spPr>
        <p:txBody>
          <a:bodyPr wrap="square">
            <a:spAutoFit/>
          </a:bodyPr>
          <a:lstStyle/>
          <a:p>
            <a:r>
              <a:rPr lang="en-GB">
                <a:solidFill>
                  <a:schemeClr val="bg2">
                    <a:lumMod val="25000"/>
                  </a:schemeClr>
                </a:solidFill>
              </a:rPr>
              <a:t>Arise from abnormalities in cognitive processing - biological dysfunction. More common in boys than in girls. </a:t>
            </a:r>
          </a:p>
          <a:p>
            <a:endParaRPr lang="en-GB">
              <a:solidFill>
                <a:schemeClr val="bg2">
                  <a:lumMod val="25000"/>
                </a:schemeClr>
              </a:solidFill>
            </a:endParaRPr>
          </a:p>
          <a:p>
            <a:r>
              <a:rPr lang="en-GB">
                <a:solidFill>
                  <a:schemeClr val="bg2">
                    <a:lumMod val="25000"/>
                  </a:schemeClr>
                </a:solidFill>
              </a:rPr>
              <a:t>Academic failure, irregular schooling, difficulties in social adjustment - more pronounced in the later years of primary school or secondary school.</a:t>
            </a:r>
          </a:p>
        </p:txBody>
      </p:sp>
      <p:sp>
        <p:nvSpPr>
          <p:cNvPr id="7" name="Arrow: Right 6">
            <a:extLst>
              <a:ext uri="{FF2B5EF4-FFF2-40B4-BE49-F238E27FC236}">
                <a16:creationId xmlns:a16="http://schemas.microsoft.com/office/drawing/2014/main" id="{8B57B437-AFC0-63BE-7BFF-61658CD48260}"/>
              </a:ext>
            </a:extLst>
          </p:cNvPr>
          <p:cNvSpPr/>
          <p:nvPr/>
        </p:nvSpPr>
        <p:spPr>
          <a:xfrm>
            <a:off x="3361245" y="3429000"/>
            <a:ext cx="1285705" cy="1204160"/>
          </a:xfrm>
          <a:prstGeom prst="rightArrow">
            <a:avLst/>
          </a:prstGeom>
          <a:solidFill>
            <a:schemeClr val="accent1">
              <a:lumMod val="7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546DA0C-D7E2-E227-8BD3-EEE74191A180}"/>
              </a:ext>
            </a:extLst>
          </p:cNvPr>
          <p:cNvSpPr txBox="1"/>
          <p:nvPr/>
        </p:nvSpPr>
        <p:spPr>
          <a:xfrm>
            <a:off x="4927716" y="4007995"/>
            <a:ext cx="3942413" cy="2585323"/>
          </a:xfrm>
          <a:prstGeom prst="rect">
            <a:avLst/>
          </a:prstGeom>
          <a:solidFill>
            <a:schemeClr val="bg2">
              <a:lumMod val="75000"/>
            </a:schemeClr>
          </a:solidFill>
          <a:ln w="28575">
            <a:solidFill>
              <a:schemeClr val="accent3">
                <a:lumMod val="75000"/>
              </a:schemeClr>
            </a:solidFill>
          </a:ln>
        </p:spPr>
        <p:txBody>
          <a:bodyPr wrap="square">
            <a:spAutoFit/>
          </a:bodyPr>
          <a:lstStyle/>
          <a:p>
            <a:pPr algn="l"/>
            <a:r>
              <a:rPr lang="en-GB" sz="1800" b="0" i="0" u="none" strike="noStrike" baseline="0">
                <a:solidFill>
                  <a:schemeClr val="bg1"/>
                </a:solidFill>
                <a:latin typeface="Georgia" panose="02040502050405020303" pitchFamily="18" charset="0"/>
              </a:rPr>
              <a:t>Issues processing perceived information, reproducing words, sentences and letters, auditory discrimination, difficulty reproducing drawings (visual-motor discrimination), stringing letters, decoding letters or words = lower academic achievement, poorer grades, will drop out.</a:t>
            </a:r>
          </a:p>
        </p:txBody>
      </p:sp>
    </p:spTree>
    <p:extLst>
      <p:ext uri="{BB962C8B-B14F-4D97-AF65-F5344CB8AC3E}">
        <p14:creationId xmlns:p14="http://schemas.microsoft.com/office/powerpoint/2010/main" val="10847186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6A34-7570-8032-9A42-553B63B9A848}"/>
              </a:ext>
            </a:extLst>
          </p:cNvPr>
          <p:cNvSpPr>
            <a:spLocks noGrp="1"/>
          </p:cNvSpPr>
          <p:nvPr>
            <p:ph type="title"/>
          </p:nvPr>
        </p:nvSpPr>
        <p:spPr>
          <a:xfrm>
            <a:off x="234296" y="44972"/>
            <a:ext cx="8534400" cy="758952"/>
          </a:xfrm>
        </p:spPr>
        <p:txBody>
          <a:bodyPr>
            <a:normAutofit/>
          </a:bodyPr>
          <a:lstStyle/>
          <a:p>
            <a:r>
              <a:rPr lang="en-GB" sz="3600" b="1" i="0" u="none" strike="noStrike" baseline="0">
                <a:latin typeface="FSBrabo-Bold"/>
              </a:rPr>
              <a:t>Comorbidity with mood disorders</a:t>
            </a:r>
            <a:endParaRPr lang="en-GB" sz="5400"/>
          </a:p>
        </p:txBody>
      </p:sp>
      <p:graphicFrame>
        <p:nvGraphicFramePr>
          <p:cNvPr id="4" name="Content Placeholder 3">
            <a:extLst>
              <a:ext uri="{FF2B5EF4-FFF2-40B4-BE49-F238E27FC236}">
                <a16:creationId xmlns:a16="http://schemas.microsoft.com/office/drawing/2014/main" id="{8DA96ACA-BE06-3227-11A5-3185B9DDF4EB}"/>
              </a:ext>
            </a:extLst>
          </p:cNvPr>
          <p:cNvGraphicFramePr>
            <a:graphicFrameLocks noGrp="1"/>
          </p:cNvGraphicFramePr>
          <p:nvPr>
            <p:ph sz="quarter" idx="1"/>
            <p:extLst>
              <p:ext uri="{D42A27DB-BD31-4B8C-83A1-F6EECF244321}">
                <p14:modId xmlns:p14="http://schemas.microsoft.com/office/powerpoint/2010/main" val="909550879"/>
              </p:ext>
            </p:extLst>
          </p:nvPr>
        </p:nvGraphicFramePr>
        <p:xfrm>
          <a:off x="176971" y="1071798"/>
          <a:ext cx="8790057" cy="996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E0921483-1330-8196-2C0E-928DB04F69A8}"/>
              </a:ext>
            </a:extLst>
          </p:cNvPr>
          <p:cNvGraphicFramePr/>
          <p:nvPr>
            <p:extLst>
              <p:ext uri="{D42A27DB-BD31-4B8C-83A1-F6EECF244321}">
                <p14:modId xmlns:p14="http://schemas.microsoft.com/office/powerpoint/2010/main" val="3924389508"/>
              </p:ext>
            </p:extLst>
          </p:nvPr>
        </p:nvGraphicFramePr>
        <p:xfrm>
          <a:off x="0" y="2068644"/>
          <a:ext cx="9144000" cy="47893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930235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91AE68-F1D3-4461-7B0C-A07F162E72AF}"/>
              </a:ext>
            </a:extLst>
          </p:cNvPr>
          <p:cNvSpPr>
            <a:spLocks noGrp="1"/>
          </p:cNvSpPr>
          <p:nvPr>
            <p:ph sz="quarter" idx="1"/>
          </p:nvPr>
        </p:nvSpPr>
        <p:spPr>
          <a:xfrm>
            <a:off x="4814342" y="1693888"/>
            <a:ext cx="3932420" cy="4399613"/>
          </a:xfrm>
          <a:solidFill>
            <a:schemeClr val="accent5">
              <a:lumMod val="60000"/>
              <a:lumOff val="40000"/>
            </a:schemeClr>
          </a:solidFill>
          <a:ln w="28575">
            <a:solidFill>
              <a:schemeClr val="bg2">
                <a:lumMod val="50000"/>
              </a:schemeClr>
            </a:solidFill>
          </a:ln>
        </p:spPr>
        <p:txBody>
          <a:bodyPr/>
          <a:lstStyle/>
          <a:p>
            <a:pPr marL="0" indent="0" algn="l">
              <a:buNone/>
            </a:pPr>
            <a:r>
              <a:rPr lang="en-GB" sz="1800" b="0" i="0" u="none" strike="noStrike" baseline="0">
                <a:latin typeface="FSBrabo-Regular"/>
              </a:rPr>
              <a:t>Pronounced difficulties in social functioning, get depression at an earlier age, have a higher rate of suicidal behaviour, more frequent recurrence of depressive episodes compared to adolescents who suffer only from depression. </a:t>
            </a:r>
          </a:p>
          <a:p>
            <a:pPr algn="l"/>
            <a:endParaRPr lang="en-GB" sz="1800" b="0" i="0" u="none" strike="noStrike" baseline="0">
              <a:latin typeface="FSBrabo-Regular"/>
            </a:endParaRPr>
          </a:p>
          <a:p>
            <a:pPr marL="0" indent="0" algn="l">
              <a:buNone/>
            </a:pPr>
            <a:r>
              <a:rPr lang="en-GB" sz="1800" b="0" i="0" u="none" strike="noStrike" baseline="0">
                <a:latin typeface="FSBrabo-Regular"/>
              </a:rPr>
              <a:t>More frequent family dysfunction, more frequent conflicts in family relations, they have experienced more negative life events and traumatic experiences compared to adolescents who have only ADHD.</a:t>
            </a:r>
            <a:endParaRPr lang="en-GB"/>
          </a:p>
        </p:txBody>
      </p:sp>
      <p:sp>
        <p:nvSpPr>
          <p:cNvPr id="4" name="Title 1">
            <a:extLst>
              <a:ext uri="{FF2B5EF4-FFF2-40B4-BE49-F238E27FC236}">
                <a16:creationId xmlns:a16="http://schemas.microsoft.com/office/drawing/2014/main" id="{2B6CBDB6-51D6-25B3-6280-9D2F957AE76E}"/>
              </a:ext>
            </a:extLst>
          </p:cNvPr>
          <p:cNvSpPr>
            <a:spLocks noGrp="1"/>
          </p:cNvSpPr>
          <p:nvPr>
            <p:ph type="title"/>
          </p:nvPr>
        </p:nvSpPr>
        <p:spPr>
          <a:xfrm>
            <a:off x="304800" y="168639"/>
            <a:ext cx="8534400" cy="758825"/>
          </a:xfrm>
        </p:spPr>
        <p:txBody>
          <a:bodyPr>
            <a:normAutofit/>
          </a:bodyPr>
          <a:lstStyle/>
          <a:p>
            <a:r>
              <a:rPr lang="en-GB" sz="3600" b="1" i="0" u="none" strike="noStrike" baseline="0">
                <a:latin typeface="FSBrabo-Bold"/>
              </a:rPr>
              <a:t>Comorbidity: depression </a:t>
            </a:r>
            <a:endParaRPr lang="en-GB" sz="5400"/>
          </a:p>
        </p:txBody>
      </p:sp>
      <p:graphicFrame>
        <p:nvGraphicFramePr>
          <p:cNvPr id="7" name="Diagram 6">
            <a:extLst>
              <a:ext uri="{FF2B5EF4-FFF2-40B4-BE49-F238E27FC236}">
                <a16:creationId xmlns:a16="http://schemas.microsoft.com/office/drawing/2014/main" id="{62A7B87B-4B58-4613-F699-0D8C0F2D8BD0}"/>
              </a:ext>
            </a:extLst>
          </p:cNvPr>
          <p:cNvGraphicFramePr/>
          <p:nvPr>
            <p:extLst>
              <p:ext uri="{D42A27DB-BD31-4B8C-83A1-F6EECF244321}">
                <p14:modId xmlns:p14="http://schemas.microsoft.com/office/powerpoint/2010/main" val="619269634"/>
              </p:ext>
            </p:extLst>
          </p:nvPr>
        </p:nvGraphicFramePr>
        <p:xfrm>
          <a:off x="397238" y="1259174"/>
          <a:ext cx="4399613" cy="5059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30100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29E33-189B-D3CB-2B9A-066B35A282F1}"/>
              </a:ext>
            </a:extLst>
          </p:cNvPr>
          <p:cNvSpPr>
            <a:spLocks noGrp="1"/>
          </p:cNvSpPr>
          <p:nvPr>
            <p:ph type="title"/>
          </p:nvPr>
        </p:nvSpPr>
        <p:spPr/>
        <p:txBody>
          <a:bodyPr/>
          <a:lstStyle/>
          <a:p>
            <a:r>
              <a:rPr lang="en-GB" sz="3200" b="1" i="0" u="none" strike="noStrike" baseline="0">
                <a:latin typeface="FSBrabo-Bold"/>
              </a:rPr>
              <a:t>Comorbidity: Anxiety and ASD</a:t>
            </a:r>
            <a:endParaRPr lang="en-GB"/>
          </a:p>
        </p:txBody>
      </p:sp>
      <p:sp>
        <p:nvSpPr>
          <p:cNvPr id="3" name="Content Placeholder 2">
            <a:extLst>
              <a:ext uri="{FF2B5EF4-FFF2-40B4-BE49-F238E27FC236}">
                <a16:creationId xmlns:a16="http://schemas.microsoft.com/office/drawing/2014/main" id="{8BE75B29-77F3-DC28-C0AE-9DBA939A4033}"/>
              </a:ext>
            </a:extLst>
          </p:cNvPr>
          <p:cNvSpPr>
            <a:spLocks noGrp="1"/>
          </p:cNvSpPr>
          <p:nvPr>
            <p:ph sz="quarter" idx="1"/>
          </p:nvPr>
        </p:nvSpPr>
        <p:spPr>
          <a:xfrm>
            <a:off x="301752" y="1539138"/>
            <a:ext cx="4099811" cy="4752137"/>
          </a:xfrm>
          <a:solidFill>
            <a:schemeClr val="accent6">
              <a:lumMod val="60000"/>
              <a:lumOff val="40000"/>
            </a:schemeClr>
          </a:solidFill>
        </p:spPr>
        <p:txBody>
          <a:bodyPr>
            <a:normAutofit lnSpcReduction="10000"/>
          </a:bodyPr>
          <a:lstStyle/>
          <a:p>
            <a:pPr marL="0" indent="0" algn="l">
              <a:buNone/>
            </a:pPr>
            <a:r>
              <a:rPr lang="en-GB" sz="1800" b="0" i="0" u="none" strike="noStrike" baseline="0">
                <a:solidFill>
                  <a:schemeClr val="bg2">
                    <a:lumMod val="10000"/>
                  </a:schemeClr>
                </a:solidFill>
                <a:latin typeface="FSBrabo-Regular"/>
              </a:rPr>
              <a:t>Anxiety disorders in the general paediatric population is between 4% and 20%.</a:t>
            </a:r>
          </a:p>
          <a:p>
            <a:pPr marL="0" indent="0" algn="l">
              <a:buNone/>
            </a:pPr>
            <a:endParaRPr lang="en-GB" sz="1200" b="0" i="0" u="none" strike="noStrike" baseline="0">
              <a:solidFill>
                <a:schemeClr val="bg2">
                  <a:lumMod val="10000"/>
                </a:schemeClr>
              </a:solidFill>
              <a:latin typeface="FSBrabo-Regular"/>
            </a:endParaRPr>
          </a:p>
          <a:p>
            <a:pPr marL="0" indent="0" algn="l">
              <a:buNone/>
            </a:pPr>
            <a:r>
              <a:rPr lang="en-GB" sz="1800">
                <a:solidFill>
                  <a:schemeClr val="bg2">
                    <a:lumMod val="10000"/>
                  </a:schemeClr>
                </a:solidFill>
                <a:latin typeface="FSBrabo-Regular"/>
              </a:rPr>
              <a:t>A</a:t>
            </a:r>
            <a:r>
              <a:rPr lang="en-GB" sz="1800" b="0" i="0" u="none" strike="noStrike" baseline="0">
                <a:solidFill>
                  <a:schemeClr val="bg2">
                    <a:lumMod val="10000"/>
                  </a:schemeClr>
                </a:solidFill>
                <a:latin typeface="FSBrabo-Regular"/>
              </a:rPr>
              <a:t>nxiety disorders with - ADHD is 25% (</a:t>
            </a:r>
            <a:r>
              <a:rPr lang="en-GB" sz="1800" b="0" i="0" u="none" strike="noStrike" baseline="0" err="1">
                <a:solidFill>
                  <a:schemeClr val="bg2">
                    <a:lumMod val="10000"/>
                  </a:schemeClr>
                </a:solidFill>
                <a:latin typeface="FSBrabo-Regular"/>
              </a:rPr>
              <a:t>D’Agati</a:t>
            </a:r>
            <a:r>
              <a:rPr lang="en-GB" sz="1800" b="0" i="0" u="none" strike="noStrike" baseline="0">
                <a:solidFill>
                  <a:schemeClr val="bg2">
                    <a:lumMod val="10000"/>
                  </a:schemeClr>
                </a:solidFill>
                <a:latin typeface="FSBrabo-Regular"/>
              </a:rPr>
              <a:t> et al. 2019).</a:t>
            </a:r>
          </a:p>
          <a:p>
            <a:pPr marL="0" indent="0" algn="l">
              <a:buNone/>
            </a:pPr>
            <a:endParaRPr lang="en-GB" sz="1200">
              <a:solidFill>
                <a:schemeClr val="bg2">
                  <a:lumMod val="10000"/>
                </a:schemeClr>
              </a:solidFill>
              <a:latin typeface="FSBrabo-Regular"/>
            </a:endParaRPr>
          </a:p>
          <a:p>
            <a:pPr marL="0" indent="0" algn="l">
              <a:buNone/>
            </a:pPr>
            <a:r>
              <a:rPr lang="en-GB" sz="1800" b="0" i="0" u="none" strike="noStrike" baseline="0">
                <a:solidFill>
                  <a:schemeClr val="bg2">
                    <a:lumMod val="10000"/>
                  </a:schemeClr>
                </a:solidFill>
                <a:latin typeface="FSBrabo-Regular"/>
              </a:rPr>
              <a:t>One-third of children with ADHD have some of the anxiety disorders at the same time.</a:t>
            </a:r>
          </a:p>
          <a:p>
            <a:pPr marL="0" indent="0" algn="l">
              <a:buNone/>
            </a:pPr>
            <a:endParaRPr lang="en-GB" sz="1200" b="0" i="0" u="none" strike="noStrike" baseline="0">
              <a:solidFill>
                <a:schemeClr val="bg2">
                  <a:lumMod val="10000"/>
                </a:schemeClr>
              </a:solidFill>
              <a:latin typeface="FSBrabo-Regular"/>
            </a:endParaRPr>
          </a:p>
          <a:p>
            <a:pPr marL="0" indent="0" algn="l">
              <a:buNone/>
            </a:pPr>
            <a:r>
              <a:rPr lang="en-GB" sz="1800" b="0" i="0" u="none" strike="noStrike" baseline="0">
                <a:solidFill>
                  <a:schemeClr val="bg2">
                    <a:lumMod val="10000"/>
                  </a:schemeClr>
                </a:solidFill>
                <a:latin typeface="FSBrabo-Regular"/>
              </a:rPr>
              <a:t>17.6% of girls and 17.9% of boys have comorbid ADHD disease with anxiety or depressive disorder (</a:t>
            </a:r>
            <a:r>
              <a:rPr lang="en-GB" sz="1800" b="0" i="0" u="none" strike="noStrike" baseline="0" err="1">
                <a:solidFill>
                  <a:schemeClr val="bg2">
                    <a:lumMod val="10000"/>
                  </a:schemeClr>
                </a:solidFill>
                <a:latin typeface="FSBrabo-Regular"/>
              </a:rPr>
              <a:t>Slobodin</a:t>
            </a:r>
            <a:r>
              <a:rPr lang="en-GB" sz="1800" b="0" i="0" u="none" strike="noStrike" baseline="0">
                <a:solidFill>
                  <a:schemeClr val="bg2">
                    <a:lumMod val="10000"/>
                  </a:schemeClr>
                </a:solidFill>
                <a:latin typeface="FSBrabo-Regular"/>
              </a:rPr>
              <a:t> et al. 2019)</a:t>
            </a:r>
          </a:p>
          <a:p>
            <a:pPr marL="0" indent="0" algn="l">
              <a:buNone/>
            </a:pPr>
            <a:r>
              <a:rPr lang="en-GB" sz="1800" b="0" i="0" u="none" strike="noStrike" baseline="0">
                <a:solidFill>
                  <a:schemeClr val="bg2">
                    <a:lumMod val="10000"/>
                  </a:schemeClr>
                </a:solidFill>
                <a:latin typeface="FSBrabo-Regular"/>
              </a:rPr>
              <a:t> </a:t>
            </a:r>
          </a:p>
          <a:p>
            <a:pPr marL="0" indent="0" algn="l">
              <a:buNone/>
            </a:pPr>
            <a:r>
              <a:rPr lang="en-GB" sz="1800" b="0" i="0" u="none" strike="noStrike" baseline="0">
                <a:solidFill>
                  <a:schemeClr val="bg2">
                    <a:lumMod val="10000"/>
                  </a:schemeClr>
                </a:solidFill>
                <a:latin typeface="FSBrabo-Regular"/>
              </a:rPr>
              <a:t>Children with anxiety disorder have higher rates of ADHD (Barkley, 2004).</a:t>
            </a:r>
            <a:endParaRPr lang="en-GB">
              <a:solidFill>
                <a:schemeClr val="bg2">
                  <a:lumMod val="10000"/>
                </a:schemeClr>
              </a:solidFill>
            </a:endParaRPr>
          </a:p>
        </p:txBody>
      </p:sp>
      <p:sp>
        <p:nvSpPr>
          <p:cNvPr id="5" name="TextBox 4">
            <a:extLst>
              <a:ext uri="{FF2B5EF4-FFF2-40B4-BE49-F238E27FC236}">
                <a16:creationId xmlns:a16="http://schemas.microsoft.com/office/drawing/2014/main" id="{F687501C-23C2-0F0E-00CD-FD6859F4F905}"/>
              </a:ext>
            </a:extLst>
          </p:cNvPr>
          <p:cNvSpPr txBox="1"/>
          <p:nvPr/>
        </p:nvSpPr>
        <p:spPr>
          <a:xfrm>
            <a:off x="4817387" y="1483772"/>
            <a:ext cx="4099811" cy="4862870"/>
          </a:xfrm>
          <a:prstGeom prst="rect">
            <a:avLst/>
          </a:prstGeom>
          <a:solidFill>
            <a:schemeClr val="accent1">
              <a:lumMod val="40000"/>
              <a:lumOff val="60000"/>
            </a:schemeClr>
          </a:solidFill>
        </p:spPr>
        <p:txBody>
          <a:bodyPr wrap="square">
            <a:spAutoFit/>
          </a:bodyPr>
          <a:lstStyle/>
          <a:p>
            <a:r>
              <a:rPr lang="en-GB"/>
              <a:t>ASD - attention problems and information processing</a:t>
            </a:r>
          </a:p>
          <a:p>
            <a:r>
              <a:rPr lang="en-GB"/>
              <a:t>problems that lead to social deficits. </a:t>
            </a:r>
          </a:p>
          <a:p>
            <a:endParaRPr lang="en-GB" sz="1200"/>
          </a:p>
          <a:p>
            <a:r>
              <a:rPr lang="en-GB"/>
              <a:t>Estimated - 10% of ADHD have ASD characterized by more pronounced hyperactivity and impulsivity.</a:t>
            </a:r>
          </a:p>
          <a:p>
            <a:endParaRPr lang="en-GB" sz="1200"/>
          </a:p>
          <a:p>
            <a:r>
              <a:rPr lang="en-GB"/>
              <a:t>ADHD is diagnosed in ASD when the symptoms pronounced and permanent with the prior exclusion of medical/psychiatric conditions that may mimic ADHD. </a:t>
            </a:r>
          </a:p>
          <a:p>
            <a:endParaRPr lang="en-GB" sz="1200"/>
          </a:p>
          <a:p>
            <a:r>
              <a:rPr lang="en-GB"/>
              <a:t>In the treatment of ADHD comorbidities with ASD, the symptoms of both disorders must be treated.</a:t>
            </a:r>
          </a:p>
        </p:txBody>
      </p:sp>
    </p:spTree>
    <p:extLst>
      <p:ext uri="{BB962C8B-B14F-4D97-AF65-F5344CB8AC3E}">
        <p14:creationId xmlns:p14="http://schemas.microsoft.com/office/powerpoint/2010/main" val="1909273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3E43-C334-62D3-A19E-08AC7C42EE1D}"/>
              </a:ext>
            </a:extLst>
          </p:cNvPr>
          <p:cNvSpPr>
            <a:spLocks noGrp="1"/>
          </p:cNvSpPr>
          <p:nvPr>
            <p:ph type="title"/>
          </p:nvPr>
        </p:nvSpPr>
        <p:spPr/>
        <p:txBody>
          <a:bodyPr/>
          <a:lstStyle/>
          <a:p>
            <a:r>
              <a:rPr lang="en-GB"/>
              <a:t>Comorbidity: Language and sleep</a:t>
            </a:r>
          </a:p>
        </p:txBody>
      </p:sp>
      <p:graphicFrame>
        <p:nvGraphicFramePr>
          <p:cNvPr id="4" name="Content Placeholder 3">
            <a:extLst>
              <a:ext uri="{FF2B5EF4-FFF2-40B4-BE49-F238E27FC236}">
                <a16:creationId xmlns:a16="http://schemas.microsoft.com/office/drawing/2014/main" id="{26AAB4E7-6406-772E-1BAF-82BE1C768041}"/>
              </a:ext>
            </a:extLst>
          </p:cNvPr>
          <p:cNvGraphicFramePr>
            <a:graphicFrameLocks noGrp="1"/>
          </p:cNvGraphicFramePr>
          <p:nvPr>
            <p:ph sz="quarter" idx="1"/>
            <p:extLst>
              <p:ext uri="{D42A27DB-BD31-4B8C-83A1-F6EECF244321}">
                <p14:modId xmlns:p14="http://schemas.microsoft.com/office/powerpoint/2010/main" val="1013873616"/>
              </p:ext>
            </p:extLst>
          </p:nvPr>
        </p:nvGraphicFramePr>
        <p:xfrm>
          <a:off x="301753" y="1648918"/>
          <a:ext cx="4615022" cy="4645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0E0F9A1-F421-2DB7-1732-EE7EFBCFC8CA}"/>
              </a:ext>
            </a:extLst>
          </p:cNvPr>
          <p:cNvSpPr txBox="1"/>
          <p:nvPr/>
        </p:nvSpPr>
        <p:spPr>
          <a:xfrm>
            <a:off x="5134131" y="1387738"/>
            <a:ext cx="3784467" cy="5262979"/>
          </a:xfrm>
          <a:prstGeom prst="rect">
            <a:avLst/>
          </a:prstGeom>
          <a:solidFill>
            <a:schemeClr val="accent5">
              <a:lumMod val="60000"/>
              <a:lumOff val="40000"/>
            </a:schemeClr>
          </a:solidFill>
        </p:spPr>
        <p:txBody>
          <a:bodyPr wrap="square">
            <a:spAutoFit/>
          </a:bodyPr>
          <a:lstStyle/>
          <a:p>
            <a:pPr algn="l"/>
            <a:r>
              <a:rPr lang="en-GB" sz="1800" b="0" i="0" u="none" strike="noStrike" baseline="0">
                <a:latin typeface="FSBrabo-Regular"/>
              </a:rPr>
              <a:t>Sleep–wake cycle disorder - waking up during the night. </a:t>
            </a:r>
          </a:p>
          <a:p>
            <a:pPr algn="l"/>
            <a:endParaRPr lang="en-GB" sz="1200">
              <a:latin typeface="FSBrabo-Regular"/>
            </a:endParaRPr>
          </a:p>
          <a:p>
            <a:pPr algn="l"/>
            <a:r>
              <a:rPr lang="en-GB" sz="1800" b="0" i="0" u="none" strike="noStrike" baseline="0">
                <a:latin typeface="FSBrabo-Regular"/>
              </a:rPr>
              <a:t>Child delays going to bed, cannot fall asleep - constantly asking for parental attention.</a:t>
            </a:r>
          </a:p>
          <a:p>
            <a:pPr algn="l"/>
            <a:endParaRPr lang="en-GB" sz="1200">
              <a:latin typeface="FSBrabo-Regular"/>
            </a:endParaRPr>
          </a:p>
          <a:p>
            <a:pPr algn="l"/>
            <a:r>
              <a:rPr lang="en-GB" sz="1800" b="0" i="0" u="none" strike="noStrike" baseline="0">
                <a:latin typeface="FSBrabo-Regular"/>
              </a:rPr>
              <a:t>Sleep disorders - more likely to occur if children with ADHD also have some anxiety disorder (</a:t>
            </a:r>
            <a:r>
              <a:rPr lang="en-GB" sz="1800" b="0" i="0" u="none" strike="noStrike" baseline="0" err="1">
                <a:latin typeface="FSBrabo-Regular"/>
              </a:rPr>
              <a:t>Accardo</a:t>
            </a:r>
            <a:r>
              <a:rPr lang="en-GB" sz="1800" b="0" i="0" u="none" strike="noStrike" baseline="0">
                <a:latin typeface="FSBrabo-Regular"/>
              </a:rPr>
              <a:t> et al. 2012)</a:t>
            </a:r>
          </a:p>
          <a:p>
            <a:pPr algn="l"/>
            <a:endParaRPr lang="en-GB" sz="1200">
              <a:latin typeface="FSBrabo-Regular"/>
            </a:endParaRPr>
          </a:p>
          <a:p>
            <a:r>
              <a:rPr lang="en-GB" sz="1800" b="0" i="0" u="none" strike="noStrike" baseline="0">
                <a:latin typeface="FSBrabo-Regular"/>
              </a:rPr>
              <a:t>ADHD - 63% had moderate or severe sleep problems (</a:t>
            </a:r>
            <a:r>
              <a:rPr lang="en-GB" sz="1800" b="0" i="0" u="none" strike="noStrike" baseline="0" err="1">
                <a:latin typeface="FSBrabo-Regular"/>
              </a:rPr>
              <a:t>Hvolby</a:t>
            </a:r>
            <a:r>
              <a:rPr lang="en-GB" sz="1800" b="0" i="0" u="none" strike="noStrike" baseline="0">
                <a:latin typeface="FSBrabo-Regular"/>
              </a:rPr>
              <a:t>, </a:t>
            </a:r>
            <a:r>
              <a:rPr lang="en-GB">
                <a:latin typeface="FSBrabo-Regular"/>
              </a:rPr>
              <a:t>2015).</a:t>
            </a:r>
          </a:p>
          <a:p>
            <a:endParaRPr lang="en-GB" sz="1200">
              <a:latin typeface="FSBrabo-Regular"/>
            </a:endParaRPr>
          </a:p>
          <a:p>
            <a:r>
              <a:rPr lang="en-GB">
                <a:latin typeface="FSBrabo-Regular"/>
              </a:rPr>
              <a:t>Studies investigating event–related potential (ERP) suggest impaired ability in children with ADHD to conserve the brain oscillations phase associated with stimulus processing ( </a:t>
            </a:r>
            <a:r>
              <a:rPr lang="en-GB" err="1">
                <a:latin typeface="FSBrabo-Regular"/>
              </a:rPr>
              <a:t>Baijot</a:t>
            </a:r>
            <a:r>
              <a:rPr lang="en-GB">
                <a:latin typeface="FSBrabo-Regular"/>
              </a:rPr>
              <a:t> et al. 2017).</a:t>
            </a:r>
          </a:p>
        </p:txBody>
      </p:sp>
    </p:spTree>
    <p:extLst>
      <p:ext uri="{BB962C8B-B14F-4D97-AF65-F5344CB8AC3E}">
        <p14:creationId xmlns:p14="http://schemas.microsoft.com/office/powerpoint/2010/main" val="23118576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CEAD-1999-EEAD-7203-93EFC9F0674B}"/>
              </a:ext>
            </a:extLst>
          </p:cNvPr>
          <p:cNvSpPr>
            <a:spLocks noGrp="1"/>
          </p:cNvSpPr>
          <p:nvPr>
            <p:ph type="title"/>
          </p:nvPr>
        </p:nvSpPr>
        <p:spPr/>
        <p:txBody>
          <a:bodyPr>
            <a:normAutofit fontScale="90000"/>
          </a:bodyPr>
          <a:lstStyle/>
          <a:p>
            <a:r>
              <a:rPr lang="en-GB" sz="4400"/>
              <a:t>Task </a:t>
            </a:r>
          </a:p>
        </p:txBody>
      </p:sp>
      <p:sp>
        <p:nvSpPr>
          <p:cNvPr id="3" name="Content Placeholder 2">
            <a:extLst>
              <a:ext uri="{FF2B5EF4-FFF2-40B4-BE49-F238E27FC236}">
                <a16:creationId xmlns:a16="http://schemas.microsoft.com/office/drawing/2014/main" id="{4754FA20-38C4-53FA-F98D-50693C91F1E3}"/>
              </a:ext>
            </a:extLst>
          </p:cNvPr>
          <p:cNvSpPr>
            <a:spLocks noGrp="1"/>
          </p:cNvSpPr>
          <p:nvPr>
            <p:ph sz="quarter" idx="1"/>
          </p:nvPr>
        </p:nvSpPr>
        <p:spPr>
          <a:xfrm>
            <a:off x="301752" y="1527048"/>
            <a:ext cx="8503920" cy="3772152"/>
          </a:xfrm>
        </p:spPr>
        <p:txBody>
          <a:bodyPr>
            <a:normAutofit fontScale="92500"/>
          </a:bodyPr>
          <a:lstStyle/>
          <a:p>
            <a:pPr marL="0" indent="0">
              <a:buNone/>
            </a:pPr>
            <a:r>
              <a:rPr lang="en-GB" b="1" dirty="0"/>
              <a:t>Work groups on </a:t>
            </a:r>
            <a:r>
              <a:rPr lang="en-GB" b="1" dirty="0">
                <a:hlinkClick r:id="rId3"/>
              </a:rPr>
              <a:t>whiteboard</a:t>
            </a:r>
            <a:endParaRPr lang="en-GB" b="1" dirty="0"/>
          </a:p>
          <a:p>
            <a:pPr marL="0" indent="0">
              <a:buNone/>
            </a:pPr>
            <a:endParaRPr lang="en-GB" dirty="0"/>
          </a:p>
          <a:p>
            <a:pPr marL="0" indent="0">
              <a:buNone/>
            </a:pPr>
            <a:r>
              <a:rPr lang="en-GB" sz="3600" dirty="0"/>
              <a:t>What are the issues in understanding comorbidity?</a:t>
            </a:r>
          </a:p>
          <a:p>
            <a:pPr marL="0" indent="0">
              <a:buNone/>
            </a:pPr>
            <a:endParaRPr lang="en-GB" sz="3600" dirty="0"/>
          </a:p>
          <a:p>
            <a:pPr marL="0" indent="0">
              <a:buNone/>
            </a:pPr>
            <a:r>
              <a:rPr lang="en-GB" sz="3600" dirty="0"/>
              <a:t>What impact does this have on practice/treatment for comorbid disorders?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61428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F1060-6E62-46E1-49C2-9B4DB76CC2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DF465F-7DB4-5D3D-CC1C-B1C2C4D33FB0}"/>
              </a:ext>
            </a:extLst>
          </p:cNvPr>
          <p:cNvSpPr>
            <a:spLocks noGrp="1"/>
          </p:cNvSpPr>
          <p:nvPr>
            <p:ph type="title"/>
          </p:nvPr>
        </p:nvSpPr>
        <p:spPr/>
        <p:txBody>
          <a:bodyPr/>
          <a:lstStyle/>
          <a:p>
            <a:r>
              <a:rPr lang="en-GB" dirty="0"/>
              <a:t>Roles of Different Professionals</a:t>
            </a:r>
          </a:p>
        </p:txBody>
      </p:sp>
      <p:graphicFrame>
        <p:nvGraphicFramePr>
          <p:cNvPr id="4" name="Content Placeholder 3">
            <a:extLst>
              <a:ext uri="{FF2B5EF4-FFF2-40B4-BE49-F238E27FC236}">
                <a16:creationId xmlns:a16="http://schemas.microsoft.com/office/drawing/2014/main" id="{166D1A45-D6CC-BEA4-ACCF-9BFB239C50E6}"/>
              </a:ext>
            </a:extLst>
          </p:cNvPr>
          <p:cNvGraphicFramePr>
            <a:graphicFrameLocks noGrp="1"/>
          </p:cNvGraphicFramePr>
          <p:nvPr>
            <p:ph sz="quarter" idx="1"/>
            <p:extLst>
              <p:ext uri="{D42A27DB-BD31-4B8C-83A1-F6EECF244321}">
                <p14:modId xmlns:p14="http://schemas.microsoft.com/office/powerpoint/2010/main" val="2772220786"/>
              </p:ext>
            </p:extLst>
          </p:nvPr>
        </p:nvGraphicFramePr>
        <p:xfrm>
          <a:off x="235258" y="1500327"/>
          <a:ext cx="8353888" cy="4839373"/>
        </p:xfrm>
        <a:graphic>
          <a:graphicData uri="http://schemas.openxmlformats.org/drawingml/2006/table">
            <a:tbl>
              <a:tblPr/>
              <a:tblGrid>
                <a:gridCol w="2974020">
                  <a:extLst>
                    <a:ext uri="{9D8B030D-6E8A-4147-A177-3AD203B41FA5}">
                      <a16:colId xmlns:a16="http://schemas.microsoft.com/office/drawing/2014/main" val="4199260190"/>
                    </a:ext>
                  </a:extLst>
                </a:gridCol>
                <a:gridCol w="5379868">
                  <a:extLst>
                    <a:ext uri="{9D8B030D-6E8A-4147-A177-3AD203B41FA5}">
                      <a16:colId xmlns:a16="http://schemas.microsoft.com/office/drawing/2014/main" val="2494812326"/>
                    </a:ext>
                  </a:extLst>
                </a:gridCol>
              </a:tblGrid>
              <a:tr h="307875">
                <a:tc>
                  <a:txBody>
                    <a:bodyPr/>
                    <a:lstStyle/>
                    <a:p>
                      <a:pPr>
                        <a:buNone/>
                      </a:pPr>
                      <a:r>
                        <a:rPr lang="en-GB" sz="1400" b="1"/>
                        <a:t>Professional</a:t>
                      </a:r>
                    </a:p>
                  </a:txBody>
                  <a:tcPr marL="72571" marR="72571" marT="36286" marB="36286" anchor="ctr">
                    <a:lnL>
                      <a:noFill/>
                    </a:lnL>
                    <a:lnR>
                      <a:noFill/>
                    </a:lnR>
                    <a:lnT>
                      <a:noFill/>
                    </a:lnT>
                    <a:lnB>
                      <a:noFill/>
                    </a:lnB>
                    <a:noFill/>
                  </a:tcPr>
                </a:tc>
                <a:tc>
                  <a:txBody>
                    <a:bodyPr/>
                    <a:lstStyle/>
                    <a:p>
                      <a:pPr>
                        <a:buNone/>
                      </a:pPr>
                      <a:r>
                        <a:rPr lang="en-GB" sz="1400" b="1" dirty="0"/>
                        <a:t>Key Responsibilities</a:t>
                      </a:r>
                    </a:p>
                  </a:txBody>
                  <a:tcPr marL="72571" marR="72571" marT="36286" marB="36286" anchor="ctr">
                    <a:lnL>
                      <a:noFill/>
                    </a:lnL>
                    <a:lnR>
                      <a:noFill/>
                    </a:lnR>
                    <a:lnT>
                      <a:noFill/>
                    </a:lnT>
                    <a:lnB>
                      <a:noFill/>
                    </a:lnB>
                    <a:noFill/>
                  </a:tcPr>
                </a:tc>
                <a:extLst>
                  <a:ext uri="{0D108BD9-81ED-4DB2-BD59-A6C34878D82A}">
                    <a16:rowId xmlns:a16="http://schemas.microsoft.com/office/drawing/2014/main" val="2637039515"/>
                  </a:ext>
                </a:extLst>
              </a:tr>
              <a:tr h="767789">
                <a:tc>
                  <a:txBody>
                    <a:bodyPr/>
                    <a:lstStyle/>
                    <a:p>
                      <a:pPr>
                        <a:buNone/>
                      </a:pPr>
                      <a:r>
                        <a:rPr lang="en-GB" sz="1400"/>
                        <a:t>Teachers and ALNCo</a:t>
                      </a:r>
                    </a:p>
                  </a:txBody>
                  <a:tcPr marL="72571" marR="72571" marT="36286" marB="36286" anchor="ctr">
                    <a:lnL>
                      <a:noFill/>
                    </a:lnL>
                    <a:lnR>
                      <a:noFill/>
                    </a:lnR>
                    <a:lnT>
                      <a:noFill/>
                    </a:lnT>
                    <a:lnB>
                      <a:noFill/>
                    </a:lnB>
                    <a:noFill/>
                  </a:tcPr>
                </a:tc>
                <a:tc>
                  <a:txBody>
                    <a:bodyPr/>
                    <a:lstStyle/>
                    <a:p>
                      <a:pPr>
                        <a:buNone/>
                      </a:pPr>
                      <a:r>
                        <a:rPr lang="en-GB" sz="1400"/>
                        <a:t>Identify concerns, implement classroom strategies, monitor progress, liaise with families</a:t>
                      </a:r>
                    </a:p>
                  </a:txBody>
                  <a:tcPr marL="72571" marR="72571" marT="36286" marB="36286" anchor="ctr">
                    <a:lnL>
                      <a:noFill/>
                    </a:lnL>
                    <a:lnR>
                      <a:noFill/>
                    </a:lnR>
                    <a:lnT>
                      <a:noFill/>
                    </a:lnT>
                    <a:lnB>
                      <a:noFill/>
                    </a:lnB>
                    <a:noFill/>
                  </a:tcPr>
                </a:tc>
                <a:extLst>
                  <a:ext uri="{0D108BD9-81ED-4DB2-BD59-A6C34878D82A}">
                    <a16:rowId xmlns:a16="http://schemas.microsoft.com/office/drawing/2014/main" val="82824789"/>
                  </a:ext>
                </a:extLst>
              </a:tr>
              <a:tr h="537609">
                <a:tc>
                  <a:txBody>
                    <a:bodyPr/>
                    <a:lstStyle/>
                    <a:p>
                      <a:pPr>
                        <a:buNone/>
                      </a:pPr>
                      <a:r>
                        <a:rPr lang="en-GB" sz="1400"/>
                        <a:t>Educational Psychologists</a:t>
                      </a:r>
                    </a:p>
                  </a:txBody>
                  <a:tcPr marL="72571" marR="72571" marT="36286" marB="36286" anchor="ctr">
                    <a:lnL>
                      <a:noFill/>
                    </a:lnL>
                    <a:lnR>
                      <a:noFill/>
                    </a:lnR>
                    <a:lnT>
                      <a:noFill/>
                    </a:lnT>
                    <a:lnB>
                      <a:noFill/>
                    </a:lnB>
                    <a:noFill/>
                  </a:tcPr>
                </a:tc>
                <a:tc>
                  <a:txBody>
                    <a:bodyPr/>
                    <a:lstStyle/>
                    <a:p>
                      <a:pPr>
                        <a:buNone/>
                      </a:pPr>
                      <a:r>
                        <a:rPr lang="en-GB" sz="1400"/>
                        <a:t>Assessment, consultation, staff training, recommendations for support</a:t>
                      </a:r>
                    </a:p>
                  </a:txBody>
                  <a:tcPr marL="72571" marR="72571" marT="36286" marB="36286" anchor="ctr">
                    <a:lnL>
                      <a:noFill/>
                    </a:lnL>
                    <a:lnR>
                      <a:noFill/>
                    </a:lnR>
                    <a:lnT>
                      <a:noFill/>
                    </a:lnT>
                    <a:lnB>
                      <a:noFill/>
                    </a:lnB>
                    <a:noFill/>
                  </a:tcPr>
                </a:tc>
                <a:extLst>
                  <a:ext uri="{0D108BD9-81ED-4DB2-BD59-A6C34878D82A}">
                    <a16:rowId xmlns:a16="http://schemas.microsoft.com/office/drawing/2014/main" val="1550295093"/>
                  </a:ext>
                </a:extLst>
              </a:tr>
              <a:tr h="537609">
                <a:tc>
                  <a:txBody>
                    <a:bodyPr/>
                    <a:lstStyle/>
                    <a:p>
                      <a:pPr>
                        <a:buNone/>
                      </a:pPr>
                      <a:r>
                        <a:rPr lang="en-GB" sz="1400"/>
                        <a:t>CAMHS and Paediatricians</a:t>
                      </a:r>
                    </a:p>
                  </a:txBody>
                  <a:tcPr marL="72571" marR="72571" marT="36286" marB="36286" anchor="ctr">
                    <a:lnL>
                      <a:noFill/>
                    </a:lnL>
                    <a:lnR>
                      <a:noFill/>
                    </a:lnR>
                    <a:lnT>
                      <a:noFill/>
                    </a:lnT>
                    <a:lnB>
                      <a:noFill/>
                    </a:lnB>
                    <a:noFill/>
                  </a:tcPr>
                </a:tc>
                <a:tc>
                  <a:txBody>
                    <a:bodyPr/>
                    <a:lstStyle/>
                    <a:p>
                      <a:pPr>
                        <a:buNone/>
                      </a:pPr>
                      <a:r>
                        <a:rPr lang="en-GB" sz="1400"/>
                        <a:t>Diagnostic assessment, medication management, mental health support</a:t>
                      </a:r>
                    </a:p>
                  </a:txBody>
                  <a:tcPr marL="72571" marR="72571" marT="36286" marB="36286" anchor="ctr">
                    <a:lnL>
                      <a:noFill/>
                    </a:lnL>
                    <a:lnR>
                      <a:noFill/>
                    </a:lnR>
                    <a:lnT>
                      <a:noFill/>
                    </a:lnT>
                    <a:lnB>
                      <a:noFill/>
                    </a:lnB>
                    <a:noFill/>
                  </a:tcPr>
                </a:tc>
                <a:extLst>
                  <a:ext uri="{0D108BD9-81ED-4DB2-BD59-A6C34878D82A}">
                    <a16:rowId xmlns:a16="http://schemas.microsoft.com/office/drawing/2014/main" val="1560970717"/>
                  </a:ext>
                </a:extLst>
              </a:tr>
              <a:tr h="537609">
                <a:tc>
                  <a:txBody>
                    <a:bodyPr/>
                    <a:lstStyle/>
                    <a:p>
                      <a:pPr>
                        <a:buNone/>
                      </a:pPr>
                      <a:r>
                        <a:rPr lang="en-GB" sz="1400"/>
                        <a:t>Speech and Language Therapists</a:t>
                      </a:r>
                    </a:p>
                  </a:txBody>
                  <a:tcPr marL="72571" marR="72571" marT="36286" marB="36286" anchor="ctr">
                    <a:lnL>
                      <a:noFill/>
                    </a:lnL>
                    <a:lnR>
                      <a:noFill/>
                    </a:lnR>
                    <a:lnT>
                      <a:noFill/>
                    </a:lnT>
                    <a:lnB>
                      <a:noFill/>
                    </a:lnB>
                    <a:noFill/>
                  </a:tcPr>
                </a:tc>
                <a:tc>
                  <a:txBody>
                    <a:bodyPr/>
                    <a:lstStyle/>
                    <a:p>
                      <a:pPr>
                        <a:buNone/>
                      </a:pPr>
                      <a:r>
                        <a:rPr lang="en-GB" sz="1400"/>
                        <a:t>Support communication difficulties and social interaction needs</a:t>
                      </a:r>
                    </a:p>
                  </a:txBody>
                  <a:tcPr marL="72571" marR="72571" marT="36286" marB="36286" anchor="ctr">
                    <a:lnL>
                      <a:noFill/>
                    </a:lnL>
                    <a:lnR>
                      <a:noFill/>
                    </a:lnR>
                    <a:lnT>
                      <a:noFill/>
                    </a:lnT>
                    <a:lnB>
                      <a:noFill/>
                    </a:lnB>
                    <a:noFill/>
                  </a:tcPr>
                </a:tc>
                <a:extLst>
                  <a:ext uri="{0D108BD9-81ED-4DB2-BD59-A6C34878D82A}">
                    <a16:rowId xmlns:a16="http://schemas.microsoft.com/office/drawing/2014/main" val="520447607"/>
                  </a:ext>
                </a:extLst>
              </a:tr>
              <a:tr h="537609">
                <a:tc>
                  <a:txBody>
                    <a:bodyPr/>
                    <a:lstStyle/>
                    <a:p>
                      <a:pPr>
                        <a:buNone/>
                      </a:pPr>
                      <a:r>
                        <a:rPr lang="en-GB" sz="1400"/>
                        <a:t>Occupational Therapists</a:t>
                      </a:r>
                    </a:p>
                  </a:txBody>
                  <a:tcPr marL="72571" marR="72571" marT="36286" marB="36286" anchor="ctr">
                    <a:lnL>
                      <a:noFill/>
                    </a:lnL>
                    <a:lnR>
                      <a:noFill/>
                    </a:lnR>
                    <a:lnT>
                      <a:noFill/>
                    </a:lnT>
                    <a:lnB>
                      <a:noFill/>
                    </a:lnB>
                    <a:noFill/>
                  </a:tcPr>
                </a:tc>
                <a:tc>
                  <a:txBody>
                    <a:bodyPr/>
                    <a:lstStyle/>
                    <a:p>
                      <a:pPr>
                        <a:buNone/>
                      </a:pPr>
                      <a:r>
                        <a:rPr lang="en-GB" sz="1400"/>
                        <a:t>Address sensory processing, self-regulation and functional skills</a:t>
                      </a:r>
                    </a:p>
                  </a:txBody>
                  <a:tcPr marL="72571" marR="72571" marT="36286" marB="36286" anchor="ctr">
                    <a:lnL>
                      <a:noFill/>
                    </a:lnL>
                    <a:lnR>
                      <a:noFill/>
                    </a:lnR>
                    <a:lnT>
                      <a:noFill/>
                    </a:lnT>
                    <a:lnB>
                      <a:noFill/>
                    </a:lnB>
                    <a:noFill/>
                  </a:tcPr>
                </a:tc>
                <a:extLst>
                  <a:ext uri="{0D108BD9-81ED-4DB2-BD59-A6C34878D82A}">
                    <a16:rowId xmlns:a16="http://schemas.microsoft.com/office/drawing/2014/main" val="2721511873"/>
                  </a:ext>
                </a:extLst>
              </a:tr>
              <a:tr h="537609">
                <a:tc>
                  <a:txBody>
                    <a:bodyPr/>
                    <a:lstStyle/>
                    <a:p>
                      <a:pPr>
                        <a:buNone/>
                      </a:pPr>
                      <a:r>
                        <a:rPr lang="en-GB" sz="1400"/>
                        <a:t>School Nurses</a:t>
                      </a:r>
                    </a:p>
                  </a:txBody>
                  <a:tcPr marL="72571" marR="72571" marT="36286" marB="36286" anchor="ctr">
                    <a:lnL>
                      <a:noFill/>
                    </a:lnL>
                    <a:lnR>
                      <a:noFill/>
                    </a:lnR>
                    <a:lnT>
                      <a:noFill/>
                    </a:lnT>
                    <a:lnB>
                      <a:noFill/>
                    </a:lnB>
                    <a:noFill/>
                  </a:tcPr>
                </a:tc>
                <a:tc>
                  <a:txBody>
                    <a:bodyPr/>
                    <a:lstStyle/>
                    <a:p>
                      <a:pPr>
                        <a:buNone/>
                      </a:pPr>
                      <a:r>
                        <a:rPr lang="en-GB" sz="1400"/>
                        <a:t>Monitor wellbeing and provide liaison between health and education</a:t>
                      </a:r>
                    </a:p>
                  </a:txBody>
                  <a:tcPr marL="72571" marR="72571" marT="36286" marB="36286" anchor="ctr">
                    <a:lnL>
                      <a:noFill/>
                    </a:lnL>
                    <a:lnR>
                      <a:noFill/>
                    </a:lnR>
                    <a:lnT>
                      <a:noFill/>
                    </a:lnT>
                    <a:lnB>
                      <a:noFill/>
                    </a:lnB>
                    <a:noFill/>
                  </a:tcPr>
                </a:tc>
                <a:extLst>
                  <a:ext uri="{0D108BD9-81ED-4DB2-BD59-A6C34878D82A}">
                    <a16:rowId xmlns:a16="http://schemas.microsoft.com/office/drawing/2014/main" val="1271647857"/>
                  </a:ext>
                </a:extLst>
              </a:tr>
              <a:tr h="307875">
                <a:tc>
                  <a:txBody>
                    <a:bodyPr/>
                    <a:lstStyle/>
                    <a:p>
                      <a:pPr>
                        <a:buNone/>
                      </a:pPr>
                      <a:r>
                        <a:rPr lang="en-GB" sz="1400"/>
                        <a:t>Social Workers</a:t>
                      </a:r>
                    </a:p>
                  </a:txBody>
                  <a:tcPr marL="72571" marR="72571" marT="36286" marB="36286" anchor="ctr">
                    <a:lnL>
                      <a:noFill/>
                    </a:lnL>
                    <a:lnR>
                      <a:noFill/>
                    </a:lnR>
                    <a:lnT>
                      <a:noFill/>
                    </a:lnT>
                    <a:lnB>
                      <a:noFill/>
                    </a:lnB>
                    <a:noFill/>
                  </a:tcPr>
                </a:tc>
                <a:tc>
                  <a:txBody>
                    <a:bodyPr/>
                    <a:lstStyle/>
                    <a:p>
                      <a:pPr>
                        <a:buNone/>
                      </a:pPr>
                      <a:r>
                        <a:rPr lang="en-GB" sz="1400"/>
                        <a:t>Support safeguarding and family needs</a:t>
                      </a:r>
                    </a:p>
                  </a:txBody>
                  <a:tcPr marL="72571" marR="72571" marT="36286" marB="36286" anchor="ctr">
                    <a:lnL>
                      <a:noFill/>
                    </a:lnL>
                    <a:lnR>
                      <a:noFill/>
                    </a:lnR>
                    <a:lnT>
                      <a:noFill/>
                    </a:lnT>
                    <a:lnB>
                      <a:noFill/>
                    </a:lnB>
                    <a:noFill/>
                  </a:tcPr>
                </a:tc>
                <a:extLst>
                  <a:ext uri="{0D108BD9-81ED-4DB2-BD59-A6C34878D82A}">
                    <a16:rowId xmlns:a16="http://schemas.microsoft.com/office/drawing/2014/main" val="3729153238"/>
                  </a:ext>
                </a:extLst>
              </a:tr>
              <a:tr h="767789">
                <a:tc>
                  <a:txBody>
                    <a:bodyPr/>
                    <a:lstStyle/>
                    <a:p>
                      <a:pPr>
                        <a:buNone/>
                      </a:pPr>
                      <a:r>
                        <a:rPr lang="en-GB" sz="1400"/>
                        <a:t>Parents and Carers</a:t>
                      </a:r>
                    </a:p>
                  </a:txBody>
                  <a:tcPr marL="72571" marR="72571" marT="36286" marB="36286" anchor="ctr">
                    <a:lnL>
                      <a:noFill/>
                    </a:lnL>
                    <a:lnR>
                      <a:noFill/>
                    </a:lnR>
                    <a:lnT>
                      <a:noFill/>
                    </a:lnT>
                    <a:lnB>
                      <a:noFill/>
                    </a:lnB>
                    <a:noFill/>
                  </a:tcPr>
                </a:tc>
                <a:tc>
                  <a:txBody>
                    <a:bodyPr/>
                    <a:lstStyle/>
                    <a:p>
                      <a:pPr>
                        <a:buNone/>
                      </a:pPr>
                      <a:r>
                        <a:rPr lang="en-GB" sz="1400" dirty="0"/>
                        <a:t>Provide essential information regarding functioning across settings and participate in decision-making</a:t>
                      </a:r>
                    </a:p>
                  </a:txBody>
                  <a:tcPr marL="72571" marR="72571" marT="36286" marB="36286" anchor="ctr">
                    <a:lnL>
                      <a:noFill/>
                    </a:lnL>
                    <a:lnR>
                      <a:noFill/>
                    </a:lnR>
                    <a:lnT>
                      <a:noFill/>
                    </a:lnT>
                    <a:lnB>
                      <a:noFill/>
                    </a:lnB>
                    <a:noFill/>
                  </a:tcPr>
                </a:tc>
                <a:extLst>
                  <a:ext uri="{0D108BD9-81ED-4DB2-BD59-A6C34878D82A}">
                    <a16:rowId xmlns:a16="http://schemas.microsoft.com/office/drawing/2014/main" val="4155116777"/>
                  </a:ext>
                </a:extLst>
              </a:tr>
            </a:tbl>
          </a:graphicData>
        </a:graphic>
      </p:graphicFrame>
    </p:spTree>
    <p:extLst>
      <p:ext uri="{BB962C8B-B14F-4D97-AF65-F5344CB8AC3E}">
        <p14:creationId xmlns:p14="http://schemas.microsoft.com/office/powerpoint/2010/main" val="64029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69D00-3E96-FB05-BB6F-F3A7489B2A85}"/>
              </a:ext>
            </a:extLst>
          </p:cNvPr>
          <p:cNvSpPr>
            <a:spLocks noGrp="1"/>
          </p:cNvSpPr>
          <p:nvPr>
            <p:ph type="title"/>
          </p:nvPr>
        </p:nvSpPr>
        <p:spPr>
          <a:xfrm>
            <a:off x="146985" y="299622"/>
            <a:ext cx="8534400" cy="758952"/>
          </a:xfrm>
        </p:spPr>
        <p:txBody>
          <a:bodyPr>
            <a:normAutofit/>
          </a:bodyPr>
          <a:lstStyle/>
          <a:p>
            <a:r>
              <a:rPr lang="en-GB"/>
              <a:t>Clinical Systems and Support Pathways</a:t>
            </a:r>
            <a:endParaRPr lang="en-GB" dirty="0"/>
          </a:p>
        </p:txBody>
      </p:sp>
      <p:sp>
        <p:nvSpPr>
          <p:cNvPr id="7" name="TextBox 6">
            <a:extLst>
              <a:ext uri="{FF2B5EF4-FFF2-40B4-BE49-F238E27FC236}">
                <a16:creationId xmlns:a16="http://schemas.microsoft.com/office/drawing/2014/main" id="{BC030CE7-EB6E-0EFE-01BC-CA9FA6320D90}"/>
              </a:ext>
            </a:extLst>
          </p:cNvPr>
          <p:cNvSpPr txBox="1"/>
          <p:nvPr/>
        </p:nvSpPr>
        <p:spPr>
          <a:xfrm>
            <a:off x="370642" y="1557629"/>
            <a:ext cx="5996866" cy="1200329"/>
          </a:xfrm>
          <a:prstGeom prst="rect">
            <a:avLst/>
          </a:prstGeom>
          <a:noFill/>
        </p:spPr>
        <p:txBody>
          <a:bodyPr wrap="square">
            <a:spAutoFit/>
          </a:bodyPr>
          <a:lstStyle/>
          <a:p>
            <a:r>
              <a:rPr lang="en-GB" b="1" dirty="0"/>
              <a:t>Clinical Services Involved in ADHD</a:t>
            </a:r>
          </a:p>
          <a:p>
            <a:r>
              <a:rPr lang="en-GB" b="1" dirty="0"/>
              <a:t>Primary Care (GP)</a:t>
            </a:r>
          </a:p>
          <a:p>
            <a:r>
              <a:rPr lang="en-GB" dirty="0"/>
              <a:t>Initial concerns and referrals. </a:t>
            </a:r>
          </a:p>
          <a:p>
            <a:r>
              <a:rPr lang="en-GB" dirty="0"/>
              <a:t>Monitoring of physical health and medication. </a:t>
            </a:r>
          </a:p>
        </p:txBody>
      </p:sp>
      <p:sp>
        <p:nvSpPr>
          <p:cNvPr id="9" name="TextBox 8">
            <a:extLst>
              <a:ext uri="{FF2B5EF4-FFF2-40B4-BE49-F238E27FC236}">
                <a16:creationId xmlns:a16="http://schemas.microsoft.com/office/drawing/2014/main" id="{19778582-A2A9-12CC-A543-A8F124A30FD0}"/>
              </a:ext>
            </a:extLst>
          </p:cNvPr>
          <p:cNvSpPr txBox="1"/>
          <p:nvPr/>
        </p:nvSpPr>
        <p:spPr>
          <a:xfrm>
            <a:off x="2684519" y="4677029"/>
            <a:ext cx="5996866" cy="923330"/>
          </a:xfrm>
          <a:prstGeom prst="rect">
            <a:avLst/>
          </a:prstGeom>
          <a:noFill/>
        </p:spPr>
        <p:txBody>
          <a:bodyPr wrap="square">
            <a:spAutoFit/>
          </a:bodyPr>
          <a:lstStyle/>
          <a:p>
            <a:r>
              <a:rPr lang="en-GB" b="1" dirty="0"/>
              <a:t>Community Paediatrics</a:t>
            </a:r>
          </a:p>
          <a:p>
            <a:r>
              <a:rPr lang="en-GB" dirty="0"/>
              <a:t>Neurodevelopmental assessments. </a:t>
            </a:r>
          </a:p>
          <a:p>
            <a:r>
              <a:rPr lang="en-GB" dirty="0"/>
              <a:t>Diagnosis and medication management. </a:t>
            </a:r>
          </a:p>
        </p:txBody>
      </p:sp>
      <p:sp>
        <p:nvSpPr>
          <p:cNvPr id="11" name="TextBox 10">
            <a:extLst>
              <a:ext uri="{FF2B5EF4-FFF2-40B4-BE49-F238E27FC236}">
                <a16:creationId xmlns:a16="http://schemas.microsoft.com/office/drawing/2014/main" id="{D1AF6614-BD29-67DD-5D6C-7779DEFFBD89}"/>
              </a:ext>
            </a:extLst>
          </p:cNvPr>
          <p:cNvSpPr txBox="1"/>
          <p:nvPr/>
        </p:nvSpPr>
        <p:spPr>
          <a:xfrm>
            <a:off x="5504155" y="1471939"/>
            <a:ext cx="3508900" cy="3416320"/>
          </a:xfrm>
          <a:prstGeom prst="rect">
            <a:avLst/>
          </a:prstGeom>
          <a:noFill/>
        </p:spPr>
        <p:txBody>
          <a:bodyPr wrap="square">
            <a:spAutoFit/>
          </a:bodyPr>
          <a:lstStyle/>
          <a:p>
            <a:r>
              <a:rPr lang="en-GB" b="1" dirty="0"/>
              <a:t>Child and Adolescent Mental Health Services (CAMHS)</a:t>
            </a:r>
          </a:p>
          <a:p>
            <a:r>
              <a:rPr lang="en-GB" dirty="0"/>
              <a:t>Assessment and intervention for: </a:t>
            </a:r>
          </a:p>
          <a:p>
            <a:pPr lvl="1"/>
            <a:r>
              <a:rPr lang="en-GB" dirty="0"/>
              <a:t>Anxiety </a:t>
            </a:r>
          </a:p>
          <a:p>
            <a:pPr lvl="1"/>
            <a:r>
              <a:rPr lang="en-GB" dirty="0"/>
              <a:t>Depression </a:t>
            </a:r>
          </a:p>
          <a:p>
            <a:pPr lvl="1"/>
            <a:r>
              <a:rPr lang="en-GB" dirty="0"/>
              <a:t>Self-harm </a:t>
            </a:r>
          </a:p>
          <a:p>
            <a:pPr lvl="1"/>
            <a:r>
              <a:rPr lang="en-GB" dirty="0"/>
              <a:t>Behavioural difficulties </a:t>
            </a:r>
          </a:p>
          <a:p>
            <a:pPr lvl="1"/>
            <a:r>
              <a:rPr lang="en-GB" dirty="0"/>
              <a:t>Co-occurring neurodevelopmental conditions. </a:t>
            </a:r>
          </a:p>
        </p:txBody>
      </p:sp>
      <p:sp>
        <p:nvSpPr>
          <p:cNvPr id="13" name="TextBox 12">
            <a:extLst>
              <a:ext uri="{FF2B5EF4-FFF2-40B4-BE49-F238E27FC236}">
                <a16:creationId xmlns:a16="http://schemas.microsoft.com/office/drawing/2014/main" id="{B3288E5A-B27F-DEB5-E56F-000DA871FF05}"/>
              </a:ext>
            </a:extLst>
          </p:cNvPr>
          <p:cNvSpPr txBox="1"/>
          <p:nvPr/>
        </p:nvSpPr>
        <p:spPr>
          <a:xfrm>
            <a:off x="370642" y="3063335"/>
            <a:ext cx="7266372" cy="1477328"/>
          </a:xfrm>
          <a:prstGeom prst="rect">
            <a:avLst/>
          </a:prstGeom>
          <a:noFill/>
        </p:spPr>
        <p:txBody>
          <a:bodyPr wrap="square">
            <a:spAutoFit/>
          </a:bodyPr>
          <a:lstStyle/>
          <a:p>
            <a:r>
              <a:rPr lang="en-GB" b="1" dirty="0"/>
              <a:t>Allied Health Professionals</a:t>
            </a:r>
          </a:p>
          <a:p>
            <a:r>
              <a:rPr lang="en-GB" dirty="0"/>
              <a:t>Educational Psychologists </a:t>
            </a:r>
          </a:p>
          <a:p>
            <a:r>
              <a:rPr lang="en-GB" dirty="0"/>
              <a:t>Occupational Therapists </a:t>
            </a:r>
          </a:p>
          <a:p>
            <a:r>
              <a:rPr lang="en-GB" dirty="0"/>
              <a:t>Speech and Language Therapists </a:t>
            </a:r>
          </a:p>
          <a:p>
            <a:r>
              <a:rPr lang="en-GB" dirty="0"/>
              <a:t>Specialist nurses </a:t>
            </a:r>
          </a:p>
        </p:txBody>
      </p:sp>
      <p:sp>
        <p:nvSpPr>
          <p:cNvPr id="15" name="TextBox 14">
            <a:extLst>
              <a:ext uri="{FF2B5EF4-FFF2-40B4-BE49-F238E27FC236}">
                <a16:creationId xmlns:a16="http://schemas.microsoft.com/office/drawing/2014/main" id="{6CDF95A9-5CAB-14C1-1939-515509633547}"/>
              </a:ext>
            </a:extLst>
          </p:cNvPr>
          <p:cNvSpPr txBox="1"/>
          <p:nvPr/>
        </p:nvSpPr>
        <p:spPr>
          <a:xfrm>
            <a:off x="46371" y="5657671"/>
            <a:ext cx="9097629" cy="1200329"/>
          </a:xfrm>
          <a:prstGeom prst="rect">
            <a:avLst/>
          </a:prstGeom>
          <a:solidFill>
            <a:schemeClr val="bg1"/>
          </a:solidFill>
        </p:spPr>
        <p:txBody>
          <a:bodyPr wrap="square">
            <a:spAutoFit/>
          </a:bodyPr>
          <a:lstStyle/>
          <a:p>
            <a:r>
              <a:rPr lang="en-GB" b="1" dirty="0"/>
              <a:t>Clinical Implications</a:t>
            </a:r>
          </a:p>
          <a:p>
            <a:r>
              <a:rPr lang="en-GB" dirty="0"/>
              <a:t>Early identification and intervention improve outcomes. </a:t>
            </a:r>
          </a:p>
          <a:p>
            <a:r>
              <a:rPr lang="en-GB" dirty="0"/>
              <a:t>Many children require support before diagnosis is confirmed. </a:t>
            </a:r>
          </a:p>
          <a:p>
            <a:r>
              <a:rPr lang="en-GB" dirty="0"/>
              <a:t>Co-occurring difficulties often necessitate ongoing multidisciplinary involvement.</a:t>
            </a:r>
          </a:p>
        </p:txBody>
      </p:sp>
    </p:spTree>
    <p:extLst>
      <p:ext uri="{BB962C8B-B14F-4D97-AF65-F5344CB8AC3E}">
        <p14:creationId xmlns:p14="http://schemas.microsoft.com/office/powerpoint/2010/main" val="361396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416E2-90EC-B1F6-FAC9-C863D190464B}"/>
              </a:ext>
            </a:extLst>
          </p:cNvPr>
          <p:cNvSpPr>
            <a:spLocks noGrp="1"/>
          </p:cNvSpPr>
          <p:nvPr>
            <p:ph type="title"/>
          </p:nvPr>
        </p:nvSpPr>
        <p:spPr>
          <a:xfrm>
            <a:off x="304800" y="962473"/>
            <a:ext cx="8534400" cy="758952"/>
          </a:xfrm>
        </p:spPr>
        <p:txBody>
          <a:bodyPr>
            <a:normAutofit fontScale="90000"/>
          </a:bodyPr>
          <a:lstStyle/>
          <a:p>
            <a:r>
              <a:rPr lang="en-GB" dirty="0"/>
              <a:t>Pastoral Systems in Schools: Often the first point of support.</a:t>
            </a:r>
            <a:br>
              <a:rPr lang="en-GB" dirty="0"/>
            </a:br>
            <a:endParaRPr lang="en-GB" dirty="0"/>
          </a:p>
        </p:txBody>
      </p:sp>
      <p:graphicFrame>
        <p:nvGraphicFramePr>
          <p:cNvPr id="8" name="Content Placeholder 7">
            <a:extLst>
              <a:ext uri="{FF2B5EF4-FFF2-40B4-BE49-F238E27FC236}">
                <a16:creationId xmlns:a16="http://schemas.microsoft.com/office/drawing/2014/main" id="{92BC5AF3-767D-3EAC-E7AD-0315A83AFB9D}"/>
              </a:ext>
            </a:extLst>
          </p:cNvPr>
          <p:cNvGraphicFramePr>
            <a:graphicFrameLocks noGrp="1"/>
          </p:cNvGraphicFramePr>
          <p:nvPr>
            <p:ph sz="quarter" idx="1"/>
            <p:extLst>
              <p:ext uri="{D42A27DB-BD31-4B8C-83A1-F6EECF244321}">
                <p14:modId xmlns:p14="http://schemas.microsoft.com/office/powerpoint/2010/main" val="3485385676"/>
              </p:ext>
            </p:extLst>
          </p:nvPr>
        </p:nvGraphicFramePr>
        <p:xfrm>
          <a:off x="304800" y="1437339"/>
          <a:ext cx="4430045" cy="49424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6415D4D-EAF6-5542-3267-6CF56E0E1617}"/>
              </a:ext>
            </a:extLst>
          </p:cNvPr>
          <p:cNvSpPr txBox="1"/>
          <p:nvPr/>
        </p:nvSpPr>
        <p:spPr>
          <a:xfrm>
            <a:off x="4971495" y="4348436"/>
            <a:ext cx="3977195" cy="2031325"/>
          </a:xfrm>
          <a:prstGeom prst="rect">
            <a:avLst/>
          </a:prstGeom>
          <a:solidFill>
            <a:schemeClr val="bg2">
              <a:lumMod val="75000"/>
            </a:schemeClr>
          </a:solidFill>
        </p:spPr>
        <p:txBody>
          <a:bodyPr wrap="square">
            <a:spAutoFit/>
          </a:bodyPr>
          <a:lstStyle/>
          <a:p>
            <a:r>
              <a:rPr lang="en-GB" b="1" dirty="0">
                <a:solidFill>
                  <a:schemeClr val="bg1"/>
                </a:solidFill>
              </a:rPr>
              <a:t>Why It Matters</a:t>
            </a:r>
          </a:p>
          <a:p>
            <a:r>
              <a:rPr lang="en-GB" dirty="0">
                <a:solidFill>
                  <a:schemeClr val="bg1"/>
                </a:solidFill>
              </a:rPr>
              <a:t>Strong pastoral support can improve:</a:t>
            </a:r>
          </a:p>
          <a:p>
            <a:r>
              <a:rPr lang="en-GB" dirty="0">
                <a:solidFill>
                  <a:schemeClr val="bg1"/>
                </a:solidFill>
              </a:rPr>
              <a:t>School engagement </a:t>
            </a:r>
          </a:p>
          <a:p>
            <a:r>
              <a:rPr lang="en-GB" dirty="0">
                <a:solidFill>
                  <a:schemeClr val="bg1"/>
                </a:solidFill>
              </a:rPr>
              <a:t>Attendance </a:t>
            </a:r>
          </a:p>
          <a:p>
            <a:r>
              <a:rPr lang="en-GB" dirty="0">
                <a:solidFill>
                  <a:schemeClr val="bg1"/>
                </a:solidFill>
              </a:rPr>
              <a:t>Self-esteem </a:t>
            </a:r>
          </a:p>
          <a:p>
            <a:r>
              <a:rPr lang="en-GB" dirty="0">
                <a:solidFill>
                  <a:schemeClr val="bg1"/>
                </a:solidFill>
              </a:rPr>
              <a:t>Emotional wellbeing </a:t>
            </a:r>
          </a:p>
          <a:p>
            <a:r>
              <a:rPr lang="en-GB" dirty="0">
                <a:solidFill>
                  <a:schemeClr val="bg1"/>
                </a:solidFill>
              </a:rPr>
              <a:t>Sense of belonging.</a:t>
            </a:r>
          </a:p>
        </p:txBody>
      </p:sp>
      <p:sp>
        <p:nvSpPr>
          <p:cNvPr id="7" name="TextBox 6">
            <a:extLst>
              <a:ext uri="{FF2B5EF4-FFF2-40B4-BE49-F238E27FC236}">
                <a16:creationId xmlns:a16="http://schemas.microsoft.com/office/drawing/2014/main" id="{4F6A6C93-9678-58A6-532C-91D7B0FCFBB2}"/>
              </a:ext>
            </a:extLst>
          </p:cNvPr>
          <p:cNvSpPr txBox="1"/>
          <p:nvPr/>
        </p:nvSpPr>
        <p:spPr>
          <a:xfrm>
            <a:off x="4971495" y="1576682"/>
            <a:ext cx="3977196" cy="2585323"/>
          </a:xfrm>
          <a:prstGeom prst="rect">
            <a:avLst/>
          </a:prstGeom>
          <a:solidFill>
            <a:schemeClr val="bg2">
              <a:lumMod val="50000"/>
            </a:schemeClr>
          </a:solidFill>
        </p:spPr>
        <p:txBody>
          <a:bodyPr wrap="square">
            <a:spAutoFit/>
          </a:bodyPr>
          <a:lstStyle/>
          <a:p>
            <a:r>
              <a:rPr lang="en-GB" b="1" dirty="0">
                <a:solidFill>
                  <a:schemeClr val="bg1"/>
                </a:solidFill>
              </a:rPr>
              <a:t>Effective Pastoral Practice</a:t>
            </a:r>
          </a:p>
          <a:p>
            <a:r>
              <a:rPr lang="en-GB" dirty="0">
                <a:solidFill>
                  <a:schemeClr val="bg1"/>
                </a:solidFill>
              </a:rPr>
              <a:t>✓ Consistent routines and expectations</a:t>
            </a:r>
            <a:br>
              <a:rPr lang="en-GB" dirty="0">
                <a:solidFill>
                  <a:schemeClr val="bg1"/>
                </a:solidFill>
              </a:rPr>
            </a:br>
            <a:r>
              <a:rPr lang="en-GB" dirty="0">
                <a:solidFill>
                  <a:schemeClr val="bg1"/>
                </a:solidFill>
              </a:rPr>
              <a:t>✓ Emotional regulation support</a:t>
            </a:r>
            <a:br>
              <a:rPr lang="en-GB" dirty="0">
                <a:solidFill>
                  <a:schemeClr val="bg1"/>
                </a:solidFill>
              </a:rPr>
            </a:br>
            <a:r>
              <a:rPr lang="en-GB" dirty="0">
                <a:solidFill>
                  <a:schemeClr val="bg1"/>
                </a:solidFill>
              </a:rPr>
              <a:t>✓ Strength-based approaches</a:t>
            </a:r>
            <a:br>
              <a:rPr lang="en-GB" dirty="0">
                <a:solidFill>
                  <a:schemeClr val="bg1"/>
                </a:solidFill>
              </a:rPr>
            </a:br>
            <a:r>
              <a:rPr lang="en-GB" dirty="0">
                <a:solidFill>
                  <a:schemeClr val="bg1"/>
                </a:solidFill>
              </a:rPr>
              <a:t>✓ Staff understanding of neurodiversity</a:t>
            </a:r>
            <a:br>
              <a:rPr lang="en-GB" dirty="0">
                <a:solidFill>
                  <a:schemeClr val="bg1"/>
                </a:solidFill>
              </a:rPr>
            </a:br>
            <a:r>
              <a:rPr lang="en-GB" dirty="0">
                <a:solidFill>
                  <a:schemeClr val="bg1"/>
                </a:solidFill>
              </a:rPr>
              <a:t>✓ Positive relationships with families.</a:t>
            </a:r>
          </a:p>
        </p:txBody>
      </p:sp>
    </p:spTree>
    <p:extLst>
      <p:ext uri="{BB962C8B-B14F-4D97-AF65-F5344CB8AC3E}">
        <p14:creationId xmlns:p14="http://schemas.microsoft.com/office/powerpoint/2010/main" val="1278940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F77B4-D5FD-A8A1-30A4-68B19B8D1770}"/>
              </a:ext>
            </a:extLst>
          </p:cNvPr>
          <p:cNvSpPr>
            <a:spLocks noGrp="1"/>
          </p:cNvSpPr>
          <p:nvPr>
            <p:ph type="title"/>
          </p:nvPr>
        </p:nvSpPr>
        <p:spPr/>
        <p:txBody>
          <a:bodyPr>
            <a:normAutofit fontScale="90000"/>
          </a:bodyPr>
          <a:lstStyle/>
          <a:p>
            <a:r>
              <a:rPr lang="en-GB" dirty="0"/>
              <a:t>Planning and Provision in Wales and England</a:t>
            </a:r>
          </a:p>
        </p:txBody>
      </p:sp>
      <p:sp>
        <p:nvSpPr>
          <p:cNvPr id="5" name="TextBox 4">
            <a:extLst>
              <a:ext uri="{FF2B5EF4-FFF2-40B4-BE49-F238E27FC236}">
                <a16:creationId xmlns:a16="http://schemas.microsoft.com/office/drawing/2014/main" id="{4844267B-9395-DDF3-6864-AED84D4A98B8}"/>
              </a:ext>
            </a:extLst>
          </p:cNvPr>
          <p:cNvSpPr txBox="1"/>
          <p:nvPr/>
        </p:nvSpPr>
        <p:spPr>
          <a:xfrm>
            <a:off x="301752" y="1675089"/>
            <a:ext cx="3870753" cy="4632037"/>
          </a:xfrm>
          <a:prstGeom prst="rect">
            <a:avLst/>
          </a:prstGeom>
          <a:noFill/>
        </p:spPr>
        <p:txBody>
          <a:bodyPr wrap="square">
            <a:spAutoFit/>
          </a:bodyPr>
          <a:lstStyle/>
          <a:p>
            <a:pPr>
              <a:buNone/>
            </a:pPr>
            <a:r>
              <a:rPr lang="en-GB" sz="2300" b="1" dirty="0"/>
              <a:t>Wales: Individual Development Plans (IDPs)</a:t>
            </a:r>
          </a:p>
          <a:p>
            <a:pPr>
              <a:buFont typeface="Arial" panose="020B0604020202020204" pitchFamily="34" charset="0"/>
              <a:buChar char="•"/>
            </a:pPr>
            <a:r>
              <a:rPr lang="en-GB" sz="2000" dirty="0"/>
              <a:t>Person-centred. </a:t>
            </a:r>
          </a:p>
          <a:p>
            <a:pPr>
              <a:buFont typeface="Arial" panose="020B0604020202020204" pitchFamily="34" charset="0"/>
              <a:buChar char="•"/>
            </a:pPr>
            <a:r>
              <a:rPr lang="en-GB" sz="2000" dirty="0"/>
              <a:t>Legally binding. </a:t>
            </a:r>
          </a:p>
          <a:p>
            <a:pPr>
              <a:buFont typeface="Arial" panose="020B0604020202020204" pitchFamily="34" charset="0"/>
              <a:buChar char="•"/>
            </a:pPr>
            <a:r>
              <a:rPr lang="en-GB" sz="2000" dirty="0"/>
              <a:t>Developed collaboratively. </a:t>
            </a:r>
          </a:p>
          <a:p>
            <a:pPr>
              <a:buFont typeface="Arial" panose="020B0604020202020204" pitchFamily="34" charset="0"/>
              <a:buChar char="•"/>
            </a:pPr>
            <a:r>
              <a:rPr lang="en-GB" sz="2000" dirty="0"/>
              <a:t>Involvement of education, health and local authorities. </a:t>
            </a:r>
          </a:p>
          <a:p>
            <a:pPr>
              <a:buFont typeface="Arial" panose="020B0604020202020204" pitchFamily="34" charset="0"/>
              <a:buChar char="•"/>
            </a:pPr>
            <a:r>
              <a:rPr lang="en-GB" sz="2000" dirty="0"/>
              <a:t>Focus on outcomes and provision.</a:t>
            </a:r>
            <a:r>
              <a:rPr lang="en-GB" sz="2300" dirty="0"/>
              <a:t> </a:t>
            </a:r>
          </a:p>
          <a:p>
            <a:pPr>
              <a:buFont typeface="Arial" panose="020B0604020202020204" pitchFamily="34" charset="0"/>
              <a:buChar char="•"/>
            </a:pPr>
            <a:endParaRPr lang="en-GB" sz="2300" dirty="0"/>
          </a:p>
          <a:p>
            <a:pPr>
              <a:buNone/>
            </a:pPr>
            <a:r>
              <a:rPr lang="en-GB" sz="2000" b="1" dirty="0"/>
              <a:t>Health bodies have a statutory duty to provide agreed provision.</a:t>
            </a:r>
          </a:p>
        </p:txBody>
      </p:sp>
      <p:sp>
        <p:nvSpPr>
          <p:cNvPr id="7" name="TextBox 6">
            <a:extLst>
              <a:ext uri="{FF2B5EF4-FFF2-40B4-BE49-F238E27FC236}">
                <a16:creationId xmlns:a16="http://schemas.microsoft.com/office/drawing/2014/main" id="{9FDCD26D-912F-DD06-A84B-83049EBB194E}"/>
              </a:ext>
            </a:extLst>
          </p:cNvPr>
          <p:cNvSpPr txBox="1"/>
          <p:nvPr/>
        </p:nvSpPr>
        <p:spPr>
          <a:xfrm>
            <a:off x="4787846" y="1675089"/>
            <a:ext cx="3870753" cy="4539704"/>
          </a:xfrm>
          <a:prstGeom prst="rect">
            <a:avLst/>
          </a:prstGeom>
          <a:noFill/>
        </p:spPr>
        <p:txBody>
          <a:bodyPr wrap="square">
            <a:spAutoFit/>
          </a:bodyPr>
          <a:lstStyle/>
          <a:p>
            <a:pPr>
              <a:buNone/>
            </a:pPr>
            <a:r>
              <a:rPr lang="en-GB" sz="2300" b="1" dirty="0"/>
              <a:t>England: Education, Health and Care Plans (EHCPs)</a:t>
            </a:r>
          </a:p>
          <a:p>
            <a:pPr>
              <a:buNone/>
            </a:pPr>
            <a:r>
              <a:rPr lang="en-GB" sz="2000" dirty="0"/>
              <a:t>EHCPs similarly aim to coordinate support across:</a:t>
            </a:r>
          </a:p>
          <a:p>
            <a:pPr>
              <a:buFont typeface="Arial" panose="020B0604020202020204" pitchFamily="34" charset="0"/>
              <a:buChar char="•"/>
            </a:pPr>
            <a:r>
              <a:rPr lang="en-GB" sz="2000" dirty="0"/>
              <a:t>Education </a:t>
            </a:r>
          </a:p>
          <a:p>
            <a:pPr>
              <a:buFont typeface="Arial" panose="020B0604020202020204" pitchFamily="34" charset="0"/>
              <a:buChar char="•"/>
            </a:pPr>
            <a:r>
              <a:rPr lang="en-GB" sz="2000" dirty="0"/>
              <a:t>Health </a:t>
            </a:r>
          </a:p>
          <a:p>
            <a:pPr>
              <a:buFont typeface="Arial" panose="020B0604020202020204" pitchFamily="34" charset="0"/>
              <a:buChar char="•"/>
            </a:pPr>
            <a:r>
              <a:rPr lang="en-GB" sz="2000" dirty="0"/>
              <a:t>Social care. </a:t>
            </a:r>
          </a:p>
          <a:p>
            <a:pPr>
              <a:buFont typeface="Arial" panose="020B0604020202020204" pitchFamily="34" charset="0"/>
              <a:buChar char="•"/>
            </a:pPr>
            <a:endParaRPr lang="en-GB" sz="2000" dirty="0"/>
          </a:p>
          <a:p>
            <a:pPr>
              <a:buNone/>
            </a:pPr>
            <a:r>
              <a:rPr lang="en-GB" sz="2000" b="1" dirty="0"/>
              <a:t>Both systems recognise that children with ADHD may require coordinated support beyond educational adjustments alone.</a:t>
            </a:r>
          </a:p>
        </p:txBody>
      </p:sp>
    </p:spTree>
    <p:extLst>
      <p:ext uri="{BB962C8B-B14F-4D97-AF65-F5344CB8AC3E}">
        <p14:creationId xmlns:p14="http://schemas.microsoft.com/office/powerpoint/2010/main" val="30876996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C4091-86C2-C09F-04BB-EBC09042D28F}"/>
              </a:ext>
            </a:extLst>
          </p:cNvPr>
          <p:cNvSpPr>
            <a:spLocks noGrp="1"/>
          </p:cNvSpPr>
          <p:nvPr>
            <p:ph type="title"/>
          </p:nvPr>
        </p:nvSpPr>
        <p:spPr/>
        <p:txBody>
          <a:bodyPr/>
          <a:lstStyle/>
          <a:p>
            <a:r>
              <a:rPr lang="en-GB" dirty="0"/>
              <a:t>CAMHS Liaison and Integrated Working</a:t>
            </a:r>
          </a:p>
        </p:txBody>
      </p:sp>
      <p:sp>
        <p:nvSpPr>
          <p:cNvPr id="3" name="Content Placeholder 2">
            <a:extLst>
              <a:ext uri="{FF2B5EF4-FFF2-40B4-BE49-F238E27FC236}">
                <a16:creationId xmlns:a16="http://schemas.microsoft.com/office/drawing/2014/main" id="{8599B8E7-B809-0C97-246E-3363B2FBE404}"/>
              </a:ext>
            </a:extLst>
          </p:cNvPr>
          <p:cNvSpPr>
            <a:spLocks noGrp="1"/>
          </p:cNvSpPr>
          <p:nvPr>
            <p:ph sz="quarter" idx="1"/>
          </p:nvPr>
        </p:nvSpPr>
        <p:spPr>
          <a:xfrm>
            <a:off x="301752" y="1480441"/>
            <a:ext cx="8503920" cy="5024672"/>
          </a:xfrm>
        </p:spPr>
        <p:txBody>
          <a:bodyPr>
            <a:normAutofit fontScale="85000" lnSpcReduction="20000"/>
          </a:bodyPr>
          <a:lstStyle/>
          <a:p>
            <a:pPr marL="0" indent="0">
              <a:buNone/>
            </a:pPr>
            <a:r>
              <a:rPr lang="en-GB" b="1" dirty="0"/>
              <a:t>Why CAMHS Liaison is Important</a:t>
            </a:r>
          </a:p>
          <a:p>
            <a:r>
              <a:rPr lang="en-GB" dirty="0"/>
              <a:t>Many children and young people with ADHD experience co-occurring difficulties, including:</a:t>
            </a:r>
          </a:p>
          <a:p>
            <a:r>
              <a:rPr lang="en-GB" dirty="0"/>
              <a:t>Anxiety disorders </a:t>
            </a:r>
          </a:p>
          <a:p>
            <a:r>
              <a:rPr lang="en-GB" dirty="0"/>
              <a:t>Depression </a:t>
            </a:r>
          </a:p>
          <a:p>
            <a:r>
              <a:rPr lang="en-GB" dirty="0"/>
              <a:t>Emotional dysregulation </a:t>
            </a:r>
          </a:p>
          <a:p>
            <a:r>
              <a:rPr lang="en-GB" dirty="0"/>
              <a:t>Self-harm </a:t>
            </a:r>
          </a:p>
          <a:p>
            <a:r>
              <a:rPr lang="en-GB" dirty="0"/>
              <a:t>Behavioural challenges. </a:t>
            </a:r>
          </a:p>
          <a:p>
            <a:endParaRPr lang="en-GB" sz="1900" dirty="0"/>
          </a:p>
          <a:p>
            <a:endParaRPr lang="en-GB" sz="500" dirty="0"/>
          </a:p>
          <a:p>
            <a:pPr marL="0" indent="0">
              <a:buNone/>
            </a:pPr>
            <a:r>
              <a:rPr lang="en-GB" b="1" dirty="0"/>
              <a:t>Effective CAMHS-School Collaboration Includes:</a:t>
            </a:r>
          </a:p>
          <a:p>
            <a:r>
              <a:rPr lang="en-GB" dirty="0"/>
              <a:t>✓ Shared planning meetings</a:t>
            </a:r>
            <a:br>
              <a:rPr lang="en-GB" dirty="0"/>
            </a:br>
            <a:r>
              <a:rPr lang="en-GB" dirty="0"/>
              <a:t>✓ Joint review of interventions</a:t>
            </a:r>
            <a:br>
              <a:rPr lang="en-GB" dirty="0"/>
            </a:br>
            <a:r>
              <a:rPr lang="en-GB" dirty="0"/>
              <a:t>✓ Information sharing (with consent)</a:t>
            </a:r>
            <a:br>
              <a:rPr lang="en-GB" dirty="0"/>
            </a:br>
            <a:r>
              <a:rPr lang="en-GB" dirty="0"/>
              <a:t>✓ Staff consultation and training</a:t>
            </a:r>
            <a:br>
              <a:rPr lang="en-GB" dirty="0"/>
            </a:br>
            <a:r>
              <a:rPr lang="en-GB" dirty="0"/>
              <a:t>✓ Coordinated support plans.</a:t>
            </a:r>
          </a:p>
          <a:p>
            <a:endParaRPr lang="en-GB" dirty="0"/>
          </a:p>
        </p:txBody>
      </p:sp>
      <p:sp>
        <p:nvSpPr>
          <p:cNvPr id="5" name="TextBox 4">
            <a:extLst>
              <a:ext uri="{FF2B5EF4-FFF2-40B4-BE49-F238E27FC236}">
                <a16:creationId xmlns:a16="http://schemas.microsoft.com/office/drawing/2014/main" id="{09F25624-4E86-1935-492C-FED05C7EC1FB}"/>
              </a:ext>
            </a:extLst>
          </p:cNvPr>
          <p:cNvSpPr txBox="1"/>
          <p:nvPr/>
        </p:nvSpPr>
        <p:spPr>
          <a:xfrm>
            <a:off x="5031094" y="2262415"/>
            <a:ext cx="3805058" cy="2031325"/>
          </a:xfrm>
          <a:prstGeom prst="rect">
            <a:avLst/>
          </a:prstGeom>
          <a:solidFill>
            <a:schemeClr val="bg2">
              <a:lumMod val="75000"/>
            </a:schemeClr>
          </a:solidFill>
        </p:spPr>
        <p:txBody>
          <a:bodyPr wrap="square">
            <a:spAutoFit/>
          </a:bodyPr>
          <a:lstStyle/>
          <a:p>
            <a:pPr marL="0" indent="0">
              <a:buNone/>
            </a:pPr>
            <a:r>
              <a:rPr lang="en-GB" b="1" dirty="0">
                <a:solidFill>
                  <a:schemeClr val="bg1"/>
                </a:solidFill>
              </a:rPr>
              <a:t>Challenges</a:t>
            </a:r>
          </a:p>
          <a:p>
            <a:r>
              <a:rPr lang="en-GB" dirty="0">
                <a:solidFill>
                  <a:schemeClr val="bg1"/>
                </a:solidFill>
              </a:rPr>
              <a:t>Long waiting times. </a:t>
            </a:r>
          </a:p>
          <a:p>
            <a:r>
              <a:rPr lang="en-GB" dirty="0">
                <a:solidFill>
                  <a:schemeClr val="bg1"/>
                </a:solidFill>
              </a:rPr>
              <a:t>Variation in service provision. </a:t>
            </a:r>
          </a:p>
          <a:p>
            <a:r>
              <a:rPr lang="en-GB" dirty="0">
                <a:solidFill>
                  <a:schemeClr val="bg1"/>
                </a:solidFill>
              </a:rPr>
              <a:t>Thresholds for accessing specialist support. </a:t>
            </a:r>
          </a:p>
          <a:p>
            <a:r>
              <a:rPr lang="en-GB" dirty="0">
                <a:solidFill>
                  <a:schemeClr val="bg1"/>
                </a:solidFill>
              </a:rPr>
              <a:t>Communication difficulties between agencies.</a:t>
            </a:r>
          </a:p>
        </p:txBody>
      </p:sp>
      <p:sp>
        <p:nvSpPr>
          <p:cNvPr id="4" name="TextBox 3">
            <a:extLst>
              <a:ext uri="{FF2B5EF4-FFF2-40B4-BE49-F238E27FC236}">
                <a16:creationId xmlns:a16="http://schemas.microsoft.com/office/drawing/2014/main" id="{19A62E44-A051-2C03-C8E2-85A979C11029}"/>
              </a:ext>
            </a:extLst>
          </p:cNvPr>
          <p:cNvSpPr txBox="1"/>
          <p:nvPr/>
        </p:nvSpPr>
        <p:spPr>
          <a:xfrm>
            <a:off x="6303146" y="5477523"/>
            <a:ext cx="2178802" cy="369332"/>
          </a:xfrm>
          <a:prstGeom prst="rect">
            <a:avLst/>
          </a:prstGeom>
          <a:noFill/>
        </p:spPr>
        <p:txBody>
          <a:bodyPr wrap="none" rtlCol="0">
            <a:spAutoFit/>
          </a:bodyPr>
          <a:lstStyle/>
          <a:p>
            <a:r>
              <a:rPr lang="en-GB" dirty="0">
                <a:hlinkClick r:id="rId2"/>
              </a:rPr>
              <a:t>Case study</a:t>
            </a:r>
            <a:r>
              <a:rPr lang="en-GB" dirty="0"/>
              <a:t> and </a:t>
            </a:r>
            <a:r>
              <a:rPr lang="en-GB" dirty="0">
                <a:hlinkClick r:id="rId2"/>
              </a:rPr>
              <a:t>IDP</a:t>
            </a:r>
            <a:endParaRPr lang="en-GB" dirty="0"/>
          </a:p>
        </p:txBody>
      </p:sp>
    </p:spTree>
    <p:extLst>
      <p:ext uri="{BB962C8B-B14F-4D97-AF65-F5344CB8AC3E}">
        <p14:creationId xmlns:p14="http://schemas.microsoft.com/office/powerpoint/2010/main" val="3240950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2CD29-B460-0193-9A7B-7CFAE1DDC4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AA1959-DD0B-F323-60FE-0F868E51C8D8}"/>
              </a:ext>
            </a:extLst>
          </p:cNvPr>
          <p:cNvSpPr>
            <a:spLocks noGrp="1"/>
          </p:cNvSpPr>
          <p:nvPr>
            <p:ph type="title"/>
          </p:nvPr>
        </p:nvSpPr>
        <p:spPr>
          <a:xfrm>
            <a:off x="195220" y="1267287"/>
            <a:ext cx="8534400" cy="758952"/>
          </a:xfrm>
        </p:spPr>
        <p:txBody>
          <a:bodyPr>
            <a:normAutofit fontScale="90000"/>
          </a:bodyPr>
          <a:lstStyle/>
          <a:p>
            <a:r>
              <a:rPr lang="en-GB" b="1" dirty="0"/>
              <a:t>Collaboration in the Welsh Context</a:t>
            </a:r>
            <a:br>
              <a:rPr lang="en-GB" b="1" dirty="0"/>
            </a:br>
            <a:br>
              <a:rPr lang="en-GB" b="1" dirty="0"/>
            </a:br>
            <a:endParaRPr lang="en-GB" dirty="0"/>
          </a:p>
        </p:txBody>
      </p:sp>
      <p:sp>
        <p:nvSpPr>
          <p:cNvPr id="3" name="Content Placeholder 2">
            <a:extLst>
              <a:ext uri="{FF2B5EF4-FFF2-40B4-BE49-F238E27FC236}">
                <a16:creationId xmlns:a16="http://schemas.microsoft.com/office/drawing/2014/main" id="{94F46F5E-10BF-AEDD-5287-6897DBD1C80B}"/>
              </a:ext>
            </a:extLst>
          </p:cNvPr>
          <p:cNvSpPr>
            <a:spLocks noGrp="1"/>
          </p:cNvSpPr>
          <p:nvPr>
            <p:ph sz="quarter" idx="1"/>
          </p:nvPr>
        </p:nvSpPr>
        <p:spPr>
          <a:xfrm>
            <a:off x="301752" y="1527048"/>
            <a:ext cx="8647028" cy="758953"/>
          </a:xfrm>
          <a:solidFill>
            <a:schemeClr val="bg1"/>
          </a:solidFill>
        </p:spPr>
        <p:txBody>
          <a:bodyPr>
            <a:normAutofit lnSpcReduction="10000"/>
          </a:bodyPr>
          <a:lstStyle/>
          <a:p>
            <a:pPr marL="0" indent="0" algn="ctr">
              <a:buNone/>
            </a:pPr>
            <a:r>
              <a:rPr lang="en-GB" sz="2400" dirty="0"/>
              <a:t>Additional Learning Needs and Education Tribunal (Wales) Act 2018</a:t>
            </a:r>
          </a:p>
        </p:txBody>
      </p:sp>
      <p:sp>
        <p:nvSpPr>
          <p:cNvPr id="5" name="TextBox 4">
            <a:extLst>
              <a:ext uri="{FF2B5EF4-FFF2-40B4-BE49-F238E27FC236}">
                <a16:creationId xmlns:a16="http://schemas.microsoft.com/office/drawing/2014/main" id="{F4871B2E-2F82-2189-B306-8B0226A3243B}"/>
              </a:ext>
            </a:extLst>
          </p:cNvPr>
          <p:cNvSpPr txBox="1"/>
          <p:nvPr/>
        </p:nvSpPr>
        <p:spPr>
          <a:xfrm>
            <a:off x="239607" y="2438333"/>
            <a:ext cx="4731887" cy="4154984"/>
          </a:xfrm>
          <a:prstGeom prst="rect">
            <a:avLst/>
          </a:prstGeom>
          <a:solidFill>
            <a:schemeClr val="bg2">
              <a:lumMod val="75000"/>
            </a:schemeClr>
          </a:solidFill>
        </p:spPr>
        <p:txBody>
          <a:bodyPr wrap="square">
            <a:spAutoFit/>
          </a:bodyPr>
          <a:lstStyle/>
          <a:p>
            <a:pPr>
              <a:buNone/>
            </a:pPr>
            <a:r>
              <a:rPr lang="en-GB" sz="2000" dirty="0"/>
              <a:t>The Act promotes:</a:t>
            </a:r>
          </a:p>
          <a:p>
            <a:pPr>
              <a:lnSpc>
                <a:spcPct val="150000"/>
              </a:lnSpc>
              <a:buNone/>
            </a:pPr>
            <a:endParaRPr lang="en-GB" sz="1200" dirty="0"/>
          </a:p>
          <a:p>
            <a:pPr>
              <a:lnSpc>
                <a:spcPct val="150000"/>
              </a:lnSpc>
              <a:buFont typeface="Arial" panose="020B0604020202020204" pitchFamily="34" charset="0"/>
              <a:buChar char="•"/>
            </a:pPr>
            <a:r>
              <a:rPr lang="en-GB" sz="2000" b="1" dirty="0"/>
              <a:t>Person-centred planning</a:t>
            </a:r>
            <a:r>
              <a:rPr lang="en-GB" sz="2000" dirty="0"/>
              <a:t> </a:t>
            </a:r>
          </a:p>
          <a:p>
            <a:pPr>
              <a:lnSpc>
                <a:spcPct val="150000"/>
              </a:lnSpc>
              <a:buFont typeface="Arial" panose="020B0604020202020204" pitchFamily="34" charset="0"/>
              <a:buChar char="•"/>
            </a:pPr>
            <a:r>
              <a:rPr lang="en-GB" sz="2000" b="1" dirty="0"/>
              <a:t>Multi-agency working</a:t>
            </a:r>
            <a:r>
              <a:rPr lang="en-GB" sz="2000" dirty="0"/>
              <a:t> </a:t>
            </a:r>
          </a:p>
          <a:p>
            <a:pPr>
              <a:lnSpc>
                <a:spcPct val="150000"/>
              </a:lnSpc>
              <a:buFont typeface="Arial" panose="020B0604020202020204" pitchFamily="34" charset="0"/>
              <a:buChar char="•"/>
            </a:pPr>
            <a:r>
              <a:rPr lang="en-GB" sz="2000" b="1" dirty="0"/>
              <a:t>Early identification and intervention</a:t>
            </a:r>
            <a:r>
              <a:rPr lang="en-GB" sz="2000" dirty="0"/>
              <a:t> </a:t>
            </a:r>
          </a:p>
          <a:p>
            <a:pPr>
              <a:buFont typeface="Arial" panose="020B0604020202020204" pitchFamily="34" charset="0"/>
              <a:buChar char="•"/>
            </a:pPr>
            <a:r>
              <a:rPr lang="en-GB" sz="2000" dirty="0"/>
              <a:t>Creation of an </a:t>
            </a:r>
            <a:r>
              <a:rPr lang="en-GB" sz="2000" b="1" dirty="0"/>
              <a:t>Individual Development Plan (IDP)</a:t>
            </a:r>
            <a:r>
              <a:rPr lang="en-GB" sz="2000" dirty="0"/>
              <a:t> where required </a:t>
            </a:r>
          </a:p>
          <a:p>
            <a:pPr>
              <a:buFont typeface="Arial" panose="020B0604020202020204" pitchFamily="34" charset="0"/>
              <a:buChar char="•"/>
            </a:pPr>
            <a:endParaRPr lang="en-GB" sz="600" dirty="0"/>
          </a:p>
          <a:p>
            <a:pPr>
              <a:buFont typeface="Arial" panose="020B0604020202020204" pitchFamily="34" charset="0"/>
              <a:buChar char="•"/>
            </a:pPr>
            <a:r>
              <a:rPr lang="en-GB" sz="2000" dirty="0"/>
              <a:t>Shared responsibility between education, health and local authorities</a:t>
            </a:r>
          </a:p>
        </p:txBody>
      </p:sp>
      <p:sp>
        <p:nvSpPr>
          <p:cNvPr id="7" name="TextBox 6">
            <a:extLst>
              <a:ext uri="{FF2B5EF4-FFF2-40B4-BE49-F238E27FC236}">
                <a16:creationId xmlns:a16="http://schemas.microsoft.com/office/drawing/2014/main" id="{954476C6-AB35-F3FB-EA61-E3C086086C46}"/>
              </a:ext>
            </a:extLst>
          </p:cNvPr>
          <p:cNvSpPr txBox="1"/>
          <p:nvPr/>
        </p:nvSpPr>
        <p:spPr>
          <a:xfrm>
            <a:off x="5078026" y="2438333"/>
            <a:ext cx="3932899" cy="3816429"/>
          </a:xfrm>
          <a:prstGeom prst="rect">
            <a:avLst/>
          </a:prstGeom>
          <a:solidFill>
            <a:schemeClr val="bg2">
              <a:lumMod val="90000"/>
            </a:schemeClr>
          </a:solidFill>
        </p:spPr>
        <p:txBody>
          <a:bodyPr wrap="square">
            <a:spAutoFit/>
          </a:bodyPr>
          <a:lstStyle/>
          <a:p>
            <a:pPr>
              <a:buNone/>
            </a:pPr>
            <a:r>
              <a:rPr lang="en-GB" sz="2200" b="1" dirty="0"/>
              <a:t>Key Principles of Welsh Policy - </a:t>
            </a:r>
            <a:r>
              <a:rPr lang="en-GB" sz="2200" dirty="0"/>
              <a:t>The ALN Code for Wales (2021) emphasises:</a:t>
            </a:r>
          </a:p>
          <a:p>
            <a:pPr>
              <a:buNone/>
            </a:pPr>
            <a:endParaRPr lang="en-GB" sz="2200" dirty="0"/>
          </a:p>
          <a:p>
            <a:pPr>
              <a:buFont typeface="Arial" panose="020B0604020202020204" pitchFamily="34" charset="0"/>
              <a:buChar char="•"/>
            </a:pPr>
            <a:r>
              <a:rPr lang="en-GB" sz="2200" dirty="0"/>
              <a:t>Collaboration between services </a:t>
            </a:r>
          </a:p>
          <a:p>
            <a:pPr>
              <a:lnSpc>
                <a:spcPct val="150000"/>
              </a:lnSpc>
              <a:buFont typeface="Arial" panose="020B0604020202020204" pitchFamily="34" charset="0"/>
              <a:buChar char="•"/>
            </a:pPr>
            <a:r>
              <a:rPr lang="en-GB" sz="2200" dirty="0"/>
              <a:t>Listening to the child's voice </a:t>
            </a:r>
          </a:p>
          <a:p>
            <a:pPr>
              <a:lnSpc>
                <a:spcPct val="150000"/>
              </a:lnSpc>
              <a:buFont typeface="Arial" panose="020B0604020202020204" pitchFamily="34" charset="0"/>
              <a:buChar char="•"/>
            </a:pPr>
            <a:r>
              <a:rPr lang="en-GB" sz="2200" dirty="0"/>
              <a:t>Family involvement </a:t>
            </a:r>
          </a:p>
          <a:p>
            <a:pPr>
              <a:buFont typeface="Arial" panose="020B0604020202020204" pitchFamily="34" charset="0"/>
              <a:buChar char="•"/>
            </a:pPr>
            <a:r>
              <a:rPr lang="en-GB" sz="2200" dirty="0"/>
              <a:t>Coordinated provision across agencies</a:t>
            </a:r>
          </a:p>
        </p:txBody>
      </p:sp>
    </p:spTree>
    <p:extLst>
      <p:ext uri="{BB962C8B-B14F-4D97-AF65-F5344CB8AC3E}">
        <p14:creationId xmlns:p14="http://schemas.microsoft.com/office/powerpoint/2010/main" val="71469226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DE23F-788E-5B07-864C-715D19D8B387}"/>
              </a:ext>
            </a:extLst>
          </p:cNvPr>
          <p:cNvSpPr>
            <a:spLocks noGrp="1"/>
          </p:cNvSpPr>
          <p:nvPr>
            <p:ph type="title"/>
          </p:nvPr>
        </p:nvSpPr>
        <p:spPr>
          <a:xfrm>
            <a:off x="304800" y="379476"/>
            <a:ext cx="8534400" cy="758952"/>
          </a:xfrm>
        </p:spPr>
        <p:txBody>
          <a:bodyPr>
            <a:normAutofit fontScale="90000"/>
          </a:bodyPr>
          <a:lstStyle/>
          <a:p>
            <a:r>
              <a:rPr lang="en-GB" b="1" dirty="0"/>
              <a:t>Neurodivergence Improvement Programme (Welsh Government)</a:t>
            </a:r>
            <a:endParaRPr lang="en-GB" dirty="0"/>
          </a:p>
        </p:txBody>
      </p:sp>
      <p:graphicFrame>
        <p:nvGraphicFramePr>
          <p:cNvPr id="4" name="Content Placeholder 3">
            <a:extLst>
              <a:ext uri="{FF2B5EF4-FFF2-40B4-BE49-F238E27FC236}">
                <a16:creationId xmlns:a16="http://schemas.microsoft.com/office/drawing/2014/main" id="{CE1A6E31-042C-888E-640D-15C4D5F79500}"/>
              </a:ext>
            </a:extLst>
          </p:cNvPr>
          <p:cNvGraphicFramePr>
            <a:graphicFrameLocks noGrp="1"/>
          </p:cNvGraphicFramePr>
          <p:nvPr>
            <p:ph sz="quarter" idx="1"/>
            <p:extLst>
              <p:ext uri="{D42A27DB-BD31-4B8C-83A1-F6EECF244321}">
                <p14:modId xmlns:p14="http://schemas.microsoft.com/office/powerpoint/2010/main" val="350661039"/>
              </p:ext>
            </p:extLst>
          </p:nvPr>
        </p:nvGraphicFramePr>
        <p:xfrm>
          <a:off x="301752" y="1313896"/>
          <a:ext cx="8534400" cy="2379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hlinkClick r:id="rId7"/>
            <a:extLst>
              <a:ext uri="{FF2B5EF4-FFF2-40B4-BE49-F238E27FC236}">
                <a16:creationId xmlns:a16="http://schemas.microsoft.com/office/drawing/2014/main" id="{F80B8C61-44CA-438D-549D-DE46BDE99FCF}"/>
              </a:ext>
            </a:extLst>
          </p:cNvPr>
          <p:cNvPicPr>
            <a:picLocks noChangeAspect="1"/>
          </p:cNvPicPr>
          <p:nvPr/>
        </p:nvPicPr>
        <p:blipFill>
          <a:blip r:embed="rId8"/>
          <a:stretch>
            <a:fillRect/>
          </a:stretch>
        </p:blipFill>
        <p:spPr>
          <a:xfrm>
            <a:off x="301752" y="3495717"/>
            <a:ext cx="2319614" cy="2771918"/>
          </a:xfrm>
          <a:prstGeom prst="rect">
            <a:avLst/>
          </a:prstGeom>
        </p:spPr>
      </p:pic>
      <p:sp>
        <p:nvSpPr>
          <p:cNvPr id="6" name="TextBox 5">
            <a:extLst>
              <a:ext uri="{FF2B5EF4-FFF2-40B4-BE49-F238E27FC236}">
                <a16:creationId xmlns:a16="http://schemas.microsoft.com/office/drawing/2014/main" id="{5A88F9E6-5129-B056-BA1D-6E76EDE63AD9}"/>
              </a:ext>
            </a:extLst>
          </p:cNvPr>
          <p:cNvSpPr txBox="1"/>
          <p:nvPr/>
        </p:nvSpPr>
        <p:spPr>
          <a:xfrm>
            <a:off x="3302494" y="3429000"/>
            <a:ext cx="4630356" cy="461793"/>
          </a:xfrm>
          <a:prstGeom prst="rect">
            <a:avLst/>
          </a:prstGeom>
          <a:noFill/>
        </p:spPr>
        <p:txBody>
          <a:bodyPr wrap="square">
            <a:spAutoFit/>
          </a:bodyPr>
          <a:lstStyle/>
          <a:p>
            <a:r>
              <a:rPr lang="en-US" sz="2401" b="1" spc="-90" dirty="0">
                <a:solidFill>
                  <a:schemeClr val="accent1"/>
                </a:solidFill>
                <a:latin typeface="+mj-lt"/>
                <a:ea typeface="+mj-ea"/>
                <a:cs typeface="+mj-cs"/>
                <a:hlinkClick r:id="rId9"/>
              </a:rPr>
              <a:t>Summary</a:t>
            </a:r>
            <a:endParaRPr lang="en-GB" sz="2401" dirty="0"/>
          </a:p>
        </p:txBody>
      </p:sp>
      <p:sp>
        <p:nvSpPr>
          <p:cNvPr id="8" name="TextBox 7">
            <a:extLst>
              <a:ext uri="{FF2B5EF4-FFF2-40B4-BE49-F238E27FC236}">
                <a16:creationId xmlns:a16="http://schemas.microsoft.com/office/drawing/2014/main" id="{1CD9677B-03BD-FD74-B138-1CF8B2A0CB9B}"/>
              </a:ext>
            </a:extLst>
          </p:cNvPr>
          <p:cNvSpPr txBox="1"/>
          <p:nvPr/>
        </p:nvSpPr>
        <p:spPr>
          <a:xfrm>
            <a:off x="3164889" y="4270313"/>
            <a:ext cx="5792680" cy="1034129"/>
          </a:xfrm>
          <a:prstGeom prst="rect">
            <a:avLst/>
          </a:prstGeom>
          <a:noFill/>
        </p:spPr>
        <p:txBody>
          <a:bodyPr wrap="square">
            <a:spAutoFit/>
          </a:bodyPr>
          <a:lstStyle/>
          <a:p>
            <a:pPr defTabSz="685983">
              <a:lnSpc>
                <a:spcPct val="85000"/>
              </a:lnSpc>
              <a:spcBef>
                <a:spcPct val="0"/>
              </a:spcBef>
              <a:spcAft>
                <a:spcPts val="600"/>
              </a:spcAft>
            </a:pPr>
            <a:r>
              <a:rPr lang="en-US" sz="2400" b="1" spc="-90" dirty="0">
                <a:solidFill>
                  <a:schemeClr val="tx2"/>
                </a:solidFill>
                <a:latin typeface="+mj-lt"/>
                <a:ea typeface="+mj-ea"/>
                <a:cs typeface="+mj-cs"/>
              </a:rPr>
              <a:t>Review of the Demand, Capacity and Design of Neurodevelopmental Services:  </a:t>
            </a:r>
            <a:endParaRPr lang="en-US" sz="2400" spc="-90" dirty="0">
              <a:solidFill>
                <a:schemeClr val="tx2"/>
              </a:solidFill>
              <a:latin typeface="+mj-lt"/>
              <a:ea typeface="+mj-ea"/>
              <a:cs typeface="+mj-cs"/>
            </a:endParaRPr>
          </a:p>
        </p:txBody>
      </p:sp>
    </p:spTree>
    <p:extLst>
      <p:ext uri="{BB962C8B-B14F-4D97-AF65-F5344CB8AC3E}">
        <p14:creationId xmlns:p14="http://schemas.microsoft.com/office/powerpoint/2010/main" val="34475934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6D8A33-9127-8493-2357-7609366FD35E}"/>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230D537-E7F3-185B-80E8-CE10182C8828}"/>
              </a:ext>
            </a:extLst>
          </p:cNvPr>
          <p:cNvGraphicFramePr/>
          <p:nvPr>
            <p:extLst>
              <p:ext uri="{D42A27DB-BD31-4B8C-83A1-F6EECF244321}">
                <p14:modId xmlns:p14="http://schemas.microsoft.com/office/powerpoint/2010/main" val="1653222524"/>
              </p:ext>
            </p:extLst>
          </p:nvPr>
        </p:nvGraphicFramePr>
        <p:xfrm>
          <a:off x="119766" y="150920"/>
          <a:ext cx="8904468" cy="64718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7686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F1644-6093-4631-65FA-991148BC684B}"/>
            </a:ext>
          </a:extLst>
        </p:cNvPr>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C96AA210-190D-D0AC-BE39-5C49463C5B18}"/>
              </a:ext>
            </a:extLst>
          </p:cNvPr>
          <p:cNvGraphicFramePr/>
          <p:nvPr>
            <p:extLst>
              <p:ext uri="{D42A27DB-BD31-4B8C-83A1-F6EECF244321}">
                <p14:modId xmlns:p14="http://schemas.microsoft.com/office/powerpoint/2010/main" val="1610725448"/>
              </p:ext>
            </p:extLst>
          </p:nvPr>
        </p:nvGraphicFramePr>
        <p:xfrm>
          <a:off x="106902" y="1"/>
          <a:ext cx="8930195" cy="342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FB8653CA-1FCB-836D-140E-CB1857DDE119}"/>
              </a:ext>
            </a:extLst>
          </p:cNvPr>
          <p:cNvSpPr txBox="1"/>
          <p:nvPr/>
        </p:nvSpPr>
        <p:spPr>
          <a:xfrm>
            <a:off x="613997" y="3575554"/>
            <a:ext cx="3755811" cy="2780889"/>
          </a:xfrm>
          <a:prstGeom prst="rect">
            <a:avLst/>
          </a:prstGeom>
          <a:solidFill>
            <a:schemeClr val="bg2">
              <a:lumMod val="75000"/>
            </a:schemeClr>
          </a:solidFill>
        </p:spPr>
        <p:txBody>
          <a:bodyPr wrap="square">
            <a:spAutoFit/>
          </a:bodyPr>
          <a:lstStyle/>
          <a:p>
            <a:pPr>
              <a:lnSpc>
                <a:spcPct val="115000"/>
              </a:lnSpc>
              <a:spcAft>
                <a:spcPts val="600"/>
              </a:spcAft>
            </a:pPr>
            <a:r>
              <a:rPr lang="en-GB" sz="2000" b="1" kern="0" dirty="0">
                <a:latin typeface="Times New Roman" panose="02020603050405020304" pitchFamily="18" charset="0"/>
                <a:ea typeface="Times New Roman" panose="02020603050405020304" pitchFamily="18" charset="0"/>
                <a:cs typeface="Arial" panose="020B0604020202020204" pitchFamily="34" charset="0"/>
              </a:rPr>
              <a:t>Goals for Reform:</a:t>
            </a:r>
            <a:endParaRPr lang="en-GB" sz="2000" kern="100" dirty="0">
              <a:latin typeface="Aptos" panose="020B0004020202020204" pitchFamily="34" charset="0"/>
              <a:ea typeface="DengXian" panose="02010600030101010101" pitchFamily="2" charset="-122"/>
              <a:cs typeface="Arial" panose="020B0604020202020204" pitchFamily="34" charset="0"/>
            </a:endParaRPr>
          </a:p>
          <a:p>
            <a:pPr marL="257244" indent="-257244">
              <a:lnSpc>
                <a:spcPct val="115000"/>
              </a:lnSpc>
              <a:spcAft>
                <a:spcPts val="600"/>
              </a:spcAft>
              <a:buFont typeface="+mj-lt"/>
              <a:buAutoNum type="arabicPeriod"/>
              <a:tabLst>
                <a:tab pos="342991" algn="l"/>
              </a:tabLst>
            </a:pPr>
            <a:r>
              <a:rPr lang="en-GB" sz="2000" kern="0" dirty="0">
                <a:latin typeface="Times New Roman" panose="02020603050405020304" pitchFamily="18" charset="0"/>
                <a:ea typeface="Times New Roman" panose="02020603050405020304" pitchFamily="18" charset="0"/>
                <a:cs typeface="Arial" panose="020B0604020202020204" pitchFamily="34" charset="0"/>
              </a:rPr>
              <a:t>Swifter access to early help and support. ​</a:t>
            </a:r>
            <a:endParaRPr lang="en-GB" sz="2000" kern="100" dirty="0">
              <a:latin typeface="Aptos" panose="020B0004020202020204" pitchFamily="34" charset="0"/>
              <a:ea typeface="DengXian" panose="02010600030101010101" pitchFamily="2" charset="-122"/>
              <a:cs typeface="Arial" panose="020B0604020202020204" pitchFamily="34" charset="0"/>
            </a:endParaRPr>
          </a:p>
          <a:p>
            <a:pPr marL="257244" indent="-257244">
              <a:lnSpc>
                <a:spcPct val="115000"/>
              </a:lnSpc>
              <a:spcAft>
                <a:spcPts val="600"/>
              </a:spcAft>
              <a:buFont typeface="+mj-lt"/>
              <a:buAutoNum type="arabicPeriod"/>
              <a:tabLst>
                <a:tab pos="342991" algn="l"/>
              </a:tabLst>
            </a:pPr>
            <a:r>
              <a:rPr lang="en-GB" sz="2000" kern="0" dirty="0">
                <a:latin typeface="Times New Roman" panose="02020603050405020304" pitchFamily="18" charset="0"/>
                <a:ea typeface="Times New Roman" panose="02020603050405020304" pitchFamily="18" charset="0"/>
                <a:cs typeface="Arial" panose="020B0604020202020204" pitchFamily="34" charset="0"/>
              </a:rPr>
              <a:t>Faster access to specialist ND assessments. ​</a:t>
            </a:r>
            <a:endParaRPr lang="en-GB" sz="2000" kern="100" dirty="0">
              <a:latin typeface="Aptos" panose="020B0004020202020204" pitchFamily="34" charset="0"/>
              <a:ea typeface="DengXian" panose="02010600030101010101" pitchFamily="2" charset="-122"/>
              <a:cs typeface="Arial" panose="020B0604020202020204" pitchFamily="34" charset="0"/>
            </a:endParaRPr>
          </a:p>
          <a:p>
            <a:pPr marL="257244" indent="-257244">
              <a:lnSpc>
                <a:spcPct val="115000"/>
              </a:lnSpc>
              <a:spcAft>
                <a:spcPts val="600"/>
              </a:spcAft>
              <a:buFont typeface="+mj-lt"/>
              <a:buAutoNum type="arabicPeriod"/>
              <a:tabLst>
                <a:tab pos="342991" algn="l"/>
              </a:tabLst>
            </a:pPr>
            <a:r>
              <a:rPr lang="en-GB" sz="2000" kern="0" dirty="0">
                <a:latin typeface="Times New Roman" panose="02020603050405020304" pitchFamily="18" charset="0"/>
                <a:ea typeface="Times New Roman" panose="02020603050405020304" pitchFamily="18" charset="0"/>
                <a:cs typeface="Arial" panose="020B0604020202020204" pitchFamily="34" charset="0"/>
              </a:rPr>
              <a:t>Equity of access to services and support. ​</a:t>
            </a:r>
            <a:endParaRPr lang="en-GB" sz="2000" kern="100" dirty="0">
              <a:latin typeface="Aptos" panose="020B0004020202020204" pitchFamily="34" charset="0"/>
              <a:ea typeface="DengXian" panose="02010600030101010101" pitchFamily="2" charset="-122"/>
              <a:cs typeface="Arial" panose="020B0604020202020204" pitchFamily="34" charset="0"/>
            </a:endParaRPr>
          </a:p>
        </p:txBody>
      </p:sp>
      <p:sp>
        <p:nvSpPr>
          <p:cNvPr id="9" name="TextBox 8">
            <a:extLst>
              <a:ext uri="{FF2B5EF4-FFF2-40B4-BE49-F238E27FC236}">
                <a16:creationId xmlns:a16="http://schemas.microsoft.com/office/drawing/2014/main" id="{02950462-F70B-5EDD-3BB8-28AB9D1D4D77}"/>
              </a:ext>
            </a:extLst>
          </p:cNvPr>
          <p:cNvSpPr txBox="1"/>
          <p:nvPr/>
        </p:nvSpPr>
        <p:spPr>
          <a:xfrm>
            <a:off x="4829451" y="3575555"/>
            <a:ext cx="4029027" cy="2780889"/>
          </a:xfrm>
          <a:prstGeom prst="rect">
            <a:avLst/>
          </a:prstGeom>
          <a:solidFill>
            <a:schemeClr val="bg2">
              <a:lumMod val="75000"/>
            </a:schemeClr>
          </a:solidFill>
        </p:spPr>
        <p:txBody>
          <a:bodyPr wrap="square">
            <a:spAutoFit/>
          </a:bodyPr>
          <a:lstStyle/>
          <a:p>
            <a:pPr>
              <a:lnSpc>
                <a:spcPct val="115000"/>
              </a:lnSpc>
              <a:spcAft>
                <a:spcPts val="600"/>
              </a:spcAft>
            </a:pPr>
            <a:r>
              <a:rPr lang="en-GB" sz="2000" b="1" kern="0" dirty="0">
                <a:latin typeface="Times New Roman" panose="02020603050405020304" pitchFamily="18" charset="0"/>
                <a:ea typeface="Times New Roman" panose="02020603050405020304" pitchFamily="18" charset="0"/>
                <a:cs typeface="Arial" panose="020B0604020202020204" pitchFamily="34" charset="0"/>
              </a:rPr>
              <a:t>Principles for Reform:</a:t>
            </a:r>
            <a:endParaRPr lang="en-GB" sz="2000" kern="100" dirty="0">
              <a:latin typeface="Aptos" panose="020B0004020202020204" pitchFamily="34" charset="0"/>
              <a:ea typeface="DengXian" panose="02010600030101010101" pitchFamily="2" charset="-122"/>
              <a:cs typeface="Arial" panose="020B0604020202020204" pitchFamily="34" charset="0"/>
            </a:endParaRPr>
          </a:p>
          <a:p>
            <a:pPr marL="257244" indent="-257244">
              <a:lnSpc>
                <a:spcPct val="115000"/>
              </a:lnSpc>
              <a:spcAft>
                <a:spcPts val="600"/>
              </a:spcAft>
              <a:buFont typeface="+mj-lt"/>
              <a:buAutoNum type="arabicPeriod"/>
              <a:tabLst>
                <a:tab pos="342991" algn="l"/>
              </a:tabLst>
            </a:pPr>
            <a:r>
              <a:rPr lang="en-GB" sz="2000" kern="0" dirty="0">
                <a:latin typeface="Times New Roman" panose="02020603050405020304" pitchFamily="18" charset="0"/>
                <a:ea typeface="Times New Roman" panose="02020603050405020304" pitchFamily="18" charset="0"/>
                <a:cs typeface="Arial" panose="020B0604020202020204" pitchFamily="34" charset="0"/>
              </a:rPr>
              <a:t>Whole systems approach with lifelong support. ​</a:t>
            </a:r>
            <a:endParaRPr lang="en-GB" sz="2000" kern="100" dirty="0">
              <a:latin typeface="Aptos" panose="020B0004020202020204" pitchFamily="34" charset="0"/>
              <a:ea typeface="DengXian" panose="02010600030101010101" pitchFamily="2" charset="-122"/>
              <a:cs typeface="Arial" panose="020B0604020202020204" pitchFamily="34" charset="0"/>
            </a:endParaRPr>
          </a:p>
          <a:p>
            <a:pPr marL="257244" indent="-257244">
              <a:lnSpc>
                <a:spcPct val="115000"/>
              </a:lnSpc>
              <a:spcAft>
                <a:spcPts val="600"/>
              </a:spcAft>
              <a:buFont typeface="+mj-lt"/>
              <a:buAutoNum type="arabicPeriod"/>
              <a:tabLst>
                <a:tab pos="342991" algn="l"/>
              </a:tabLst>
            </a:pPr>
            <a:r>
              <a:rPr lang="en-GB" sz="2000" kern="0" dirty="0">
                <a:latin typeface="Times New Roman" panose="02020603050405020304" pitchFamily="18" charset="0"/>
                <a:ea typeface="Times New Roman" panose="02020603050405020304" pitchFamily="18" charset="0"/>
                <a:cs typeface="Arial" panose="020B0604020202020204" pitchFamily="34" charset="0"/>
              </a:rPr>
              <a:t>Person-</a:t>
            </a:r>
            <a:r>
              <a:rPr lang="en-GB" sz="2000" kern="0" dirty="0" err="1">
                <a:latin typeface="Times New Roman" panose="02020603050405020304" pitchFamily="18" charset="0"/>
                <a:ea typeface="Times New Roman" panose="02020603050405020304" pitchFamily="18" charset="0"/>
                <a:cs typeface="Arial" panose="020B0604020202020204" pitchFamily="34" charset="0"/>
              </a:rPr>
              <a:t>centered</a:t>
            </a:r>
            <a:r>
              <a:rPr lang="en-GB" sz="2000" kern="0" dirty="0">
                <a:latin typeface="Times New Roman" panose="02020603050405020304" pitchFamily="18" charset="0"/>
                <a:ea typeface="Times New Roman" panose="02020603050405020304" pitchFamily="18" charset="0"/>
                <a:cs typeface="Arial" panose="020B0604020202020204" pitchFamily="34" charset="0"/>
              </a:rPr>
              <a:t>, needs-led services. ​</a:t>
            </a:r>
            <a:endParaRPr lang="en-GB" sz="2000" kern="100" dirty="0">
              <a:latin typeface="Aptos" panose="020B0004020202020204" pitchFamily="34" charset="0"/>
              <a:ea typeface="DengXian" panose="02010600030101010101" pitchFamily="2" charset="-122"/>
              <a:cs typeface="Arial" panose="020B0604020202020204" pitchFamily="34" charset="0"/>
            </a:endParaRPr>
          </a:p>
          <a:p>
            <a:pPr marL="257244" indent="-257244">
              <a:lnSpc>
                <a:spcPct val="115000"/>
              </a:lnSpc>
              <a:spcAft>
                <a:spcPts val="600"/>
              </a:spcAft>
              <a:buFont typeface="+mj-lt"/>
              <a:buAutoNum type="arabicPeriod"/>
              <a:tabLst>
                <a:tab pos="342991" algn="l"/>
              </a:tabLst>
            </a:pPr>
            <a:r>
              <a:rPr lang="en-GB" sz="2000" kern="0" dirty="0">
                <a:latin typeface="Times New Roman" panose="02020603050405020304" pitchFamily="18" charset="0"/>
                <a:ea typeface="Times New Roman" panose="02020603050405020304" pitchFamily="18" charset="0"/>
                <a:cs typeface="Arial" panose="020B0604020202020204" pitchFamily="34" charset="0"/>
              </a:rPr>
              <a:t>Evidence-informed, transparent, and accountable reform. ​</a:t>
            </a:r>
            <a:endParaRPr lang="en-GB" sz="2000" kern="100" dirty="0">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495180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B2009-F050-9CDC-71D3-A8EF54F58420}"/>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946BFFD-E603-A2FA-D072-E3B06428864F}"/>
              </a:ext>
            </a:extLst>
          </p:cNvPr>
          <p:cNvSpPr txBox="1"/>
          <p:nvPr/>
        </p:nvSpPr>
        <p:spPr>
          <a:xfrm>
            <a:off x="268455" y="1005982"/>
            <a:ext cx="4571111" cy="5378460"/>
          </a:xfrm>
          <a:prstGeom prst="rect">
            <a:avLst/>
          </a:prstGeom>
          <a:noFill/>
        </p:spPr>
        <p:txBody>
          <a:bodyPr wrap="square">
            <a:spAutoFit/>
          </a:bodyPr>
          <a:lstStyle/>
          <a:p>
            <a:pPr marL="257244" indent="-257244">
              <a:lnSpc>
                <a:spcPct val="115000"/>
              </a:lnSpc>
              <a:spcAft>
                <a:spcPts val="600"/>
              </a:spcAft>
              <a:buFont typeface="+mj-lt"/>
              <a:buAutoNum type="arabicPeriod"/>
              <a:tabLst>
                <a:tab pos="342991" algn="l"/>
              </a:tabLst>
            </a:pPr>
            <a:r>
              <a:rPr lang="en-GB" sz="1400" b="1" kern="0" dirty="0">
                <a:ea typeface="Times New Roman" panose="02020603050405020304" pitchFamily="18" charset="0"/>
                <a:cs typeface="Arial" panose="020B0604020202020204" pitchFamily="34" charset="0"/>
              </a:rPr>
              <a:t>Enhancing Early Help and Support</a:t>
            </a:r>
            <a:r>
              <a:rPr lang="en-GB" sz="1400" kern="0" dirty="0">
                <a:ea typeface="Times New Roman" panose="02020603050405020304" pitchFamily="18" charset="0"/>
                <a:cs typeface="Arial" panose="020B0604020202020204" pitchFamily="34" charset="0"/>
              </a:rPr>
              <a:t>:</a:t>
            </a:r>
            <a:endParaRPr lang="en-GB" sz="1400" kern="100" dirty="0">
              <a:ea typeface="DengXian" panose="02010600030101010101" pitchFamily="2" charset="-122"/>
              <a:cs typeface="Arial" panose="020B0604020202020204" pitchFamily="34"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Raise awareness and understanding of neurodiversity. ​</a:t>
            </a:r>
            <a:endParaRPr lang="en-GB" sz="140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Actively engage under-represented groups and ensure equity of access. ​</a:t>
            </a:r>
            <a:endParaRPr lang="en-GB" sz="140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Define a national support offer and strengthen collaboration between services. ​</a:t>
            </a:r>
            <a:endParaRPr lang="en-GB" sz="1400" kern="100" dirty="0">
              <a:ea typeface="DengXian" panose="02010600030101010101" pitchFamily="2" charset="-122"/>
              <a:cs typeface="Times New Roman" panose="02020603050405020304" pitchFamily="18" charset="0"/>
            </a:endParaRPr>
          </a:p>
          <a:p>
            <a:pPr marL="257244" indent="-257244">
              <a:lnSpc>
                <a:spcPct val="115000"/>
              </a:lnSpc>
              <a:spcAft>
                <a:spcPts val="600"/>
              </a:spcAft>
              <a:buFont typeface="+mj-lt"/>
              <a:buAutoNum type="arabicPeriod"/>
              <a:tabLst>
                <a:tab pos="342991" algn="l"/>
              </a:tabLst>
            </a:pPr>
            <a:r>
              <a:rPr lang="en-GB" sz="1400" b="1" kern="0" dirty="0">
                <a:ea typeface="Times New Roman" panose="02020603050405020304" pitchFamily="18" charset="0"/>
                <a:cs typeface="Arial" panose="020B0604020202020204" pitchFamily="34" charset="0"/>
              </a:rPr>
              <a:t>Developing ND Service Models</a:t>
            </a:r>
            <a:r>
              <a:rPr lang="en-GB" sz="1400" kern="0" dirty="0">
                <a:ea typeface="Times New Roman" panose="02020603050405020304" pitchFamily="18" charset="0"/>
                <a:cs typeface="Arial" panose="020B0604020202020204" pitchFamily="34" charset="0"/>
              </a:rPr>
              <a:t>:</a:t>
            </a:r>
            <a:endParaRPr lang="en-GB" sz="1400" kern="100" dirty="0">
              <a:ea typeface="DengXian" panose="02010600030101010101" pitchFamily="2" charset="-122"/>
              <a:cs typeface="Arial" panose="020B0604020202020204" pitchFamily="34"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Increase funding to address capacity issues. ​</a:t>
            </a:r>
            <a:endParaRPr lang="en-GB" sz="140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Improve recruitment and diversify teams. ​</a:t>
            </a:r>
            <a:endParaRPr lang="en-GB" sz="140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Strengthen monitoring and evaluation of services. ​</a:t>
            </a:r>
            <a:endParaRPr lang="en-GB" sz="140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Pilot new models, such as adult ADHD services. ​</a:t>
            </a:r>
            <a:endParaRPr lang="en-GB" sz="1400" kern="100" dirty="0">
              <a:ea typeface="DengXian" panose="02010600030101010101" pitchFamily="2" charset="-122"/>
              <a:cs typeface="Times New Roman" panose="02020603050405020304" pitchFamily="18" charset="0"/>
            </a:endParaRPr>
          </a:p>
          <a:p>
            <a:pPr marL="257244" indent="-257244">
              <a:lnSpc>
                <a:spcPct val="115000"/>
              </a:lnSpc>
              <a:spcAft>
                <a:spcPts val="600"/>
              </a:spcAft>
              <a:buFont typeface="+mj-lt"/>
              <a:buAutoNum type="arabicPeriod"/>
              <a:tabLst>
                <a:tab pos="342991" algn="l"/>
              </a:tabLst>
            </a:pPr>
            <a:r>
              <a:rPr lang="en-GB" sz="1400" b="1" kern="0" dirty="0">
                <a:ea typeface="Times New Roman" panose="02020603050405020304" pitchFamily="18" charset="0"/>
                <a:cs typeface="Arial" panose="020B0604020202020204" pitchFamily="34" charset="0"/>
              </a:rPr>
              <a:t>Improving Transitions</a:t>
            </a:r>
            <a:r>
              <a:rPr lang="en-GB" sz="1400" kern="0" dirty="0">
                <a:ea typeface="Times New Roman" panose="02020603050405020304" pitchFamily="18" charset="0"/>
                <a:cs typeface="Arial" panose="020B0604020202020204" pitchFamily="34" charset="0"/>
              </a:rPr>
              <a:t>:</a:t>
            </a:r>
            <a:endParaRPr lang="en-GB" sz="1400" kern="100" dirty="0">
              <a:ea typeface="DengXian" panose="02010600030101010101" pitchFamily="2" charset="-122"/>
              <a:cs typeface="Arial" panose="020B0604020202020204" pitchFamily="34"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Implement new guidance on transitions between children’s and adult services. ​</a:t>
            </a:r>
            <a:endParaRPr lang="en-GB" sz="140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400" kern="0" dirty="0">
                <a:ea typeface="Times New Roman" panose="02020603050405020304" pitchFamily="18" charset="0"/>
                <a:cs typeface="Times New Roman" panose="02020603050405020304" pitchFamily="18" charset="0"/>
              </a:rPr>
              <a:t>Ensure person-centred approaches to transitions. ​</a:t>
            </a:r>
            <a:endParaRPr lang="en-GB" sz="1400" kern="100" dirty="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B77A5A02-AA49-815E-A562-B7CC2FB5AFCA}"/>
              </a:ext>
            </a:extLst>
          </p:cNvPr>
          <p:cNvSpPr txBox="1"/>
          <p:nvPr/>
        </p:nvSpPr>
        <p:spPr>
          <a:xfrm>
            <a:off x="4670890" y="1005982"/>
            <a:ext cx="4215657" cy="4195379"/>
          </a:xfrm>
          <a:prstGeom prst="rect">
            <a:avLst/>
          </a:prstGeom>
          <a:noFill/>
        </p:spPr>
        <p:txBody>
          <a:bodyPr wrap="square">
            <a:spAutoFit/>
          </a:bodyPr>
          <a:lstStyle/>
          <a:p>
            <a:pPr>
              <a:lnSpc>
                <a:spcPct val="115000"/>
              </a:lnSpc>
              <a:spcAft>
                <a:spcPts val="600"/>
              </a:spcAft>
              <a:tabLst>
                <a:tab pos="342991" algn="l"/>
              </a:tabLst>
            </a:pPr>
            <a:r>
              <a:rPr lang="en-GB" sz="1350" b="1" kern="0" dirty="0">
                <a:ea typeface="Times New Roman" panose="02020603050405020304" pitchFamily="18" charset="0"/>
                <a:cs typeface="Arial" panose="020B0604020202020204" pitchFamily="34" charset="0"/>
              </a:rPr>
              <a:t>4.     Addressing Gaps in Provision</a:t>
            </a:r>
            <a:r>
              <a:rPr lang="en-GB" sz="1350" kern="0" dirty="0">
                <a:ea typeface="Times New Roman" panose="02020603050405020304" pitchFamily="18" charset="0"/>
                <a:cs typeface="Arial" panose="020B0604020202020204" pitchFamily="34" charset="0"/>
              </a:rPr>
              <a:t>:</a:t>
            </a:r>
            <a:endParaRPr lang="en-GB" sz="1350" kern="100" dirty="0">
              <a:ea typeface="DengXian" panose="02010600030101010101" pitchFamily="2" charset="-122"/>
              <a:cs typeface="Arial" panose="020B0604020202020204" pitchFamily="34"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350" kern="0" dirty="0">
                <a:ea typeface="Times New Roman" panose="02020603050405020304" pitchFamily="18" charset="0"/>
                <a:cs typeface="Times New Roman" panose="02020603050405020304" pitchFamily="18" charset="0"/>
              </a:rPr>
              <a:t>Develop pathways for ADHD diagnostic assessments. ​</a:t>
            </a:r>
            <a:endParaRPr lang="en-GB" sz="135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350" kern="0" dirty="0">
                <a:ea typeface="Times New Roman" panose="02020603050405020304" pitchFamily="18" charset="0"/>
                <a:cs typeface="Times New Roman" panose="02020603050405020304" pitchFamily="18" charset="0"/>
              </a:rPr>
              <a:t>Increase support for adults with ADHD and parents of children with ADHD. ​</a:t>
            </a:r>
            <a:endParaRPr lang="en-GB" sz="135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350" kern="0" dirty="0">
                <a:ea typeface="Times New Roman" panose="02020603050405020304" pitchFamily="18" charset="0"/>
                <a:cs typeface="Times New Roman" panose="02020603050405020304" pitchFamily="18" charset="0"/>
              </a:rPr>
              <a:t>Strengthen collaboration between ND and mental health services. ​</a:t>
            </a:r>
            <a:endParaRPr lang="en-GB" sz="1350" kern="100" dirty="0">
              <a:ea typeface="DengXian" panose="02010600030101010101" pitchFamily="2" charset="-122"/>
              <a:cs typeface="Times New Roman" panose="02020603050405020304" pitchFamily="18" charset="0"/>
            </a:endParaRPr>
          </a:p>
          <a:p>
            <a:pPr>
              <a:lnSpc>
                <a:spcPct val="115000"/>
              </a:lnSpc>
              <a:spcAft>
                <a:spcPts val="600"/>
              </a:spcAft>
              <a:tabLst>
                <a:tab pos="342991" algn="l"/>
              </a:tabLst>
            </a:pPr>
            <a:r>
              <a:rPr lang="en-GB" sz="1350" b="1" kern="0" dirty="0">
                <a:ea typeface="Times New Roman" panose="02020603050405020304" pitchFamily="18" charset="0"/>
                <a:cs typeface="Arial" panose="020B0604020202020204" pitchFamily="34" charset="0"/>
              </a:rPr>
              <a:t>5.      Long-Term Vision</a:t>
            </a:r>
            <a:r>
              <a:rPr lang="en-GB" sz="1350" kern="0" dirty="0">
                <a:ea typeface="Times New Roman" panose="02020603050405020304" pitchFamily="18" charset="0"/>
                <a:cs typeface="Arial" panose="020B0604020202020204" pitchFamily="34" charset="0"/>
              </a:rPr>
              <a:t>:</a:t>
            </a:r>
            <a:endParaRPr lang="en-GB" sz="1350" kern="100" dirty="0">
              <a:ea typeface="DengXian" panose="02010600030101010101" pitchFamily="2" charset="-122"/>
              <a:cs typeface="Arial" panose="020B0604020202020204" pitchFamily="34"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350" kern="0" dirty="0">
                <a:ea typeface="Times New Roman" panose="02020603050405020304" pitchFamily="18" charset="0"/>
                <a:cs typeface="Times New Roman" panose="02020603050405020304" pitchFamily="18" charset="0"/>
              </a:rPr>
              <a:t>Move towards a person-centred, needs-led approach. ​</a:t>
            </a:r>
            <a:endParaRPr lang="en-GB" sz="135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350" kern="0" dirty="0">
                <a:ea typeface="Times New Roman" panose="02020603050405020304" pitchFamily="18" charset="0"/>
                <a:cs typeface="Times New Roman" panose="02020603050405020304" pitchFamily="18" charset="0"/>
              </a:rPr>
              <a:t>Adopt a whole systems approach involving health, education, social care, and the third sector. ​</a:t>
            </a:r>
            <a:endParaRPr lang="en-GB" sz="1350" kern="100" dirty="0">
              <a:ea typeface="DengXian" panose="02010600030101010101" pitchFamily="2" charset="-122"/>
              <a:cs typeface="Times New Roman" panose="02020603050405020304" pitchFamily="18" charset="0"/>
            </a:endParaRPr>
          </a:p>
          <a:p>
            <a:pPr marL="557361" lvl="1" indent="-214370">
              <a:lnSpc>
                <a:spcPct val="115000"/>
              </a:lnSpc>
              <a:spcAft>
                <a:spcPts val="600"/>
              </a:spcAft>
              <a:buSzPts val="1000"/>
              <a:buFont typeface="Courier New" panose="02070309020205020404" pitchFamily="49" charset="0"/>
              <a:buChar char="o"/>
              <a:tabLst>
                <a:tab pos="685983" algn="l"/>
              </a:tabLst>
            </a:pPr>
            <a:r>
              <a:rPr lang="en-GB" sz="1350" kern="0" dirty="0">
                <a:ea typeface="Times New Roman" panose="02020603050405020304" pitchFamily="18" charset="0"/>
                <a:cs typeface="Times New Roman" panose="02020603050405020304" pitchFamily="18" charset="0"/>
              </a:rPr>
              <a:t>Ensure evidence-based reform with co-productive involvement of stakeholders. ​</a:t>
            </a:r>
            <a:endParaRPr lang="en-GB" sz="1350" kern="100" dirty="0">
              <a:ea typeface="DengXian" panose="02010600030101010101" pitchFamily="2" charset="-122"/>
              <a:cs typeface="Times New Roman" panose="02020603050405020304" pitchFamily="18" charset="0"/>
            </a:endParaRPr>
          </a:p>
        </p:txBody>
      </p:sp>
      <p:graphicFrame>
        <p:nvGraphicFramePr>
          <p:cNvPr id="7" name="Diagram 6">
            <a:extLst>
              <a:ext uri="{FF2B5EF4-FFF2-40B4-BE49-F238E27FC236}">
                <a16:creationId xmlns:a16="http://schemas.microsoft.com/office/drawing/2014/main" id="{5399352A-6B17-B0D2-6835-DCEC26D1F549}"/>
              </a:ext>
            </a:extLst>
          </p:cNvPr>
          <p:cNvGraphicFramePr/>
          <p:nvPr>
            <p:extLst>
              <p:ext uri="{D42A27DB-BD31-4B8C-83A1-F6EECF244321}">
                <p14:modId xmlns:p14="http://schemas.microsoft.com/office/powerpoint/2010/main" val="177256918"/>
              </p:ext>
            </p:extLst>
          </p:nvPr>
        </p:nvGraphicFramePr>
        <p:xfrm>
          <a:off x="179678" y="221942"/>
          <a:ext cx="8706869" cy="5592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091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42F66D-EDFE-3909-7ED1-53F1661D30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7AC471-6669-B828-4598-2D4147C62F88}"/>
              </a:ext>
            </a:extLst>
          </p:cNvPr>
          <p:cNvSpPr>
            <a:spLocks noGrp="1"/>
          </p:cNvSpPr>
          <p:nvPr>
            <p:ph type="title"/>
          </p:nvPr>
        </p:nvSpPr>
        <p:spPr>
          <a:xfrm>
            <a:off x="478808" y="210844"/>
            <a:ext cx="8534400" cy="758952"/>
          </a:xfrm>
        </p:spPr>
        <p:txBody>
          <a:bodyPr/>
          <a:lstStyle/>
          <a:p>
            <a:pPr algn="l"/>
            <a:r>
              <a:rPr lang="en-GB" dirty="0"/>
              <a:t>ADHD: Wales</a:t>
            </a:r>
          </a:p>
        </p:txBody>
      </p:sp>
      <p:sp>
        <p:nvSpPr>
          <p:cNvPr id="6" name="TextBox 5">
            <a:hlinkClick r:id="rId3"/>
            <a:extLst>
              <a:ext uri="{FF2B5EF4-FFF2-40B4-BE49-F238E27FC236}">
                <a16:creationId xmlns:a16="http://schemas.microsoft.com/office/drawing/2014/main" id="{E4715FCB-F66B-DE3C-EB70-3AFF750A1FE8}"/>
              </a:ext>
            </a:extLst>
          </p:cNvPr>
          <p:cNvSpPr txBox="1"/>
          <p:nvPr/>
        </p:nvSpPr>
        <p:spPr>
          <a:xfrm>
            <a:off x="3830868" y="302482"/>
            <a:ext cx="5182340" cy="830997"/>
          </a:xfrm>
          <a:prstGeom prst="rect">
            <a:avLst/>
          </a:prstGeom>
          <a:noFill/>
        </p:spPr>
        <p:txBody>
          <a:bodyPr wrap="square">
            <a:spAutoFit/>
          </a:bodyPr>
          <a:lstStyle/>
          <a:p>
            <a:r>
              <a:rPr lang="en-GB" sz="1600" dirty="0">
                <a:hlinkClick r:id="rId3"/>
              </a:rPr>
              <a:t>Support for children and young people with Attention Deficit Hyperactivity Disorder (ADHD) in educational settings</a:t>
            </a:r>
            <a:endParaRPr lang="en-GB" sz="1600" dirty="0"/>
          </a:p>
        </p:txBody>
      </p:sp>
      <p:graphicFrame>
        <p:nvGraphicFramePr>
          <p:cNvPr id="11" name="Diagram 10">
            <a:extLst>
              <a:ext uri="{FF2B5EF4-FFF2-40B4-BE49-F238E27FC236}">
                <a16:creationId xmlns:a16="http://schemas.microsoft.com/office/drawing/2014/main" id="{A6BECE33-081B-0F92-C776-70AEF3BBF4E5}"/>
              </a:ext>
            </a:extLst>
          </p:cNvPr>
          <p:cNvGraphicFramePr/>
          <p:nvPr/>
        </p:nvGraphicFramePr>
        <p:xfrm>
          <a:off x="341650" y="1677879"/>
          <a:ext cx="8402855" cy="47229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6347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6170E6-EC39-3705-6C72-AF8C27B5C031}"/>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8D4DB99-2D3B-5662-A38C-5A84D7344217}"/>
              </a:ext>
            </a:extLst>
          </p:cNvPr>
          <p:cNvGraphicFramePr>
            <a:graphicFrameLocks noGrp="1"/>
          </p:cNvGraphicFramePr>
          <p:nvPr>
            <p:ph sz="quarter" idx="1"/>
          </p:nvPr>
        </p:nvGraphicFramePr>
        <p:xfrm>
          <a:off x="133145" y="115200"/>
          <a:ext cx="8895655" cy="3125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47378A5F-FF07-6950-2130-D640FC9404AE}"/>
              </a:ext>
            </a:extLst>
          </p:cNvPr>
          <p:cNvGraphicFramePr/>
          <p:nvPr/>
        </p:nvGraphicFramePr>
        <p:xfrm>
          <a:off x="194399" y="3348000"/>
          <a:ext cx="8895655" cy="3211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5541129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1A79-A1E2-AEA9-F771-248B73A5FBC3}"/>
              </a:ext>
            </a:extLst>
          </p:cNvPr>
          <p:cNvSpPr>
            <a:spLocks noGrp="1"/>
          </p:cNvSpPr>
          <p:nvPr>
            <p:ph type="title"/>
          </p:nvPr>
        </p:nvSpPr>
        <p:spPr>
          <a:xfrm>
            <a:off x="181992" y="64222"/>
            <a:ext cx="8534400" cy="758952"/>
          </a:xfrm>
        </p:spPr>
        <p:txBody>
          <a:bodyPr/>
          <a:lstStyle/>
          <a:p>
            <a:r>
              <a:rPr lang="en-GB" dirty="0"/>
              <a:t>Challenges and Implications for Practice</a:t>
            </a:r>
          </a:p>
        </p:txBody>
      </p:sp>
      <p:sp>
        <p:nvSpPr>
          <p:cNvPr id="3" name="Content Placeholder 2">
            <a:extLst>
              <a:ext uri="{FF2B5EF4-FFF2-40B4-BE49-F238E27FC236}">
                <a16:creationId xmlns:a16="http://schemas.microsoft.com/office/drawing/2014/main" id="{980CF47B-24E2-13AB-4A65-EAD2CCB5C9D2}"/>
              </a:ext>
            </a:extLst>
          </p:cNvPr>
          <p:cNvSpPr>
            <a:spLocks noGrp="1"/>
          </p:cNvSpPr>
          <p:nvPr>
            <p:ph sz="quarter" idx="1"/>
          </p:nvPr>
        </p:nvSpPr>
        <p:spPr>
          <a:xfrm>
            <a:off x="181991" y="923279"/>
            <a:ext cx="8784455" cy="4989250"/>
          </a:xfrm>
          <a:solidFill>
            <a:schemeClr val="tx2">
              <a:lumMod val="20000"/>
              <a:lumOff val="80000"/>
            </a:schemeClr>
          </a:solidFill>
        </p:spPr>
        <p:txBody>
          <a:bodyPr>
            <a:normAutofit fontScale="77500" lnSpcReduction="20000"/>
          </a:bodyPr>
          <a:lstStyle/>
          <a:p>
            <a:pPr marL="0" indent="0">
              <a:buNone/>
            </a:pPr>
            <a:r>
              <a:rPr lang="en-GB" b="1" dirty="0"/>
              <a:t>Challenges</a:t>
            </a:r>
          </a:p>
          <a:p>
            <a:r>
              <a:rPr lang="en-GB" dirty="0"/>
              <a:t>Long waiting times for assessment and diagnosis </a:t>
            </a:r>
          </a:p>
          <a:p>
            <a:r>
              <a:rPr lang="en-GB" dirty="0"/>
              <a:t>Variability in service provision across Welsh health boards </a:t>
            </a:r>
          </a:p>
          <a:p>
            <a:r>
              <a:rPr lang="en-GB" dirty="0"/>
              <a:t>Differences in professional understanding of ADHD </a:t>
            </a:r>
          </a:p>
          <a:p>
            <a:r>
              <a:rPr lang="en-GB" dirty="0"/>
              <a:t>Communication barriers between agencies </a:t>
            </a:r>
          </a:p>
          <a:p>
            <a:r>
              <a:rPr lang="en-GB" dirty="0"/>
              <a:t>Limited resources and staffing pressures </a:t>
            </a:r>
          </a:p>
          <a:p>
            <a:endParaRPr lang="en-GB" dirty="0"/>
          </a:p>
          <a:p>
            <a:pPr marL="0" indent="0">
              <a:buNone/>
            </a:pPr>
            <a:r>
              <a:rPr lang="en-GB" b="1" dirty="0"/>
              <a:t>Implications for Professionals</a:t>
            </a:r>
          </a:p>
          <a:p>
            <a:r>
              <a:rPr lang="en-GB" dirty="0"/>
              <a:t>Professionals should:</a:t>
            </a:r>
          </a:p>
          <a:p>
            <a:r>
              <a:rPr lang="en-GB" dirty="0"/>
              <a:t>Develop shared knowledge of ADHD and neurodiversity. </a:t>
            </a:r>
          </a:p>
          <a:p>
            <a:r>
              <a:rPr lang="en-GB" dirty="0"/>
              <a:t>Use consistent language and evidence-based strategies. </a:t>
            </a:r>
          </a:p>
          <a:p>
            <a:r>
              <a:rPr lang="en-GB" dirty="0"/>
              <a:t>Establish clear communication pathways. </a:t>
            </a:r>
          </a:p>
          <a:p>
            <a:r>
              <a:rPr lang="en-GB" dirty="0"/>
              <a:t>Engage in joint training and consultation. </a:t>
            </a:r>
          </a:p>
          <a:p>
            <a:r>
              <a:rPr lang="en-GB" dirty="0"/>
              <a:t>Promote early intervention rather than waiting for formal diagnosis. </a:t>
            </a:r>
          </a:p>
          <a:p>
            <a:r>
              <a:rPr lang="en-GB" dirty="0"/>
              <a:t>Adopt strengths-based and person-centred approaches.</a:t>
            </a:r>
          </a:p>
          <a:p>
            <a:endParaRPr lang="en-GB" dirty="0"/>
          </a:p>
        </p:txBody>
      </p:sp>
      <p:sp>
        <p:nvSpPr>
          <p:cNvPr id="5" name="TextBox 4">
            <a:extLst>
              <a:ext uri="{FF2B5EF4-FFF2-40B4-BE49-F238E27FC236}">
                <a16:creationId xmlns:a16="http://schemas.microsoft.com/office/drawing/2014/main" id="{0F6A50D0-E8F2-A28F-8D8B-B584C505422F}"/>
              </a:ext>
            </a:extLst>
          </p:cNvPr>
          <p:cNvSpPr txBox="1"/>
          <p:nvPr/>
        </p:nvSpPr>
        <p:spPr>
          <a:xfrm>
            <a:off x="181992" y="5934721"/>
            <a:ext cx="8784454" cy="830997"/>
          </a:xfrm>
          <a:prstGeom prst="rect">
            <a:avLst/>
          </a:prstGeom>
          <a:solidFill>
            <a:schemeClr val="bg2">
              <a:lumMod val="90000"/>
            </a:schemeClr>
          </a:solidFill>
        </p:spPr>
        <p:txBody>
          <a:bodyPr wrap="square">
            <a:spAutoFit/>
          </a:bodyPr>
          <a:lstStyle/>
          <a:p>
            <a:r>
              <a:rPr lang="en-GB" sz="1600" dirty="0"/>
              <a:t>Effective support for children and young people with ADHD in Wales depends on </a:t>
            </a:r>
            <a:r>
              <a:rPr lang="en-GB" sz="1600" b="1" dirty="0"/>
              <a:t>coordinated, person-centred, multi-agency collaboration that bridges education, health and allied professional services.</a:t>
            </a:r>
            <a:endParaRPr lang="en-GB" sz="1600" dirty="0"/>
          </a:p>
        </p:txBody>
      </p:sp>
    </p:spTree>
    <p:extLst>
      <p:ext uri="{BB962C8B-B14F-4D97-AF65-F5344CB8AC3E}">
        <p14:creationId xmlns:p14="http://schemas.microsoft.com/office/powerpoint/2010/main" val="37038511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a:t>
            </a:r>
          </a:p>
        </p:txBody>
      </p:sp>
      <p:sp>
        <p:nvSpPr>
          <p:cNvPr id="3" name="Content Placeholder 2"/>
          <p:cNvSpPr>
            <a:spLocks noGrp="1"/>
          </p:cNvSpPr>
          <p:nvPr>
            <p:ph sz="quarter" idx="1"/>
          </p:nvPr>
        </p:nvSpPr>
        <p:spPr>
          <a:xfrm>
            <a:off x="316992" y="1578323"/>
            <a:ext cx="8503920" cy="4335367"/>
          </a:xfrm>
          <a:solidFill>
            <a:schemeClr val="bg2">
              <a:lumMod val="50000"/>
            </a:schemeClr>
          </a:solidFill>
          <a:ln>
            <a:solidFill>
              <a:schemeClr val="bg2">
                <a:lumMod val="25000"/>
              </a:schemeClr>
            </a:solidFill>
          </a:ln>
        </p:spPr>
        <p:txBody>
          <a:bodyPr>
            <a:normAutofit/>
          </a:bodyPr>
          <a:lstStyle/>
          <a:p>
            <a:pPr lvl="0"/>
            <a:r>
              <a:rPr lang="en-GB" sz="3200" dirty="0">
                <a:solidFill>
                  <a:schemeClr val="bg1"/>
                </a:solidFill>
              </a:rPr>
              <a:t>ADHD is a neurological disorder</a:t>
            </a:r>
          </a:p>
          <a:p>
            <a:pPr lvl="0"/>
            <a:r>
              <a:rPr lang="en-GB" sz="3200" dirty="0">
                <a:solidFill>
                  <a:schemeClr val="bg1"/>
                </a:solidFill>
              </a:rPr>
              <a:t>Characteristics and prevalence, </a:t>
            </a:r>
          </a:p>
          <a:p>
            <a:pPr lvl="0"/>
            <a:r>
              <a:rPr lang="en-GB" sz="3200" dirty="0">
                <a:solidFill>
                  <a:schemeClr val="bg1"/>
                </a:solidFill>
              </a:rPr>
              <a:t>Measures &amp; Diagnosis</a:t>
            </a:r>
          </a:p>
          <a:p>
            <a:pPr lvl="0"/>
            <a:r>
              <a:rPr lang="en-GB" sz="3200" dirty="0">
                <a:solidFill>
                  <a:schemeClr val="bg1"/>
                </a:solidFill>
              </a:rPr>
              <a:t>Comorbidity </a:t>
            </a:r>
          </a:p>
          <a:p>
            <a:pPr lvl="0"/>
            <a:r>
              <a:rPr lang="en-GB" sz="3200" dirty="0">
                <a:solidFill>
                  <a:schemeClr val="bg1"/>
                </a:solidFill>
              </a:rPr>
              <a:t>Causes</a:t>
            </a:r>
          </a:p>
          <a:p>
            <a:r>
              <a:rPr lang="en-GB" sz="3200" dirty="0">
                <a:solidFill>
                  <a:schemeClr val="bg1"/>
                </a:solidFill>
              </a:rPr>
              <a:t>Implications for collaboration between education, health, and allied professionals.</a:t>
            </a:r>
          </a:p>
        </p:txBody>
      </p:sp>
    </p:spTree>
    <p:extLst>
      <p:ext uri="{BB962C8B-B14F-4D97-AF65-F5344CB8AC3E}">
        <p14:creationId xmlns:p14="http://schemas.microsoft.com/office/powerpoint/2010/main" val="30767703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F85D1-0927-C981-0909-7E76BFC7FA04}"/>
              </a:ext>
            </a:extLst>
          </p:cNvPr>
          <p:cNvSpPr>
            <a:spLocks noGrp="1"/>
          </p:cNvSpPr>
          <p:nvPr>
            <p:ph type="title"/>
          </p:nvPr>
        </p:nvSpPr>
        <p:spPr>
          <a:xfrm>
            <a:off x="62144" y="0"/>
            <a:ext cx="9019711" cy="1074198"/>
          </a:xfrm>
          <a:solidFill>
            <a:schemeClr val="tx2"/>
          </a:solidFill>
        </p:spPr>
        <p:txBody>
          <a:bodyPr>
            <a:normAutofit fontScale="90000"/>
          </a:bodyPr>
          <a:lstStyle/>
          <a:p>
            <a:br>
              <a:rPr lang="en-GB" sz="2700" dirty="0">
                <a:solidFill>
                  <a:schemeClr val="bg1"/>
                </a:solidFill>
              </a:rPr>
            </a:br>
            <a:br>
              <a:rPr lang="en-GB" sz="2700" dirty="0">
                <a:solidFill>
                  <a:schemeClr val="bg1"/>
                </a:solidFill>
              </a:rPr>
            </a:br>
            <a:r>
              <a:rPr lang="en-GB" sz="2700" dirty="0">
                <a:solidFill>
                  <a:schemeClr val="bg1"/>
                </a:solidFill>
              </a:rPr>
              <a:t>Reading:</a:t>
            </a:r>
            <a:r>
              <a:rPr lang="en-GB" sz="3600" dirty="0">
                <a:solidFill>
                  <a:schemeClr val="bg1"/>
                </a:solidFill>
              </a:rPr>
              <a:t> </a:t>
            </a:r>
            <a:r>
              <a:rPr lang="en-GB" sz="2400" dirty="0">
                <a:solidFill>
                  <a:schemeClr val="bg1"/>
                </a:solidFill>
              </a:rPr>
              <a:t>Knowledge, attitudes and stigma surrounding ADHD</a:t>
            </a:r>
            <a:br>
              <a:rPr lang="en-GB" sz="2400" dirty="0">
                <a:solidFill>
                  <a:schemeClr val="bg1"/>
                </a:solidFill>
              </a:rPr>
            </a:br>
            <a:br>
              <a:rPr lang="en-GB" sz="200" b="1" dirty="0">
                <a:solidFill>
                  <a:schemeClr val="bg1"/>
                </a:solidFill>
              </a:rPr>
            </a:br>
            <a:endParaRPr lang="en-GB" sz="3600" dirty="0">
              <a:solidFill>
                <a:schemeClr val="bg1"/>
              </a:solidFill>
            </a:endParaRPr>
          </a:p>
        </p:txBody>
      </p:sp>
      <p:sp>
        <p:nvSpPr>
          <p:cNvPr id="3" name="Content Placeholder 2">
            <a:extLst>
              <a:ext uri="{FF2B5EF4-FFF2-40B4-BE49-F238E27FC236}">
                <a16:creationId xmlns:a16="http://schemas.microsoft.com/office/drawing/2014/main" id="{2D3710B3-85CE-FC1F-D15C-730E89E10430}"/>
              </a:ext>
            </a:extLst>
          </p:cNvPr>
          <p:cNvSpPr>
            <a:spLocks noGrp="1"/>
          </p:cNvSpPr>
          <p:nvPr>
            <p:ph sz="quarter" idx="1"/>
          </p:nvPr>
        </p:nvSpPr>
        <p:spPr>
          <a:xfrm>
            <a:off x="62144" y="523783"/>
            <a:ext cx="9019711" cy="6436310"/>
          </a:xfrm>
          <a:solidFill>
            <a:schemeClr val="bg2"/>
          </a:solidFill>
        </p:spPr>
        <p:txBody>
          <a:bodyPr>
            <a:noAutofit/>
          </a:bodyPr>
          <a:lstStyle/>
          <a:p>
            <a:pPr marL="0" indent="0">
              <a:lnSpc>
                <a:spcPct val="120000"/>
              </a:lnSpc>
              <a:spcAft>
                <a:spcPts val="600"/>
              </a:spcAft>
              <a:buNone/>
            </a:pPr>
            <a:r>
              <a:rPr lang="en-GB" sz="1500" b="1" dirty="0"/>
              <a:t>Greenway, C. W., Robinson, A. H., &amp; King, J. M. (2023).</a:t>
            </a:r>
            <a:r>
              <a:rPr lang="en-GB" sz="1500" dirty="0"/>
              <a:t> The effect of social devaluation, labelling, and familiarity on children's attitudes and </a:t>
            </a:r>
            <a:r>
              <a:rPr lang="en-GB" sz="1500" dirty="0" err="1"/>
              <a:t>behavioral</a:t>
            </a:r>
            <a:r>
              <a:rPr lang="en-GB" sz="1500" dirty="0"/>
              <a:t> intentions toward a peer with symptoms of ADHD. Psychology in the Schools. </a:t>
            </a:r>
            <a:r>
              <a:rPr lang="en-GB" sz="1500" dirty="0">
                <a:hlinkClick r:id="rId2"/>
              </a:rPr>
              <a:t>Go to item</a:t>
            </a:r>
            <a:endParaRPr lang="en-GB" sz="1500" dirty="0"/>
          </a:p>
          <a:p>
            <a:pPr marL="0" indent="0">
              <a:lnSpc>
                <a:spcPct val="120000"/>
              </a:lnSpc>
              <a:spcAft>
                <a:spcPts val="600"/>
              </a:spcAft>
              <a:buNone/>
            </a:pPr>
            <a:r>
              <a:rPr lang="en-GB" sz="1500" b="1" dirty="0"/>
              <a:t>Greenway, C. W., &amp; Rees Edwards, A. (2020). </a:t>
            </a:r>
            <a:r>
              <a:rPr lang="en-GB" sz="1500" dirty="0"/>
              <a:t>Knowledge and attitudes towards attention-deficit hyperactivity disorder (ADHD): A comparison of teachers and teaching assistants. Australian Journal of Learning Difficulties, 25(1), 31-49. Go to item</a:t>
            </a:r>
          </a:p>
          <a:p>
            <a:pPr marL="0" indent="0">
              <a:lnSpc>
                <a:spcPct val="120000"/>
              </a:lnSpc>
              <a:spcAft>
                <a:spcPts val="600"/>
              </a:spcAft>
              <a:buNone/>
            </a:pPr>
            <a:r>
              <a:rPr lang="en-GB" sz="1500" b="1" dirty="0"/>
              <a:t>Greenway, C. W. (2023). </a:t>
            </a:r>
            <a:r>
              <a:rPr lang="en-GB" sz="1500" dirty="0"/>
              <a:t>Teacher Knowledge of ADHD in Children. In Clinical Handbook of ADHD Assessment and Treatment Across the Lifespan (pp. 183-207). Cham: Springer International Publishing. https://link.springer.com/chapter/10.1007/978-3-031-41709-2_8 </a:t>
            </a:r>
          </a:p>
          <a:p>
            <a:pPr marL="0" indent="0">
              <a:lnSpc>
                <a:spcPct val="120000"/>
              </a:lnSpc>
              <a:spcAft>
                <a:spcPts val="600"/>
              </a:spcAft>
              <a:buNone/>
            </a:pPr>
            <a:r>
              <a:rPr lang="en-GB" sz="1500" b="1" dirty="0"/>
              <a:t>Bisset, M., Winter, L., </a:t>
            </a:r>
            <a:r>
              <a:rPr lang="en-GB" sz="1500" b="1" dirty="0" err="1"/>
              <a:t>Middeldorp</a:t>
            </a:r>
            <a:r>
              <a:rPr lang="en-GB" sz="1500" b="1" dirty="0"/>
              <a:t>, C. M., Coghill, D., </a:t>
            </a:r>
            <a:r>
              <a:rPr lang="en-GB" sz="1500" b="1" dirty="0" err="1"/>
              <a:t>Zendarski</a:t>
            </a:r>
            <a:r>
              <a:rPr lang="en-GB" sz="1500" b="1" dirty="0"/>
              <a:t>, N., </a:t>
            </a:r>
            <a:r>
              <a:rPr lang="en-GB" sz="1500" b="1" dirty="0" err="1"/>
              <a:t>Bellgrove</a:t>
            </a:r>
            <a:r>
              <a:rPr lang="en-GB" sz="1500" b="1" dirty="0"/>
              <a:t>, M. A., &amp; Sciberras, E. (2022)</a:t>
            </a:r>
            <a:r>
              <a:rPr lang="en-GB" sz="1500" dirty="0"/>
              <a:t>.Recent attitudes toward ADHD in the broader community: A systematic review. Journal of Attention Disorders, 26(4), 537–548. </a:t>
            </a:r>
            <a:r>
              <a:rPr lang="en-GB" sz="1500" dirty="0">
                <a:hlinkClick r:id="rId3"/>
              </a:rPr>
              <a:t>https://doi.org/10.1177/10870547211003671</a:t>
            </a:r>
            <a:r>
              <a:rPr lang="en-GB" sz="1500" dirty="0"/>
              <a:t> </a:t>
            </a:r>
          </a:p>
          <a:p>
            <a:pPr marL="0" indent="0">
              <a:lnSpc>
                <a:spcPct val="120000"/>
              </a:lnSpc>
              <a:spcAft>
                <a:spcPts val="600"/>
              </a:spcAft>
              <a:buNone/>
            </a:pPr>
            <a:r>
              <a:rPr lang="en-GB" sz="1500" b="1" dirty="0"/>
              <a:t>Schoeman, R., Liebenberg, R., &amp; Schenck, C. (2022).</a:t>
            </a:r>
            <a:r>
              <a:rPr lang="en-GB" sz="1500" dirty="0"/>
              <a:t>Attention-deficit hyperactivity disorder stigma: The silent barrier to care. Frontiers in Psychiatry, 13, 1049829. </a:t>
            </a:r>
            <a:r>
              <a:rPr lang="en-GB" sz="1500" dirty="0">
                <a:hlinkClick r:id="rId4"/>
              </a:rPr>
              <a:t>https://doi.org/10.3389/fpsyt.2022.1049829</a:t>
            </a:r>
            <a:r>
              <a:rPr lang="en-GB" sz="1500" dirty="0"/>
              <a:t> </a:t>
            </a:r>
          </a:p>
          <a:p>
            <a:pPr marL="0" indent="0">
              <a:lnSpc>
                <a:spcPct val="120000"/>
              </a:lnSpc>
              <a:spcAft>
                <a:spcPts val="600"/>
              </a:spcAft>
              <a:buNone/>
            </a:pPr>
            <a:r>
              <a:rPr lang="en-GB" sz="1500" b="1" dirty="0"/>
              <a:t>Metzger, A. N., &amp; Hamilton, L. T. (2021). </a:t>
            </a:r>
            <a:r>
              <a:rPr lang="en-GB" sz="1500" dirty="0"/>
              <a:t>The stigma of ADHD: Teacher ratings of </a:t>
            </a:r>
            <a:r>
              <a:rPr lang="en-GB" sz="1500" dirty="0" err="1"/>
              <a:t>labeled</a:t>
            </a:r>
            <a:r>
              <a:rPr lang="en-GB" sz="1500" dirty="0"/>
              <a:t> students. Sociological Perspectives, 64(2), 258–277. </a:t>
            </a:r>
            <a:r>
              <a:rPr lang="en-GB" sz="1500" dirty="0">
                <a:hlinkClick r:id="rId5"/>
              </a:rPr>
              <a:t>https://doi.org/10.1177/0731121420937739</a:t>
            </a:r>
            <a:endParaRPr lang="en-GB" sz="1500" dirty="0"/>
          </a:p>
          <a:p>
            <a:pPr marL="0" indent="0">
              <a:lnSpc>
                <a:spcPct val="120000"/>
              </a:lnSpc>
              <a:spcAft>
                <a:spcPts val="600"/>
              </a:spcAft>
              <a:buNone/>
            </a:pPr>
            <a:r>
              <a:rPr lang="en-GB" sz="1500" b="1" dirty="0"/>
              <a:t>Yeung, A., Ng, E., &amp; Abi-</a:t>
            </a:r>
            <a:r>
              <a:rPr lang="en-GB" sz="1500" b="1" dirty="0" err="1"/>
              <a:t>Jaoude</a:t>
            </a:r>
            <a:r>
              <a:rPr lang="en-GB" sz="1500" b="1" dirty="0"/>
              <a:t>, E. (2022</a:t>
            </a:r>
            <a:r>
              <a:rPr lang="en-GB" sz="1500" dirty="0"/>
              <a:t>). TikTok and attention-deficit/hyperactivity disorder: A cross-sectional study of social media content quality. Canadian Journal </a:t>
            </a:r>
            <a:r>
              <a:rPr lang="en-GB" sz="1500" dirty="0">
                <a:hlinkClick r:id="rId6"/>
              </a:rPr>
              <a:t>https://doi.org/10.1177/07067437221082854</a:t>
            </a:r>
            <a:r>
              <a:rPr lang="en-GB" sz="1500" dirty="0"/>
              <a:t>. </a:t>
            </a:r>
          </a:p>
          <a:p>
            <a:pPr marL="0" indent="0">
              <a:buNone/>
            </a:pPr>
            <a:endParaRPr lang="en-GB" sz="1500" dirty="0"/>
          </a:p>
        </p:txBody>
      </p:sp>
    </p:spTree>
    <p:extLst>
      <p:ext uri="{BB962C8B-B14F-4D97-AF65-F5344CB8AC3E}">
        <p14:creationId xmlns:p14="http://schemas.microsoft.com/office/powerpoint/2010/main" val="15351739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7525B-5BE1-6D1B-EF17-5527FFDD51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1AEB6F-1E90-E8DE-27D3-DA51A24FDB96}"/>
              </a:ext>
            </a:extLst>
          </p:cNvPr>
          <p:cNvSpPr>
            <a:spLocks noGrp="1"/>
          </p:cNvSpPr>
          <p:nvPr>
            <p:ph type="title"/>
          </p:nvPr>
        </p:nvSpPr>
        <p:spPr>
          <a:xfrm>
            <a:off x="360949" y="-254832"/>
            <a:ext cx="8079582" cy="1243972"/>
          </a:xfrm>
        </p:spPr>
        <p:txBody>
          <a:bodyPr/>
          <a:lstStyle/>
          <a:p>
            <a:r>
              <a:rPr lang="en-GB" dirty="0"/>
              <a:t>References </a:t>
            </a:r>
          </a:p>
        </p:txBody>
      </p:sp>
      <p:sp>
        <p:nvSpPr>
          <p:cNvPr id="3" name="Content Placeholder 2">
            <a:extLst>
              <a:ext uri="{FF2B5EF4-FFF2-40B4-BE49-F238E27FC236}">
                <a16:creationId xmlns:a16="http://schemas.microsoft.com/office/drawing/2014/main" id="{C4106381-98D5-43D8-FEAB-ECE633527A89}"/>
              </a:ext>
            </a:extLst>
          </p:cNvPr>
          <p:cNvSpPr>
            <a:spLocks noGrp="1"/>
          </p:cNvSpPr>
          <p:nvPr>
            <p:ph sz="quarter" idx="1"/>
          </p:nvPr>
        </p:nvSpPr>
        <p:spPr>
          <a:xfrm>
            <a:off x="143433" y="1523850"/>
            <a:ext cx="8805471" cy="4477570"/>
          </a:xfrm>
        </p:spPr>
        <p:txBody>
          <a:bodyPr>
            <a:normAutofit fontScale="92500" lnSpcReduction="20000"/>
          </a:bodyPr>
          <a:lstStyle/>
          <a:p>
            <a:r>
              <a:rPr lang="en-GB" sz="1200" dirty="0"/>
              <a:t>American Psychiatric Association (2013) Diagnostic and Statistical Manual of Mental Disorders. Fifth edition. Washington, DC: American Psychiatric Association.</a:t>
            </a:r>
          </a:p>
          <a:p>
            <a:r>
              <a:rPr lang="en-GB" sz="1200" dirty="0"/>
              <a:t>Cortese S, Kelly C, Chabernaud C, et al. (2012) Toward systems neuroscience of ADHD: a meta-analysis of 55 fMRI studies. Am J Psychiatry; 169: 1038-1055. </a:t>
            </a:r>
          </a:p>
          <a:p>
            <a:r>
              <a:rPr lang="en-GB" sz="1200" dirty="0"/>
              <a:t>World Health Organization. The ICD-10 Classification of Mental and Behavioural Disorders. Available at: www.who.int/entity/classifications/icd/en/bluebook.pdf. - See more at: http://www.adhd-institute.com/assessment-diagnosis/#sthash.iophPmFE.dpuf</a:t>
            </a:r>
          </a:p>
          <a:p>
            <a:r>
              <a:rPr lang="en-GB" sz="1200" dirty="0"/>
              <a:t>Farone SV, Perlis RH, Doyle AE, et al. (2005) Molecular genetics of attention-deficit/hyperactivity disorder. </a:t>
            </a:r>
            <a:r>
              <a:rPr lang="en-GB" sz="1200" dirty="0" err="1"/>
              <a:t>Biol</a:t>
            </a:r>
            <a:r>
              <a:rPr lang="en-GB" sz="1200" dirty="0"/>
              <a:t> Psychiatry; 57: 1313-1323. </a:t>
            </a:r>
          </a:p>
          <a:p>
            <a:r>
              <a:rPr lang="en-GB" sz="1200" dirty="0"/>
              <a:t>Larsson H, Asherson P, Chang Z, et al (2013) Genetic and environmental influences on adult attention deficit hyperactivity disorder symptoms: a large Swedish population-based study of twins. </a:t>
            </a:r>
            <a:r>
              <a:rPr lang="en-GB" sz="1200" dirty="0" err="1"/>
              <a:t>Psychol</a:t>
            </a:r>
            <a:r>
              <a:rPr lang="en-GB" sz="1200" dirty="0"/>
              <a:t> Med; 43: 197-207. </a:t>
            </a:r>
          </a:p>
          <a:p>
            <a:r>
              <a:rPr lang="en-GB" sz="1200" dirty="0" err="1"/>
              <a:t>Gizer</a:t>
            </a:r>
            <a:r>
              <a:rPr lang="en-GB" sz="1200" dirty="0"/>
              <a:t> IR, Ficks C, Waldman ID (2009) Candidate gene studies of ADHD: a meta-analytic review. Hum Genet; 126: 51-90. </a:t>
            </a:r>
          </a:p>
          <a:p>
            <a:r>
              <a:rPr lang="en-GB" sz="1200" dirty="0" err="1"/>
              <a:t>Grizenko</a:t>
            </a:r>
            <a:r>
              <a:rPr lang="en-GB" sz="1200" dirty="0"/>
              <a:t> N, Fortier ME, Zadorozny C, et al. (2012) Maternal Stress during Pregnancy, ADHD Symptomatology in Children and Genotype: Gene-Environment Interaction. J Can </a:t>
            </a:r>
            <a:r>
              <a:rPr lang="en-GB" sz="1200" dirty="0" err="1"/>
              <a:t>Acad</a:t>
            </a:r>
            <a:r>
              <a:rPr lang="en-GB" sz="1200" dirty="0"/>
              <a:t> Child </a:t>
            </a:r>
            <a:r>
              <a:rPr lang="en-GB" sz="1200" dirty="0" err="1"/>
              <a:t>Adolesc</a:t>
            </a:r>
            <a:r>
              <a:rPr lang="en-GB" sz="1200" dirty="0"/>
              <a:t> Psychiatry; 21: 9-15. </a:t>
            </a:r>
          </a:p>
          <a:p>
            <a:r>
              <a:rPr lang="en-GB" sz="1200" dirty="0"/>
              <a:t>National Institute for Clinical Excellence. Full Guidance - Attention deficit hyperactivity disorder: Diagnosis and management of ADHD in children, young people and adults, March 2009.</a:t>
            </a:r>
          </a:p>
          <a:p>
            <a:r>
              <a:rPr lang="en-GB" sz="1200" dirty="0" err="1"/>
              <a:t>Radmanović</a:t>
            </a:r>
            <a:r>
              <a:rPr lang="en-GB" sz="1200" dirty="0"/>
              <a:t>, M. B., &amp; </a:t>
            </a:r>
            <a:r>
              <a:rPr lang="en-GB" sz="1200" dirty="0" err="1"/>
              <a:t>Burgić</a:t>
            </a:r>
            <a:r>
              <a:rPr lang="en-GB" sz="1200" dirty="0"/>
              <a:t>, S. S. (2021). Comorbidity in Children and Adolescents with ADHD. ADHD. From </a:t>
            </a:r>
            <a:r>
              <a:rPr lang="en-GB" sz="1200" dirty="0" err="1"/>
              <a:t>Etiology</a:t>
            </a:r>
            <a:r>
              <a:rPr lang="en-GB" sz="1200" dirty="0"/>
              <a:t> to Comorbidity.</a:t>
            </a:r>
          </a:p>
          <a:p>
            <a:r>
              <a:rPr lang="en-GB" sz="1200" dirty="0">
                <a:hlinkClick r:id="rId3"/>
              </a:rPr>
              <a:t>http://www.adhd-institute.com/burden-of-adhd/impact-of-adhd/#relatedmedia</a:t>
            </a:r>
            <a:r>
              <a:rPr lang="en-GB" sz="1200" dirty="0"/>
              <a:t>    </a:t>
            </a:r>
          </a:p>
          <a:p>
            <a:r>
              <a:rPr lang="en-GB" sz="1350" dirty="0">
                <a:solidFill>
                  <a:srgbClr val="000000"/>
                </a:solidFill>
                <a:latin typeface="Calibri" panose="020F0502020204030204" pitchFamily="34" charset="0"/>
                <a:ea typeface="Calibri" panose="020F0502020204030204" pitchFamily="34" charset="0"/>
                <a:cs typeface="Calibri" panose="020F0502020204030204" pitchFamily="34" charset="0"/>
              </a:rPr>
              <a:t>Chapter 1: The History of ADHD. </a:t>
            </a:r>
            <a:r>
              <a:rPr lang="en-GB" sz="1350" dirty="0" err="1">
                <a:solidFill>
                  <a:srgbClr val="000000"/>
                </a:solidFill>
                <a:latin typeface="Calibri" panose="020F0502020204030204" pitchFamily="34" charset="0"/>
                <a:ea typeface="Calibri" panose="020F0502020204030204" pitchFamily="34" charset="0"/>
                <a:cs typeface="Calibri" panose="020F0502020204030204" pitchFamily="34" charset="0"/>
              </a:rPr>
              <a:t>Maniadaki</a:t>
            </a:r>
            <a:r>
              <a:rPr lang="en-GB" sz="1350" dirty="0">
                <a:solidFill>
                  <a:srgbClr val="000000"/>
                </a:solidFill>
                <a:latin typeface="Calibri" panose="020F0502020204030204" pitchFamily="34" charset="0"/>
                <a:ea typeface="Calibri" panose="020F0502020204030204" pitchFamily="34" charset="0"/>
                <a:cs typeface="Calibri" panose="020F0502020204030204" pitchFamily="34" charset="0"/>
              </a:rPr>
              <a:t>. (2018). </a:t>
            </a:r>
            <a:r>
              <a:rPr lang="en-GB" sz="1350" i="1" dirty="0">
                <a:solidFill>
                  <a:srgbClr val="000000"/>
                </a:solidFill>
                <a:latin typeface="Calibri" panose="020F0502020204030204" pitchFamily="34" charset="0"/>
                <a:ea typeface="Calibri" panose="020F0502020204030204" pitchFamily="34" charset="0"/>
                <a:cs typeface="Calibri" panose="020F0502020204030204" pitchFamily="34" charset="0"/>
              </a:rPr>
              <a:t>The complete guide to ADHD : nature, diagnosis, and treatment </a:t>
            </a:r>
            <a:r>
              <a:rPr lang="en-GB" sz="1350" dirty="0">
                <a:solidFill>
                  <a:srgbClr val="000000"/>
                </a:solidFill>
                <a:latin typeface="Calibri" panose="020F0502020204030204" pitchFamily="34" charset="0"/>
                <a:ea typeface="Calibri" panose="020F0502020204030204" pitchFamily="34" charset="0"/>
                <a:cs typeface="Calibri" panose="020F0502020204030204" pitchFamily="34" charset="0"/>
              </a:rPr>
              <a:t> (</a:t>
            </a:r>
            <a:r>
              <a:rPr lang="en-GB" sz="1350" dirty="0" err="1">
                <a:solidFill>
                  <a:srgbClr val="000000"/>
                </a:solidFill>
                <a:latin typeface="Calibri" panose="020F0502020204030204" pitchFamily="34" charset="0"/>
                <a:ea typeface="Calibri" panose="020F0502020204030204" pitchFamily="34" charset="0"/>
                <a:cs typeface="Calibri" panose="020F0502020204030204" pitchFamily="34" charset="0"/>
              </a:rPr>
              <a:t>Kakouros</a:t>
            </a:r>
            <a:r>
              <a:rPr lang="en-GB" sz="1350" dirty="0">
                <a:solidFill>
                  <a:srgbClr val="000000"/>
                </a:solidFill>
                <a:latin typeface="Calibri" panose="020F0502020204030204" pitchFamily="34" charset="0"/>
                <a:ea typeface="Calibri" panose="020F0502020204030204" pitchFamily="34" charset="0"/>
                <a:cs typeface="Calibri" panose="020F0502020204030204" pitchFamily="34" charset="0"/>
              </a:rPr>
              <a:t>, Ed.; First edition.). Routledge. https://doi.org/10.4324/9781315316031</a:t>
            </a:r>
            <a:br>
              <a:rPr lang="en-GB" sz="1350" dirty="0">
                <a:solidFill>
                  <a:srgbClr val="000000"/>
                </a:solidFill>
                <a:latin typeface="Calibri" panose="020F0502020204030204" pitchFamily="34" charset="0"/>
                <a:ea typeface="Calibri" panose="020F0502020204030204" pitchFamily="34" charset="0"/>
                <a:cs typeface="Calibri" panose="020F0502020204030204" pitchFamily="34" charset="0"/>
              </a:rPr>
            </a:br>
            <a:r>
              <a:rPr lang="en-GB" sz="1350" u="sng" dirty="0">
                <a:solidFill>
                  <a:srgbClr val="0000EE"/>
                </a:solidFill>
                <a:latin typeface="Calibri" panose="020F0502020204030204" pitchFamily="34" charset="0"/>
                <a:ea typeface="Calibri" panose="020F0502020204030204" pitchFamily="34" charset="0"/>
                <a:cs typeface="Calibri" panose="020F0502020204030204" pitchFamily="34" charset="0"/>
                <a:hlinkClick r:id="rId4"/>
              </a:rPr>
              <a:t>Go to item</a:t>
            </a:r>
            <a:endParaRPr lang="en-GB" sz="1350" dirty="0">
              <a:latin typeface="Calibri" panose="020F0502020204030204" pitchFamily="34" charset="0"/>
              <a:ea typeface="Calibri" panose="020F0502020204030204" pitchFamily="34" charset="0"/>
              <a:cs typeface="Arial" panose="020B0604020202020204" pitchFamily="34" charset="0"/>
            </a:endParaRPr>
          </a:p>
          <a:p>
            <a:r>
              <a:rPr lang="en-GB" sz="1200" kern="0" dirty="0">
                <a:latin typeface="Times New Roman" panose="02020603050405020304" pitchFamily="18" charset="0"/>
                <a:ea typeface="Times New Roman" panose="02020603050405020304" pitchFamily="18" charset="0"/>
                <a:cs typeface="Arial" panose="020B0604020202020204" pitchFamily="34" charset="0"/>
              </a:rPr>
              <a:t>Review of the Demand, Capacity and Design of Neurodevelopmental Service </a:t>
            </a:r>
            <a:r>
              <a:rPr lang="en-GB" sz="1200" dirty="0">
                <a:hlinkClick r:id="rId5"/>
              </a:rPr>
              <a:t>https://www.gov.wales/sites/default/files/statistics-and-research/2022-10/review-of-the-demand-capacity-and-design-of-neurodevelopmental-services-full-report-485.pdf</a:t>
            </a:r>
            <a:endParaRPr lang="en-GB" sz="1200" dirty="0"/>
          </a:p>
          <a:p>
            <a:r>
              <a:rPr lang="en-GB" sz="1200" dirty="0"/>
              <a:t>Welsh Government (2021). Additional Learning Needs Code for </a:t>
            </a:r>
            <a:r>
              <a:rPr lang="en-GB" sz="1200" dirty="0" err="1"/>
              <a:t>Wales.Additional</a:t>
            </a:r>
            <a:r>
              <a:rPr lang="en-GB" sz="1200" dirty="0"/>
              <a:t> Learning Needs and Education Tribunal (Wales) Act 2018.</a:t>
            </a:r>
          </a:p>
          <a:p>
            <a:r>
              <a:rPr lang="en-GB" sz="1200" dirty="0"/>
              <a:t>National Institute for Health and Care Excellence (2019). Attention Deficit Hyperactivity Disorder: Diagnosis and Management (NG87).NHS Wales. Neurodevelopmental and ADHD services guidance.</a:t>
            </a:r>
          </a:p>
          <a:p>
            <a:endParaRPr lang="en-GB" sz="1200" dirty="0"/>
          </a:p>
          <a:p>
            <a:endParaRPr lang="en-GB" sz="1200" dirty="0"/>
          </a:p>
          <a:p>
            <a:endParaRPr lang="en-GB" sz="1200" dirty="0"/>
          </a:p>
        </p:txBody>
      </p:sp>
    </p:spTree>
    <p:extLst>
      <p:ext uri="{BB962C8B-B14F-4D97-AF65-F5344CB8AC3E}">
        <p14:creationId xmlns:p14="http://schemas.microsoft.com/office/powerpoint/2010/main" val="3865340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 </a:t>
            </a:r>
          </a:p>
        </p:txBody>
      </p:sp>
      <p:sp>
        <p:nvSpPr>
          <p:cNvPr id="3" name="Content Placeholder 2"/>
          <p:cNvSpPr>
            <a:spLocks noGrp="1"/>
          </p:cNvSpPr>
          <p:nvPr>
            <p:ph sz="quarter" idx="1"/>
          </p:nvPr>
        </p:nvSpPr>
        <p:spPr>
          <a:xfrm>
            <a:off x="301752" y="1527048"/>
            <a:ext cx="8503920" cy="4782272"/>
          </a:xfrm>
        </p:spPr>
        <p:txBody>
          <a:bodyPr>
            <a:normAutofit fontScale="70000" lnSpcReduction="20000"/>
          </a:bodyPr>
          <a:lstStyle/>
          <a:p>
            <a:r>
              <a:rPr lang="en-GB" sz="1600" dirty="0"/>
              <a:t>American Psychiatric Association (2013) Diagnostic and Statistical Manual of Mental Disorders. Fifth edition. Washington, DC: American Psychiatric Association.</a:t>
            </a:r>
          </a:p>
          <a:p>
            <a:r>
              <a:rPr lang="en-GB" sz="1600" dirty="0"/>
              <a:t>Cortese S, Kelly C, Chabernaud C, et al. (2012) Toward systems neuroscience of ADHD: a meta-analysis of 55 fMRI studies. Am J Psychiatry; 169: 1038-1055. </a:t>
            </a:r>
          </a:p>
          <a:p>
            <a:r>
              <a:rPr lang="en-GB" sz="1600" dirty="0"/>
              <a:t>World Health Organization. The ICD-10 Classification of Mental and Behavioural Disorders. Available at: www.who.int/entity/classifications/icd/en/bluebook.pdf. - See more at: http://www.adhd-institute.com/assessment-diagnosis/#sthash.iophPmFE.dpuf</a:t>
            </a:r>
          </a:p>
          <a:p>
            <a:r>
              <a:rPr lang="en-GB" sz="1600" dirty="0"/>
              <a:t>Farone SV, Perlis RH, Doyle AE, et al. (2005) Molecular genetics of attention-deficit/hyperactivity disorder. </a:t>
            </a:r>
            <a:r>
              <a:rPr lang="en-GB" sz="1600" dirty="0" err="1"/>
              <a:t>Biol</a:t>
            </a:r>
            <a:r>
              <a:rPr lang="en-GB" sz="1600" dirty="0"/>
              <a:t> Psychiatry; 57: 1313-1323. </a:t>
            </a:r>
          </a:p>
          <a:p>
            <a:r>
              <a:rPr lang="en-GB" sz="1600" dirty="0"/>
              <a:t>Larsson H, Asherson P, Chang Z, et al (2013) Genetic and environmental influences on adult attention deficit hyperactivity disorder symptoms: a large Swedish population-based study of twins. </a:t>
            </a:r>
            <a:r>
              <a:rPr lang="en-GB" sz="1600" dirty="0" err="1"/>
              <a:t>Psychol</a:t>
            </a:r>
            <a:r>
              <a:rPr lang="en-GB" sz="1600" dirty="0"/>
              <a:t> Med; 43: 197-207. </a:t>
            </a:r>
          </a:p>
          <a:p>
            <a:r>
              <a:rPr lang="en-GB" sz="1600" dirty="0" err="1"/>
              <a:t>Gizer</a:t>
            </a:r>
            <a:r>
              <a:rPr lang="en-GB" sz="1600" dirty="0"/>
              <a:t> IR, Ficks C, Waldman ID (2009) Candidate gene studies of ADHD: a meta-analytic review. Hum Genet; 126: 51-90. </a:t>
            </a:r>
          </a:p>
          <a:p>
            <a:r>
              <a:rPr lang="en-GB" sz="1600" dirty="0" err="1"/>
              <a:t>Grizenko</a:t>
            </a:r>
            <a:r>
              <a:rPr lang="en-GB" sz="1600" dirty="0"/>
              <a:t> N, Fortier ME, Zadorozny C, et al. (2012) Maternal Stress during Pregnancy, ADHD Symptomatology in Children and Genotype: Gene-Environment Interaction. J Can </a:t>
            </a:r>
            <a:r>
              <a:rPr lang="en-GB" sz="1600" dirty="0" err="1"/>
              <a:t>Acad</a:t>
            </a:r>
            <a:r>
              <a:rPr lang="en-GB" sz="1600" dirty="0"/>
              <a:t> Child </a:t>
            </a:r>
            <a:r>
              <a:rPr lang="en-GB" sz="1600" dirty="0" err="1"/>
              <a:t>Adolesc</a:t>
            </a:r>
            <a:r>
              <a:rPr lang="en-GB" sz="1600" dirty="0"/>
              <a:t> Psychiatry; 21: 9-15. </a:t>
            </a:r>
          </a:p>
          <a:p>
            <a:r>
              <a:rPr lang="en-GB" sz="1600" dirty="0"/>
              <a:t>National Institute for Clinical Excellence. Full Guidance - Attention deficit hyperactivity disorder: Diagnosis and management of ADHD in children, young people and adults, March 2009.</a:t>
            </a:r>
          </a:p>
          <a:p>
            <a:r>
              <a:rPr lang="en-GB" sz="1600" dirty="0" err="1"/>
              <a:t>Radmanović</a:t>
            </a:r>
            <a:r>
              <a:rPr lang="en-GB" sz="1600" dirty="0"/>
              <a:t>, M. B., &amp; </a:t>
            </a:r>
            <a:r>
              <a:rPr lang="en-GB" sz="1600" dirty="0" err="1"/>
              <a:t>Burgić</a:t>
            </a:r>
            <a:r>
              <a:rPr lang="en-GB" sz="1600" dirty="0"/>
              <a:t>, S. S. (2021). Comorbidity in Children and Adolescents with ADHD. ADHD. From </a:t>
            </a:r>
            <a:r>
              <a:rPr lang="en-GB" sz="1600" dirty="0" err="1"/>
              <a:t>Etiology</a:t>
            </a:r>
            <a:r>
              <a:rPr lang="en-GB" sz="1600" dirty="0"/>
              <a:t> to Comorbidity.</a:t>
            </a:r>
          </a:p>
          <a:p>
            <a:r>
              <a:rPr lang="en-GB" sz="1600" dirty="0">
                <a:hlinkClick r:id="rId2"/>
              </a:rPr>
              <a:t>http://www.adhd-institute.com/burden-of-adhd/impact-of-adhd/#relatedmedia</a:t>
            </a:r>
            <a:r>
              <a:rPr lang="en-GB" sz="1600" dirty="0"/>
              <a:t>    </a:t>
            </a:r>
          </a:p>
          <a:p>
            <a:r>
              <a:rPr lang="en-GB" sz="1600" dirty="0" err="1"/>
              <a:t>Demontis</a:t>
            </a:r>
            <a:r>
              <a:rPr lang="en-GB" sz="1600" dirty="0"/>
              <a:t>, D., et al. (2023). Genome-wide analyses of attention deficit hyperactivity disorder identify 27 risk loci and implicate biological pathways and cognitive domains. </a:t>
            </a:r>
            <a:r>
              <a:rPr lang="en-GB" sz="1600" i="1" dirty="0"/>
              <a:t>Nature Genetics, 55</a:t>
            </a:r>
            <a:r>
              <a:rPr lang="en-GB" sz="1600" dirty="0"/>
              <a:t>, 198–208. https://doi.org/10.1038/s41588-022-01285-8. </a:t>
            </a:r>
          </a:p>
          <a:p>
            <a:r>
              <a:rPr lang="en-GB" sz="1600" dirty="0"/>
              <a:t>Mahrous, N. N., et al. (2024). The known and unknown about attention deficit hyperactivity disorder: A review of the genetic underpinnings of ADHD. </a:t>
            </a:r>
            <a:r>
              <a:rPr lang="en-GB" sz="1600" i="1" dirty="0"/>
              <a:t>Frontiers in Genetics, 15</a:t>
            </a:r>
            <a:r>
              <a:rPr lang="en-GB" sz="1600" dirty="0"/>
              <a:t>, 1405453. https://doi.org/10.3389/fgene.2024.1405453. </a:t>
            </a:r>
          </a:p>
          <a:p>
            <a:r>
              <a:rPr lang="en-GB" sz="1600" dirty="0"/>
              <a:t>Miller, C. J., et al. (2025). </a:t>
            </a:r>
            <a:r>
              <a:rPr lang="en-GB" sz="1600" dirty="0" err="1"/>
              <a:t>Unraveling</a:t>
            </a:r>
            <a:r>
              <a:rPr lang="en-GB" sz="1600" dirty="0"/>
              <a:t> ADHD: Genes, co-occurring traits, and neurodevelopmental mechanisms. </a:t>
            </a:r>
            <a:r>
              <a:rPr lang="en-GB" sz="1600" i="1" dirty="0"/>
              <a:t>Life Science Alliance, 8</a:t>
            </a:r>
            <a:r>
              <a:rPr lang="en-GB" sz="1600" dirty="0"/>
              <a:t>(5). https://doi.org/10.26508/lsa.202403029. </a:t>
            </a:r>
          </a:p>
          <a:p>
            <a:r>
              <a:rPr lang="en-GB" sz="1600" dirty="0" err="1"/>
              <a:t>Demontis</a:t>
            </a:r>
            <a:r>
              <a:rPr lang="en-GB" sz="1600" dirty="0"/>
              <a:t>, D., et al. (2025). Rare genetic variants confer a high risk of ADHD and identify risk genes. </a:t>
            </a:r>
            <a:r>
              <a:rPr lang="en-GB" sz="1600" i="1" dirty="0"/>
              <a:t>Nature</a:t>
            </a:r>
            <a:r>
              <a:rPr lang="en-GB" sz="1600" dirty="0"/>
              <a:t>. </a:t>
            </a:r>
          </a:p>
          <a:p>
            <a:r>
              <a:rPr lang="en-GB" sz="1600" dirty="0"/>
              <a:t>Faraone, S. V., &amp; Larsson, H. (2019). Genetics of attention deficit hyperactivity disorder. </a:t>
            </a:r>
            <a:r>
              <a:rPr lang="en-GB" sz="1600" i="1" dirty="0"/>
              <a:t>Molecular Psychiatry, 24</a:t>
            </a:r>
            <a:r>
              <a:rPr lang="en-GB" sz="1600" dirty="0"/>
              <a:t>(4), 562–575. </a:t>
            </a:r>
            <a:r>
              <a:rPr lang="en-GB" sz="1600" dirty="0">
                <a:hlinkClick r:id="rId3"/>
              </a:rPr>
              <a:t>https://doi.org/10.1038/s41380-018-0070-0</a:t>
            </a:r>
            <a:r>
              <a:rPr lang="en-GB" sz="1600" dirty="0"/>
              <a:t>. (Still regarded as one of the seminal reviews in ADHD genetics despite predating 2020.)</a:t>
            </a:r>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33883581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2.xml><?xml version="1.0" encoding="utf-8"?>
<p:tagLst xmlns:a="http://schemas.openxmlformats.org/drawingml/2006/main" xmlns:r="http://schemas.openxmlformats.org/officeDocument/2006/relationships" xmlns:p="http://schemas.openxmlformats.org/presentationml/2006/main">
  <p:tag name="VEVOX.QUESTION" val="join_instructions_text"/>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QUESTION" val="join_instructions_tex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Clarit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FF8C2D4-CED4-4542-97C0-D2C5E762145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196</TotalTime>
  <Words>8910</Words>
  <Application>Microsoft Office PowerPoint</Application>
  <PresentationFormat>On-screen Show (4:3)</PresentationFormat>
  <Paragraphs>585</Paragraphs>
  <Slides>43</Slides>
  <Notes>28</Notes>
  <HiddenSlides>0</HiddenSlides>
  <MMClips>0</MMClips>
  <ScaleCrop>false</ScaleCrop>
  <HeadingPairs>
    <vt:vector size="6" baseType="variant">
      <vt:variant>
        <vt:lpstr>Fonts Used</vt:lpstr>
      </vt:variant>
      <vt:variant>
        <vt:i4>16</vt:i4>
      </vt:variant>
      <vt:variant>
        <vt:lpstr>Theme</vt:lpstr>
      </vt:variant>
      <vt:variant>
        <vt:i4>2</vt:i4>
      </vt:variant>
      <vt:variant>
        <vt:lpstr>Slide Titles</vt:lpstr>
      </vt:variant>
      <vt:variant>
        <vt:i4>43</vt:i4>
      </vt:variant>
    </vt:vector>
  </HeadingPairs>
  <TitlesOfParts>
    <vt:vector size="61" baseType="lpstr">
      <vt:lpstr>DengXian</vt:lpstr>
      <vt:lpstr>FSBrabo-Bold</vt:lpstr>
      <vt:lpstr>FSBrabo-Regular</vt:lpstr>
      <vt:lpstr>Google Sans</vt:lpstr>
      <vt:lpstr>Inter</vt:lpstr>
      <vt:lpstr>Whitney-Book</vt:lpstr>
      <vt:lpstr>Aptos</vt:lpstr>
      <vt:lpstr>Arial</vt:lpstr>
      <vt:lpstr>Calibri</vt:lpstr>
      <vt:lpstr>Courier New</vt:lpstr>
      <vt:lpstr>Georgia</vt:lpstr>
      <vt:lpstr>Segoe UI</vt:lpstr>
      <vt:lpstr>Symbol</vt:lpstr>
      <vt:lpstr>Times New Roman</vt:lpstr>
      <vt:lpstr>Wingdings</vt:lpstr>
      <vt:lpstr>Wingdings 2</vt:lpstr>
      <vt:lpstr>Clarity</vt:lpstr>
      <vt:lpstr>Civic</vt:lpstr>
      <vt:lpstr>ADHD</vt:lpstr>
      <vt:lpstr>What is ADHD?</vt:lpstr>
      <vt:lpstr>ADHD Classification</vt:lpstr>
      <vt:lpstr>Join the Vevox session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Join the Vevox session</vt:lpstr>
      <vt:lpstr>Measures and methods of diagnosis</vt:lpstr>
      <vt:lpstr>Digital Technologies for Assessing ADHD – NICE Diagnostics Guidance (DG60) 2024</vt:lpstr>
      <vt:lpstr>Task </vt:lpstr>
      <vt:lpstr>PowerPoint Presentation</vt:lpstr>
      <vt:lpstr>PowerPoint Presentation</vt:lpstr>
      <vt:lpstr>Comorbidity with behavioural disorders </vt:lpstr>
      <vt:lpstr>Comorbidity with behavioural disorders </vt:lpstr>
      <vt:lpstr>Comorbidity with specific learning difficulties</vt:lpstr>
      <vt:lpstr>Comorbidity with mood disorders</vt:lpstr>
      <vt:lpstr>Comorbidity: depression </vt:lpstr>
      <vt:lpstr>Comorbidity: Anxiety and ASD</vt:lpstr>
      <vt:lpstr>Comorbidity: Language and sleep</vt:lpstr>
      <vt:lpstr>Task </vt:lpstr>
      <vt:lpstr>Roles of Different Professionals</vt:lpstr>
      <vt:lpstr>Clinical Systems and Support Pathways</vt:lpstr>
      <vt:lpstr>Pastoral Systems in Schools: Often the first point of support. </vt:lpstr>
      <vt:lpstr>Planning and Provision in Wales and England</vt:lpstr>
      <vt:lpstr>CAMHS Liaison and Integrated Working</vt:lpstr>
      <vt:lpstr>Collaboration in the Welsh Context  </vt:lpstr>
      <vt:lpstr>Neurodivergence Improvement Programme (Welsh Government)</vt:lpstr>
      <vt:lpstr>PowerPoint Presentation</vt:lpstr>
      <vt:lpstr>PowerPoint Presentation</vt:lpstr>
      <vt:lpstr>PowerPoint Presentation</vt:lpstr>
      <vt:lpstr>ADHD: Wales</vt:lpstr>
      <vt:lpstr>PowerPoint Presentation</vt:lpstr>
      <vt:lpstr>Challenges and Implications for Practice</vt:lpstr>
      <vt:lpstr>Summary</vt:lpstr>
      <vt:lpstr>  Reading: Knowledge, attitudes and stigma surrounding ADHD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Charlotte Greenway</cp:lastModifiedBy>
  <cp:revision>1</cp:revision>
  <dcterms:created xsi:type="dcterms:W3CDTF">2015-01-12T02:50:53Z</dcterms:created>
  <dcterms:modified xsi:type="dcterms:W3CDTF">2026-08-04T09:08:05Z</dcterms:modified>
</cp:coreProperties>
</file>