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9"/>
  </p:notesMasterIdLst>
  <p:sldIdLst>
    <p:sldId id="356" r:id="rId2"/>
    <p:sldId id="408" r:id="rId3"/>
    <p:sldId id="448" r:id="rId4"/>
    <p:sldId id="514" r:id="rId5"/>
    <p:sldId id="515" r:id="rId6"/>
    <p:sldId id="517" r:id="rId7"/>
    <p:sldId id="518" r:id="rId8"/>
    <p:sldId id="519" r:id="rId9"/>
    <p:sldId id="520" r:id="rId10"/>
    <p:sldId id="480" r:id="rId11"/>
    <p:sldId id="481" r:id="rId12"/>
    <p:sldId id="479" r:id="rId13"/>
    <p:sldId id="450" r:id="rId14"/>
    <p:sldId id="447" r:id="rId15"/>
    <p:sldId id="484" r:id="rId16"/>
    <p:sldId id="482" r:id="rId17"/>
    <p:sldId id="483" r:id="rId18"/>
    <p:sldId id="467" r:id="rId19"/>
    <p:sldId id="485" r:id="rId20"/>
    <p:sldId id="463" r:id="rId21"/>
    <p:sldId id="486" r:id="rId22"/>
    <p:sldId id="469" r:id="rId23"/>
    <p:sldId id="524" r:id="rId24"/>
    <p:sldId id="525" r:id="rId25"/>
    <p:sldId id="526" r:id="rId26"/>
    <p:sldId id="470" r:id="rId27"/>
    <p:sldId id="487" r:id="rId28"/>
    <p:sldId id="488" r:id="rId29"/>
    <p:sldId id="490" r:id="rId30"/>
    <p:sldId id="489" r:id="rId31"/>
    <p:sldId id="498" r:id="rId32"/>
    <p:sldId id="500" r:id="rId33"/>
    <p:sldId id="501" r:id="rId34"/>
    <p:sldId id="502" r:id="rId35"/>
    <p:sldId id="503" r:id="rId36"/>
    <p:sldId id="504" r:id="rId37"/>
    <p:sldId id="505" r:id="rId38"/>
    <p:sldId id="506" r:id="rId39"/>
    <p:sldId id="507" r:id="rId40"/>
    <p:sldId id="508" r:id="rId41"/>
    <p:sldId id="516" r:id="rId42"/>
    <p:sldId id="509" r:id="rId43"/>
    <p:sldId id="511" r:id="rId44"/>
    <p:sldId id="510" r:id="rId45"/>
    <p:sldId id="512" r:id="rId46"/>
    <p:sldId id="513" r:id="rId47"/>
    <p:sldId id="499" r:id="rId48"/>
    <p:sldId id="491" r:id="rId49"/>
    <p:sldId id="492" r:id="rId50"/>
    <p:sldId id="493" r:id="rId51"/>
    <p:sldId id="527" r:id="rId52"/>
    <p:sldId id="494" r:id="rId53"/>
    <p:sldId id="495" r:id="rId54"/>
    <p:sldId id="496" r:id="rId55"/>
    <p:sldId id="497" r:id="rId56"/>
    <p:sldId id="528" r:id="rId57"/>
    <p:sldId id="529" r:id="rId58"/>
    <p:sldId id="532" r:id="rId59"/>
    <p:sldId id="530" r:id="rId60"/>
    <p:sldId id="531" r:id="rId61"/>
    <p:sldId id="533" r:id="rId62"/>
    <p:sldId id="534" r:id="rId63"/>
    <p:sldId id="535" r:id="rId64"/>
    <p:sldId id="536" r:id="rId65"/>
    <p:sldId id="556" r:id="rId66"/>
    <p:sldId id="557" r:id="rId67"/>
    <p:sldId id="558" r:id="rId68"/>
    <p:sldId id="559" r:id="rId69"/>
    <p:sldId id="537" r:id="rId70"/>
    <p:sldId id="538" r:id="rId71"/>
    <p:sldId id="552" r:id="rId72"/>
    <p:sldId id="539" r:id="rId73"/>
    <p:sldId id="540" r:id="rId74"/>
    <p:sldId id="541" r:id="rId75"/>
    <p:sldId id="548" r:id="rId76"/>
    <p:sldId id="547" r:id="rId77"/>
    <p:sldId id="551" r:id="rId78"/>
    <p:sldId id="549" r:id="rId79"/>
    <p:sldId id="550" r:id="rId80"/>
    <p:sldId id="542" r:id="rId81"/>
    <p:sldId id="544" r:id="rId82"/>
    <p:sldId id="553" r:id="rId83"/>
    <p:sldId id="543" r:id="rId84"/>
    <p:sldId id="545" r:id="rId85"/>
    <p:sldId id="546" r:id="rId86"/>
    <p:sldId id="555" r:id="rId87"/>
    <p:sldId id="554" r:id="rId8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6270" autoAdjust="0"/>
  </p:normalViewPr>
  <p:slideViewPr>
    <p:cSldViewPr>
      <p:cViewPr>
        <p:scale>
          <a:sx n="60" d="100"/>
          <a:sy n="60" d="100"/>
        </p:scale>
        <p:origin x="-348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12/04/2021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12/04/2021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12/04/2021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12/04/2021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1.png"/><Relationship Id="rId4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85.xml.rels><?xml version="1.0" encoding="UTF-8" standalone="yes"?>
<Relationships xmlns="http://schemas.openxmlformats.org/package/2006/relationships"><Relationship Id="rId3" Type="http://schemas.microsoft.com/office/2007/relationships/media" Target="../media/media6.mp3"/><Relationship Id="rId7" Type="http://schemas.openxmlformats.org/officeDocument/2006/relationships/image" Target="../media/image14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6.mp3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</a:t>
            </a:r>
            <a:r>
              <a:rPr lang="en-GB" sz="3600" b="1" dirty="0" smtClean="0">
                <a:latin typeface="Georgia" panose="02040502050405020303" pitchFamily="18" charset="0"/>
                <a:cs typeface="Arial" panose="020B0604020202020204" pitchFamily="34" charset="0"/>
              </a:rPr>
              <a:t>III </a:t>
            </a:r>
            <a:endParaRPr lang="en-GB" sz="3600" b="1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477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</a:t>
            </a:r>
            <a:r>
              <a:rPr lang="en-GB" sz="2000" dirty="0" smtClean="0">
                <a:latin typeface="Georgia" panose="02040502050405020303" pitchFamily="18" charset="0"/>
              </a:rPr>
              <a:t>SICH6011</a:t>
            </a:r>
            <a:endParaRPr lang="en-GB" sz="2000" dirty="0">
              <a:latin typeface="Georgia" panose="02040502050405020303" pitchFamily="18" charset="0"/>
            </a:endParaRP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</a:t>
            </a:r>
            <a:r>
              <a:rPr lang="en-GB" sz="2000" dirty="0" smtClean="0">
                <a:latin typeface="Georgia" panose="02040502050405020303" pitchFamily="18" charset="0"/>
              </a:rPr>
              <a:t>22 March 2021</a:t>
            </a:r>
            <a:endParaRPr lang="en-GB" sz="2000" dirty="0">
              <a:latin typeface="Georgia" panose="02040502050405020303" pitchFamily="18" charset="0"/>
            </a:endParaRP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UK,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campus, UWTSD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1028" name="Picture 4" descr="F:\Xiaocong孝聰_PostcardPhoto\2020.03.13\_MG_475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85364"/>
            <a:ext cx="7591514" cy="506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848652"/>
            <a:ext cx="77768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U</a:t>
            </a:r>
            <a:r>
              <a:rPr lang="en-US" altLang="zh-CN" sz="38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nderstanding</a:t>
            </a:r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US" altLang="zh-CN" sz="3800" i="1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-poetry</a:t>
            </a:r>
            <a:endParaRPr lang="en-GB" sz="3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89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1340768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Characteristics of the Sinitic language</a:t>
            </a:r>
          </a:p>
          <a:p>
            <a:pPr algn="ctr"/>
            <a:endParaRPr lang="en-US" sz="3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Tones are an integral feature of syllables.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Each syllable is usually a morpheme (represented in the unique Chinese script by a single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Word order and grammatical particles (</a:t>
            </a:r>
            <a:r>
              <a:rPr lang="zh-HK" altLang="en-US" sz="2400" dirty="0">
                <a:latin typeface="Georgia" panose="02040502050405020303" pitchFamily="18" charset="0"/>
                <a:cs typeface="Arial" panose="020B0604020202020204" pitchFamily="34" charset="0"/>
              </a:rPr>
              <a:t>虛詞</a:t>
            </a:r>
            <a:r>
              <a:rPr lang="en-US" altLang="zh-HK" sz="2400" dirty="0">
                <a:latin typeface="Georgia" panose="02040502050405020303" pitchFamily="18" charset="0"/>
                <a:cs typeface="Arial" panose="020B0604020202020204" pitchFamily="34" charset="0"/>
              </a:rPr>
              <a:t>,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empty words) are far more important than inflection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Length of continuous recorded use (3,250 years)</a:t>
            </a:r>
          </a:p>
          <a:p>
            <a:endParaRPr lang="en-GB" sz="3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92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1340768"/>
            <a:ext cx="7776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Georgia" panose="02040502050405020303" pitchFamily="18" charset="0"/>
                <a:cs typeface="Arial" panose="020B0604020202020204" pitchFamily="34" charset="0"/>
              </a:rPr>
              <a:t>Characteristics of classical Chinese</a:t>
            </a:r>
          </a:p>
          <a:p>
            <a:pPr algn="ctr"/>
            <a:endParaRPr lang="en-US" sz="32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Equational</a:t>
            </a: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sentences do not require copulas (e.g., </a:t>
            </a:r>
            <a:r>
              <a:rPr lang="en-GB" sz="2400" dirty="0" err="1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zh-HK" altLang="en-US" sz="2400" dirty="0">
                <a:latin typeface="Georgia" panose="02040502050405020303" pitchFamily="18" charset="0"/>
                <a:cs typeface="Arial" panose="020B0604020202020204" pitchFamily="34" charset="0"/>
              </a:rPr>
              <a:t>是</a:t>
            </a:r>
            <a:r>
              <a:rPr lang="en-US" altLang="zh-HK" sz="2400" dirty="0">
                <a:latin typeface="Georgia" panose="02040502050405020303" pitchFamily="18" charset="0"/>
                <a:cs typeface="Arial" panose="020B0604020202020204" pitchFamily="34" charset="0"/>
              </a:rPr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Interrogative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pronouns forming clauses precede verb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Two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types of entering tones </a:t>
            </a:r>
            <a:r>
              <a:rPr lang="zh-HK" altLang="en-US" sz="2400" dirty="0">
                <a:latin typeface="Georgia" panose="02040502050405020303" pitchFamily="18" charset="0"/>
                <a:cs typeface="Arial" panose="020B0604020202020204" pitchFamily="34" charset="0"/>
              </a:rPr>
              <a:t>入聲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More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monosyllables than disyllables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Georgia" panose="02040502050405020303" pitchFamily="18" charset="0"/>
                <a:cs typeface="Arial" panose="020B0604020202020204" pitchFamily="34" charset="0"/>
              </a:rPr>
              <a:t>A much </a:t>
            </a:r>
            <a:r>
              <a:rPr lang="en-GB" sz="2400" dirty="0">
                <a:latin typeface="Georgia" panose="02040502050405020303" pitchFamily="18" charset="0"/>
                <a:cs typeface="Arial" panose="020B0604020202020204" pitchFamily="34" charset="0"/>
              </a:rPr>
              <a:t>richer phonological system than later varieties of the language</a:t>
            </a:r>
          </a:p>
          <a:p>
            <a:endParaRPr lang="en-GB" sz="32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40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23810" y="1226856"/>
            <a:ext cx="7776864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endParaRPr lang="en-US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1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aesthetically satisfying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endlessly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durable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in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its independence of phonological change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n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o such induction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into the thought and values of his 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civilisation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68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23810" y="1226856"/>
            <a:ext cx="7776864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endParaRPr lang="en-US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1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Since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its standardisation in the 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3</a:t>
            </a:r>
            <a:r>
              <a:rPr lang="en-GB" sz="3000" baseline="30000" dirty="0" smtClean="0">
                <a:latin typeface="Georgia" panose="02040502050405020303" pitchFamily="18" charset="0"/>
                <a:cs typeface="Arial" panose="020B0604020202020204" pitchFamily="34" charset="0"/>
              </a:rPr>
              <a:t>rd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 century BCE the </a:t>
            </a:r>
            <a:r>
              <a:rPr lang="en-GB" sz="3000" dirty="0" err="1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 has undergone only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minor modification.</a:t>
            </a:r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67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23810" y="1226856"/>
            <a:ext cx="777686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endParaRPr lang="en-US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Chinese is a difficult language, Chinese literature is of great complexity.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GB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Harmony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between human beings and nature which worldly concerns may disrupt but never 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destroy.</a:t>
            </a:r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96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23810" y="1226856"/>
            <a:ext cx="7776864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Sinogram</a:t>
            </a:r>
            <a:endParaRPr lang="en-US" sz="32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15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‘Rolled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round in earth’s diurnal course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With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rocks, and stones, and </a:t>
            </a:r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trees.’</a:t>
            </a:r>
            <a:endParaRPr lang="en-GB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a close link between literary composition </a:t>
            </a:r>
            <a:endParaRPr lang="en-GB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and </a:t>
            </a:r>
            <a:r>
              <a:rPr lang="en-GB" sz="3000" dirty="0">
                <a:latin typeface="Georgia" panose="02040502050405020303" pitchFamily="18" charset="0"/>
                <a:cs typeface="Arial" panose="020B0604020202020204" pitchFamily="34" charset="0"/>
              </a:rPr>
              <a:t>the art of calligraphy </a:t>
            </a:r>
            <a:endParaRPr lang="en-US" sz="3000" dirty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40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pic>
        <p:nvPicPr>
          <p:cNvPr id="4102" name="Picture 6" descr="D:\義務工作_UK Sinology 英國漢學院事務\Modules\Bachelor's\SICH6011_Sinological English III\Images\Sinogram 詩\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805" y="1777249"/>
            <a:ext cx="2500763" cy="333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D:\義務工作_UK Sinology 英國漢學院事務\Modules\Bachelor's\SICH6011_Sinological English III\Images\Sinogram 詩\6righ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75" y="1421781"/>
            <a:ext cx="3033973" cy="404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635896" y="1700808"/>
            <a:ext cx="1569660" cy="368977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尚書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詩言志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17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515916" y="1052736"/>
            <a:ext cx="2062103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r>
              <a:rPr lang="en-US" altLang="zh-CN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萬章下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書 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乎？是以論其世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315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125928" y="1412776"/>
            <a:ext cx="1600438" cy="432048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唐詩紀事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計</a:t>
            </a:r>
            <a:r>
              <a:rPr lang="zh-TW" altLang="en-US" sz="28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TW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功</a:t>
            </a:r>
            <a:endParaRPr lang="en-US" altLang="zh-TW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其詩知其人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5751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795926"/>
            <a:ext cx="77768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Main </a:t>
            </a:r>
            <a:r>
              <a:rPr lang="en-US" sz="3800" i="1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-poetry genres</a:t>
            </a:r>
            <a:endParaRPr lang="en-GB" sz="3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58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819628"/>
              </p:ext>
            </p:extLst>
          </p:nvPr>
        </p:nvGraphicFramePr>
        <p:xfrm>
          <a:off x="539552" y="1268760"/>
          <a:ext cx="8136904" cy="34798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Main Chinese</a:t>
                      </a:r>
                      <a:r>
                        <a:rPr lang="en-US" baseline="0" dirty="0" smtClean="0"/>
                        <a:t> Poetry Genres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Shi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詩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(Classical poetry; oldest and most prestigious and plentiful form of poetry), Zhou; the Songs (305 verses in four syllable lines)</a:t>
                      </a:r>
                    </a:p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Pan: </a:t>
                      </a:r>
                      <a:r>
                        <a:rPr lang="en-US" sz="2400" dirty="0" err="1" smtClean="0">
                          <a:latin typeface="Georgia" panose="02040502050405020303" pitchFamily="18" charset="0"/>
                        </a:rPr>
                        <a:t>shi</a:t>
                      </a:r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-poetry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Chuci</a:t>
                      </a:r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楚辭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(Songs of Chu, Songs of the South), late Warring States. Flexible line lengths with an explicit caesura</a:t>
                      </a:r>
                    </a:p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Pan: The Southern Grievances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212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1551080"/>
              </p:ext>
            </p:extLst>
          </p:nvPr>
        </p:nvGraphicFramePr>
        <p:xfrm>
          <a:off x="3059832" y="2198876"/>
          <a:ext cx="5328592" cy="311404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  <a:gridCol w="432048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Main Chinese</a:t>
                      </a:r>
                      <a:r>
                        <a:rPr lang="en-US" baseline="0" dirty="0" smtClean="0"/>
                        <a:t> Poetry Genres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Fu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賦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en-GB" sz="2400" dirty="0" err="1" smtClean="0">
                          <a:latin typeface="Georgia" panose="02040502050405020303" pitchFamily="18" charset="0"/>
                        </a:rPr>
                        <a:t>rhymeprose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, rhapsodies), prose poem that emerged in the Han; classified as prose after the Tang</a:t>
                      </a:r>
                    </a:p>
                    <a:p>
                      <a:r>
                        <a:rPr lang="en-US" sz="2400" dirty="0" smtClean="0">
                          <a:latin typeface="Georgia" panose="02040502050405020303" pitchFamily="18" charset="0"/>
                        </a:rPr>
                        <a:t>Pan: rhymed-prose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Yuefu</a:t>
                      </a:r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 </a:t>
                      </a:r>
                    </a:p>
                    <a:p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樂府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(Music bureau), Han. Trending to a five-syllable line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115616" y="836712"/>
            <a:ext cx="1600438" cy="547260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文心雕龍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劉勰</a:t>
            </a:r>
            <a:endParaRPr lang="en-US" altLang="zh-TW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 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有韻者文也，無韻者筆也。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6063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867946"/>
              </p:ext>
            </p:extLst>
          </p:nvPr>
        </p:nvGraphicFramePr>
        <p:xfrm>
          <a:off x="539552" y="1052736"/>
          <a:ext cx="8136904" cy="53086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368152"/>
                <a:gridCol w="67687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Main Chinese</a:t>
                      </a:r>
                      <a:r>
                        <a:rPr lang="en-US" baseline="0" dirty="0" smtClean="0"/>
                        <a:t> Poetry Genres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TW" sz="2400" i="1" dirty="0" err="1" smtClean="0">
                          <a:latin typeface="Georgia" panose="02040502050405020303" pitchFamily="18" charset="0"/>
                        </a:rPr>
                        <a:t>Guti</a:t>
                      </a:r>
                      <a:r>
                        <a:rPr lang="en-US" altLang="zh-TW" sz="2400" i="1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altLang="zh-TW" sz="2400" i="1" dirty="0" err="1" smtClean="0">
                          <a:latin typeface="Georgia" panose="02040502050405020303" pitchFamily="18" charset="0"/>
                        </a:rPr>
                        <a:t>shi</a:t>
                      </a:r>
                      <a:r>
                        <a:rPr lang="zh-TW" altLang="en-US" sz="2400" dirty="0" smtClean="0">
                          <a:latin typeface="Georgia" panose="02040502050405020303" pitchFamily="18" charset="0"/>
                        </a:rPr>
                        <a:t>古體詩</a:t>
                      </a:r>
                      <a:endParaRPr lang="en-US" altLang="zh-TW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altLang="zh-TW" sz="2400" dirty="0" smtClean="0">
                          <a:latin typeface="Georgia" panose="02040502050405020303" pitchFamily="18" charset="0"/>
                        </a:rPr>
                        <a:t>or </a:t>
                      </a:r>
                      <a:r>
                        <a:rPr lang="en-US" altLang="zh-TW" sz="2400" i="1" dirty="0" err="1" smtClean="0">
                          <a:latin typeface="Georgia" panose="02040502050405020303" pitchFamily="18" charset="0"/>
                        </a:rPr>
                        <a:t>gushi</a:t>
                      </a:r>
                      <a:r>
                        <a:rPr lang="zh-TW" altLang="en-US" sz="2400" dirty="0" smtClean="0">
                          <a:latin typeface="Georgia" panose="02040502050405020303" pitchFamily="18" charset="0"/>
                        </a:rPr>
                        <a:t>古詩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(Tang term for classical poetry, of typically, five or seven [also two, three, four and six] syllable lines).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TW" sz="2400" i="1" dirty="0" err="1" smtClean="0">
                          <a:latin typeface="Georgia" panose="02040502050405020303" pitchFamily="18" charset="0"/>
                        </a:rPr>
                        <a:t>Jinti</a:t>
                      </a:r>
                      <a:r>
                        <a:rPr lang="en-US" altLang="zh-TW" sz="2400" i="1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en-US" altLang="zh-TW" sz="2400" i="1" dirty="0" err="1" smtClean="0">
                          <a:latin typeface="Georgia" panose="02040502050405020303" pitchFamily="18" charset="0"/>
                        </a:rPr>
                        <a:t>shi</a:t>
                      </a:r>
                      <a:r>
                        <a:rPr lang="zh-TW" altLang="en-US" sz="2400" dirty="0" smtClean="0">
                          <a:latin typeface="Georgia" panose="02040502050405020303" pitchFamily="18" charset="0"/>
                        </a:rPr>
                        <a:t>近體詩</a:t>
                      </a:r>
                      <a:endParaRPr lang="en-US" altLang="zh-TW" sz="2400" dirty="0" smtClean="0">
                        <a:latin typeface="Georgia" panose="02040502050405020303" pitchFamily="18" charset="0"/>
                      </a:endParaRPr>
                    </a:p>
                    <a:p>
                      <a:r>
                        <a:rPr lang="en-US" altLang="zh-TW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zh-TW" altLang="en-US" sz="2400" dirty="0" smtClean="0">
                          <a:latin typeface="Georgia" panose="02040502050405020303" pitchFamily="18" charset="0"/>
                        </a:rPr>
                        <a:t>近體</a:t>
                      </a:r>
                      <a:r>
                        <a:rPr lang="en-US" altLang="zh-TW" sz="2400" dirty="0" smtClean="0">
                          <a:latin typeface="Georgia" panose="02040502050405020303" pitchFamily="18" charset="0"/>
                        </a:rPr>
                        <a:t>, </a:t>
                      </a:r>
                    </a:p>
                    <a:p>
                      <a:r>
                        <a:rPr lang="zh-TW" altLang="en-US" sz="2400" dirty="0" smtClean="0">
                          <a:latin typeface="Georgia" panose="02040502050405020303" pitchFamily="18" charset="0"/>
                        </a:rPr>
                        <a:t>近詩</a:t>
                      </a:r>
                      <a:r>
                        <a:rPr lang="en-US" altLang="zh-TW" sz="2400" dirty="0" smtClean="0">
                          <a:latin typeface="Georgia" panose="02040502050405020303" pitchFamily="18" charset="0"/>
                        </a:rPr>
                        <a:t>)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Introduced in the Tang; defined patterns of alternating even and oblique tones (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pingze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平仄</a:t>
                      </a:r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)</a:t>
                      </a:r>
                    </a:p>
                    <a:p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1.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lüshi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律詩 </a:t>
                      </a:r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regulated poetry; normally eight lines long; five or seven syllables to a line):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五言律詩，七言律詩</a:t>
                      </a:r>
                    </a:p>
                    <a:p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2.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pailü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排律 </a:t>
                      </a:r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linked regulated; five or seven syllables to a line):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五言排律，七言排律</a:t>
                      </a:r>
                    </a:p>
                    <a:p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3.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jueju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絕句 </a:t>
                      </a:r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quatrain; stopped short lines; five or seven syllables to a line):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五言絕句，七言絕句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49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17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995280"/>
              </p:ext>
            </p:extLst>
          </p:nvPr>
        </p:nvGraphicFramePr>
        <p:xfrm>
          <a:off x="467544" y="853617"/>
          <a:ext cx="8136904" cy="56743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405465"/>
                <a:gridCol w="673143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Main Chinese</a:t>
                      </a:r>
                      <a:r>
                        <a:rPr lang="en-US" baseline="0" dirty="0" smtClean="0"/>
                        <a:t> Poetry Genres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Ci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詞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(lyrics of unequal lines set to a tune), Tang developed; Song perfected, but lost the connection with songs. First notable collection: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Huajianji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花間集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Xiaoling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小令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Short ci, usually in two stanzas.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Qu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曲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Aria, reached their height in the Yuan; long suites of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qu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used in </a:t>
                      </a:r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zaju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雜劇 </a:t>
                      </a:r>
                      <a:r>
                        <a:rPr lang="en-US" altLang="zh-HK" sz="2400" dirty="0" smtClean="0">
                          <a:latin typeface="Georgia" panose="02040502050405020303" pitchFamily="18" charset="0"/>
                        </a:rPr>
                        <a:t>(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variety play)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Sanqu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散曲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Nondramatic song lyric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smtClean="0">
                          <a:latin typeface="Georgia" panose="02040502050405020303" pitchFamily="18" charset="0"/>
                        </a:rPr>
                        <a:t>Ge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歌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Songs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i="1" dirty="0" err="1" smtClean="0">
                          <a:latin typeface="Georgia" panose="02040502050405020303" pitchFamily="18" charset="0"/>
                        </a:rPr>
                        <a:t>Minyao</a:t>
                      </a:r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 </a:t>
                      </a:r>
                      <a:r>
                        <a:rPr lang="zh-HK" altLang="en-US" sz="2400" dirty="0" smtClean="0">
                          <a:latin typeface="Georgia" panose="02040502050405020303" pitchFamily="18" charset="0"/>
                        </a:rPr>
                        <a:t>民謠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latin typeface="Georgia" panose="02040502050405020303" pitchFamily="18" charset="0"/>
                        </a:rPr>
                        <a:t>folksongs</a:t>
                      </a:r>
                      <a:endParaRPr lang="en-GB" sz="2400" dirty="0">
                        <a:latin typeface="Georgia" panose="020405020504050203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228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795926"/>
            <a:ext cx="77768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What is a great poet like?</a:t>
            </a:r>
            <a:endParaRPr lang="en-GB" sz="3800" dirty="0"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2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283214" y="5645027"/>
            <a:ext cx="4479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T. S. Eliot </a:t>
            </a:r>
          </a:p>
          <a:p>
            <a:pPr algn="ctr"/>
            <a:r>
              <a:rPr lang="en-US" sz="2400" dirty="0" smtClean="0">
                <a:latin typeface="Georgia" panose="02040502050405020303" pitchFamily="18" charset="0"/>
              </a:rPr>
              <a:t>(</a:t>
            </a:r>
            <a:r>
              <a:rPr lang="en-GB" sz="2400" dirty="0" smtClean="0">
                <a:latin typeface="Georgia" panose="02040502050405020303" pitchFamily="18" charset="0"/>
              </a:rPr>
              <a:t>1888 – 1965</a:t>
            </a:r>
            <a:r>
              <a:rPr lang="en-US" sz="2400" dirty="0" smtClean="0">
                <a:latin typeface="Georgia" panose="02040502050405020303" pitchFamily="18" charset="0"/>
              </a:rPr>
              <a:t>)</a:t>
            </a:r>
          </a:p>
        </p:txBody>
      </p:sp>
      <p:pic>
        <p:nvPicPr>
          <p:cNvPr id="4098" name="Picture 2" descr="F:\EngTutorials_LearningMaterials\Image_Elio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1075535"/>
            <a:ext cx="3850532" cy="445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30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20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029361" y="826262"/>
            <a:ext cx="2492990" cy="547260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「大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詩人畢竟不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凡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大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詩人雖在極危險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時 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不亡魄喪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膽 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能對四周欣賞。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2050" name="Picture 2" descr="F:\EngTutorials_LearningMaterials\Image_GuSu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239388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先生</a:t>
            </a:r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4405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355976" y="1386561"/>
            <a:ext cx="1569660" cy="424847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尚書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詩言志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22985" y="911426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顧隨講記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79712" y="853981"/>
            <a:ext cx="800219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志</a:t>
            </a:r>
            <a:r>
              <a:rPr lang="en-US" altLang="zh-CN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 </a:t>
            </a:r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</a:t>
            </a:r>
            <a:endParaRPr lang="en-US" altLang="zh-TW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r>
              <a:rPr lang="zh-CN" altLang="en-US" dirty="0">
                <a:latin typeface="FangSong" panose="02010609060101010101" pitchFamily="49" charset="-122"/>
                <a:ea typeface="FangSong" panose="02010609060101010101" pitchFamily="49" charset="-122"/>
              </a:rPr>
              <a:t>先生</a:t>
            </a:r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99739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22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572000" y="1696737"/>
            <a:ext cx="2092881" cy="36004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烏夜啼</a:t>
            </a:r>
            <a:r>
              <a:rPr lang="en-US" altLang="zh-CN" sz="3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28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28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雲城邊烏欲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棲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飛啞啞枝上啼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622985" y="911426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顧隨講記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93660" y="692696"/>
            <a:ext cx="1107996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平平平平平仄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平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平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平平平平仄平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7504" y="5332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850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23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086073" y="620688"/>
            <a:ext cx="2492990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詩原是入樂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的 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世詩離音樂而獨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立 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其音樂性便減少了。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對詩只要了解音樂性之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美 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懂平仄都沒關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023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24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868144" y="869673"/>
            <a:ext cx="2031325" cy="547260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四聲始於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齊 梁 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約所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創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許多好聽的有音樂美的詩並不見得有平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仄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419872" y="874549"/>
            <a:ext cx="2062103" cy="547260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HK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古詩十九首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</a:t>
            </a:r>
            <a:r>
              <a:rPr lang="zh-CN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行重行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</a:t>
            </a:r>
            <a:r>
              <a:rPr lang="en-US" altLang="zh-TW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endParaRPr lang="en-US" altLang="zh-TW" sz="3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行行重行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 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君生別離。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相去萬馀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裡 各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在天一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涯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03648" y="869673"/>
            <a:ext cx="1569660" cy="547260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可見平仄格律是助我們完成音樂美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的 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詩的真正音樂美還不僅在平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仄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257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25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870632" y="620688"/>
            <a:ext cx="2708434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金剛經</a:t>
            </a:r>
            <a:r>
              <a:rPr lang="en-US" altLang="zh-CN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CN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說法者無法可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說 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名說法。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黃雲城邊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歸飛啞啞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1455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26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707904" y="836712"/>
            <a:ext cx="1569660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「如親眼見」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「必須親見始得」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「念茲在茲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504" y="5332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22985" y="911426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顧隨講記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0945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27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890663" y="1340768"/>
            <a:ext cx="5262979" cy="44644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HK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托兆</a:t>
            </a:r>
            <a:r>
              <a:rPr lang="en-US" altLang="zh-HK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HK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碰碑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譚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叫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老生傳統戲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對雪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「急雪舞回風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世說新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排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調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十老翁攀枯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枝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井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上轆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轤臥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嬰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兒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人騎瞎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馬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夜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半臨深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池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622985" y="911426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顧隨講記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889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28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547738" y="832823"/>
            <a:ext cx="2031325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「無惡不作」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「無作不惡」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622985" y="911426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顧隨講記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795926"/>
            <a:ext cx="777686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Figure of speech</a:t>
            </a:r>
          </a:p>
          <a:p>
            <a:pPr algn="ctr"/>
            <a:r>
              <a:rPr lang="zh-CN" altLang="en-US" sz="3800" b="1" dirty="0">
                <a:latin typeface="FangSong" panose="02010609060101010101" pitchFamily="49" charset="-122"/>
                <a:ea typeface="FangSong" panose="02010609060101010101" pitchFamily="49" charset="-122"/>
                <a:cs typeface="Arial" panose="020B0604020202020204" pitchFamily="34" charset="0"/>
              </a:rPr>
              <a:t>修辭</a:t>
            </a:r>
            <a:endParaRPr lang="en-GB" sz="3800" b="1" dirty="0">
              <a:latin typeface="FangSong" panose="02010609060101010101" pitchFamily="49" charset="-122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30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347864" y="836712"/>
            <a:ext cx="2492990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小蔥拌豆腐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一清二白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用心眼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見 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詩眼見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223627" y="1006867"/>
            <a:ext cx="2708434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酒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君不見黃河之水天上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來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流到海不復回。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君不見高堂明鏡悲白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髮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如青絲暮如雪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645" y="1701393"/>
            <a:ext cx="6029899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T</a:t>
            </a:r>
            <a:r>
              <a:rPr lang="en-US" altLang="zh-CN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ranslation 1 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Do you not see the Yellow River come from the sky,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Rushing into the sea and ne’er come back?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Do you not see the mirrors bright in chambers high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Grieve o’er your snow-white hair though once it was silk-black</a:t>
            </a:r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?</a:t>
            </a:r>
            <a:endParaRPr lang="en-GB" sz="2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8266" y="4149080"/>
            <a:ext cx="590465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Version </a:t>
            </a:r>
            <a:r>
              <a:rPr lang="en-US" altLang="zh-CN" sz="2200" dirty="0" smtClean="0">
                <a:latin typeface="Georgia" panose="02040502050405020303" pitchFamily="18" charset="0"/>
                <a:cs typeface="Arial" panose="020B0604020202020204" pitchFamily="34" charset="0"/>
              </a:rPr>
              <a:t>2 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Don’t you see the Yellow River come from the sky, </a:t>
            </a:r>
            <a:endParaRPr lang="en-GB" sz="2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Rushing 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into the sea and ne’er come back?</a:t>
            </a:r>
          </a:p>
          <a:p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Don’t 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you </a:t>
            </a:r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see 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mirrors bright in chambers high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Grieve o’er your white hair that once was black?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504" y="10734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顧隨先生講記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8503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5977" y="1412776"/>
            <a:ext cx="777686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Chinese </a:t>
            </a:r>
            <a:r>
              <a:rPr lang="en-US" altLang="zh-CN" sz="3000" i="1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en-US" altLang="zh-CN" sz="3000" dirty="0" smtClean="0">
                <a:latin typeface="Georgia" panose="02040502050405020303" pitchFamily="18" charset="0"/>
                <a:cs typeface="Arial" panose="020B0604020202020204" pitchFamily="34" charset="0"/>
              </a:rPr>
              <a:t>-poetry</a:t>
            </a:r>
          </a:p>
          <a:p>
            <a:pPr algn="ctr"/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Poetry in the West</a:t>
            </a:r>
          </a:p>
          <a:p>
            <a:pPr algn="ctr"/>
            <a:endParaRPr 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sz="30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Poetics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詩學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Aristotle</a:t>
            </a:r>
          </a:p>
          <a:p>
            <a:pPr algn="ctr"/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Epic poetry, drama</a:t>
            </a:r>
          </a:p>
          <a:p>
            <a:pPr algn="ctr"/>
            <a:endParaRPr lang="en-US" sz="1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lot</a:t>
            </a:r>
          </a:p>
          <a:p>
            <a:pPr algn="ctr"/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climax of narration </a:t>
            </a:r>
          </a:p>
          <a:p>
            <a:pPr algn="ctr"/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narrative techniques</a:t>
            </a:r>
          </a:p>
          <a:p>
            <a:pPr algn="ctr"/>
            <a:endParaRPr 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40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724308" y="1069327"/>
            <a:ext cx="337439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形象 </a:t>
            </a:r>
            <a:endParaRPr lang="en-US" altLang="zh-CN" sz="30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Emotion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情意</a:t>
            </a:r>
            <a:endParaRPr lang="en-US" sz="3000" b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1. Simile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明喻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比</a:t>
            </a:r>
            <a:r>
              <a:rPr lang="en-US" altLang="zh-CN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如</a:t>
            </a:r>
            <a:r>
              <a:rPr lang="en-US" altLang="zh-CN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若</a:t>
            </a:r>
            <a:r>
              <a:rPr lang="en-US" altLang="zh-CN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似</a:t>
            </a:r>
            <a:r>
              <a:rPr lang="en-US" altLang="zh-CN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像</a:t>
            </a:r>
            <a:endParaRPr lang="en-US" altLang="zh-CN" sz="30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12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s, like</a:t>
            </a:r>
          </a:p>
          <a:p>
            <a:pPr algn="ctr"/>
            <a:endParaRPr lang="en-US" altLang="zh-CN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</a:t>
            </a:r>
            <a:r>
              <a:rPr lang="en-US" altLang="zh-CN" sz="30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 fit as a fiddle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2925" y="851855"/>
            <a:ext cx="1323439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雜詩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陶淵明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人生無根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蒂 飄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如陌上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塵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5829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995936" y="1268760"/>
            <a:ext cx="46085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6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2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Metaphor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隱喻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是</a:t>
            </a:r>
            <a:r>
              <a:rPr lang="en-US" altLang="zh-CN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為</a:t>
            </a:r>
            <a:endParaRPr lang="en-US" altLang="zh-CN" sz="30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12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is</a:t>
            </a: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Hope is on the horizon.</a:t>
            </a:r>
          </a:p>
          <a:p>
            <a:pPr algn="ctr"/>
            <a:r>
              <a:rPr lang="en-GB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curtain of night </a:t>
            </a:r>
            <a:endParaRPr lang="en-GB" altLang="zh-CN" sz="28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fell </a:t>
            </a:r>
            <a:r>
              <a:rPr lang="en-GB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upon us. </a:t>
            </a:r>
            <a:endParaRPr lang="en-US" altLang="zh-CN" sz="2800" i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75656" y="620688"/>
            <a:ext cx="2246769" cy="590465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府詩集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橫吹曲辭五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蘭詩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郭茂倩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雄兔腳撲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朔 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兔眼迷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離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兔傍地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走 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能辨我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雄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雌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？」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801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995936" y="1268760"/>
            <a:ext cx="460851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3. Metonymy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轉喻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turf</a:t>
            </a:r>
          </a:p>
          <a:p>
            <a:pPr algn="ctr"/>
            <a:r>
              <a:rPr lang="en-US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</a:t>
            </a:r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rown</a:t>
            </a:r>
          </a:p>
          <a:p>
            <a:pPr algn="ctr"/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Beijing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47664" y="836089"/>
            <a:ext cx="1785104" cy="54546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遇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九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陳子昂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聖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人不利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己 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濟在元元。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黃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 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臺安可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637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995936" y="1268760"/>
            <a:ext cx="460851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4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Symbolism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象征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</a:t>
            </a:r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ross</a:t>
            </a:r>
          </a:p>
          <a:p>
            <a:pPr algn="ctr"/>
            <a:r>
              <a:rPr lang="en-US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</a:t>
            </a:r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aple leaves</a:t>
            </a:r>
          </a:p>
          <a:p>
            <a:pPr algn="ctr"/>
            <a:r>
              <a:rPr lang="en-US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</a:t>
            </a:r>
            <a:r>
              <a:rPr lang="en-US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ine tree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87624" y="836712"/>
            <a:ext cx="1785104" cy="54546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青松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陳毅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大雪壓青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松 青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松挺且直。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高潔 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到雪化時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074" name="Picture 2" descr="F:\EngTutorials_LearningMaterials\Image_Cros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520" y="4791461"/>
            <a:ext cx="1256928" cy="125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EngTutorials_LearningMaterials\Image_MapleLeave_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882" y="4869161"/>
            <a:ext cx="1544620" cy="116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EngTutorials_LearningMaterials\Image_PineTre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45656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40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995936" y="1268760"/>
            <a:ext cx="460851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5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Personification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擬人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</a:t>
            </a:r>
            <a:r>
              <a:rPr lang="en-GB" altLang="zh-CN" sz="28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gentle wind caressed the sleeping </a:t>
            </a:r>
            <a:r>
              <a:rPr lang="en-GB" altLang="zh-CN" sz="28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child.</a:t>
            </a:r>
            <a:endParaRPr lang="en-US" altLang="zh-CN" sz="28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5616" y="1007463"/>
            <a:ext cx="1785104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新晴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劉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攽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有南風舊相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識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開門戶又翻書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6898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16944" y="1239140"/>
            <a:ext cx="421650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6. Synecdoche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舉隅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4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captain commands one hundred sails</a:t>
            </a:r>
            <a:r>
              <a:rPr lang="en-US" altLang="zh-CN" sz="24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</a:t>
            </a:r>
          </a:p>
          <a:p>
            <a:pPr algn="ctr"/>
            <a:r>
              <a:rPr lang="en-US" altLang="zh-CN" sz="24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suit entered the room.</a:t>
            </a:r>
          </a:p>
          <a:p>
            <a:pPr algn="ctr"/>
            <a:r>
              <a:rPr lang="en-US" altLang="zh-CN" sz="24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Do you need a hand?</a:t>
            </a:r>
          </a:p>
          <a:p>
            <a:pPr algn="ctr"/>
            <a:endParaRPr lang="en-US" altLang="zh-CN" sz="12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4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</a:t>
            </a:r>
            <a:r>
              <a:rPr lang="en-US" altLang="zh-CN" sz="24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oliceman – the law</a:t>
            </a:r>
          </a:p>
          <a:p>
            <a:pPr algn="ctr"/>
            <a:r>
              <a:rPr lang="en-US" altLang="zh-CN" sz="24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manager – the management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15816" y="823695"/>
            <a:ext cx="1785104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述而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：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憤不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啟 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悱不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發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舉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一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隅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以三隅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反 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7544" y="823695"/>
            <a:ext cx="2246769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憶江南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HK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溫</a:t>
            </a:r>
            <a:r>
              <a:rPr lang="zh-HK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庭筠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梳洗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罷 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倚望江樓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過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盡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千帆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皆不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是 斜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暉脈脈水悠悠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斷白蘋洲。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2166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131840" y="972727"/>
            <a:ext cx="5632313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7. Allegory</a:t>
            </a:r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寓托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2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Tortoise &amp; the Hare</a:t>
            </a:r>
          </a:p>
          <a:p>
            <a:pPr algn="ctr"/>
            <a:endParaRPr lang="en-GB" altLang="zh-CN" sz="8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Faerie </a:t>
            </a:r>
            <a:r>
              <a:rPr lang="en-US" altLang="zh-CN" sz="2600" dirty="0" err="1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Queene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by Edmund Spencer </a:t>
            </a:r>
          </a:p>
          <a:p>
            <a:pPr algn="ctr"/>
            <a:r>
              <a:rPr lang="en-US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 religious or moral allegory </a:t>
            </a:r>
          </a:p>
          <a:p>
            <a:pPr algn="ctr"/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virtues &amp; vices</a:t>
            </a:r>
          </a:p>
          <a:p>
            <a:pPr algn="ctr"/>
            <a:endParaRPr lang="en-GB" altLang="zh-CN" sz="8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</a:t>
            </a:r>
            <a:r>
              <a:rPr lang="en-GB" altLang="zh-CN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Lion, the Witch, and the </a:t>
            </a:r>
            <a:r>
              <a:rPr lang="en-GB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Wardrobe </a:t>
            </a:r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by </a:t>
            </a:r>
            <a:r>
              <a:rPr lang="en-GB" altLang="zh-CN" sz="26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</a:t>
            </a:r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S</a:t>
            </a:r>
            <a:r>
              <a:rPr lang="en-GB" altLang="zh-CN" sz="26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Lewis </a:t>
            </a:r>
            <a:endParaRPr lang="en-GB" altLang="zh-CN" sz="26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altLang="zh-CN" sz="26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 religious allegory </a:t>
            </a:r>
            <a:endParaRPr lang="en-GB" altLang="zh-CN" sz="26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Aslan </a:t>
            </a:r>
            <a:r>
              <a:rPr lang="en-GB" altLang="zh-CN" sz="26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as Christ </a:t>
            </a:r>
            <a:r>
              <a:rPr lang="en-GB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&amp; </a:t>
            </a:r>
            <a:r>
              <a:rPr lang="en-GB" altLang="zh-CN" sz="26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Edmund as Judas.</a:t>
            </a:r>
            <a:r>
              <a:rPr lang="en-US" altLang="zh-CN" sz="2600" i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98228" y="1052736"/>
            <a:ext cx="1785104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晚晴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李商隱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深居俯夾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城 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去夏猶清。 天意憐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幽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人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間重晚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晴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9592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40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563888" y="1196752"/>
            <a:ext cx="5328592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8</a:t>
            </a:r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Objective correlative</a:t>
            </a:r>
          </a:p>
          <a:p>
            <a:pPr algn="ctr"/>
            <a:r>
              <a:rPr lang="zh-HK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外</a:t>
            </a:r>
            <a:r>
              <a:rPr lang="zh-HK" altLang="en-US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應物象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15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r>
              <a:rPr lang="en-GB" altLang="zh-CN" sz="2200" i="1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only way of expressing emotion in the form of art is by finding an ‘objective correlative’; in other words, a set of objects, a situation, a chain of events which shall be the formula of that particular emotion; such that when the external facts, which must terminate in sensory experience, are given, the emotion is immediately evoked. </a:t>
            </a:r>
            <a:endParaRPr lang="en-US" altLang="zh-CN" sz="2200" i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260648"/>
            <a:ext cx="2708434" cy="633670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錦瑟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李商隱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4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錦瑟無端五十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弦 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弦一柱思華年。莊生曉夢迷蝴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蝶 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帝春心托杜鵑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滄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海月明珠有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淚 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田日暖玉生煙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情可待成追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憶 只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是當時已惘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7" name="李商隱_錦瑟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27784" y="4941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6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41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3802" y="188640"/>
            <a:ext cx="5114262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The Zither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22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Mere chance that the patterned </a:t>
            </a:r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zither has 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fifty strings.</a:t>
            </a:r>
          </a:p>
          <a:p>
            <a:r>
              <a:rPr lang="en-GB" sz="2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One 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by one string and fret recall the blossoming years. 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Zhuang </a:t>
            </a:r>
            <a:r>
              <a:rPr lang="en-GB" sz="2000" dirty="0" err="1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Zi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dreamed at sunrise that a butterfly lost its way;</a:t>
            </a:r>
          </a:p>
          <a:p>
            <a:r>
              <a:rPr lang="en-GB" sz="2000" dirty="0" err="1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Wangdi’s</a:t>
            </a:r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spring passion cries in the cuckoo’s song. 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When the moon is full on the vast sea a pearl sheds tears;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When the sun is warm on Indigo Field a smoke issues from jade.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Did it wait, this mood, to mature with hindsight?</a:t>
            </a:r>
          </a:p>
          <a:p>
            <a:r>
              <a:rPr lang="en-GB" sz="2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Illusion was the whole of it, then as now. </a:t>
            </a:r>
            <a:endParaRPr lang="en-GB" sz="2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endParaRPr lang="en-US" sz="2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r>
              <a:rPr lang="zh-CN" altLang="en-US" sz="22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                         琴瑟和鸣</a:t>
            </a:r>
            <a:endParaRPr lang="en-GB" sz="2200" b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4098" name="Picture 2" descr="F:\EngTutorials_LearningMaterials\Image_Zith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1870769" cy="324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048066" y="6465669"/>
            <a:ext cx="4216219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https://</a:t>
            </a:r>
            <a:r>
              <a:rPr lang="en-GB" sz="1050" dirty="0" smtClean="0"/>
              <a:t>www.metmuseum.org/art/collection/search/504520</a:t>
            </a:r>
          </a:p>
          <a:p>
            <a:r>
              <a:rPr lang="en-GB" sz="1050" dirty="0"/>
              <a:t>https://caslabs.case.edu/medren/baroque-instruments/lute-baroque/</a:t>
            </a:r>
          </a:p>
        </p:txBody>
      </p:sp>
      <p:pic>
        <p:nvPicPr>
          <p:cNvPr id="4099" name="Picture 3" descr="F:\EngTutorials_LearningMaterials\Image_Lut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3748389"/>
            <a:ext cx="1835637" cy="183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314257" y="4481542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>
                <a:latin typeface="Georgia" panose="02040502050405020303" pitchFamily="18" charset="0"/>
              </a:rPr>
              <a:t>zither</a:t>
            </a:r>
            <a:endParaRPr lang="en-GB" dirty="0">
              <a:latin typeface="Georgia" panose="020405020504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22899" y="5617747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>
                <a:latin typeface="Georgia" panose="02040502050405020303" pitchFamily="18" charset="0"/>
              </a:rPr>
              <a:t>lute</a:t>
            </a:r>
            <a:endParaRPr lang="en-GB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13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42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63688" y="1124743"/>
            <a:ext cx="54726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1.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Simile</a:t>
            </a:r>
            <a:endParaRPr lang="zh-HK" alt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2.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Metaphor</a:t>
            </a:r>
            <a:endParaRPr lang="zh-HK" alt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3.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Metonymy</a:t>
            </a:r>
            <a:endParaRPr lang="zh-HK" alt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4.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Symbolism</a:t>
            </a:r>
            <a:endParaRPr lang="zh-HK" alt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5.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Personification</a:t>
            </a:r>
            <a:endParaRPr lang="zh-HK" altLang="en-US" sz="30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3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6.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Synecdoche</a:t>
            </a:r>
          </a:p>
          <a:p>
            <a:pPr lvl="3"/>
            <a:r>
              <a:rPr lang="en-US" altLang="zh-HK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7</a:t>
            </a:r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</a:t>
            </a:r>
            <a:r>
              <a:rPr 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Allegory</a:t>
            </a:r>
          </a:p>
          <a:p>
            <a:pPr lvl="3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8</a:t>
            </a:r>
            <a:r>
              <a:rPr lang="en-US" altLang="zh-CN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 </a:t>
            </a:r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Objective correlative</a:t>
            </a:r>
            <a:endParaRPr lang="en-US" altLang="zh-CN" sz="15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46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763688" y="1124743"/>
            <a:ext cx="547260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5"/>
            <a:r>
              <a:rPr lang="en-US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1.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賦</a:t>
            </a:r>
            <a:endParaRPr lang="zh-HK" altLang="en-US" sz="3000" b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5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2.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比</a:t>
            </a:r>
            <a:endParaRPr lang="zh-HK" altLang="en-US" sz="3000" b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lvl="5"/>
            <a:r>
              <a:rPr lang="en-US" altLang="zh-HK" sz="30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3.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興</a:t>
            </a:r>
            <a:endParaRPr lang="zh-HK" altLang="en-US" sz="3000" b="1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05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32040" y="1268760"/>
            <a:ext cx="367240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1. </a:t>
            </a:r>
            <a:r>
              <a:rPr lang="zh-CN" altLang="en-US" sz="30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興</a:t>
            </a:r>
            <a:endParaRPr lang="en-US" altLang="zh-CN" sz="30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30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由物及心</a:t>
            </a:r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1024474"/>
            <a:ext cx="1785104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詩品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鐘嶸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氣之動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物 物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之感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 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搖蕩性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情 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諸舞詠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5576" y="1024474"/>
            <a:ext cx="1785104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詩經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關雎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關關雎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鳩 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河之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洲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窕淑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逑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6464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455279" y="1268759"/>
            <a:ext cx="424847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high-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f</a:t>
            </a:r>
            <a:r>
              <a:rPr lang="en-US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requency</a:t>
            </a:r>
            <a:r>
              <a:rPr lang="en-US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metaphor </a:t>
            </a:r>
          </a:p>
          <a:p>
            <a:pPr algn="ctr"/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in ancient </a:t>
            </a:r>
            <a:r>
              <a:rPr lang="en-US" altLang="zh-CN" sz="2600" i="1" dirty="0" err="1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shi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-poetry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31840" y="856108"/>
            <a:ext cx="1323439" cy="5184576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三綱：君臣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父子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夫妻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五常：仁 義 禮 智 信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7584" y="280044"/>
            <a:ext cx="1785104" cy="633670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無題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李商隱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相見時難別亦難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風無力百花殘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蠶到死絲方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炬成灰淚始幹。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000524" y="3717032"/>
            <a:ext cx="1277273" cy="21602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男女 </a:t>
            </a:r>
            <a:r>
              <a:rPr lang="en-US" altLang="zh-CN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–</a:t>
            </a:r>
            <a:r>
              <a:rPr lang="zh-CN" altLang="en-US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君臣</a:t>
            </a:r>
            <a:endParaRPr lang="en-US" altLang="zh-CN" sz="28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altLang="zh-CN" sz="15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婚姻 </a:t>
            </a:r>
            <a:r>
              <a:rPr lang="en-US" altLang="zh-CN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–</a:t>
            </a:r>
            <a:r>
              <a:rPr lang="zh-CN" altLang="en-US" sz="2800" b="1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仕宦</a:t>
            </a:r>
            <a:endParaRPr lang="en-US" altLang="zh-CN" sz="2800" b="1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15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455279" y="1268759"/>
            <a:ext cx="424847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Image &amp; Emotion</a:t>
            </a:r>
            <a:endParaRPr lang="en-US" sz="3200" dirty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endParaRPr lang="en-US" sz="30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US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high-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f</a:t>
            </a:r>
            <a:r>
              <a:rPr lang="en-US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requency</a:t>
            </a:r>
            <a:r>
              <a:rPr lang="en-US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metaphor </a:t>
            </a:r>
          </a:p>
          <a:p>
            <a:pPr algn="ctr"/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in ancient </a:t>
            </a:r>
            <a:r>
              <a:rPr lang="en-US" altLang="zh-CN" sz="2600" i="1" dirty="0" err="1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shi</a:t>
            </a:r>
            <a:r>
              <a:rPr lang="en-US" altLang="zh-CN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-poetry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54757" y="836712"/>
            <a:ext cx="3170099" cy="523718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無題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李商隱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八歲偷照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鏡 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眉已能畫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歲去踏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青 芙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蓉作裙衩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二學彈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箏 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甲不曾卸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四藏六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親 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知猶未嫁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十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五泣春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風 背面鞦韆下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9" name="lishangyin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74715" y="4437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7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62264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795926"/>
            <a:ext cx="777686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S</a:t>
            </a:r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pecial features of </a:t>
            </a:r>
          </a:p>
          <a:p>
            <a:pPr algn="ctr"/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Chinese </a:t>
            </a:r>
            <a:r>
              <a:rPr lang="en-US" altLang="zh-CN" sz="3800" i="1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-poetry</a:t>
            </a:r>
            <a:endParaRPr lang="en-GB" sz="3800" b="1" dirty="0">
              <a:latin typeface="FangSong" panose="02010609060101010101" pitchFamily="49" charset="-122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88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48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547664" y="836712"/>
            <a:ext cx="5724644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「蘊籍」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「謙」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安土重遷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人情厚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不喜暴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露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離騷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屈原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班固「露才揚己」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49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328071" y="880561"/>
            <a:ext cx="1738938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1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性是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謙 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學是蘊籍含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蓄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79912" y="880561"/>
            <a:ext cx="1738938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與諸子登峴山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孟浩然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1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人事有代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謝 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來成古今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山留勝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跡 我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輩復登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臨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59632" y="878617"/>
            <a:ext cx="1738938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聽蜀僧濬彈琴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1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蜀僧抱綠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綺 西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下峨眉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峰   為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我一揮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手 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聽萬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壑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松。」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50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029103" y="836712"/>
            <a:ext cx="2031325" cy="55929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曹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丕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文以氣為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主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氣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之清濁有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體 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可力強而致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35696" y="669048"/>
            <a:ext cx="2492990" cy="57606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人可不為詩人 不可無詩心。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讀他們的作品使人高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尚 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的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“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雅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一塵不染並非不入污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泥 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染 方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為真雅。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51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035622" y="853631"/>
            <a:ext cx="2031325" cy="544665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隨園詩話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袁枚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生時百事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中 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不最有趣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時得不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來 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後獨不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去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99792" y="853631"/>
            <a:ext cx="2031325" cy="54707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戲題仕女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圖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兮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吳偉業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博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得美人心肯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死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王此處是英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雄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259632" y="853630"/>
            <a:ext cx="1107996" cy="544665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天下無不是之父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母 正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是心服之至。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15986" y="834768"/>
            <a:ext cx="646331" cy="5446651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詩意   用意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9871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52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090932" y="1006062"/>
            <a:ext cx="1938992" cy="54287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意 </a:t>
            </a:r>
            <a:r>
              <a:rPr lang="en-US" altLang="zh-CN" sz="5400" b="1" dirty="0">
                <a:latin typeface="FangSong" panose="02010609060101010101" pitchFamily="49" charset="-122"/>
                <a:ea typeface="FangSong" panose="02010609060101010101" pitchFamily="49" charset="-122"/>
              </a:rPr>
              <a:t>=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理」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真實未必是真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理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真理必是真實。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35896" y="546166"/>
            <a:ext cx="2031325" cy="588666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幽州臺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陳子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昂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前不見古人，後不見來者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天地之悠悠，獨愴然而涕下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87624" y="522776"/>
            <a:ext cx="2031325" cy="588666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凡詩能代表一詩人整個人格者，始可稱之為代表作，詩所表現的是整個人格的活動。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53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213769" y="698140"/>
            <a:ext cx="1846659" cy="44644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罕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zh-TW" altLang="en-US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在川上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 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者如斯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夫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舍晝夜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38305" y="692696"/>
            <a:ext cx="1569660" cy="447538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逍遙遊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 </a:t>
            </a:r>
          </a:p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養生主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水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zh-TW" altLang="en-US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31640" y="703587"/>
            <a:ext cx="1107996" cy="44644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意味無窮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韻味無窮</a:t>
            </a:r>
            <a:endParaRPr lang="zh-TW" altLang="en-US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99592" y="5301208"/>
            <a:ext cx="741512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‘A </a:t>
            </a:r>
            <a:r>
              <a:rPr lang="en-GB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philosopher, in his best, is a poet; </a:t>
            </a:r>
            <a:endParaRPr lang="en-GB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while </a:t>
            </a:r>
            <a:r>
              <a:rPr lang="en-GB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a poet, in his best, is a philosopher</a:t>
            </a:r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.’ – </a:t>
            </a:r>
            <a:r>
              <a:rPr lang="zh-CN" altLang="en-US" sz="2600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顧隨</a:t>
            </a:r>
            <a:endParaRPr lang="en-US" altLang="zh-CN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54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355976" y="991982"/>
            <a:ext cx="3447098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過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虹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白石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曲終過盡松陵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路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首煙波十四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橋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心下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小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才 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聞君子之大道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35696" y="433906"/>
            <a:ext cx="2031325" cy="588666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幽州臺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陳子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昂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前不見古人，後不見來者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天地之悠悠，獨愴然而涕下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55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156176" y="980728"/>
            <a:ext cx="227754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夜自石湖歸苕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溪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其七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白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石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長橋寂寞春寒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夜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有詩人一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舸歸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851920" y="980728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門道中遇微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雨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陸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放翁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此身合是詩人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未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雨騎驢入劍門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3952" y="980728"/>
            <a:ext cx="273921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微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雨中賞月桂獨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陳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與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義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人間跌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宕簡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下風流月桂花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壺不覺叢邊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盡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暮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雨霏霏欲濕鴉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6629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56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987824" y="836712"/>
            <a:ext cx="3108543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我欣賞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自我觀察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自我描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寫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‘自我分析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自我解剖’ </a:t>
            </a:r>
          </a:p>
        </p:txBody>
      </p:sp>
    </p:spTree>
    <p:extLst>
      <p:ext uri="{BB962C8B-B14F-4D97-AF65-F5344CB8AC3E}">
        <p14:creationId xmlns:p14="http://schemas.microsoft.com/office/powerpoint/2010/main" val="168809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0782" y="1070187"/>
            <a:ext cx="1354217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日三省吾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身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87624" y="1092514"/>
            <a:ext cx="2031325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能稱得起詩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 皆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須有此返照功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夫 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此為基礎功夫。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506981" y="1092514"/>
            <a:ext cx="2954655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首須‘返觀’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認識自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己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是‘外照’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了解人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者互為因果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 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物 內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外一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809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58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652120" y="1119869"/>
            <a:ext cx="1815882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酒二十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首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其五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陸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放翁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採菊東籬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下 悠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然見南山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39752" y="1124744"/>
            <a:ext cx="2739211" cy="49685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差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釐謬以千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里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花月痕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魏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安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失足成千古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恨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回頭已百年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身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87624" y="1209108"/>
            <a:ext cx="646331" cy="4860540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小我      大我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1529888" y="3140968"/>
            <a:ext cx="0" cy="100811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99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652120" y="937905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登樓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花近高樓傷客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方多難此登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臨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31840" y="937905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野望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</a:t>
            </a:r>
            <a:r>
              <a:rPr lang="en-US" altLang="zh-TW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王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績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樹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樹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皆秋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色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山唯落暉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牧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驅犢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返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獵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馬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帶禽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歸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91680" y="1209108"/>
            <a:ext cx="646331" cy="4860540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內旋     外旋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809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60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2777777"/>
            <a:ext cx="273460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‘T</a:t>
            </a:r>
            <a:r>
              <a:rPr lang="en-US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o live a life</a:t>
            </a:r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.’ </a:t>
            </a:r>
          </a:p>
          <a:p>
            <a:pPr algn="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– </a:t>
            </a:r>
            <a:r>
              <a:rPr lang="zh-CN" altLang="en-US" sz="2600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顧隨</a:t>
            </a:r>
            <a:endParaRPr lang="en-US" altLang="zh-CN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79912" y="836712"/>
            <a:ext cx="3924151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不論派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別 時代 體裁 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要其詩尚成一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 其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詩心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必為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寂寞心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有一顆寂寞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心 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不是事事冷漠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牢騷不可生於嫉妒心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潔的牢騷是詩人的牢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騷 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發。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8809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051719" y="1034807"/>
            <a:ext cx="273921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梁惠王上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1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子見梁襄王。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出 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之不似人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君 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之而不見所畏焉。卒然問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“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下惡乎定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“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定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於一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46119" y="1047824"/>
            <a:ext cx="800219" cy="4860540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誠   一</a:t>
            </a:r>
            <a:endParaRPr lang="zh-TW" altLang="en-US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9356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44546" y="944907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詠初一夜月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蘇福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與無處分明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似先天太極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圖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195736" y="1171931"/>
            <a:ext cx="646331" cy="4860540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詩人之心    得道人之心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19872" y="937905"/>
            <a:ext cx="135421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盡心上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1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物皆備於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我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749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979712" y="836711"/>
            <a:ext cx="1354217" cy="569687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飲酒二十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首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五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陶淵明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採菊東籬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下 悠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然見南山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79912" y="844959"/>
            <a:ext cx="3893374" cy="56886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創作不能只顧自己，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抒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情詩人是自我中心，然範圍要擴大。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人事的磨練對做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作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文皆有幫助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lvl="3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沒入父母之愛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lvl="3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沒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入大自然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749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836712"/>
            <a:ext cx="4139595" cy="547260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西方 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自我中心 征服自然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國 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順應自然 與自然融合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西方 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對立大自然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國 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 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沒入大自然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人在愁苦中能在人事上磨練是英雄的人，詩人也是英雄的詩人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749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148064" y="6597352"/>
            <a:ext cx="33153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https://catdograin.nidbox.com/diary/read/8946660</a:t>
            </a:r>
          </a:p>
        </p:txBody>
      </p:sp>
      <p:pic>
        <p:nvPicPr>
          <p:cNvPr id="5122" name="Picture 2" descr="F:\EngTutorials_LearningMaterials\Image_WangWei_Landscape3_元·王蒙摹王维《辋川图》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3599"/>
            <a:ext cx="9136968" cy="512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129286" y="6140638"/>
            <a:ext cx="29546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b="1" dirty="0">
                <a:latin typeface="FangSong" panose="02010609060101010101" pitchFamily="49" charset="-122"/>
                <a:ea typeface="FangSong" panose="02010609060101010101" pitchFamily="49" charset="-122"/>
              </a:rPr>
              <a:t>元</a:t>
            </a:r>
            <a:r>
              <a:rPr lang="en-US" altLang="zh-CN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b="1" dirty="0">
                <a:latin typeface="FangSong" panose="02010609060101010101" pitchFamily="49" charset="-122"/>
                <a:ea typeface="FangSong" panose="02010609060101010101" pitchFamily="49" charset="-122"/>
              </a:rPr>
              <a:t>王蒙摹王维</a:t>
            </a:r>
            <a:r>
              <a:rPr lang="en-US" altLang="zh-CN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b="1" dirty="0">
                <a:latin typeface="FangSong" panose="02010609060101010101" pitchFamily="49" charset="-122"/>
                <a:ea typeface="FangSong" panose="02010609060101010101" pitchFamily="49" charset="-122"/>
              </a:rPr>
              <a:t>辋川图</a:t>
            </a:r>
            <a:r>
              <a:rPr lang="en-US" altLang="zh-CN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GB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8520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66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206807" y="5629904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唐</a:t>
            </a:r>
            <a:r>
              <a:rPr lang="en-US" altLang="zh-CN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王維</a:t>
            </a:r>
            <a:endParaRPr lang="en-GB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6146" name="Picture 2" descr="F:\EngTutorials_LearningMaterials\Image_WangWei_Landscape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3119"/>
            <a:ext cx="3109912" cy="4337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F:\EngTutorials_LearningMaterials\Image_WangWei_Landscap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756" y="2342873"/>
            <a:ext cx="2899212" cy="288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:\EngTutorials_LearningMaterials\Image_WangWei_Landscape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912" y="420688"/>
            <a:ext cx="3127844" cy="643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8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67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14400" y="5844324"/>
            <a:ext cx="79063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View of Rouen from St Catherine’s Hill (Richard </a:t>
            </a:r>
            <a:r>
              <a:rPr lang="en-US" altLang="zh-CN" dirty="0" err="1" smtClean="0">
                <a:latin typeface="FangSong" panose="02010609060101010101" pitchFamily="49" charset="-122"/>
                <a:ea typeface="FangSong" panose="02010609060101010101" pitchFamily="49" charset="-122"/>
              </a:rPr>
              <a:t>Parkes</a:t>
            </a:r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en-US" altLang="zh-CN" dirty="0" err="1" smtClean="0">
                <a:latin typeface="FangSong" panose="02010609060101010101" pitchFamily="49" charset="-122"/>
                <a:ea typeface="FangSong" panose="02010609060101010101" pitchFamily="49" charset="-122"/>
              </a:rPr>
              <a:t>Bonington</a:t>
            </a:r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</a:p>
          <a:p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British </a:t>
            </a:r>
            <a:r>
              <a:rPr lang="en-US" altLang="zh-CN" dirty="0" err="1" smtClean="0">
                <a:latin typeface="FangSong" panose="02010609060101010101" pitchFamily="49" charset="-122"/>
                <a:ea typeface="FangSong" panose="02010609060101010101" pitchFamily="49" charset="-122"/>
              </a:rPr>
              <a:t>Watercolour</a:t>
            </a:r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Landscape – 18</a:t>
            </a:r>
            <a:r>
              <a:rPr lang="en-US" altLang="zh-CN" baseline="30000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th</a:t>
            </a:r>
            <a:r>
              <a:rPr lang="en-US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Century</a:t>
            </a:r>
            <a:endParaRPr lang="en-GB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7170" name="Picture 2" descr="F:\EngTutorials_LearningMaterials\Image_WatercolourLandscape_British_18thCentur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49" y="877801"/>
            <a:ext cx="7690048" cy="490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283968" y="6548396"/>
            <a:ext cx="41018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https://www.metmuseum.org/toah/hd/bwtr/hd_bwtr.htm</a:t>
            </a:r>
          </a:p>
        </p:txBody>
      </p:sp>
    </p:spTree>
    <p:extLst>
      <p:ext uri="{BB962C8B-B14F-4D97-AF65-F5344CB8AC3E}">
        <p14:creationId xmlns:p14="http://schemas.microsoft.com/office/powerpoint/2010/main" val="238251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68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5537" y="6257835"/>
            <a:ext cx="74713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dirty="0" err="1">
                <a:latin typeface="FangSong" panose="02010609060101010101" pitchFamily="49" charset="-122"/>
                <a:ea typeface="FangSong" panose="02010609060101010101" pitchFamily="49" charset="-122"/>
              </a:rPr>
              <a:t>Lindisfarne</a:t>
            </a:r>
            <a:r>
              <a:rPr lang="en-GB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 Castle, Holy Island, Northumberland </a:t>
            </a:r>
            <a:endParaRPr lang="en-GB" altLang="zh-CN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GB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en-GB" altLang="zh-CN" dirty="0">
                <a:latin typeface="FangSong" panose="02010609060101010101" pitchFamily="49" charset="-122"/>
                <a:ea typeface="FangSong" panose="02010609060101010101" pitchFamily="49" charset="-122"/>
              </a:rPr>
              <a:t>Thomas Girtin 1796–97</a:t>
            </a:r>
            <a:r>
              <a:rPr lang="en-GB" altLang="zh-CN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3433" y="6581001"/>
            <a:ext cx="46270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https://https://www.metmuseum.org/art/collection/search/341793</a:t>
            </a:r>
          </a:p>
        </p:txBody>
      </p:sp>
      <p:pic>
        <p:nvPicPr>
          <p:cNvPr id="8194" name="Picture 2" descr="F:\EngTutorials_LearningMaterials\Image_WatercolourLandscape2_British_18thCentur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524" y="827065"/>
            <a:ext cx="7471397" cy="54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40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321217" y="937905"/>
            <a:ext cx="273921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野望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王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績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東皋薄暮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望 徙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倚欲何依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樹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樹皆秋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色 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山唯落暉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牧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童驅犢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返 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馬帶禽歸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顧無相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識 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歌懷采薇。’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63688" y="1171931"/>
            <a:ext cx="2031325" cy="4860540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以天地之心為心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小我擴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大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鮮明調子  暗淡情緒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749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70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967711"/>
            <a:ext cx="2739211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與諸子登峴首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孟浩然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人事有代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謝 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來成古今。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江山留勝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跡 我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輩復登臨。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水落魚梁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淺 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寒夢澤深。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羊公碑尚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在 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罷淚沾襟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508104" y="967711"/>
            <a:ext cx="1800493" cy="51845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lvl="1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知識要與實生活打成一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片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lvl="1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此方是真懂。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7163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788024" y="960633"/>
            <a:ext cx="1354217" cy="54856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二十四詩品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司空圖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外 得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其圜中。’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372200" y="960632"/>
            <a:ext cx="2262158" cy="548562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1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中國自古至兩漢是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生與力的表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六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朝是文采風流。古人寫詩是不得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 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人寫作是得而不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26122" y="954435"/>
            <a:ext cx="1815882" cy="54856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寄全椒山中道士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韋應物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欲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持一瓢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酒 遠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慰風雨夕。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落葉滿空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山 何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處尋行跡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1560" y="960633"/>
            <a:ext cx="1815882" cy="54856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南澗中題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柳宗元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氣集南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澗 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遊亭午時。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回風一蕭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瑟 林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影久參差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6722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47864" y="983439"/>
            <a:ext cx="273921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終南別業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王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維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中歲頗好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晚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家南山陲。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興來每獨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往 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事空自知。</a:t>
            </a:r>
          </a:p>
          <a:p>
            <a:pPr algn="ctr"/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行到水窮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處 坐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看雲起時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偶然值林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叟 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笑無還期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39552" y="937905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遊山西村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陸遊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山重水複疑無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路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柳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暗花明又一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村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72200" y="969618"/>
            <a:ext cx="227754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垓下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項羽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拔山兮氣蓋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世 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不利兮騅不逝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不逝兮可奈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何 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兮虞兮奈若何！’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3965" y="1013390"/>
            <a:ext cx="646331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    人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–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自然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7163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499992" y="929582"/>
            <a:ext cx="227754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禪宗故</a:t>
            </a:r>
            <a:r>
              <a:rPr lang="zh-HK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</a:t>
            </a:r>
            <a:endParaRPr lang="en-US" altLang="zh-HK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一弟子聞飯熟而拍掌大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笑 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問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 曰‘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肚飢得吃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飯 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大喜。’師以為得道。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55776" y="937905"/>
            <a:ext cx="135421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每節佛經末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後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諸弟子皆大歡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喜 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受奉行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7163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96568" y="952789"/>
            <a:ext cx="1815882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題小室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陳簡齋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煙忽散無蹤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跡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上寒雲自黯然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60032" y="926133"/>
            <a:ext cx="1107996" cy="5210643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莊子‘指窮於為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薪 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知其盡也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21444" y="969177"/>
            <a:ext cx="1354217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秋夜獨坐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王維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雨中山果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落 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下草蟲鳴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15616" y="952789"/>
            <a:ext cx="1815882" cy="534347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與諸子登峴首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孟浩然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人事有代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謝 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來成古今。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江山留勝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跡 我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輩復登臨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2271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75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95537" y="1484784"/>
            <a:ext cx="656496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‘Poetry is the spontaneous overflow of powerful feelings: it takes its origin from emotion recollected in tranquillity.’ </a:t>
            </a:r>
            <a:endParaRPr lang="en-GB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– </a:t>
            </a:r>
            <a:r>
              <a:rPr lang="en-US" altLang="zh-CN" sz="2600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William Wordsworth</a:t>
            </a:r>
            <a:endParaRPr lang="en-US" altLang="zh-CN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960504" y="1124744"/>
            <a:ext cx="1354217" cy="490809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秋夜獨坐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王維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雨中山果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落 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下草蟲鳴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6590" y="4149080"/>
            <a:ext cx="656496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If winter comes,</a:t>
            </a:r>
          </a:p>
          <a:p>
            <a:pPr algn="ctr"/>
            <a:r>
              <a:rPr lang="en-GB" sz="2600" dirty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Can spring be far behind</a:t>
            </a:r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? </a:t>
            </a:r>
          </a:p>
          <a:p>
            <a:pPr algn="ctr"/>
            <a:r>
              <a:rPr lang="en-GB" sz="2600" dirty="0" smtClean="0"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– </a:t>
            </a:r>
            <a:r>
              <a:rPr lang="en-US" altLang="zh-CN" sz="2600" dirty="0" smtClean="0">
                <a:solidFill>
                  <a:srgbClr val="0070C0"/>
                </a:solidFill>
                <a:latin typeface="Georgia" panose="02040502050405020303" pitchFamily="18" charset="0"/>
                <a:ea typeface="FangSong" panose="02010609060101010101" pitchFamily="49" charset="-122"/>
                <a:cs typeface="Arial" panose="020B0604020202020204" pitchFamily="34" charset="0"/>
              </a:rPr>
              <a:t>Percy Shelley</a:t>
            </a:r>
            <a:endParaRPr lang="en-US" altLang="zh-CN" sz="2600" dirty="0" smtClean="0">
              <a:latin typeface="Georgia" panose="02040502050405020303" pitchFamily="18" charset="0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64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73239" y="952789"/>
            <a:ext cx="273921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經下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邳圯橋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懷張子房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</a:p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房未虎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嘯 破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產不為家。 滄海得壯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士 椎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秦博浪沙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韓雖不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成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地皆振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動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374785" y="969177"/>
            <a:ext cx="3200876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觀公孫大娘弟子舞劍器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</a:p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「昔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有佳人公孙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氏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一舞劍器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动四方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者如山色沮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喪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地為之久低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548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660232" y="836712"/>
            <a:ext cx="1815882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吾人雖無夷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猶 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想天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才 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亦可成為詩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即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靠錘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煉。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11960" y="836712"/>
            <a:ext cx="2277547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文心雕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龍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骨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 </a:t>
            </a:r>
          </a:p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劉勰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捶字堅而難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移 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嚮凝而不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滯 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風骨之力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87018" y="836711"/>
            <a:ext cx="1354217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夜書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懷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星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平野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湧大江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流。’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53951" y="838783"/>
            <a:ext cx="1815882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高都護總馬行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「此馬臨陣久無敵 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與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人一心成大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2007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78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804248" y="836894"/>
            <a:ext cx="1815882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吾人所重，當在錘煉。錘煉出堅實的境界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5976" y="836894"/>
            <a:ext cx="2277547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茅屋為秋風所破歌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</a:p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唇焦口燥呼不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得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來倚杖自歎息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845658"/>
            <a:ext cx="3662541" cy="545229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學而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endParaRPr lang="zh-TW" altLang="en-US" sz="1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曰‘吾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日三省吾身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孔子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行有餘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力 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以學文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仁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君子無終食之間違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仁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造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次必於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是 顛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沛必於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是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2010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79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121897" y="836712"/>
            <a:ext cx="1354217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錘煉是‘漸修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63852" y="845476"/>
            <a:ext cx="1815882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記夢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韓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愈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非少者哦七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六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字常語一字難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22092" y="845476"/>
            <a:ext cx="1354217" cy="545229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衛靈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公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欲善其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 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先利其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器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97967" y="836711"/>
            <a:ext cx="2277547" cy="546105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調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令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憶別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</a:p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韓愈</a:t>
            </a:r>
            <a:endParaRPr lang="en-US" altLang="zh-CN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「花兒草兒打聽的風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聲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兒馬兒我親自來也。’ </a:t>
            </a:r>
          </a:p>
        </p:txBody>
      </p:sp>
    </p:spTree>
    <p:extLst>
      <p:ext uri="{BB962C8B-B14F-4D97-AF65-F5344CB8AC3E}">
        <p14:creationId xmlns:p14="http://schemas.microsoft.com/office/powerpoint/2010/main" val="266291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80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15442" y="620688"/>
            <a:ext cx="4524315" cy="585079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顧隨</a:t>
            </a:r>
            <a:endParaRPr lang="en-US" altLang="zh-TW" sz="30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不好的作品壞人心術，墮人志氣。 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文學應不墮人志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氣 使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人讀後非傷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感 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憤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慨 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昂 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感最沒用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紅樓夢</a:t>
            </a:r>
            <a:r>
              <a:rPr lang="en-US" altLang="zh-TW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便是壞人心術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幾時中國雅人沒有黛玉葬花的習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氣 便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有幾分希望了。 </a:t>
            </a:r>
          </a:p>
        </p:txBody>
      </p:sp>
    </p:spTree>
    <p:extLst>
      <p:ext uri="{BB962C8B-B14F-4D97-AF65-F5344CB8AC3E}">
        <p14:creationId xmlns:p14="http://schemas.microsoft.com/office/powerpoint/2010/main" val="352271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81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72778" y="2795926"/>
            <a:ext cx="777686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Recital of</a:t>
            </a:r>
            <a:endParaRPr lang="en-US" altLang="zh-CN" sz="3800" dirty="0" smtClean="0"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algn="ctr"/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Chinese </a:t>
            </a:r>
            <a:r>
              <a:rPr lang="en-US" altLang="zh-CN" sz="3800" i="1" dirty="0" err="1" smtClean="0">
                <a:latin typeface="Georgia" panose="02040502050405020303" pitchFamily="18" charset="0"/>
                <a:cs typeface="Arial" panose="020B0604020202020204" pitchFamily="34" charset="0"/>
              </a:rPr>
              <a:t>shi</a:t>
            </a:r>
            <a:r>
              <a:rPr lang="en-US" altLang="zh-CN" sz="3800" dirty="0" smtClean="0">
                <a:latin typeface="Georgia" panose="02040502050405020303" pitchFamily="18" charset="0"/>
                <a:cs typeface="Arial" panose="020B0604020202020204" pitchFamily="34" charset="0"/>
              </a:rPr>
              <a:t>-poetry</a:t>
            </a:r>
            <a:endParaRPr lang="en-GB" sz="3800" b="1" dirty="0">
              <a:latin typeface="FangSong" panose="02010609060101010101" pitchFamily="49" charset="-122"/>
              <a:ea typeface="FangSong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87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67944" y="990403"/>
            <a:ext cx="3662541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周禮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春官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宗伯</a:t>
            </a:r>
            <a:r>
              <a:rPr lang="en-US" altLang="zh-CN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大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 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成均之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法 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治建國之學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政 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合國之子弟焉。凡有道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 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 使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焉 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則以為樂祖，祭於瞽宗。以樂德教國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 中和 只庸 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友。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以樂語教國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子 興 道 諷 誦 言 語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。’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02713" y="990403"/>
            <a:ext cx="923330" cy="5328592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4800" b="1" dirty="0" smtClean="0">
                <a:solidFill>
                  <a:schemeClr val="accent3">
                    <a:lumMod val="75000"/>
                  </a:schemeClr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興 道 諷 誦 言 語</a:t>
            </a:r>
            <a:endParaRPr lang="en-US" altLang="zh-TW" sz="4800" b="1" dirty="0" smtClean="0">
              <a:solidFill>
                <a:schemeClr val="accent3">
                  <a:lumMod val="75000"/>
                </a:schemeClr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68262" y="1761121"/>
            <a:ext cx="738664" cy="1062061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r>
              <a:rPr lang="en-US" altLang="zh-CN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(</a:t>
            </a:r>
            <a:r>
              <a:rPr lang="zh-CN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導</a:t>
            </a:r>
            <a:r>
              <a:rPr lang="en-US" altLang="zh-CN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)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435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83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980728"/>
            <a:ext cx="5509200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詩經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關雎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關關雎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鳩 在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河之洲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窕淑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子好逑。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參差荇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菜 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右流之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窕淑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寐求之。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求之不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得 寤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寐思服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悠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哉悠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哉 輾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轉反側。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參差荇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菜 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右采之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窕淑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琴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瑟友之。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參差荇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菜 左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右芼之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窕淑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鐘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鼓樂之。’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" name="1_關雎_edited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35296" y="54744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96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0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84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03648" y="971887"/>
            <a:ext cx="6432530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詩經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碩鼠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碩鼠碩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鼠 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食我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黍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歲貫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我肯顧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將去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彼樂土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土樂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土 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得我所。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碩鼠碩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鼠 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食我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麥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歲貫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我肯德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將去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彼樂國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國樂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國 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得我直。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碩鼠碩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鼠 無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食我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苗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歲貫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我肯勞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將去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女 適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彼樂郊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郊樂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郊 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之永號？’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6" name="2_碩鼠_edited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82629" y="52844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3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2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836712"/>
            <a:ext cx="5509200" cy="58326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離騷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屈</a:t>
            </a:r>
            <a:r>
              <a:rPr lang="zh-CN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原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高陽之苗裔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朕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皇考曰伯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庸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攝提貞於孟陬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庚寅吾以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降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皇覽揆余於初度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錫余以嘉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名余曰正則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字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余曰靈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均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紛吾既有此內美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重之以修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能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扈江離與辟芷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紉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秋蘭以為佩。汨餘若將不及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年歲之不吾與。</a:t>
            </a: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朝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搴阰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之木蘭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夕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攬洲之宿莽。</a:t>
            </a: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日月忽其不淹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春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與秋其代序。</a:t>
            </a: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唯草木之零落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兮 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美人之遲暮。’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" name="離騷吟誦mp3_葉嘉瑩先生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32772" y="6059760"/>
            <a:ext cx="609600" cy="609600"/>
          </a:xfrm>
          <a:prstGeom prst="rect">
            <a:avLst/>
          </a:prstGeom>
        </p:spPr>
      </p:pic>
      <p:pic>
        <p:nvPicPr>
          <p:cNvPr id="7" name="3.1_離騷吟誦_edited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31617" y="6059760"/>
            <a:ext cx="609600" cy="6096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31617" y="58052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/>
              <a:t>a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760346" y="58052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 smtClean="0"/>
              <a:t>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44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1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84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86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03648" y="971887"/>
            <a:ext cx="6432530" cy="53285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贈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衛八處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士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杜甫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人生不相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見 動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如參與商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今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夕復何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夕 共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此燈燭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光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少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壯能幾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髮各已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蒼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舊半爲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鬼 驚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呼熱中腸。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焉知二十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載 重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上君子堂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別君未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婚 兒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女忽成行。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怡然敬父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執 問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我來何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方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問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答乃未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 驅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兒羅酒漿。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夜雨剪春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韭 新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炊間黃粱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主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稱會面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難 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舉累十觴。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十觴亦不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醉 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子故意長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明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日隔山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嶽 世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事兩茫茫。’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3" name="贈衛八處士吟誦mp3_葉嘉瑩先生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04147" y="54452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08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9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87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79512" y="475006"/>
            <a:ext cx="8279190" cy="6435348"/>
          </a:xfrm>
          <a:prstGeom prst="rect">
            <a:avLst/>
          </a:prstGeom>
          <a:noFill/>
          <a:ln w="12700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&lt;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將進酒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&gt; </a:t>
            </a:r>
            <a:r>
              <a:rPr lang="zh-CN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李白</a:t>
            </a:r>
            <a:endParaRPr lang="en-US" altLang="zh-CN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1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君不見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黃河之水天上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來 奔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流到海不復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回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君不見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高堂明鏡悲白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髮 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如青絲暮成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雪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人生得意須盡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歡 莫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使金樽空對月。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天生我材必有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用 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金散盡還復來。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烹羊宰牛且為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 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須一飲三百杯。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岑夫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 丹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將進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酒 君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莫停。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與君歌一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曲 請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君為我側耳聽。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鐘鼓饌玉不足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貴 但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願長醉不願醒。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古來聖賢皆寂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寞 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有飲者留其名。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陳王昔時宴平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樂 斗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酒十千恣歡謔。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主人何為言少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錢 徑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須沽取對君酌。</a:t>
            </a: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五花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馬 千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金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裘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呼兒將出換美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酒 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爾同銷萬古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愁。’ </a:t>
            </a:r>
            <a:endParaRPr lang="zh-TW" altLang="en-US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pic>
        <p:nvPicPr>
          <p:cNvPr id="8" name="將進酒吟誦mp3_葉嘉瑩先生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88525" y="61785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87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97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61283</TotalTime>
  <Words>5507</Words>
  <Application>Microsoft Office PowerPoint</Application>
  <PresentationFormat>On-screen Show (4:3)</PresentationFormat>
  <Paragraphs>874</Paragraphs>
  <Slides>87</Slides>
  <Notes>8</Notes>
  <HiddenSlides>0</HiddenSlides>
  <MMClips>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88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534</cp:revision>
  <dcterms:created xsi:type="dcterms:W3CDTF">2016-12-03T11:57:52Z</dcterms:created>
  <dcterms:modified xsi:type="dcterms:W3CDTF">2021-04-12T19:00:33Z</dcterms:modified>
</cp:coreProperties>
</file>