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sldIdLst>
    <p:sldId id="270" r:id="rId5"/>
    <p:sldId id="271" r:id="rId6"/>
    <p:sldId id="272" r:id="rId7"/>
    <p:sldId id="274" r:id="rId8"/>
    <p:sldId id="273" r:id="rId9"/>
    <p:sldId id="261" r:id="rId10"/>
    <p:sldId id="337" r:id="rId11"/>
    <p:sldId id="363" r:id="rId12"/>
    <p:sldId id="265" r:id="rId13"/>
    <p:sldId id="263" r:id="rId14"/>
    <p:sldId id="266" r:id="rId15"/>
    <p:sldId id="268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>
        <p:scale>
          <a:sx n="66" d="100"/>
          <a:sy n="66" d="100"/>
        </p:scale>
        <p:origin x="858" y="150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viewProps" Target="viewProp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presProps" Target="pres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10" Type="http://schemas.openxmlformats.org/officeDocument/2006/relationships/slide" Target="slides/slide6.xml"/><Relationship Id="rId19" Type="http://schemas.openxmlformats.org/officeDocument/2006/relationships/theme" Target="theme/theme1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02CD33-534C-B817-D6C5-0035DDDB314F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D81D51A-4E90-9539-7287-792F65D1C517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7A172D7-415E-C638-1838-F2A1AC04C6A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5A0DE3B-D840-F080-F672-744EA3F5746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3A9FEC32-32CD-96CD-93CA-273D656FBEA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089185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2C52202-8840-F6D6-2785-3F30D78F223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B48098-0A2D-72B6-ADE8-C0FCF702744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E93227-FA89-B654-E5FC-8E175E40457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24D39A5-53D4-5681-33D1-78B1644DB9D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68E27D9-8FEF-BC06-E435-9DEEF9E6B16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472254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3328449-99AD-2300-6505-783E03633A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D0E51451-1DEE-DF1C-8932-8F2BA1F91EC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108B37D-6C44-EF54-B306-C18DE0870F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D72D176-2F12-D02D-F7A0-1A8626BB52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99E1CDD-F42B-8422-443E-F7C800585A7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43797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AFBA7-AF06-E5B3-BF76-2760DE224D0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E00EEF7-9A11-3976-9B44-CA52AF6B9075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2ABD27F-ACA4-4D1D-C776-035CAA02E239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5AF4B07-9540-C834-B538-8A628C798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3BEE38A2-08DF-B536-6ACE-177E004C64C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D9E6CA-C68B-C2A5-C2EF-2F834F7A6A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9415502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16C0245-8529-3A07-E236-4301D70D350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B58F0759-B2B2-A189-56B5-4E86F42C670B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4F546AA-1BA5-345F-CBDC-1F2CDCDA97E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955D8868-B877-BD03-9E47-AEC5875CD62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BE001C7-8CC9-A9BA-9BAD-E0F2E2057B02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DFD2FCF4-1870-31F3-A7CB-BABCD35EA5C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CA68DFE7-BE7E-128F-BC4A-652B0F8409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7DBDA6D2-5734-0117-144F-76452860423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3717907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E606A7-DE5D-7F8B-3A5A-B7390AC790B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CE9C8AA5-3CB3-CE98-87BB-3D47A7F7525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876C4BDF-07E7-7A36-027B-B338D64502D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FA62B33-DF0E-C306-7E2A-2555BF4436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5651130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D7264652-B357-F5F7-E3C5-55028B1F9CC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F261BA1-DD65-BB7B-0C88-A024485666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811B36F-6601-9FA9-CF36-AB29D94D203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709006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12CEAE-C2F8-6AA4-42E6-F08C4639AFC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AB0F1B6-05B1-4A88-54DF-E080D1DE2D3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E4AD992-EB52-40BF-2FD4-B04362B5FB68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DC926B5C-4B32-D0B8-503E-5A194EAA6EB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7E924C2-3B1D-698E-7038-BAA78B4E325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8DFF7B8-4D26-7920-9807-DEC9F633848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392976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BFA124D-2201-1EE1-0586-A5939171EE2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CEEF2C4-CD67-37F6-645F-1961879F5E3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3F7EF4F-EA08-0BE8-1EDA-624FAF843F5C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25565BBF-790E-D721-D0E2-B3834AFB5BD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6AA79ED5-67A9-A334-3E72-4C0985DA966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7EF749F-BFAD-83F7-CBB2-E912B4BB995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54830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5BC0747-B7B5-0657-E01F-28B12EA3D3A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0C3D568-DAAB-2826-154D-2A1A047910F3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1BF086BE-AF14-1D75-A87D-166FB43CD5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A47ADDDB-E825-8775-5BD0-BC7BF49518D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BD825C0-F4DD-19AD-22B0-6395439AD7D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9825427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675B8BC6-0D8B-6111-5DBB-CD7D258B323A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55B0DC8-9869-45C2-DD0C-190A22D88D3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E4EAE24-E95A-5C8F-C2E7-DFE924CE683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6CC1E0F-D7D9-43FC-EE38-33FD5FE4792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CA0415D0-1A8E-3919-AE24-D9251016D67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1844182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userDrawn="1">
  <p:cSld name="logo mono_image bckgrnd 2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Picture Placeholder 5">
            <a:extLst>
              <a:ext uri="{FF2B5EF4-FFF2-40B4-BE49-F238E27FC236}">
                <a16:creationId xmlns:a16="http://schemas.microsoft.com/office/drawing/2014/main" id="{FE220BDD-125F-5949-A76F-2CBFD2ED60DB}"/>
              </a:ext>
            </a:extLst>
          </p:cNvPr>
          <p:cNvSpPr>
            <a:spLocks noGrp="1"/>
          </p:cNvSpPr>
          <p:nvPr>
            <p:ph type="pic" sz="quarter" idx="11"/>
          </p:nvPr>
        </p:nvSpPr>
        <p:spPr>
          <a:xfrm>
            <a:off x="0" y="0"/>
            <a:ext cx="12192000" cy="6858000"/>
          </a:xfrm>
          <a:prstGeom prst="rect">
            <a:avLst/>
          </a:prstGeom>
        </p:spPr>
        <p:txBody>
          <a:bodyPr/>
          <a:lstStyle/>
          <a:p>
            <a:endParaRPr lang="en-US" dirty="0"/>
          </a:p>
        </p:txBody>
      </p:sp>
      <p:pic>
        <p:nvPicPr>
          <p:cNvPr id="3" name="Picture 2" descr="A picture containing screenshot, white, design&#10;&#10;Description automatically generated">
            <a:extLst>
              <a:ext uri="{FF2B5EF4-FFF2-40B4-BE49-F238E27FC236}">
                <a16:creationId xmlns:a16="http://schemas.microsoft.com/office/drawing/2014/main" id="{D2E35789-51F7-6CD7-8884-F852CB36CD1F}"/>
              </a:ext>
            </a:extLst>
          </p:cNvPr>
          <p:cNvPicPr>
            <a:picLocks noChangeAspect="1"/>
          </p:cNvPicPr>
          <p:nvPr userDrawn="1"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54703034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35CA8AA1-F3E8-1AA4-E86C-5A43C95AD08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1F9691C-5AEE-0645-EE96-9745546BC8C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675B7BB-AC3F-94F6-9255-7853032C0074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C5998CB-538F-45AF-896C-2191D41163B7}" type="datetimeFigureOut">
              <a:rPr lang="en-GB" smtClean="0"/>
              <a:t>15/10/2026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C917672-A8DE-B52E-4E84-BDD229D5EBD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C990AA7-A2CB-E7F6-4E14-7133357783A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E422D91-C28E-4462-962A-EE4FD1785A0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636494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0275301B-F9FE-639C-99FA-5A78A9B0F8AC}"/>
              </a:ext>
            </a:extLst>
          </p:cNvPr>
          <p:cNvSpPr txBox="1"/>
          <p:nvPr/>
        </p:nvSpPr>
        <p:spPr>
          <a:xfrm>
            <a:off x="708804" y="862642"/>
            <a:ext cx="10774392" cy="489364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Name:	Habib </a:t>
            </a:r>
            <a:r>
              <a:rPr lang="en-GB" sz="3200" b="1" dirty="0" err="1">
                <a:latin typeface="Arial" panose="020B0604020202020204" pitchFamily="34" charset="0"/>
                <a:cs typeface="Arial" panose="020B0604020202020204" pitchFamily="34" charset="0"/>
              </a:rPr>
              <a:t>urehman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Student ID:	   2534022</a:t>
            </a:r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Lecturer’s Name:	Rebbeca </a:t>
            </a:r>
          </a:p>
          <a:p>
            <a:endParaRPr lang="en-GB" sz="32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Code: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LCLM 4004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Module Name: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Problem Solving and Decision-Making</a:t>
            </a:r>
          </a:p>
          <a:p>
            <a:endParaRPr lang="en-GB" sz="2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  <a:t>Component 1: </a:t>
            </a:r>
            <a:r>
              <a:rPr lang="en-GB" sz="2800" b="1" dirty="0">
                <a:latin typeface="Arial" panose="020B0604020202020204" pitchFamily="34" charset="0"/>
                <a:cs typeface="Arial" panose="020B0604020202020204" pitchFamily="34" charset="0"/>
              </a:rPr>
              <a:t>	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Basil’s Bakery</a:t>
            </a:r>
          </a:p>
        </p:txBody>
      </p:sp>
    </p:spTree>
    <p:extLst>
      <p:ext uri="{BB962C8B-B14F-4D97-AF65-F5344CB8AC3E}">
        <p14:creationId xmlns:p14="http://schemas.microsoft.com/office/powerpoint/2010/main" val="70205963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379A11-1CF0-5125-F775-02C0808520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26211" y="227104"/>
            <a:ext cx="11326483" cy="747682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your presentation.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4A3744F-9B08-5DB9-23DC-76B7A65F7E6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6211" y="1265268"/>
            <a:ext cx="11102197" cy="5451893"/>
          </a:xfrm>
        </p:spPr>
        <p:txBody>
          <a:bodyPr>
            <a:normAutofit/>
          </a:bodyPr>
          <a:lstStyle/>
          <a:p>
            <a:pPr marL="0" indent="0"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Good morning/afternoon. My name is Habib Urehman </a:t>
            </a:r>
          </a:p>
          <a:p>
            <a:pPr marL="0" indent="0">
              <a:lnSpc>
                <a:spcPct val="120000"/>
              </a:lnSpc>
              <a:buNone/>
            </a:pPr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my presentation I will: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 and the nature and scope of the problems they are encountering.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PESTEL framework.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Provide a critique and application of the Cause-and-Effect model.</a:t>
            </a:r>
          </a:p>
          <a:p>
            <a:pPr lvl="1"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And, finally, provide a summary of the key findings.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2102305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A50C2D0-4F0F-32FA-368C-29CAACE5786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91706" y="408257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overview of Basil’s Bakery.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  <a:endParaRPr lang="en-GB" sz="32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292113E-450D-CB08-601E-E45AB99509E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20460" y="1733820"/>
            <a:ext cx="10515600" cy="3531379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Today I will speak to you about a business located Coventry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uk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 named basils bakery. Basils bakery is a small independent business the owner </a:t>
            </a:r>
            <a:r>
              <a:rPr lang="en-GB" dirty="0" err="1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mr</a:t>
            </a:r>
            <a:r>
              <a:rPr lang="en-GB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basil has had problems with sales since 2021. basil has a few problems with his business which I will  explain in more detail. </a:t>
            </a:r>
          </a:p>
          <a:p>
            <a:pPr marL="0" indent="0">
              <a:buNone/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Sales have dropped 25% since 2021.my next slide will explain in a pestle system where I have connected the relevant problems into key factors that affect a business performance.</a:t>
            </a:r>
          </a:p>
        </p:txBody>
      </p:sp>
    </p:spTree>
    <p:extLst>
      <p:ext uri="{BB962C8B-B14F-4D97-AF65-F5344CB8AC3E}">
        <p14:creationId xmlns:p14="http://schemas.microsoft.com/office/powerpoint/2010/main" val="1027608494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FDF156AF-6980-9FD1-A09C-4898272CE23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625D9A-89A8-7973-B86A-02BB98C95A4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6083" y="104833"/>
            <a:ext cx="11179834" cy="1325563"/>
          </a:xfrm>
        </p:spPr>
        <p:txBody>
          <a:bodyPr>
            <a:normAutofit/>
          </a:bodyPr>
          <a:lstStyle/>
          <a:p>
            <a:pPr algn="ctr"/>
            <a:r>
              <a:rPr lang="en-GB" sz="29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insight into the problems Basil’s Bakery are facing. </a:t>
            </a:r>
            <a:r>
              <a:rPr lang="en-GB" sz="2900" dirty="0">
                <a:latin typeface="Arial" panose="020B0604020202020204" pitchFamily="34" charset="0"/>
                <a:cs typeface="Arial" panose="020B0604020202020204" pitchFamily="34" charset="0"/>
              </a:rPr>
              <a:t>(approx. 1 minute)</a:t>
            </a:r>
            <a:endParaRPr lang="en-GB" sz="29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A83545D-6FBE-2985-5F35-4C84283CFC5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23823" y="1430396"/>
            <a:ext cx="10515600" cy="4976215"/>
          </a:xfrm>
        </p:spPr>
        <p:txBody>
          <a:bodyPr>
            <a:normAutofit fontScale="92500" lnSpcReduction="20000"/>
          </a:bodyPr>
          <a:lstStyle/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Basils bakery has been losing sales since 2021due to covid which was a big hit to sales basil is a independent business that basils personally runs.  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>
              <a:lnSpc>
                <a:spcPct val="12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A small breakdown of basils problems starting with covid that hit the business 2021 since ten sales have fallen also basil does not have a delivery service which is , important as the staff in the  offices in the surrounding area have worked from home mainly since covid also since covid started prices of produce have gone sky high.</a:t>
            </a:r>
          </a:p>
          <a:p>
            <a:endParaRPr lang="en-GB" sz="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>
              <a:lnSpc>
                <a:spcPct val="120000"/>
              </a:lnSpc>
            </a:pPr>
            <a:r>
              <a:rPr lang="en-GB" sz="2600" dirty="0">
                <a:latin typeface="Arial" panose="020B0604020202020204" pitchFamily="34" charset="0"/>
                <a:cs typeface="Arial" panose="020B0604020202020204" pitchFamily="34" charset="0"/>
              </a:rPr>
              <a:t>Some problems are internal some are external.</a:t>
            </a:r>
          </a:p>
          <a:p>
            <a:pPr marL="1371600" lvl="3" indent="0">
              <a:buNone/>
            </a:pPr>
            <a:endParaRPr lang="en-GB" sz="2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1371600" lvl="3" indent="0">
              <a:buNone/>
            </a:pPr>
            <a:endParaRPr lang="en-GB" sz="2600" dirty="0">
              <a:solidFill>
                <a:srgbClr val="FF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86034473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DF348C-F75E-75E9-74BA-22A65FB9E02F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44355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PESTEL Framework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1B820E-B9B3-5CF2-E1AE-F54AA3FA0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Pestle framework is a system which evaluates political ,economic social, technological ,environmental and legal factors.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Quite simply, it is a model that helps us understand actual or potential issues that occur inside and outside  of the business 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Some say that it is a simplistic checklist that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lacls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rigorous analysis in depth. </a:t>
            </a:r>
          </a:p>
        </p:txBody>
      </p:sp>
    </p:spTree>
    <p:extLst>
      <p:ext uri="{BB962C8B-B14F-4D97-AF65-F5344CB8AC3E}">
        <p14:creationId xmlns:p14="http://schemas.microsoft.com/office/powerpoint/2010/main" val="26616103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82304" y="489116"/>
            <a:ext cx="10827390" cy="1179002"/>
          </a:xfrm>
        </p:spPr>
        <p:txBody>
          <a:bodyPr>
            <a:normAutofit fontScale="90000"/>
          </a:bodyPr>
          <a:lstStyle/>
          <a:p>
            <a:pPr algn="ctr"/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br>
              <a:rPr lang="en-GB" b="1" u="sng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</a:t>
            </a:r>
            <a:r>
              <a:rPr lang="en-GB" sz="33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provided in your PESTEL Framework </a:t>
            </a:r>
            <a:br>
              <a:rPr lang="en-GB" sz="33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3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  <a:br>
              <a:rPr lang="en-GB" b="1" u="sng" dirty="0"/>
            </a:br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82304" y="1763353"/>
            <a:ext cx="10827392" cy="4974328"/>
          </a:xfrm>
        </p:spPr>
        <p:txBody>
          <a:bodyPr>
            <a:normAutofit/>
          </a:bodyPr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Here is the tabular PESTLE analysis of </a:t>
            </a:r>
            <a:r>
              <a:rPr lang="en-GB" sz="2800" b="1" dirty="0">
                <a:effectLst/>
                <a:latin typeface="Arial" panose="020B0604020202020204" pitchFamily="34" charset="0"/>
                <a:ea typeface="Aptos" panose="020B0004020202020204" pitchFamily="34" charset="0"/>
                <a:cs typeface="Arial" panose="020B0604020202020204" pitchFamily="34" charset="0"/>
              </a:rPr>
              <a:t>Olive Tree Bistro.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r>
              <a:rPr lang="en-GB" sz="18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reference all the sources you have used in this discussion on this slide.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  <p:graphicFrame>
        <p:nvGraphicFramePr>
          <p:cNvPr id="7" name="Table 6">
            <a:extLst>
              <a:ext uri="{FF2B5EF4-FFF2-40B4-BE49-F238E27FC236}">
                <a16:creationId xmlns:a16="http://schemas.microsoft.com/office/drawing/2014/main" id="{108D2D3F-BBD3-F859-AF29-5BEF174F163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435328323"/>
              </p:ext>
            </p:extLst>
          </p:nvPr>
        </p:nvGraphicFramePr>
        <p:xfrm>
          <a:off x="682304" y="2132013"/>
          <a:ext cx="10827391" cy="2980025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21560">
                  <a:extLst>
                    <a:ext uri="{9D8B030D-6E8A-4147-A177-3AD203B41FA5}">
                      <a16:colId xmlns:a16="http://schemas.microsoft.com/office/drawing/2014/main" val="1284065850"/>
                    </a:ext>
                  </a:extLst>
                </a:gridCol>
                <a:gridCol w="1857784">
                  <a:extLst>
                    <a:ext uri="{9D8B030D-6E8A-4147-A177-3AD203B41FA5}">
                      <a16:colId xmlns:a16="http://schemas.microsoft.com/office/drawing/2014/main" val="1858564028"/>
                    </a:ext>
                  </a:extLst>
                </a:gridCol>
                <a:gridCol w="1751626">
                  <a:extLst>
                    <a:ext uri="{9D8B030D-6E8A-4147-A177-3AD203B41FA5}">
                      <a16:colId xmlns:a16="http://schemas.microsoft.com/office/drawing/2014/main" val="1949424782"/>
                    </a:ext>
                  </a:extLst>
                </a:gridCol>
                <a:gridCol w="1902017">
                  <a:extLst>
                    <a:ext uri="{9D8B030D-6E8A-4147-A177-3AD203B41FA5}">
                      <a16:colId xmlns:a16="http://schemas.microsoft.com/office/drawing/2014/main" val="446382655"/>
                    </a:ext>
                  </a:extLst>
                </a:gridCol>
                <a:gridCol w="1663159">
                  <a:extLst>
                    <a:ext uri="{9D8B030D-6E8A-4147-A177-3AD203B41FA5}">
                      <a16:colId xmlns:a16="http://schemas.microsoft.com/office/drawing/2014/main" val="3644160467"/>
                    </a:ext>
                  </a:extLst>
                </a:gridCol>
                <a:gridCol w="1831245">
                  <a:extLst>
                    <a:ext uri="{9D8B030D-6E8A-4147-A177-3AD203B41FA5}">
                      <a16:colId xmlns:a16="http://schemas.microsoft.com/office/drawing/2014/main" val="66830876"/>
                    </a:ext>
                  </a:extLst>
                </a:gridCol>
              </a:tblGrid>
              <a:tr h="1237856"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Political  Factors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Economic Factors</a:t>
                      </a:r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Social Factors</a:t>
                      </a:r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Technological </a:t>
                      </a:r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Factors</a:t>
                      </a:r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400" dirty="0">
                          <a:solidFill>
                            <a:schemeClr val="tx1"/>
                          </a:solidFill>
                        </a:rPr>
                        <a:t>Legal Factors</a:t>
                      </a:r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endParaRPr lang="en-GB" sz="1600" dirty="0"/>
                    </a:p>
                    <a:p>
                      <a:pPr algn="ctr"/>
                      <a:r>
                        <a:rPr lang="en-GB" sz="2100" dirty="0">
                          <a:solidFill>
                            <a:schemeClr val="tx1"/>
                          </a:solidFill>
                        </a:rPr>
                        <a:t>Environmental Factors</a:t>
                      </a:r>
                    </a:p>
                  </a:txBody>
                  <a:tcPr>
                    <a:pattFill prst="pct40">
                      <a:fgClr>
                        <a:schemeClr val="accent1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2083540418"/>
                  </a:ext>
                </a:extLst>
              </a:tr>
              <a:tr h="1742169"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Covid  </a:t>
                      </a:r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Cost of living </a:t>
                      </a:r>
                    </a:p>
                  </a:txBody>
                  <a:tcPr>
                    <a:pattFill prst="pct40">
                      <a:fgClr>
                        <a:srgbClr val="FF0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Unpredictable cost of organic foods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C0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Hybrid working from home. no delivery </a:t>
                      </a:r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endParaRPr lang="en-GB" sz="1400" b="1" dirty="0"/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FFFF0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reliance on telephone orders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92D05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0" indent="0">
                        <a:buFont typeface="Wingdings" panose="05000000000000000000" pitchFamily="2" charset="2"/>
                        <a:buNone/>
                      </a:pPr>
                      <a:r>
                        <a:rPr lang="en-GB" sz="1400" b="1" dirty="0"/>
                        <a:t>Higher insurance rates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B0F0"/>
                      </a:fgClr>
                      <a:bgClr>
                        <a:schemeClr val="bg1"/>
                      </a:bgClr>
                    </a:pattFill>
                  </a:tcPr>
                </a:tc>
                <a:tc>
                  <a:txBody>
                    <a:bodyPr/>
                    <a:lstStyle/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endParaRPr lang="en-GB" sz="1400" b="1" dirty="0"/>
                    </a:p>
                    <a:p>
                      <a:pPr marL="285750" indent="-285750">
                        <a:buFont typeface="Wingdings" panose="05000000000000000000" pitchFamily="2" charset="2"/>
                        <a:buChar char="§"/>
                      </a:pPr>
                      <a:r>
                        <a:rPr lang="en-GB" sz="1400" b="1" dirty="0"/>
                        <a:t>Only use organic food </a:t>
                      </a:r>
                    </a:p>
                    <a:p>
                      <a:endParaRPr lang="en-GB" sz="1400" b="1" dirty="0"/>
                    </a:p>
                  </a:txBody>
                  <a:tcPr>
                    <a:pattFill prst="pct40">
                      <a:fgClr>
                        <a:srgbClr val="0070C0"/>
                      </a:fgClr>
                      <a:bgClr>
                        <a:schemeClr val="bg1"/>
                      </a:bgClr>
                    </a:pattFill>
                  </a:tcPr>
                </a:tc>
                <a:extLst>
                  <a:ext uri="{0D108BD9-81ED-4DB2-BD59-A6C34878D82A}">
                    <a16:rowId xmlns:a16="http://schemas.microsoft.com/office/drawing/2014/main" val="65489123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76460505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8219E5FA-F1CF-36CD-E382-64C73BB8A98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6A380E8-2AC0-F0B7-9432-FB8903B92FD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218476"/>
            <a:ext cx="10515600" cy="1325563"/>
          </a:xfrm>
        </p:spPr>
        <p:txBody>
          <a:bodyPr>
            <a:norm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critique of the Cause-and-Effect model </a:t>
            </a: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1 minute).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B4D8426-20C5-630E-80E5-EAB06B11CCD5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>
              <a:lnSpc>
                <a:spcPct val="100000"/>
              </a:lnSpc>
            </a:pPr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For example, discuss:</a:t>
            </a:r>
          </a:p>
          <a:p>
            <a:pPr lvl="1">
              <a:lnSpc>
                <a:spcPct val="100000"/>
              </a:lnSpc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a cause and affect model is another name for a fish bone diagram.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A fishbone diagram is visual problem solving tool used most commonly in the world of business.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It is used to identify, sort , and display root causes of problems and outcomes  specific to </a:t>
            </a:r>
            <a:r>
              <a:rPr lang="en-GB" sz="2800" dirty="0" err="1">
                <a:latin typeface="Arial" panose="020B0604020202020204" pitchFamily="34" charset="0"/>
                <a:cs typeface="Arial" panose="020B0604020202020204" pitchFamily="34" charset="0"/>
              </a:rPr>
              <a:t>youre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 business. </a:t>
            </a:r>
          </a:p>
          <a:p>
            <a:pPr marL="457200" lvl="1" indent="0">
              <a:lnSpc>
                <a:spcPct val="100000"/>
              </a:lnSpc>
              <a:buNone/>
            </a:pP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Relies on assumption and guesses.</a:t>
            </a:r>
          </a:p>
        </p:txBody>
      </p:sp>
    </p:spTree>
    <p:extLst>
      <p:ext uri="{BB962C8B-B14F-4D97-AF65-F5344CB8AC3E}">
        <p14:creationId xmlns:p14="http://schemas.microsoft.com/office/powerpoint/2010/main" val="2319079123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A3999EB-1E12-5C58-5C22-A29517B9857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Picture Placeholder 1">
            <a:extLst>
              <a:ext uri="{FF2B5EF4-FFF2-40B4-BE49-F238E27FC236}">
                <a16:creationId xmlns:a16="http://schemas.microsoft.com/office/drawing/2014/main" id="{4123C5DD-9135-EA5A-0C12-57ABF0012AEF}"/>
              </a:ext>
            </a:extLst>
          </p:cNvPr>
          <p:cNvSpPr>
            <a:spLocks noGrp="1" noRot="1" noMove="1" noResize="1" noEditPoints="1" noAdjustHandles="1" noChangeArrowheads="1" noChangeShapeType="1"/>
          </p:cNvSpPr>
          <p:nvPr>
            <p:ph type="pic" sz="quarter" idx="11"/>
          </p:nvPr>
        </p:nvSpPr>
        <p:spPr>
          <a:xfrm>
            <a:off x="388466" y="1028763"/>
            <a:ext cx="11585447" cy="4496781"/>
          </a:xfrm>
          <a:ln w="38100">
            <a:solidFill>
              <a:schemeClr val="tx1"/>
            </a:solidFill>
          </a:ln>
        </p:spPr>
        <p:txBody>
          <a:bodyPr/>
          <a:lstStyle/>
          <a:p>
            <a:pPr marL="0" indent="0">
              <a:buNone/>
            </a:pPr>
            <a:endParaRPr lang="en-GB" dirty="0"/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sz="2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cxnSp>
        <p:nvCxnSpPr>
          <p:cNvPr id="4" name="Straight Connector 3">
            <a:extLst>
              <a:ext uri="{FF2B5EF4-FFF2-40B4-BE49-F238E27FC236}">
                <a16:creationId xmlns:a16="http://schemas.microsoft.com/office/drawing/2014/main" id="{E35EC745-8DDF-8193-3996-4E29B255A570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>
            <a:off x="701977" y="3417569"/>
            <a:ext cx="8615759" cy="22861"/>
          </a:xfrm>
          <a:prstGeom prst="line">
            <a:avLst/>
          </a:prstGeom>
          <a:ln w="57150"/>
        </p:spPr>
        <p:style>
          <a:lnRef idx="2">
            <a:schemeClr val="dk1"/>
          </a:lnRef>
          <a:fillRef idx="0">
            <a:schemeClr val="dk1"/>
          </a:fillRef>
          <a:effectRef idx="1">
            <a:schemeClr val="dk1"/>
          </a:effectRef>
          <a:fontRef idx="minor">
            <a:schemeClr val="tx1"/>
          </a:fontRef>
        </p:style>
      </p:cxnSp>
      <p:cxnSp>
        <p:nvCxnSpPr>
          <p:cNvPr id="6" name="Straight Connector 5">
            <a:extLst>
              <a:ext uri="{FF2B5EF4-FFF2-40B4-BE49-F238E27FC236}">
                <a16:creationId xmlns:a16="http://schemas.microsoft.com/office/drawing/2014/main" id="{CEBF51E1-6883-0050-E453-1275DE8C76EA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1744458" y="1936353"/>
            <a:ext cx="1466092" cy="1453896"/>
          </a:xfrm>
          <a:prstGeom prst="line">
            <a:avLst/>
          </a:prstGeom>
          <a:ln w="57150">
            <a:solidFill>
              <a:srgbClr val="FFC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8" name="Straight Connector 7">
            <a:extLst>
              <a:ext uri="{FF2B5EF4-FFF2-40B4-BE49-F238E27FC236}">
                <a16:creationId xmlns:a16="http://schemas.microsoft.com/office/drawing/2014/main" id="{1902D90E-0568-B698-BA32-5F1274C8837F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1736841" y="3456320"/>
            <a:ext cx="1481326" cy="1460754"/>
          </a:xfrm>
          <a:prstGeom prst="line">
            <a:avLst/>
          </a:prstGeom>
          <a:ln w="57150">
            <a:solidFill>
              <a:srgbClr val="7030A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39FBF2EE-573C-DA56-3517-AE139519B342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 flipV="1">
            <a:off x="4610100" y="1967102"/>
            <a:ext cx="1485900" cy="1442466"/>
          </a:xfrm>
          <a:prstGeom prst="line">
            <a:avLst/>
          </a:prstGeom>
          <a:ln w="57150">
            <a:solidFill>
              <a:srgbClr val="FF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3" name="Straight Connector 12">
            <a:extLst>
              <a:ext uri="{FF2B5EF4-FFF2-40B4-BE49-F238E27FC236}">
                <a16:creationId xmlns:a16="http://schemas.microsoft.com/office/drawing/2014/main" id="{E696966A-8DDB-1540-1AA9-A6B1EC86C103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4578912" y="3445002"/>
            <a:ext cx="1485900" cy="1440180"/>
          </a:xfrm>
          <a:prstGeom prst="line">
            <a:avLst/>
          </a:prstGeom>
          <a:ln w="57150">
            <a:solidFill>
              <a:srgbClr val="00B0F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5" name="Straight Connector 14">
            <a:extLst>
              <a:ext uri="{FF2B5EF4-FFF2-40B4-BE49-F238E27FC236}">
                <a16:creationId xmlns:a16="http://schemas.microsoft.com/office/drawing/2014/main" id="{7629CFFD-B4EB-9320-8F6D-4F5EB8E5314C}"/>
              </a:ext>
            </a:extLst>
          </p:cNvPr>
          <p:cNvCxnSpPr>
            <a:cxnSpLocks noGrp="1" noRot="1" noMove="1" noResize="1" noEditPoints="1" noAdjustHandles="1" noChangeArrowheads="1" noChangeShapeType="1"/>
            <a:endCxn id="33" idx="2"/>
          </p:cNvCxnSpPr>
          <p:nvPr/>
        </p:nvCxnSpPr>
        <p:spPr>
          <a:xfrm flipH="1" flipV="1">
            <a:off x="7481250" y="1976409"/>
            <a:ext cx="1524174" cy="1441161"/>
          </a:xfrm>
          <a:prstGeom prst="line">
            <a:avLst/>
          </a:prstGeom>
          <a:ln w="57150">
            <a:solidFill>
              <a:srgbClr val="C0000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D541A4B-1442-05EB-EE74-A156786522DE}"/>
              </a:ext>
            </a:extLst>
          </p:cNvPr>
          <p:cNvCxnSpPr>
            <a:cxnSpLocks noGrp="1" noRot="1" noMove="1" noResize="1" noEditPoints="1" noAdjustHandles="1" noChangeArrowheads="1" noChangeShapeType="1"/>
          </p:cNvCxnSpPr>
          <p:nvPr/>
        </p:nvCxnSpPr>
        <p:spPr>
          <a:xfrm flipH="1">
            <a:off x="7481251" y="3458662"/>
            <a:ext cx="1501135" cy="1440180"/>
          </a:xfrm>
          <a:prstGeom prst="line">
            <a:avLst/>
          </a:prstGeom>
          <a:ln w="57150">
            <a:solidFill>
              <a:srgbClr val="00B050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31" name="TextBox 30">
            <a:extLst>
              <a:ext uri="{FF2B5EF4-FFF2-40B4-BE49-F238E27FC236}">
                <a16:creationId xmlns:a16="http://schemas.microsoft.com/office/drawing/2014/main" id="{D3B994F6-BB20-88F1-925A-272C4C1BB06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8512" y="1484101"/>
            <a:ext cx="2129680" cy="461665"/>
          </a:xfrm>
          <a:prstGeom prst="rect">
            <a:avLst/>
          </a:prstGeom>
          <a:noFill/>
          <a:ln w="57150">
            <a:solidFill>
              <a:srgbClr val="FFC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C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Methods</a:t>
            </a:r>
          </a:p>
        </p:txBody>
      </p:sp>
      <p:sp>
        <p:nvSpPr>
          <p:cNvPr id="32" name="TextBox 31">
            <a:extLst>
              <a:ext uri="{FF2B5EF4-FFF2-40B4-BE49-F238E27FC236}">
                <a16:creationId xmlns:a16="http://schemas.microsoft.com/office/drawing/2014/main" id="{5DB6A20C-CFF4-B26B-E98B-7BE2AD6107BC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1505437"/>
            <a:ext cx="2129680" cy="461665"/>
          </a:xfrm>
          <a:prstGeom prst="rect">
            <a:avLst/>
          </a:prstGeom>
          <a:noFill/>
          <a:ln w="57150">
            <a:solidFill>
              <a:srgbClr val="FF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Machines</a:t>
            </a:r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41489ABC-2CE6-75F6-77BF-F7A56B625F6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1514744"/>
            <a:ext cx="2151782" cy="461665"/>
          </a:xfrm>
          <a:prstGeom prst="rect">
            <a:avLst/>
          </a:prstGeom>
          <a:noFill/>
          <a:ln w="5715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C0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People</a:t>
            </a:r>
          </a:p>
        </p:txBody>
      </p:sp>
      <p:sp>
        <p:nvSpPr>
          <p:cNvPr id="34" name="TextBox 33">
            <a:extLst>
              <a:ext uri="{FF2B5EF4-FFF2-40B4-BE49-F238E27FC236}">
                <a16:creationId xmlns:a16="http://schemas.microsoft.com/office/drawing/2014/main" id="{18A0BA3C-0398-33B0-8A61-9B6B82677B43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87172" y="4912234"/>
            <a:ext cx="2151020" cy="461665"/>
          </a:xfrm>
          <a:prstGeom prst="rect">
            <a:avLst/>
          </a:prstGeom>
          <a:noFill/>
          <a:ln w="57150">
            <a:solidFill>
              <a:srgbClr val="7030A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7030A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Materials</a:t>
            </a:r>
          </a:p>
        </p:txBody>
      </p:sp>
      <p:sp>
        <p:nvSpPr>
          <p:cNvPr id="35" name="TextBox 34">
            <a:extLst>
              <a:ext uri="{FF2B5EF4-FFF2-40B4-BE49-F238E27FC236}">
                <a16:creationId xmlns:a16="http://schemas.microsoft.com/office/drawing/2014/main" id="{25280725-B1FF-C78B-7A5D-9000F381FF0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3402" y="4921646"/>
            <a:ext cx="2151020" cy="461665"/>
          </a:xfrm>
          <a:prstGeom prst="rect">
            <a:avLst/>
          </a:prstGeom>
          <a:noFill/>
          <a:ln w="57150">
            <a:solidFill>
              <a:srgbClr val="00B0F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F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Measurement</a:t>
            </a:r>
          </a:p>
        </p:txBody>
      </p:sp>
      <p:sp>
        <p:nvSpPr>
          <p:cNvPr id="36" name="TextBox 35">
            <a:extLst>
              <a:ext uri="{FF2B5EF4-FFF2-40B4-BE49-F238E27FC236}">
                <a16:creationId xmlns:a16="http://schemas.microsoft.com/office/drawing/2014/main" id="{182A6F30-A98D-AA4B-6D38-F12F52305694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85494" y="4917074"/>
            <a:ext cx="2191513" cy="461665"/>
          </a:xfrm>
          <a:prstGeom prst="rect">
            <a:avLst/>
          </a:prstGeom>
          <a:noFill/>
          <a:ln w="57150">
            <a:solidFill>
              <a:srgbClr val="00B05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2400" b="1" dirty="0">
                <a:solidFill>
                  <a:srgbClr val="00B05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Environment</a:t>
            </a:r>
          </a:p>
        </p:txBody>
      </p:sp>
      <p:sp>
        <p:nvSpPr>
          <p:cNvPr id="38" name="TextBox 37">
            <a:extLst>
              <a:ext uri="{FF2B5EF4-FFF2-40B4-BE49-F238E27FC236}">
                <a16:creationId xmlns:a16="http://schemas.microsoft.com/office/drawing/2014/main" id="{CE1BD776-63C4-D3EE-069C-C9BBE2DC4B45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9424002" y="3186737"/>
            <a:ext cx="2167128" cy="646331"/>
          </a:xfrm>
          <a:prstGeom prst="rect">
            <a:avLst/>
          </a:prstGeom>
          <a:noFill/>
          <a:ln w="5715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b="1" dirty="0">
                <a:latin typeface="Arial" panose="020B0604020202020204" pitchFamily="34" charset="0"/>
                <a:cs typeface="Arial" panose="020B0604020202020204" pitchFamily="34" charset="0"/>
              </a:rPr>
              <a:t>The whole structure has to be changed otherwise not viable as a business </a:t>
            </a:r>
          </a:p>
        </p:txBody>
      </p:sp>
      <p:sp>
        <p:nvSpPr>
          <p:cNvPr id="22" name="TextBox 21">
            <a:extLst>
              <a:ext uri="{FF2B5EF4-FFF2-40B4-BE49-F238E27FC236}">
                <a16:creationId xmlns:a16="http://schemas.microsoft.com/office/drawing/2014/main" id="{280A6708-DF3B-47D7-80AD-BED7584E4872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69413" y="441674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store closures</a:t>
            </a:r>
          </a:p>
        </p:txBody>
      </p:sp>
      <p:sp>
        <p:nvSpPr>
          <p:cNvPr id="23" name="TextBox 22">
            <a:extLst>
              <a:ext uri="{FF2B5EF4-FFF2-40B4-BE49-F238E27FC236}">
                <a16:creationId xmlns:a16="http://schemas.microsoft.com/office/drawing/2014/main" id="{8F167E83-1CE4-F3CA-7557-1CDDF3628DB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377453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footfall reductions </a:t>
            </a:r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B2F0A62B-BCD1-8AD8-F315-6F09A31F7FF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241614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shift to remote work from home </a:t>
            </a:r>
          </a:p>
        </p:txBody>
      </p:sp>
      <p:sp>
        <p:nvSpPr>
          <p:cNvPr id="25" name="TextBox 24">
            <a:extLst>
              <a:ext uri="{FF2B5EF4-FFF2-40B4-BE49-F238E27FC236}">
                <a16:creationId xmlns:a16="http://schemas.microsoft.com/office/drawing/2014/main" id="{2A30538D-67ED-A3A1-CFA1-39377D70B9B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405359" y="2814221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redundancies</a:t>
            </a:r>
          </a:p>
        </p:txBody>
      </p:sp>
      <p:sp>
        <p:nvSpPr>
          <p:cNvPr id="26" name="TextBox 25">
            <a:extLst>
              <a:ext uri="{FF2B5EF4-FFF2-40B4-BE49-F238E27FC236}">
                <a16:creationId xmlns:a16="http://schemas.microsoft.com/office/drawing/2014/main" id="{19E1DBE5-167E-78C1-BCD0-8D2DCE9A4F68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06303" y="4416742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failure to adapt  to </a:t>
            </a:r>
            <a:r>
              <a:rPr lang="en-GB" sz="1200" dirty="0" err="1">
                <a:latin typeface="Arial" panose="020B0604020202020204" pitchFamily="34" charset="0"/>
                <a:cs typeface="Arial" panose="020B0604020202020204" pitchFamily="34" charset="0"/>
              </a:rPr>
              <a:t>to</a:t>
            </a:r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new ways </a:t>
            </a:r>
          </a:p>
        </p:txBody>
      </p:sp>
      <p:sp>
        <p:nvSpPr>
          <p:cNvPr id="27" name="TextBox 26">
            <a:extLst>
              <a:ext uri="{FF2B5EF4-FFF2-40B4-BE49-F238E27FC236}">
                <a16:creationId xmlns:a16="http://schemas.microsoft.com/office/drawing/2014/main" id="{BDD08689-6B7D-0F8F-480D-F4AAD7FE2D5B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45260" y="3791588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 lack of footfall</a:t>
            </a:r>
          </a:p>
        </p:txBody>
      </p:sp>
      <p:sp>
        <p:nvSpPr>
          <p:cNvPr id="28" name="TextBox 27">
            <a:extLst>
              <a:ext uri="{FF2B5EF4-FFF2-40B4-BE49-F238E27FC236}">
                <a16:creationId xmlns:a16="http://schemas.microsoft.com/office/drawing/2014/main" id="{44AB04F4-8499-0CBD-C2DD-C750D2568FD9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4389626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organic time slot </a:t>
            </a:r>
          </a:p>
        </p:txBody>
      </p:sp>
      <p:sp>
        <p:nvSpPr>
          <p:cNvPr id="29" name="TextBox 28">
            <a:extLst>
              <a:ext uri="{FF2B5EF4-FFF2-40B4-BE49-F238E27FC236}">
                <a16:creationId xmlns:a16="http://schemas.microsoft.com/office/drawing/2014/main" id="{327A92EC-E2CD-E0BC-131F-C601B5DE7C4F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14996" y="3799203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lack of product choice </a:t>
            </a:r>
          </a:p>
        </p:txBody>
      </p:sp>
      <p:sp>
        <p:nvSpPr>
          <p:cNvPr id="30" name="TextBox 29">
            <a:extLst>
              <a:ext uri="{FF2B5EF4-FFF2-40B4-BE49-F238E27FC236}">
                <a16:creationId xmlns:a16="http://schemas.microsoft.com/office/drawing/2014/main" id="{93894965-CBAF-C3E0-3A1E-98F25A8DA3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492003" y="2178258"/>
            <a:ext cx="2207594" cy="461665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 absence of ordering platforms </a:t>
            </a:r>
          </a:p>
        </p:txBody>
      </p:sp>
      <p:sp>
        <p:nvSpPr>
          <p:cNvPr id="37" name="TextBox 36">
            <a:extLst>
              <a:ext uri="{FF2B5EF4-FFF2-40B4-BE49-F238E27FC236}">
                <a16:creationId xmlns:a16="http://schemas.microsoft.com/office/drawing/2014/main" id="{B1E4133F-2751-3952-C07B-9EBB9CE035BD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3519909" y="281422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 slow production    </a:t>
            </a:r>
          </a:p>
        </p:txBody>
      </p:sp>
      <p:sp>
        <p:nvSpPr>
          <p:cNvPr id="39" name="TextBox 38">
            <a:extLst>
              <a:ext uri="{FF2B5EF4-FFF2-40B4-BE49-F238E27FC236}">
                <a16:creationId xmlns:a16="http://schemas.microsoft.com/office/drawing/2014/main" id="{D9B946EB-160F-14E8-6E65-A3ACFE53BA8E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569555" y="2177470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 no delivery set up </a:t>
            </a:r>
          </a:p>
        </p:txBody>
      </p:sp>
      <p:sp>
        <p:nvSpPr>
          <p:cNvPr id="40" name="TextBox 39">
            <a:extLst>
              <a:ext uri="{FF2B5EF4-FFF2-40B4-BE49-F238E27FC236}">
                <a16:creationId xmlns:a16="http://schemas.microsoft.com/office/drawing/2014/main" id="{1A129B97-8AB0-A07D-27D5-16E805A4DFB6}"/>
              </a:ext>
            </a:extLst>
          </p:cNvPr>
          <p:cNvSpPr txBox="1">
            <a:spLocks noGrp="1" noRot="1" noMove="1" noResize="1" noEditPoints="1" noAdjustHandles="1" noChangeArrowheads="1" noChangeShapeType="1"/>
          </p:cNvSpPr>
          <p:nvPr/>
        </p:nvSpPr>
        <p:spPr>
          <a:xfrm>
            <a:off x="606084" y="2797352"/>
            <a:ext cx="2207594" cy="276999"/>
          </a:xfrm>
          <a:prstGeom prst="rect">
            <a:avLst/>
          </a:prstGeom>
          <a:noFill/>
          <a:ln w="12700">
            <a:solidFill>
              <a:schemeClr val="tx1"/>
            </a:solidFill>
          </a:ln>
        </p:spPr>
        <p:txBody>
          <a:bodyPr wrap="square" rtlCol="0">
            <a:spAutoFit/>
          </a:bodyPr>
          <a:lstStyle/>
          <a:p>
            <a:r>
              <a:rPr lang="en-GB" sz="1200" dirty="0">
                <a:latin typeface="Arial" panose="020B0604020202020204" pitchFamily="34" charset="0"/>
                <a:cs typeface="Arial" panose="020B0604020202020204" pitchFamily="34" charset="0"/>
              </a:rPr>
              <a:t>Text dated order system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180A04F2-4F22-A08C-F5B4-F30F002E227B}"/>
              </a:ext>
            </a:extLst>
          </p:cNvPr>
          <p:cNvSpPr txBox="1"/>
          <p:nvPr/>
        </p:nvSpPr>
        <p:spPr>
          <a:xfrm>
            <a:off x="388465" y="94505"/>
            <a:ext cx="1158544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GB" sz="28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an application and discuss the information provided in your Cause-and-Effect diagram </a:t>
            </a:r>
            <a:r>
              <a:rPr lang="en-GB" sz="2800" dirty="0">
                <a:latin typeface="Arial" panose="020B0604020202020204" pitchFamily="34" charset="0"/>
                <a:cs typeface="Arial" panose="020B0604020202020204" pitchFamily="34" charset="0"/>
              </a:rPr>
              <a:t>(approx. 1 minute 30 seconds).</a:t>
            </a:r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61E62149-100D-392D-3127-3D301273C6F0}"/>
              </a:ext>
            </a:extLst>
          </p:cNvPr>
          <p:cNvSpPr txBox="1"/>
          <p:nvPr/>
        </p:nvSpPr>
        <p:spPr>
          <a:xfrm>
            <a:off x="1932318" y="5874927"/>
            <a:ext cx="10041596" cy="369332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b="1" dirty="0">
                <a:solidFill>
                  <a:srgbClr val="FF0000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Ensure that you provide a reference source for the Cause-and-Effect model on this slide</a:t>
            </a: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642852813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563533"/>
            <a:ext cx="10515600" cy="930275"/>
          </a:xfrm>
        </p:spPr>
        <p:txBody>
          <a:bodyPr>
            <a:noAutofit/>
          </a:bodyPr>
          <a:lstStyle/>
          <a:p>
            <a:pPr algn="ctr"/>
            <a:r>
              <a:rPr lang="en-GB" sz="3200" b="1" u="sng" dirty="0">
                <a:latin typeface="Arial" panose="020B0604020202020204" pitchFamily="34" charset="0"/>
                <a:cs typeface="Arial" panose="020B0604020202020204" pitchFamily="34" charset="0"/>
              </a:rPr>
              <a:t>Provide a summary of your Key Findings </a:t>
            </a:r>
            <a:br>
              <a:rPr lang="en-GB" sz="3200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(approx. 30 seconds)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141537"/>
            <a:ext cx="10515600" cy="4351338"/>
          </a:xfrm>
        </p:spPr>
        <p:txBody>
          <a:bodyPr/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Detail and discuss the key findings from your presentation:</a:t>
            </a:r>
          </a:p>
          <a:p>
            <a:endParaRPr lang="en-GB" sz="10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1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2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3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  <a:p>
            <a:pPr marL="0" indent="0">
              <a:buNone/>
            </a:pPr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2"/>
            <a:r>
              <a:rPr lang="en-GB" sz="2400" b="1" dirty="0">
                <a:latin typeface="Arial" panose="020B0604020202020204" pitchFamily="34" charset="0"/>
                <a:cs typeface="Arial" panose="020B0604020202020204" pitchFamily="34" charset="0"/>
              </a:rPr>
              <a:t>Key Finding 4</a:t>
            </a:r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: </a:t>
            </a:r>
          </a:p>
        </p:txBody>
      </p:sp>
    </p:spTree>
    <p:extLst>
      <p:ext uri="{BB962C8B-B14F-4D97-AF65-F5344CB8AC3E}">
        <p14:creationId xmlns:p14="http://schemas.microsoft.com/office/powerpoint/2010/main" val="103725788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796925"/>
          </a:xfrm>
        </p:spPr>
        <p:txBody>
          <a:bodyPr>
            <a:normAutofit/>
          </a:bodyPr>
          <a:lstStyle/>
          <a:p>
            <a: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  <a:t>Reference List: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34683" y="1460365"/>
            <a:ext cx="10515600" cy="4351338"/>
          </a:xfrm>
        </p:spPr>
        <p:txBody>
          <a:bodyPr>
            <a:normAutofit lnSpcReduction="10000"/>
          </a:bodyPr>
          <a:lstStyle/>
          <a:p>
            <a:pPr algn="just"/>
            <a:r>
              <a:rPr lang="en-GB" dirty="0"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Provide a list of the sources you have used in this presentation.</a:t>
            </a:r>
          </a:p>
          <a:p>
            <a:pPr marL="0" indent="0" algn="just">
              <a:buNone/>
            </a:pPr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Note: You should 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not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include</a:t>
            </a:r>
            <a:r>
              <a:rPr lang="en-GB" b="1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 </a:t>
            </a:r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any sources that have not been specifically cited in the previous slides.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that you have utilised a range of sources provided to you in the Essential Online Reading list.</a:t>
            </a:r>
          </a:p>
          <a:p>
            <a:pPr algn="just"/>
            <a:endParaRPr lang="en-GB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  <a:p>
            <a:pPr algn="just"/>
            <a:r>
              <a:rPr lang="en-GB" dirty="0">
                <a:effectLst/>
                <a:latin typeface="Arial" panose="020B0604020202020204" pitchFamily="34" charset="0"/>
                <a:ea typeface="DengXian" panose="02010600030101010101" pitchFamily="2" charset="-122"/>
                <a:cs typeface="Arial" panose="020B0604020202020204" pitchFamily="34" charset="0"/>
              </a:rPr>
              <a:t>Ensure this list is presented in the correct format. See the Harvard Reference Handbook for further clarification. </a:t>
            </a:r>
          </a:p>
          <a:p>
            <a:pPr marL="0" indent="0" algn="just">
              <a:buNone/>
            </a:pPr>
            <a:endParaRPr lang="en-GB" sz="1600" dirty="0">
              <a:latin typeface="Arial" panose="020B0604020202020204" pitchFamily="34" charset="0"/>
              <a:ea typeface="DengXian" panose="02010600030101010101" pitchFamily="2" charset="-122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5132401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8A8AF1C-86E0-7043-44A2-DA950ED42D5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br>
              <a:rPr lang="en-GB" b="1" dirty="0">
                <a:latin typeface="Arial" panose="020B0604020202020204" pitchFamily="34" charset="0"/>
                <a:cs typeface="Arial" panose="020B0604020202020204" pitchFamily="34" charset="0"/>
              </a:rPr>
            </a:br>
            <a:endParaRPr lang="en-GB" b="1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04C29E1-0FF6-7114-4118-5B68E71110F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2424023"/>
            <a:ext cx="10515600" cy="157000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r>
              <a:rPr lang="en-GB" sz="4800" b="1" dirty="0">
                <a:latin typeface="Arial" panose="020B0604020202020204" pitchFamily="34" charset="0"/>
                <a:cs typeface="Arial" panose="020B0604020202020204" pitchFamily="34" charset="0"/>
              </a:rPr>
              <a:t>Thank you for listening</a:t>
            </a:r>
          </a:p>
        </p:txBody>
      </p:sp>
    </p:spTree>
    <p:extLst>
      <p:ext uri="{BB962C8B-B14F-4D97-AF65-F5344CB8AC3E}">
        <p14:creationId xmlns:p14="http://schemas.microsoft.com/office/powerpoint/2010/main" val="3258301802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90EBE6B-1F90-48B4-CACC-172FF691D670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6873B1-82D2-71A9-F5A9-13A8B7E33DE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69121" y="1495426"/>
            <a:ext cx="10584679" cy="4681537"/>
          </a:xfrm>
        </p:spPr>
        <p:txBody>
          <a:bodyPr/>
          <a:lstStyle/>
          <a:p>
            <a:endParaRPr lang="en-GB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ctr">
              <a:buNone/>
            </a:pPr>
            <a:endParaRPr lang="en-GB" sz="48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1026" name="Picture 2" descr="Questions &amp; Answers on Collaboration ...">
            <a:extLst>
              <a:ext uri="{FF2B5EF4-FFF2-40B4-BE49-F238E27FC236}">
                <a16:creationId xmlns:a16="http://schemas.microsoft.com/office/drawing/2014/main" id="{BC1C6B8B-3E57-B212-0064-3A197FA35436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885871" y="2087592"/>
            <a:ext cx="6551427" cy="2737628"/>
          </a:xfrm>
          <a:prstGeom prst="rect">
            <a:avLst/>
          </a:prstGeom>
          <a:noFill/>
          <a:ln w="57150">
            <a:solidFill>
              <a:schemeClr val="tx1"/>
            </a:solidFill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20633478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9EFF472D76CF0A40888B78A9EA0200F3" ma:contentTypeVersion="8" ma:contentTypeDescription="Create a new document." ma:contentTypeScope="" ma:versionID="a8eac0a0cf35691c15004f0dd5bde203">
  <xsd:schema xmlns:xsd="http://www.w3.org/2001/XMLSchema" xmlns:xs="http://www.w3.org/2001/XMLSchema" xmlns:p="http://schemas.microsoft.com/office/2006/metadata/properties" xmlns:ns2="3e4d8a5d-01f3-43bc-a8af-65fd9717c730" targetNamespace="http://schemas.microsoft.com/office/2006/metadata/properties" ma:root="true" ma:fieldsID="3917609a5edacb8f5c90364ee40942c1" ns2:_="">
    <xsd:import namespace="3e4d8a5d-01f3-43bc-a8af-65fd9717c730"/>
    <xsd:element name="properties">
      <xsd:complexType>
        <xsd:sequence>
          <xsd:element name="documentManagement">
            <xsd:complexType>
              <xsd:all>
                <xsd:element ref="ns2:MediaServiceMetadata" minOccurs="0"/>
                <xsd:element ref="ns2:MediaServiceFastMetadata" minOccurs="0"/>
                <xsd:element ref="ns2:MediaServiceSearchProperties" minOccurs="0"/>
                <xsd:element ref="ns2:MediaServiceDateTaken" minOccurs="0"/>
                <xsd:element ref="ns2:MediaServiceObjectDetectorVersions" minOccurs="0"/>
                <xsd:element ref="ns2:MediaServiceGenerationTime" minOccurs="0"/>
                <xsd:element ref="ns2:MediaServiceEventHashCode" minOccurs="0"/>
                <xsd:element ref="ns2:MediaLengthInSecond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3e4d8a5d-01f3-43bc-a8af-65fd9717c730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0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DateTaken" ma:index="11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ObjectDetectorVersions" ma:index="12" nillable="true" ma:displayName="MediaServiceObjectDetectorVersions" ma:hidden="true" ma:indexed="true" ma:internalName="MediaServiceObjectDetectorVersions" ma:readOnly="true">
      <xsd:simpleType>
        <xsd:restriction base="dms:Text"/>
      </xsd:simpleType>
    </xsd:element>
    <xsd:element name="MediaServiceGenerationTime" ma:index="13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4" nillable="true" ma:displayName="MediaServiceEventHashCode" ma:hidden="true" ma:internalName="MediaServiceEventHashCode" ma:readOnly="true">
      <xsd:simpleType>
        <xsd:restriction base="dms:Text"/>
      </xsd:simpleType>
    </xsd:element>
    <xsd:element name="MediaLengthInSeconds" ma:index="15" nillable="true" ma:displayName="MediaLengthInSeconds" ma:hidden="true" ma:internalName="MediaLengthInSeconds" ma:readOnly="true">
      <xsd:simpleType>
        <xsd:restriction base="dms:Unknown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8A555A84-5542-4C22-B1A5-EDBFC0292EF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3e4d8a5d-01f3-43bc-a8af-65fd9717c730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A7A9B301-5F2D-4EFE-969F-254C13339DE5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F5CCAF22-9EA3-4C2F-9092-C861B73393C1}">
  <ds:schemaRefs>
    <ds:schemaRef ds:uri="http://schemas.microsoft.com/office/2006/metadata/properties"/>
    <ds:schemaRef ds:uri="http://schemas.microsoft.com/office/infopath/2007/PartnerControl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2088</TotalTime>
  <Words>794</Words>
  <Application>Microsoft Office PowerPoint</Application>
  <PresentationFormat>Widescreen</PresentationFormat>
  <Paragraphs>124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Arial</vt:lpstr>
      <vt:lpstr>Calibri</vt:lpstr>
      <vt:lpstr>Calibri Light</vt:lpstr>
      <vt:lpstr>Wingdings</vt:lpstr>
      <vt:lpstr>Office Theme</vt:lpstr>
      <vt:lpstr>PowerPoint Presentation</vt:lpstr>
      <vt:lpstr>Provide an Overview of your presentation.  (approx. 30 seconds)</vt:lpstr>
      <vt:lpstr>Provide an overview of Basil’s Bakery.  (approx. 30 seconds)</vt:lpstr>
      <vt:lpstr>Provide an insight into the problems Basil’s Bakery are facing. (approx. 1 minute)</vt:lpstr>
      <vt:lpstr>Provide a critique of the PESTEL Framework  (approx. 1 minute).</vt:lpstr>
      <vt:lpstr>  Provide an application and discuss the information provided in your PESTEL Framework  (approx. 1 minute 30 seconds).  </vt:lpstr>
      <vt:lpstr>Provide a critique of the Cause-and-Effect model (approx. 1 minute).</vt:lpstr>
      <vt:lpstr>PowerPoint Presentation</vt:lpstr>
      <vt:lpstr>Provide a summary of your Key Findings  (approx. 30 seconds)</vt:lpstr>
      <vt:lpstr>Reference List:</vt:lpstr>
      <vt:lpstr> 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Name -XXXXX Student Number - XXXX</dc:title>
  <dc:creator>Olu Adegbite</dc:creator>
  <cp:lastModifiedBy>Habib Urehman (2534022)</cp:lastModifiedBy>
  <cp:revision>98</cp:revision>
  <dcterms:created xsi:type="dcterms:W3CDTF">2024-01-29T11:42:05Z</dcterms:created>
  <dcterms:modified xsi:type="dcterms:W3CDTF">2026-10-15T15:47:30Z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0x0101009EFF472D76CF0A40888B78A9EA0200F3</vt:lpwstr>
  </property>
</Properties>
</file>