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3" r:id="rId8"/>
    <p:sldId id="265"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F8E4"/>
    <a:srgbClr val="EFFAEC"/>
    <a:srgbClr val="D7F2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483524-94B7-45AA-ADA6-7188BF2409BC}" v="18" dt="2026-10-26T00:26:51.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5033" autoAdjust="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F95FDCFA-1C51-44C8-A692-2715DABA2479}"/>
    <pc:docChg chg="undo redo custSel addSld delSld modSld sldOrd">
      <pc:chgData name="Ishrat Rehman (2118374)" userId="7bceaac9-4ea7-4498-9296-f3c92db6e852" providerId="ADAL" clId="{F95FDCFA-1C51-44C8-A692-2715DABA2479}" dt="2026-10-26T00:33:08.146" v="1640" actId="115"/>
      <pc:docMkLst>
        <pc:docMk/>
      </pc:docMkLst>
      <pc:sldChg chg="addSp delSp modSp mod setBg">
        <pc:chgData name="Ishrat Rehman (2118374)" userId="7bceaac9-4ea7-4498-9296-f3c92db6e852" providerId="ADAL" clId="{F95FDCFA-1C51-44C8-A692-2715DABA2479}" dt="2026-10-26T00:31:57.598" v="1639" actId="1076"/>
        <pc:sldMkLst>
          <pc:docMk/>
          <pc:sldMk cId="3786466937" sldId="256"/>
        </pc:sldMkLst>
        <pc:spChg chg="add mod ord">
          <ac:chgData name="Ishrat Rehman (2118374)" userId="7bceaac9-4ea7-4498-9296-f3c92db6e852" providerId="ADAL" clId="{F95FDCFA-1C51-44C8-A692-2715DABA2479}" dt="2026-10-26T00:31:57.598" v="1639" actId="1076"/>
          <ac:spMkLst>
            <pc:docMk/>
            <pc:sldMk cId="3786466937" sldId="256"/>
            <ac:spMk id="3" creationId="{876B30FB-4DBA-AC7E-F93A-E4109544BFDE}"/>
          </ac:spMkLst>
        </pc:spChg>
        <pc:spChg chg="mod ord">
          <ac:chgData name="Ishrat Rehman (2118374)" userId="7bceaac9-4ea7-4498-9296-f3c92db6e852" providerId="ADAL" clId="{F95FDCFA-1C51-44C8-A692-2715DABA2479}" dt="2026-10-26T00:31:43.558" v="1636" actId="1076"/>
          <ac:spMkLst>
            <pc:docMk/>
            <pc:sldMk cId="3786466937" sldId="256"/>
            <ac:spMk id="4" creationId="{615D7803-980D-88CA-4EF2-4B62E3FA5B14}"/>
          </ac:spMkLst>
        </pc:spChg>
        <pc:spChg chg="add mod ord">
          <ac:chgData name="Ishrat Rehman (2118374)" userId="7bceaac9-4ea7-4498-9296-f3c92db6e852" providerId="ADAL" clId="{F95FDCFA-1C51-44C8-A692-2715DABA2479}" dt="2026-10-26T00:31:38.926" v="1635" actId="1076"/>
          <ac:spMkLst>
            <pc:docMk/>
            <pc:sldMk cId="3786466937" sldId="256"/>
            <ac:spMk id="5" creationId="{464E217E-7E97-D96A-4F3F-0B742F738673}"/>
          </ac:spMkLst>
        </pc:spChg>
        <pc:spChg chg="add del">
          <ac:chgData name="Ishrat Rehman (2118374)" userId="7bceaac9-4ea7-4498-9296-f3c92db6e852" providerId="ADAL" clId="{F95FDCFA-1C51-44C8-A692-2715DABA2479}" dt="2026-10-26T00:26:01.290" v="1584" actId="22"/>
          <ac:spMkLst>
            <pc:docMk/>
            <pc:sldMk cId="3786466937" sldId="256"/>
            <ac:spMk id="6" creationId="{6CE80504-1078-0A4B-322C-47C5DC7BAE00}"/>
          </ac:spMkLst>
        </pc:spChg>
        <pc:spChg chg="add del">
          <ac:chgData name="Ishrat Rehman (2118374)" userId="7bceaac9-4ea7-4498-9296-f3c92db6e852" providerId="ADAL" clId="{F95FDCFA-1C51-44C8-A692-2715DABA2479}" dt="2026-10-26T00:25:39.318" v="1577" actId="26606"/>
          <ac:spMkLst>
            <pc:docMk/>
            <pc:sldMk cId="3786466937" sldId="256"/>
            <ac:spMk id="8" creationId="{336537A4-07E4-0E22-D14E-018FE569F2CC}"/>
          </ac:spMkLst>
        </pc:spChg>
        <pc:spChg chg="add del">
          <ac:chgData name="Ishrat Rehman (2118374)" userId="7bceaac9-4ea7-4498-9296-f3c92db6e852" providerId="ADAL" clId="{F95FDCFA-1C51-44C8-A692-2715DABA2479}" dt="2026-10-26T00:25:39.318" v="1577" actId="26606"/>
          <ac:spMkLst>
            <pc:docMk/>
            <pc:sldMk cId="3786466937" sldId="256"/>
            <ac:spMk id="11" creationId="{4D60F200-5EB0-B223-2439-C96C67F0FEE1}"/>
          </ac:spMkLst>
        </pc:spChg>
        <pc:spChg chg="add del">
          <ac:chgData name="Ishrat Rehman (2118374)" userId="7bceaac9-4ea7-4498-9296-f3c92db6e852" providerId="ADAL" clId="{F95FDCFA-1C51-44C8-A692-2715DABA2479}" dt="2026-10-26T00:24:58.638" v="1574" actId="26606"/>
          <ac:spMkLst>
            <pc:docMk/>
            <pc:sldMk cId="3786466937" sldId="256"/>
            <ac:spMk id="12" creationId="{27427488-068E-4B55-AC8D-CD070B8CD46D}"/>
          </ac:spMkLst>
        </pc:spChg>
        <pc:spChg chg="add del">
          <ac:chgData name="Ishrat Rehman (2118374)" userId="7bceaac9-4ea7-4498-9296-f3c92db6e852" providerId="ADAL" clId="{F95FDCFA-1C51-44C8-A692-2715DABA2479}" dt="2026-10-26T00:25:39.318" v="1577" actId="26606"/>
          <ac:spMkLst>
            <pc:docMk/>
            <pc:sldMk cId="3786466937" sldId="256"/>
            <ac:spMk id="13" creationId="{1740453C-744F-DB3A-47EC-15EACE1DC117}"/>
          </ac:spMkLst>
        </pc:spChg>
        <pc:spChg chg="add del">
          <ac:chgData name="Ishrat Rehman (2118374)" userId="7bceaac9-4ea7-4498-9296-f3c92db6e852" providerId="ADAL" clId="{F95FDCFA-1C51-44C8-A692-2715DABA2479}" dt="2026-10-26T00:25:39.318" v="1577" actId="26606"/>
          <ac:spMkLst>
            <pc:docMk/>
            <pc:sldMk cId="3786466937" sldId="256"/>
            <ac:spMk id="17" creationId="{62DF39DD-D69A-31B8-53C1-94595DDDBC5F}"/>
          </ac:spMkLst>
        </pc:spChg>
        <pc:spChg chg="add del">
          <ac:chgData name="Ishrat Rehman (2118374)" userId="7bceaac9-4ea7-4498-9296-f3c92db6e852" providerId="ADAL" clId="{F95FDCFA-1C51-44C8-A692-2715DABA2479}" dt="2026-10-26T00:24:58.638" v="1574" actId="26606"/>
          <ac:spMkLst>
            <pc:docMk/>
            <pc:sldMk cId="3786466937" sldId="256"/>
            <ac:spMk id="18" creationId="{7E13C525-8EE3-4288-848F-C9B2A174F22B}"/>
          </ac:spMkLst>
        </pc:spChg>
        <pc:spChg chg="add del">
          <ac:chgData name="Ishrat Rehman (2118374)" userId="7bceaac9-4ea7-4498-9296-f3c92db6e852" providerId="ADAL" clId="{F95FDCFA-1C51-44C8-A692-2715DABA2479}" dt="2026-10-26T00:25:39.318" v="1577" actId="26606"/>
          <ac:spMkLst>
            <pc:docMk/>
            <pc:sldMk cId="3786466937" sldId="256"/>
            <ac:spMk id="19" creationId="{01EB5855-8EB7-1AE5-9030-5D0AA3C1AF4B}"/>
          </ac:spMkLst>
        </pc:spChg>
        <pc:spChg chg="add del">
          <ac:chgData name="Ishrat Rehman (2118374)" userId="7bceaac9-4ea7-4498-9296-f3c92db6e852" providerId="ADAL" clId="{F95FDCFA-1C51-44C8-A692-2715DABA2479}" dt="2026-10-26T00:24:58.638" v="1574" actId="26606"/>
          <ac:spMkLst>
            <pc:docMk/>
            <pc:sldMk cId="3786466937" sldId="256"/>
            <ac:spMk id="20" creationId="{A20AF199-99C2-4569-9CAF-24514AE5E82A}"/>
          </ac:spMkLst>
        </pc:spChg>
        <pc:spChg chg="add del">
          <ac:chgData name="Ishrat Rehman (2118374)" userId="7bceaac9-4ea7-4498-9296-f3c92db6e852" providerId="ADAL" clId="{F95FDCFA-1C51-44C8-A692-2715DABA2479}" dt="2026-10-26T00:25:39.318" v="1577" actId="26606"/>
          <ac:spMkLst>
            <pc:docMk/>
            <pc:sldMk cId="3786466937" sldId="256"/>
            <ac:spMk id="21" creationId="{1031A9CD-7DCC-4A2F-A3A5-54F91317F7BA}"/>
          </ac:spMkLst>
        </pc:spChg>
        <pc:spChg chg="add del">
          <ac:chgData name="Ishrat Rehman (2118374)" userId="7bceaac9-4ea7-4498-9296-f3c92db6e852" providerId="ADAL" clId="{F95FDCFA-1C51-44C8-A692-2715DABA2479}" dt="2026-10-26T00:25:46.158" v="1580" actId="26606"/>
          <ac:spMkLst>
            <pc:docMk/>
            <pc:sldMk cId="3786466937" sldId="256"/>
            <ac:spMk id="23" creationId="{A3363022-C969-41E9-8EB2-E4C94908C1FA}"/>
          </ac:spMkLst>
        </pc:spChg>
        <pc:spChg chg="add del">
          <ac:chgData name="Ishrat Rehman (2118374)" userId="7bceaac9-4ea7-4498-9296-f3c92db6e852" providerId="ADAL" clId="{F95FDCFA-1C51-44C8-A692-2715DABA2479}" dt="2026-10-26T00:25:46.158" v="1580" actId="26606"/>
          <ac:spMkLst>
            <pc:docMk/>
            <pc:sldMk cId="3786466937" sldId="256"/>
            <ac:spMk id="24" creationId="{8D1AD6B3-BE88-4CEB-BA17-790657CC4729}"/>
          </ac:spMkLst>
        </pc:spChg>
        <pc:grpChg chg="add del">
          <ac:chgData name="Ishrat Rehman (2118374)" userId="7bceaac9-4ea7-4498-9296-f3c92db6e852" providerId="ADAL" clId="{F95FDCFA-1C51-44C8-A692-2715DABA2479}" dt="2026-10-26T00:24:58.638" v="1574" actId="26606"/>
          <ac:grpSpMkLst>
            <pc:docMk/>
            <pc:sldMk cId="3786466937" sldId="256"/>
            <ac:grpSpMk id="14" creationId="{D77C2DC4-03FC-4BF3-9F66-E9A3066EE468}"/>
          </ac:grpSpMkLst>
        </pc:grpChg>
        <pc:grpChg chg="add del">
          <ac:chgData name="Ishrat Rehman (2118374)" userId="7bceaac9-4ea7-4498-9296-f3c92db6e852" providerId="ADAL" clId="{F95FDCFA-1C51-44C8-A692-2715DABA2479}" dt="2026-10-26T00:25:46.158" v="1580" actId="26606"/>
          <ac:grpSpMkLst>
            <pc:docMk/>
            <pc:sldMk cId="3786466937" sldId="256"/>
            <ac:grpSpMk id="16" creationId="{89D1390B-7E13-4B4F-9CB2-391063412E54}"/>
          </ac:grpSpMkLst>
        </pc:grpChg>
        <pc:picChg chg="add del">
          <ac:chgData name="Ishrat Rehman (2118374)" userId="7bceaac9-4ea7-4498-9296-f3c92db6e852" providerId="ADAL" clId="{F95FDCFA-1C51-44C8-A692-2715DABA2479}" dt="2026-10-26T00:25:39.318" v="1577" actId="26606"/>
          <ac:picMkLst>
            <pc:docMk/>
            <pc:sldMk cId="3786466937" sldId="256"/>
            <ac:picMk id="7" creationId="{A32B5A41-5F15-9A5D-2A49-736686C877AA}"/>
          </ac:picMkLst>
        </pc:picChg>
        <pc:picChg chg="add del">
          <ac:chgData name="Ishrat Rehman (2118374)" userId="7bceaac9-4ea7-4498-9296-f3c92db6e852" providerId="ADAL" clId="{F95FDCFA-1C51-44C8-A692-2715DABA2479}" dt="2026-10-26T00:24:58.638" v="1574" actId="26606"/>
          <ac:picMkLst>
            <pc:docMk/>
            <pc:sldMk cId="3786466937" sldId="256"/>
            <ac:picMk id="9" creationId="{392CD811-5009-FF7C-3141-CCA90F93E723}"/>
          </ac:picMkLst>
        </pc:picChg>
        <pc:picChg chg="add mod modCrop">
          <ac:chgData name="Ishrat Rehman (2118374)" userId="7bceaac9-4ea7-4498-9296-f3c92db6e852" providerId="ADAL" clId="{F95FDCFA-1C51-44C8-A692-2715DABA2479}" dt="2026-10-26T00:31:53.129" v="1638" actId="14100"/>
          <ac:picMkLst>
            <pc:docMk/>
            <pc:sldMk cId="3786466937" sldId="256"/>
            <ac:picMk id="22" creationId="{855A8278-F4AA-6121-A8D0-1310A56B57D0}"/>
          </ac:picMkLst>
        </pc:picChg>
        <pc:picChg chg="add del">
          <ac:chgData name="Ishrat Rehman (2118374)" userId="7bceaac9-4ea7-4498-9296-f3c92db6e852" providerId="ADAL" clId="{F95FDCFA-1C51-44C8-A692-2715DABA2479}" dt="2026-10-26T00:25:46.158" v="1580" actId="26606"/>
          <ac:picMkLst>
            <pc:docMk/>
            <pc:sldMk cId="3786466937" sldId="256"/>
            <ac:picMk id="25" creationId="{66554AF7-37A0-8C72-843D-8C9403F8B8BF}"/>
          </ac:picMkLst>
        </pc:picChg>
      </pc:sldChg>
      <pc:sldChg chg="addSp modSp mod">
        <pc:chgData name="Ishrat Rehman (2118374)" userId="7bceaac9-4ea7-4498-9296-f3c92db6e852" providerId="ADAL" clId="{F95FDCFA-1C51-44C8-A692-2715DABA2479}" dt="2026-10-26T00:26:04.280" v="1586" actId="1076"/>
        <pc:sldMkLst>
          <pc:docMk/>
          <pc:sldMk cId="4079804489" sldId="257"/>
        </pc:sldMkLst>
        <pc:spChg chg="mod">
          <ac:chgData name="Ishrat Rehman (2118374)" userId="7bceaac9-4ea7-4498-9296-f3c92db6e852" providerId="ADAL" clId="{F95FDCFA-1C51-44C8-A692-2715DABA2479}" dt="2026-10-24T21:59:10.001" v="806" actId="2711"/>
          <ac:spMkLst>
            <pc:docMk/>
            <pc:sldMk cId="4079804489" sldId="257"/>
            <ac:spMk id="4" creationId="{4DE06662-244E-0AE9-93A8-CF40AD5A4B7F}"/>
          </ac:spMkLst>
        </pc:spChg>
        <pc:spChg chg="add mod">
          <ac:chgData name="Ishrat Rehman (2118374)" userId="7bceaac9-4ea7-4498-9296-f3c92db6e852" providerId="ADAL" clId="{F95FDCFA-1C51-44C8-A692-2715DABA2479}" dt="2026-10-26T00:26:04.280" v="1586" actId="1076"/>
          <ac:spMkLst>
            <pc:docMk/>
            <pc:sldMk cId="4079804489" sldId="257"/>
            <ac:spMk id="6" creationId="{57351A7A-43EF-851E-CBBD-E884A2678D53}"/>
          </ac:spMkLst>
        </pc:spChg>
        <pc:spChg chg="add mod">
          <ac:chgData name="Ishrat Rehman (2118374)" userId="7bceaac9-4ea7-4498-9296-f3c92db6e852" providerId="ADAL" clId="{F95FDCFA-1C51-44C8-A692-2715DABA2479}" dt="2026-10-14T14:36:54.024" v="10" actId="33987"/>
          <ac:spMkLst>
            <pc:docMk/>
            <pc:sldMk cId="4079804489" sldId="257"/>
            <ac:spMk id="7" creationId="{461A0B69-6B3C-66FF-BFA3-217352663AAA}"/>
          </ac:spMkLst>
        </pc:spChg>
        <pc:graphicFrameChg chg="mod modGraphic">
          <ac:chgData name="Ishrat Rehman (2118374)" userId="7bceaac9-4ea7-4498-9296-f3c92db6e852" providerId="ADAL" clId="{F95FDCFA-1C51-44C8-A692-2715DABA2479}" dt="2026-10-25T23:47:13.751" v="1324" actId="20577"/>
          <ac:graphicFrameMkLst>
            <pc:docMk/>
            <pc:sldMk cId="4079804489" sldId="257"/>
            <ac:graphicFrameMk id="5" creationId="{03BC48D0-79AE-AB0A-3290-063C3FE3CD2E}"/>
          </ac:graphicFrameMkLst>
        </pc:graphicFrameChg>
        <pc:picChg chg="mod">
          <ac:chgData name="Ishrat Rehman (2118374)" userId="7bceaac9-4ea7-4498-9296-f3c92db6e852" providerId="ADAL" clId="{F95FDCFA-1C51-44C8-A692-2715DABA2479}" dt="2026-10-23T21:35:50.431" v="68" actId="1076"/>
          <ac:picMkLst>
            <pc:docMk/>
            <pc:sldMk cId="4079804489" sldId="257"/>
            <ac:picMk id="3" creationId="{CE15EC72-B7CD-401C-ADCA-849715877255}"/>
          </ac:picMkLst>
        </pc:picChg>
      </pc:sldChg>
      <pc:sldChg chg="addSp delSp modSp mod">
        <pc:chgData name="Ishrat Rehman (2118374)" userId="7bceaac9-4ea7-4498-9296-f3c92db6e852" providerId="ADAL" clId="{F95FDCFA-1C51-44C8-A692-2715DABA2479}" dt="2026-10-25T23:50:09.752" v="1345"/>
        <pc:sldMkLst>
          <pc:docMk/>
          <pc:sldMk cId="1693599521" sldId="258"/>
        </pc:sldMkLst>
        <pc:spChg chg="add mod">
          <ac:chgData name="Ishrat Rehman (2118374)" userId="7bceaac9-4ea7-4498-9296-f3c92db6e852" providerId="ADAL" clId="{F95FDCFA-1C51-44C8-A692-2715DABA2479}" dt="2026-10-24T22:32:31.769" v="1198"/>
          <ac:spMkLst>
            <pc:docMk/>
            <pc:sldMk cId="1693599521" sldId="258"/>
            <ac:spMk id="2" creationId="{0EC238AC-323D-E9EC-4477-EE5315A4598A}"/>
          </ac:spMkLst>
        </pc:spChg>
        <pc:spChg chg="add mod">
          <ac:chgData name="Ishrat Rehman (2118374)" userId="7bceaac9-4ea7-4498-9296-f3c92db6e852" providerId="ADAL" clId="{F95FDCFA-1C51-44C8-A692-2715DABA2479}" dt="2026-10-24T22:32:40.332" v="1199"/>
          <ac:spMkLst>
            <pc:docMk/>
            <pc:sldMk cId="1693599521" sldId="258"/>
            <ac:spMk id="3" creationId="{616D6105-046F-EF3D-F849-D81C13C49FB6}"/>
          </ac:spMkLst>
        </pc:spChg>
        <pc:spChg chg="add mod">
          <ac:chgData name="Ishrat Rehman (2118374)" userId="7bceaac9-4ea7-4498-9296-f3c92db6e852" providerId="ADAL" clId="{F95FDCFA-1C51-44C8-A692-2715DABA2479}" dt="2026-10-24T21:23:37.339" v="360" actId="1076"/>
          <ac:spMkLst>
            <pc:docMk/>
            <pc:sldMk cId="1693599521" sldId="258"/>
            <ac:spMk id="6" creationId="{F24FB132-9193-0F02-6064-FEF9B4370CDA}"/>
          </ac:spMkLst>
        </pc:spChg>
        <pc:graphicFrameChg chg="add mod modGraphic">
          <ac:chgData name="Ishrat Rehman (2118374)" userId="7bceaac9-4ea7-4498-9296-f3c92db6e852" providerId="ADAL" clId="{F95FDCFA-1C51-44C8-A692-2715DABA2479}" dt="2026-10-25T23:50:09.752" v="1345"/>
          <ac:graphicFrameMkLst>
            <pc:docMk/>
            <pc:sldMk cId="1693599521" sldId="258"/>
            <ac:graphicFrameMk id="4" creationId="{3E7ECB92-7C56-FDFB-23FE-BEFAC562DC4B}"/>
          </ac:graphicFrameMkLst>
        </pc:graphicFrameChg>
      </pc:sldChg>
      <pc:sldChg chg="addSp delSp modSp mod">
        <pc:chgData name="Ishrat Rehman (2118374)" userId="7bceaac9-4ea7-4498-9296-f3c92db6e852" providerId="ADAL" clId="{F95FDCFA-1C51-44C8-A692-2715DABA2479}" dt="2026-10-26T00:21:33.470" v="1569" actId="1076"/>
        <pc:sldMkLst>
          <pc:docMk/>
          <pc:sldMk cId="2224563970" sldId="259"/>
        </pc:sldMkLst>
        <pc:graphicFrameChg chg="add mod modGraphic">
          <ac:chgData name="Ishrat Rehman (2118374)" userId="7bceaac9-4ea7-4498-9296-f3c92db6e852" providerId="ADAL" clId="{F95FDCFA-1C51-44C8-A692-2715DABA2479}" dt="2026-10-26T00:21:33.470" v="1569" actId="1076"/>
          <ac:graphicFrameMkLst>
            <pc:docMk/>
            <pc:sldMk cId="2224563970" sldId="259"/>
            <ac:graphicFrameMk id="3" creationId="{2FF22EF2-4D2D-A2C8-F1A3-DE4D2EC00BAB}"/>
          </ac:graphicFrameMkLst>
        </pc:graphicFrameChg>
        <pc:graphicFrameChg chg="add del modGraphic">
          <ac:chgData name="Ishrat Rehman (2118374)" userId="7bceaac9-4ea7-4498-9296-f3c92db6e852" providerId="ADAL" clId="{F95FDCFA-1C51-44C8-A692-2715DABA2479}" dt="2026-10-26T00:04:12.637" v="1483" actId="27309"/>
          <ac:graphicFrameMkLst>
            <pc:docMk/>
            <pc:sldMk cId="2224563970" sldId="259"/>
            <ac:graphicFrameMk id="4" creationId="{3013D96A-2A0B-DC34-0425-840839CE0CD5}"/>
          </ac:graphicFrameMkLst>
        </pc:graphicFrameChg>
      </pc:sldChg>
      <pc:sldChg chg="addSp delSp modSp mod ord">
        <pc:chgData name="Ishrat Rehman (2118374)" userId="7bceaac9-4ea7-4498-9296-f3c92db6e852" providerId="ADAL" clId="{F95FDCFA-1C51-44C8-A692-2715DABA2479}" dt="2026-10-26T00:13:06.287" v="1554" actId="1076"/>
        <pc:sldMkLst>
          <pc:docMk/>
          <pc:sldMk cId="762435736" sldId="260"/>
        </pc:sldMkLst>
        <pc:spChg chg="add mod">
          <ac:chgData name="Ishrat Rehman (2118374)" userId="7bceaac9-4ea7-4498-9296-f3c92db6e852" providerId="ADAL" clId="{F95FDCFA-1C51-44C8-A692-2715DABA2479}" dt="2026-10-24T22:35:42.430" v="1228" actId="1076"/>
          <ac:spMkLst>
            <pc:docMk/>
            <pc:sldMk cId="762435736" sldId="260"/>
            <ac:spMk id="2" creationId="{DEDB4580-3E98-224F-C9F0-77B62A7B40F6}"/>
          </ac:spMkLst>
        </pc:spChg>
        <pc:spChg chg="add mod">
          <ac:chgData name="Ishrat Rehman (2118374)" userId="7bceaac9-4ea7-4498-9296-f3c92db6e852" providerId="ADAL" clId="{F95FDCFA-1C51-44C8-A692-2715DABA2479}" dt="2026-10-24T22:33:48.344" v="1218" actId="20577"/>
          <ac:spMkLst>
            <pc:docMk/>
            <pc:sldMk cId="762435736" sldId="260"/>
            <ac:spMk id="4" creationId="{6AC238DB-9E9B-6D6C-F585-BE0298086765}"/>
          </ac:spMkLst>
        </pc:spChg>
        <pc:spChg chg="add mod">
          <ac:chgData name="Ishrat Rehman (2118374)" userId="7bceaac9-4ea7-4498-9296-f3c92db6e852" providerId="ADAL" clId="{F95FDCFA-1C51-44C8-A692-2715DABA2479}" dt="2026-10-24T21:24:19.496" v="386" actId="20577"/>
          <ac:spMkLst>
            <pc:docMk/>
            <pc:sldMk cId="762435736" sldId="260"/>
            <ac:spMk id="7" creationId="{2D9FA516-46A7-8BF6-6D7E-D6EF065D2CFA}"/>
          </ac:spMkLst>
        </pc:spChg>
        <pc:picChg chg="add del mod modCrop">
          <ac:chgData name="Ishrat Rehman (2118374)" userId="7bceaac9-4ea7-4498-9296-f3c92db6e852" providerId="ADAL" clId="{F95FDCFA-1C51-44C8-A692-2715DABA2479}" dt="2026-10-26T00:12:46.665" v="1551" actId="478"/>
          <ac:picMkLst>
            <pc:docMk/>
            <pc:sldMk cId="762435736" sldId="260"/>
            <ac:picMk id="3" creationId="{31102950-7711-2AC1-5760-3A54F43F6EF7}"/>
          </ac:picMkLst>
        </pc:picChg>
        <pc:picChg chg="add mod">
          <ac:chgData name="Ishrat Rehman (2118374)" userId="7bceaac9-4ea7-4498-9296-f3c92db6e852" providerId="ADAL" clId="{F95FDCFA-1C51-44C8-A692-2715DABA2479}" dt="2026-10-26T00:13:06.287" v="1554" actId="1076"/>
          <ac:picMkLst>
            <pc:docMk/>
            <pc:sldMk cId="762435736" sldId="260"/>
            <ac:picMk id="6" creationId="{7940C94C-8BAA-C623-8F7E-3772CCB12213}"/>
          </ac:picMkLst>
        </pc:picChg>
      </pc:sldChg>
      <pc:sldChg chg="addSp modSp mod">
        <pc:chgData name="Ishrat Rehman (2118374)" userId="7bceaac9-4ea7-4498-9296-f3c92db6e852" providerId="ADAL" clId="{F95FDCFA-1C51-44C8-A692-2715DABA2479}" dt="2026-10-24T22:32:57.764" v="1200"/>
        <pc:sldMkLst>
          <pc:docMk/>
          <pc:sldMk cId="1039863383" sldId="261"/>
        </pc:sldMkLst>
        <pc:spChg chg="add mod">
          <ac:chgData name="Ishrat Rehman (2118374)" userId="7bceaac9-4ea7-4498-9296-f3c92db6e852" providerId="ADAL" clId="{F95FDCFA-1C51-44C8-A692-2715DABA2479}" dt="2026-10-24T22:32:57.764" v="1200"/>
          <ac:spMkLst>
            <pc:docMk/>
            <pc:sldMk cId="1039863383" sldId="261"/>
            <ac:spMk id="4" creationId="{8A11D6B3-8FEB-2E7E-C62A-0CD1D2C1B583}"/>
          </ac:spMkLst>
        </pc:spChg>
        <pc:spChg chg="add mod">
          <ac:chgData name="Ishrat Rehman (2118374)" userId="7bceaac9-4ea7-4498-9296-f3c92db6e852" providerId="ADAL" clId="{F95FDCFA-1C51-44C8-A692-2715DABA2479}" dt="2026-10-24T21:24:37.599" v="401" actId="1076"/>
          <ac:spMkLst>
            <pc:docMk/>
            <pc:sldMk cId="1039863383" sldId="261"/>
            <ac:spMk id="6" creationId="{A5B5D60B-0636-70FB-3B5E-E152ED004B11}"/>
          </ac:spMkLst>
        </pc:spChg>
        <pc:graphicFrameChg chg="add mod modGraphic">
          <ac:chgData name="Ishrat Rehman (2118374)" userId="7bceaac9-4ea7-4498-9296-f3c92db6e852" providerId="ADAL" clId="{F95FDCFA-1C51-44C8-A692-2715DABA2479}" dt="2026-10-24T22:32:57.764" v="1200"/>
          <ac:graphicFrameMkLst>
            <pc:docMk/>
            <pc:sldMk cId="1039863383" sldId="261"/>
            <ac:graphicFrameMk id="3" creationId="{203D583B-B18E-BFCC-DB95-8F2BF216374F}"/>
          </ac:graphicFrameMkLst>
        </pc:graphicFrameChg>
      </pc:sldChg>
      <pc:sldChg chg="addSp modSp mod">
        <pc:chgData name="Ishrat Rehman (2118374)" userId="7bceaac9-4ea7-4498-9296-f3c92db6e852" providerId="ADAL" clId="{F95FDCFA-1C51-44C8-A692-2715DABA2479}" dt="2026-10-26T00:22:54.442" v="1570"/>
        <pc:sldMkLst>
          <pc:docMk/>
          <pc:sldMk cId="2531879539" sldId="263"/>
        </pc:sldMkLst>
        <pc:spChg chg="add mod">
          <ac:chgData name="Ishrat Rehman (2118374)" userId="7bceaac9-4ea7-4498-9296-f3c92db6e852" providerId="ADAL" clId="{F95FDCFA-1C51-44C8-A692-2715DABA2479}" dt="2026-10-25T23:59:35.371" v="1474" actId="1076"/>
          <ac:spMkLst>
            <pc:docMk/>
            <pc:sldMk cId="2531879539" sldId="263"/>
            <ac:spMk id="5" creationId="{795B34BE-FD5D-9357-4196-495F01D4FEEE}"/>
          </ac:spMkLst>
        </pc:spChg>
        <pc:graphicFrameChg chg="add mod modGraphic">
          <ac:chgData name="Ishrat Rehman (2118374)" userId="7bceaac9-4ea7-4498-9296-f3c92db6e852" providerId="ADAL" clId="{F95FDCFA-1C51-44C8-A692-2715DABA2479}" dt="2026-10-26T00:22:54.442" v="1570"/>
          <ac:graphicFrameMkLst>
            <pc:docMk/>
            <pc:sldMk cId="2531879539" sldId="263"/>
            <ac:graphicFrameMk id="3" creationId="{C8824297-F0BD-2857-EE73-FA39179514A1}"/>
          </ac:graphicFrameMkLst>
        </pc:graphicFrameChg>
      </pc:sldChg>
      <pc:sldChg chg="addSp modSp new mod">
        <pc:chgData name="Ishrat Rehman (2118374)" userId="7bceaac9-4ea7-4498-9296-f3c92db6e852" providerId="ADAL" clId="{F95FDCFA-1C51-44C8-A692-2715DABA2479}" dt="2026-10-26T00:01:40.281" v="1481" actId="20577"/>
        <pc:sldMkLst>
          <pc:docMk/>
          <pc:sldMk cId="2445300406" sldId="265"/>
        </pc:sldMkLst>
        <pc:spChg chg="add mod">
          <ac:chgData name="Ishrat Rehman (2118374)" userId="7bceaac9-4ea7-4498-9296-f3c92db6e852" providerId="ADAL" clId="{F95FDCFA-1C51-44C8-A692-2715DABA2479}" dt="2026-10-26T00:01:32.646" v="1479" actId="1076"/>
          <ac:spMkLst>
            <pc:docMk/>
            <pc:sldMk cId="2445300406" sldId="265"/>
            <ac:spMk id="3" creationId="{B8A1C9EA-73EB-8DC5-4F9D-D2EC2F342E7D}"/>
          </ac:spMkLst>
        </pc:spChg>
        <pc:spChg chg="add mod">
          <ac:chgData name="Ishrat Rehman (2118374)" userId="7bceaac9-4ea7-4498-9296-f3c92db6e852" providerId="ADAL" clId="{F95FDCFA-1C51-44C8-A692-2715DABA2479}" dt="2026-10-26T00:01:40.281" v="1481" actId="20577"/>
          <ac:spMkLst>
            <pc:docMk/>
            <pc:sldMk cId="2445300406" sldId="265"/>
            <ac:spMk id="4" creationId="{BBE7E927-64E9-E179-896E-D742ADD6B92F}"/>
          </ac:spMkLst>
        </pc:spChg>
      </pc:sldChg>
      <pc:sldChg chg="addSp modSp new mod">
        <pc:chgData name="Ishrat Rehman (2118374)" userId="7bceaac9-4ea7-4498-9296-f3c92db6e852" providerId="ADAL" clId="{F95FDCFA-1C51-44C8-A692-2715DABA2479}" dt="2026-10-26T00:33:08.146" v="1640" actId="115"/>
        <pc:sldMkLst>
          <pc:docMk/>
          <pc:sldMk cId="4260482543" sldId="266"/>
        </pc:sldMkLst>
        <pc:spChg chg="add mod">
          <ac:chgData name="Ishrat Rehman (2118374)" userId="7bceaac9-4ea7-4498-9296-f3c92db6e852" providerId="ADAL" clId="{F95FDCFA-1C51-44C8-A692-2715DABA2479}" dt="2026-10-26T00:33:08.146" v="1640" actId="115"/>
          <ac:spMkLst>
            <pc:docMk/>
            <pc:sldMk cId="4260482543" sldId="266"/>
            <ac:spMk id="2" creationId="{BCBCC85B-2C3C-8033-33FE-489CF763DFD6}"/>
          </ac:spMkLst>
        </pc:spChg>
      </pc:sldChg>
      <pc:sldChg chg="addSp modSp new mod">
        <pc:chgData name="Ishrat Rehman (2118374)" userId="7bceaac9-4ea7-4498-9296-f3c92db6e852" providerId="ADAL" clId="{F95FDCFA-1C51-44C8-A692-2715DABA2479}" dt="2026-10-26T00:09:11.655" v="1534" actId="20577"/>
        <pc:sldMkLst>
          <pc:docMk/>
          <pc:sldMk cId="57912132" sldId="267"/>
        </pc:sldMkLst>
        <pc:spChg chg="add mod">
          <ac:chgData name="Ishrat Rehman (2118374)" userId="7bceaac9-4ea7-4498-9296-f3c92db6e852" providerId="ADAL" clId="{F95FDCFA-1C51-44C8-A692-2715DABA2479}" dt="2026-10-26T00:09:11.655" v="1534" actId="20577"/>
          <ac:spMkLst>
            <pc:docMk/>
            <pc:sldMk cId="57912132" sldId="267"/>
            <ac:spMk id="3" creationId="{6C82DE0D-C342-96E8-4BBC-5CB0F5E93C3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C7AF8-7B7B-7586-82DE-3DF24A16E3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94AE73-7169-3FEE-E5E5-E07A501B7B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AACAB-B790-F503-F245-CB82B02725A5}"/>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5" name="Footer Placeholder 4">
            <a:extLst>
              <a:ext uri="{FF2B5EF4-FFF2-40B4-BE49-F238E27FC236}">
                <a16:creationId xmlns:a16="http://schemas.microsoft.com/office/drawing/2014/main" id="{0B28D091-9B31-6577-AA3F-F06377C03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DC3C1-6370-47A1-E19B-2D676E159723}"/>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2171883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E9288-E448-6F7A-4249-10E54C342E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1BE692-4623-E187-CE91-F1B80D8D91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0179B5-4334-6692-9E41-B84823BB5250}"/>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5" name="Footer Placeholder 4">
            <a:extLst>
              <a:ext uri="{FF2B5EF4-FFF2-40B4-BE49-F238E27FC236}">
                <a16:creationId xmlns:a16="http://schemas.microsoft.com/office/drawing/2014/main" id="{554F90E4-74AB-4704-2D97-AC125B5F5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180DD7-A645-6517-CC96-26C7D4476DF2}"/>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30344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545A4-3178-6492-B00F-592B5ECE49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44E981-2509-CE39-B9D6-3F3D5034E7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8071E2-05CE-7854-D945-CD0B71FD564F}"/>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5" name="Footer Placeholder 4">
            <a:extLst>
              <a:ext uri="{FF2B5EF4-FFF2-40B4-BE49-F238E27FC236}">
                <a16:creationId xmlns:a16="http://schemas.microsoft.com/office/drawing/2014/main" id="{81F35FE1-FC53-7035-6761-909F607F45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DA7C24-416C-AA7B-860B-4EF60A71874D}"/>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3967566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7F559-CD90-94AF-0675-11EB374DD1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2DA3DF-470D-C84D-9B0C-B999241509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74667E-8CC7-739D-DC6B-A1ACD83211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82A0D6-1597-0804-65EB-774AB7381488}"/>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6" name="Footer Placeholder 5">
            <a:extLst>
              <a:ext uri="{FF2B5EF4-FFF2-40B4-BE49-F238E27FC236}">
                <a16:creationId xmlns:a16="http://schemas.microsoft.com/office/drawing/2014/main" id="{AE226041-8687-71C1-69CA-E7AEA3C69C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17F785-BBEE-5F52-BBD8-3F20E2BD0A47}"/>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82781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74A8-1B84-6BCA-4EEF-23AF1A2408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9F2347-6785-4A82-BD35-468A94A6E7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729249F-3FE5-8DF2-3A84-B1520630F4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C95940-20C8-69DA-6B36-81BC2EAEB0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E725CE-0045-B8CF-07AB-4AAC96C7C9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D50E26-D7E3-1D03-07FF-4080A1577EAC}"/>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8" name="Footer Placeholder 7">
            <a:extLst>
              <a:ext uri="{FF2B5EF4-FFF2-40B4-BE49-F238E27FC236}">
                <a16:creationId xmlns:a16="http://schemas.microsoft.com/office/drawing/2014/main" id="{0B9D8A7C-2652-1034-0580-80DCE01590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7214B2-CB2F-4A74-EE0C-69420FE8BE37}"/>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1085185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9FE02-6076-F513-9D13-2BF6A89AED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43D39E-FAF4-362C-6745-C88AD624805A}"/>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4" name="Footer Placeholder 3">
            <a:extLst>
              <a:ext uri="{FF2B5EF4-FFF2-40B4-BE49-F238E27FC236}">
                <a16:creationId xmlns:a16="http://schemas.microsoft.com/office/drawing/2014/main" id="{5BF4ADC9-E77C-3E9C-1FFB-3BF8458925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C33DF1-3E65-A7A6-A8BC-DBB43475F82B}"/>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3180608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B8FB54-AFFE-4FA4-E45C-40EEF6717EE1}"/>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3" name="Footer Placeholder 2">
            <a:extLst>
              <a:ext uri="{FF2B5EF4-FFF2-40B4-BE49-F238E27FC236}">
                <a16:creationId xmlns:a16="http://schemas.microsoft.com/office/drawing/2014/main" id="{7F793990-3B1C-8C98-DB81-16C9CC6A27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059EB7-594E-B2FC-6289-00FE9629BA65}"/>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3215176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E12AF-8AED-4FF2-F817-E8F01A5353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F444F3-DD6F-8871-3D91-3520E06136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57B863-C1E7-C111-CCB2-5D635A3B80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29D491-B068-E75B-EE75-5198A286F40F}"/>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6" name="Footer Placeholder 5">
            <a:extLst>
              <a:ext uri="{FF2B5EF4-FFF2-40B4-BE49-F238E27FC236}">
                <a16:creationId xmlns:a16="http://schemas.microsoft.com/office/drawing/2014/main" id="{E7E83144-D55B-4D2B-586D-425495B59C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DB069B-E8A4-970B-67B4-115D138018CE}"/>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3257556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61053-B32E-4640-8E5A-445F24D2B1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CF9D75-6BD4-3E74-C66B-28B84EF51C97}"/>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02BD41-345A-4A28-2EAD-2A3A025CE5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7CE241-9743-63A9-464C-22462D8D2B64}"/>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6" name="Footer Placeholder 5">
            <a:extLst>
              <a:ext uri="{FF2B5EF4-FFF2-40B4-BE49-F238E27FC236}">
                <a16:creationId xmlns:a16="http://schemas.microsoft.com/office/drawing/2014/main" id="{5EAF0C50-CE5C-92A5-9F4E-90007C9204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6642CC-DE00-D38D-46CC-9BA22D0D935F}"/>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1839864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6548-3224-EB6A-AD80-E94DCE5022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BF0D6F-EE47-05AF-A7E6-31D55452DD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D8CD8C-6DEC-483F-5E8C-87736D89CCE9}"/>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5" name="Footer Placeholder 4">
            <a:extLst>
              <a:ext uri="{FF2B5EF4-FFF2-40B4-BE49-F238E27FC236}">
                <a16:creationId xmlns:a16="http://schemas.microsoft.com/office/drawing/2014/main" id="{8F2978FB-5F01-F0D3-B9F3-50B3469D88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A45A2-9BAE-EA22-4351-30DBB8C7F2CF}"/>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3392042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B5173F-5432-4E54-299F-3D150F93F2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9514F7-6138-53B8-06BB-38E804A7B7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CED803-FC9E-A3D7-BAAB-03FAB52AAEFA}"/>
              </a:ext>
            </a:extLst>
          </p:cNvPr>
          <p:cNvSpPr>
            <a:spLocks noGrp="1"/>
          </p:cNvSpPr>
          <p:nvPr>
            <p:ph type="dt" sz="half" idx="10"/>
          </p:nvPr>
        </p:nvSpPr>
        <p:spPr/>
        <p:txBody>
          <a:bodyPr/>
          <a:lstStyle/>
          <a:p>
            <a:fld id="{18DE5D43-0B54-44CF-8E54-FD928CFF333A}" type="datetimeFigureOut">
              <a:rPr lang="en-GB" smtClean="0"/>
              <a:t>26/10/2026</a:t>
            </a:fld>
            <a:endParaRPr lang="en-GB"/>
          </a:p>
        </p:txBody>
      </p:sp>
      <p:sp>
        <p:nvSpPr>
          <p:cNvPr id="5" name="Footer Placeholder 4">
            <a:extLst>
              <a:ext uri="{FF2B5EF4-FFF2-40B4-BE49-F238E27FC236}">
                <a16:creationId xmlns:a16="http://schemas.microsoft.com/office/drawing/2014/main" id="{D86E7E56-F621-B742-0DEF-6581074994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D61E6A-E537-4F2F-37EE-F0656AC7E476}"/>
              </a:ext>
            </a:extLst>
          </p:cNvPr>
          <p:cNvSpPr>
            <a:spLocks noGrp="1"/>
          </p:cNvSpPr>
          <p:nvPr>
            <p:ph type="sldNum" sz="quarter" idx="12"/>
          </p:nvPr>
        </p:nvSpPr>
        <p:spPr/>
        <p:txBody>
          <a:bodyPr/>
          <a:lstStyle/>
          <a:p>
            <a:fld id="{244EAC56-CEDA-425E-8608-09F4B1C8293D}" type="slidenum">
              <a:rPr lang="en-GB" smtClean="0"/>
              <a:t>‹#›</a:t>
            </a:fld>
            <a:endParaRPr lang="en-GB"/>
          </a:p>
        </p:txBody>
      </p:sp>
    </p:spTree>
    <p:extLst>
      <p:ext uri="{BB962C8B-B14F-4D97-AF65-F5344CB8AC3E}">
        <p14:creationId xmlns:p14="http://schemas.microsoft.com/office/powerpoint/2010/main" val="2575925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15519E-9334-2F34-C15B-F30B88035A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168372-A38F-ACED-4521-CD70A79A31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1116E9-E07B-3876-B233-58497650D2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DE5D43-0B54-44CF-8E54-FD928CFF333A}" type="datetimeFigureOut">
              <a:rPr lang="en-GB" smtClean="0"/>
              <a:t>26/10/2026</a:t>
            </a:fld>
            <a:endParaRPr lang="en-GB"/>
          </a:p>
        </p:txBody>
      </p:sp>
      <p:sp>
        <p:nvSpPr>
          <p:cNvPr id="5" name="Footer Placeholder 4">
            <a:extLst>
              <a:ext uri="{FF2B5EF4-FFF2-40B4-BE49-F238E27FC236}">
                <a16:creationId xmlns:a16="http://schemas.microsoft.com/office/drawing/2014/main" id="{9394C614-BEE5-D166-933D-5BE4CC4FC9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7961520-964B-2D7E-8191-FB503CF950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4EAC56-CEDA-425E-8608-09F4B1C8293D}" type="slidenum">
              <a:rPr lang="en-GB" smtClean="0"/>
              <a:t>‹#›</a:t>
            </a:fld>
            <a:endParaRPr lang="en-GB"/>
          </a:p>
        </p:txBody>
      </p:sp>
    </p:spTree>
    <p:extLst>
      <p:ext uri="{BB962C8B-B14F-4D97-AF65-F5344CB8AC3E}">
        <p14:creationId xmlns:p14="http://schemas.microsoft.com/office/powerpoint/2010/main" val="1239338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5D7803-980D-88CA-4EF2-4B62E3FA5B14}"/>
              </a:ext>
            </a:extLst>
          </p:cNvPr>
          <p:cNvSpPr txBox="1"/>
          <p:nvPr/>
        </p:nvSpPr>
        <p:spPr>
          <a:xfrm>
            <a:off x="8197516" y="1951672"/>
            <a:ext cx="2423910" cy="1200329"/>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Ishrat Rehman</a:t>
            </a:r>
          </a:p>
          <a:p>
            <a:r>
              <a:rPr lang="en-GB" noProof="0" dirty="0">
                <a:latin typeface="Arial" panose="020B0604020202020204" pitchFamily="34" charset="0"/>
                <a:cs typeface="Arial" panose="020B0604020202020204" pitchFamily="34" charset="0"/>
              </a:rPr>
              <a:t>2118374</a:t>
            </a:r>
          </a:p>
          <a:p>
            <a:r>
              <a:rPr lang="en-GB" noProof="0" dirty="0">
                <a:latin typeface="Arial" panose="020B0604020202020204" pitchFamily="34" charset="0"/>
                <a:cs typeface="Arial" panose="020B0604020202020204" pitchFamily="34" charset="0"/>
              </a:rPr>
              <a:t>LCHS7006</a:t>
            </a:r>
          </a:p>
          <a:p>
            <a:r>
              <a:rPr lang="en-GB" noProof="0" dirty="0">
                <a:latin typeface="Arial" panose="020B0604020202020204" pitchFamily="34" charset="0"/>
                <a:cs typeface="Arial" panose="020B0604020202020204" pitchFamily="34" charset="0"/>
              </a:rPr>
              <a:t>Dr Fahad Khan</a:t>
            </a:r>
          </a:p>
        </p:txBody>
      </p:sp>
      <p:pic>
        <p:nvPicPr>
          <p:cNvPr id="22" name="Picture 21" descr="Gavel resting on block">
            <a:extLst>
              <a:ext uri="{FF2B5EF4-FFF2-40B4-BE49-F238E27FC236}">
                <a16:creationId xmlns:a16="http://schemas.microsoft.com/office/drawing/2014/main" id="{855A8278-F4AA-6121-A8D0-1310A56B57D0}"/>
              </a:ext>
            </a:extLst>
          </p:cNvPr>
          <p:cNvPicPr>
            <a:picLocks noChangeAspect="1"/>
          </p:cNvPicPr>
          <p:nvPr/>
        </p:nvPicPr>
        <p:blipFill>
          <a:blip r:embed="rId2">
            <a:extLst>
              <a:ext uri="{28A0092B-C50C-407E-A947-70E740481C1C}">
                <a14:useLocalDpi xmlns:a14="http://schemas.microsoft.com/office/drawing/2010/main" val="0"/>
              </a:ext>
            </a:extLst>
          </a:blip>
          <a:srcRect l="9605"/>
          <a:stretch>
            <a:fillRect/>
          </a:stretch>
        </p:blipFill>
        <p:spPr>
          <a:xfrm>
            <a:off x="0" y="0"/>
            <a:ext cx="5410200" cy="6858000"/>
          </a:xfrm>
          <a:prstGeom prst="rect">
            <a:avLst/>
          </a:prstGeom>
        </p:spPr>
      </p:pic>
      <p:sp>
        <p:nvSpPr>
          <p:cNvPr id="5" name="TextBox 4">
            <a:extLst>
              <a:ext uri="{FF2B5EF4-FFF2-40B4-BE49-F238E27FC236}">
                <a16:creationId xmlns:a16="http://schemas.microsoft.com/office/drawing/2014/main" id="{464E217E-7E97-D96A-4F3F-0B742F738673}"/>
              </a:ext>
            </a:extLst>
          </p:cNvPr>
          <p:cNvSpPr txBox="1"/>
          <p:nvPr/>
        </p:nvSpPr>
        <p:spPr>
          <a:xfrm>
            <a:off x="8158164" y="4044077"/>
            <a:ext cx="3863818"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Contents</a:t>
            </a:r>
          </a:p>
          <a:p>
            <a:r>
              <a:rPr lang="en-GB" dirty="0">
                <a:latin typeface="Arial" panose="020B0604020202020204" pitchFamily="34" charset="0"/>
                <a:cs typeface="Arial" panose="020B0604020202020204" pitchFamily="34" charset="0"/>
              </a:rPr>
              <a:t>Case overview</a:t>
            </a:r>
          </a:p>
          <a:p>
            <a:r>
              <a:rPr lang="en-GB" dirty="0">
                <a:latin typeface="Arial" panose="020B0604020202020204" pitchFamily="34" charset="0"/>
                <a:cs typeface="Arial" panose="020B0604020202020204" pitchFamily="34" charset="0"/>
              </a:rPr>
              <a:t>How the case emerged</a:t>
            </a:r>
          </a:p>
          <a:p>
            <a:r>
              <a:rPr lang="en-GB" dirty="0">
                <a:latin typeface="Arial" panose="020B0604020202020204" pitchFamily="34" charset="0"/>
                <a:cs typeface="Arial" panose="020B0604020202020204" pitchFamily="34" charset="0"/>
              </a:rPr>
              <a:t>Swiss Cheese Model – Image</a:t>
            </a:r>
          </a:p>
          <a:p>
            <a:r>
              <a:rPr lang="en-GB" dirty="0">
                <a:latin typeface="Arial" panose="020B0604020202020204" pitchFamily="34" charset="0"/>
                <a:cs typeface="Arial" panose="020B0604020202020204" pitchFamily="34" charset="0"/>
              </a:rPr>
              <a:t>Swiss Cheese Model Application</a:t>
            </a:r>
          </a:p>
          <a:p>
            <a:r>
              <a:rPr lang="en-GB" dirty="0">
                <a:latin typeface="Arial" panose="020B0604020202020204" pitchFamily="34" charset="0"/>
                <a:cs typeface="Arial" panose="020B0604020202020204" pitchFamily="34" charset="0"/>
              </a:rPr>
              <a:t>Benchmarking</a:t>
            </a:r>
          </a:p>
          <a:p>
            <a:r>
              <a:rPr lang="en-GB" dirty="0">
                <a:latin typeface="Arial" panose="020B0604020202020204" pitchFamily="34" charset="0"/>
                <a:cs typeface="Arial" panose="020B0604020202020204" pitchFamily="34" charset="0"/>
              </a:rPr>
              <a:t>Policies and the Impact on Services</a:t>
            </a:r>
          </a:p>
          <a:p>
            <a:r>
              <a:rPr lang="en-GB" dirty="0">
                <a:latin typeface="Arial" panose="020B0604020202020204" pitchFamily="34" charset="0"/>
                <a:cs typeface="Arial" panose="020B0604020202020204" pitchFamily="34" charset="0"/>
              </a:rPr>
              <a:t>Component Two Outline</a:t>
            </a:r>
          </a:p>
          <a:p>
            <a:r>
              <a:rPr lang="en-GB" dirty="0">
                <a:latin typeface="Arial" panose="020B0604020202020204" pitchFamily="34" charset="0"/>
                <a:cs typeface="Arial" panose="020B0604020202020204" pitchFamily="34" charset="0"/>
              </a:rPr>
              <a:t>References</a:t>
            </a:r>
          </a:p>
        </p:txBody>
      </p:sp>
      <p:sp>
        <p:nvSpPr>
          <p:cNvPr id="3" name="Rectangle 2">
            <a:extLst>
              <a:ext uri="{FF2B5EF4-FFF2-40B4-BE49-F238E27FC236}">
                <a16:creationId xmlns:a16="http://schemas.microsoft.com/office/drawing/2014/main" id="{876B30FB-4DBA-AC7E-F93A-E4109544BFDE}"/>
              </a:ext>
            </a:extLst>
          </p:cNvPr>
          <p:cNvSpPr/>
          <p:nvPr/>
        </p:nvSpPr>
        <p:spPr>
          <a:xfrm>
            <a:off x="4450632" y="228600"/>
            <a:ext cx="6626943" cy="646331"/>
          </a:xfrm>
          <a:prstGeom prst="rect">
            <a:avLst/>
          </a:prstGeom>
          <a:noFill/>
        </p:spPr>
        <p:txBody>
          <a:bodyPr wrap="square" lIns="91440" tIns="45720" rIns="91440" bIns="45720">
            <a:spAutoFit/>
          </a:bodyPr>
          <a:lstStyle/>
          <a:p>
            <a:r>
              <a:rPr lang="en-GB" sz="3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Lucy Letby Case Study</a:t>
            </a:r>
            <a:endParaRPr lang="en-US" sz="3600" b="0" cap="none" spc="0" dirty="0">
              <a:ln w="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6466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E15EC72-B7CD-401C-ADCA-8497158772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4118" y="61871"/>
            <a:ext cx="4944331" cy="6505072"/>
          </a:xfrm>
          <a:prstGeom prst="rect">
            <a:avLst/>
          </a:prstGeom>
        </p:spPr>
      </p:pic>
      <p:sp>
        <p:nvSpPr>
          <p:cNvPr id="4" name="TextBox 3">
            <a:extLst>
              <a:ext uri="{FF2B5EF4-FFF2-40B4-BE49-F238E27FC236}">
                <a16:creationId xmlns:a16="http://schemas.microsoft.com/office/drawing/2014/main" id="{4DE06662-244E-0AE9-93A8-CF40AD5A4B7F}"/>
              </a:ext>
            </a:extLst>
          </p:cNvPr>
          <p:cNvSpPr txBox="1"/>
          <p:nvPr/>
        </p:nvSpPr>
        <p:spPr>
          <a:xfrm>
            <a:off x="133383" y="822604"/>
            <a:ext cx="6937823" cy="2308324"/>
          </a:xfrm>
          <a:prstGeom prst="rect">
            <a:avLst/>
          </a:prstGeom>
          <a:noFill/>
        </p:spPr>
        <p:txBody>
          <a:bodyPr wrap="square" rtlCol="0">
            <a:spAutoFit/>
          </a:bodyPr>
          <a:lstStyle/>
          <a:p>
            <a:r>
              <a:rPr lang="en-GB" sz="1600" noProof="0" dirty="0">
                <a:latin typeface="Arial" panose="020B0604020202020204" pitchFamily="34" charset="0"/>
                <a:cs typeface="Arial" panose="020B0604020202020204" pitchFamily="34" charset="0"/>
              </a:rPr>
              <a:t>Lucy Letby, is a former neonatal nurse who worked at the Countess of Chester Hospital in Chester, England, </a:t>
            </a:r>
            <a:r>
              <a:rPr lang="en-GB" sz="1600" dirty="0">
                <a:latin typeface="Arial" panose="020B0604020202020204" pitchFamily="34" charset="0"/>
                <a:cs typeface="Arial" panose="020B0604020202020204" pitchFamily="34" charset="0"/>
              </a:rPr>
              <a:t>during the period associated with her offences, June 2015 to June 2016</a:t>
            </a:r>
            <a:r>
              <a:rPr lang="en-GB" sz="1600" noProof="0" dirty="0">
                <a:latin typeface="Arial" panose="020B0604020202020204" pitchFamily="34" charset="0"/>
                <a:cs typeface="Arial" panose="020B0604020202020204" pitchFamily="34" charset="0"/>
              </a:rPr>
              <a:t>. She had specialist training in neonatal intensive care and had studied Child Nursing, graduating from the University of Chester in 2011(Goss, 2023).</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Following the original trial and the 2024 retrial, Letby had been convicted of murdering seven babies and attempting to murder seven others (Cheshire Constabulary, 2024; Goss, 2024).</a:t>
            </a:r>
            <a:endParaRPr lang="en-GB" sz="1600" noProof="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03BC48D0-79AE-AB0A-3290-063C3FE3CD2E}"/>
              </a:ext>
            </a:extLst>
          </p:cNvPr>
          <p:cNvGraphicFramePr>
            <a:graphicFrameLocks noGrp="1"/>
          </p:cNvGraphicFramePr>
          <p:nvPr>
            <p:extLst>
              <p:ext uri="{D42A27DB-BD31-4B8C-83A1-F6EECF244321}">
                <p14:modId xmlns:p14="http://schemas.microsoft.com/office/powerpoint/2010/main" val="993061522"/>
              </p:ext>
            </p:extLst>
          </p:nvPr>
        </p:nvGraphicFramePr>
        <p:xfrm>
          <a:off x="287788" y="3245330"/>
          <a:ext cx="6609347" cy="3513449"/>
        </p:xfrm>
        <a:graphic>
          <a:graphicData uri="http://schemas.openxmlformats.org/drawingml/2006/table">
            <a:tbl>
              <a:tblPr>
                <a:tableStyleId>{93296810-A885-4BE3-A3E7-6D5BEEA58F35}</a:tableStyleId>
              </a:tblPr>
              <a:tblGrid>
                <a:gridCol w="1572138">
                  <a:extLst>
                    <a:ext uri="{9D8B030D-6E8A-4147-A177-3AD203B41FA5}">
                      <a16:colId xmlns:a16="http://schemas.microsoft.com/office/drawing/2014/main" val="589613658"/>
                    </a:ext>
                  </a:extLst>
                </a:gridCol>
                <a:gridCol w="5037209">
                  <a:extLst>
                    <a:ext uri="{9D8B030D-6E8A-4147-A177-3AD203B41FA5}">
                      <a16:colId xmlns:a16="http://schemas.microsoft.com/office/drawing/2014/main" val="3420423979"/>
                    </a:ext>
                  </a:extLst>
                </a:gridCol>
              </a:tblGrid>
              <a:tr h="332948">
                <a:tc>
                  <a:txBody>
                    <a:bodyPr/>
                    <a:lstStyle/>
                    <a:p>
                      <a:pPr>
                        <a:buNone/>
                      </a:pPr>
                      <a:r>
                        <a:rPr lang="en-GB" sz="1400" b="1" dirty="0">
                          <a:latin typeface="Arial" panose="020B0604020202020204" pitchFamily="34" charset="0"/>
                          <a:cs typeface="Arial" panose="020B0604020202020204" pitchFamily="34" charset="0"/>
                        </a:rPr>
                        <a:t>Aspect</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b="1" dirty="0">
                          <a:latin typeface="Arial" panose="020B0604020202020204" pitchFamily="34" charset="0"/>
                          <a:cs typeface="Arial" panose="020B0604020202020204" pitchFamily="34" charset="0"/>
                        </a:rPr>
                        <a:t>Overview</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260089381"/>
                  </a:ext>
                </a:extLst>
              </a:tr>
              <a:tr h="332948">
                <a:tc>
                  <a:txBody>
                    <a:bodyPr/>
                    <a:lstStyle/>
                    <a:p>
                      <a:pPr>
                        <a:buNone/>
                      </a:pPr>
                      <a:r>
                        <a:rPr lang="en-GB" sz="1400" b="1" dirty="0">
                          <a:latin typeface="Arial" panose="020B0604020202020204" pitchFamily="34" charset="0"/>
                          <a:cs typeface="Arial" panose="020B0604020202020204" pitchFamily="34" charset="0"/>
                        </a:rPr>
                        <a:t>Offence timeframe</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0" dirty="0">
                          <a:latin typeface="Arial" panose="020B0604020202020204" pitchFamily="34" charset="0"/>
                          <a:cs typeface="Arial" panose="020B0604020202020204" pitchFamily="34" charset="0"/>
                        </a:rPr>
                        <a:t>June 2015–June 2016, spanning almost 13 months.</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3656127586"/>
                  </a:ext>
                </a:extLst>
              </a:tr>
              <a:tr h="491869">
                <a:tc>
                  <a:txBody>
                    <a:bodyPr/>
                    <a:lstStyle/>
                    <a:p>
                      <a:pPr>
                        <a:buNone/>
                      </a:pPr>
                      <a:r>
                        <a:rPr lang="en-GB" sz="1400" b="1" dirty="0">
                          <a:latin typeface="Arial" panose="020B0604020202020204" pitchFamily="34" charset="0"/>
                          <a:cs typeface="Arial" panose="020B0604020202020204" pitchFamily="34" charset="0"/>
                        </a:rPr>
                        <a:t>Victims</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b="0" dirty="0">
                          <a:latin typeface="Arial" panose="020B0604020202020204" pitchFamily="34" charset="0"/>
                          <a:cs typeface="Arial" panose="020B0604020202020204" pitchFamily="34" charset="0"/>
                        </a:rPr>
                        <a:t>Vulnerable infants receiving neonatal care, including premature babies</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3040798365"/>
                  </a:ext>
                </a:extLst>
              </a:tr>
              <a:tr h="597143">
                <a:tc>
                  <a:txBody>
                    <a:bodyPr/>
                    <a:lstStyle/>
                    <a:p>
                      <a:pPr>
                        <a:buNone/>
                      </a:pPr>
                      <a:r>
                        <a:rPr lang="en-GB" sz="1400" b="1" dirty="0">
                          <a:latin typeface="Arial" panose="020B0604020202020204" pitchFamily="34" charset="0"/>
                          <a:cs typeface="Arial" panose="020B0604020202020204" pitchFamily="34" charset="0"/>
                        </a:rPr>
                        <a:t>Victims’ ages and sex</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0" dirty="0">
                          <a:latin typeface="Arial" panose="020B0604020202020204" pitchFamily="34" charset="0"/>
                          <a:cs typeface="Arial" panose="020B0604020202020204" pitchFamily="34" charset="0"/>
                        </a:rPr>
                        <a:t>Both male and female infants, ranging from hours old to over three months old at the time of attacks (Goss, 2023; 2024).</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864067611"/>
                  </a:ext>
                </a:extLst>
              </a:tr>
              <a:tr h="583413">
                <a:tc>
                  <a:txBody>
                    <a:bodyPr/>
                    <a:lstStyle/>
                    <a:p>
                      <a:pPr>
                        <a:buNone/>
                      </a:pPr>
                      <a:r>
                        <a:rPr lang="en-GB" sz="1400" b="1" dirty="0">
                          <a:latin typeface="Arial" panose="020B0604020202020204" pitchFamily="34" charset="0"/>
                          <a:cs typeface="Arial" panose="020B0604020202020204" pitchFamily="34" charset="0"/>
                        </a:rPr>
                        <a:t>Organisational Concerns</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b="0" dirty="0">
                          <a:latin typeface="Arial" panose="020B0604020202020204" pitchFamily="34" charset="0"/>
                          <a:cs typeface="Arial" panose="020B0604020202020204" pitchFamily="34" charset="0"/>
                        </a:rPr>
                        <a:t>Failures in safeguarding, escalation, investigation and governance reduced opportunities to protect babies (Thirlwall Inquiry, 2026).</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1089355163"/>
                  </a:ext>
                </a:extLst>
              </a:tr>
              <a:tr h="833878">
                <a:tc>
                  <a:txBody>
                    <a:bodyPr/>
                    <a:lstStyle/>
                    <a:p>
                      <a:pPr>
                        <a:buNone/>
                      </a:pPr>
                      <a:r>
                        <a:rPr lang="en-GB" sz="1400" b="1" dirty="0">
                          <a:latin typeface="Arial" panose="020B0604020202020204" pitchFamily="34" charset="0"/>
                          <a:cs typeface="Arial" panose="020B0604020202020204" pitchFamily="34" charset="0"/>
                        </a:rPr>
                        <a:t>Wider  NHS Relevance </a:t>
                      </a:r>
                    </a:p>
                  </a:txBody>
                  <a:tcPr marL="85320" marR="85320" marT="42660" marB="426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0" dirty="0">
                          <a:latin typeface="Arial" panose="020B0604020202020204" pitchFamily="34" charset="0"/>
                          <a:cs typeface="Arial" panose="020B0604020202020204" pitchFamily="34" charset="0"/>
                        </a:rPr>
                        <a:t>The case raises questions about whether lessons from earlier failures became effective local practice (Thirlwall Inquiry,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1266509070"/>
                  </a:ext>
                </a:extLst>
              </a:tr>
            </a:tbl>
          </a:graphicData>
        </a:graphic>
      </p:graphicFrame>
      <p:sp>
        <p:nvSpPr>
          <p:cNvPr id="6" name="TextBox 5">
            <a:extLst>
              <a:ext uri="{FF2B5EF4-FFF2-40B4-BE49-F238E27FC236}">
                <a16:creationId xmlns:a16="http://schemas.microsoft.com/office/drawing/2014/main" id="{57351A7A-43EF-851E-CBBD-E884A2678D53}"/>
              </a:ext>
            </a:extLst>
          </p:cNvPr>
          <p:cNvSpPr txBox="1"/>
          <p:nvPr/>
        </p:nvSpPr>
        <p:spPr>
          <a:xfrm>
            <a:off x="7071205" y="6534519"/>
            <a:ext cx="252507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(Cheshire Constabulary, 2024)</a:t>
            </a:r>
            <a:endParaRPr lang="en-GB" sz="1100" dirty="0"/>
          </a:p>
        </p:txBody>
      </p:sp>
      <p:sp>
        <p:nvSpPr>
          <p:cNvPr id="7" name="Rectangle 6">
            <a:extLst>
              <a:ext uri="{FF2B5EF4-FFF2-40B4-BE49-F238E27FC236}">
                <a16:creationId xmlns:a16="http://schemas.microsoft.com/office/drawing/2014/main" id="{461A0B69-6B3C-66FF-BFA3-217352663AAA}"/>
              </a:ext>
            </a:extLst>
          </p:cNvPr>
          <p:cNvSpPr/>
          <p:nvPr/>
        </p:nvSpPr>
        <p:spPr>
          <a:xfrm>
            <a:off x="0" y="61871"/>
            <a:ext cx="6164826" cy="646331"/>
          </a:xfrm>
          <a:prstGeom prst="rect">
            <a:avLst/>
          </a:prstGeom>
          <a:noFill/>
        </p:spPr>
        <p:txBody>
          <a:bodyPr wrap="squar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Lucy Letby Case Study</a:t>
            </a:r>
            <a:endParaRPr lang="en-US" sz="36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9804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1E299-38F9-2732-7737-799432EF648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EC238AC-323D-E9EC-4477-EE5315A4598A}"/>
              </a:ext>
            </a:extLst>
          </p:cNvPr>
          <p:cNvSpPr txBox="1"/>
          <p:nvPr/>
        </p:nvSpPr>
        <p:spPr>
          <a:xfrm>
            <a:off x="117987" y="775489"/>
            <a:ext cx="11749548"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Concerns developed following unexpected neonatal collapses and deaths. Clinicians increasingly questioned these events and raised concerns about Letby. The hospital’s response subsequently became a central focus of the Thirlwall Inquiry (Thirlwall Inquiry, 2026).</a:t>
            </a:r>
            <a:endParaRPr lang="en-GB" b="1"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3E7ECB92-7C56-FDFB-23FE-BEFAC562DC4B}"/>
              </a:ext>
            </a:extLst>
          </p:cNvPr>
          <p:cNvGraphicFramePr>
            <a:graphicFrameLocks noGrp="1"/>
          </p:cNvGraphicFramePr>
          <p:nvPr>
            <p:extLst>
              <p:ext uri="{D42A27DB-BD31-4B8C-83A1-F6EECF244321}">
                <p14:modId xmlns:p14="http://schemas.microsoft.com/office/powerpoint/2010/main" val="3737412569"/>
              </p:ext>
            </p:extLst>
          </p:nvPr>
        </p:nvGraphicFramePr>
        <p:xfrm>
          <a:off x="345358" y="1964673"/>
          <a:ext cx="11294805" cy="3635534"/>
        </p:xfrm>
        <a:graphic>
          <a:graphicData uri="http://schemas.openxmlformats.org/drawingml/2006/table">
            <a:tbl>
              <a:tblPr>
                <a:tableStyleId>{5C22544A-7EE6-4342-B048-85BDC9FD1C3A}</a:tableStyleId>
              </a:tblPr>
              <a:tblGrid>
                <a:gridCol w="2101646">
                  <a:extLst>
                    <a:ext uri="{9D8B030D-6E8A-4147-A177-3AD203B41FA5}">
                      <a16:colId xmlns:a16="http://schemas.microsoft.com/office/drawing/2014/main" val="1178174024"/>
                    </a:ext>
                  </a:extLst>
                </a:gridCol>
                <a:gridCol w="5028617">
                  <a:extLst>
                    <a:ext uri="{9D8B030D-6E8A-4147-A177-3AD203B41FA5}">
                      <a16:colId xmlns:a16="http://schemas.microsoft.com/office/drawing/2014/main" val="2403450843"/>
                    </a:ext>
                  </a:extLst>
                </a:gridCol>
                <a:gridCol w="4164542">
                  <a:extLst>
                    <a:ext uri="{9D8B030D-6E8A-4147-A177-3AD203B41FA5}">
                      <a16:colId xmlns:a16="http://schemas.microsoft.com/office/drawing/2014/main" val="378439883"/>
                    </a:ext>
                  </a:extLst>
                </a:gridCol>
              </a:tblGrid>
              <a:tr h="248648">
                <a:tc>
                  <a:txBody>
                    <a:bodyPr/>
                    <a:lstStyle/>
                    <a:p>
                      <a:pPr>
                        <a:buNone/>
                      </a:pPr>
                      <a:r>
                        <a:rPr lang="en-GB" sz="1400" b="1" dirty="0">
                          <a:latin typeface="Arial" panose="020B0604020202020204" pitchFamily="34" charset="0"/>
                          <a:cs typeface="Arial" panose="020B0604020202020204" pitchFamily="34" charset="0"/>
                        </a:rPr>
                        <a:t>Date</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1">
                          <a:latin typeface="Arial" panose="020B0604020202020204" pitchFamily="34" charset="0"/>
                          <a:cs typeface="Arial" panose="020B0604020202020204" pitchFamily="34" charset="0"/>
                        </a:rPr>
                        <a:t>Development</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1" dirty="0">
                          <a:latin typeface="Arial" panose="020B0604020202020204" pitchFamily="34" charset="0"/>
                          <a:cs typeface="Arial" panose="020B0604020202020204" pitchFamily="34" charset="0"/>
                        </a:rPr>
                        <a:t>Overview</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1855544172"/>
                  </a:ext>
                </a:extLst>
              </a:tr>
              <a:tr h="472283">
                <a:tc>
                  <a:txBody>
                    <a:bodyPr/>
                    <a:lstStyle/>
                    <a:p>
                      <a:pPr>
                        <a:buNone/>
                      </a:pPr>
                      <a:r>
                        <a:rPr lang="en-GB" sz="1400" b="1">
                          <a:latin typeface="Arial" panose="020B0604020202020204" pitchFamily="34" charset="0"/>
                          <a:cs typeface="Arial" panose="020B0604020202020204" pitchFamily="34" charset="0"/>
                        </a:rPr>
                        <a:t>2015–2016</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b="0" dirty="0">
                          <a:latin typeface="Arial" panose="020B0604020202020204" pitchFamily="34" charset="0"/>
                          <a:cs typeface="Arial" panose="020B0604020202020204" pitchFamily="34" charset="0"/>
                        </a:rPr>
                        <a:t>Unexpected collapses and deaths prompted growing clinical concerns (Thirlwall Inquiry, 2026).</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Emerging concerns needed coordinated assessment and protective action.</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431645470"/>
                  </a:ext>
                </a:extLst>
              </a:tr>
              <a:tr h="412954">
                <a:tc>
                  <a:txBody>
                    <a:bodyPr/>
                    <a:lstStyle/>
                    <a:p>
                      <a:pPr>
                        <a:buNone/>
                      </a:pPr>
                      <a:r>
                        <a:rPr lang="en-GB" sz="1400" b="1" dirty="0">
                          <a:latin typeface="Arial" panose="020B0604020202020204" pitchFamily="34" charset="0"/>
                          <a:cs typeface="Arial" panose="020B0604020202020204" pitchFamily="34" charset="0"/>
                        </a:rPr>
                        <a:t>May 2017</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0" dirty="0">
                          <a:latin typeface="Arial" panose="020B0604020202020204" pitchFamily="34" charset="0"/>
                          <a:cs typeface="Arial" panose="020B0604020202020204" pitchFamily="34" charset="0"/>
                        </a:rPr>
                        <a:t>The hospital contacted Cheshire Police, leading to Operation Hummingbird (Cheshire Constabulary, 2024).  </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A criminal investigation followed a prolonged organisational response.</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3535033469"/>
                  </a:ext>
                </a:extLst>
              </a:tr>
              <a:tr h="289832">
                <a:tc>
                  <a:txBody>
                    <a:bodyPr/>
                    <a:lstStyle/>
                    <a:p>
                      <a:pPr>
                        <a:buNone/>
                      </a:pPr>
                      <a:r>
                        <a:rPr lang="en-GB" sz="1400" b="1">
                          <a:latin typeface="Arial" panose="020B0604020202020204" pitchFamily="34" charset="0"/>
                          <a:cs typeface="Arial" panose="020B0604020202020204" pitchFamily="34" charset="0"/>
                        </a:rPr>
                        <a:t>3 July 2018</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b="0" dirty="0">
                          <a:latin typeface="Arial" panose="020B0604020202020204" pitchFamily="34" charset="0"/>
                          <a:cs typeface="Arial" panose="020B0604020202020204" pitchFamily="34" charset="0"/>
                        </a:rPr>
                        <a:t>Letby was first arrested (Cheshire Constabulary, 2024; Thirlwall Inquiry, 2026).</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Investigation subsequently led to prosecution.</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292109515"/>
                  </a:ext>
                </a:extLst>
              </a:tr>
              <a:tr h="639097">
                <a:tc>
                  <a:txBody>
                    <a:bodyPr/>
                    <a:lstStyle/>
                    <a:p>
                      <a:pPr>
                        <a:buNone/>
                      </a:pPr>
                      <a:r>
                        <a:rPr lang="en-GB" sz="1400" b="1">
                          <a:latin typeface="Arial" panose="020B0604020202020204" pitchFamily="34" charset="0"/>
                          <a:cs typeface="Arial" panose="020B0604020202020204" pitchFamily="34" charset="0"/>
                        </a:rPr>
                        <a:t>August 2023</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0" dirty="0">
                          <a:latin typeface="Arial" panose="020B0604020202020204" pitchFamily="34" charset="0"/>
                          <a:cs typeface="Arial" panose="020B0604020202020204" pitchFamily="34" charset="0"/>
                        </a:rPr>
                        <a:t>The original trial resulted in convictions for murdering seven babies and attempting to murder six others. Sentencing took place on 21 August( Goss, 2023).</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She received 14 whole-life orders.</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3813345934"/>
                  </a:ext>
                </a:extLst>
              </a:tr>
              <a:tr h="599768">
                <a:tc>
                  <a:txBody>
                    <a:bodyPr/>
                    <a:lstStyle/>
                    <a:p>
                      <a:pPr>
                        <a:buNone/>
                      </a:pPr>
                      <a:r>
                        <a:rPr lang="en-GB" sz="1400" b="1">
                          <a:latin typeface="Arial" panose="020B0604020202020204" pitchFamily="34" charset="0"/>
                          <a:cs typeface="Arial" panose="020B0604020202020204" pitchFamily="34" charset="0"/>
                        </a:rPr>
                        <a:t>July 2024</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b="0" dirty="0">
                          <a:latin typeface="Arial" panose="020B0604020202020204" pitchFamily="34" charset="0"/>
                          <a:cs typeface="Arial" panose="020B0604020202020204" pitchFamily="34" charset="0"/>
                        </a:rPr>
                        <a:t>A retrial resulted in conviction for attempting to murder Baby K on 2 July, followed by sentencing on 5 July (Cheshire Constabulary, 2024; Goss, 2024).</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A further whole-life order brought the total to 15.</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2112696196"/>
                  </a:ext>
                </a:extLst>
              </a:tr>
              <a:tr h="483846">
                <a:tc>
                  <a:txBody>
                    <a:bodyPr/>
                    <a:lstStyle/>
                    <a:p>
                      <a:pPr>
                        <a:buNone/>
                      </a:pPr>
                      <a:r>
                        <a:rPr lang="en-GB" sz="1400" b="1" dirty="0">
                          <a:latin typeface="Arial" panose="020B0604020202020204" pitchFamily="34" charset="0"/>
                          <a:cs typeface="Arial" panose="020B0604020202020204" pitchFamily="34" charset="0"/>
                        </a:rPr>
                        <a:t>15 September 2026</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0" dirty="0">
                          <a:latin typeface="Arial" panose="020B0604020202020204" pitchFamily="34" charset="0"/>
                          <a:cs typeface="Arial" panose="020B0604020202020204" pitchFamily="34" charset="0"/>
                        </a:rPr>
                        <a:t>The Thirlwall Inquiry published its final report (Thirlwall Inquiry, 2026).</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It identified serious failures in management, governance and safeguarding.</a:t>
                      </a:r>
                    </a:p>
                  </a:txBody>
                  <a:tcPr marL="62162" marR="62162" marT="31081" marB="3108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1448055763"/>
                  </a:ext>
                </a:extLst>
              </a:tr>
            </a:tbl>
          </a:graphicData>
        </a:graphic>
      </p:graphicFrame>
      <p:sp>
        <p:nvSpPr>
          <p:cNvPr id="6" name="Rectangle 5">
            <a:extLst>
              <a:ext uri="{FF2B5EF4-FFF2-40B4-BE49-F238E27FC236}">
                <a16:creationId xmlns:a16="http://schemas.microsoft.com/office/drawing/2014/main" id="{F24FB132-9193-0F02-6064-FEF9B4370CDA}"/>
              </a:ext>
            </a:extLst>
          </p:cNvPr>
          <p:cNvSpPr/>
          <p:nvPr/>
        </p:nvSpPr>
        <p:spPr>
          <a:xfrm>
            <a:off x="117987" y="144547"/>
            <a:ext cx="5083444" cy="646331"/>
          </a:xfrm>
          <a:prstGeom prst="rect">
            <a:avLst/>
          </a:prstGeom>
          <a:no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How the Case Emerged</a:t>
            </a:r>
          </a:p>
        </p:txBody>
      </p:sp>
      <p:sp>
        <p:nvSpPr>
          <p:cNvPr id="3" name="TextBox 2">
            <a:extLst>
              <a:ext uri="{FF2B5EF4-FFF2-40B4-BE49-F238E27FC236}">
                <a16:creationId xmlns:a16="http://schemas.microsoft.com/office/drawing/2014/main" id="{616D6105-046F-EF3D-F849-D81C13C49FB6}"/>
              </a:ext>
            </a:extLst>
          </p:cNvPr>
          <p:cNvSpPr txBox="1"/>
          <p:nvPr/>
        </p:nvSpPr>
        <p:spPr>
          <a:xfrm>
            <a:off x="448597" y="5667012"/>
            <a:ext cx="11294805"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central organisational failure was the delay in translating clinical concerns into protective action. Safeguarding did not require proof of criminal guilt: proportionate protection and investigation could have proceeded together (Thirlwall Inquiry, 2026).</a:t>
            </a:r>
          </a:p>
        </p:txBody>
      </p:sp>
    </p:spTree>
    <p:extLst>
      <p:ext uri="{BB962C8B-B14F-4D97-AF65-F5344CB8AC3E}">
        <p14:creationId xmlns:p14="http://schemas.microsoft.com/office/powerpoint/2010/main" val="1693599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34947A-DA2F-D304-5055-E23CCE4D76B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C238DB-9E9B-6D6C-F585-BE0298086765}"/>
              </a:ext>
            </a:extLst>
          </p:cNvPr>
          <p:cNvSpPr txBox="1"/>
          <p:nvPr/>
        </p:nvSpPr>
        <p:spPr>
          <a:xfrm>
            <a:off x="339051" y="5663921"/>
            <a:ext cx="11749872" cy="107721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In the Lucy Letby case, weaknesses across safeguarding, escalation, monitoring and leadership reduced successive opportunities to protect babies (Thirlwall Inquiry, 2026). However, its linear presentation simplifies overlapping responsibilities and decision-making; it organises the identified failures but does not establish that every weakness independently caused subsequent harm.</a:t>
            </a:r>
          </a:p>
        </p:txBody>
      </p:sp>
      <p:sp>
        <p:nvSpPr>
          <p:cNvPr id="7" name="Rectangle 6">
            <a:extLst>
              <a:ext uri="{FF2B5EF4-FFF2-40B4-BE49-F238E27FC236}">
                <a16:creationId xmlns:a16="http://schemas.microsoft.com/office/drawing/2014/main" id="{2D9FA516-46A7-8BF6-6D7E-D6EF065D2CFA}"/>
              </a:ext>
            </a:extLst>
          </p:cNvPr>
          <p:cNvSpPr/>
          <p:nvPr/>
        </p:nvSpPr>
        <p:spPr>
          <a:xfrm>
            <a:off x="621185" y="321528"/>
            <a:ext cx="4519187" cy="646331"/>
          </a:xfrm>
          <a:prstGeom prst="rect">
            <a:avLst/>
          </a:prstGeom>
          <a:no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Swiss Cheese Model</a:t>
            </a:r>
          </a:p>
        </p:txBody>
      </p:sp>
      <p:sp>
        <p:nvSpPr>
          <p:cNvPr id="2" name="TextBox 1">
            <a:extLst>
              <a:ext uri="{FF2B5EF4-FFF2-40B4-BE49-F238E27FC236}">
                <a16:creationId xmlns:a16="http://schemas.microsoft.com/office/drawing/2014/main" id="{DEDB4580-3E98-224F-C9F0-77B62A7B40F6}"/>
              </a:ext>
            </a:extLst>
          </p:cNvPr>
          <p:cNvSpPr txBox="1"/>
          <p:nvPr/>
        </p:nvSpPr>
        <p:spPr>
          <a:xfrm>
            <a:off x="4635279" y="5288568"/>
            <a:ext cx="7010399"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Adapted from Reason (2000); case application informed by Thirlwall Inquiry (2026)</a:t>
            </a:r>
          </a:p>
        </p:txBody>
      </p:sp>
      <p:pic>
        <p:nvPicPr>
          <p:cNvPr id="6" name="Picture 5">
            <a:extLst>
              <a:ext uri="{FF2B5EF4-FFF2-40B4-BE49-F238E27FC236}">
                <a16:creationId xmlns:a16="http://schemas.microsoft.com/office/drawing/2014/main" id="{7940C94C-8BAA-C623-8F7E-3772CCB122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23890"/>
            <a:ext cx="12192000" cy="4364678"/>
          </a:xfrm>
          <a:prstGeom prst="rect">
            <a:avLst/>
          </a:prstGeom>
        </p:spPr>
      </p:pic>
    </p:spTree>
    <p:extLst>
      <p:ext uri="{BB962C8B-B14F-4D97-AF65-F5344CB8AC3E}">
        <p14:creationId xmlns:p14="http://schemas.microsoft.com/office/powerpoint/2010/main" val="762435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F285D-70FE-E0B4-2F4D-034D52182223}"/>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FF22EF2-4D2D-A2C8-F1A3-DE4D2EC00BAB}"/>
              </a:ext>
            </a:extLst>
          </p:cNvPr>
          <p:cNvGraphicFramePr>
            <a:graphicFrameLocks noGrp="1"/>
          </p:cNvGraphicFramePr>
          <p:nvPr>
            <p:extLst>
              <p:ext uri="{D42A27DB-BD31-4B8C-83A1-F6EECF244321}">
                <p14:modId xmlns:p14="http://schemas.microsoft.com/office/powerpoint/2010/main" val="1032264957"/>
              </p:ext>
            </p:extLst>
          </p:nvPr>
        </p:nvGraphicFramePr>
        <p:xfrm>
          <a:off x="247379" y="322900"/>
          <a:ext cx="11697241" cy="6212200"/>
        </p:xfrm>
        <a:graphic>
          <a:graphicData uri="http://schemas.openxmlformats.org/drawingml/2006/table">
            <a:tbl>
              <a:tblPr>
                <a:tableStyleId>{5C22544A-7EE6-4342-B048-85BDC9FD1C3A}</a:tableStyleId>
              </a:tblPr>
              <a:tblGrid>
                <a:gridCol w="1513799">
                  <a:extLst>
                    <a:ext uri="{9D8B030D-6E8A-4147-A177-3AD203B41FA5}">
                      <a16:colId xmlns:a16="http://schemas.microsoft.com/office/drawing/2014/main" val="2222319987"/>
                    </a:ext>
                  </a:extLst>
                </a:gridCol>
                <a:gridCol w="1330001">
                  <a:extLst>
                    <a:ext uri="{9D8B030D-6E8A-4147-A177-3AD203B41FA5}">
                      <a16:colId xmlns:a16="http://schemas.microsoft.com/office/drawing/2014/main" val="1742995928"/>
                    </a:ext>
                  </a:extLst>
                </a:gridCol>
                <a:gridCol w="2461495">
                  <a:extLst>
                    <a:ext uri="{9D8B030D-6E8A-4147-A177-3AD203B41FA5}">
                      <a16:colId xmlns:a16="http://schemas.microsoft.com/office/drawing/2014/main" val="3841696127"/>
                    </a:ext>
                  </a:extLst>
                </a:gridCol>
                <a:gridCol w="6391946">
                  <a:extLst>
                    <a:ext uri="{9D8B030D-6E8A-4147-A177-3AD203B41FA5}">
                      <a16:colId xmlns:a16="http://schemas.microsoft.com/office/drawing/2014/main" val="2003520519"/>
                    </a:ext>
                  </a:extLst>
                </a:gridCol>
              </a:tblGrid>
              <a:tr h="137266">
                <a:tc>
                  <a:txBody>
                    <a:bodyPr/>
                    <a:lstStyle/>
                    <a:p>
                      <a:pPr>
                        <a:buNone/>
                      </a:pPr>
                      <a:r>
                        <a:rPr lang="en-GB" sz="1400" b="1" dirty="0">
                          <a:latin typeface="Arial" panose="020B0604020202020204" pitchFamily="34" charset="0"/>
                          <a:cs typeface="Arial" panose="020B0604020202020204" pitchFamily="34" charset="0"/>
                        </a:rPr>
                        <a:t>Layer of defence: slice of cheese</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1">
                          <a:latin typeface="Arial" panose="020B0604020202020204" pitchFamily="34" charset="0"/>
                          <a:cs typeface="Arial" panose="020B0604020202020204" pitchFamily="34" charset="0"/>
                        </a:rPr>
                        <a:t>Intended function</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1" dirty="0">
                          <a:latin typeface="Arial" panose="020B0604020202020204" pitchFamily="34" charset="0"/>
                          <a:cs typeface="Arial" panose="020B0604020202020204" pitchFamily="34" charset="0"/>
                        </a:rPr>
                        <a:t>Hole: weakness in the Lucy Letby case</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1" dirty="0">
                          <a:latin typeface="Arial" panose="020B0604020202020204" pitchFamily="34" charset="0"/>
                          <a:cs typeface="Arial" panose="020B0604020202020204" pitchFamily="34" charset="0"/>
                        </a:rPr>
                        <a:t>Peer-reviewed evidence: wider UK research and statistics</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991288248"/>
                  </a:ext>
                </a:extLst>
              </a:tr>
              <a:tr h="631424">
                <a:tc>
                  <a:txBody>
                    <a:bodyPr/>
                    <a:lstStyle/>
                    <a:p>
                      <a:pPr>
                        <a:buNone/>
                      </a:pPr>
                      <a:r>
                        <a:rPr lang="en-GB" sz="1400" b="1">
                          <a:latin typeface="Arial" panose="020B0604020202020204" pitchFamily="34" charset="0"/>
                          <a:cs typeface="Arial" panose="020B0604020202020204" pitchFamily="34" charset="0"/>
                        </a:rPr>
                        <a:t>1. Safeguarding</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a:latin typeface="Arial" panose="020B0604020202020204" pitchFamily="34" charset="0"/>
                          <a:cs typeface="Arial" panose="020B0604020202020204" pitchFamily="34" charset="0"/>
                        </a:rPr>
                        <a:t>Recognise risk and protect babies.</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Training inadequately addressed deliberate harm by staff (Thirlwall Inquiry, 2026).</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A study analysed 2,415 training evaluations and 13 interviews. Reported benefits do not independently demonstrate improved patient safety (Godbold et al., 2025).</a:t>
                      </a:r>
                    </a:p>
                  </a:txBody>
                  <a:tcPr marL="45804" marR="45804" marT="22902" marB="2290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4212053104"/>
                  </a:ext>
                </a:extLst>
              </a:tr>
              <a:tr h="631424">
                <a:tc>
                  <a:txBody>
                    <a:bodyPr/>
                    <a:lstStyle/>
                    <a:p>
                      <a:pPr>
                        <a:buNone/>
                      </a:pPr>
                      <a:r>
                        <a:rPr lang="en-GB" sz="1400" b="1">
                          <a:latin typeface="Arial" panose="020B0604020202020204" pitchFamily="34" charset="0"/>
                          <a:cs typeface="Arial" panose="020B0604020202020204" pitchFamily="34" charset="0"/>
                        </a:rPr>
                        <a:t>2. Speaking up</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a:latin typeface="Arial" panose="020B0604020202020204" pitchFamily="34" charset="0"/>
                          <a:cs typeface="Arial" panose="020B0604020202020204" pitchFamily="34" charset="0"/>
                        </a:rPr>
                        <a:t>Escalate clinical warnings.</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Clinical concerns did not secure timely protective action (Thirlwall Inquiry, 2026).</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Interviews with 87 Freedom to Speak Up Guardians identified variation in resources and implementation. However, these findings do not establish whether better-resourced roles directly reduce patient harm (Jones et al., 2022).</a:t>
                      </a:r>
                    </a:p>
                  </a:txBody>
                  <a:tcPr marL="45804" marR="45804" marT="22902" marB="2290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3837255388"/>
                  </a:ext>
                </a:extLst>
              </a:tr>
              <a:tr h="507885">
                <a:tc>
                  <a:txBody>
                    <a:bodyPr/>
                    <a:lstStyle/>
                    <a:p>
                      <a:pPr>
                        <a:buNone/>
                      </a:pPr>
                      <a:r>
                        <a:rPr lang="en-GB" sz="1400" b="1">
                          <a:latin typeface="Arial" panose="020B0604020202020204" pitchFamily="34" charset="0"/>
                          <a:cs typeface="Arial" panose="020B0604020202020204" pitchFamily="34" charset="0"/>
                        </a:rPr>
                        <a:t>3. Monitoring</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a:latin typeface="Arial" panose="020B0604020202020204" pitchFamily="34" charset="0"/>
                          <a:cs typeface="Arial" panose="020B0604020202020204" pitchFamily="34" charset="0"/>
                        </a:rPr>
                        <a:t>Detect and investigate signals.</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Monitoring arrangements did not prompt sufficiently timely investigation (Thirlwall Inquiry, 2026).</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Reviewing 1,006 admissions identified 324 incidents; 83% were detected through case-note review alone, demonstrating limitations of routine reporting (Sari et al., 2007).</a:t>
                      </a:r>
                    </a:p>
                  </a:txBody>
                  <a:tcPr marL="45804" marR="45804" marT="22902" marB="2290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929707841"/>
                  </a:ext>
                </a:extLst>
              </a:tr>
              <a:tr h="590245">
                <a:tc>
                  <a:txBody>
                    <a:bodyPr/>
                    <a:lstStyle/>
                    <a:p>
                      <a:pPr>
                        <a:buNone/>
                      </a:pPr>
                      <a:r>
                        <a:rPr lang="en-GB" sz="1400" b="1" dirty="0">
                          <a:latin typeface="Arial" panose="020B0604020202020204" pitchFamily="34" charset="0"/>
                          <a:cs typeface="Arial" panose="020B0604020202020204" pitchFamily="34" charset="0"/>
                        </a:rPr>
                        <a:t>4. Leadership</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a:latin typeface="Arial" panose="020B0604020202020204" pitchFamily="34" charset="0"/>
                          <a:cs typeface="Arial" panose="020B0604020202020204" pitchFamily="34" charset="0"/>
                        </a:rPr>
                        <a:t>Prioritise patient safety.</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Inadequate management responses delayed escalation (Thirlwall Inquiry, 2026).</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Higher incident-reporting rates were associated with a more positive safety culture. Low reporting therefore should not automatically reassure leaders (Hutchinson et al., 2009).</a:t>
                      </a:r>
                    </a:p>
                  </a:txBody>
                  <a:tcPr marL="45804" marR="45804" marT="22902" marB="2290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4177775412"/>
                  </a:ext>
                </a:extLst>
              </a:tr>
              <a:tr h="631424">
                <a:tc>
                  <a:txBody>
                    <a:bodyPr/>
                    <a:lstStyle/>
                    <a:p>
                      <a:pPr>
                        <a:buNone/>
                      </a:pPr>
                      <a:r>
                        <a:rPr lang="en-GB" sz="1400" b="1">
                          <a:latin typeface="Arial" panose="020B0604020202020204" pitchFamily="34" charset="0"/>
                          <a:cs typeface="Arial" panose="020B0604020202020204" pitchFamily="34" charset="0"/>
                        </a:rPr>
                        <a:t>5. Investigation</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a:latin typeface="Arial" panose="020B0604020202020204" pitchFamily="34" charset="0"/>
                          <a:cs typeface="Arial" panose="020B0604020202020204" pitchFamily="34" charset="0"/>
                        </a:rPr>
                        <a:t>Investigate the central concern.</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Review scope did not adequately address suspected deliberate harm (Thirlwall Inquiry, 2026).</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Analysis identified oversimplified investigations, limited expertise and weak corrective actions. Completing a review does not ensure effective risk reduction (Peerally et al., 2017).</a:t>
                      </a:r>
                    </a:p>
                  </a:txBody>
                  <a:tcPr marL="45804" marR="45804" marT="22902" marB="2290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309667632"/>
                  </a:ext>
                </a:extLst>
              </a:tr>
              <a:tr h="590245">
                <a:tc>
                  <a:txBody>
                    <a:bodyPr/>
                    <a:lstStyle/>
                    <a:p>
                      <a:pPr>
                        <a:buNone/>
                      </a:pPr>
                      <a:r>
                        <a:rPr lang="en-GB" sz="1400" b="1">
                          <a:latin typeface="Arial" panose="020B0604020202020204" pitchFamily="34" charset="0"/>
                          <a:cs typeface="Arial" panose="020B0604020202020204" pitchFamily="34" charset="0"/>
                        </a:rPr>
                        <a:t>6. Family communication</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a:latin typeface="Arial" panose="020B0604020202020204" pitchFamily="34" charset="0"/>
                          <a:cs typeface="Arial" panose="020B0604020202020204" pitchFamily="34" charset="0"/>
                        </a:rPr>
                        <a:t>Inform and involve families.</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Parents were inadequately informed about concerns and reviews (Thirlwall Inquiry, 2026).</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In a 33-ward patient-feedback trial, only 4 of 17 intervention wards implemented at least 75% of intervention components, However, this adult inpatient trial found no statistically significant overall safety improvement, limiting direct application to neonatal families (Lawton et al., 2017).</a:t>
                      </a:r>
                    </a:p>
                  </a:txBody>
                  <a:tcPr marL="45804" marR="45804" marT="22902" marB="2290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1496399550"/>
                  </a:ext>
                </a:extLst>
              </a:tr>
              <a:tr h="631424">
                <a:tc>
                  <a:txBody>
                    <a:bodyPr/>
                    <a:lstStyle/>
                    <a:p>
                      <a:pPr>
                        <a:buNone/>
                      </a:pPr>
                      <a:r>
                        <a:rPr lang="en-GB" sz="1400" b="1" dirty="0">
                          <a:latin typeface="Arial" panose="020B0604020202020204" pitchFamily="34" charset="0"/>
                          <a:cs typeface="Arial" panose="020B0604020202020204" pitchFamily="34" charset="0"/>
                        </a:rPr>
                        <a:t>7. Learning</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Embed earlier safety lessons.</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Earlier warnings about deliberate harm had not become effective safeguarding practice (Thirlwall Inquiry, 2026).</a:t>
                      </a:r>
                    </a:p>
                  </a:txBody>
                  <a:tcPr marL="13727" marR="13727" marT="6863" marB="686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Responsibility was clearly identified in 15% of Bristol and 41% of Mid Staffordshire recommendations. However, these figures assess clarity of ownership, rather than whether recommendations were implemented effectively (Powell, 2019).</a:t>
                      </a:r>
                    </a:p>
                  </a:txBody>
                  <a:tcPr marL="45804" marR="45804" marT="22902" marB="2290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172601196"/>
                  </a:ext>
                </a:extLst>
              </a:tr>
            </a:tbl>
          </a:graphicData>
        </a:graphic>
      </p:graphicFrame>
    </p:spTree>
    <p:extLst>
      <p:ext uri="{BB962C8B-B14F-4D97-AF65-F5344CB8AC3E}">
        <p14:creationId xmlns:p14="http://schemas.microsoft.com/office/powerpoint/2010/main" val="2224563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F0C2D-2E7B-3E57-3256-2C222888D4A9}"/>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203D583B-B18E-BFCC-DB95-8F2BF216374F}"/>
              </a:ext>
            </a:extLst>
          </p:cNvPr>
          <p:cNvGraphicFramePr>
            <a:graphicFrameLocks noGrp="1"/>
          </p:cNvGraphicFramePr>
          <p:nvPr>
            <p:extLst>
              <p:ext uri="{D42A27DB-BD31-4B8C-83A1-F6EECF244321}">
                <p14:modId xmlns:p14="http://schemas.microsoft.com/office/powerpoint/2010/main" val="3408388731"/>
              </p:ext>
            </p:extLst>
          </p:nvPr>
        </p:nvGraphicFramePr>
        <p:xfrm>
          <a:off x="403123" y="976054"/>
          <a:ext cx="11371782" cy="4555507"/>
        </p:xfrm>
        <a:graphic>
          <a:graphicData uri="http://schemas.openxmlformats.org/drawingml/2006/table">
            <a:tbl>
              <a:tblPr>
                <a:tableStyleId>{5C22544A-7EE6-4342-B048-85BDC9FD1C3A}</a:tableStyleId>
              </a:tblPr>
              <a:tblGrid>
                <a:gridCol w="3016863">
                  <a:extLst>
                    <a:ext uri="{9D8B030D-6E8A-4147-A177-3AD203B41FA5}">
                      <a16:colId xmlns:a16="http://schemas.microsoft.com/office/drawing/2014/main" val="1251360314"/>
                    </a:ext>
                  </a:extLst>
                </a:gridCol>
                <a:gridCol w="2669029">
                  <a:extLst>
                    <a:ext uri="{9D8B030D-6E8A-4147-A177-3AD203B41FA5}">
                      <a16:colId xmlns:a16="http://schemas.microsoft.com/office/drawing/2014/main" val="1950877432"/>
                    </a:ext>
                  </a:extLst>
                </a:gridCol>
                <a:gridCol w="2842945">
                  <a:extLst>
                    <a:ext uri="{9D8B030D-6E8A-4147-A177-3AD203B41FA5}">
                      <a16:colId xmlns:a16="http://schemas.microsoft.com/office/drawing/2014/main" val="2856305448"/>
                    </a:ext>
                  </a:extLst>
                </a:gridCol>
                <a:gridCol w="2842945">
                  <a:extLst>
                    <a:ext uri="{9D8B030D-6E8A-4147-A177-3AD203B41FA5}">
                      <a16:colId xmlns:a16="http://schemas.microsoft.com/office/drawing/2014/main" val="637266468"/>
                    </a:ext>
                  </a:extLst>
                </a:gridCol>
              </a:tblGrid>
              <a:tr h="473035">
                <a:tc>
                  <a:txBody>
                    <a:bodyPr/>
                    <a:lstStyle/>
                    <a:p>
                      <a:pPr>
                        <a:buNone/>
                      </a:pPr>
                      <a:r>
                        <a:rPr lang="en-GB" sz="1400" b="1" dirty="0">
                          <a:latin typeface="Arial" panose="020B0604020202020204" pitchFamily="34" charset="0"/>
                          <a:cs typeface="Arial" panose="020B0604020202020204" pitchFamily="34" charset="0"/>
                        </a:rPr>
                        <a:t>Indicator</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1">
                          <a:latin typeface="Arial" panose="020B0604020202020204" pitchFamily="34" charset="0"/>
                          <a:cs typeface="Arial" panose="020B0604020202020204" pitchFamily="34" charset="0"/>
                        </a:rPr>
                        <a:t>Benchmark or expected practice</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1">
                          <a:latin typeface="Arial" panose="020B0604020202020204" pitchFamily="34" charset="0"/>
                          <a:cs typeface="Arial" panose="020B0604020202020204" pitchFamily="34" charset="0"/>
                        </a:rPr>
                        <a:t>Evidence from the Letby case</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b="1" dirty="0">
                          <a:latin typeface="Arial" panose="020B0604020202020204" pitchFamily="34" charset="0"/>
                          <a:cs typeface="Arial" panose="020B0604020202020204" pitchFamily="34" charset="0"/>
                        </a:rPr>
                        <a:t>Succinct overview</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4139811793"/>
                  </a:ext>
                </a:extLst>
              </a:tr>
              <a:tr h="1138998">
                <a:tc>
                  <a:txBody>
                    <a:bodyPr/>
                    <a:lstStyle/>
                    <a:p>
                      <a:pPr>
                        <a:buNone/>
                      </a:pPr>
                      <a:r>
                        <a:rPr lang="en-GB" sz="1400" b="1">
                          <a:latin typeface="Arial" panose="020B0604020202020204" pitchFamily="34" charset="0"/>
                          <a:cs typeface="Arial" panose="020B0604020202020204" pitchFamily="34" charset="0"/>
                        </a:rPr>
                        <a:t>Mortality outcomes</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a:latin typeface="Arial" panose="020B0604020202020204" pitchFamily="34" charset="0"/>
                          <a:cs typeface="Arial" panose="020B0604020202020204" pitchFamily="34" charset="0"/>
                        </a:rPr>
                        <a:t>Compare outcomes with hospitals providing similar neonatal care, adjusting for relevant population differences.</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For 2015, the stabilised and adjusted neonatal mortality rate was more than 10% above the average for comparable hospitals (Thirlwall Inquiry, 2026).</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A signal requiring investigation, rather than proof of its cause.</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3599846119"/>
                  </a:ext>
                </a:extLst>
              </a:tr>
              <a:tr h="893143">
                <a:tc>
                  <a:txBody>
                    <a:bodyPr/>
                    <a:lstStyle/>
                    <a:p>
                      <a:pPr>
                        <a:buNone/>
                      </a:pPr>
                      <a:r>
                        <a:rPr lang="en-GB" sz="1400" b="1">
                          <a:latin typeface="Arial" panose="020B0604020202020204" pitchFamily="34" charset="0"/>
                          <a:cs typeface="Arial" panose="020B0604020202020204" pitchFamily="34" charset="0"/>
                        </a:rPr>
                        <a:t>Timely monitoring</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a:latin typeface="Arial" panose="020B0604020202020204" pitchFamily="34" charset="0"/>
                          <a:cs typeface="Arial" panose="020B0604020202020204" pitchFamily="34" charset="0"/>
                        </a:rPr>
                        <a:t>Combine retrospective national comparison with continuous local surveillance.</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MBRRACE reported the 2015 data in June 2017 (Thirlwall Inquiry, 2026).</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Annual benchmarking needed complementary local monitoring and escalation.</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1361144140"/>
                  </a:ext>
                </a:extLst>
              </a:tr>
              <a:tr h="910040">
                <a:tc>
                  <a:txBody>
                    <a:bodyPr/>
                    <a:lstStyle/>
                    <a:p>
                      <a:pPr>
                        <a:buNone/>
                      </a:pPr>
                      <a:r>
                        <a:rPr lang="en-GB" sz="1400" b="1">
                          <a:latin typeface="Arial" panose="020B0604020202020204" pitchFamily="34" charset="0"/>
                          <a:cs typeface="Arial" panose="020B0604020202020204" pitchFamily="34" charset="0"/>
                        </a:rPr>
                        <a:t>Safeguarding response</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Act on concerns that a professional may have harmed a child, without requiring proof of guilt.</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Concerns did not trigger timely safeguarding action (Thirlwall Inquiry, 2026).</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400" dirty="0">
                          <a:latin typeface="Arial" panose="020B0604020202020204" pitchFamily="34" charset="0"/>
                          <a:cs typeface="Arial" panose="020B0604020202020204" pitchFamily="34" charset="0"/>
                        </a:rPr>
                        <a:t>A gap between expected protection and actual practice.</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2948083406"/>
                  </a:ext>
                </a:extLst>
              </a:tr>
              <a:tr h="1018675">
                <a:tc>
                  <a:txBody>
                    <a:bodyPr/>
                    <a:lstStyle/>
                    <a:p>
                      <a:pPr>
                        <a:buNone/>
                      </a:pPr>
                      <a:r>
                        <a:rPr lang="en-GB" sz="1400" b="1" dirty="0">
                          <a:latin typeface="Arial" panose="020B0604020202020204" pitchFamily="34" charset="0"/>
                          <a:cs typeface="Arial" panose="020B0604020202020204" pitchFamily="34" charset="0"/>
                        </a:rPr>
                        <a:t>Governance and accountability</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Monitor risks, respond to feedback and demonstrate effective improvement, as required by Regulation 17.</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Management responses and commissioned reviews failed to resolve the central safety concern (CQC, 2025a; Thirlwall Inquiry, 2026).</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400" dirty="0">
                          <a:latin typeface="Arial" panose="020B0604020202020204" pitchFamily="34" charset="0"/>
                          <a:cs typeface="Arial" panose="020B0604020202020204" pitchFamily="34" charset="0"/>
                        </a:rPr>
                        <a:t>Compliance must be demonstrated through decisions and outcomes.</a:t>
                      </a:r>
                    </a:p>
                  </a:txBody>
                  <a:tcPr marL="58802" marR="58802" marT="29401" marB="2940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922316973"/>
                  </a:ext>
                </a:extLst>
              </a:tr>
            </a:tbl>
          </a:graphicData>
        </a:graphic>
      </p:graphicFrame>
      <p:sp>
        <p:nvSpPr>
          <p:cNvPr id="4" name="TextBox 3">
            <a:extLst>
              <a:ext uri="{FF2B5EF4-FFF2-40B4-BE49-F238E27FC236}">
                <a16:creationId xmlns:a16="http://schemas.microsoft.com/office/drawing/2014/main" id="{8A11D6B3-8FEB-2E7E-C62A-0CD1D2C1B583}"/>
              </a:ext>
            </a:extLst>
          </p:cNvPr>
          <p:cNvSpPr txBox="1"/>
          <p:nvPr/>
        </p:nvSpPr>
        <p:spPr>
          <a:xfrm>
            <a:off x="403123" y="5620096"/>
            <a:ext cx="11185909" cy="107721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Benchmarking identified a neonatal mortality signal requiring investigation, rather than establishing its cause. However, the 2015 results were reported in June 2017, so they cannot be treated as an alert available to managers during 2015. Continuous local monitoring and responses to clinical concerns were therefore essential alongside national comparisons (Thirlwall Inquiry, 2026).</a:t>
            </a:r>
          </a:p>
        </p:txBody>
      </p:sp>
      <p:sp>
        <p:nvSpPr>
          <p:cNvPr id="6" name="Rectangle 5">
            <a:extLst>
              <a:ext uri="{FF2B5EF4-FFF2-40B4-BE49-F238E27FC236}">
                <a16:creationId xmlns:a16="http://schemas.microsoft.com/office/drawing/2014/main" id="{A5B5D60B-0636-70FB-3B5E-E152ED004B11}"/>
              </a:ext>
            </a:extLst>
          </p:cNvPr>
          <p:cNvSpPr/>
          <p:nvPr/>
        </p:nvSpPr>
        <p:spPr>
          <a:xfrm>
            <a:off x="403123" y="241188"/>
            <a:ext cx="3134192" cy="646331"/>
          </a:xfrm>
          <a:prstGeom prst="rect">
            <a:avLst/>
          </a:prstGeom>
          <a:no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Benchmarking</a:t>
            </a:r>
          </a:p>
        </p:txBody>
      </p:sp>
    </p:spTree>
    <p:extLst>
      <p:ext uri="{BB962C8B-B14F-4D97-AF65-F5344CB8AC3E}">
        <p14:creationId xmlns:p14="http://schemas.microsoft.com/office/powerpoint/2010/main" val="1039863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7E9B4C-8AF0-6195-E09C-D26618D5B555}"/>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C8824297-F0BD-2857-EE73-FA39179514A1}"/>
              </a:ext>
            </a:extLst>
          </p:cNvPr>
          <p:cNvGraphicFramePr>
            <a:graphicFrameLocks noGrp="1"/>
          </p:cNvGraphicFramePr>
          <p:nvPr>
            <p:extLst>
              <p:ext uri="{D42A27DB-BD31-4B8C-83A1-F6EECF244321}">
                <p14:modId xmlns:p14="http://schemas.microsoft.com/office/powerpoint/2010/main" val="27876892"/>
              </p:ext>
            </p:extLst>
          </p:nvPr>
        </p:nvGraphicFramePr>
        <p:xfrm>
          <a:off x="308035" y="941475"/>
          <a:ext cx="11575930" cy="5695600"/>
        </p:xfrm>
        <a:graphic>
          <a:graphicData uri="http://schemas.openxmlformats.org/drawingml/2006/table">
            <a:tbl>
              <a:tblPr>
                <a:tableStyleId>{5C22544A-7EE6-4342-B048-85BDC9FD1C3A}</a:tableStyleId>
              </a:tblPr>
              <a:tblGrid>
                <a:gridCol w="1931187">
                  <a:extLst>
                    <a:ext uri="{9D8B030D-6E8A-4147-A177-3AD203B41FA5}">
                      <a16:colId xmlns:a16="http://schemas.microsoft.com/office/drawing/2014/main" val="1013686242"/>
                    </a:ext>
                  </a:extLst>
                </a:gridCol>
                <a:gridCol w="4191000">
                  <a:extLst>
                    <a:ext uri="{9D8B030D-6E8A-4147-A177-3AD203B41FA5}">
                      <a16:colId xmlns:a16="http://schemas.microsoft.com/office/drawing/2014/main" val="3309609021"/>
                    </a:ext>
                  </a:extLst>
                </a:gridCol>
                <a:gridCol w="1426029">
                  <a:extLst>
                    <a:ext uri="{9D8B030D-6E8A-4147-A177-3AD203B41FA5}">
                      <a16:colId xmlns:a16="http://schemas.microsoft.com/office/drawing/2014/main" val="1359513237"/>
                    </a:ext>
                  </a:extLst>
                </a:gridCol>
                <a:gridCol w="2002971">
                  <a:extLst>
                    <a:ext uri="{9D8B030D-6E8A-4147-A177-3AD203B41FA5}">
                      <a16:colId xmlns:a16="http://schemas.microsoft.com/office/drawing/2014/main" val="1832581902"/>
                    </a:ext>
                  </a:extLst>
                </a:gridCol>
                <a:gridCol w="2024743">
                  <a:extLst>
                    <a:ext uri="{9D8B030D-6E8A-4147-A177-3AD203B41FA5}">
                      <a16:colId xmlns:a16="http://schemas.microsoft.com/office/drawing/2014/main" val="2195677432"/>
                    </a:ext>
                  </a:extLst>
                </a:gridCol>
              </a:tblGrid>
              <a:tr h="378671">
                <a:tc>
                  <a:txBody>
                    <a:bodyPr/>
                    <a:lstStyle/>
                    <a:p>
                      <a:pPr>
                        <a:buNone/>
                      </a:pPr>
                      <a:r>
                        <a:rPr lang="en-GB" sz="1200" b="1" dirty="0">
                          <a:latin typeface="Arial" panose="020B0604020202020204" pitchFamily="34" charset="0"/>
                          <a:cs typeface="Arial" panose="020B0604020202020204" pitchFamily="34" charset="0"/>
                        </a:rPr>
                        <a:t>Policy , Law or Professional requirement</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b="1" dirty="0">
                          <a:latin typeface="Arial" panose="020B0604020202020204" pitchFamily="34" charset="0"/>
                          <a:cs typeface="Arial" panose="020B0604020202020204" pitchFamily="34" charset="0"/>
                        </a:rPr>
                        <a:t>Gap between policy and practice</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b="1" dirty="0">
                          <a:latin typeface="Arial" panose="020B0604020202020204" pitchFamily="34" charset="0"/>
                          <a:cs typeface="Arial" panose="020B0604020202020204" pitchFamily="34" charset="0"/>
                        </a:rPr>
                        <a:t>Implication for  quality</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b="1" dirty="0">
                          <a:latin typeface="Arial" panose="020B0604020202020204" pitchFamily="34" charset="0"/>
                          <a:cs typeface="Arial" panose="020B0604020202020204" pitchFamily="34" charset="0"/>
                        </a:rPr>
                        <a:t>Implication for efficiency</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b="1" dirty="0">
                          <a:latin typeface="Arial" panose="020B0604020202020204" pitchFamily="34" charset="0"/>
                          <a:cs typeface="Arial" panose="020B0604020202020204" pitchFamily="34" charset="0"/>
                        </a:rPr>
                        <a:t>Implication for equity</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1749527641"/>
                  </a:ext>
                </a:extLst>
              </a:tr>
              <a:tr h="667076">
                <a:tc>
                  <a:txBody>
                    <a:bodyPr/>
                    <a:lstStyle/>
                    <a:p>
                      <a:pPr>
                        <a:buNone/>
                      </a:pPr>
                      <a:r>
                        <a:rPr lang="en-GB" sz="1200" b="1" dirty="0">
                          <a:latin typeface="Arial" panose="020B0604020202020204" pitchFamily="34" charset="0"/>
                          <a:cs typeface="Arial" panose="020B0604020202020204" pitchFamily="34" charset="0"/>
                        </a:rPr>
                        <a:t>Children Act 2004, section 11, and Working Together to Safeguard Children (2015)</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200" dirty="0">
                          <a:latin typeface="Arial" panose="020B0604020202020204" pitchFamily="34" charset="0"/>
                          <a:cs typeface="Arial" panose="020B0604020202020204" pitchFamily="34" charset="0"/>
                        </a:rPr>
                        <a:t>Concerns about possible harm by staff did not trigger timely safeguarding action (Thirlwall Inquiry, 2026).</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200">
                          <a:latin typeface="Arial" panose="020B0604020202020204" pitchFamily="34" charset="0"/>
                          <a:cs typeface="Arial" panose="020B0604020202020204" pitchFamily="34" charset="0"/>
                        </a:rPr>
                        <a:t>Reduced opportunities to protect babies from further harm.</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200" dirty="0">
                          <a:latin typeface="Arial" panose="020B0604020202020204" pitchFamily="34" charset="0"/>
                          <a:cs typeface="Arial" panose="020B0604020202020204" pitchFamily="34" charset="0"/>
                        </a:rPr>
                        <a:t>Delayed coordinated assessment and appropriate external referral.</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200" dirty="0">
                          <a:latin typeface="Arial" panose="020B0604020202020204" pitchFamily="34" charset="0"/>
                          <a:cs typeface="Arial" panose="020B0604020202020204" pitchFamily="34" charset="0"/>
                        </a:rPr>
                        <a:t>Babies depended on adults to recognise risk and secure protection on their behalf.</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3249819794"/>
                  </a:ext>
                </a:extLst>
              </a:tr>
              <a:tr h="759794">
                <a:tc>
                  <a:txBody>
                    <a:bodyPr/>
                    <a:lstStyle/>
                    <a:p>
                      <a:pPr>
                        <a:buNone/>
                      </a:pPr>
                      <a:r>
                        <a:rPr lang="en-GB" sz="1200" b="1">
                          <a:latin typeface="Arial" panose="020B0604020202020204" pitchFamily="34" charset="0"/>
                          <a:cs typeface="Arial" panose="020B0604020202020204" pitchFamily="34" charset="0"/>
                        </a:rPr>
                        <a:t>Regulation 17: Good governance</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Monitoring, escalation and commissioned reviews failed to resolve the central safety concern (CQC, 2025a; Thirlwall Inquiry, 2026).</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a:latin typeface="Arial" panose="020B0604020202020204" pitchFamily="34" charset="0"/>
                          <a:cs typeface="Arial" panose="020B0604020202020204" pitchFamily="34" charset="0"/>
                        </a:rPr>
                        <a:t>Safety information did not consistently produce effective protective decisions.</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a:latin typeface="Arial" panose="020B0604020202020204" pitchFamily="34" charset="0"/>
                          <a:cs typeface="Arial" panose="020B0604020202020204" pitchFamily="34" charset="0"/>
                        </a:rPr>
                        <a:t>Reviews consumed resources without adequately answering the relevant question.</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Weak accountability limited families’ opportunities to challenge organisational decisions.</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13097604"/>
                  </a:ext>
                </a:extLst>
              </a:tr>
              <a:tr h="586877">
                <a:tc>
                  <a:txBody>
                    <a:bodyPr/>
                    <a:lstStyle/>
                    <a:p>
                      <a:pPr>
                        <a:buNone/>
                      </a:pPr>
                      <a:r>
                        <a:rPr lang="en-GB" sz="1200" b="1">
                          <a:latin typeface="Arial" panose="020B0604020202020204" pitchFamily="34" charset="0"/>
                          <a:cs typeface="Arial" panose="020B0604020202020204" pitchFamily="34" charset="0"/>
                        </a:rPr>
                        <a:t>Regulation 20: Duty of candour</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200" dirty="0">
                          <a:latin typeface="Arial" panose="020B0604020202020204" pitchFamily="34" charset="0"/>
                          <a:cs typeface="Arial" panose="020B0604020202020204" pitchFamily="34" charset="0"/>
                        </a:rPr>
                        <a:t>Parents were inadequately informed about concerns and reviews (CQC, 2025b; Thirlwall Inquiry, 2026).</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200">
                          <a:latin typeface="Arial" panose="020B0604020202020204" pitchFamily="34" charset="0"/>
                          <a:cs typeface="Arial" panose="020B0604020202020204" pitchFamily="34" charset="0"/>
                        </a:rPr>
                        <a:t>Undermined openness, trust and family experience.</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200">
                          <a:latin typeface="Arial" panose="020B0604020202020204" pitchFamily="34" charset="0"/>
                          <a:cs typeface="Arial" panose="020B0604020202020204" pitchFamily="34" charset="0"/>
                        </a:rPr>
                        <a:t>Inadequate communication created additional work for families seeking explanations.</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tc>
                  <a:txBody>
                    <a:bodyPr/>
                    <a:lstStyle/>
                    <a:p>
                      <a:pPr>
                        <a:buNone/>
                      </a:pPr>
                      <a:r>
                        <a:rPr lang="en-GB" sz="1200" dirty="0">
                          <a:latin typeface="Arial" panose="020B0604020202020204" pitchFamily="34" charset="0"/>
                          <a:cs typeface="Arial" panose="020B0604020202020204" pitchFamily="34" charset="0"/>
                        </a:rPr>
                        <a:t>Unequal access to information restricted meaningful participation and advocacy.</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FFAEC"/>
                    </a:solidFill>
                  </a:tcPr>
                </a:tc>
                <a:extLst>
                  <a:ext uri="{0D108BD9-81ED-4DB2-BD59-A6C34878D82A}">
                    <a16:rowId xmlns:a16="http://schemas.microsoft.com/office/drawing/2014/main" val="3404855639"/>
                  </a:ext>
                </a:extLst>
              </a:tr>
              <a:tr h="736364">
                <a:tc>
                  <a:txBody>
                    <a:bodyPr/>
                    <a:lstStyle/>
                    <a:p>
                      <a:pPr>
                        <a:buNone/>
                      </a:pPr>
                      <a:r>
                        <a:rPr lang="en-GB" sz="1200" b="1" dirty="0">
                          <a:latin typeface="Arial" panose="020B0604020202020204" pitchFamily="34" charset="0"/>
                          <a:cs typeface="Arial" panose="020B0604020202020204" pitchFamily="34" charset="0"/>
                        </a:rPr>
                        <a:t>The hospital’s Speak Out Safely and Whistleblowing Policy</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Commitments to address concerns promptly and impartially did not translate into timely protection (Thirlwall Inquiry, 2026).</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Clinical warnings did not reliably influence safety decisions.</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Unresolved concerns prolonged escalation and delayed an appropriate response.</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Professional hierarchy affected whose concerns influenced decisions.</a:t>
                      </a:r>
                    </a:p>
                  </a:txBody>
                  <a:tcPr marL="41840" marR="41840" marT="20920" marB="209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1791969854"/>
                  </a:ext>
                </a:extLst>
              </a:tr>
              <a:tr h="748298">
                <a:tc>
                  <a:txBody>
                    <a:bodyPr/>
                    <a:lstStyle/>
                    <a:p>
                      <a:pPr>
                        <a:buNone/>
                      </a:pPr>
                      <a:r>
                        <a:rPr lang="en-GB" sz="1200" b="1">
                          <a:latin typeface="Arial" panose="020B0604020202020204" pitchFamily="34" charset="0"/>
                          <a:cs typeface="Arial" panose="020B0604020202020204" pitchFamily="34" charset="0"/>
                        </a:rPr>
                        <a:t>Regulation 13: Safeguarding service users from abuse and improper treatment</a:t>
                      </a:r>
                      <a:endParaRPr lang="en-GB" sz="120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Delayed protective action following concerns about possible harm by staff demonstrated weaknesses in safeguarding implementation (GOV.UK, 2014, reg. 13; Thirlwall Inquiry,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a:latin typeface="Arial" panose="020B0604020202020204" pitchFamily="34" charset="0"/>
                          <a:cs typeface="Arial" panose="020B0604020202020204" pitchFamily="34" charset="0"/>
                        </a:rPr>
                        <a:t>Delays reduced opportunities to prevent further harm.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a:latin typeface="Arial" panose="020B0604020202020204" pitchFamily="34" charset="0"/>
                          <a:cs typeface="Arial" panose="020B0604020202020204" pitchFamily="34" charset="0"/>
                        </a:rPr>
                        <a:t>Prompt investigation and coordinated referral could reduce prolonged, unresolved escalation.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Protection must include babies who cannot report abuse or advocate for themselves.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2354393124"/>
                  </a:ext>
                </a:extLst>
              </a:tr>
              <a:tr h="898751">
                <a:tc>
                  <a:txBody>
                    <a:bodyPr/>
                    <a:lstStyle/>
                    <a:p>
                      <a:pPr>
                        <a:buNone/>
                      </a:pPr>
                      <a:r>
                        <a:rPr lang="en-GB" sz="1200" b="1">
                          <a:latin typeface="Arial" panose="020B0604020202020204" pitchFamily="34" charset="0"/>
                          <a:cs typeface="Arial" panose="020B0604020202020204" pitchFamily="34" charset="0"/>
                        </a:rPr>
                        <a:t>NMC Code (2015): Preserve safety</a:t>
                      </a:r>
                      <a:endParaRPr lang="en-GB" sz="120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The Code requires nurses to raise and escalate safety concerns. In the Letby case, concerns did not consistently translate into timely protection, highlighting the need for effective organisational responses alongside professional reporting (Nursing and Midwifery Council, 2015; Thirlwall Inquiry, 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a:latin typeface="Arial" panose="020B0604020202020204" pitchFamily="34" charset="0"/>
                          <a:cs typeface="Arial" panose="020B0604020202020204" pitchFamily="34" charset="0"/>
                        </a:rPr>
                        <a:t>Reporting must lead to action that protects patients.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a:latin typeface="Arial" panose="020B0604020202020204" pitchFamily="34" charset="0"/>
                          <a:cs typeface="Arial" panose="020B0604020202020204" pitchFamily="34" charset="0"/>
                        </a:rPr>
                        <a:t>Clear escalation routes and accountable responses can reduce unresolved concerns and delays.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tc>
                  <a:txBody>
                    <a:bodyPr/>
                    <a:lstStyle/>
                    <a:p>
                      <a:pPr>
                        <a:buNone/>
                      </a:pPr>
                      <a:r>
                        <a:rPr lang="en-GB" sz="1200" dirty="0">
                          <a:latin typeface="Arial" panose="020B0604020202020204" pitchFamily="34" charset="0"/>
                          <a:cs typeface="Arial" panose="020B0604020202020204" pitchFamily="34" charset="0"/>
                        </a:rPr>
                        <a:t>Nurses must advocate for vulnerable babies unable to express concerns themselves.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8F8E4"/>
                    </a:solidFill>
                  </a:tcPr>
                </a:tc>
                <a:extLst>
                  <a:ext uri="{0D108BD9-81ED-4DB2-BD59-A6C34878D82A}">
                    <a16:rowId xmlns:a16="http://schemas.microsoft.com/office/drawing/2014/main" val="3835706015"/>
                  </a:ext>
                </a:extLst>
              </a:tr>
            </a:tbl>
          </a:graphicData>
        </a:graphic>
      </p:graphicFrame>
      <p:sp>
        <p:nvSpPr>
          <p:cNvPr id="5" name="Rectangle 4">
            <a:extLst>
              <a:ext uri="{FF2B5EF4-FFF2-40B4-BE49-F238E27FC236}">
                <a16:creationId xmlns:a16="http://schemas.microsoft.com/office/drawing/2014/main" id="{795B34BE-FD5D-9357-4196-495F01D4FEEE}"/>
              </a:ext>
            </a:extLst>
          </p:cNvPr>
          <p:cNvSpPr/>
          <p:nvPr/>
        </p:nvSpPr>
        <p:spPr>
          <a:xfrm>
            <a:off x="388246" y="60504"/>
            <a:ext cx="6724918" cy="646331"/>
          </a:xfrm>
          <a:prstGeom prst="rect">
            <a:avLst/>
          </a:prstGeom>
          <a:no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Policies and Impact on Services</a:t>
            </a:r>
          </a:p>
        </p:txBody>
      </p:sp>
    </p:spTree>
    <p:extLst>
      <p:ext uri="{BB962C8B-B14F-4D97-AF65-F5344CB8AC3E}">
        <p14:creationId xmlns:p14="http://schemas.microsoft.com/office/powerpoint/2010/main" val="2531879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8A1C9EA-73EB-8DC5-4F9D-D2EC2F342E7D}"/>
              </a:ext>
            </a:extLst>
          </p:cNvPr>
          <p:cNvSpPr/>
          <p:nvPr/>
        </p:nvSpPr>
        <p:spPr>
          <a:xfrm>
            <a:off x="358623" y="151283"/>
            <a:ext cx="9717597" cy="646331"/>
          </a:xfrm>
          <a:prstGeom prst="rect">
            <a:avLst/>
          </a:prstGeom>
          <a:noFill/>
        </p:spPr>
        <p:txBody>
          <a:bodyPr wrap="none" lIns="91440" tIns="45720" rIns="91440" bIns="45720">
            <a:spAutoFit/>
          </a:bodyPr>
          <a:lstStyle/>
          <a:p>
            <a:pPr algn="ctr"/>
            <a:r>
              <a:rPr lang="en-US" sz="36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Component Two –What will the report include?</a:t>
            </a:r>
          </a:p>
        </p:txBody>
      </p:sp>
      <p:sp>
        <p:nvSpPr>
          <p:cNvPr id="4" name="TextBox 3">
            <a:extLst>
              <a:ext uri="{FF2B5EF4-FFF2-40B4-BE49-F238E27FC236}">
                <a16:creationId xmlns:a16="http://schemas.microsoft.com/office/drawing/2014/main" id="{BBE7E927-64E9-E179-896E-D742ADD6B92F}"/>
              </a:ext>
            </a:extLst>
          </p:cNvPr>
          <p:cNvSpPr txBox="1"/>
          <p:nvPr/>
        </p:nvSpPr>
        <p:spPr>
          <a:xfrm>
            <a:off x="378402" y="797614"/>
            <a:ext cx="11624830" cy="6001643"/>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Component one: Individual presentation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presentation examined safeguarding, escalation and governance weaknesses in the Lucy Letby case, applying the Swiss Cheese Model and benchmarking to consider their implications for NHS patient safety.</a:t>
            </a:r>
          </a:p>
          <a:p>
            <a:r>
              <a:rPr lang="en-GB" sz="1600" b="1" dirty="0">
                <a:latin typeface="Arial" panose="020B0604020202020204" pitchFamily="34" charset="0"/>
                <a:cs typeface="Arial" panose="020B0604020202020204" pitchFamily="34" charset="0"/>
              </a:rPr>
              <a:t>Component two: Report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report will analyse underlying organisational causes, relevant policies and recommendations to improve the quality, efficiency and equity of services.</a:t>
            </a:r>
          </a:p>
          <a:p>
            <a:r>
              <a:rPr lang="en-GB" sz="1600" b="1" dirty="0">
                <a:latin typeface="Arial" panose="020B0604020202020204" pitchFamily="34" charset="0"/>
                <a:cs typeface="Arial" panose="020B0604020202020204" pitchFamily="34" charset="0"/>
              </a:rPr>
              <a:t>Introduction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introduction will establish the case background, analytical aim and scope, explaining its significance for neonatal safeguarding, family involvement and public confidence.</a:t>
            </a:r>
          </a:p>
          <a:p>
            <a:r>
              <a:rPr lang="en-GB" sz="1600" b="1" dirty="0">
                <a:latin typeface="Arial" panose="020B0604020202020204" pitchFamily="34" charset="0"/>
                <a:cs typeface="Arial" panose="020B0604020202020204" pitchFamily="34" charset="0"/>
              </a:rPr>
              <a:t>Main body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Kaoru Ishikawa’s fishbone diagram will organise potential contributing factors, while the Five Whys, associated with Taiichi Ohno, will explore selected escalation failures. Avedis Donabedian’s model will examine relationships between structures, processes and outcomes. Policy analysis and comparison with earlier NHS cases will assess evidence of repeated weaknesses and organisational learning.</a:t>
            </a:r>
          </a:p>
          <a:p>
            <a:r>
              <a:rPr lang="en-GB" sz="1600" b="1" dirty="0">
                <a:latin typeface="Arial" panose="020B0604020202020204" pitchFamily="34" charset="0"/>
                <a:cs typeface="Arial" panose="020B0604020202020204" pitchFamily="34" charset="0"/>
              </a:rPr>
              <a:t>Recommendations, implementation and evaluation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John Kotter’s 8-Step Change Model will guide engagement and implementation. The Model for Improvement, developed by Associates in Process Improvement, will support testing through PDSA cycles. Recommendations will distinguish immediate protective actions, medium-term organisational changes and longer-term national improvements, specifying owners, timescales, resources, evaluation measures and risks.</a:t>
            </a:r>
          </a:p>
          <a:p>
            <a:r>
              <a:rPr lang="en-GB" sz="1600" b="1" dirty="0">
                <a:latin typeface="Arial" panose="020B0604020202020204" pitchFamily="34" charset="0"/>
                <a:cs typeface="Arial" panose="020B0604020202020204" pitchFamily="34" charset="0"/>
              </a:rPr>
              <a:t>Conclusion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conclusion will synthesise the findings and prioritise practical improvements to safeguarding, accountability and sustainable service quality.</a:t>
            </a:r>
          </a:p>
          <a:p>
            <a:r>
              <a:rPr lang="en-GB" sz="1600" b="1" dirty="0">
                <a:latin typeface="Arial" panose="020B0604020202020204" pitchFamily="34" charset="0"/>
                <a:cs typeface="Arial" panose="020B0604020202020204" pitchFamily="34" charset="0"/>
              </a:rPr>
              <a:t>Reference list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 full Harvard reference list will support the analysis.</a:t>
            </a:r>
          </a:p>
        </p:txBody>
      </p:sp>
    </p:spTree>
    <p:extLst>
      <p:ext uri="{BB962C8B-B14F-4D97-AF65-F5344CB8AC3E}">
        <p14:creationId xmlns:p14="http://schemas.microsoft.com/office/powerpoint/2010/main" val="2445300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BCC85B-2C3C-8033-33FE-489CF763DFD6}"/>
              </a:ext>
            </a:extLst>
          </p:cNvPr>
          <p:cNvSpPr txBox="1"/>
          <p:nvPr/>
        </p:nvSpPr>
        <p:spPr>
          <a:xfrm>
            <a:off x="0" y="0"/>
            <a:ext cx="11502189" cy="6771084"/>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References</a:t>
            </a:r>
          </a:p>
          <a:p>
            <a:endParaRPr lang="en-GB" sz="1400" b="1" dirty="0">
              <a:latin typeface="Arial" panose="020B0604020202020204" pitchFamily="34" charset="0"/>
              <a:cs typeface="Arial" panose="020B0604020202020204" pitchFamily="34" charset="0"/>
            </a:endParaRPr>
          </a:p>
          <a:p>
            <a:pPr marL="342900" indent="-342900">
              <a:buFont typeface="+mj-lt"/>
              <a:buAutoNum type="arabicPeriod"/>
            </a:pPr>
            <a:r>
              <a:rPr lang="en-GB" sz="1400" dirty="0">
                <a:latin typeface="Arial" panose="020B0604020202020204" pitchFamily="34" charset="0"/>
                <a:cs typeface="Arial" panose="020B0604020202020204" pitchFamily="34" charset="0"/>
              </a:rPr>
              <a:t>American Society for Quality (n.d.) </a:t>
            </a:r>
            <a:r>
              <a:rPr lang="en-GB" sz="1400" i="1" dirty="0">
                <a:latin typeface="Arial" panose="020B0604020202020204" pitchFamily="34" charset="0"/>
                <a:cs typeface="Arial" panose="020B0604020202020204" pitchFamily="34" charset="0"/>
              </a:rPr>
              <a:t>Fishbone</a:t>
            </a:r>
            <a:r>
              <a:rPr lang="en-GB" sz="1400" dirty="0">
                <a:latin typeface="Arial" panose="020B0604020202020204" pitchFamily="34" charset="0"/>
                <a:cs typeface="Arial" panose="020B0604020202020204" pitchFamily="34" charset="0"/>
              </a:rPr>
              <a:t>. Available at: https://asq.org/quality-resources/fishbone (Accessed: 28 September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Care Quality Commission (2025a) </a:t>
            </a:r>
            <a:r>
              <a:rPr lang="en-GB" sz="1400" i="1" dirty="0">
                <a:latin typeface="Arial" panose="020B0604020202020204" pitchFamily="34" charset="0"/>
                <a:cs typeface="Arial" panose="020B0604020202020204" pitchFamily="34" charset="0"/>
              </a:rPr>
              <a:t>Regulation 17: Good governance</a:t>
            </a:r>
            <a:r>
              <a:rPr lang="en-GB" sz="1400" dirty="0">
                <a:latin typeface="Arial" panose="020B0604020202020204" pitchFamily="34" charset="0"/>
                <a:cs typeface="Arial" panose="020B0604020202020204" pitchFamily="34" charset="0"/>
              </a:rPr>
              <a:t>. Available at: https://www.cqc.org.uk/guidance-providers/regulations/regulation-17-good-governance (Accessed: 28 September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Care Quality Commission (2025b) </a:t>
            </a:r>
            <a:r>
              <a:rPr lang="en-GB" sz="1400" i="1" dirty="0">
                <a:latin typeface="Arial" panose="020B0604020202020204" pitchFamily="34" charset="0"/>
                <a:cs typeface="Arial" panose="020B0604020202020204" pitchFamily="34" charset="0"/>
              </a:rPr>
              <a:t>Regulation 20: Duty of candour</a:t>
            </a:r>
            <a:r>
              <a:rPr lang="en-GB" sz="1400" dirty="0">
                <a:latin typeface="Arial" panose="020B0604020202020204" pitchFamily="34" charset="0"/>
                <a:cs typeface="Arial" panose="020B0604020202020204" pitchFamily="34" charset="0"/>
              </a:rPr>
              <a:t>. Available at: https://www.cqc.org.uk/guidance-regulation/providers/regulations-service-providers-and-managers/health-social-care-act/regulation-20 (Accessed:  28 September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Cheshire Constabulary (2024) </a:t>
            </a:r>
            <a:r>
              <a:rPr lang="en-GB" sz="1400" i="1" dirty="0">
                <a:latin typeface="Arial" panose="020B0604020202020204" pitchFamily="34" charset="0"/>
                <a:cs typeface="Arial" panose="020B0604020202020204" pitchFamily="34" charset="0"/>
              </a:rPr>
              <a:t>Nurse found guilty of attempting to murder premature baby</a:t>
            </a:r>
            <a:r>
              <a:rPr lang="en-GB" sz="1400" dirty="0">
                <a:latin typeface="Arial" panose="020B0604020202020204" pitchFamily="34" charset="0"/>
                <a:cs typeface="Arial" panose="020B0604020202020204" pitchFamily="34" charset="0"/>
              </a:rPr>
              <a:t>, 2 July. Available at: https://www.cheshire.police.uk/news/cheshire/news/articles/2024/7/nurse-found-guilty-of-attempting-to-murder-premature-baby (Accessed:  28 September 2026).</a:t>
            </a:r>
          </a:p>
          <a:p>
            <a:pPr marL="342900" indent="-342900">
              <a:buFont typeface="+mj-lt"/>
              <a:buAutoNum type="arabicPeriod"/>
            </a:pPr>
            <a:r>
              <a:rPr lang="en-GB" sz="1400" dirty="0">
                <a:latin typeface="Arial" panose="020B0604020202020204" pitchFamily="34" charset="0"/>
                <a:cs typeface="Arial" panose="020B0604020202020204" pitchFamily="34" charset="0"/>
              </a:rPr>
              <a:t>Department for Education (2015) </a:t>
            </a:r>
            <a:r>
              <a:rPr lang="en-GB" sz="1400" i="1" dirty="0">
                <a:latin typeface="Arial" panose="020B0604020202020204" pitchFamily="34" charset="0"/>
                <a:cs typeface="Arial" panose="020B0604020202020204" pitchFamily="34" charset="0"/>
              </a:rPr>
              <a:t>Working together to safeguard children: A guide to inter-agency working to safeguard and promote the welfare of children</a:t>
            </a:r>
            <a:r>
              <a:rPr lang="en-GB" sz="1400" dirty="0">
                <a:latin typeface="Arial" panose="020B0604020202020204" pitchFamily="34" charset="0"/>
                <a:cs typeface="Arial" panose="020B0604020202020204" pitchFamily="34" charset="0"/>
              </a:rPr>
              <a:t>. London: Department for Education. Available at https://thirlwall.public-inquiry.uk/evidence/inq0013235-report-from-department-of-education-titled-working-together-to-safeguard-children-a-guide-to-inter-agency-working-to-safeguard-and-promote-the-welfare-of-children-dated-march-2015 (Accessed:  30 September 2026). </a:t>
            </a:r>
          </a:p>
          <a:p>
            <a:pPr marL="342900" indent="-342900">
              <a:buFont typeface="+mj-lt"/>
              <a:buAutoNum type="arabicPeriod"/>
            </a:pPr>
            <a:r>
              <a:rPr lang="en-GB" sz="1400" dirty="0">
                <a:latin typeface="Arial" panose="020B0604020202020204" pitchFamily="34" charset="0"/>
                <a:cs typeface="Arial" panose="020B0604020202020204" pitchFamily="34" charset="0"/>
              </a:rPr>
              <a:t>Donabedian, A. (1988) ‘The quality of care: How can it be assessed?’, </a:t>
            </a:r>
            <a:r>
              <a:rPr lang="en-GB" sz="1400" i="1" dirty="0">
                <a:latin typeface="Arial" panose="020B0604020202020204" pitchFamily="34" charset="0"/>
                <a:cs typeface="Arial" panose="020B0604020202020204" pitchFamily="34" charset="0"/>
              </a:rPr>
              <a:t>JAMA</a:t>
            </a:r>
            <a:r>
              <a:rPr lang="en-GB" sz="1400" dirty="0">
                <a:latin typeface="Arial" panose="020B0604020202020204" pitchFamily="34" charset="0"/>
                <a:cs typeface="Arial" panose="020B0604020202020204" pitchFamily="34" charset="0"/>
              </a:rPr>
              <a:t>, 260(12), pp. 1743–1748. Available at: https://jamanetwork.com/article.aspx?doi=10.1001/jama.1988.03410120089033 </a:t>
            </a:r>
          </a:p>
          <a:p>
            <a:pPr marL="342900" indent="-342900">
              <a:buFont typeface="+mj-lt"/>
              <a:buAutoNum type="arabicPeriod"/>
            </a:pPr>
            <a:r>
              <a:rPr lang="en-GB" sz="1400" dirty="0">
                <a:latin typeface="Arial" panose="020B0604020202020204" pitchFamily="34" charset="0"/>
                <a:cs typeface="Arial" panose="020B0604020202020204" pitchFamily="34" charset="0"/>
              </a:rPr>
              <a:t>Godbold, R., Whiting, L., </a:t>
            </a:r>
            <a:r>
              <a:rPr lang="en-GB" sz="1400" dirty="0" err="1">
                <a:latin typeface="Arial" panose="020B0604020202020204" pitchFamily="34" charset="0"/>
                <a:cs typeface="Arial" panose="020B0604020202020204" pitchFamily="34" charset="0"/>
              </a:rPr>
              <a:t>Herbland</a:t>
            </a:r>
            <a:r>
              <a:rPr lang="en-GB" sz="1400" dirty="0">
                <a:latin typeface="Arial" panose="020B0604020202020204" pitchFamily="34" charset="0"/>
                <a:cs typeface="Arial" panose="020B0604020202020204" pitchFamily="34" charset="0"/>
              </a:rPr>
              <a:t>, A. and Greco, H.-A. (2025) ‘An evaluation of online safeguarding training: A mixed-methods study’, </a:t>
            </a:r>
            <a:r>
              <a:rPr lang="en-GB" sz="1400" i="1" dirty="0">
                <a:latin typeface="Arial" panose="020B0604020202020204" pitchFamily="34" charset="0"/>
                <a:cs typeface="Arial" panose="020B0604020202020204" pitchFamily="34" charset="0"/>
              </a:rPr>
              <a:t>The Journal of Adult Protection</a:t>
            </a:r>
            <a:r>
              <a:rPr lang="en-GB" sz="1400" dirty="0">
                <a:latin typeface="Arial" panose="020B0604020202020204" pitchFamily="34" charset="0"/>
                <a:cs typeface="Arial" panose="020B0604020202020204" pitchFamily="34" charset="0"/>
              </a:rPr>
              <a:t>, 27(5), pp. 248–261. Available at: https://www.emerald.com/jap/article/27/5/248/1269610/An-evaluation-of-online-safeguarding-training-a </a:t>
            </a:r>
          </a:p>
          <a:p>
            <a:pPr marL="342900" indent="-342900">
              <a:buFont typeface="+mj-lt"/>
              <a:buAutoNum type="arabicPeriod"/>
            </a:pPr>
            <a:r>
              <a:rPr lang="en-GB" sz="1400" dirty="0">
                <a:latin typeface="Arial" panose="020B0604020202020204" pitchFamily="34" charset="0"/>
                <a:cs typeface="Arial" panose="020B0604020202020204" pitchFamily="34" charset="0"/>
              </a:rPr>
              <a:t>Goss, J. (2023) </a:t>
            </a:r>
            <a:r>
              <a:rPr lang="en-GB" sz="1400" i="1" dirty="0">
                <a:latin typeface="Arial" panose="020B0604020202020204" pitchFamily="34" charset="0"/>
                <a:cs typeface="Arial" panose="020B0604020202020204" pitchFamily="34" charset="0"/>
              </a:rPr>
              <a:t>R v Lucy Letby: Sentencing remarks</a:t>
            </a:r>
            <a:r>
              <a:rPr lang="en-GB" sz="1400" dirty="0">
                <a:latin typeface="Arial" panose="020B0604020202020204" pitchFamily="34" charset="0"/>
                <a:cs typeface="Arial" panose="020B0604020202020204" pitchFamily="34" charset="0"/>
              </a:rPr>
              <a:t>, Manchester Crown Court, 21 August. Available at: https://www.judiciary.uk/wp-content/uploads/2023/08/LETBY-Sentencing-Remarks.pdf  (Accessed:  30 September 2026 ).</a:t>
            </a:r>
          </a:p>
          <a:p>
            <a:pPr marL="342900" indent="-342900">
              <a:buFont typeface="+mj-lt"/>
              <a:buAutoNum type="arabicPeriod"/>
            </a:pPr>
            <a:r>
              <a:rPr lang="en-GB" sz="1400" dirty="0">
                <a:latin typeface="Arial" panose="020B0604020202020204" pitchFamily="34" charset="0"/>
                <a:cs typeface="Arial" panose="020B0604020202020204" pitchFamily="34" charset="0"/>
              </a:rPr>
              <a:t>Goss, J. (2024) </a:t>
            </a:r>
            <a:r>
              <a:rPr lang="en-GB" sz="1400" i="1" dirty="0">
                <a:latin typeface="Arial" panose="020B0604020202020204" pitchFamily="34" charset="0"/>
                <a:cs typeface="Arial" panose="020B0604020202020204" pitchFamily="34" charset="0"/>
              </a:rPr>
              <a:t>Rex v Lucy Letby: Sentencing remarks</a:t>
            </a:r>
            <a:r>
              <a:rPr lang="en-GB" sz="1400" dirty="0">
                <a:latin typeface="Arial" panose="020B0604020202020204" pitchFamily="34" charset="0"/>
                <a:cs typeface="Arial" panose="020B0604020202020204" pitchFamily="34" charset="0"/>
              </a:rPr>
              <a:t>, Manchester Crown Court, 5 July. Available at: https://www.judiciary.uk/wp-content/uploads/2023/08/LETBY-Sentencing-Remarks.pdf  (Accessed:  30 September 2026 ).</a:t>
            </a:r>
          </a:p>
          <a:p>
            <a:pPr marL="342900" indent="-342900">
              <a:buFont typeface="+mj-lt"/>
              <a:buAutoNum type="arabicPeriod"/>
            </a:pPr>
            <a:r>
              <a:rPr lang="en-GB" sz="1400" dirty="0">
                <a:latin typeface="Arial" panose="020B0604020202020204" pitchFamily="34" charset="0"/>
                <a:cs typeface="Arial" panose="020B0604020202020204" pitchFamily="34" charset="0"/>
              </a:rPr>
              <a:t>GOV.UK (2004) </a:t>
            </a:r>
            <a:r>
              <a:rPr lang="en-GB" sz="1400" i="1" dirty="0">
                <a:latin typeface="Arial" panose="020B0604020202020204" pitchFamily="34" charset="0"/>
                <a:cs typeface="Arial" panose="020B0604020202020204" pitchFamily="34" charset="0"/>
              </a:rPr>
              <a:t>Children Act 2004</a:t>
            </a:r>
            <a:r>
              <a:rPr lang="en-GB" sz="1400" dirty="0">
                <a:latin typeface="Arial" panose="020B0604020202020204" pitchFamily="34" charset="0"/>
                <a:cs typeface="Arial" panose="020B0604020202020204" pitchFamily="34" charset="0"/>
              </a:rPr>
              <a:t>, c. 31, section 11. Available at: https://www.legislation.gov.uk/ukpga/2004/31/section/11  (Accessed:  15 October 2026 ).</a:t>
            </a:r>
          </a:p>
          <a:p>
            <a:pPr marL="342900" indent="-342900">
              <a:buFont typeface="+mj-lt"/>
              <a:buAutoNum type="arabicPeriod"/>
            </a:pPr>
            <a:r>
              <a:rPr lang="en-GB" sz="1400" dirty="0">
                <a:latin typeface="Arial" panose="020B0604020202020204" pitchFamily="34" charset="0"/>
                <a:cs typeface="Arial" panose="020B0604020202020204" pitchFamily="34" charset="0"/>
              </a:rPr>
              <a:t>GOV.UK (2014) </a:t>
            </a:r>
            <a:r>
              <a:rPr lang="en-GB" sz="1400" i="1" dirty="0">
                <a:latin typeface="Arial" panose="020B0604020202020204" pitchFamily="34" charset="0"/>
                <a:cs typeface="Arial" panose="020B0604020202020204" pitchFamily="34" charset="0"/>
              </a:rPr>
              <a:t>The Health and Social Care Act 2008 (Regulated Activities) Regulations 2014</a:t>
            </a:r>
            <a:r>
              <a:rPr lang="en-GB" sz="1400" dirty="0">
                <a:latin typeface="Arial" panose="020B0604020202020204" pitchFamily="34" charset="0"/>
                <a:cs typeface="Arial" panose="020B0604020202020204" pitchFamily="34" charset="0"/>
              </a:rPr>
              <a:t>, SI 2014/2936. Available at: https://www.legislation.gov.uk/uksi/2014/2936/contents/made (Accessed:  15 October 2026 ).</a:t>
            </a:r>
          </a:p>
          <a:p>
            <a:pPr marL="342900" indent="-342900">
              <a:buFont typeface="+mj-lt"/>
              <a:buAutoNum type="arabicPeriod"/>
            </a:pPr>
            <a:r>
              <a:rPr lang="en-GB" sz="1400" dirty="0">
                <a:latin typeface="Arial" panose="020B0604020202020204" pitchFamily="34" charset="0"/>
                <a:cs typeface="Arial" panose="020B0604020202020204" pitchFamily="34" charset="0"/>
              </a:rPr>
              <a:t>Hutchinson, A., Young, T.A., Cooper, K.L., McIntosh, A., </a:t>
            </a:r>
            <a:r>
              <a:rPr lang="en-GB" sz="1400" dirty="0" err="1">
                <a:latin typeface="Arial" panose="020B0604020202020204" pitchFamily="34" charset="0"/>
                <a:cs typeface="Arial" panose="020B0604020202020204" pitchFamily="34" charset="0"/>
              </a:rPr>
              <a:t>Karnon</a:t>
            </a:r>
            <a:r>
              <a:rPr lang="en-GB" sz="1400" dirty="0">
                <a:latin typeface="Arial" panose="020B0604020202020204" pitchFamily="34" charset="0"/>
                <a:cs typeface="Arial" panose="020B0604020202020204" pitchFamily="34" charset="0"/>
              </a:rPr>
              <a:t>, J.D., Scobie, S. and Thomson, R.G. (2009) ‘Trends in healthcare incident reporting and relationship to safety and quality data in acute hospitals: Results from the National Reporting and Learning System’, </a:t>
            </a:r>
            <a:r>
              <a:rPr lang="en-GB" sz="1400" i="1" dirty="0">
                <a:latin typeface="Arial" panose="020B0604020202020204" pitchFamily="34" charset="0"/>
                <a:cs typeface="Arial" panose="020B0604020202020204" pitchFamily="34" charset="0"/>
              </a:rPr>
              <a:t>Quality and Safety in Health Care</a:t>
            </a:r>
            <a:r>
              <a:rPr lang="en-GB" sz="1400" dirty="0">
                <a:latin typeface="Arial" panose="020B0604020202020204" pitchFamily="34" charset="0"/>
                <a:cs typeface="Arial" panose="020B0604020202020204" pitchFamily="34" charset="0"/>
              </a:rPr>
              <a:t>, 18(1), pp. 5–10. Available at: https://qualitysafety.bmj.com/content/18/1/5.</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0482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82DE0D-C342-96E8-4BBC-5CB0F5E93C36}"/>
              </a:ext>
            </a:extLst>
          </p:cNvPr>
          <p:cNvSpPr txBox="1"/>
          <p:nvPr/>
        </p:nvSpPr>
        <p:spPr>
          <a:xfrm>
            <a:off x="0" y="258901"/>
            <a:ext cx="11726779" cy="6555641"/>
          </a:xfrm>
          <a:prstGeom prst="rect">
            <a:avLst/>
          </a:prstGeom>
          <a:noFill/>
        </p:spPr>
        <p:txBody>
          <a:bodyPr wrap="square">
            <a:spAutoFit/>
          </a:bodyPr>
          <a:lstStyle/>
          <a:p>
            <a:pPr marL="342900" indent="-342900">
              <a:buFont typeface="+mj-lt"/>
              <a:buAutoNum type="arabicPeriod" startAt="13"/>
            </a:pPr>
            <a:r>
              <a:rPr lang="en-GB" sz="1400" dirty="0">
                <a:latin typeface="Arial" panose="020B0604020202020204" pitchFamily="34" charset="0"/>
                <a:cs typeface="Arial" panose="020B0604020202020204" pitchFamily="34" charset="0"/>
              </a:rPr>
              <a:t>Institute for Healthcare Improvement (</a:t>
            </a:r>
            <a:r>
              <a:rPr lang="en-GB" sz="1400" dirty="0" err="1">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5 Whys: Finding the root cause</a:t>
            </a:r>
            <a:r>
              <a:rPr lang="en-GB" sz="1400" dirty="0">
                <a:latin typeface="Arial" panose="020B0604020202020204" pitchFamily="34" charset="0"/>
                <a:cs typeface="Arial" panose="020B0604020202020204" pitchFamily="34" charset="0"/>
              </a:rPr>
              <a:t>. Available at: https://www.ihi.org/library/tools/5-whys-finding-root-cause  (Accessed:  17 October 2026 ).</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Institute for Healthcare Improvement (2009) </a:t>
            </a:r>
            <a:r>
              <a:rPr lang="en-GB" sz="1400" i="1" dirty="0">
                <a:latin typeface="Arial" panose="020B0604020202020204" pitchFamily="34" charset="0"/>
                <a:cs typeface="Arial" panose="020B0604020202020204" pitchFamily="34" charset="0"/>
              </a:rPr>
              <a:t>Model for Improvement</a:t>
            </a:r>
            <a:r>
              <a:rPr lang="en-GB" sz="1400" dirty="0">
                <a:latin typeface="Arial" panose="020B0604020202020204" pitchFamily="34" charset="0"/>
                <a:cs typeface="Arial" panose="020B0604020202020204" pitchFamily="34" charset="0"/>
              </a:rPr>
              <a:t>. Available at: https://www.ihi.org/library/model-for-improvement  (Accessed:  17 October 2026 ).</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Jones, A., Maben, J., Adams, M., Mannion, R., Banks, C., Blake, J., Job, K. and Kelly, D. (2022) ‘Implementation of “Freedom to Speak Up Guardians” in NHS acute and mental health trusts in England: The FTSUG mixed-methods study’, </a:t>
            </a:r>
            <a:r>
              <a:rPr lang="en-GB" sz="1400" i="1" dirty="0">
                <a:latin typeface="Arial" panose="020B0604020202020204" pitchFamily="34" charset="0"/>
                <a:cs typeface="Arial" panose="020B0604020202020204" pitchFamily="34" charset="0"/>
              </a:rPr>
              <a:t>Health and Social Care Delivery Research</a:t>
            </a:r>
            <a:r>
              <a:rPr lang="en-GB" sz="1400" dirty="0">
                <a:latin typeface="Arial" panose="020B0604020202020204" pitchFamily="34" charset="0"/>
                <a:cs typeface="Arial" panose="020B0604020202020204" pitchFamily="34" charset="0"/>
              </a:rPr>
              <a:t>, 10(23), pp. 1–156. Available at: https://www.journalslibrary.nihr.ac.uk/hsdr/GUWS9067.</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Kotter, J.P. (1996) </a:t>
            </a:r>
            <a:r>
              <a:rPr lang="en-GB" sz="1400" i="1" dirty="0">
                <a:latin typeface="Arial" panose="020B0604020202020204" pitchFamily="34" charset="0"/>
                <a:cs typeface="Arial" panose="020B0604020202020204" pitchFamily="34" charset="0"/>
              </a:rPr>
              <a:t>Leading change</a:t>
            </a:r>
            <a:r>
              <a:rPr lang="en-GB" sz="1400" dirty="0">
                <a:latin typeface="Arial" panose="020B0604020202020204" pitchFamily="34" charset="0"/>
                <a:cs typeface="Arial" panose="020B0604020202020204" pitchFamily="34" charset="0"/>
              </a:rPr>
              <a:t>. Boston, MA: Harvard Business School Press.</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Langley, G.J., Moen, R.D., Nolan, K.M., Nolan, T.W., Norman, C.L. and Provost, L.P. (2009) </a:t>
            </a:r>
            <a:r>
              <a:rPr lang="en-GB" sz="1400" i="1" dirty="0">
                <a:latin typeface="Arial" panose="020B0604020202020204" pitchFamily="34" charset="0"/>
                <a:cs typeface="Arial" panose="020B0604020202020204" pitchFamily="34" charset="0"/>
              </a:rPr>
              <a:t>The improvement guide: A practical approach to enhancing organizational performance</a:t>
            </a:r>
            <a:r>
              <a:rPr lang="en-GB" sz="1400" dirty="0">
                <a:latin typeface="Arial" panose="020B0604020202020204" pitchFamily="34" charset="0"/>
                <a:cs typeface="Arial" panose="020B0604020202020204" pitchFamily="34" charset="0"/>
              </a:rPr>
              <a:t>. 2nd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San Francisco, CA: Jossey-Bass.</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Lawton, R., O’Hara, J.K., Sheard, L., Armitage, G., Cocks, K., Buckley, H., </a:t>
            </a:r>
            <a:r>
              <a:rPr lang="en-GB" sz="1400" dirty="0" err="1">
                <a:latin typeface="Arial" panose="020B0604020202020204" pitchFamily="34" charset="0"/>
                <a:cs typeface="Arial" panose="020B0604020202020204" pitchFamily="34" charset="0"/>
              </a:rPr>
              <a:t>Corbacho</a:t>
            </a:r>
            <a:r>
              <a:rPr lang="en-GB" sz="1400" dirty="0">
                <a:latin typeface="Arial" panose="020B0604020202020204" pitchFamily="34" charset="0"/>
                <a:cs typeface="Arial" panose="020B0604020202020204" pitchFamily="34" charset="0"/>
              </a:rPr>
              <a:t>, B., Reynolds, C., Marsh, C., Moore, S., Watt, I. and Wright, J. (2017) ‘Can patient involvement improve patient safety? A cluster randomised control trial of the Patient Reporting and Action for a Safe Environment (PRASE) intervention’, </a:t>
            </a:r>
            <a:r>
              <a:rPr lang="en-GB" sz="1400" i="1" dirty="0">
                <a:latin typeface="Arial" panose="020B0604020202020204" pitchFamily="34" charset="0"/>
                <a:cs typeface="Arial" panose="020B0604020202020204" pitchFamily="34" charset="0"/>
              </a:rPr>
              <a:t>BMJ Quality &amp; Safety</a:t>
            </a:r>
            <a:r>
              <a:rPr lang="en-GB" sz="1400" dirty="0">
                <a:latin typeface="Arial" panose="020B0604020202020204" pitchFamily="34" charset="0"/>
                <a:cs typeface="Arial" panose="020B0604020202020204" pitchFamily="34" charset="0"/>
              </a:rPr>
              <a:t>, 26(8), pp. 622–631. Available at: https://qualitysafety.bmj.com/content/26/8/622 </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NHS England (2015) </a:t>
            </a:r>
            <a:r>
              <a:rPr lang="en-GB" sz="1400" i="1" dirty="0">
                <a:latin typeface="Arial" panose="020B0604020202020204" pitchFamily="34" charset="0"/>
                <a:cs typeface="Arial" panose="020B0604020202020204" pitchFamily="34" charset="0"/>
              </a:rPr>
              <a:t>Serious incident framework: Supporting learning to prevent recurrence</a:t>
            </a:r>
            <a:r>
              <a:rPr lang="en-GB" sz="1400" dirty="0">
                <a:latin typeface="Arial" panose="020B0604020202020204" pitchFamily="34" charset="0"/>
                <a:cs typeface="Arial" panose="020B0604020202020204" pitchFamily="34" charset="0"/>
              </a:rPr>
              <a:t>. Available at https://www.england.nhs.uk/wp-content/uploads/2015/04/serious-incidnt-framwrk-upd.pdf  (Accessed:  17 October 2026).</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Nursing and Midwifery Council (2015) </a:t>
            </a:r>
            <a:r>
              <a:rPr lang="en-GB" sz="1400" i="1" dirty="0">
                <a:latin typeface="Arial" panose="020B0604020202020204" pitchFamily="34" charset="0"/>
                <a:cs typeface="Arial" panose="020B0604020202020204" pitchFamily="34" charset="0"/>
              </a:rPr>
              <a:t>The code: Professional standards of practice and behaviour for nurses and midwives</a:t>
            </a:r>
            <a:r>
              <a:rPr lang="en-GB" sz="1400" dirty="0">
                <a:latin typeface="Arial" panose="020B0604020202020204" pitchFamily="34" charset="0"/>
                <a:cs typeface="Arial" panose="020B0604020202020204" pitchFamily="34" charset="0"/>
              </a:rPr>
              <a:t>. London: Nursing and Midwifery Council. Available at: https://www.nmc.org.uk/globalassets/sitedocuments/nmc-publications/nmc-old-code-2015.pdf (Accessed:  20 October 2026 ).</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Peerally, M.F., Carr, S., Waring, J. and Dixon-Woods, M. (2017) ‘The problem with root cause analysis’, </a:t>
            </a:r>
            <a:r>
              <a:rPr lang="en-GB" sz="1400" i="1" dirty="0">
                <a:latin typeface="Arial" panose="020B0604020202020204" pitchFamily="34" charset="0"/>
                <a:cs typeface="Arial" panose="020B0604020202020204" pitchFamily="34" charset="0"/>
              </a:rPr>
              <a:t>BMJ Quality &amp; Safety</a:t>
            </a:r>
            <a:r>
              <a:rPr lang="en-GB" sz="1400" dirty="0">
                <a:latin typeface="Arial" panose="020B0604020202020204" pitchFamily="34" charset="0"/>
                <a:cs typeface="Arial" panose="020B0604020202020204" pitchFamily="34" charset="0"/>
              </a:rPr>
              <a:t>, 26(5), pp. 417–422. Available at: https://doi.org/10.1136/bmjqs-2016-005511.</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Powell, M. (2019) ‘Learning from NHS inquiries: Comparing the recommendations of the Ely, Bristol and Mid Staffordshire inquiries’, </a:t>
            </a:r>
            <a:r>
              <a:rPr lang="en-GB" sz="1400" i="1" dirty="0">
                <a:latin typeface="Arial" panose="020B0604020202020204" pitchFamily="34" charset="0"/>
                <a:cs typeface="Arial" panose="020B0604020202020204" pitchFamily="34" charset="0"/>
              </a:rPr>
              <a:t>The Political Quarterly</a:t>
            </a:r>
            <a:r>
              <a:rPr lang="en-GB" sz="1400" dirty="0">
                <a:latin typeface="Arial" panose="020B0604020202020204" pitchFamily="34" charset="0"/>
                <a:cs typeface="Arial" panose="020B0604020202020204" pitchFamily="34" charset="0"/>
              </a:rPr>
              <a:t>, 90(2), pp. 229–237. Available at: https://onlinelibrary.wiley.com/doi/10.1111/1467-923X.12697 </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Reason, J. (2000) ‘Human error: Models and management’,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320(7237), pp. 768–770. Available at: https://www.bmj.com/lookup/doi/10.1136/bmj.320.7237.768 .</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Sari, A.B.-A., Sheldon, T.A., Cracknell, A. and Turnbull, A. (2007) ‘Sensitivity of routine system for reporting patient safety incidents in an NHS hospital: Retrospective patient case note review’, </a:t>
            </a:r>
            <a:r>
              <a:rPr lang="en-GB" sz="1400" i="1" dirty="0">
                <a:latin typeface="Arial" panose="020B0604020202020204" pitchFamily="34" charset="0"/>
                <a:cs typeface="Arial" panose="020B0604020202020204" pitchFamily="34" charset="0"/>
              </a:rPr>
              <a:t>BMJ</a:t>
            </a:r>
            <a:r>
              <a:rPr lang="en-GB" sz="1400" dirty="0">
                <a:latin typeface="Arial" panose="020B0604020202020204" pitchFamily="34" charset="0"/>
                <a:cs typeface="Arial" panose="020B0604020202020204" pitchFamily="34" charset="0"/>
              </a:rPr>
              <a:t>, 334(7584), pp. 79–82. Available at: https://doi.org/10.1136/bmj.39031.507153.AE.</a:t>
            </a:r>
          </a:p>
          <a:p>
            <a:pPr marL="342900" indent="-342900">
              <a:buFont typeface="+mj-lt"/>
              <a:buAutoNum type="arabicPeriod" startAt="13"/>
            </a:pPr>
            <a:r>
              <a:rPr lang="en-GB" sz="1400" dirty="0">
                <a:latin typeface="Arial" panose="020B0604020202020204" pitchFamily="34" charset="0"/>
                <a:cs typeface="Arial" panose="020B0604020202020204" pitchFamily="34" charset="0"/>
              </a:rPr>
              <a:t>Thirlwall Inquiry (2026) </a:t>
            </a:r>
            <a:r>
              <a:rPr lang="en-GB" sz="1400" i="1" dirty="0">
                <a:latin typeface="Arial" panose="020B0604020202020204" pitchFamily="34" charset="0"/>
                <a:cs typeface="Arial" panose="020B0604020202020204" pitchFamily="34" charset="0"/>
              </a:rPr>
              <a:t>Report of the Public Inquiry into events at the Countess of Chester Hospital, 2015 to 2018</a:t>
            </a:r>
            <a:r>
              <a:rPr lang="en-GB" sz="1400" dirty="0">
                <a:latin typeface="Arial" panose="020B0604020202020204" pitchFamily="34" charset="0"/>
                <a:cs typeface="Arial" panose="020B0604020202020204" pitchFamily="34" charset="0"/>
              </a:rPr>
              <a:t>. Volumes I–III. Available at: https://thirlwall.public-inquiry.uk/the-report/ (Accessed:  20 October 2026 ).</a:t>
            </a:r>
          </a:p>
        </p:txBody>
      </p:sp>
    </p:spTree>
    <p:extLst>
      <p:ext uri="{BB962C8B-B14F-4D97-AF65-F5344CB8AC3E}">
        <p14:creationId xmlns:p14="http://schemas.microsoft.com/office/powerpoint/2010/main" val="57912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3275</TotalTime>
  <Words>3262</Words>
  <Application>Microsoft Office PowerPoint</Application>
  <PresentationFormat>Widescreen</PresentationFormat>
  <Paragraphs>183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Rehman (2118374)</dc:creator>
  <cp:lastModifiedBy>Ishrat Rehman (2118374)</cp:lastModifiedBy>
  <cp:revision>1</cp:revision>
  <dcterms:created xsi:type="dcterms:W3CDTF">2026-10-14T10:42:23Z</dcterms:created>
  <dcterms:modified xsi:type="dcterms:W3CDTF">2026-10-26T00:33:13Z</dcterms:modified>
</cp:coreProperties>
</file>