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00" d="100"/>
          <a:sy n="100"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8C03A7-B27A-4816-8B74-92874507E609}"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172635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C03A7-B27A-4816-8B74-92874507E609}"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3676617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8C03A7-B27A-4816-8B74-92874507E609}"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3403545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8C03A7-B27A-4816-8B74-92874507E609}"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659267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8C03A7-B27A-4816-8B74-92874507E609}" type="datetimeFigureOut">
              <a:rPr lang="en-GB" smtClean="0"/>
              <a:t>24/05/2020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3755064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8C03A7-B27A-4816-8B74-92874507E609}" type="datetimeFigureOut">
              <a:rPr lang="en-GB" smtClean="0"/>
              <a:t>24/05/2020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2228450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8C03A7-B27A-4816-8B74-92874507E609}" type="datetimeFigureOut">
              <a:rPr lang="en-GB" smtClean="0"/>
              <a:t>24/05/2020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128407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58C03A7-B27A-4816-8B74-92874507E609}"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3548190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58C03A7-B27A-4816-8B74-92874507E609}" type="datetimeFigureOut">
              <a:rPr lang="en-GB" smtClean="0"/>
              <a:t>24/05/2020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1888956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C03A7-B27A-4816-8B74-92874507E609}"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2316868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8C03A7-B27A-4816-8B74-92874507E609}" type="datetimeFigureOut">
              <a:rPr lang="en-GB" smtClean="0"/>
              <a:t>24/05/2020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93AE46-4962-4A5B-87A9-5FB764B0CB52}" type="slidenum">
              <a:rPr lang="en-GB" smtClean="0"/>
              <a:t>‹#›</a:t>
            </a:fld>
            <a:endParaRPr lang="en-GB"/>
          </a:p>
        </p:txBody>
      </p:sp>
    </p:spTree>
    <p:extLst>
      <p:ext uri="{BB962C8B-B14F-4D97-AF65-F5344CB8AC3E}">
        <p14:creationId xmlns:p14="http://schemas.microsoft.com/office/powerpoint/2010/main" val="4253185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A58C03A7-B27A-4816-8B74-92874507E609}" type="datetimeFigureOut">
              <a:rPr lang="en-GB" smtClean="0"/>
              <a:t>24/05/2020</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3293AE46-4962-4A5B-87A9-5FB764B0CB52}" type="slidenum">
              <a:rPr lang="en-GB" smtClean="0"/>
              <a:t>‹#›</a:t>
            </a:fld>
            <a:endParaRPr lang="en-GB"/>
          </a:p>
        </p:txBody>
      </p:sp>
    </p:spTree>
    <p:extLst>
      <p:ext uri="{BB962C8B-B14F-4D97-AF65-F5344CB8AC3E}">
        <p14:creationId xmlns:p14="http://schemas.microsoft.com/office/powerpoint/2010/main" val="23516466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C625F7-E13C-4AE8-9C38-73A9C3E283A0}"/>
              </a:ext>
            </a:extLst>
          </p:cNvPr>
          <p:cNvPicPr>
            <a:picLocks noChangeAspect="1"/>
          </p:cNvPicPr>
          <p:nvPr/>
        </p:nvPicPr>
        <p:blipFill rotWithShape="1">
          <a:blip r:embed="rId2"/>
          <a:srcRect l="733" t="16382" r="1465" b="70920"/>
          <a:stretch/>
        </p:blipFill>
        <p:spPr>
          <a:xfrm>
            <a:off x="140677" y="175846"/>
            <a:ext cx="12520246" cy="914400"/>
          </a:xfrm>
          <a:prstGeom prst="rect">
            <a:avLst/>
          </a:prstGeom>
        </p:spPr>
      </p:pic>
      <p:cxnSp>
        <p:nvCxnSpPr>
          <p:cNvPr id="6" name="Straight Connector 5">
            <a:extLst>
              <a:ext uri="{FF2B5EF4-FFF2-40B4-BE49-F238E27FC236}">
                <a16:creationId xmlns:a16="http://schemas.microsoft.com/office/drawing/2014/main" id="{7C2E6F69-43B8-4FC1-9158-B25F034F8DE7}"/>
              </a:ext>
            </a:extLst>
          </p:cNvPr>
          <p:cNvCxnSpPr>
            <a:cxnSpLocks/>
          </p:cNvCxnSpPr>
          <p:nvPr/>
        </p:nvCxnSpPr>
        <p:spPr>
          <a:xfrm>
            <a:off x="0" y="1336431"/>
            <a:ext cx="128016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8" name="Rectangle 7">
            <a:extLst>
              <a:ext uri="{FF2B5EF4-FFF2-40B4-BE49-F238E27FC236}">
                <a16:creationId xmlns:a16="http://schemas.microsoft.com/office/drawing/2014/main" id="{638EA6E1-B1B6-4EFE-B070-E58F41D5868E}"/>
              </a:ext>
            </a:extLst>
          </p:cNvPr>
          <p:cNvSpPr/>
          <p:nvPr/>
        </p:nvSpPr>
        <p:spPr>
          <a:xfrm>
            <a:off x="2877335" y="1477110"/>
            <a:ext cx="7046929" cy="461665"/>
          </a:xfrm>
          <a:prstGeom prst="rect">
            <a:avLst/>
          </a:prstGeom>
        </p:spPr>
        <p:txBody>
          <a:bodyPr wrap="none">
            <a:spAutoFit/>
          </a:bodyPr>
          <a:lstStyle/>
          <a:p>
            <a:r>
              <a:rPr lang="en-GB" sz="2400" b="1" dirty="0">
                <a:latin typeface="Arial" panose="020B0604020202020204" pitchFamily="34" charset="0"/>
                <a:ea typeface="Times New Roman" panose="02020603050405020304" pitchFamily="18" charset="0"/>
                <a:cs typeface="Arial" panose="020B0604020202020204" pitchFamily="34" charset="0"/>
              </a:rPr>
              <a:t>Delay Analysis and The Management of Claims</a:t>
            </a:r>
            <a:endParaRPr lang="en-GB" sz="2400" b="1"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AC513F2B-BAB9-4D2F-A67F-DF732CA7A271}"/>
              </a:ext>
            </a:extLst>
          </p:cNvPr>
          <p:cNvSpPr/>
          <p:nvPr/>
        </p:nvSpPr>
        <p:spPr>
          <a:xfrm>
            <a:off x="2877335" y="1336431"/>
            <a:ext cx="7046929" cy="74302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ectangle 10">
            <a:extLst>
              <a:ext uri="{FF2B5EF4-FFF2-40B4-BE49-F238E27FC236}">
                <a16:creationId xmlns:a16="http://schemas.microsoft.com/office/drawing/2014/main" id="{A83857EF-BD59-49A6-A90C-140831076AF0}"/>
              </a:ext>
            </a:extLst>
          </p:cNvPr>
          <p:cNvSpPr/>
          <p:nvPr/>
        </p:nvSpPr>
        <p:spPr>
          <a:xfrm>
            <a:off x="3451366" y="1507886"/>
            <a:ext cx="5898865" cy="400110"/>
          </a:xfrm>
          <a:prstGeom prst="rect">
            <a:avLst/>
          </a:prstGeom>
        </p:spPr>
        <p:txBody>
          <a:bodyPr wrap="square">
            <a:spAutoFit/>
          </a:bodyPr>
          <a:lstStyle/>
          <a:p>
            <a:pPr algn="ctr"/>
            <a:r>
              <a:rPr lang="en-GB" sz="2000" b="1" dirty="0">
                <a:latin typeface="Arial" panose="020B0604020202020204" pitchFamily="34" charset="0"/>
                <a:cs typeface="Arial" panose="020B0604020202020204" pitchFamily="34" charset="0"/>
              </a:rPr>
              <a:t>Site Layouts on Complex Projects</a:t>
            </a:r>
          </a:p>
        </p:txBody>
      </p:sp>
      <p:sp>
        <p:nvSpPr>
          <p:cNvPr id="3" name="Rectangle 2">
            <a:extLst>
              <a:ext uri="{FF2B5EF4-FFF2-40B4-BE49-F238E27FC236}">
                <a16:creationId xmlns:a16="http://schemas.microsoft.com/office/drawing/2014/main" id="{F2C679CE-D062-4A20-8A59-40DD39897227}"/>
              </a:ext>
            </a:extLst>
          </p:cNvPr>
          <p:cNvSpPr/>
          <p:nvPr/>
        </p:nvSpPr>
        <p:spPr>
          <a:xfrm>
            <a:off x="198959" y="2158443"/>
            <a:ext cx="5927084" cy="461665"/>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Contractors prepare site layout plans as part of their mobilisation activities before starting work on site.</a:t>
            </a:r>
          </a:p>
        </p:txBody>
      </p:sp>
      <p:sp>
        <p:nvSpPr>
          <p:cNvPr id="5" name="TextBox 4">
            <a:extLst>
              <a:ext uri="{FF2B5EF4-FFF2-40B4-BE49-F238E27FC236}">
                <a16:creationId xmlns:a16="http://schemas.microsoft.com/office/drawing/2014/main" id="{EB9B900A-409A-41D4-98BE-B37DF89AB7F5}"/>
              </a:ext>
            </a:extLst>
          </p:cNvPr>
          <p:cNvSpPr txBox="1"/>
          <p:nvPr/>
        </p:nvSpPr>
        <p:spPr>
          <a:xfrm>
            <a:off x="239242" y="1786933"/>
            <a:ext cx="2503957" cy="338554"/>
          </a:xfrm>
          <a:prstGeom prst="rect">
            <a:avLst/>
          </a:prstGeom>
          <a:noFill/>
        </p:spPr>
        <p:txBody>
          <a:bodyPr wrap="square" rtlCol="0">
            <a:spAutoFit/>
          </a:bodyPr>
          <a:lstStyle/>
          <a:p>
            <a:r>
              <a:rPr lang="en-GB" sz="1600" b="1" dirty="0">
                <a:latin typeface="Arial" panose="020B0604020202020204" pitchFamily="34" charset="0"/>
                <a:cs typeface="Arial" panose="020B0604020202020204" pitchFamily="34" charset="0"/>
              </a:rPr>
              <a:t>What Are Site Layouts?</a:t>
            </a:r>
          </a:p>
        </p:txBody>
      </p:sp>
      <p:sp>
        <p:nvSpPr>
          <p:cNvPr id="7" name="Rectangle 6">
            <a:extLst>
              <a:ext uri="{FF2B5EF4-FFF2-40B4-BE49-F238E27FC236}">
                <a16:creationId xmlns:a16="http://schemas.microsoft.com/office/drawing/2014/main" id="{4B6168D7-190E-47DB-8B17-53CC511DCD91}"/>
              </a:ext>
            </a:extLst>
          </p:cNvPr>
          <p:cNvSpPr/>
          <p:nvPr/>
        </p:nvSpPr>
        <p:spPr>
          <a:xfrm>
            <a:off x="184414" y="2564001"/>
            <a:ext cx="5927080" cy="830997"/>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As sites can be very complex places involving the coordination and movement of large quantities of materials as well as high-value products, plant and people, they are a crucial part of construction management. The effective and accurate layout of a site can help ensure that the works are carried out in an efficient and safe manner.</a:t>
            </a:r>
          </a:p>
        </p:txBody>
      </p:sp>
      <p:pic>
        <p:nvPicPr>
          <p:cNvPr id="12" name="Picture 11">
            <a:extLst>
              <a:ext uri="{FF2B5EF4-FFF2-40B4-BE49-F238E27FC236}">
                <a16:creationId xmlns:a16="http://schemas.microsoft.com/office/drawing/2014/main" id="{265B95E6-C062-4E26-AA8F-AD4FAAD33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2441" y="3614759"/>
            <a:ext cx="3511374" cy="2344534"/>
          </a:xfrm>
          <a:prstGeom prst="rect">
            <a:avLst/>
          </a:prstGeom>
        </p:spPr>
      </p:pic>
      <p:sp>
        <p:nvSpPr>
          <p:cNvPr id="14" name="Rectangle 13">
            <a:extLst>
              <a:ext uri="{FF2B5EF4-FFF2-40B4-BE49-F238E27FC236}">
                <a16:creationId xmlns:a16="http://schemas.microsoft.com/office/drawing/2014/main" id="{6032A085-B0ED-4782-9F89-413CCFA85BB8}"/>
              </a:ext>
            </a:extLst>
          </p:cNvPr>
          <p:cNvSpPr/>
          <p:nvPr/>
        </p:nvSpPr>
        <p:spPr>
          <a:xfrm>
            <a:off x="179752" y="3608806"/>
            <a:ext cx="2562689" cy="1384995"/>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Careful planning and placement of temporary buildings will help minimise commuting times, noise, waiting times and so on to help make the facility a more secure workspace and a higher staff morale.</a:t>
            </a:r>
          </a:p>
        </p:txBody>
      </p:sp>
      <p:sp>
        <p:nvSpPr>
          <p:cNvPr id="15" name="Rectangle 14">
            <a:extLst>
              <a:ext uri="{FF2B5EF4-FFF2-40B4-BE49-F238E27FC236}">
                <a16:creationId xmlns:a16="http://schemas.microsoft.com/office/drawing/2014/main" id="{891E3F76-D084-47B0-86AF-DB50F8A886F1}"/>
              </a:ext>
            </a:extLst>
          </p:cNvPr>
          <p:cNvSpPr/>
          <p:nvPr/>
        </p:nvSpPr>
        <p:spPr>
          <a:xfrm>
            <a:off x="179762" y="5214676"/>
            <a:ext cx="2562679" cy="738664"/>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Four main processes are included in site layout planning</a:t>
            </a:r>
          </a:p>
        </p:txBody>
      </p:sp>
      <p:sp>
        <p:nvSpPr>
          <p:cNvPr id="16" name="Rectangle 15">
            <a:extLst>
              <a:ext uri="{FF2B5EF4-FFF2-40B4-BE49-F238E27FC236}">
                <a16:creationId xmlns:a16="http://schemas.microsoft.com/office/drawing/2014/main" id="{DFFC4514-5971-4CA3-B696-A7169D796C27}"/>
              </a:ext>
            </a:extLst>
          </p:cNvPr>
          <p:cNvSpPr/>
          <p:nvPr/>
        </p:nvSpPr>
        <p:spPr>
          <a:xfrm>
            <a:off x="179752" y="6102035"/>
            <a:ext cx="5494211" cy="830997"/>
          </a:xfrm>
          <a:prstGeom prst="rect">
            <a:avLst/>
          </a:prstGeom>
        </p:spPr>
        <p:txBody>
          <a:bodyPr wrap="square">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Identifying the facilities required for the site.</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Determining the capacities of those facilities and other restrictions.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Establishing the services inter-relationships.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Optimizing facilities layout on site.</a:t>
            </a:r>
          </a:p>
        </p:txBody>
      </p:sp>
      <p:sp>
        <p:nvSpPr>
          <p:cNvPr id="17" name="TextBox 16">
            <a:extLst>
              <a:ext uri="{FF2B5EF4-FFF2-40B4-BE49-F238E27FC236}">
                <a16:creationId xmlns:a16="http://schemas.microsoft.com/office/drawing/2014/main" id="{80FD643B-0D6F-474F-BEC0-5F4505CC20BB}"/>
              </a:ext>
            </a:extLst>
          </p:cNvPr>
          <p:cNvSpPr txBox="1"/>
          <p:nvPr/>
        </p:nvSpPr>
        <p:spPr>
          <a:xfrm>
            <a:off x="140677" y="7000018"/>
            <a:ext cx="6014555" cy="307777"/>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Plans for site layout may involve positions and sizes of:</a:t>
            </a:r>
          </a:p>
        </p:txBody>
      </p:sp>
      <p:sp>
        <p:nvSpPr>
          <p:cNvPr id="18" name="Rectangle 17">
            <a:extLst>
              <a:ext uri="{FF2B5EF4-FFF2-40B4-BE49-F238E27FC236}">
                <a16:creationId xmlns:a16="http://schemas.microsoft.com/office/drawing/2014/main" id="{10E140BF-3265-4A67-8EB8-E47639273092}"/>
              </a:ext>
            </a:extLst>
          </p:cNvPr>
          <p:cNvSpPr/>
          <p:nvPr/>
        </p:nvSpPr>
        <p:spPr>
          <a:xfrm>
            <a:off x="231197" y="7302081"/>
            <a:ext cx="4407870" cy="2492990"/>
          </a:xfrm>
          <a:prstGeom prst="rect">
            <a:avLst/>
          </a:prstGeom>
        </p:spPr>
        <p:txBody>
          <a:bodyPr wrap="square">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Site offices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Welfare facilities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Off-loading and storage areas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Entrances, temporary roads, separate pedestrian access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Vehicle wheel washing facilities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Hoarding details</a:t>
            </a:r>
          </a:p>
          <a:p>
            <a:pPr marL="171450" lvl="0" indent="-171450">
              <a:spcBef>
                <a:spcPct val="20000"/>
              </a:spcBef>
              <a:buSzPct val="95000"/>
              <a:buFont typeface="Arial" panose="020B0604020202020204" pitchFamily="34" charset="0"/>
              <a:buChar char="•"/>
            </a:pPr>
            <a:r>
              <a:rPr lang="en-GB" sz="1200" dirty="0">
                <a:latin typeface="Arial" panose="020B0604020202020204" pitchFamily="34" charset="0"/>
                <a:cs typeface="Arial" panose="020B0604020202020204" pitchFamily="34" charset="0"/>
              </a:rPr>
              <a:t>Signage</a:t>
            </a:r>
          </a:p>
          <a:p>
            <a:pPr marL="171450" lvl="0" indent="-171450">
              <a:spcBef>
                <a:spcPct val="20000"/>
              </a:spcBef>
              <a:buSzPct val="95000"/>
              <a:buFont typeface="Arial" panose="020B0604020202020204" pitchFamily="34" charset="0"/>
              <a:buChar char="•"/>
            </a:pPr>
            <a:r>
              <a:rPr lang="en-GB" sz="1200" dirty="0">
                <a:latin typeface="Arial" panose="020B0604020202020204" pitchFamily="34" charset="0"/>
                <a:cs typeface="Arial" panose="020B0604020202020204" pitchFamily="34" charset="0"/>
              </a:rPr>
              <a:t>Site security systems</a:t>
            </a:r>
          </a:p>
          <a:p>
            <a:pPr marL="171450" lvl="0" indent="-171450">
              <a:spcBef>
                <a:spcPct val="20000"/>
              </a:spcBef>
              <a:buSzPct val="95000"/>
              <a:buFont typeface="Arial" panose="020B0604020202020204" pitchFamily="34" charset="0"/>
              <a:buChar char="•"/>
            </a:pPr>
            <a:r>
              <a:rPr lang="en-GB" sz="1200" dirty="0">
                <a:latin typeface="Arial" panose="020B0604020202020204" pitchFamily="34" charset="0"/>
                <a:cs typeface="Arial" panose="020B0604020202020204" pitchFamily="34" charset="0"/>
              </a:rPr>
              <a:t>Locations of cranes with radii and capacities</a:t>
            </a:r>
          </a:p>
          <a:p>
            <a:pPr marL="171450" lvl="0" indent="-171450">
              <a:spcBef>
                <a:spcPct val="20000"/>
              </a:spcBef>
              <a:buSzPct val="95000"/>
              <a:buFont typeface="Arial" panose="020B0604020202020204" pitchFamily="34" charset="0"/>
              <a:buChar char="•"/>
            </a:pPr>
            <a:r>
              <a:rPr lang="en-GB" sz="1200" dirty="0">
                <a:latin typeface="Arial" panose="020B0604020202020204" pitchFamily="34" charset="0"/>
                <a:cs typeface="Arial" panose="020B0604020202020204" pitchFamily="34" charset="0"/>
              </a:rPr>
              <a:t>Information and communications technology installations</a:t>
            </a:r>
          </a:p>
          <a:p>
            <a:pPr marL="171450" lvl="0" indent="-171450">
              <a:spcBef>
                <a:spcPct val="20000"/>
              </a:spcBef>
              <a:buSzPct val="95000"/>
              <a:buFont typeface="Arial" panose="020B0604020202020204" pitchFamily="34" charset="0"/>
              <a:buChar char="•"/>
            </a:pPr>
            <a:r>
              <a:rPr lang="en-GB" sz="1200" dirty="0">
                <a:latin typeface="Arial" panose="020B0604020202020204" pitchFamily="34" charset="0"/>
                <a:cs typeface="Arial" panose="020B0604020202020204" pitchFamily="34" charset="0"/>
              </a:rPr>
              <a:t>Temporary utilities </a:t>
            </a:r>
          </a:p>
          <a:p>
            <a:endParaRPr lang="en-GB" sz="1200" dirty="0">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4FCC7D66-729B-4DAD-9ADF-E0E57519F206}"/>
              </a:ext>
            </a:extLst>
          </p:cNvPr>
          <p:cNvCxnSpPr/>
          <p:nvPr/>
        </p:nvCxnSpPr>
        <p:spPr>
          <a:xfrm>
            <a:off x="0" y="7000018"/>
            <a:ext cx="12801600" cy="0"/>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22D14ABC-BF32-4405-A9A7-055762822EBB}"/>
              </a:ext>
            </a:extLst>
          </p:cNvPr>
          <p:cNvCxnSpPr>
            <a:stCxn id="10" idx="2"/>
          </p:cNvCxnSpPr>
          <p:nvPr/>
        </p:nvCxnSpPr>
        <p:spPr>
          <a:xfrm flipH="1">
            <a:off x="6400798" y="2079451"/>
            <a:ext cx="2" cy="4920567"/>
          </a:xfrm>
          <a:prstGeom prst="line">
            <a:avLst/>
          </a:prstGeom>
        </p:spPr>
        <p:style>
          <a:lnRef idx="1">
            <a:schemeClr val="dk1"/>
          </a:lnRef>
          <a:fillRef idx="0">
            <a:schemeClr val="dk1"/>
          </a:fillRef>
          <a:effectRef idx="0">
            <a:schemeClr val="dk1"/>
          </a:effectRef>
          <a:fontRef idx="minor">
            <a:schemeClr val="tx1"/>
          </a:fontRef>
        </p:style>
      </p:cxnSp>
      <p:sp>
        <p:nvSpPr>
          <p:cNvPr id="23" name="Rectangle 22">
            <a:extLst>
              <a:ext uri="{FF2B5EF4-FFF2-40B4-BE49-F238E27FC236}">
                <a16:creationId xmlns:a16="http://schemas.microsoft.com/office/drawing/2014/main" id="{4B02F20A-3BB5-4F8C-BEDB-228DC8EAEF29}"/>
              </a:ext>
            </a:extLst>
          </p:cNvPr>
          <p:cNvSpPr/>
          <p:nvPr/>
        </p:nvSpPr>
        <p:spPr>
          <a:xfrm>
            <a:off x="6400798" y="7000017"/>
            <a:ext cx="4984057" cy="307777"/>
          </a:xfrm>
          <a:prstGeom prst="rect">
            <a:avLst/>
          </a:prstGeom>
        </p:spPr>
        <p:txBody>
          <a:bodyPr wrap="none">
            <a:spAutoFit/>
          </a:bodyPr>
          <a:lstStyle/>
          <a:p>
            <a:r>
              <a:rPr lang="en-GB" sz="1400" b="1" dirty="0">
                <a:latin typeface="Arial" panose="020B0604020202020204" pitchFamily="34" charset="0"/>
                <a:cs typeface="Arial" panose="020B0604020202020204" pitchFamily="34" charset="0"/>
              </a:rPr>
              <a:t>Problems caused by poor layout of the site may include:</a:t>
            </a:r>
          </a:p>
        </p:txBody>
      </p:sp>
      <p:sp>
        <p:nvSpPr>
          <p:cNvPr id="24" name="Rectangle 23">
            <a:extLst>
              <a:ext uri="{FF2B5EF4-FFF2-40B4-BE49-F238E27FC236}">
                <a16:creationId xmlns:a16="http://schemas.microsoft.com/office/drawing/2014/main" id="{155B7287-5AD1-4C2C-8C67-DAC462604229}"/>
              </a:ext>
            </a:extLst>
          </p:cNvPr>
          <p:cNvSpPr/>
          <p:nvPr/>
        </p:nvSpPr>
        <p:spPr>
          <a:xfrm>
            <a:off x="6535912" y="7374780"/>
            <a:ext cx="5796765" cy="1569660"/>
          </a:xfrm>
          <a:prstGeom prst="rect">
            <a:avLst/>
          </a:prstGeom>
        </p:spPr>
        <p:txBody>
          <a:bodyPr wrap="square">
            <a:spAutoFit/>
          </a:bodyPr>
          <a:lstStyle/>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Inappropriate storage which can cause product and material damage.</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Bad Plant Sitting.</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Poor Welfare facilities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Providing insufficient rooms.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Service not sufficient.</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Questions regarding protection and health.</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Bad wayfinding (because of complicated configurations or unsuitable signage).</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Workers demoralised, delays and costs increased.</a:t>
            </a:r>
          </a:p>
        </p:txBody>
      </p:sp>
      <p:sp>
        <p:nvSpPr>
          <p:cNvPr id="25" name="Rectangle 24">
            <a:extLst>
              <a:ext uri="{FF2B5EF4-FFF2-40B4-BE49-F238E27FC236}">
                <a16:creationId xmlns:a16="http://schemas.microsoft.com/office/drawing/2014/main" id="{B5439156-E085-43F9-9BFF-BDFED1B2BC67}"/>
              </a:ext>
            </a:extLst>
          </p:cNvPr>
          <p:cNvSpPr/>
          <p:nvPr/>
        </p:nvSpPr>
        <p:spPr>
          <a:xfrm>
            <a:off x="6429897" y="2136178"/>
            <a:ext cx="6077735" cy="2308324"/>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“Having an efficient construction site layout can significantly impact the productivity, cost and safety of a construction project. Construction site layout planning is therefore recognized as a critical step in construction planning by researchers. In literature this is often described as an optimization process where some objectives (e.g. safety, cost savings) are pursued within the constraints of the site and facilities requirements. Such models are usually complex and difficult for practitioners to apply, and usually result in each project having its unique site layout plan. The authors challenge this by proposing a standard layout template that can easily be utilized in planning of multiple construction sites. It is argued that each site should be treated as a factory and that similarity between sites should be pursued due to the nature of the construction industry. The template has been developed in collaboration with a Norwegian contractor, utilizing the action research approach.” (</a:t>
            </a:r>
            <a:r>
              <a:rPr lang="en-GB" sz="1200" dirty="0" err="1">
                <a:latin typeface="Arial" panose="020B0604020202020204" pitchFamily="34" charset="0"/>
                <a:cs typeface="Arial" panose="020B0604020202020204" pitchFamily="34" charset="0"/>
              </a:rPr>
              <a:t>Sjøbakk</a:t>
            </a:r>
            <a:r>
              <a:rPr lang="en-GB" sz="1200" dirty="0">
                <a:latin typeface="Arial" panose="020B0604020202020204" pitchFamily="34" charset="0"/>
                <a:cs typeface="Arial" panose="020B0604020202020204" pitchFamily="34" charset="0"/>
              </a:rPr>
              <a:t>, 2016)</a:t>
            </a:r>
          </a:p>
        </p:txBody>
      </p:sp>
      <p:sp>
        <p:nvSpPr>
          <p:cNvPr id="26" name="TextBox 25">
            <a:extLst>
              <a:ext uri="{FF2B5EF4-FFF2-40B4-BE49-F238E27FC236}">
                <a16:creationId xmlns:a16="http://schemas.microsoft.com/office/drawing/2014/main" id="{666FEDF9-FB02-4677-A484-974EDA938775}"/>
              </a:ext>
            </a:extLst>
          </p:cNvPr>
          <p:cNvSpPr txBox="1"/>
          <p:nvPr/>
        </p:nvSpPr>
        <p:spPr>
          <a:xfrm>
            <a:off x="10632831" y="1720715"/>
            <a:ext cx="2168769" cy="338554"/>
          </a:xfrm>
          <a:prstGeom prst="rect">
            <a:avLst/>
          </a:prstGeom>
          <a:noFill/>
        </p:spPr>
        <p:txBody>
          <a:bodyPr wrap="square" rtlCol="0">
            <a:spAutoFit/>
          </a:bodyPr>
          <a:lstStyle/>
          <a:p>
            <a:r>
              <a:rPr lang="en-GB" sz="1600" b="1" dirty="0">
                <a:latin typeface="Arial" panose="020B0604020202020204" pitchFamily="34" charset="0"/>
                <a:cs typeface="Arial" panose="020B0604020202020204" pitchFamily="34" charset="0"/>
              </a:rPr>
              <a:t>Case Study</a:t>
            </a:r>
          </a:p>
        </p:txBody>
      </p:sp>
      <p:pic>
        <p:nvPicPr>
          <p:cNvPr id="27" name="Picture 26">
            <a:extLst>
              <a:ext uri="{FF2B5EF4-FFF2-40B4-BE49-F238E27FC236}">
                <a16:creationId xmlns:a16="http://schemas.microsoft.com/office/drawing/2014/main" id="{CFE3375B-085D-48AD-A6FD-58BD97ABA6E5}"/>
              </a:ext>
            </a:extLst>
          </p:cNvPr>
          <p:cNvPicPr>
            <a:picLocks noChangeAspect="1"/>
          </p:cNvPicPr>
          <p:nvPr/>
        </p:nvPicPr>
        <p:blipFill rotWithShape="1">
          <a:blip r:embed="rId4"/>
          <a:srcRect l="39426" t="37652" r="40115" b="34212"/>
          <a:stretch/>
        </p:blipFill>
        <p:spPr>
          <a:xfrm>
            <a:off x="6589284" y="4528454"/>
            <a:ext cx="3089375" cy="2389916"/>
          </a:xfrm>
          <a:prstGeom prst="rect">
            <a:avLst/>
          </a:prstGeom>
        </p:spPr>
      </p:pic>
      <p:sp>
        <p:nvSpPr>
          <p:cNvPr id="28" name="Rectangle 27">
            <a:extLst>
              <a:ext uri="{FF2B5EF4-FFF2-40B4-BE49-F238E27FC236}">
                <a16:creationId xmlns:a16="http://schemas.microsoft.com/office/drawing/2014/main" id="{D0B50F1C-B501-45C7-8797-4EC1DD1AC07C}"/>
              </a:ext>
            </a:extLst>
          </p:cNvPr>
          <p:cNvSpPr/>
          <p:nvPr/>
        </p:nvSpPr>
        <p:spPr>
          <a:xfrm>
            <a:off x="9598349" y="4425380"/>
            <a:ext cx="3068670" cy="2677656"/>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“The constructor has implemented the new site layout and introduced it in the company as its way to arrange facilities. The project presented a doable solution for site arrangement which was developed together with the company. This increases the possibility for it to be used on a regular basis. At all construction sites a lot of time is spent on searching for materials and tools, and we suggest that this waste is reduced with the suggested model. After experience is gained, adjustments to the first developed layout can be made” (</a:t>
            </a:r>
            <a:r>
              <a:rPr lang="en-GB" sz="1200" dirty="0" err="1">
                <a:latin typeface="Arial" panose="020B0604020202020204" pitchFamily="34" charset="0"/>
                <a:cs typeface="Arial" panose="020B0604020202020204" pitchFamily="34" charset="0"/>
              </a:rPr>
              <a:t>Sjøbakk</a:t>
            </a:r>
            <a:r>
              <a:rPr lang="en-GB" sz="1200" dirty="0">
                <a:latin typeface="Arial" panose="020B0604020202020204" pitchFamily="34" charset="0"/>
                <a:cs typeface="Arial" panose="020B0604020202020204" pitchFamily="34" charset="0"/>
              </a:rPr>
              <a:t>, 2016)</a:t>
            </a:r>
          </a:p>
        </p:txBody>
      </p:sp>
      <p:sp>
        <p:nvSpPr>
          <p:cNvPr id="29" name="Rectangle 28">
            <a:extLst>
              <a:ext uri="{FF2B5EF4-FFF2-40B4-BE49-F238E27FC236}">
                <a16:creationId xmlns:a16="http://schemas.microsoft.com/office/drawing/2014/main" id="{4B0613F8-E3C9-406E-83CC-1B4D53A27AB3}"/>
              </a:ext>
            </a:extLst>
          </p:cNvPr>
          <p:cNvSpPr/>
          <p:nvPr/>
        </p:nvSpPr>
        <p:spPr>
          <a:xfrm>
            <a:off x="3200398" y="449191"/>
            <a:ext cx="6400800" cy="646331"/>
          </a:xfrm>
          <a:prstGeom prst="rect">
            <a:avLst/>
          </a:prstGeom>
        </p:spPr>
        <p:txBody>
          <a:bodyPr>
            <a:spAutoFit/>
          </a:bodyPr>
          <a:lstStyle/>
          <a:p>
            <a:pPr algn="ctr"/>
            <a:r>
              <a:rPr lang="en-GB" b="1" dirty="0">
                <a:latin typeface="Arial" panose="020B0604020202020204" pitchFamily="34" charset="0"/>
                <a:cs typeface="Arial" panose="020B0604020202020204" pitchFamily="34" charset="0"/>
              </a:rPr>
              <a:t>Jacob Passmore </a:t>
            </a:r>
          </a:p>
          <a:p>
            <a:pPr algn="ctr"/>
            <a:r>
              <a:rPr lang="en-GB" b="1" dirty="0">
                <a:latin typeface="Arial" panose="020B0604020202020204" pitchFamily="34" charset="0"/>
                <a:cs typeface="Arial" panose="020B0604020202020204" pitchFamily="34" charset="0"/>
              </a:rPr>
              <a:t>1706871</a:t>
            </a:r>
          </a:p>
        </p:txBody>
      </p:sp>
    </p:spTree>
    <p:extLst>
      <p:ext uri="{BB962C8B-B14F-4D97-AF65-F5344CB8AC3E}">
        <p14:creationId xmlns:p14="http://schemas.microsoft.com/office/powerpoint/2010/main" val="1190902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FCBAA-D7D9-4E95-BD9A-7E190BF05BF4}"/>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E888E76D-ECDF-47B4-A2D6-9AC8D5B02FD4}"/>
              </a:ext>
            </a:extLst>
          </p:cNvPr>
          <p:cNvSpPr>
            <a:spLocks noGrp="1"/>
          </p:cNvSpPr>
          <p:nvPr>
            <p:ph idx="1"/>
          </p:nvPr>
        </p:nvSpPr>
        <p:spPr/>
        <p:txBody>
          <a:bodyPr>
            <a:normAutofit/>
          </a:bodyPr>
          <a:lstStyle/>
          <a:p>
            <a:r>
              <a:rPr lang="en-GB" sz="2000" dirty="0">
                <a:latin typeface="Arial" panose="020B0604020202020204" pitchFamily="34" charset="0"/>
                <a:cs typeface="Arial" panose="020B0604020202020204" pitchFamily="34" charset="0"/>
              </a:rPr>
              <a:t>Designingbuildings.co.uk. 2019. </a:t>
            </a:r>
            <a:r>
              <a:rPr lang="en-GB" sz="2000" i="1" dirty="0">
                <a:latin typeface="Arial" panose="020B0604020202020204" pitchFamily="34" charset="0"/>
                <a:cs typeface="Arial" panose="020B0604020202020204" pitchFamily="34" charset="0"/>
              </a:rPr>
              <a:t>Site Layout Plan For Construction</a:t>
            </a:r>
            <a:r>
              <a:rPr lang="en-GB" sz="2000" dirty="0">
                <a:latin typeface="Arial" panose="020B0604020202020204" pitchFamily="34" charset="0"/>
                <a:cs typeface="Arial" panose="020B0604020202020204" pitchFamily="34" charset="0"/>
              </a:rPr>
              <a:t>. [online] Available at: &lt;https://www.designingbuildings.co.uk/wiki/Site_layout_plan_for_construction&gt; [Accessed 14 May 2020].</a:t>
            </a:r>
          </a:p>
          <a:p>
            <a:r>
              <a:rPr lang="en-GB" sz="2000" dirty="0" err="1">
                <a:latin typeface="Arial" panose="020B0604020202020204" pitchFamily="34" charset="0"/>
                <a:cs typeface="Arial" panose="020B0604020202020204" pitchFamily="34" charset="0"/>
              </a:rPr>
              <a:t>Sjøbakk</a:t>
            </a:r>
            <a:r>
              <a:rPr lang="en-GB" sz="2000" dirty="0">
                <a:latin typeface="Arial" panose="020B0604020202020204" pitchFamily="34" charset="0"/>
                <a:cs typeface="Arial" panose="020B0604020202020204" pitchFamily="34" charset="0"/>
              </a:rPr>
              <a:t>, B., 2016. </a:t>
            </a:r>
            <a:r>
              <a:rPr lang="en-GB" sz="2000" i="1" dirty="0">
                <a:latin typeface="Arial" panose="020B0604020202020204" pitchFamily="34" charset="0"/>
                <a:cs typeface="Arial" panose="020B0604020202020204" pitchFamily="34" charset="0"/>
              </a:rPr>
              <a:t>Proposing A Standard Template For Construction Site Layout: A Case Study Of A Norwegian Contractor</a:t>
            </a:r>
            <a:r>
              <a:rPr lang="en-GB" sz="2000" dirty="0">
                <a:latin typeface="Arial" panose="020B0604020202020204" pitchFamily="34" charset="0"/>
                <a:cs typeface="Arial" panose="020B0604020202020204" pitchFamily="34" charset="0"/>
              </a:rPr>
              <a:t>. [online] Hal.archives-ouvertes.fr. Available at: &lt;https://hal.archives-ouvertes.fr/hal-01417500/document&gt; [Accessed 12 May 2020].</a:t>
            </a:r>
          </a:p>
        </p:txBody>
      </p:sp>
    </p:spTree>
    <p:extLst>
      <p:ext uri="{BB962C8B-B14F-4D97-AF65-F5344CB8AC3E}">
        <p14:creationId xmlns:p14="http://schemas.microsoft.com/office/powerpoint/2010/main" val="3975629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TotalTime>
  <Words>663</Words>
  <Application>Microsoft Office PowerPoint</Application>
  <PresentationFormat>A3 Paper (297x420 mm)</PresentationFormat>
  <Paragraphs>40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passmore</dc:creator>
  <cp:lastModifiedBy>jacob passmore</cp:lastModifiedBy>
  <cp:revision>7</cp:revision>
  <dcterms:created xsi:type="dcterms:W3CDTF">2020-05-24T12:48:40Z</dcterms:created>
  <dcterms:modified xsi:type="dcterms:W3CDTF">2020-05-24T15:00:55Z</dcterms:modified>
</cp:coreProperties>
</file>