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5"/>
  </p:notesMasterIdLst>
  <p:handoutMasterIdLst>
    <p:handoutMasterId r:id="rId26"/>
  </p:handoutMasterIdLst>
  <p:sldIdLst>
    <p:sldId id="256" r:id="rId2"/>
    <p:sldId id="269" r:id="rId3"/>
    <p:sldId id="274" r:id="rId4"/>
    <p:sldId id="268" r:id="rId5"/>
    <p:sldId id="275" r:id="rId6"/>
    <p:sldId id="270" r:id="rId7"/>
    <p:sldId id="281" r:id="rId8"/>
    <p:sldId id="286" r:id="rId9"/>
    <p:sldId id="283" r:id="rId10"/>
    <p:sldId id="277" r:id="rId11"/>
    <p:sldId id="272" r:id="rId12"/>
    <p:sldId id="278" r:id="rId13"/>
    <p:sldId id="271" r:id="rId14"/>
    <p:sldId id="273" r:id="rId15"/>
    <p:sldId id="287" r:id="rId16"/>
    <p:sldId id="288" r:id="rId17"/>
    <p:sldId id="290" r:id="rId18"/>
    <p:sldId id="285" r:id="rId19"/>
    <p:sldId id="284" r:id="rId20"/>
    <p:sldId id="279" r:id="rId21"/>
    <p:sldId id="276" r:id="rId22"/>
    <p:sldId id="280" r:id="rId23"/>
    <p:sldId id="282"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5C8C"/>
    <a:srgbClr val="497DBB"/>
    <a:srgbClr val="2A4A7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620"/>
    <p:restoredTop sz="94629" autoAdjust="0"/>
  </p:normalViewPr>
  <p:slideViewPr>
    <p:cSldViewPr>
      <p:cViewPr varScale="1">
        <p:scale>
          <a:sx n="82" d="100"/>
          <a:sy n="82" d="100"/>
        </p:scale>
        <p:origin x="558" y="126"/>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085" cy="497040"/>
          </a:xfrm>
          <a:prstGeom prst="rect">
            <a:avLst/>
          </a:prstGeom>
        </p:spPr>
        <p:txBody>
          <a:bodyPr vert="horz" lIns="90462" tIns="45231" rIns="90462" bIns="45231" rtlCol="0"/>
          <a:lstStyle>
            <a:lvl1pPr algn="l">
              <a:defRPr sz="1200"/>
            </a:lvl1pPr>
          </a:lstStyle>
          <a:p>
            <a:endParaRPr lang="en-GB"/>
          </a:p>
        </p:txBody>
      </p:sp>
      <p:sp>
        <p:nvSpPr>
          <p:cNvPr id="3" name="Date Placeholder 2"/>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a:defRPr sz="1200"/>
            </a:lvl1pPr>
          </a:lstStyle>
          <a:p>
            <a:fld id="{7C906579-49F7-4EAF-8F7B-D65F24C91371}" type="datetimeFigureOut">
              <a:rPr lang="en-GB" smtClean="0"/>
              <a:pPr/>
              <a:t>17/02/2020</a:t>
            </a:fld>
            <a:endParaRPr lang="en-GB"/>
          </a:p>
        </p:txBody>
      </p:sp>
      <p:sp>
        <p:nvSpPr>
          <p:cNvPr id="4" name="Footer Placeholder 3"/>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a:defRPr sz="1200"/>
            </a:lvl1pPr>
          </a:lstStyle>
          <a:p>
            <a:endParaRPr lang="en-GB"/>
          </a:p>
        </p:txBody>
      </p:sp>
      <p:sp>
        <p:nvSpPr>
          <p:cNvPr id="5" name="Slide Number Placeholder 4"/>
          <p:cNvSpPr>
            <a:spLocks noGrp="1"/>
          </p:cNvSpPr>
          <p:nvPr>
            <p:ph type="sldNum" sz="quarter" idx="3"/>
          </p:nvPr>
        </p:nvSpPr>
        <p:spPr>
          <a:xfrm>
            <a:off x="3851023" y="9428025"/>
            <a:ext cx="2945084" cy="497040"/>
          </a:xfrm>
          <a:prstGeom prst="rect">
            <a:avLst/>
          </a:prstGeom>
        </p:spPr>
        <p:txBody>
          <a:bodyPr vert="horz" lIns="90462" tIns="45231" rIns="90462" bIns="45231" rtlCol="0" anchor="b"/>
          <a:lstStyle>
            <a:lvl1pPr algn="r">
              <a:defRPr sz="1200"/>
            </a:lvl1pPr>
          </a:lstStyle>
          <a:p>
            <a:fld id="{8B966E4A-21B7-43EE-BA25-28DF71570C6E}" type="slidenum">
              <a:rPr lang="en-GB" smtClean="0"/>
              <a:pPr/>
              <a:t>‹#›</a:t>
            </a:fld>
            <a:endParaRPr lang="en-GB"/>
          </a:p>
        </p:txBody>
      </p:sp>
    </p:spTree>
    <p:extLst>
      <p:ext uri="{BB962C8B-B14F-4D97-AF65-F5344CB8AC3E}">
        <p14:creationId xmlns:p14="http://schemas.microsoft.com/office/powerpoint/2010/main" val="4738138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DFE81662-7046-4B0A-939E-E880C2674C98}" type="datetimeFigureOut">
              <a:rPr lang="en-GB" smtClean="0"/>
              <a:t>17/02/2020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2CB0216F-9627-4426-967A-0982A5BA6B74}" type="slidenum">
              <a:rPr lang="en-GB" smtClean="0"/>
              <a:t>‹#›</a:t>
            </a:fld>
            <a:endParaRPr lang="en-GB"/>
          </a:p>
        </p:txBody>
      </p:sp>
    </p:spTree>
    <p:extLst>
      <p:ext uri="{BB962C8B-B14F-4D97-AF65-F5344CB8AC3E}">
        <p14:creationId xmlns:p14="http://schemas.microsoft.com/office/powerpoint/2010/main" val="1581095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0216F-9627-4426-967A-0982A5BA6B74}" type="slidenum">
              <a:rPr lang="en-GB" smtClean="0"/>
              <a:t>18</a:t>
            </a:fld>
            <a:endParaRPr lang="en-GB"/>
          </a:p>
        </p:txBody>
      </p:sp>
    </p:spTree>
    <p:extLst>
      <p:ext uri="{BB962C8B-B14F-4D97-AF65-F5344CB8AC3E}">
        <p14:creationId xmlns:p14="http://schemas.microsoft.com/office/powerpoint/2010/main" val="3260165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8" name="Slide Number Placeholder 7"/>
          <p:cNvSpPr>
            <a:spLocks noGrp="1"/>
          </p:cNvSpPr>
          <p:nvPr>
            <p:ph type="sldNum" sz="quarter" idx="11"/>
          </p:nvPr>
        </p:nvSpPr>
        <p:spPr/>
        <p:txBody>
          <a:bodyPr/>
          <a:lstStyle/>
          <a:p>
            <a:fld id="{9FF3C10D-8540-4B1E-A758-1EDE36F8533C}"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F3C10D-8540-4B1E-A758-1EDE36F8533C}" type="slidenum">
              <a:rPr lang="en-GB" smtClean="0"/>
              <a:pPr/>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548A99-65FB-434A-A304-64D1A47C523F}" type="datetimeFigureOut">
              <a:rPr lang="en-GB" smtClean="0"/>
              <a:pPr/>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0E548A99-65FB-434A-A304-64D1A47C523F}" type="datetimeFigureOut">
              <a:rPr lang="en-GB" smtClean="0"/>
              <a:pPr/>
              <a:t>17/02/2020</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9FF3C10D-8540-4B1E-A758-1EDE36F8533C}" type="slidenum">
              <a:rPr lang="en-GB" smtClean="0"/>
              <a:pPr/>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3253228" y="2511400"/>
            <a:ext cx="5444839" cy="2448272"/>
          </a:xfrm>
          <a:solidFill>
            <a:srgbClr val="345C8C"/>
          </a:solidFill>
        </p:spPr>
        <p:txBody>
          <a:bodyPr>
            <a:noAutofit/>
          </a:bodyPr>
          <a:lstStyle/>
          <a:p>
            <a:pPr algn="l"/>
            <a:r>
              <a:rPr lang="en-GB" sz="3000" dirty="0" smtClean="0">
                <a:effectLst/>
                <a:latin typeface="Perpetua Titling MT" pitchFamily="18" charset="0"/>
              </a:rPr>
              <a:t>’</a:t>
            </a:r>
            <a:br>
              <a:rPr lang="en-GB" sz="3000" dirty="0" smtClean="0">
                <a:effectLst/>
                <a:latin typeface="Perpetua Titling MT" pitchFamily="18" charset="0"/>
              </a:rPr>
            </a:br>
            <a:r>
              <a:rPr lang="en-GB" sz="1800" dirty="0" smtClean="0">
                <a:effectLst/>
                <a:latin typeface="Perpetua Titling MT" pitchFamily="18" charset="0"/>
              </a:rPr>
              <a:t> </a:t>
            </a:r>
            <a:r>
              <a:rPr lang="en-GB" sz="3200" dirty="0" smtClean="0">
                <a:effectLst/>
                <a:latin typeface="Perpetua Titling MT" pitchFamily="18" charset="0"/>
              </a:rPr>
              <a:t/>
            </a:r>
            <a:br>
              <a:rPr lang="en-GB" sz="3200" dirty="0" smtClean="0">
                <a:effectLst/>
                <a:latin typeface="Perpetua Titling MT" pitchFamily="18" charset="0"/>
              </a:rPr>
            </a:br>
            <a:r>
              <a:rPr lang="en-GB" sz="4000" i="1" dirty="0" smtClean="0">
                <a:solidFill>
                  <a:schemeClr val="bg1"/>
                </a:solidFill>
                <a:effectLst/>
                <a:latin typeface="Vivaldi" pitchFamily="66" charset="0"/>
              </a:rPr>
              <a:t>Alice’s Adventures in Wonderland</a:t>
            </a:r>
            <a:r>
              <a:rPr lang="en-GB" sz="4000" dirty="0" smtClean="0">
                <a:solidFill>
                  <a:schemeClr val="bg1"/>
                </a:solidFill>
                <a:effectLst/>
                <a:latin typeface="Vivaldi" pitchFamily="66" charset="0"/>
              </a:rPr>
              <a:t>:</a:t>
            </a:r>
            <a:br>
              <a:rPr lang="en-GB" sz="4000" dirty="0" smtClean="0">
                <a:solidFill>
                  <a:schemeClr val="bg1"/>
                </a:solidFill>
                <a:effectLst/>
                <a:latin typeface="Vivaldi" pitchFamily="66" charset="0"/>
              </a:rPr>
            </a:br>
            <a:r>
              <a:rPr lang="en-GB" sz="3200" dirty="0" smtClean="0">
                <a:solidFill>
                  <a:schemeClr val="bg1"/>
                </a:solidFill>
                <a:effectLst/>
                <a:latin typeface="Felix Titling" panose="04060505060202020A04" pitchFamily="82" charset="0"/>
              </a:rPr>
              <a:t>LOGIC &amp; GAMES IN A VIOLENT ADULT WORLD</a:t>
            </a:r>
            <a:endParaRPr lang="en-GB" sz="4800" dirty="0">
              <a:solidFill>
                <a:schemeClr val="bg1"/>
              </a:solidFill>
              <a:latin typeface="Felix Titling" panose="04060505060202020A04" pitchFamily="82" charset="0"/>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7204" y="1761328"/>
            <a:ext cx="2358516" cy="3872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408534" y="5664150"/>
            <a:ext cx="5796136" cy="1077218"/>
          </a:xfrm>
          <a:prstGeom prst="rect">
            <a:avLst/>
          </a:prstGeom>
          <a:solidFill>
            <a:srgbClr val="2A4A70"/>
          </a:solidFill>
        </p:spPr>
        <p:txBody>
          <a:bodyPr wrap="square">
            <a:spAutoFit/>
          </a:bodyPr>
          <a:lstStyle/>
          <a:p>
            <a:r>
              <a:rPr lang="en-GB" sz="2400" dirty="0" smtClean="0">
                <a:latin typeface="Vivaldi" pitchFamily="66" charset="0"/>
              </a:rPr>
              <a:t>   </a:t>
            </a:r>
            <a:r>
              <a:rPr lang="en-GB" sz="2400" dirty="0" smtClean="0">
                <a:solidFill>
                  <a:schemeClr val="bg1"/>
                </a:solidFill>
                <a:latin typeface="Vivaldi" pitchFamily="66" charset="0"/>
              </a:rPr>
              <a:t>Lewis </a:t>
            </a:r>
            <a:r>
              <a:rPr lang="en-GB" sz="2400" dirty="0" err="1" smtClean="0">
                <a:solidFill>
                  <a:schemeClr val="bg1"/>
                </a:solidFill>
                <a:latin typeface="Vivaldi" pitchFamily="66" charset="0"/>
              </a:rPr>
              <a:t>Carrol</a:t>
            </a:r>
            <a:endParaRPr lang="en-GB" sz="2400" dirty="0" smtClean="0">
              <a:solidFill>
                <a:schemeClr val="bg1"/>
              </a:solidFill>
              <a:latin typeface="Vivaldi" pitchFamily="66" charset="0"/>
            </a:endParaRPr>
          </a:p>
          <a:p>
            <a:r>
              <a:rPr lang="en-GB" sz="2400" dirty="0" smtClean="0">
                <a:solidFill>
                  <a:schemeClr val="bg1"/>
                </a:solidFill>
                <a:latin typeface="Vivaldi" pitchFamily="66" charset="0"/>
              </a:rPr>
              <a:t>   ‘What I Look Like When I'm Lecturing’ </a:t>
            </a:r>
            <a:r>
              <a:rPr lang="en-GB" sz="2400" i="1" dirty="0" err="1" smtClean="0">
                <a:solidFill>
                  <a:schemeClr val="bg1"/>
                </a:solidFill>
                <a:latin typeface="Vivaldi" pitchFamily="66" charset="0"/>
              </a:rPr>
              <a:t>n.d</a:t>
            </a:r>
            <a:endParaRPr lang="en-GB" sz="2400" i="1" dirty="0" smtClean="0">
              <a:solidFill>
                <a:schemeClr val="bg1"/>
              </a:solidFill>
              <a:latin typeface="Vivaldi" pitchFamily="66" charset="0"/>
            </a:endParaRPr>
          </a:p>
          <a:p>
            <a:r>
              <a:rPr lang="en-GB" sz="1600" dirty="0" smtClean="0">
                <a:solidFill>
                  <a:schemeClr val="bg1"/>
                </a:solidFill>
                <a:latin typeface="Vivaldi" pitchFamily="66" charset="0"/>
              </a:rPr>
              <a:t>.</a:t>
            </a:r>
            <a:endParaRPr lang="en-GB" sz="1600" dirty="0">
              <a:solidFill>
                <a:schemeClr val="bg1"/>
              </a:solidFill>
              <a:latin typeface="Vivaldi" pitchFamily="66" charset="0"/>
            </a:endParaRPr>
          </a:p>
        </p:txBody>
      </p:sp>
      <p:sp>
        <p:nvSpPr>
          <p:cNvPr id="7" name="Rectangle 2"/>
          <p:cNvSpPr txBox="1">
            <a:spLocks noChangeArrowheads="1"/>
          </p:cNvSpPr>
          <p:nvPr/>
        </p:nvSpPr>
        <p:spPr>
          <a:xfrm>
            <a:off x="179512" y="16112"/>
            <a:ext cx="8642741" cy="1124744"/>
          </a:xfrm>
          <a:prstGeom prst="rect">
            <a:avLst/>
          </a:prstGeom>
        </p:spPr>
        <p:txBody>
          <a:bodyPr vert="horz" lIns="91440" tIns="45720" rIns="91440" bIns="45720" rtlCol="0" anchor="b">
            <a:noAutofit/>
          </a:bodyPr>
          <a:lstStyle>
            <a:lvl1pPr algn="ctr" defTabSz="914400" rtl="0" eaLnBrk="1" latinLnBrk="0" hangingPunct="1">
              <a:lnSpc>
                <a:spcPct val="100000"/>
              </a:lnSpc>
              <a:spcBef>
                <a:spcPct val="0"/>
              </a:spcBef>
              <a:buNone/>
              <a:defRPr sz="8000"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4000" dirty="0" smtClean="0">
                <a:solidFill>
                  <a:schemeClr val="bg1"/>
                </a:solidFill>
                <a:effectLst/>
                <a:latin typeface="Felix Titling" panose="04060505060202020A04" pitchFamily="82" charset="0"/>
              </a:rPr>
              <a:t>CSEN7030</a:t>
            </a:r>
            <a:r>
              <a:rPr lang="en-GB" sz="4000" dirty="0" smtClean="0">
                <a:solidFill>
                  <a:schemeClr val="bg1"/>
                </a:solidFill>
                <a:effectLst/>
              </a:rPr>
              <a:t> </a:t>
            </a:r>
            <a:r>
              <a:rPr lang="en-GB" sz="4000" dirty="0" smtClean="0">
                <a:solidFill>
                  <a:schemeClr val="bg1"/>
                </a:solidFill>
                <a:effectLst/>
                <a:latin typeface="Felix Titling" panose="04060505060202020A04" pitchFamily="82" charset="0"/>
              </a:rPr>
              <a:t>THE child in time</a:t>
            </a:r>
            <a:endParaRPr lang="en-GB" sz="4000" dirty="0">
              <a:solidFill>
                <a:schemeClr val="bg1"/>
              </a:solidFill>
              <a:effectLst/>
              <a:latin typeface="Felix Titling" panose="04060505060202020A04" pitchFamily="82" charset="0"/>
            </a:endParaRPr>
          </a:p>
        </p:txBody>
      </p:sp>
    </p:spTree>
    <p:extLst>
      <p:ext uri="{BB962C8B-B14F-4D97-AF65-F5344CB8AC3E}">
        <p14:creationId xmlns:p14="http://schemas.microsoft.com/office/powerpoint/2010/main" val="752083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260648"/>
            <a:ext cx="8496944" cy="6480720"/>
          </a:xfrm>
          <a:solidFill>
            <a:schemeClr val="tx2">
              <a:lumMod val="50000"/>
            </a:schemeClr>
          </a:solidFill>
        </p:spPr>
        <p:txBody>
          <a:bodyPr>
            <a:normAutofit fontScale="77500" lnSpcReduction="20000"/>
          </a:bodyPr>
          <a:lstStyle/>
          <a:p>
            <a:pPr marL="0" indent="0">
              <a:lnSpc>
                <a:spcPct val="120000"/>
              </a:lnSpc>
              <a:spcBef>
                <a:spcPts val="600"/>
              </a:spcBef>
              <a:buNone/>
            </a:pPr>
            <a:r>
              <a:rPr lang="en-GB" b="1" dirty="0">
                <a:solidFill>
                  <a:schemeClr val="bg1"/>
                </a:solidFill>
              </a:rPr>
              <a:t>AIM(S)</a:t>
            </a:r>
          </a:p>
          <a:p>
            <a:pPr>
              <a:lnSpc>
                <a:spcPct val="120000"/>
              </a:lnSpc>
              <a:spcBef>
                <a:spcPts val="600"/>
              </a:spcBef>
            </a:pPr>
            <a:r>
              <a:rPr lang="en-GB" dirty="0" smtClean="0">
                <a:solidFill>
                  <a:schemeClr val="bg1"/>
                </a:solidFill>
              </a:rPr>
              <a:t>*To </a:t>
            </a:r>
            <a:r>
              <a:rPr lang="en-GB" dirty="0">
                <a:solidFill>
                  <a:schemeClr val="bg1"/>
                </a:solidFill>
              </a:rPr>
              <a:t>enable students to gain a complex, critically informed understanding of the historical construction and cultural significance of the child within two interconnected literary genres;</a:t>
            </a:r>
          </a:p>
          <a:p>
            <a:pPr>
              <a:lnSpc>
                <a:spcPct val="120000"/>
              </a:lnSpc>
              <a:spcBef>
                <a:spcPts val="600"/>
              </a:spcBef>
            </a:pPr>
            <a:r>
              <a:rPr lang="en-GB" dirty="0" smtClean="0">
                <a:solidFill>
                  <a:schemeClr val="bg1"/>
                </a:solidFill>
              </a:rPr>
              <a:t>To </a:t>
            </a:r>
            <a:r>
              <a:rPr lang="en-GB" dirty="0">
                <a:solidFill>
                  <a:schemeClr val="bg1"/>
                </a:solidFill>
              </a:rPr>
              <a:t>gain a critically informed understanding of key aspects of literature for children</a:t>
            </a:r>
            <a:r>
              <a:rPr lang="en-GB" dirty="0" smtClean="0">
                <a:solidFill>
                  <a:schemeClr val="bg1"/>
                </a:solidFill>
              </a:rPr>
              <a:t>.</a:t>
            </a:r>
          </a:p>
          <a:p>
            <a:pPr marL="0" indent="0">
              <a:lnSpc>
                <a:spcPct val="120000"/>
              </a:lnSpc>
              <a:spcBef>
                <a:spcPts val="600"/>
              </a:spcBef>
              <a:buNone/>
            </a:pPr>
            <a:endParaRPr lang="en-GB" dirty="0">
              <a:solidFill>
                <a:schemeClr val="bg1"/>
              </a:solidFill>
            </a:endParaRPr>
          </a:p>
          <a:p>
            <a:pPr marL="0" indent="0">
              <a:lnSpc>
                <a:spcPct val="120000"/>
              </a:lnSpc>
              <a:spcBef>
                <a:spcPts val="600"/>
              </a:spcBef>
              <a:buNone/>
            </a:pPr>
            <a:r>
              <a:rPr lang="en-GB" b="1" dirty="0" smtClean="0">
                <a:solidFill>
                  <a:schemeClr val="bg1"/>
                </a:solidFill>
              </a:rPr>
              <a:t>LEARNING OUTCOMES</a:t>
            </a:r>
          </a:p>
          <a:p>
            <a:pPr marL="457200" indent="-457200">
              <a:lnSpc>
                <a:spcPct val="120000"/>
              </a:lnSpc>
              <a:spcBef>
                <a:spcPts val="600"/>
              </a:spcBef>
              <a:buFont typeface="+mj-lt"/>
              <a:buAutoNum type="arabicPeriod"/>
            </a:pPr>
            <a:r>
              <a:rPr lang="en-GB" dirty="0" smtClean="0">
                <a:solidFill>
                  <a:schemeClr val="bg1"/>
                </a:solidFill>
              </a:rPr>
              <a:t>demonstrate </a:t>
            </a:r>
            <a:r>
              <a:rPr lang="en-GB" dirty="0">
                <a:solidFill>
                  <a:schemeClr val="bg1"/>
                </a:solidFill>
              </a:rPr>
              <a:t> advanced and sustained understanding of the historical and cultural construction of the figure of the child;</a:t>
            </a:r>
          </a:p>
          <a:p>
            <a:pPr marL="457200" indent="-457200">
              <a:lnSpc>
                <a:spcPct val="120000"/>
              </a:lnSpc>
              <a:spcBef>
                <a:spcPts val="600"/>
              </a:spcBef>
              <a:buFont typeface="+mj-lt"/>
              <a:buAutoNum type="arabicPeriod"/>
            </a:pPr>
            <a:r>
              <a:rPr lang="en-GB" dirty="0" smtClean="0">
                <a:solidFill>
                  <a:schemeClr val="bg1"/>
                </a:solidFill>
              </a:rPr>
              <a:t>demonstrate </a:t>
            </a:r>
            <a:r>
              <a:rPr lang="en-GB" dirty="0">
                <a:solidFill>
                  <a:schemeClr val="bg1"/>
                </a:solidFill>
              </a:rPr>
              <a:t>a detailed knowledge and understanding of the cultural and historical significance of child figures in mainstream and children’s literary texts; </a:t>
            </a:r>
          </a:p>
          <a:p>
            <a:pPr marL="457200" indent="-457200">
              <a:lnSpc>
                <a:spcPct val="120000"/>
              </a:lnSpc>
              <a:spcBef>
                <a:spcPts val="600"/>
              </a:spcBef>
              <a:buFont typeface="+mj-lt"/>
              <a:buAutoNum type="arabicPeriod"/>
            </a:pPr>
            <a:r>
              <a:rPr lang="en-GB" dirty="0">
                <a:solidFill>
                  <a:schemeClr val="bg1"/>
                </a:solidFill>
              </a:rPr>
              <a:t>account for the emergence of the child as a </a:t>
            </a:r>
            <a:r>
              <a:rPr lang="en-GB" dirty="0" smtClean="0">
                <a:solidFill>
                  <a:schemeClr val="bg1"/>
                </a:solidFill>
              </a:rPr>
              <a:t>significant </a:t>
            </a:r>
            <a:r>
              <a:rPr lang="en-GB" dirty="0" err="1" smtClean="0">
                <a:solidFill>
                  <a:schemeClr val="bg1"/>
                </a:solidFill>
              </a:rPr>
              <a:t>topos</a:t>
            </a:r>
            <a:r>
              <a:rPr lang="en-GB" dirty="0">
                <a:solidFill>
                  <a:schemeClr val="bg1"/>
                </a:solidFill>
              </a:rPr>
              <a:t> </a:t>
            </a:r>
            <a:r>
              <a:rPr lang="en-GB" dirty="0" smtClean="0">
                <a:solidFill>
                  <a:schemeClr val="bg1"/>
                </a:solidFill>
              </a:rPr>
              <a:t> within </a:t>
            </a:r>
            <a:r>
              <a:rPr lang="en-GB" dirty="0">
                <a:solidFill>
                  <a:schemeClr val="bg1"/>
                </a:solidFill>
              </a:rPr>
              <a:t>the development of the novel;</a:t>
            </a:r>
          </a:p>
          <a:p>
            <a:pPr marL="457200" indent="-457200">
              <a:lnSpc>
                <a:spcPct val="120000"/>
              </a:lnSpc>
              <a:spcBef>
                <a:spcPts val="600"/>
              </a:spcBef>
              <a:buFont typeface="+mj-lt"/>
              <a:buAutoNum type="arabicPeriod"/>
            </a:pPr>
            <a:r>
              <a:rPr lang="en-GB" dirty="0" smtClean="0">
                <a:solidFill>
                  <a:schemeClr val="bg1"/>
                </a:solidFill>
              </a:rPr>
              <a:t>demonstrate </a:t>
            </a:r>
            <a:r>
              <a:rPr lang="en-GB" dirty="0">
                <a:solidFill>
                  <a:schemeClr val="bg1"/>
                </a:solidFill>
              </a:rPr>
              <a:t>a critically informed understanding of the evolution of children’s literature and of its depictions of children;  </a:t>
            </a:r>
          </a:p>
          <a:p>
            <a:pPr marL="457200" indent="-457200">
              <a:lnSpc>
                <a:spcPct val="120000"/>
              </a:lnSpc>
              <a:spcBef>
                <a:spcPts val="600"/>
              </a:spcBef>
              <a:buFont typeface="+mj-lt"/>
              <a:buAutoNum type="arabicPeriod"/>
            </a:pPr>
            <a:r>
              <a:rPr lang="en-GB" dirty="0" smtClean="0">
                <a:solidFill>
                  <a:schemeClr val="bg1"/>
                </a:solidFill>
              </a:rPr>
              <a:t>employ</a:t>
            </a:r>
            <a:r>
              <a:rPr lang="en-GB" dirty="0">
                <a:solidFill>
                  <a:schemeClr val="bg1"/>
                </a:solidFill>
              </a:rPr>
              <a:t> a range of different critical and theoretical perspectives in order to make informed readings of literary texts</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9064149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1412776"/>
            <a:ext cx="7992888" cy="4608512"/>
          </a:xfrm>
        </p:spPr>
        <p:txBody>
          <a:bodyPr>
            <a:noAutofit/>
          </a:bodyPr>
          <a:lstStyle/>
          <a:p>
            <a:pPr marL="18288" indent="0">
              <a:buNone/>
            </a:pPr>
            <a:r>
              <a:rPr lang="en-GB" sz="2300" i="1" dirty="0">
                <a:solidFill>
                  <a:schemeClr val="bg1"/>
                </a:solidFill>
              </a:rPr>
              <a:t>Alice’s Adventures in Wonderland </a:t>
            </a:r>
            <a:r>
              <a:rPr lang="en-GB" sz="2300" dirty="0">
                <a:solidFill>
                  <a:schemeClr val="bg1"/>
                </a:solidFill>
              </a:rPr>
              <a:t>is the first book that was written for children that was not primarily didactic. Even more than this the book mocked the moral lessons taught to children and rejected the model of socially responsible realism for a strangely logical fantasy. These two elements made the two Alice texts iconic texts in the emergence of children’s literature across the globe: apart from all the European languages, they have been translated into Swahili and Japanese, Kurdish, Arabic, Hindi, Inuit and several of the </a:t>
            </a:r>
            <a:r>
              <a:rPr lang="en-GB" sz="2300" dirty="0" smtClean="0">
                <a:solidFill>
                  <a:schemeClr val="bg1"/>
                </a:solidFill>
              </a:rPr>
              <a:t>Aboriginal </a:t>
            </a:r>
            <a:r>
              <a:rPr lang="en-GB" sz="2300" dirty="0">
                <a:solidFill>
                  <a:schemeClr val="bg1"/>
                </a:solidFill>
              </a:rPr>
              <a:t>languages – and in many cases that translation has led to the emergence of a surreal, iconoclastic, irreverent children’s literature</a:t>
            </a:r>
            <a:r>
              <a:rPr lang="en-GB" sz="2300" dirty="0" smtClean="0">
                <a:solidFill>
                  <a:schemeClr val="bg1"/>
                </a:solidFill>
              </a:rPr>
              <a:t>.</a:t>
            </a:r>
          </a:p>
          <a:p>
            <a:pPr marL="18288" indent="0">
              <a:buNone/>
            </a:pPr>
            <a:endParaRPr lang="en-GB" sz="2300" dirty="0">
              <a:solidFill>
                <a:schemeClr val="bg1"/>
              </a:solidFill>
            </a:endParaRPr>
          </a:p>
        </p:txBody>
      </p:sp>
      <p:sp>
        <p:nvSpPr>
          <p:cNvPr id="5" name="Title 1"/>
          <p:cNvSpPr>
            <a:spLocks noGrp="1"/>
          </p:cNvSpPr>
          <p:nvPr>
            <p:ph type="title"/>
          </p:nvPr>
        </p:nvSpPr>
        <p:spPr>
          <a:xfrm>
            <a:off x="755576" y="260648"/>
            <a:ext cx="7056784" cy="835496"/>
          </a:xfrm>
          <a:solidFill>
            <a:srgbClr val="345C8C"/>
          </a:solidFill>
        </p:spPr>
        <p:txBody>
          <a:bodyPr/>
          <a:lstStyle/>
          <a:p>
            <a:pPr algn="l"/>
            <a:r>
              <a:rPr lang="en-GB" sz="3600" dirty="0" smtClean="0">
                <a:solidFill>
                  <a:schemeClr val="bg1"/>
                </a:solidFill>
                <a:effectLst/>
                <a:latin typeface="Felix Titling" panose="04060505060202020A04" pitchFamily="82" charset="0"/>
              </a:rPr>
              <a:t>LITERATURE FOR CHILDREN</a:t>
            </a:r>
            <a:endParaRPr lang="en-GB" sz="3600" dirty="0">
              <a:solidFill>
                <a:schemeClr val="bg1"/>
              </a:solidFill>
              <a:effectLst/>
              <a:latin typeface="Felix Titling" panose="04060505060202020A04" pitchFamily="82" charset="0"/>
            </a:endParaRPr>
          </a:p>
        </p:txBody>
      </p:sp>
    </p:spTree>
    <p:extLst>
      <p:ext uri="{BB962C8B-B14F-4D97-AF65-F5344CB8AC3E}">
        <p14:creationId xmlns:p14="http://schemas.microsoft.com/office/powerpoint/2010/main" val="37220762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5373216"/>
            <a:ext cx="8496944" cy="1152128"/>
          </a:xfrm>
          <a:solidFill>
            <a:srgbClr val="345C8C"/>
          </a:solidFill>
        </p:spPr>
        <p:txBody>
          <a:bodyPr/>
          <a:lstStyle/>
          <a:p>
            <a:pPr algn="r">
              <a:lnSpc>
                <a:spcPct val="100000"/>
              </a:lnSpc>
            </a:pPr>
            <a:r>
              <a:rPr lang="en-GB" sz="2800" dirty="0" smtClean="0">
                <a:solidFill>
                  <a:srgbClr val="FFFF00"/>
                </a:solidFill>
              </a:rPr>
              <a:t>  </a:t>
            </a:r>
            <a:r>
              <a:rPr lang="en-GB" sz="2800" dirty="0">
                <a:solidFill>
                  <a:srgbClr val="FFFF00"/>
                </a:solidFill>
              </a:rPr>
              <a:t/>
            </a:r>
            <a:br>
              <a:rPr lang="en-GB" sz="2800" dirty="0">
                <a:solidFill>
                  <a:srgbClr val="FFFF00"/>
                </a:solidFill>
              </a:rPr>
            </a:br>
            <a:r>
              <a:rPr lang="en-GB" sz="2800" dirty="0" smtClean="0">
                <a:solidFill>
                  <a:schemeClr val="bg1"/>
                </a:solidFill>
                <a:latin typeface="Felix Titling" pitchFamily="82" charset="0"/>
              </a:rPr>
              <a:t>new literatures: </a:t>
            </a:r>
            <a:r>
              <a:rPr lang="en-GB" sz="2800" dirty="0">
                <a:solidFill>
                  <a:schemeClr val="bg1"/>
                </a:solidFill>
                <a:latin typeface="Felix Titling" pitchFamily="82" charset="0"/>
              </a:rPr>
              <a:t>Children's literature/ popular literature/ </a:t>
            </a:r>
            <a:r>
              <a:rPr lang="en-GB" sz="2800" dirty="0" smtClean="0">
                <a:solidFill>
                  <a:schemeClr val="bg1"/>
                </a:solidFill>
                <a:latin typeface="Felix Titling" pitchFamily="82" charset="0"/>
              </a:rPr>
              <a:t>fantasy</a:t>
            </a:r>
            <a:endParaRPr lang="en-GB" sz="3200" dirty="0">
              <a:solidFill>
                <a:schemeClr val="bg1"/>
              </a:solidFill>
              <a:latin typeface="Felix Titling" pitchFamily="82" charset="0"/>
            </a:endParaRPr>
          </a:p>
        </p:txBody>
      </p:sp>
      <p:sp>
        <p:nvSpPr>
          <p:cNvPr id="2" name="Content Placeholder 1"/>
          <p:cNvSpPr>
            <a:spLocks noGrp="1"/>
          </p:cNvSpPr>
          <p:nvPr>
            <p:ph idx="1"/>
          </p:nvPr>
        </p:nvSpPr>
        <p:spPr>
          <a:xfrm>
            <a:off x="899592" y="980728"/>
            <a:ext cx="8064896" cy="3528392"/>
          </a:xfrm>
        </p:spPr>
        <p:txBody>
          <a:bodyPr>
            <a:noAutofit/>
          </a:bodyPr>
          <a:lstStyle/>
          <a:p>
            <a:pPr marL="18288" indent="0" algn="r">
              <a:buNone/>
            </a:pPr>
            <a:r>
              <a:rPr lang="en-GB" sz="2400" dirty="0" smtClean="0">
                <a:solidFill>
                  <a:schemeClr val="bg1"/>
                </a:solidFill>
              </a:rPr>
              <a:t>‘</a:t>
            </a:r>
            <a:r>
              <a:rPr lang="en-GB" sz="2800" dirty="0" smtClean="0">
                <a:solidFill>
                  <a:schemeClr val="bg1"/>
                </a:solidFill>
              </a:rPr>
              <a:t>an </a:t>
            </a:r>
            <a:r>
              <a:rPr lang="en-GB" sz="2800" dirty="0">
                <a:solidFill>
                  <a:schemeClr val="bg1"/>
                </a:solidFill>
              </a:rPr>
              <a:t>alternative language for coping with the conditions of a world at once… complicated </a:t>
            </a:r>
            <a:r>
              <a:rPr lang="en-GB" sz="2800" dirty="0" smtClean="0">
                <a:solidFill>
                  <a:schemeClr val="bg1"/>
                </a:solidFill>
              </a:rPr>
              <a:t>and … </a:t>
            </a:r>
            <a:r>
              <a:rPr lang="en-GB" sz="2800" dirty="0">
                <a:solidFill>
                  <a:schemeClr val="bg1"/>
                </a:solidFill>
              </a:rPr>
              <a:t>repressed… Nonsense constituted an entire alternative aesthetic, making possible a radically different kind of art</a:t>
            </a:r>
            <a:r>
              <a:rPr lang="en-GB" sz="2800" dirty="0" smtClean="0">
                <a:solidFill>
                  <a:schemeClr val="bg1"/>
                </a:solidFill>
              </a:rPr>
              <a:t>.’</a:t>
            </a:r>
            <a:r>
              <a:rPr lang="en-GB" dirty="0" smtClean="0">
                <a:solidFill>
                  <a:schemeClr val="bg1"/>
                </a:solidFill>
              </a:rPr>
              <a:t>   </a:t>
            </a:r>
          </a:p>
          <a:p>
            <a:pPr marL="18288" indent="0" algn="r">
              <a:buNone/>
            </a:pPr>
            <a:r>
              <a:rPr lang="en-GB" sz="2300" dirty="0" smtClean="0">
                <a:solidFill>
                  <a:schemeClr val="bg1"/>
                </a:solidFill>
              </a:rPr>
              <a:t>	Stephen </a:t>
            </a:r>
            <a:r>
              <a:rPr lang="en-GB" sz="2300" dirty="0" err="1">
                <a:solidFill>
                  <a:schemeClr val="bg1"/>
                </a:solidFill>
              </a:rPr>
              <a:t>Prickett</a:t>
            </a:r>
            <a:r>
              <a:rPr lang="en-GB" sz="2300" dirty="0">
                <a:solidFill>
                  <a:schemeClr val="bg1"/>
                </a:solidFill>
              </a:rPr>
              <a:t>, </a:t>
            </a:r>
            <a:r>
              <a:rPr lang="en-GB" sz="2300" i="1" dirty="0">
                <a:solidFill>
                  <a:schemeClr val="bg1"/>
                </a:solidFill>
              </a:rPr>
              <a:t>Victorian Fantasy</a:t>
            </a:r>
            <a:r>
              <a:rPr lang="en-GB" sz="2300" dirty="0">
                <a:solidFill>
                  <a:schemeClr val="bg1"/>
                </a:solidFill>
              </a:rPr>
              <a:t>, (Sussex: </a:t>
            </a:r>
            <a:r>
              <a:rPr lang="en-GB" sz="2300" dirty="0" smtClean="0">
                <a:solidFill>
                  <a:schemeClr val="bg1"/>
                </a:solidFill>
              </a:rPr>
              <a:t>	Harvester</a:t>
            </a:r>
            <a:r>
              <a:rPr lang="en-GB" sz="2300" dirty="0">
                <a:solidFill>
                  <a:schemeClr val="bg1"/>
                </a:solidFill>
              </a:rPr>
              <a:t>, 1979)</a:t>
            </a:r>
          </a:p>
          <a:p>
            <a:pPr marL="18288" indent="0" algn="r">
              <a:buNone/>
            </a:pPr>
            <a:endParaRPr lang="en-GB" sz="2300" dirty="0">
              <a:latin typeface="Bookman Old Style" pitchFamily="18" charset="0"/>
            </a:endParaRPr>
          </a:p>
        </p:txBody>
      </p:sp>
    </p:spTree>
    <p:extLst>
      <p:ext uri="{BB962C8B-B14F-4D97-AF65-F5344CB8AC3E}">
        <p14:creationId xmlns:p14="http://schemas.microsoft.com/office/powerpoint/2010/main" val="37747038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1547664" y="6021288"/>
            <a:ext cx="7343800" cy="836712"/>
          </a:xfrm>
          <a:solidFill>
            <a:srgbClr val="345C8C"/>
          </a:solidFill>
        </p:spPr>
        <p:txBody>
          <a:bodyPr/>
          <a:lstStyle/>
          <a:p>
            <a:pPr algn="r"/>
            <a:r>
              <a:rPr lang="en-GB" sz="2800" dirty="0" smtClean="0">
                <a:solidFill>
                  <a:schemeClr val="bg1"/>
                </a:solidFill>
                <a:effectLst/>
                <a:latin typeface="Felix Titling" panose="04060505060202020A04" pitchFamily="82" charset="0"/>
              </a:rPr>
              <a:t>Edward </a:t>
            </a:r>
            <a:r>
              <a:rPr lang="en-GB" sz="2800" dirty="0" err="1" smtClean="0">
                <a:solidFill>
                  <a:schemeClr val="bg1"/>
                </a:solidFill>
                <a:effectLst/>
                <a:latin typeface="Felix Titling" panose="04060505060202020A04" pitchFamily="82" charset="0"/>
              </a:rPr>
              <a:t>lear</a:t>
            </a:r>
            <a:r>
              <a:rPr lang="en-GB" sz="2800" dirty="0" smtClean="0">
                <a:solidFill>
                  <a:schemeClr val="bg1"/>
                </a:solidFill>
                <a:effectLst/>
                <a:latin typeface="Felix Titling" panose="04060505060202020A04" pitchFamily="82" charset="0"/>
              </a:rPr>
              <a:t> nonsense limericks</a:t>
            </a:r>
            <a:endParaRPr lang="en-GB" sz="2800" dirty="0">
              <a:solidFill>
                <a:schemeClr val="bg1"/>
              </a:solidFill>
              <a:effectLst/>
              <a:latin typeface="Felix Titling" panose="04060505060202020A04" pitchFamily="82" charset="0"/>
            </a:endParaRPr>
          </a:p>
        </p:txBody>
      </p:sp>
      <p:sp>
        <p:nvSpPr>
          <p:cNvPr id="2" name="Content Placeholder 1"/>
          <p:cNvSpPr>
            <a:spLocks noGrp="1"/>
          </p:cNvSpPr>
          <p:nvPr>
            <p:ph idx="1"/>
          </p:nvPr>
        </p:nvSpPr>
        <p:spPr>
          <a:xfrm>
            <a:off x="611560" y="260648"/>
            <a:ext cx="6840760" cy="5760640"/>
          </a:xfrm>
        </p:spPr>
        <p:txBody>
          <a:bodyPr>
            <a:normAutofit/>
          </a:bodyPr>
          <a:lstStyle/>
          <a:p>
            <a:pPr marL="18288" indent="0">
              <a:buNone/>
            </a:pPr>
            <a:r>
              <a:rPr lang="en-GB" dirty="0">
                <a:solidFill>
                  <a:schemeClr val="bg1"/>
                </a:solidFill>
              </a:rPr>
              <a:t>78.</a:t>
            </a:r>
          </a:p>
          <a:p>
            <a:pPr marL="18288" indent="0">
              <a:buNone/>
            </a:pPr>
            <a:r>
              <a:rPr lang="en-GB" sz="2300" dirty="0">
                <a:solidFill>
                  <a:schemeClr val="bg1"/>
                </a:solidFill>
              </a:rPr>
              <a:t>There was an old person of Dutton,</a:t>
            </a:r>
          </a:p>
          <a:p>
            <a:pPr marL="18288" indent="0">
              <a:buNone/>
            </a:pPr>
            <a:r>
              <a:rPr lang="en-GB" sz="2300" dirty="0">
                <a:solidFill>
                  <a:schemeClr val="bg1"/>
                </a:solidFill>
              </a:rPr>
              <a:t>Whose head was so small as a button;</a:t>
            </a:r>
          </a:p>
          <a:p>
            <a:pPr marL="18288" indent="0">
              <a:buNone/>
            </a:pPr>
            <a:r>
              <a:rPr lang="en-GB" sz="2300" dirty="0">
                <a:solidFill>
                  <a:schemeClr val="bg1"/>
                </a:solidFill>
              </a:rPr>
              <a:t>So to make it look big,</a:t>
            </a:r>
          </a:p>
          <a:p>
            <a:pPr marL="18288" indent="0">
              <a:buNone/>
            </a:pPr>
            <a:r>
              <a:rPr lang="en-GB" sz="2300" dirty="0">
                <a:solidFill>
                  <a:schemeClr val="bg1"/>
                </a:solidFill>
              </a:rPr>
              <a:t>He purchased a wig,</a:t>
            </a:r>
          </a:p>
          <a:p>
            <a:pPr marL="18288" indent="0">
              <a:buNone/>
            </a:pPr>
            <a:r>
              <a:rPr lang="en-GB" sz="2300" dirty="0">
                <a:solidFill>
                  <a:schemeClr val="bg1"/>
                </a:solidFill>
              </a:rPr>
              <a:t>And rapidly rushed about Dutton.</a:t>
            </a:r>
          </a:p>
          <a:p>
            <a:pPr marL="18288" indent="0">
              <a:buNone/>
            </a:pPr>
            <a:endParaRPr lang="en-GB" sz="1400" dirty="0">
              <a:solidFill>
                <a:schemeClr val="bg1"/>
              </a:solidFill>
            </a:endParaRPr>
          </a:p>
          <a:p>
            <a:pPr marL="18288" indent="0">
              <a:buNone/>
            </a:pPr>
            <a:r>
              <a:rPr lang="en-GB" dirty="0">
                <a:solidFill>
                  <a:schemeClr val="bg1"/>
                </a:solidFill>
              </a:rPr>
              <a:t>99.</a:t>
            </a:r>
          </a:p>
          <a:p>
            <a:pPr marL="18288" indent="0">
              <a:buNone/>
            </a:pPr>
            <a:r>
              <a:rPr lang="en-GB" sz="2300" dirty="0">
                <a:solidFill>
                  <a:schemeClr val="bg1"/>
                </a:solidFill>
              </a:rPr>
              <a:t>There was an Old Person of Gretna,</a:t>
            </a:r>
          </a:p>
          <a:p>
            <a:pPr marL="18288" indent="0">
              <a:buNone/>
            </a:pPr>
            <a:r>
              <a:rPr lang="en-GB" sz="2300" dirty="0">
                <a:solidFill>
                  <a:schemeClr val="bg1"/>
                </a:solidFill>
              </a:rPr>
              <a:t>Who rushed down the crater of Etna;</a:t>
            </a:r>
          </a:p>
          <a:p>
            <a:pPr marL="18288" indent="0">
              <a:buNone/>
            </a:pPr>
            <a:r>
              <a:rPr lang="en-GB" sz="2300" dirty="0">
                <a:solidFill>
                  <a:schemeClr val="bg1"/>
                </a:solidFill>
              </a:rPr>
              <a:t>When they said, "Is it hot?"</a:t>
            </a:r>
          </a:p>
          <a:p>
            <a:pPr marL="18288" indent="0">
              <a:buNone/>
            </a:pPr>
            <a:r>
              <a:rPr lang="en-GB" sz="2300" dirty="0">
                <a:solidFill>
                  <a:schemeClr val="bg1"/>
                </a:solidFill>
              </a:rPr>
              <a:t>He replied, "No, it's not!"</a:t>
            </a:r>
          </a:p>
          <a:p>
            <a:pPr marL="18288" indent="0">
              <a:buNone/>
            </a:pPr>
            <a:r>
              <a:rPr lang="en-GB" sz="2300" dirty="0">
                <a:solidFill>
                  <a:schemeClr val="bg1"/>
                </a:solidFill>
              </a:rPr>
              <a:t>That mendacious Old Person of Gretna</a:t>
            </a:r>
            <a:r>
              <a:rPr lang="en-GB" sz="2300" dirty="0" smtClean="0">
                <a:solidFill>
                  <a:schemeClr val="tx1"/>
                </a:solidFill>
              </a:rPr>
              <a:t>.</a:t>
            </a:r>
            <a:endParaRPr lang="en-GB" sz="2300" dirty="0">
              <a:solidFill>
                <a:schemeClr val="tx1"/>
              </a:solidFill>
            </a:endParaRPr>
          </a:p>
        </p:txBody>
      </p:sp>
    </p:spTree>
    <p:extLst>
      <p:ext uri="{BB962C8B-B14F-4D97-AF65-F5344CB8AC3E}">
        <p14:creationId xmlns:p14="http://schemas.microsoft.com/office/powerpoint/2010/main" val="11899613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131840" y="5445224"/>
            <a:ext cx="5599584" cy="1210072"/>
          </a:xfrm>
          <a:solidFill>
            <a:srgbClr val="345C8C"/>
          </a:solidFill>
        </p:spPr>
        <p:txBody>
          <a:bodyPr>
            <a:normAutofit fontScale="90000"/>
          </a:bodyPr>
          <a:lstStyle/>
          <a:p>
            <a:pPr algn="r">
              <a:lnSpc>
                <a:spcPct val="100000"/>
              </a:lnSpc>
            </a:pPr>
            <a:r>
              <a:rPr lang="en-GB" dirty="0"/>
              <a:t/>
            </a:r>
            <a:br>
              <a:rPr lang="en-GB" dirty="0"/>
            </a:br>
            <a:r>
              <a:rPr lang="en-GB" sz="4000" dirty="0">
                <a:solidFill>
                  <a:schemeClr val="bg1"/>
                </a:solidFill>
                <a:effectLst/>
                <a:latin typeface="Felix Titling" pitchFamily="82" charset="0"/>
              </a:rPr>
              <a:t>The significance of </a:t>
            </a:r>
            <a:r>
              <a:rPr lang="en-GB" sz="4000" dirty="0" smtClean="0">
                <a:solidFill>
                  <a:schemeClr val="bg1"/>
                </a:solidFill>
                <a:effectLst/>
                <a:latin typeface="Felix Titling" pitchFamily="82" charset="0"/>
              </a:rPr>
              <a:t/>
            </a:r>
            <a:br>
              <a:rPr lang="en-GB" sz="4000" dirty="0" smtClean="0">
                <a:solidFill>
                  <a:schemeClr val="bg1"/>
                </a:solidFill>
                <a:effectLst/>
                <a:latin typeface="Felix Titling" pitchFamily="82" charset="0"/>
              </a:rPr>
            </a:br>
            <a:r>
              <a:rPr lang="en-GB" sz="4000" dirty="0" smtClean="0">
                <a:solidFill>
                  <a:schemeClr val="bg1"/>
                </a:solidFill>
                <a:effectLst/>
                <a:latin typeface="Felix Titling" pitchFamily="82" charset="0"/>
              </a:rPr>
              <a:t>the </a:t>
            </a:r>
            <a:r>
              <a:rPr lang="en-GB" sz="4000" dirty="0">
                <a:solidFill>
                  <a:schemeClr val="bg1"/>
                </a:solidFill>
                <a:effectLst/>
                <a:latin typeface="Felix Titling" pitchFamily="82" charset="0"/>
              </a:rPr>
              <a:t>Alice books </a:t>
            </a:r>
            <a:endParaRPr lang="en-GB" dirty="0">
              <a:solidFill>
                <a:schemeClr val="bg1"/>
              </a:solidFill>
              <a:effectLst/>
              <a:latin typeface="Felix Titling" pitchFamily="82" charset="0"/>
            </a:endParaRPr>
          </a:p>
        </p:txBody>
      </p:sp>
      <p:sp>
        <p:nvSpPr>
          <p:cNvPr id="2" name="Content Placeholder 1"/>
          <p:cNvSpPr>
            <a:spLocks noGrp="1"/>
          </p:cNvSpPr>
          <p:nvPr>
            <p:ph idx="1"/>
          </p:nvPr>
        </p:nvSpPr>
        <p:spPr>
          <a:xfrm>
            <a:off x="1115616" y="548680"/>
            <a:ext cx="7344816" cy="4176464"/>
          </a:xfrm>
        </p:spPr>
        <p:txBody>
          <a:bodyPr>
            <a:normAutofit fontScale="92500" lnSpcReduction="10000"/>
          </a:bodyPr>
          <a:lstStyle/>
          <a:p>
            <a:pPr marL="18288" indent="0">
              <a:lnSpc>
                <a:spcPct val="110000"/>
              </a:lnSpc>
              <a:spcBef>
                <a:spcPts val="0"/>
              </a:spcBef>
              <a:buNone/>
            </a:pPr>
            <a:r>
              <a:rPr lang="en-GB" sz="2600" dirty="0" smtClean="0"/>
              <a:t>‘</a:t>
            </a:r>
            <a:r>
              <a:rPr lang="en-GB" sz="2600" dirty="0" smtClean="0">
                <a:solidFill>
                  <a:schemeClr val="bg1"/>
                </a:solidFill>
              </a:rPr>
              <a:t>The </a:t>
            </a:r>
            <a:r>
              <a:rPr lang="en-GB" sz="2600" dirty="0">
                <a:solidFill>
                  <a:schemeClr val="bg1"/>
                </a:solidFill>
              </a:rPr>
              <a:t>way we imagine our lives is the way we are going to go on living our lives. For the manner in which we tell ourselves about what is going on is the genre through which events become experiences. There are no bare events, plain facts, simple data--or rather this too is an archetypal fantasy: the </a:t>
            </a:r>
            <a:r>
              <a:rPr lang="en-GB" sz="2600" dirty="0" err="1">
                <a:solidFill>
                  <a:schemeClr val="bg1"/>
                </a:solidFill>
              </a:rPr>
              <a:t>simplistics</a:t>
            </a:r>
            <a:r>
              <a:rPr lang="en-GB" sz="2600" dirty="0">
                <a:solidFill>
                  <a:schemeClr val="bg1"/>
                </a:solidFill>
              </a:rPr>
              <a:t> of brute (or dead) nature</a:t>
            </a:r>
            <a:r>
              <a:rPr lang="en-GB" sz="2600" dirty="0" smtClean="0">
                <a:solidFill>
                  <a:schemeClr val="bg1"/>
                </a:solidFill>
              </a:rPr>
              <a:t>.’ </a:t>
            </a:r>
            <a:endParaRPr lang="en-GB" sz="2600" dirty="0">
              <a:solidFill>
                <a:schemeClr val="bg1"/>
              </a:solidFill>
            </a:endParaRPr>
          </a:p>
          <a:p>
            <a:pPr marL="18288" indent="0">
              <a:buNone/>
            </a:pPr>
            <a:r>
              <a:rPr lang="en-GB" dirty="0" smtClean="0">
                <a:solidFill>
                  <a:schemeClr val="bg1"/>
                </a:solidFill>
              </a:rPr>
              <a:t>	</a:t>
            </a:r>
            <a:r>
              <a:rPr lang="en-GB" sz="2200" dirty="0" smtClean="0">
                <a:solidFill>
                  <a:schemeClr val="bg1"/>
                </a:solidFill>
              </a:rPr>
              <a:t>James </a:t>
            </a:r>
            <a:r>
              <a:rPr lang="en-GB" sz="2200" dirty="0">
                <a:solidFill>
                  <a:schemeClr val="bg1"/>
                </a:solidFill>
              </a:rPr>
              <a:t>Hillman, </a:t>
            </a:r>
            <a:r>
              <a:rPr lang="en-GB" sz="2200" i="1" dirty="0">
                <a:solidFill>
                  <a:schemeClr val="bg1"/>
                </a:solidFill>
              </a:rPr>
              <a:t>Healing Fiction </a:t>
            </a:r>
            <a:r>
              <a:rPr lang="en-GB" sz="2200" dirty="0">
                <a:solidFill>
                  <a:schemeClr val="bg1"/>
                </a:solidFill>
              </a:rPr>
              <a:t>(Dallas, Texas: </a:t>
            </a:r>
            <a:r>
              <a:rPr lang="en-GB" sz="2200" dirty="0" smtClean="0">
                <a:solidFill>
                  <a:schemeClr val="bg1"/>
                </a:solidFill>
              </a:rPr>
              <a:t>	Spring </a:t>
            </a:r>
            <a:r>
              <a:rPr lang="en-GB" sz="2200" dirty="0">
                <a:solidFill>
                  <a:schemeClr val="bg1"/>
                </a:solidFill>
              </a:rPr>
              <a:t>Publications (Continuum </a:t>
            </a:r>
            <a:r>
              <a:rPr lang="en-GB" sz="2200" dirty="0" smtClean="0">
                <a:solidFill>
                  <a:schemeClr val="bg1"/>
                </a:solidFill>
              </a:rPr>
              <a:t>Publishing 	Group</a:t>
            </a:r>
            <a:r>
              <a:rPr lang="en-GB" sz="2200" dirty="0">
                <a:solidFill>
                  <a:schemeClr val="bg1"/>
                </a:solidFill>
              </a:rPr>
              <a:t>), 1994) p.23.</a:t>
            </a:r>
            <a:endParaRPr lang="en-GB" dirty="0">
              <a:solidFill>
                <a:schemeClr val="bg1"/>
              </a:solidFill>
            </a:endParaRPr>
          </a:p>
          <a:p>
            <a:endParaRPr lang="en-GB" dirty="0"/>
          </a:p>
        </p:txBody>
      </p:sp>
    </p:spTree>
    <p:extLst>
      <p:ext uri="{BB962C8B-B14F-4D97-AF65-F5344CB8AC3E}">
        <p14:creationId xmlns:p14="http://schemas.microsoft.com/office/powerpoint/2010/main" val="36906500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88640"/>
            <a:ext cx="8784976" cy="5472608"/>
          </a:xfrm>
          <a:solidFill>
            <a:schemeClr val="tx2">
              <a:lumMod val="75000"/>
            </a:schemeClr>
          </a:solidFill>
        </p:spPr>
        <p:txBody>
          <a:bodyPr>
            <a:normAutofit/>
          </a:bodyPr>
          <a:lstStyle/>
          <a:p>
            <a:pPr marL="18288" indent="0">
              <a:buNone/>
            </a:pPr>
            <a:r>
              <a:rPr lang="en-GB" sz="2200" dirty="0" smtClean="0">
                <a:solidFill>
                  <a:schemeClr val="bg1"/>
                </a:solidFill>
                <a:effectLst/>
              </a:rPr>
              <a:t>"</a:t>
            </a:r>
            <a:r>
              <a:rPr lang="en-GB" sz="2200" dirty="0">
                <a:solidFill>
                  <a:schemeClr val="bg1"/>
                </a:solidFill>
                <a:effectLst/>
              </a:rPr>
              <a:t>If everybody minded their own business," the Duchess said in a hoarse growl, "the world would go round a deal faster than it does." </a:t>
            </a:r>
          </a:p>
          <a:p>
            <a:pPr marL="18288" indent="0">
              <a:buNone/>
            </a:pPr>
            <a:r>
              <a:rPr lang="en-GB" sz="2200" dirty="0">
                <a:solidFill>
                  <a:schemeClr val="bg1"/>
                </a:solidFill>
                <a:effectLst/>
              </a:rPr>
              <a:t> "Which would not be an advantage," said Alice, </a:t>
            </a:r>
            <a:r>
              <a:rPr lang="en-GB" sz="2200" dirty="0" smtClean="0">
                <a:solidFill>
                  <a:schemeClr val="bg1"/>
                </a:solidFill>
                <a:effectLst/>
              </a:rPr>
              <a:t>who </a:t>
            </a:r>
            <a:r>
              <a:rPr lang="en-GB" sz="2200" dirty="0">
                <a:solidFill>
                  <a:schemeClr val="bg1"/>
                </a:solidFill>
                <a:effectLst/>
              </a:rPr>
              <a:t>felt very glad to get an opportunity of showing off a little of her </a:t>
            </a:r>
            <a:r>
              <a:rPr lang="en-GB" sz="2200" dirty="0" smtClean="0">
                <a:solidFill>
                  <a:schemeClr val="bg1"/>
                </a:solidFill>
                <a:effectLst/>
              </a:rPr>
              <a:t>knowledge   </a:t>
            </a:r>
            <a:r>
              <a:rPr lang="en-GB" sz="2200" dirty="0">
                <a:solidFill>
                  <a:schemeClr val="bg1"/>
                </a:solidFill>
                <a:effectLst/>
              </a:rPr>
              <a:t>"just think what work it would make with the day and night! You see, the earth takes twenty-four hours to turn round on its axis -- -" </a:t>
            </a:r>
          </a:p>
          <a:p>
            <a:pPr marL="18288" indent="0">
              <a:buNone/>
            </a:pPr>
            <a:r>
              <a:rPr lang="en-GB" sz="2200" dirty="0" smtClean="0">
                <a:solidFill>
                  <a:schemeClr val="bg1"/>
                </a:solidFill>
                <a:effectLst/>
              </a:rPr>
              <a:t>"</a:t>
            </a:r>
            <a:r>
              <a:rPr lang="en-GB" sz="2200" dirty="0">
                <a:solidFill>
                  <a:schemeClr val="bg1"/>
                </a:solidFill>
                <a:effectLst/>
              </a:rPr>
              <a:t>Talking of axes," said the Duchess, "chop off her head!" </a:t>
            </a:r>
          </a:p>
          <a:p>
            <a:pPr marL="18288" indent="0">
              <a:buNone/>
            </a:pPr>
            <a:r>
              <a:rPr lang="en-GB" sz="2200" dirty="0" smtClean="0">
                <a:solidFill>
                  <a:schemeClr val="bg1"/>
                </a:solidFill>
                <a:effectLst/>
              </a:rPr>
              <a:t>Alice </a:t>
            </a:r>
            <a:r>
              <a:rPr lang="en-GB" sz="2200" dirty="0">
                <a:solidFill>
                  <a:schemeClr val="bg1"/>
                </a:solidFill>
                <a:effectLst/>
              </a:rPr>
              <a:t>glanced rather anxiously at the cook, to see if she meant to take the hint; but the cook was busily engaged in stirring the soup, and did not seem to be listening, so she ventured to go on again "Twenty-four hours, I think; or is it twelve? </a:t>
            </a:r>
          </a:p>
          <a:p>
            <a:pPr marL="18288" indent="0">
              <a:buNone/>
            </a:pPr>
            <a:r>
              <a:rPr lang="en-GB" sz="2200" dirty="0">
                <a:solidFill>
                  <a:schemeClr val="bg1"/>
                </a:solidFill>
                <a:effectLst/>
              </a:rPr>
              <a:t> </a:t>
            </a:r>
            <a:r>
              <a:rPr lang="en-GB" sz="2200" dirty="0" smtClean="0">
                <a:solidFill>
                  <a:schemeClr val="bg1"/>
                </a:solidFill>
                <a:effectLst/>
              </a:rPr>
              <a:t>"</a:t>
            </a:r>
            <a:r>
              <a:rPr lang="en-GB" sz="2200" dirty="0">
                <a:solidFill>
                  <a:schemeClr val="bg1"/>
                </a:solidFill>
                <a:effectLst/>
              </a:rPr>
              <a:t>Oh, don't bother me," said the Duchess; "I never could abide figures</a:t>
            </a:r>
            <a:r>
              <a:rPr lang="en-GB" sz="2200" dirty="0" smtClean="0">
                <a:solidFill>
                  <a:schemeClr val="bg1"/>
                </a:solidFill>
                <a:effectLst/>
              </a:rPr>
              <a:t>!”</a:t>
            </a:r>
            <a:endParaRPr lang="en-GB" dirty="0">
              <a:solidFill>
                <a:schemeClr val="bg1"/>
              </a:solidFill>
            </a:endParaRPr>
          </a:p>
        </p:txBody>
      </p:sp>
      <p:sp>
        <p:nvSpPr>
          <p:cNvPr id="5" name="Title 2"/>
          <p:cNvSpPr txBox="1">
            <a:spLocks/>
          </p:cNvSpPr>
          <p:nvPr/>
        </p:nvSpPr>
        <p:spPr>
          <a:xfrm>
            <a:off x="1547664" y="5877272"/>
            <a:ext cx="7399784" cy="770384"/>
          </a:xfrm>
          <a:prstGeom prst="rect">
            <a:avLst/>
          </a:prstGeom>
          <a:solidFill>
            <a:srgbClr val="345C8C"/>
          </a:solidFill>
        </p:spPr>
        <p:txBody>
          <a:bodyPr vert="horz" lIns="91440" tIns="45720" rIns="91440" bIns="45720" rtlCol="0" anchor="b">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r"/>
            <a:r>
              <a:rPr lang="en-GB" sz="3200" smtClean="0">
                <a:solidFill>
                  <a:schemeClr val="bg1"/>
                </a:solidFill>
                <a:effectLst/>
                <a:latin typeface="Felix Titling" pitchFamily="82" charset="0"/>
              </a:rPr>
              <a:t>The inadequacy of education</a:t>
            </a:r>
            <a:endParaRPr lang="en-GB" sz="3200" dirty="0">
              <a:solidFill>
                <a:schemeClr val="bg1"/>
              </a:solidFill>
              <a:effectLst/>
              <a:latin typeface="Felix Titling" pitchFamily="82" charset="0"/>
            </a:endParaRPr>
          </a:p>
        </p:txBody>
      </p:sp>
    </p:spTree>
    <p:extLst>
      <p:ext uri="{BB962C8B-B14F-4D97-AF65-F5344CB8AC3E}">
        <p14:creationId xmlns:p14="http://schemas.microsoft.com/office/powerpoint/2010/main" val="5826190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60648"/>
            <a:ext cx="7488832" cy="648072"/>
          </a:xfrm>
          <a:solidFill>
            <a:srgbClr val="345C8C"/>
          </a:solidFill>
        </p:spPr>
        <p:txBody>
          <a:bodyPr/>
          <a:lstStyle/>
          <a:p>
            <a:r>
              <a:rPr lang="en-GB" sz="3600" dirty="0" smtClean="0">
                <a:solidFill>
                  <a:schemeClr val="bg1"/>
                </a:solidFill>
                <a:effectLst/>
                <a:latin typeface="Felix Titling" panose="04060505060202020A04" pitchFamily="82" charset="0"/>
              </a:rPr>
              <a:t>LITERATURE FOR CHILDREN </a:t>
            </a:r>
            <a:endParaRPr lang="en-GB" sz="3600" dirty="0">
              <a:solidFill>
                <a:schemeClr val="bg1"/>
              </a:solidFill>
              <a:effectLst/>
              <a:latin typeface="Felix Titling" panose="04060505060202020A04" pitchFamily="82" charset="0"/>
            </a:endParaRPr>
          </a:p>
        </p:txBody>
      </p:sp>
      <p:sp>
        <p:nvSpPr>
          <p:cNvPr id="3" name="Content Placeholder 2"/>
          <p:cNvSpPr>
            <a:spLocks noGrp="1"/>
          </p:cNvSpPr>
          <p:nvPr>
            <p:ph idx="1"/>
          </p:nvPr>
        </p:nvSpPr>
        <p:spPr>
          <a:xfrm>
            <a:off x="395536" y="1052736"/>
            <a:ext cx="8229600" cy="5472608"/>
          </a:xfrm>
        </p:spPr>
        <p:txBody>
          <a:bodyPr>
            <a:normAutofit fontScale="92500" lnSpcReduction="10000"/>
          </a:bodyPr>
          <a:lstStyle/>
          <a:p>
            <a:r>
              <a:rPr lang="en-GB" dirty="0">
                <a:solidFill>
                  <a:schemeClr val="bg1"/>
                </a:solidFill>
              </a:rPr>
              <a:t>We might not see the attraction today – in part because we have inherited the texts’ transgressive framework and so don’t have a rigid structure against which we feel we need to struggle. Today’s children are not expected to be seen and not heard, to sit quietly upright in the presence of adults and to learn huge chunks of dull moralising tracts, but the Alice books were enormously popular when they were written precisely because this </a:t>
            </a:r>
            <a:r>
              <a:rPr lang="en-GB" i="1" dirty="0">
                <a:solidFill>
                  <a:schemeClr val="bg1"/>
                </a:solidFill>
              </a:rPr>
              <a:t>was</a:t>
            </a:r>
            <a:r>
              <a:rPr lang="en-GB" dirty="0">
                <a:solidFill>
                  <a:schemeClr val="bg1"/>
                </a:solidFill>
              </a:rPr>
              <a:t> the experience of the middle-class child (obviously working children had no opportunity for childhood as we know it at all). </a:t>
            </a:r>
            <a:endParaRPr lang="en-GB" dirty="0" smtClean="0">
              <a:solidFill>
                <a:schemeClr val="bg1"/>
              </a:solidFill>
            </a:endParaRPr>
          </a:p>
          <a:p>
            <a:endParaRPr lang="en-GB" sz="1300" dirty="0" smtClean="0">
              <a:solidFill>
                <a:schemeClr val="bg1"/>
              </a:solidFill>
            </a:endParaRPr>
          </a:p>
          <a:p>
            <a:r>
              <a:rPr lang="en-GB" dirty="0" smtClean="0">
                <a:solidFill>
                  <a:schemeClr val="bg1"/>
                </a:solidFill>
              </a:rPr>
              <a:t>An </a:t>
            </a:r>
            <a:r>
              <a:rPr lang="en-GB" dirty="0" err="1">
                <a:solidFill>
                  <a:schemeClr val="bg1"/>
                </a:solidFill>
              </a:rPr>
              <a:t>unforseen</a:t>
            </a:r>
            <a:r>
              <a:rPr lang="en-GB" dirty="0">
                <a:solidFill>
                  <a:schemeClr val="bg1"/>
                </a:solidFill>
              </a:rPr>
              <a:t> aspect of this popularity was the influence Carroll had on the development of modernist writing in English </a:t>
            </a:r>
            <a:endParaRPr lang="en-GB" dirty="0" smtClean="0">
              <a:solidFill>
                <a:schemeClr val="bg1"/>
              </a:solidFill>
            </a:endParaRPr>
          </a:p>
          <a:p>
            <a:r>
              <a:rPr lang="en-GB" sz="2200" dirty="0" smtClean="0">
                <a:solidFill>
                  <a:schemeClr val="bg1"/>
                </a:solidFill>
              </a:rPr>
              <a:t>(</a:t>
            </a:r>
            <a:r>
              <a:rPr lang="en-GB" sz="2200" dirty="0">
                <a:solidFill>
                  <a:schemeClr val="bg1"/>
                </a:solidFill>
              </a:rPr>
              <a:t>see Juliet </a:t>
            </a:r>
            <a:r>
              <a:rPr lang="en-GB" sz="2200" dirty="0" err="1">
                <a:solidFill>
                  <a:schemeClr val="bg1"/>
                </a:solidFill>
              </a:rPr>
              <a:t>Dusinberre</a:t>
            </a:r>
            <a:r>
              <a:rPr lang="en-GB" sz="2200" dirty="0">
                <a:solidFill>
                  <a:schemeClr val="bg1"/>
                </a:solidFill>
              </a:rPr>
              <a:t> </a:t>
            </a:r>
            <a:r>
              <a:rPr lang="en-GB" sz="2200" i="1" dirty="0">
                <a:solidFill>
                  <a:schemeClr val="bg1"/>
                </a:solidFill>
              </a:rPr>
              <a:t>Alice to the </a:t>
            </a:r>
            <a:r>
              <a:rPr lang="en-GB" sz="2200" i="1" dirty="0" smtClean="0">
                <a:solidFill>
                  <a:schemeClr val="bg1"/>
                </a:solidFill>
              </a:rPr>
              <a:t>Lighthouse: </a:t>
            </a:r>
            <a:r>
              <a:rPr lang="en-GB" sz="2200" i="1" dirty="0">
                <a:solidFill>
                  <a:schemeClr val="bg1"/>
                </a:solidFill>
              </a:rPr>
              <a:t>Children's Books and Radical Experiments in Art</a:t>
            </a:r>
            <a:r>
              <a:rPr lang="en-GB" sz="2200" dirty="0">
                <a:solidFill>
                  <a:schemeClr val="bg1"/>
                </a:solidFill>
              </a:rPr>
              <a:t>,) </a:t>
            </a:r>
            <a:endParaRPr lang="en-GB" sz="2200" dirty="0" smtClean="0">
              <a:solidFill>
                <a:schemeClr val="bg1"/>
              </a:solidFill>
            </a:endParaRPr>
          </a:p>
          <a:p>
            <a:endParaRPr lang="en-GB" dirty="0">
              <a:solidFill>
                <a:schemeClr val="tx1"/>
              </a:solidFill>
            </a:endParaRPr>
          </a:p>
        </p:txBody>
      </p:sp>
    </p:spTree>
    <p:extLst>
      <p:ext uri="{BB962C8B-B14F-4D97-AF65-F5344CB8AC3E}">
        <p14:creationId xmlns:p14="http://schemas.microsoft.com/office/powerpoint/2010/main" val="2829860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2411760" y="6159624"/>
            <a:ext cx="6535688" cy="698376"/>
          </a:xfrm>
          <a:solidFill>
            <a:srgbClr val="345C8C"/>
          </a:solidFill>
        </p:spPr>
        <p:txBody>
          <a:bodyPr/>
          <a:lstStyle/>
          <a:p>
            <a:pPr algn="r"/>
            <a:r>
              <a:rPr lang="en-GB" sz="3200" dirty="0" smtClean="0">
                <a:solidFill>
                  <a:schemeClr val="bg1"/>
                </a:solidFill>
                <a:effectLst/>
                <a:latin typeface="Felix Titling" panose="04060505060202020A04" pitchFamily="82" charset="0"/>
              </a:rPr>
              <a:t>the insecurity of ‘reality</a:t>
            </a:r>
            <a:r>
              <a:rPr lang="en-GB" sz="3200" dirty="0" smtClean="0">
                <a:solidFill>
                  <a:schemeClr val="bg1"/>
                </a:solidFill>
                <a:effectLst/>
              </a:rPr>
              <a:t>’ </a:t>
            </a:r>
            <a:endParaRPr lang="en-GB" sz="3200" dirty="0">
              <a:solidFill>
                <a:schemeClr val="bg1"/>
              </a:solidFill>
              <a:effectLst/>
            </a:endParaRPr>
          </a:p>
        </p:txBody>
      </p:sp>
      <p:sp>
        <p:nvSpPr>
          <p:cNvPr id="2" name="Content Placeholder 1"/>
          <p:cNvSpPr>
            <a:spLocks noGrp="1"/>
          </p:cNvSpPr>
          <p:nvPr>
            <p:ph idx="1"/>
          </p:nvPr>
        </p:nvSpPr>
        <p:spPr>
          <a:xfrm>
            <a:off x="323528" y="188640"/>
            <a:ext cx="8623920" cy="5832648"/>
          </a:xfrm>
          <a:solidFill>
            <a:schemeClr val="tx2">
              <a:lumMod val="75000"/>
            </a:schemeClr>
          </a:solidFill>
        </p:spPr>
        <p:txBody>
          <a:bodyPr>
            <a:normAutofit fontScale="85000" lnSpcReduction="10000"/>
          </a:bodyPr>
          <a:lstStyle/>
          <a:p>
            <a:pPr marL="18288" indent="0">
              <a:lnSpc>
                <a:spcPct val="110000"/>
              </a:lnSpc>
              <a:buNone/>
            </a:pPr>
            <a:r>
              <a:rPr lang="en-GB" sz="2300" dirty="0">
                <a:solidFill>
                  <a:schemeClr val="bg1"/>
                </a:solidFill>
              </a:rPr>
              <a:t>I wonder if I've been changed in the night. Let me think. Was I the same when I got up this morning? I almost think I can remember feeling a little different. But if I'm not the same, the next question is 'Who in the world am I?' Ah, that's the great puzzle!” And she began thinking over all the children she knew that were of the same age as herself, to see if she could have been changed for any of them.</a:t>
            </a:r>
          </a:p>
          <a:p>
            <a:pPr marL="18288" indent="0">
              <a:lnSpc>
                <a:spcPct val="110000"/>
              </a:lnSpc>
              <a:buNone/>
            </a:pPr>
            <a:endParaRPr lang="en-GB" sz="900" dirty="0">
              <a:solidFill>
                <a:schemeClr val="bg1"/>
              </a:solidFill>
            </a:endParaRPr>
          </a:p>
          <a:p>
            <a:pPr marL="18288" indent="0">
              <a:lnSpc>
                <a:spcPct val="110000"/>
              </a:lnSpc>
              <a:buNone/>
            </a:pPr>
            <a:r>
              <a:rPr lang="en-GB" sz="2200" dirty="0">
                <a:solidFill>
                  <a:schemeClr val="bg1"/>
                </a:solidFill>
              </a:rPr>
              <a:t>`</a:t>
            </a:r>
            <a:r>
              <a:rPr lang="en-GB" sz="2300" dirty="0">
                <a:solidFill>
                  <a:schemeClr val="bg1"/>
                </a:solidFill>
              </a:rPr>
              <a:t>I'm sure I'm not Ada,' she said, `for her hair goes in such long ringlets, and mine doesn't go in ringlets at all; and I'm sure I can't be Mabel, for I know all sorts of things, and she, oh! she knows such a very little! Besides, SHE'S she, and I'm I, and--oh dear, how puzzling it all is! I'll try if I know all the things I used to know. Let me see: four times five is twelve, and four times six is thirteen, and four times seven is--oh dear! I shall never get to twenty at that rate! However, the Multiplication Table doesn't signify: let's try Geography. London is the capital of Paris, and Paris is the capital of Rome, and Rome--no, THAT'S all wrong, I'm certain! I must have been changed for Mabel! I'll try and say "How doth the </a:t>
            </a:r>
            <a:r>
              <a:rPr lang="en-GB" sz="2300" dirty="0" smtClean="0">
                <a:solidFill>
                  <a:schemeClr val="bg1"/>
                </a:solidFill>
              </a:rPr>
              <a:t>little-"' </a:t>
            </a:r>
            <a:r>
              <a:rPr lang="en-GB" sz="2300" dirty="0">
                <a:solidFill>
                  <a:schemeClr val="bg1"/>
                </a:solidFill>
              </a:rPr>
              <a:t>and she crossed her hands on her lap as if she were saying </a:t>
            </a:r>
            <a:r>
              <a:rPr lang="en-GB" sz="2300" dirty="0" smtClean="0">
                <a:solidFill>
                  <a:schemeClr val="bg1"/>
                </a:solidFill>
              </a:rPr>
              <a:t>lessons</a:t>
            </a:r>
            <a:endParaRPr lang="en-GB" sz="2300" dirty="0">
              <a:solidFill>
                <a:schemeClr val="bg1"/>
              </a:solidFill>
            </a:endParaRPr>
          </a:p>
        </p:txBody>
      </p:sp>
    </p:spTree>
    <p:extLst>
      <p:ext uri="{BB962C8B-B14F-4D97-AF65-F5344CB8AC3E}">
        <p14:creationId xmlns:p14="http://schemas.microsoft.com/office/powerpoint/2010/main" val="38156079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2267744" y="5506291"/>
            <a:ext cx="5973797" cy="1130424"/>
          </a:xfrm>
          <a:solidFill>
            <a:srgbClr val="345C8C"/>
          </a:solidFill>
        </p:spPr>
        <p:txBody>
          <a:bodyPr>
            <a:normAutofit fontScale="90000"/>
          </a:bodyPr>
          <a:lstStyle/>
          <a:p>
            <a:pPr algn="r">
              <a:lnSpc>
                <a:spcPct val="100000"/>
              </a:lnSpc>
            </a:pPr>
            <a:r>
              <a:rPr lang="en-GB" sz="3600" dirty="0" smtClean="0">
                <a:solidFill>
                  <a:schemeClr val="bg1"/>
                </a:solidFill>
                <a:effectLst/>
                <a:latin typeface="Felix Titling" panose="04060505060202020A04" pitchFamily="82" charset="0"/>
              </a:rPr>
              <a:t>Fairies &amp; fantasy: </a:t>
            </a:r>
            <a:br>
              <a:rPr lang="en-GB" sz="3600" dirty="0" smtClean="0">
                <a:solidFill>
                  <a:schemeClr val="bg1"/>
                </a:solidFill>
                <a:effectLst/>
                <a:latin typeface="Felix Titling" panose="04060505060202020A04" pitchFamily="82" charset="0"/>
              </a:rPr>
            </a:br>
            <a:r>
              <a:rPr lang="en-GB" sz="3600" dirty="0" smtClean="0">
                <a:solidFill>
                  <a:schemeClr val="bg1"/>
                </a:solidFill>
                <a:effectLst/>
                <a:latin typeface="Felix Titling" panose="04060505060202020A04" pitchFamily="82" charset="0"/>
              </a:rPr>
              <a:t>masculine escapes</a:t>
            </a:r>
            <a:endParaRPr lang="en-GB" sz="3600" dirty="0">
              <a:solidFill>
                <a:schemeClr val="bg1"/>
              </a:solidFill>
              <a:effectLst/>
              <a:latin typeface="Felix Titling" panose="04060505060202020A04" pitchFamily="82" charset="0"/>
            </a:endParaRPr>
          </a:p>
        </p:txBody>
      </p:sp>
      <p:pic>
        <p:nvPicPr>
          <p:cNvPr id="4098" name="Picture 2" descr="C:\Users\jeni\Desktop\John Anster Fitzgerald, fairies in a bird's nest 186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3728" y="625523"/>
            <a:ext cx="5931651" cy="486395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flipH="1">
            <a:off x="8460435" y="625523"/>
            <a:ext cx="492443" cy="6123688"/>
          </a:xfrm>
          <a:prstGeom prst="rect">
            <a:avLst/>
          </a:prstGeom>
          <a:solidFill>
            <a:srgbClr val="2A4A70"/>
          </a:solidFill>
        </p:spPr>
        <p:txBody>
          <a:bodyPr vert="vert" wrap="square">
            <a:spAutoFit/>
          </a:bodyPr>
          <a:lstStyle/>
          <a:p>
            <a:r>
              <a:rPr lang="en-GB" sz="2000" dirty="0">
                <a:solidFill>
                  <a:schemeClr val="bg1"/>
                </a:solidFill>
              </a:rPr>
              <a:t>John </a:t>
            </a:r>
            <a:r>
              <a:rPr lang="en-GB" sz="2000" dirty="0" err="1">
                <a:solidFill>
                  <a:schemeClr val="bg1"/>
                </a:solidFill>
              </a:rPr>
              <a:t>Anster</a:t>
            </a:r>
            <a:r>
              <a:rPr lang="en-GB" sz="2000" dirty="0">
                <a:solidFill>
                  <a:schemeClr val="bg1"/>
                </a:solidFill>
              </a:rPr>
              <a:t> Fitzgerald, </a:t>
            </a:r>
            <a:r>
              <a:rPr lang="en-GB" sz="2000" i="1" dirty="0" smtClean="0">
                <a:solidFill>
                  <a:schemeClr val="bg1"/>
                </a:solidFill>
              </a:rPr>
              <a:t>Fairies </a:t>
            </a:r>
            <a:r>
              <a:rPr lang="en-GB" sz="2000" i="1" dirty="0">
                <a:solidFill>
                  <a:schemeClr val="bg1"/>
                </a:solidFill>
              </a:rPr>
              <a:t>in a </a:t>
            </a:r>
            <a:r>
              <a:rPr lang="en-GB" sz="2000" i="1" dirty="0" smtClean="0">
                <a:solidFill>
                  <a:schemeClr val="bg1"/>
                </a:solidFill>
              </a:rPr>
              <a:t>Bird's Nest </a:t>
            </a:r>
            <a:r>
              <a:rPr lang="en-GB" sz="2000" dirty="0">
                <a:solidFill>
                  <a:schemeClr val="bg1"/>
                </a:solidFill>
              </a:rPr>
              <a:t>1866</a:t>
            </a:r>
          </a:p>
        </p:txBody>
      </p:sp>
    </p:spTree>
    <p:extLst>
      <p:ext uri="{BB962C8B-B14F-4D97-AF65-F5344CB8AC3E}">
        <p14:creationId xmlns:p14="http://schemas.microsoft.com/office/powerpoint/2010/main" val="19555812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5373216"/>
            <a:ext cx="8856984" cy="1296144"/>
          </a:xfrm>
          <a:solidFill>
            <a:srgbClr val="345C8C"/>
          </a:solidFill>
        </p:spPr>
        <p:txBody>
          <a:bodyPr>
            <a:normAutofit/>
          </a:bodyPr>
          <a:lstStyle/>
          <a:p>
            <a:pPr algn="r">
              <a:lnSpc>
                <a:spcPct val="100000"/>
              </a:lnSpc>
            </a:pPr>
            <a:r>
              <a:rPr lang="en-GB" sz="3400" dirty="0">
                <a:solidFill>
                  <a:schemeClr val="bg1"/>
                </a:solidFill>
                <a:effectLst/>
                <a:latin typeface="Felix Titling" pitchFamily="82" charset="0"/>
              </a:rPr>
              <a:t>Constructing children </a:t>
            </a:r>
            <a:r>
              <a:rPr lang="en-GB" sz="3400" dirty="0" smtClean="0">
                <a:solidFill>
                  <a:schemeClr val="bg1"/>
                </a:solidFill>
                <a:effectLst/>
                <a:latin typeface="Felix Titling" pitchFamily="82" charset="0"/>
              </a:rPr>
              <a:t>- &amp; adults- in </a:t>
            </a:r>
            <a:r>
              <a:rPr lang="en-GB" sz="3400" dirty="0">
                <a:solidFill>
                  <a:schemeClr val="bg1"/>
                </a:solidFill>
                <a:effectLst/>
                <a:latin typeface="Felix Titling" pitchFamily="82" charset="0"/>
              </a:rPr>
              <a:t>the bourgeois </a:t>
            </a:r>
            <a:r>
              <a:rPr lang="en-GB" sz="3400" dirty="0" smtClean="0">
                <a:solidFill>
                  <a:schemeClr val="bg1"/>
                </a:solidFill>
                <a:effectLst/>
                <a:latin typeface="Felix Titling" pitchFamily="82" charset="0"/>
              </a:rPr>
              <a:t>family   </a:t>
            </a:r>
            <a:endParaRPr lang="en-GB" sz="3400" dirty="0">
              <a:solidFill>
                <a:schemeClr val="bg1"/>
              </a:solidFill>
              <a:effectLst/>
              <a:latin typeface="Felix Titling" pitchFamily="82" charset="0"/>
            </a:endParaRPr>
          </a:p>
        </p:txBody>
      </p:sp>
      <p:sp>
        <p:nvSpPr>
          <p:cNvPr id="2" name="Content Placeholder 1"/>
          <p:cNvSpPr>
            <a:spLocks noGrp="1"/>
          </p:cNvSpPr>
          <p:nvPr>
            <p:ph idx="1"/>
          </p:nvPr>
        </p:nvSpPr>
        <p:spPr>
          <a:xfrm>
            <a:off x="323528" y="188640"/>
            <a:ext cx="8676456" cy="4968552"/>
          </a:xfrm>
        </p:spPr>
        <p:txBody>
          <a:bodyPr>
            <a:normAutofit fontScale="92500"/>
          </a:bodyPr>
          <a:lstStyle/>
          <a:p>
            <a:pPr marL="18288" indent="0">
              <a:buNone/>
            </a:pPr>
            <a:r>
              <a:rPr lang="en-GB" sz="2300" dirty="0">
                <a:solidFill>
                  <a:schemeClr val="bg1"/>
                </a:solidFill>
              </a:rPr>
              <a:t>The romantic mythology encrusting childhood is very much like that used for all racial and gender power moves: children, ‘coloureds’ and women are all depicted as naturally carefree, fortunate to be unsuited to the burdens of autonomy and decision-making, and better off protected by those in control</a:t>
            </a:r>
          </a:p>
          <a:p>
            <a:pPr marL="18288" indent="0">
              <a:buNone/>
            </a:pPr>
            <a:r>
              <a:rPr lang="en-GB" sz="2200" dirty="0" smtClean="0">
                <a:solidFill>
                  <a:schemeClr val="bg1"/>
                </a:solidFill>
              </a:rPr>
              <a:t>	</a:t>
            </a:r>
            <a:r>
              <a:rPr lang="en-GB" sz="2000" dirty="0" smtClean="0">
                <a:solidFill>
                  <a:schemeClr val="bg1"/>
                </a:solidFill>
              </a:rPr>
              <a:t>James </a:t>
            </a:r>
            <a:r>
              <a:rPr lang="en-GB" sz="2000" dirty="0">
                <a:solidFill>
                  <a:schemeClr val="bg1"/>
                </a:solidFill>
              </a:rPr>
              <a:t>Kincaid, </a:t>
            </a:r>
            <a:r>
              <a:rPr lang="en-GB" sz="2000" i="1" dirty="0">
                <a:solidFill>
                  <a:schemeClr val="bg1"/>
                </a:solidFill>
              </a:rPr>
              <a:t>Child-Loving: the Erotic Child and </a:t>
            </a:r>
            <a:r>
              <a:rPr lang="en-GB" sz="2000" i="1" dirty="0" smtClean="0">
                <a:solidFill>
                  <a:schemeClr val="bg1"/>
                </a:solidFill>
              </a:rPr>
              <a:t>	Victorian </a:t>
            </a:r>
            <a:r>
              <a:rPr lang="en-GB" sz="2000" i="1" dirty="0">
                <a:solidFill>
                  <a:schemeClr val="bg1"/>
                </a:solidFill>
              </a:rPr>
              <a:t>Culture, </a:t>
            </a:r>
            <a:r>
              <a:rPr lang="en-GB" sz="2000" dirty="0">
                <a:solidFill>
                  <a:schemeClr val="bg1"/>
                </a:solidFill>
              </a:rPr>
              <a:t>(London: Routledge, 1992) p.64</a:t>
            </a:r>
          </a:p>
          <a:p>
            <a:pPr marL="18288" indent="0">
              <a:buNone/>
            </a:pPr>
            <a:endParaRPr lang="en-GB" sz="1600" dirty="0" smtClean="0">
              <a:solidFill>
                <a:schemeClr val="bg1"/>
              </a:solidFill>
            </a:endParaRPr>
          </a:p>
          <a:p>
            <a:pPr marL="18288" indent="0">
              <a:buNone/>
            </a:pPr>
            <a:endParaRPr lang="en-GB" sz="1600" dirty="0">
              <a:solidFill>
                <a:schemeClr val="bg1"/>
              </a:solidFill>
            </a:endParaRPr>
          </a:p>
          <a:p>
            <a:pPr marL="18288" indent="0">
              <a:buNone/>
            </a:pPr>
            <a:r>
              <a:rPr lang="en-GB" sz="2300" dirty="0">
                <a:solidFill>
                  <a:schemeClr val="bg1"/>
                </a:solidFill>
              </a:rPr>
              <a:t>Charles </a:t>
            </a:r>
            <a:r>
              <a:rPr lang="en-GB" sz="2300" dirty="0" err="1">
                <a:solidFill>
                  <a:schemeClr val="bg1"/>
                </a:solidFill>
              </a:rPr>
              <a:t>Ludwidge</a:t>
            </a:r>
            <a:r>
              <a:rPr lang="en-GB" sz="2300" dirty="0">
                <a:solidFill>
                  <a:schemeClr val="bg1"/>
                </a:solidFill>
              </a:rPr>
              <a:t> </a:t>
            </a:r>
            <a:r>
              <a:rPr lang="en-GB" sz="2300" dirty="0" err="1">
                <a:solidFill>
                  <a:schemeClr val="bg1"/>
                </a:solidFill>
              </a:rPr>
              <a:t>Dodgeson</a:t>
            </a:r>
            <a:r>
              <a:rPr lang="en-GB" sz="2300" dirty="0">
                <a:solidFill>
                  <a:schemeClr val="bg1"/>
                </a:solidFill>
              </a:rPr>
              <a:t> [Lewis Carroll] … wrote his classic for children on condition that the child remain a little girl, held to him by the act of telling the tale.</a:t>
            </a:r>
          </a:p>
          <a:p>
            <a:pPr marL="18288" indent="0">
              <a:buNone/>
            </a:pPr>
            <a:r>
              <a:rPr lang="en-GB" dirty="0">
                <a:solidFill>
                  <a:schemeClr val="bg1"/>
                </a:solidFill>
              </a:rPr>
              <a:t>	</a:t>
            </a:r>
            <a:r>
              <a:rPr lang="en-GB" sz="2000" dirty="0">
                <a:solidFill>
                  <a:schemeClr val="bg1"/>
                </a:solidFill>
              </a:rPr>
              <a:t>Jacqueline Rose, </a:t>
            </a:r>
            <a:r>
              <a:rPr lang="en-GB" sz="2000" i="1" dirty="0">
                <a:solidFill>
                  <a:schemeClr val="bg1"/>
                </a:solidFill>
              </a:rPr>
              <a:t>The Case of Peter Pan: or, the </a:t>
            </a:r>
            <a:r>
              <a:rPr lang="en-GB" sz="2000" i="1" dirty="0" smtClean="0">
                <a:solidFill>
                  <a:schemeClr val="bg1"/>
                </a:solidFill>
              </a:rPr>
              <a:t>	Impossibility </a:t>
            </a:r>
            <a:r>
              <a:rPr lang="en-GB" sz="2000" i="1" dirty="0">
                <a:solidFill>
                  <a:schemeClr val="bg1"/>
                </a:solidFill>
              </a:rPr>
              <a:t>of </a:t>
            </a:r>
            <a:r>
              <a:rPr lang="en-GB" sz="2000" i="1" dirty="0" smtClean="0">
                <a:solidFill>
                  <a:schemeClr val="bg1"/>
                </a:solidFill>
              </a:rPr>
              <a:t>Children’s </a:t>
            </a:r>
            <a:r>
              <a:rPr lang="en-GB" sz="2000" i="1" dirty="0">
                <a:solidFill>
                  <a:schemeClr val="bg1"/>
                </a:solidFill>
              </a:rPr>
              <a:t>Fiction</a:t>
            </a:r>
            <a:r>
              <a:rPr lang="en-GB" sz="2000" dirty="0">
                <a:solidFill>
                  <a:schemeClr val="bg1"/>
                </a:solidFill>
              </a:rPr>
              <a:t>, (London: Macmillan</a:t>
            </a:r>
            <a:r>
              <a:rPr lang="en-GB" sz="2000" dirty="0" smtClean="0">
                <a:solidFill>
                  <a:schemeClr val="bg1"/>
                </a:solidFill>
              </a:rPr>
              <a:t>, 1994</a:t>
            </a:r>
            <a:r>
              <a:rPr lang="en-GB" sz="2000" dirty="0">
                <a:solidFill>
                  <a:schemeClr val="bg1"/>
                </a:solidFill>
              </a:rPr>
              <a:t>) </a:t>
            </a:r>
            <a:r>
              <a:rPr lang="en-GB" sz="2000" dirty="0" smtClean="0">
                <a:solidFill>
                  <a:schemeClr val="bg1"/>
                </a:solidFill>
              </a:rPr>
              <a:t>p.35.</a:t>
            </a:r>
            <a:endParaRPr lang="en-GB" dirty="0">
              <a:solidFill>
                <a:schemeClr val="bg1"/>
              </a:solidFill>
            </a:endParaRPr>
          </a:p>
        </p:txBody>
      </p:sp>
    </p:spTree>
    <p:extLst>
      <p:ext uri="{BB962C8B-B14F-4D97-AF65-F5344CB8AC3E}">
        <p14:creationId xmlns:p14="http://schemas.microsoft.com/office/powerpoint/2010/main" val="42366116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8366668" y="0"/>
            <a:ext cx="775048" cy="6741368"/>
          </a:xfrm>
          <a:solidFill>
            <a:srgbClr val="345C8C"/>
          </a:solidFill>
        </p:spPr>
        <p:txBody>
          <a:bodyPr vert="vert270"/>
          <a:lstStyle/>
          <a:p>
            <a:pPr algn="ctr"/>
            <a:r>
              <a:rPr lang="en-GB" sz="3400" dirty="0" smtClean="0">
                <a:solidFill>
                  <a:schemeClr val="bg1"/>
                </a:solidFill>
                <a:effectLst/>
                <a:latin typeface="Felix Titling" pitchFamily="82" charset="0"/>
              </a:rPr>
              <a:t>Logic &amp; identity</a:t>
            </a:r>
            <a:endParaRPr lang="en-GB" sz="3400" dirty="0">
              <a:solidFill>
                <a:schemeClr val="bg1"/>
              </a:solidFill>
              <a:effectLst/>
              <a:latin typeface="Felix Titling" pitchFamily="82" charset="0"/>
            </a:endParaRPr>
          </a:p>
        </p:txBody>
      </p:sp>
      <p:sp>
        <p:nvSpPr>
          <p:cNvPr id="2" name="Content Placeholder 1"/>
          <p:cNvSpPr>
            <a:spLocks noGrp="1"/>
          </p:cNvSpPr>
          <p:nvPr>
            <p:ph idx="1"/>
          </p:nvPr>
        </p:nvSpPr>
        <p:spPr>
          <a:xfrm>
            <a:off x="179512" y="89248"/>
            <a:ext cx="8208912" cy="6768752"/>
          </a:xfrm>
          <a:solidFill>
            <a:schemeClr val="tx2">
              <a:lumMod val="75000"/>
            </a:schemeClr>
          </a:solidFill>
        </p:spPr>
        <p:txBody>
          <a:bodyPr>
            <a:noAutofit/>
          </a:bodyPr>
          <a:lstStyle/>
          <a:p>
            <a:pPr marL="18288" indent="0">
              <a:buNone/>
            </a:pPr>
            <a:r>
              <a:rPr lang="en-GB" sz="2000" dirty="0" smtClean="0">
                <a:solidFill>
                  <a:schemeClr val="bg1"/>
                </a:solidFill>
              </a:rPr>
              <a:t>I'm </a:t>
            </a:r>
            <a:r>
              <a:rPr lang="en-GB" sz="2000" dirty="0">
                <a:solidFill>
                  <a:schemeClr val="bg1"/>
                </a:solidFill>
              </a:rPr>
              <a:t>not a serpent, I tell you!" said Alice "I'm a -- -I'm a -- -" </a:t>
            </a:r>
          </a:p>
          <a:p>
            <a:pPr marL="18288" indent="0">
              <a:buNone/>
            </a:pPr>
            <a:r>
              <a:rPr lang="en-GB" sz="2000" dirty="0" smtClean="0">
                <a:solidFill>
                  <a:schemeClr val="bg1"/>
                </a:solidFill>
              </a:rPr>
              <a:t>"</a:t>
            </a:r>
            <a:r>
              <a:rPr lang="en-GB" sz="2000" dirty="0">
                <a:solidFill>
                  <a:schemeClr val="bg1"/>
                </a:solidFill>
              </a:rPr>
              <a:t>Well! What are you?" said the Pigeon. "I can see you're trying to invent something!" </a:t>
            </a:r>
          </a:p>
          <a:p>
            <a:pPr marL="18288" indent="0">
              <a:buNone/>
            </a:pPr>
            <a:r>
              <a:rPr lang="en-GB" sz="2000" dirty="0" smtClean="0">
                <a:solidFill>
                  <a:schemeClr val="bg1"/>
                </a:solidFill>
              </a:rPr>
              <a:t>"</a:t>
            </a:r>
            <a:r>
              <a:rPr lang="en-GB" sz="2000" dirty="0">
                <a:solidFill>
                  <a:schemeClr val="bg1"/>
                </a:solidFill>
              </a:rPr>
              <a:t>I -- I'm a little girl," said Alice, rather doubtfully, as she remembered the number of changes she had gone through that day. </a:t>
            </a:r>
          </a:p>
          <a:p>
            <a:pPr marL="18288" indent="0">
              <a:buNone/>
            </a:pPr>
            <a:r>
              <a:rPr lang="en-GB" sz="2000" dirty="0" smtClean="0">
                <a:solidFill>
                  <a:schemeClr val="bg1"/>
                </a:solidFill>
              </a:rPr>
              <a:t>"</a:t>
            </a:r>
            <a:r>
              <a:rPr lang="en-GB" sz="2000" dirty="0">
                <a:solidFill>
                  <a:schemeClr val="bg1"/>
                </a:solidFill>
              </a:rPr>
              <a:t>A likely story indeed!" said the Pigeon in tone of the deepest contempt. "I've seen a good many little girls in my time, but never one with such a neck as that! No, no! You're a serpent; and There's no use denying it. I suppose you'll be telling me next that you never tasted an egg!" </a:t>
            </a:r>
          </a:p>
          <a:p>
            <a:pPr marL="18288" indent="0">
              <a:buNone/>
            </a:pPr>
            <a:r>
              <a:rPr lang="en-GB" sz="2000" dirty="0" smtClean="0">
                <a:solidFill>
                  <a:schemeClr val="bg1"/>
                </a:solidFill>
              </a:rPr>
              <a:t>"</a:t>
            </a:r>
            <a:r>
              <a:rPr lang="en-GB" sz="2000" dirty="0">
                <a:solidFill>
                  <a:schemeClr val="bg1"/>
                </a:solidFill>
              </a:rPr>
              <a:t>I have tasted eggs, certainly," said Alice, who was a very truthful child; "but little girls eat eggs quite as much as serpents do, you know." </a:t>
            </a:r>
          </a:p>
          <a:p>
            <a:pPr marL="18288" indent="0">
              <a:buNone/>
            </a:pPr>
            <a:r>
              <a:rPr lang="en-GB" sz="2000" dirty="0" smtClean="0">
                <a:solidFill>
                  <a:schemeClr val="bg1"/>
                </a:solidFill>
              </a:rPr>
              <a:t>"</a:t>
            </a:r>
            <a:r>
              <a:rPr lang="en-GB" sz="2000" dirty="0">
                <a:solidFill>
                  <a:schemeClr val="bg1"/>
                </a:solidFill>
              </a:rPr>
              <a:t>I don't believe it," said the Pigeon; "but if they do, why, then they're a kind of serpent, that's all I can say." </a:t>
            </a:r>
          </a:p>
          <a:p>
            <a:pPr marL="18288" indent="0">
              <a:buNone/>
            </a:pPr>
            <a:r>
              <a:rPr lang="en-GB" sz="2000" dirty="0" smtClean="0">
                <a:solidFill>
                  <a:schemeClr val="bg1"/>
                </a:solidFill>
              </a:rPr>
              <a:t>This </a:t>
            </a:r>
            <a:r>
              <a:rPr lang="en-GB" sz="2000" dirty="0">
                <a:solidFill>
                  <a:schemeClr val="bg1"/>
                </a:solidFill>
              </a:rPr>
              <a:t>was such a new idea to Alice, that she was quite silent for a minute or two, which gave the pigeon the opportunity of adding, "You're looking for eggs, I know that well enough; and what does matter to me whether you're a little girl or a serpent</a:t>
            </a:r>
            <a:r>
              <a:rPr lang="en-GB" sz="2000" dirty="0" smtClean="0">
                <a:solidFill>
                  <a:schemeClr val="bg1"/>
                </a:solidFill>
              </a:rPr>
              <a:t>?"</a:t>
            </a:r>
            <a:endParaRPr lang="en-GB" sz="2000" dirty="0"/>
          </a:p>
        </p:txBody>
      </p:sp>
    </p:spTree>
    <p:extLst>
      <p:ext uri="{BB962C8B-B14F-4D97-AF65-F5344CB8AC3E}">
        <p14:creationId xmlns:p14="http://schemas.microsoft.com/office/powerpoint/2010/main" val="8303008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683568" y="5661248"/>
            <a:ext cx="8208912" cy="770384"/>
          </a:xfrm>
          <a:solidFill>
            <a:srgbClr val="345C8C"/>
          </a:solidFill>
        </p:spPr>
        <p:txBody>
          <a:bodyPr>
            <a:normAutofit fontScale="90000"/>
          </a:bodyPr>
          <a:lstStyle/>
          <a:p>
            <a:pPr algn="l"/>
            <a:r>
              <a:rPr lang="en-GB" sz="3600" dirty="0">
                <a:solidFill>
                  <a:schemeClr val="bg1"/>
                </a:solidFill>
                <a:effectLst/>
                <a:latin typeface="Felix Titling" panose="04060505060202020A04" pitchFamily="82" charset="0"/>
              </a:rPr>
              <a:t>the Victorian </a:t>
            </a:r>
            <a:r>
              <a:rPr lang="en-GB" sz="3600" dirty="0" smtClean="0">
                <a:solidFill>
                  <a:schemeClr val="bg1"/>
                </a:solidFill>
                <a:effectLst/>
                <a:latin typeface="Felix Titling" panose="04060505060202020A04" pitchFamily="82" charset="0"/>
              </a:rPr>
              <a:t>middle-class child</a:t>
            </a:r>
            <a:r>
              <a:rPr lang="en-GB" sz="3600" dirty="0">
                <a:solidFill>
                  <a:schemeClr val="bg1"/>
                </a:solidFill>
                <a:effectLst/>
                <a:latin typeface="Felix Titling" panose="04060505060202020A04" pitchFamily="82" charset="0"/>
              </a:rPr>
              <a:t>.</a:t>
            </a:r>
          </a:p>
        </p:txBody>
      </p:sp>
      <p:sp>
        <p:nvSpPr>
          <p:cNvPr id="2" name="Content Placeholder 1"/>
          <p:cNvSpPr>
            <a:spLocks noGrp="1"/>
          </p:cNvSpPr>
          <p:nvPr>
            <p:ph idx="1"/>
          </p:nvPr>
        </p:nvSpPr>
        <p:spPr>
          <a:xfrm>
            <a:off x="755576" y="476672"/>
            <a:ext cx="7906072" cy="4752528"/>
          </a:xfrm>
        </p:spPr>
        <p:txBody>
          <a:bodyPr>
            <a:normAutofit lnSpcReduction="10000"/>
          </a:bodyPr>
          <a:lstStyle/>
          <a:p>
            <a:pPr marL="18288" indent="0">
              <a:lnSpc>
                <a:spcPct val="110000"/>
              </a:lnSpc>
              <a:buNone/>
            </a:pPr>
            <a:r>
              <a:rPr lang="en-GB" sz="2400" dirty="0" smtClean="0">
                <a:solidFill>
                  <a:schemeClr val="bg1"/>
                </a:solidFill>
              </a:rPr>
              <a:t>For many of us Lewis Carroll’s two </a:t>
            </a:r>
            <a:r>
              <a:rPr lang="en-GB" sz="2400" i="1" dirty="0" smtClean="0">
                <a:solidFill>
                  <a:schemeClr val="bg1"/>
                </a:solidFill>
              </a:rPr>
              <a:t>Alice</a:t>
            </a:r>
            <a:r>
              <a:rPr lang="en-GB" sz="2400" dirty="0" smtClean="0">
                <a:solidFill>
                  <a:schemeClr val="bg1"/>
                </a:solidFill>
              </a:rPr>
              <a:t> books may have provided the first glimpse into Victorian England with their curious blend of literal mindedness and dream, formal etiquette and the logic of insanity, they tell the adult reader a great deal about the Victorian mind. Alice herself, prim and earnest in pinafore and pumps, confronting a world out of control by looking at the rules and murmuring her lessons, stands as one image of the Victorian middle-class child.</a:t>
            </a:r>
          </a:p>
          <a:p>
            <a:pPr marL="18288" indent="0">
              <a:buNone/>
            </a:pPr>
            <a:r>
              <a:rPr lang="en-GB" sz="2000" dirty="0" smtClean="0">
                <a:solidFill>
                  <a:schemeClr val="bg1"/>
                </a:solidFill>
              </a:rPr>
              <a:t>	Nina </a:t>
            </a:r>
            <a:r>
              <a:rPr lang="en-GB" sz="2000" dirty="0" err="1" smtClean="0">
                <a:solidFill>
                  <a:schemeClr val="bg1"/>
                </a:solidFill>
              </a:rPr>
              <a:t>Auerbach</a:t>
            </a:r>
            <a:r>
              <a:rPr lang="en-GB" sz="2000" dirty="0" smtClean="0">
                <a:solidFill>
                  <a:schemeClr val="bg1"/>
                </a:solidFill>
              </a:rPr>
              <a:t>  ‘Alice and Wonderland: A Curious 	Child,’ </a:t>
            </a:r>
            <a:r>
              <a:rPr lang="en-GB" sz="2000" i="1" dirty="0" smtClean="0">
                <a:solidFill>
                  <a:schemeClr val="bg1"/>
                </a:solidFill>
              </a:rPr>
              <a:t>Victorian Studies </a:t>
            </a:r>
            <a:r>
              <a:rPr lang="en-GB" sz="2000" dirty="0" smtClean="0">
                <a:solidFill>
                  <a:schemeClr val="bg1"/>
                </a:solidFill>
              </a:rPr>
              <a:t>Vol. 17, No. 1, ‘The Victorian 	Child’ (Sept., 1973), pp. 31-47: p.31</a:t>
            </a:r>
            <a:endParaRPr lang="en-GB" dirty="0">
              <a:solidFill>
                <a:schemeClr val="bg1"/>
              </a:solidFill>
            </a:endParaRPr>
          </a:p>
        </p:txBody>
      </p:sp>
    </p:spTree>
    <p:extLst>
      <p:ext uri="{BB962C8B-B14F-4D97-AF65-F5344CB8AC3E}">
        <p14:creationId xmlns:p14="http://schemas.microsoft.com/office/powerpoint/2010/main" val="26169317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2483768" y="5589240"/>
            <a:ext cx="6465984" cy="914400"/>
          </a:xfrm>
          <a:solidFill>
            <a:srgbClr val="345C8C"/>
          </a:solidFill>
        </p:spPr>
        <p:txBody>
          <a:bodyPr/>
          <a:lstStyle/>
          <a:p>
            <a:pPr algn="r"/>
            <a:r>
              <a:rPr lang="en-GB" sz="4000" dirty="0" smtClean="0">
                <a:solidFill>
                  <a:schemeClr val="bg1"/>
                </a:solidFill>
                <a:effectLst/>
                <a:latin typeface="Felix Titling" pitchFamily="82" charset="0"/>
              </a:rPr>
              <a:t>Exploring otherness</a:t>
            </a:r>
            <a:endParaRPr lang="en-GB" sz="4000" dirty="0">
              <a:solidFill>
                <a:schemeClr val="bg1"/>
              </a:solidFill>
              <a:effectLst/>
              <a:latin typeface="Felix Titling" pitchFamily="82" charset="0"/>
            </a:endParaRPr>
          </a:p>
        </p:txBody>
      </p:sp>
      <p:sp>
        <p:nvSpPr>
          <p:cNvPr id="2" name="Content Placeholder 1"/>
          <p:cNvSpPr>
            <a:spLocks noGrp="1"/>
          </p:cNvSpPr>
          <p:nvPr>
            <p:ph idx="1"/>
          </p:nvPr>
        </p:nvSpPr>
        <p:spPr>
          <a:xfrm>
            <a:off x="147186" y="476672"/>
            <a:ext cx="6162876" cy="5112568"/>
          </a:xfrm>
        </p:spPr>
        <p:txBody>
          <a:bodyPr>
            <a:normAutofit/>
          </a:bodyPr>
          <a:lstStyle/>
          <a:p>
            <a:pPr marL="18288" indent="0" algn="r">
              <a:buNone/>
            </a:pPr>
            <a:r>
              <a:rPr lang="en-GB" sz="2400" dirty="0" smtClean="0"/>
              <a:t>‘</a:t>
            </a:r>
            <a:r>
              <a:rPr lang="en-GB" sz="2400" dirty="0" smtClean="0">
                <a:solidFill>
                  <a:schemeClr val="bg1"/>
                </a:solidFill>
              </a:rPr>
              <a:t>Few </a:t>
            </a:r>
            <a:r>
              <a:rPr lang="en-GB" sz="2400" dirty="0">
                <a:solidFill>
                  <a:schemeClr val="bg1"/>
                </a:solidFill>
              </a:rPr>
              <a:t>would dispute the claim that Lewis Carroll was fascinated by games and puzzles His interest in logical and mathematical games has been well documented. </a:t>
            </a:r>
            <a:r>
              <a:rPr lang="en-GB" sz="2400" dirty="0" smtClean="0">
                <a:solidFill>
                  <a:schemeClr val="bg1"/>
                </a:solidFill>
              </a:rPr>
              <a:t>... </a:t>
            </a:r>
            <a:r>
              <a:rPr lang="en-GB" sz="2400" dirty="0">
                <a:solidFill>
                  <a:schemeClr val="bg1"/>
                </a:solidFill>
              </a:rPr>
              <a:t>A close look at his earlier classic, </a:t>
            </a:r>
            <a:r>
              <a:rPr lang="en-GB" sz="2400" i="1" dirty="0">
                <a:solidFill>
                  <a:schemeClr val="bg1"/>
                </a:solidFill>
              </a:rPr>
              <a:t>Alice’s Adventures in Wonderland</a:t>
            </a:r>
            <a:r>
              <a:rPr lang="en-GB" sz="2400" dirty="0">
                <a:solidFill>
                  <a:schemeClr val="bg1"/>
                </a:solidFill>
              </a:rPr>
              <a:t>, reveals a fascination on his part with the imaginative possibilities latent in a ‘confrontation of cultures.’ </a:t>
            </a:r>
            <a:endParaRPr lang="en-GB" sz="2400" dirty="0" smtClean="0">
              <a:solidFill>
                <a:schemeClr val="bg1"/>
              </a:solidFill>
            </a:endParaRPr>
          </a:p>
          <a:p>
            <a:pPr marL="18288" indent="0" algn="r">
              <a:buNone/>
            </a:pPr>
            <a:r>
              <a:rPr lang="en-GB" sz="2000" dirty="0" smtClean="0">
                <a:solidFill>
                  <a:schemeClr val="bg1"/>
                </a:solidFill>
              </a:rPr>
              <a:t>	Daniel </a:t>
            </a:r>
            <a:r>
              <a:rPr lang="en-GB" sz="2000" dirty="0" err="1">
                <a:solidFill>
                  <a:schemeClr val="bg1"/>
                </a:solidFill>
              </a:rPr>
              <a:t>Bivona</a:t>
            </a:r>
            <a:r>
              <a:rPr lang="en-GB" sz="2000" dirty="0">
                <a:solidFill>
                  <a:schemeClr val="bg1"/>
                </a:solidFill>
              </a:rPr>
              <a:t>, Alice the </a:t>
            </a:r>
            <a:r>
              <a:rPr lang="en-GB" sz="2000" dirty="0" smtClean="0">
                <a:solidFill>
                  <a:schemeClr val="bg1"/>
                </a:solidFill>
              </a:rPr>
              <a:t>Child-Imperialist </a:t>
            </a:r>
            <a:r>
              <a:rPr lang="en-GB" sz="2000" dirty="0">
                <a:solidFill>
                  <a:schemeClr val="bg1"/>
                </a:solidFill>
              </a:rPr>
              <a:t>	</a:t>
            </a:r>
            <a:r>
              <a:rPr lang="en-GB" sz="2000" dirty="0" smtClean="0">
                <a:solidFill>
                  <a:schemeClr val="bg1"/>
                </a:solidFill>
              </a:rPr>
              <a:t>and </a:t>
            </a:r>
            <a:r>
              <a:rPr lang="en-GB" sz="2000" dirty="0">
                <a:solidFill>
                  <a:schemeClr val="bg1"/>
                </a:solidFill>
              </a:rPr>
              <a:t>the </a:t>
            </a:r>
            <a:r>
              <a:rPr lang="en-GB" sz="2000" dirty="0" smtClean="0">
                <a:solidFill>
                  <a:schemeClr val="bg1"/>
                </a:solidFill>
              </a:rPr>
              <a:t>Games </a:t>
            </a:r>
            <a:r>
              <a:rPr lang="en-GB" sz="2000" dirty="0">
                <a:solidFill>
                  <a:schemeClr val="bg1"/>
                </a:solidFill>
              </a:rPr>
              <a:t>of </a:t>
            </a:r>
            <a:r>
              <a:rPr lang="en-GB" sz="2000" dirty="0" smtClean="0">
                <a:solidFill>
                  <a:schemeClr val="bg1"/>
                </a:solidFill>
              </a:rPr>
              <a:t>Wonderland, </a:t>
            </a:r>
            <a:r>
              <a:rPr lang="en-GB" sz="2000" i="1" dirty="0">
                <a:solidFill>
                  <a:schemeClr val="bg1"/>
                </a:solidFill>
              </a:rPr>
              <a:t>	</a:t>
            </a:r>
            <a:r>
              <a:rPr lang="en-GB" sz="2000" i="1" dirty="0" smtClean="0">
                <a:solidFill>
                  <a:schemeClr val="bg1"/>
                </a:solidFill>
              </a:rPr>
              <a:t>Nineteenth-Century Literature, </a:t>
            </a:r>
            <a:r>
              <a:rPr lang="en-GB" sz="2000" dirty="0" smtClean="0">
                <a:solidFill>
                  <a:schemeClr val="bg1"/>
                </a:solidFill>
              </a:rPr>
              <a:t>Vol</a:t>
            </a:r>
            <a:r>
              <a:rPr lang="en-GB" sz="2000" dirty="0">
                <a:solidFill>
                  <a:schemeClr val="bg1"/>
                </a:solidFill>
              </a:rPr>
              <a:t>. 41, </a:t>
            </a:r>
            <a:r>
              <a:rPr lang="en-GB" sz="2000" dirty="0" smtClean="0">
                <a:solidFill>
                  <a:schemeClr val="bg1"/>
                </a:solidFill>
              </a:rPr>
              <a:t>	No</a:t>
            </a:r>
            <a:r>
              <a:rPr lang="en-GB" sz="2000" dirty="0">
                <a:solidFill>
                  <a:schemeClr val="bg1"/>
                </a:solidFill>
              </a:rPr>
              <a:t>. 2 (</a:t>
            </a:r>
            <a:r>
              <a:rPr lang="en-GB" sz="2000" dirty="0" smtClean="0">
                <a:solidFill>
                  <a:schemeClr val="bg1"/>
                </a:solidFill>
              </a:rPr>
              <a:t>Sept.1986), 143-71</a:t>
            </a:r>
            <a:endParaRPr lang="en-GB" dirty="0">
              <a:solidFill>
                <a:schemeClr val="bg1"/>
              </a:solidFill>
            </a:endParaRPr>
          </a:p>
        </p:txBody>
      </p:sp>
      <p:pic>
        <p:nvPicPr>
          <p:cNvPr id="3074" name="Picture 2" descr="http://upload.wikimedia.org/wikipedia/commons/b/ba/Alice_par_John_Tenniel_30.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10062" y="836712"/>
            <a:ext cx="2669417"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89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5805264"/>
            <a:ext cx="8587680" cy="908720"/>
          </a:xfrm>
          <a:solidFill>
            <a:srgbClr val="2A4A70"/>
          </a:solidFill>
        </p:spPr>
        <p:txBody>
          <a:bodyPr/>
          <a:lstStyle/>
          <a:p>
            <a:r>
              <a:rPr lang="en-GB" sz="2400" dirty="0" smtClean="0">
                <a:solidFill>
                  <a:schemeClr val="bg1"/>
                </a:solidFill>
                <a:effectLst/>
                <a:latin typeface="+mj-lt"/>
              </a:rPr>
              <a:t>For the child Alice the biggest of these games is death</a:t>
            </a:r>
            <a:endParaRPr lang="en-GB" sz="2400" dirty="0">
              <a:solidFill>
                <a:schemeClr val="bg1"/>
              </a:solidFill>
              <a:effectLst/>
              <a:latin typeface="+mj-lt"/>
            </a:endParaRPr>
          </a:p>
        </p:txBody>
      </p:sp>
      <p:sp>
        <p:nvSpPr>
          <p:cNvPr id="3" name="Content Placeholder 2"/>
          <p:cNvSpPr>
            <a:spLocks noGrp="1"/>
          </p:cNvSpPr>
          <p:nvPr>
            <p:ph idx="1"/>
          </p:nvPr>
        </p:nvSpPr>
        <p:spPr>
          <a:xfrm>
            <a:off x="457200" y="1196753"/>
            <a:ext cx="8229600" cy="4464496"/>
          </a:xfrm>
        </p:spPr>
        <p:txBody>
          <a:bodyPr>
            <a:normAutofit/>
          </a:bodyPr>
          <a:lstStyle/>
          <a:p>
            <a:pPr marL="400050" lvl="1" indent="0">
              <a:buNone/>
            </a:pPr>
            <a:r>
              <a:rPr lang="en-GB" sz="2400" dirty="0" smtClean="0">
                <a:solidFill>
                  <a:schemeClr val="bg1"/>
                </a:solidFill>
              </a:rPr>
              <a:t>31</a:t>
            </a:r>
            <a:r>
              <a:rPr lang="en-GB" sz="2400" dirty="0">
                <a:solidFill>
                  <a:schemeClr val="bg1"/>
                </a:solidFill>
              </a:rPr>
              <a:t>. When one shews someone the king in chess and says: "This is the king", this does not tell him the use of this piece--unless he already knows the rules of the game up to this last point...</a:t>
            </a:r>
          </a:p>
          <a:p>
            <a:pPr marL="0" indent="0">
              <a:buNone/>
            </a:pPr>
            <a:endParaRPr lang="en-GB" dirty="0" smtClean="0">
              <a:solidFill>
                <a:schemeClr val="bg1"/>
              </a:solidFill>
            </a:endParaRPr>
          </a:p>
          <a:p>
            <a:pPr marL="0" indent="0">
              <a:buNone/>
            </a:pPr>
            <a:r>
              <a:rPr lang="en-GB" dirty="0" smtClean="0">
                <a:solidFill>
                  <a:schemeClr val="bg1"/>
                </a:solidFill>
              </a:rPr>
              <a:t>Only </a:t>
            </a:r>
            <a:r>
              <a:rPr lang="en-GB" dirty="0">
                <a:solidFill>
                  <a:schemeClr val="bg1"/>
                </a:solidFill>
              </a:rPr>
              <a:t>when the student knows the game of </a:t>
            </a:r>
            <a:r>
              <a:rPr lang="en-GB" dirty="0" smtClean="0">
                <a:solidFill>
                  <a:schemeClr val="bg1"/>
                </a:solidFill>
              </a:rPr>
              <a:t>chess</a:t>
            </a:r>
            <a:r>
              <a:rPr lang="en-GB" dirty="0">
                <a:solidFill>
                  <a:schemeClr val="bg1"/>
                </a:solidFill>
              </a:rPr>
              <a:t>, has some idea that the pieces move </a:t>
            </a:r>
            <a:r>
              <a:rPr lang="en-GB" dirty="0" smtClean="0">
                <a:solidFill>
                  <a:schemeClr val="bg1"/>
                </a:solidFill>
              </a:rPr>
              <a:t>about </a:t>
            </a:r>
            <a:r>
              <a:rPr lang="en-GB" dirty="0">
                <a:solidFill>
                  <a:schemeClr val="bg1"/>
                </a:solidFill>
              </a:rPr>
              <a:t>a board and that players try to win by </a:t>
            </a:r>
            <a:r>
              <a:rPr lang="en-GB" dirty="0" smtClean="0">
                <a:solidFill>
                  <a:schemeClr val="bg1"/>
                </a:solidFill>
              </a:rPr>
              <a:t>capturing </a:t>
            </a:r>
            <a:r>
              <a:rPr lang="en-GB" dirty="0">
                <a:solidFill>
                  <a:schemeClr val="bg1"/>
                </a:solidFill>
              </a:rPr>
              <a:t>the other's pieces, and what that </a:t>
            </a:r>
            <a:r>
              <a:rPr lang="en-GB" dirty="0" smtClean="0">
                <a:solidFill>
                  <a:schemeClr val="bg1"/>
                </a:solidFill>
              </a:rPr>
              <a:t>means</a:t>
            </a:r>
            <a:r>
              <a:rPr lang="en-GB" dirty="0">
                <a:solidFill>
                  <a:schemeClr val="bg1"/>
                </a:solidFill>
              </a:rPr>
              <a:t>, can the teacher's statement, "This is the </a:t>
            </a:r>
            <a:r>
              <a:rPr lang="en-GB" dirty="0" smtClean="0">
                <a:solidFill>
                  <a:schemeClr val="bg1"/>
                </a:solidFill>
              </a:rPr>
              <a:t>king</a:t>
            </a:r>
            <a:r>
              <a:rPr lang="en-GB" dirty="0">
                <a:solidFill>
                  <a:schemeClr val="bg1"/>
                </a:solidFill>
              </a:rPr>
              <a:t>," show the student how to use this </a:t>
            </a:r>
            <a:r>
              <a:rPr lang="en-GB" dirty="0" smtClean="0">
                <a:solidFill>
                  <a:schemeClr val="bg1"/>
                </a:solidFill>
              </a:rPr>
              <a:t>information </a:t>
            </a:r>
            <a:r>
              <a:rPr lang="en-GB" dirty="0">
                <a:solidFill>
                  <a:schemeClr val="bg1"/>
                </a:solidFill>
              </a:rPr>
              <a:t>to play the game of chess.</a:t>
            </a:r>
          </a:p>
          <a:p>
            <a:endParaRPr lang="en-GB" dirty="0" smtClean="0">
              <a:solidFill>
                <a:schemeClr val="tx1"/>
              </a:solidFill>
            </a:endParaRPr>
          </a:p>
        </p:txBody>
      </p:sp>
      <p:sp>
        <p:nvSpPr>
          <p:cNvPr id="4" name="Title 1"/>
          <p:cNvSpPr txBox="1">
            <a:spLocks/>
          </p:cNvSpPr>
          <p:nvPr/>
        </p:nvSpPr>
        <p:spPr>
          <a:xfrm>
            <a:off x="395401" y="153977"/>
            <a:ext cx="4752663" cy="908720"/>
          </a:xfrm>
          <a:prstGeom prst="rect">
            <a:avLst/>
          </a:prstGeom>
          <a:solidFill>
            <a:srgbClr val="345C8C"/>
          </a:solidFill>
        </p:spPr>
        <p:txBody>
          <a:bodyPr vert="horz" lIns="91440" tIns="45720" rIns="91440" bIns="45720" rtlCol="0" anchor="b">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l"/>
            <a:r>
              <a:rPr lang="en-GB" sz="3600" dirty="0" smtClean="0">
                <a:solidFill>
                  <a:schemeClr val="bg1"/>
                </a:solidFill>
                <a:effectLst/>
                <a:latin typeface="Felix Titling" panose="04060505060202020A04" pitchFamily="82" charset="0"/>
              </a:rPr>
              <a:t>Language games</a:t>
            </a:r>
            <a:endParaRPr lang="en-GB" sz="3600" dirty="0">
              <a:solidFill>
                <a:schemeClr val="bg1"/>
              </a:solidFill>
              <a:effectLst/>
              <a:latin typeface="Felix Titling" panose="04060505060202020A04" pitchFamily="82" charset="0"/>
            </a:endParaRPr>
          </a:p>
        </p:txBody>
      </p:sp>
    </p:spTree>
    <p:extLst>
      <p:ext uri="{BB962C8B-B14F-4D97-AF65-F5344CB8AC3E}">
        <p14:creationId xmlns:p14="http://schemas.microsoft.com/office/powerpoint/2010/main" val="34748135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
            <a:ext cx="2448272" cy="6769174"/>
          </a:xfrm>
          <a:solidFill>
            <a:srgbClr val="2A4A70"/>
          </a:solidFill>
        </p:spPr>
        <p:txBody>
          <a:bodyPr>
            <a:noAutofit/>
          </a:bodyPr>
          <a:lstStyle/>
          <a:p>
            <a:pPr marL="0" indent="0">
              <a:buNone/>
            </a:pPr>
            <a:r>
              <a:rPr lang="en-GB" sz="800" dirty="0">
                <a:solidFill>
                  <a:schemeClr val="bg1"/>
                </a:solidFill>
              </a:rPr>
              <a:t>    </a:t>
            </a:r>
            <a:endParaRPr lang="en-GB" sz="800" dirty="0" smtClean="0">
              <a:solidFill>
                <a:schemeClr val="bg1"/>
              </a:solidFill>
            </a:endParaRPr>
          </a:p>
          <a:p>
            <a:pPr marL="0" indent="0">
              <a:buNone/>
            </a:pPr>
            <a:r>
              <a:rPr lang="en-GB" sz="800" dirty="0" smtClean="0">
                <a:solidFill>
                  <a:schemeClr val="bg1"/>
                </a:solidFill>
              </a:rPr>
              <a:t>‘</a:t>
            </a:r>
            <a:r>
              <a:rPr lang="en-GB" sz="800" dirty="0">
                <a:solidFill>
                  <a:schemeClr val="bg1"/>
                </a:solidFill>
              </a:rPr>
              <a:t>Fury said to a</a:t>
            </a:r>
          </a:p>
          <a:p>
            <a:pPr marL="0" indent="0">
              <a:buNone/>
            </a:pPr>
            <a:r>
              <a:rPr lang="en-GB" sz="800" dirty="0">
                <a:solidFill>
                  <a:schemeClr val="bg1"/>
                </a:solidFill>
              </a:rPr>
              <a:t>   mouse, That he</a:t>
            </a:r>
          </a:p>
          <a:p>
            <a:pPr marL="0" indent="0">
              <a:buNone/>
            </a:pPr>
            <a:r>
              <a:rPr lang="en-GB" sz="800" dirty="0">
                <a:solidFill>
                  <a:schemeClr val="bg1"/>
                </a:solidFill>
              </a:rPr>
              <a:t>  met in the</a:t>
            </a:r>
          </a:p>
          <a:p>
            <a:pPr marL="0" indent="0">
              <a:buNone/>
            </a:pPr>
            <a:r>
              <a:rPr lang="en-GB" sz="800" dirty="0">
                <a:solidFill>
                  <a:schemeClr val="bg1"/>
                </a:solidFill>
              </a:rPr>
              <a:t> house,</a:t>
            </a:r>
          </a:p>
          <a:p>
            <a:pPr marL="0" indent="0">
              <a:buNone/>
            </a:pPr>
            <a:r>
              <a:rPr lang="en-GB" sz="800" dirty="0">
                <a:solidFill>
                  <a:schemeClr val="bg1"/>
                </a:solidFill>
              </a:rPr>
              <a:t>“Let us</a:t>
            </a:r>
          </a:p>
          <a:p>
            <a:pPr marL="0" indent="0">
              <a:buNone/>
            </a:pPr>
            <a:r>
              <a:rPr lang="en-GB" sz="800" dirty="0">
                <a:solidFill>
                  <a:schemeClr val="bg1"/>
                </a:solidFill>
              </a:rPr>
              <a:t> both go to</a:t>
            </a:r>
          </a:p>
          <a:p>
            <a:pPr marL="0" indent="0">
              <a:buNone/>
            </a:pPr>
            <a:r>
              <a:rPr lang="en-GB" sz="800" dirty="0">
                <a:solidFill>
                  <a:schemeClr val="bg1"/>
                </a:solidFill>
              </a:rPr>
              <a:t>  law: I will</a:t>
            </a:r>
          </a:p>
          <a:p>
            <a:pPr marL="0" indent="0">
              <a:buNone/>
            </a:pPr>
            <a:r>
              <a:rPr lang="en-GB" sz="800" dirty="0">
                <a:solidFill>
                  <a:schemeClr val="bg1"/>
                </a:solidFill>
              </a:rPr>
              <a:t>   prosecute</a:t>
            </a:r>
          </a:p>
          <a:p>
            <a:pPr marL="0" indent="0">
              <a:buNone/>
            </a:pPr>
            <a:r>
              <a:rPr lang="en-GB" sz="800" dirty="0">
                <a:solidFill>
                  <a:schemeClr val="bg1"/>
                </a:solidFill>
              </a:rPr>
              <a:t>    </a:t>
            </a:r>
            <a:r>
              <a:rPr lang="en-GB" sz="800" i="1" dirty="0">
                <a:solidFill>
                  <a:schemeClr val="bg1"/>
                </a:solidFill>
              </a:rPr>
              <a:t>you</a:t>
            </a:r>
            <a:r>
              <a:rPr lang="en-GB" sz="800" dirty="0">
                <a:solidFill>
                  <a:schemeClr val="bg1"/>
                </a:solidFill>
              </a:rPr>
              <a:t>. — Come,</a:t>
            </a:r>
          </a:p>
          <a:p>
            <a:pPr marL="0" indent="0">
              <a:buNone/>
            </a:pPr>
            <a:r>
              <a:rPr lang="en-GB" sz="800" dirty="0">
                <a:solidFill>
                  <a:schemeClr val="bg1"/>
                </a:solidFill>
              </a:rPr>
              <a:t>     I’ll take no</a:t>
            </a:r>
          </a:p>
          <a:p>
            <a:pPr marL="0" indent="0">
              <a:buNone/>
            </a:pPr>
            <a:r>
              <a:rPr lang="en-GB" sz="800" dirty="0">
                <a:solidFill>
                  <a:schemeClr val="bg1"/>
                </a:solidFill>
              </a:rPr>
              <a:t>      denial; We</a:t>
            </a:r>
          </a:p>
          <a:p>
            <a:pPr marL="0" indent="0">
              <a:buNone/>
            </a:pPr>
            <a:r>
              <a:rPr lang="en-GB" sz="800" dirty="0">
                <a:solidFill>
                  <a:schemeClr val="bg1"/>
                </a:solidFill>
              </a:rPr>
              <a:t>     must have a</a:t>
            </a:r>
          </a:p>
          <a:p>
            <a:pPr marL="0" indent="0">
              <a:buNone/>
            </a:pPr>
            <a:r>
              <a:rPr lang="en-GB" sz="800" dirty="0">
                <a:solidFill>
                  <a:schemeClr val="bg1"/>
                </a:solidFill>
              </a:rPr>
              <a:t>    trial: For</a:t>
            </a:r>
          </a:p>
          <a:p>
            <a:pPr marL="0" indent="0">
              <a:buNone/>
            </a:pPr>
            <a:r>
              <a:rPr lang="en-GB" sz="800" dirty="0">
                <a:solidFill>
                  <a:schemeClr val="bg1"/>
                </a:solidFill>
              </a:rPr>
              <a:t>   really this</a:t>
            </a:r>
          </a:p>
          <a:p>
            <a:pPr marL="0" indent="0">
              <a:buNone/>
            </a:pPr>
            <a:r>
              <a:rPr lang="en-GB" sz="800" dirty="0">
                <a:solidFill>
                  <a:schemeClr val="bg1"/>
                </a:solidFill>
              </a:rPr>
              <a:t>    morning I’ve</a:t>
            </a:r>
          </a:p>
          <a:p>
            <a:pPr marL="0" indent="0">
              <a:buNone/>
            </a:pPr>
            <a:r>
              <a:rPr lang="en-GB" sz="800" dirty="0">
                <a:solidFill>
                  <a:schemeClr val="bg1"/>
                </a:solidFill>
              </a:rPr>
              <a:t>     nothing</a:t>
            </a:r>
          </a:p>
          <a:p>
            <a:pPr marL="0" indent="0">
              <a:buNone/>
            </a:pPr>
            <a:r>
              <a:rPr lang="en-GB" sz="800" dirty="0">
                <a:solidFill>
                  <a:schemeClr val="bg1"/>
                </a:solidFill>
              </a:rPr>
              <a:t>      to do.”</a:t>
            </a:r>
          </a:p>
          <a:p>
            <a:pPr marL="0" indent="0">
              <a:buNone/>
            </a:pPr>
            <a:r>
              <a:rPr lang="en-GB" sz="800" dirty="0">
                <a:solidFill>
                  <a:schemeClr val="bg1"/>
                </a:solidFill>
              </a:rPr>
              <a:t>     Said the</a:t>
            </a:r>
          </a:p>
          <a:p>
            <a:pPr marL="0" indent="0">
              <a:buNone/>
            </a:pPr>
            <a:r>
              <a:rPr lang="en-GB" sz="800" dirty="0">
                <a:solidFill>
                  <a:schemeClr val="bg1"/>
                </a:solidFill>
              </a:rPr>
              <a:t>    mouse to the</a:t>
            </a:r>
          </a:p>
          <a:p>
            <a:pPr marL="0" indent="0">
              <a:buNone/>
            </a:pPr>
            <a:r>
              <a:rPr lang="en-GB" sz="800" dirty="0">
                <a:solidFill>
                  <a:schemeClr val="bg1"/>
                </a:solidFill>
              </a:rPr>
              <a:t>   cur, “Such</a:t>
            </a:r>
          </a:p>
          <a:p>
            <a:pPr marL="0" indent="0">
              <a:buNone/>
            </a:pPr>
            <a:r>
              <a:rPr lang="en-GB" sz="800" dirty="0">
                <a:solidFill>
                  <a:schemeClr val="bg1"/>
                </a:solidFill>
              </a:rPr>
              <a:t>    a trial,</a:t>
            </a:r>
          </a:p>
          <a:p>
            <a:pPr marL="0" indent="0">
              <a:buNone/>
            </a:pPr>
            <a:r>
              <a:rPr lang="en-GB" sz="800" dirty="0">
                <a:solidFill>
                  <a:schemeClr val="bg1"/>
                </a:solidFill>
              </a:rPr>
              <a:t>     dear Sir,</a:t>
            </a:r>
          </a:p>
          <a:p>
            <a:pPr marL="0" indent="0">
              <a:buNone/>
            </a:pPr>
            <a:r>
              <a:rPr lang="en-GB" sz="800" dirty="0">
                <a:solidFill>
                  <a:schemeClr val="bg1"/>
                </a:solidFill>
              </a:rPr>
              <a:t>      With</a:t>
            </a:r>
          </a:p>
          <a:p>
            <a:pPr marL="0" indent="0">
              <a:buNone/>
            </a:pPr>
            <a:r>
              <a:rPr lang="en-GB" sz="800" dirty="0">
                <a:solidFill>
                  <a:schemeClr val="bg1"/>
                </a:solidFill>
              </a:rPr>
              <a:t>       no jury</a:t>
            </a:r>
          </a:p>
          <a:p>
            <a:pPr marL="0" indent="0">
              <a:buNone/>
            </a:pPr>
            <a:r>
              <a:rPr lang="en-GB" sz="800" dirty="0">
                <a:solidFill>
                  <a:schemeClr val="bg1"/>
                </a:solidFill>
              </a:rPr>
              <a:t>      or judge,</a:t>
            </a:r>
          </a:p>
          <a:p>
            <a:pPr marL="0" indent="0">
              <a:buNone/>
            </a:pPr>
            <a:r>
              <a:rPr lang="en-GB" sz="800" dirty="0">
                <a:solidFill>
                  <a:schemeClr val="bg1"/>
                </a:solidFill>
              </a:rPr>
              <a:t>     would be</a:t>
            </a:r>
          </a:p>
          <a:p>
            <a:pPr marL="0" indent="0">
              <a:buNone/>
            </a:pPr>
            <a:r>
              <a:rPr lang="en-GB" sz="800" dirty="0">
                <a:solidFill>
                  <a:schemeClr val="bg1"/>
                </a:solidFill>
              </a:rPr>
              <a:t>    wasting</a:t>
            </a:r>
          </a:p>
          <a:p>
            <a:pPr marL="0" indent="0">
              <a:buNone/>
            </a:pPr>
            <a:r>
              <a:rPr lang="en-GB" sz="800" dirty="0">
                <a:solidFill>
                  <a:schemeClr val="bg1"/>
                </a:solidFill>
              </a:rPr>
              <a:t>   our</a:t>
            </a:r>
          </a:p>
          <a:p>
            <a:pPr marL="0" indent="0">
              <a:buNone/>
            </a:pPr>
            <a:r>
              <a:rPr lang="en-GB" sz="800" dirty="0">
                <a:solidFill>
                  <a:schemeClr val="bg1"/>
                </a:solidFill>
              </a:rPr>
              <a:t>    breath.”</a:t>
            </a:r>
          </a:p>
          <a:p>
            <a:pPr marL="0" indent="0">
              <a:buNone/>
            </a:pPr>
            <a:r>
              <a:rPr lang="en-GB" sz="800" dirty="0">
                <a:solidFill>
                  <a:schemeClr val="bg1"/>
                </a:solidFill>
              </a:rPr>
              <a:t>     “I’ll be</a:t>
            </a:r>
          </a:p>
          <a:p>
            <a:pPr marL="0" indent="0">
              <a:buNone/>
            </a:pPr>
            <a:r>
              <a:rPr lang="en-GB" sz="800" dirty="0">
                <a:solidFill>
                  <a:schemeClr val="bg1"/>
                </a:solidFill>
              </a:rPr>
              <a:t>      judge, I’ll</a:t>
            </a:r>
          </a:p>
          <a:p>
            <a:pPr marL="0" indent="0">
              <a:buNone/>
            </a:pPr>
            <a:r>
              <a:rPr lang="en-GB" sz="800" dirty="0">
                <a:solidFill>
                  <a:schemeClr val="bg1"/>
                </a:solidFill>
              </a:rPr>
              <a:t>       be jury,”</a:t>
            </a:r>
          </a:p>
          <a:p>
            <a:pPr marL="0" indent="0">
              <a:buNone/>
            </a:pPr>
            <a:r>
              <a:rPr lang="en-GB" sz="800" dirty="0">
                <a:solidFill>
                  <a:schemeClr val="bg1"/>
                </a:solidFill>
              </a:rPr>
              <a:t>        Said</a:t>
            </a:r>
          </a:p>
          <a:p>
            <a:pPr marL="0" indent="0">
              <a:buNone/>
            </a:pPr>
            <a:r>
              <a:rPr lang="en-GB" sz="800" dirty="0">
                <a:solidFill>
                  <a:schemeClr val="bg1"/>
                </a:solidFill>
              </a:rPr>
              <a:t>         cunning</a:t>
            </a:r>
          </a:p>
          <a:p>
            <a:pPr marL="0" indent="0">
              <a:buNone/>
            </a:pPr>
            <a:r>
              <a:rPr lang="en-GB" sz="800" dirty="0">
                <a:solidFill>
                  <a:schemeClr val="bg1"/>
                </a:solidFill>
              </a:rPr>
              <a:t>          old Fury:</a:t>
            </a:r>
          </a:p>
          <a:p>
            <a:pPr marL="0" indent="0">
              <a:buNone/>
            </a:pPr>
            <a:r>
              <a:rPr lang="en-GB" sz="800" dirty="0">
                <a:solidFill>
                  <a:schemeClr val="bg1"/>
                </a:solidFill>
              </a:rPr>
              <a:t>         “I’ll</a:t>
            </a:r>
          </a:p>
          <a:p>
            <a:pPr marL="0" indent="0">
              <a:buNone/>
            </a:pPr>
            <a:r>
              <a:rPr lang="en-GB" sz="800" dirty="0">
                <a:solidFill>
                  <a:schemeClr val="bg1"/>
                </a:solidFill>
              </a:rPr>
              <a:t>          try the</a:t>
            </a:r>
          </a:p>
          <a:p>
            <a:pPr marL="0" indent="0">
              <a:buNone/>
            </a:pPr>
            <a:r>
              <a:rPr lang="en-GB" sz="800" dirty="0">
                <a:solidFill>
                  <a:schemeClr val="bg1"/>
                </a:solidFill>
              </a:rPr>
              <a:t>           whole</a:t>
            </a:r>
          </a:p>
          <a:p>
            <a:pPr marL="0" indent="0">
              <a:buNone/>
            </a:pPr>
            <a:r>
              <a:rPr lang="en-GB" sz="800" dirty="0">
                <a:solidFill>
                  <a:schemeClr val="bg1"/>
                </a:solidFill>
              </a:rPr>
              <a:t>            cause,</a:t>
            </a:r>
          </a:p>
          <a:p>
            <a:pPr marL="0" indent="0">
              <a:buNone/>
            </a:pPr>
            <a:r>
              <a:rPr lang="en-GB" sz="800" dirty="0">
                <a:solidFill>
                  <a:schemeClr val="bg1"/>
                </a:solidFill>
              </a:rPr>
              <a:t>             and</a:t>
            </a:r>
          </a:p>
          <a:p>
            <a:pPr marL="0" indent="0">
              <a:buNone/>
            </a:pPr>
            <a:r>
              <a:rPr lang="en-GB" sz="800" dirty="0">
                <a:solidFill>
                  <a:schemeClr val="bg1"/>
                </a:solidFill>
              </a:rPr>
              <a:t>            condemn</a:t>
            </a:r>
          </a:p>
          <a:p>
            <a:pPr marL="0" indent="0">
              <a:buNone/>
            </a:pPr>
            <a:r>
              <a:rPr lang="en-GB" sz="800" dirty="0">
                <a:solidFill>
                  <a:schemeClr val="bg1"/>
                </a:solidFill>
              </a:rPr>
              <a:t>           you</a:t>
            </a:r>
          </a:p>
          <a:p>
            <a:pPr marL="0" indent="0">
              <a:buNone/>
            </a:pPr>
            <a:r>
              <a:rPr lang="en-GB" sz="800" dirty="0">
                <a:solidFill>
                  <a:schemeClr val="bg1"/>
                </a:solidFill>
              </a:rPr>
              <a:t>          to</a:t>
            </a:r>
          </a:p>
          <a:p>
            <a:pPr marL="0" indent="0">
              <a:buNone/>
            </a:pPr>
            <a:r>
              <a:rPr lang="en-GB" sz="800" dirty="0">
                <a:solidFill>
                  <a:schemeClr val="bg1"/>
                </a:solidFill>
              </a:rPr>
              <a:t>         </a:t>
            </a:r>
            <a:r>
              <a:rPr lang="en-GB" sz="800" b="1" dirty="0">
                <a:solidFill>
                  <a:schemeClr val="bg1"/>
                </a:solidFill>
              </a:rPr>
              <a:t>death</a:t>
            </a:r>
            <a:r>
              <a:rPr lang="en-GB" sz="800" dirty="0">
                <a:solidFill>
                  <a:schemeClr val="bg1"/>
                </a:solidFill>
              </a:rPr>
              <a:t>.”’</a:t>
            </a:r>
          </a:p>
          <a:p>
            <a:pPr marL="0" indent="0">
              <a:buNone/>
            </a:pPr>
            <a:r>
              <a:rPr lang="en-GB" sz="800" dirty="0" smtClean="0">
                <a:solidFill>
                  <a:schemeClr val="bg1"/>
                </a:solidFill>
              </a:rPr>
              <a:t>‘</a:t>
            </a:r>
            <a:endParaRPr lang="en-GB" sz="800" dirty="0">
              <a:solidFill>
                <a:schemeClr val="bg1"/>
              </a:solidFill>
            </a:endParaRPr>
          </a:p>
        </p:txBody>
      </p:sp>
      <p:sp>
        <p:nvSpPr>
          <p:cNvPr id="4" name="Rectangle 3"/>
          <p:cNvSpPr/>
          <p:nvPr/>
        </p:nvSpPr>
        <p:spPr>
          <a:xfrm>
            <a:off x="3203848" y="3429000"/>
            <a:ext cx="5794170" cy="3139321"/>
          </a:xfrm>
          <a:prstGeom prst="rect">
            <a:avLst/>
          </a:prstGeom>
          <a:solidFill>
            <a:srgbClr val="2A4A70"/>
          </a:solidFill>
        </p:spPr>
        <p:txBody>
          <a:bodyPr wrap="square">
            <a:spAutoFit/>
          </a:bodyPr>
          <a:lstStyle/>
          <a:p>
            <a:r>
              <a:rPr lang="en-GB" sz="2200" dirty="0">
                <a:solidFill>
                  <a:schemeClr val="bg1"/>
                </a:solidFill>
              </a:rPr>
              <a:t>You are not attending!’ said the Mouse to Alice severely. ‘What are you thinking of?’</a:t>
            </a:r>
          </a:p>
          <a:p>
            <a:r>
              <a:rPr lang="en-GB" sz="2200" dirty="0">
                <a:solidFill>
                  <a:schemeClr val="bg1"/>
                </a:solidFill>
              </a:rPr>
              <a:t>‘I beg your pardon,’ said Alice very humbly: ‘you had got to the fifth bend, I think?’</a:t>
            </a:r>
          </a:p>
          <a:p>
            <a:r>
              <a:rPr lang="en-GB" sz="2200" dirty="0">
                <a:solidFill>
                  <a:schemeClr val="bg1"/>
                </a:solidFill>
              </a:rPr>
              <a:t>‘I had </a:t>
            </a:r>
            <a:r>
              <a:rPr lang="en-GB" sz="2200" i="1" dirty="0">
                <a:solidFill>
                  <a:schemeClr val="bg1"/>
                </a:solidFill>
              </a:rPr>
              <a:t>not</a:t>
            </a:r>
            <a:r>
              <a:rPr lang="en-GB" sz="2200" dirty="0">
                <a:solidFill>
                  <a:schemeClr val="bg1"/>
                </a:solidFill>
              </a:rPr>
              <a:t>!’ cried the Mouse, sharply and very angrily.</a:t>
            </a:r>
          </a:p>
          <a:p>
            <a:r>
              <a:rPr lang="en-GB" sz="2200" dirty="0">
                <a:solidFill>
                  <a:schemeClr val="bg1"/>
                </a:solidFill>
              </a:rPr>
              <a:t>‘A knot!’ said Alice, always ready to make herself useful, and looking anxiously about her. ‘Oh, do let me help to undo it!’</a:t>
            </a:r>
          </a:p>
        </p:txBody>
      </p:sp>
      <p:sp>
        <p:nvSpPr>
          <p:cNvPr id="5" name="Rectangle 4"/>
          <p:cNvSpPr/>
          <p:nvPr/>
        </p:nvSpPr>
        <p:spPr>
          <a:xfrm>
            <a:off x="3203848" y="188640"/>
            <a:ext cx="5794170" cy="2800767"/>
          </a:xfrm>
          <a:prstGeom prst="rect">
            <a:avLst/>
          </a:prstGeom>
          <a:solidFill>
            <a:srgbClr val="2A4A70"/>
          </a:solidFill>
        </p:spPr>
        <p:txBody>
          <a:bodyPr wrap="square">
            <a:spAutoFit/>
          </a:bodyPr>
          <a:lstStyle/>
          <a:p>
            <a:r>
              <a:rPr lang="en-GB" sz="2000" dirty="0"/>
              <a:t>‘</a:t>
            </a:r>
            <a:r>
              <a:rPr lang="en-GB" sz="2200" dirty="0">
                <a:solidFill>
                  <a:schemeClr val="bg1"/>
                </a:solidFill>
              </a:rPr>
              <a:t>Mine is a long and a sad tale!’ said the Mouse, turning to Alice, and sighing.</a:t>
            </a:r>
          </a:p>
          <a:p>
            <a:r>
              <a:rPr lang="en-GB" sz="2200" dirty="0">
                <a:solidFill>
                  <a:schemeClr val="bg1"/>
                </a:solidFill>
              </a:rPr>
              <a:t>‘It </a:t>
            </a:r>
            <a:r>
              <a:rPr lang="en-GB" sz="2200" i="1" dirty="0">
                <a:solidFill>
                  <a:schemeClr val="bg1"/>
                </a:solidFill>
              </a:rPr>
              <a:t>is</a:t>
            </a:r>
            <a:r>
              <a:rPr lang="en-GB" sz="2200" dirty="0">
                <a:solidFill>
                  <a:schemeClr val="bg1"/>
                </a:solidFill>
              </a:rPr>
              <a:t> a long tail, certainly,’ said Alice, looking down with wonder at the Mouse’s tail; ‘but why do you call it sad?’ And she kept on puzzling about it while the Mouse was speaking, so that her idea of the tale was something like this</a:t>
            </a:r>
            <a:r>
              <a:rPr lang="en-GB" sz="2200" dirty="0" smtClean="0">
                <a:solidFill>
                  <a:schemeClr val="bg1"/>
                </a:solidFill>
              </a:rPr>
              <a:t>:</a:t>
            </a:r>
            <a:endParaRPr lang="en-GB" sz="2200" dirty="0">
              <a:solidFill>
                <a:schemeClr val="bg1"/>
              </a:solidFill>
            </a:endParaRPr>
          </a:p>
        </p:txBody>
      </p:sp>
      <p:sp>
        <p:nvSpPr>
          <p:cNvPr id="2" name="Left Arrow 1"/>
          <p:cNvSpPr/>
          <p:nvPr/>
        </p:nvSpPr>
        <p:spPr>
          <a:xfrm>
            <a:off x="5159169" y="3149415"/>
            <a:ext cx="792088" cy="75361"/>
          </a:xfrm>
          <a:prstGeom prst="leftArrow">
            <a:avLst/>
          </a:prstGeom>
          <a:solidFill>
            <a:srgbClr val="345C8C"/>
          </a:solidFill>
          <a:ln>
            <a:solidFill>
              <a:srgbClr val="497DBB"/>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6" name="Rectangle 5"/>
          <p:cNvSpPr/>
          <p:nvPr/>
        </p:nvSpPr>
        <p:spPr>
          <a:xfrm>
            <a:off x="5903958" y="2694406"/>
            <a:ext cx="45719" cy="500703"/>
          </a:xfrm>
          <a:prstGeom prst="rect">
            <a:avLst/>
          </a:prstGeom>
          <a:solidFill>
            <a:srgbClr val="345C8C"/>
          </a:solidFill>
          <a:ln>
            <a:solidFill>
              <a:srgbClr val="497DBB"/>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315880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73090"/>
            <a:ext cx="8229600" cy="784335"/>
          </a:xfrm>
          <a:solidFill>
            <a:srgbClr val="345C8C"/>
          </a:solidFill>
        </p:spPr>
        <p:txBody>
          <a:bodyPr/>
          <a:lstStyle/>
          <a:p>
            <a:pPr algn="l"/>
            <a:r>
              <a:rPr lang="en-GB" sz="3600" dirty="0">
                <a:solidFill>
                  <a:schemeClr val="bg1"/>
                </a:solidFill>
                <a:effectLst/>
                <a:latin typeface="Felix Titling" panose="04060505060202020A04" pitchFamily="82" charset="0"/>
              </a:rPr>
              <a:t>Preparation for </a:t>
            </a:r>
            <a:r>
              <a:rPr lang="en-GB" sz="3600" dirty="0" smtClean="0">
                <a:solidFill>
                  <a:schemeClr val="bg1"/>
                </a:solidFill>
                <a:effectLst/>
                <a:latin typeface="Felix Titling" panose="04060505060202020A04" pitchFamily="82" charset="0"/>
              </a:rPr>
              <a:t>adulthood?</a:t>
            </a:r>
            <a:endParaRPr lang="en-GB" sz="3600" dirty="0">
              <a:solidFill>
                <a:schemeClr val="bg1"/>
              </a:solidFill>
              <a:effectLst/>
              <a:latin typeface="Felix Titling" panose="04060505060202020A04" pitchFamily="82" charset="0"/>
            </a:endParaRPr>
          </a:p>
        </p:txBody>
      </p:sp>
      <p:sp>
        <p:nvSpPr>
          <p:cNvPr id="3" name="Content Placeholder 2"/>
          <p:cNvSpPr>
            <a:spLocks noGrp="1"/>
          </p:cNvSpPr>
          <p:nvPr>
            <p:ph idx="1"/>
          </p:nvPr>
        </p:nvSpPr>
        <p:spPr>
          <a:xfrm>
            <a:off x="251520" y="1052736"/>
            <a:ext cx="8568952" cy="5688632"/>
          </a:xfrm>
          <a:solidFill>
            <a:schemeClr val="tx2">
              <a:lumMod val="50000"/>
            </a:schemeClr>
          </a:solidFill>
        </p:spPr>
        <p:txBody>
          <a:bodyPr>
            <a:normAutofit fontScale="92500" lnSpcReduction="20000"/>
          </a:bodyPr>
          <a:lstStyle/>
          <a:p>
            <a:pPr marL="0" indent="0">
              <a:buNone/>
            </a:pPr>
            <a:r>
              <a:rPr lang="en-GB" dirty="0">
                <a:solidFill>
                  <a:schemeClr val="bg1"/>
                </a:solidFill>
              </a:rPr>
              <a:t>The innocence of the </a:t>
            </a:r>
            <a:r>
              <a:rPr lang="en-GB" dirty="0" smtClean="0">
                <a:solidFill>
                  <a:schemeClr val="bg1"/>
                </a:solidFill>
              </a:rPr>
              <a:t>child falling </a:t>
            </a:r>
            <a:r>
              <a:rPr lang="en-GB" dirty="0">
                <a:solidFill>
                  <a:schemeClr val="bg1"/>
                </a:solidFill>
              </a:rPr>
              <a:t>into knowledge through eating and drinking. </a:t>
            </a:r>
          </a:p>
          <a:p>
            <a:pPr marL="0" indent="0">
              <a:buNone/>
            </a:pPr>
            <a:r>
              <a:rPr lang="en-GB" dirty="0" smtClean="0">
                <a:solidFill>
                  <a:schemeClr val="bg1"/>
                </a:solidFill>
              </a:rPr>
              <a:t>Woolf </a:t>
            </a:r>
            <a:r>
              <a:rPr lang="en-GB" dirty="0">
                <a:solidFill>
                  <a:schemeClr val="bg1"/>
                </a:solidFill>
              </a:rPr>
              <a:t>says we become children when reading it but </a:t>
            </a:r>
            <a:r>
              <a:rPr lang="en-GB" dirty="0" smtClean="0">
                <a:solidFill>
                  <a:schemeClr val="bg1"/>
                </a:solidFill>
              </a:rPr>
              <a:t>do we? ( consider WHY </a:t>
            </a:r>
            <a:r>
              <a:rPr lang="en-GB" dirty="0">
                <a:solidFill>
                  <a:schemeClr val="bg1"/>
                </a:solidFill>
              </a:rPr>
              <a:t>she wants to think that?)</a:t>
            </a:r>
          </a:p>
          <a:p>
            <a:pPr marL="0" indent="0">
              <a:buNone/>
            </a:pPr>
            <a:r>
              <a:rPr lang="en-GB" dirty="0" smtClean="0">
                <a:solidFill>
                  <a:schemeClr val="bg1"/>
                </a:solidFill>
              </a:rPr>
              <a:t>BUT  </a:t>
            </a:r>
            <a:r>
              <a:rPr lang="en-GB" dirty="0">
                <a:solidFill>
                  <a:schemeClr val="bg1"/>
                </a:solidFill>
              </a:rPr>
              <a:t>We know about death and Alice doesn't. </a:t>
            </a:r>
            <a:endParaRPr lang="en-GB" dirty="0" smtClean="0">
              <a:solidFill>
                <a:schemeClr val="bg1"/>
              </a:solidFill>
            </a:endParaRPr>
          </a:p>
          <a:p>
            <a:r>
              <a:rPr lang="en-GB" i="1" dirty="0" smtClean="0">
                <a:solidFill>
                  <a:schemeClr val="bg1"/>
                </a:solidFill>
              </a:rPr>
              <a:t>Alice</a:t>
            </a:r>
            <a:r>
              <a:rPr lang="en-GB" dirty="0" smtClean="0">
                <a:solidFill>
                  <a:schemeClr val="bg1"/>
                </a:solidFill>
              </a:rPr>
              <a:t> full of death: Candle </a:t>
            </a:r>
            <a:r>
              <a:rPr lang="en-GB" dirty="0">
                <a:solidFill>
                  <a:schemeClr val="bg1"/>
                </a:solidFill>
              </a:rPr>
              <a:t>going out/ fan shutting up/ falling of roof/ drinking poison/ very sharp knives and red hot pokers  - she knows the words but not their meaning </a:t>
            </a:r>
          </a:p>
          <a:p>
            <a:r>
              <a:rPr lang="en-GB" dirty="0" smtClean="0">
                <a:solidFill>
                  <a:schemeClr val="bg1"/>
                </a:solidFill>
              </a:rPr>
              <a:t>the </a:t>
            </a:r>
            <a:r>
              <a:rPr lang="en-GB" dirty="0">
                <a:solidFill>
                  <a:schemeClr val="bg1"/>
                </a:solidFill>
              </a:rPr>
              <a:t>core of the story is time. Time standing still so that she can grown up but also grow down, the centre of the earth where it is always the same time. And a number base where you never get to 20 </a:t>
            </a:r>
          </a:p>
          <a:p>
            <a:r>
              <a:rPr lang="en-GB" dirty="0" smtClean="0">
                <a:solidFill>
                  <a:schemeClr val="bg1"/>
                </a:solidFill>
              </a:rPr>
              <a:t>What </a:t>
            </a:r>
            <a:r>
              <a:rPr lang="en-GB" dirty="0">
                <a:solidFill>
                  <a:schemeClr val="bg1"/>
                </a:solidFill>
              </a:rPr>
              <a:t>DOES she know? Pieces of poetry with morals (mocked in the Duchess) facts without meanings – </a:t>
            </a:r>
            <a:r>
              <a:rPr lang="en-GB" dirty="0" smtClean="0">
                <a:solidFill>
                  <a:schemeClr val="bg1"/>
                </a:solidFill>
              </a:rPr>
              <a:t>(words </a:t>
            </a:r>
            <a:r>
              <a:rPr lang="en-GB" dirty="0">
                <a:solidFill>
                  <a:schemeClr val="bg1"/>
                </a:solidFill>
              </a:rPr>
              <a:t>without meanings </a:t>
            </a:r>
            <a:r>
              <a:rPr lang="en-GB" dirty="0" smtClean="0">
                <a:solidFill>
                  <a:schemeClr val="bg1"/>
                </a:solidFill>
              </a:rPr>
              <a:t>–All </a:t>
            </a:r>
            <a:r>
              <a:rPr lang="en-GB" dirty="0">
                <a:solidFill>
                  <a:schemeClr val="bg1"/>
                </a:solidFill>
              </a:rPr>
              <a:t>in small bubbles and dominated by power or not. But holes </a:t>
            </a:r>
            <a:r>
              <a:rPr lang="en-GB" dirty="0" smtClean="0">
                <a:solidFill>
                  <a:schemeClr val="bg1"/>
                </a:solidFill>
              </a:rPr>
              <a:t>in that </a:t>
            </a:r>
            <a:r>
              <a:rPr lang="en-GB" dirty="0">
                <a:solidFill>
                  <a:schemeClr val="bg1"/>
                </a:solidFill>
              </a:rPr>
              <a:t>authority because language can't be controlled  </a:t>
            </a:r>
            <a:endParaRPr lang="en-GB" dirty="0" smtClean="0">
              <a:solidFill>
                <a:schemeClr val="bg1"/>
              </a:solidFill>
            </a:endParaRPr>
          </a:p>
          <a:p>
            <a:r>
              <a:rPr lang="en-GB" dirty="0" smtClean="0">
                <a:solidFill>
                  <a:schemeClr val="bg1"/>
                </a:solidFill>
              </a:rPr>
              <a:t>Mockery </a:t>
            </a:r>
            <a:r>
              <a:rPr lang="en-GB" dirty="0">
                <a:solidFill>
                  <a:schemeClr val="bg1"/>
                </a:solidFill>
              </a:rPr>
              <a:t>of </a:t>
            </a:r>
            <a:r>
              <a:rPr lang="en-GB" dirty="0" smtClean="0">
                <a:solidFill>
                  <a:schemeClr val="bg1"/>
                </a:solidFill>
              </a:rPr>
              <a:t>authoritarian language </a:t>
            </a:r>
            <a:r>
              <a:rPr lang="en-GB" dirty="0">
                <a:solidFill>
                  <a:schemeClr val="bg1"/>
                </a:solidFill>
              </a:rPr>
              <a:t>that excludes responsibility – the </a:t>
            </a:r>
            <a:r>
              <a:rPr lang="en-GB" dirty="0" smtClean="0">
                <a:solidFill>
                  <a:schemeClr val="bg1"/>
                </a:solidFill>
              </a:rPr>
              <a:t>Duck </a:t>
            </a:r>
            <a:r>
              <a:rPr lang="en-GB" dirty="0">
                <a:solidFill>
                  <a:schemeClr val="bg1"/>
                </a:solidFill>
              </a:rPr>
              <a:t>on </a:t>
            </a:r>
            <a:r>
              <a:rPr lang="en-GB" b="1" dirty="0">
                <a:solidFill>
                  <a:schemeClr val="bg1"/>
                </a:solidFill>
              </a:rPr>
              <a:t>‘it’ </a:t>
            </a:r>
            <a:endParaRPr lang="en-GB" dirty="0">
              <a:solidFill>
                <a:schemeClr val="bg1"/>
              </a:solidFill>
            </a:endParaRPr>
          </a:p>
        </p:txBody>
      </p:sp>
    </p:spTree>
    <p:extLst>
      <p:ext uri="{BB962C8B-B14F-4D97-AF65-F5344CB8AC3E}">
        <p14:creationId xmlns:p14="http://schemas.microsoft.com/office/powerpoint/2010/main" val="1926586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6021288"/>
            <a:ext cx="8748464" cy="836712"/>
          </a:xfrm>
          <a:solidFill>
            <a:srgbClr val="345C8C"/>
          </a:solidFill>
        </p:spPr>
        <p:txBody>
          <a:bodyPr/>
          <a:lstStyle/>
          <a:p>
            <a:pPr algn="l"/>
            <a:r>
              <a:rPr lang="en-GB" sz="3200" dirty="0" smtClean="0">
                <a:solidFill>
                  <a:schemeClr val="bg1"/>
                </a:solidFill>
                <a:effectLst/>
                <a:latin typeface="Felix Titling" panose="04060505060202020A04" pitchFamily="82" charset="0"/>
              </a:rPr>
              <a:t>Mortality &amp; childhood innocence.</a:t>
            </a:r>
            <a:endParaRPr lang="en-GB" sz="3200" dirty="0">
              <a:solidFill>
                <a:schemeClr val="bg1"/>
              </a:solidFill>
              <a:effectLst/>
              <a:latin typeface="Felix Titling" panose="04060505060202020A04" pitchFamily="82" charset="0"/>
            </a:endParaRPr>
          </a:p>
        </p:txBody>
      </p:sp>
      <p:sp>
        <p:nvSpPr>
          <p:cNvPr id="2" name="Content Placeholder 1"/>
          <p:cNvSpPr>
            <a:spLocks noGrp="1"/>
          </p:cNvSpPr>
          <p:nvPr>
            <p:ph idx="1"/>
          </p:nvPr>
        </p:nvSpPr>
        <p:spPr>
          <a:xfrm>
            <a:off x="323528" y="332656"/>
            <a:ext cx="8568952" cy="5760640"/>
          </a:xfrm>
          <a:solidFill>
            <a:schemeClr val="tx2">
              <a:lumMod val="75000"/>
            </a:schemeClr>
          </a:solidFill>
        </p:spPr>
        <p:txBody>
          <a:bodyPr>
            <a:normAutofit fontScale="85000" lnSpcReduction="20000"/>
          </a:bodyPr>
          <a:lstStyle/>
          <a:p>
            <a:pPr marL="18288" indent="0">
              <a:lnSpc>
                <a:spcPct val="120000"/>
              </a:lnSpc>
              <a:buNone/>
            </a:pPr>
            <a:r>
              <a:rPr lang="en-GB" dirty="0" smtClean="0">
                <a:solidFill>
                  <a:schemeClr val="bg1"/>
                </a:solidFill>
              </a:rPr>
              <a:t>… round </a:t>
            </a:r>
            <a:r>
              <a:rPr lang="en-GB" dirty="0">
                <a:solidFill>
                  <a:schemeClr val="bg1"/>
                </a:solidFill>
              </a:rPr>
              <a:t>the neck of the bottle was a paper label, with the words `DRINK ME' beautifully printed on it in large letters.</a:t>
            </a:r>
          </a:p>
          <a:p>
            <a:pPr marL="18288" indent="0">
              <a:lnSpc>
                <a:spcPct val="120000"/>
              </a:lnSpc>
              <a:buNone/>
            </a:pPr>
            <a:endParaRPr lang="en-GB" sz="900" dirty="0">
              <a:solidFill>
                <a:schemeClr val="bg1"/>
              </a:solidFill>
            </a:endParaRPr>
          </a:p>
          <a:p>
            <a:pPr marL="18288" indent="0">
              <a:lnSpc>
                <a:spcPct val="120000"/>
              </a:lnSpc>
              <a:buNone/>
            </a:pPr>
            <a:r>
              <a:rPr lang="en-GB" dirty="0">
                <a:solidFill>
                  <a:schemeClr val="bg1"/>
                </a:solidFill>
              </a:rPr>
              <a:t>It was all very well to say `Drink me,' but the wise little Alice was not going to do that in a hurry. `No, I'll look first,' she said, `and see whether it's marked "poison" or not'; for she had read several nice little histories about children who had got burnt, and eaten up by wild beasts and other unpleasant things, all because they would not remember the simple rules their friends had taught them: such as, that a red-hot poker will burn you if you hold it too long; and that if you cut your finger very deeply with a knife, it usually bleeds; and she had never forgotten that, if you drink much from a bottle marked `poison,' it is almost certain to disagree with you, sooner or later.</a:t>
            </a:r>
          </a:p>
          <a:p>
            <a:pPr marL="18288" indent="0">
              <a:lnSpc>
                <a:spcPct val="120000"/>
              </a:lnSpc>
              <a:buNone/>
            </a:pPr>
            <a:endParaRPr lang="en-GB" sz="900" dirty="0">
              <a:solidFill>
                <a:schemeClr val="bg1"/>
              </a:solidFill>
            </a:endParaRPr>
          </a:p>
          <a:p>
            <a:pPr marL="18288" indent="0">
              <a:lnSpc>
                <a:spcPct val="120000"/>
              </a:lnSpc>
              <a:buNone/>
            </a:pPr>
            <a:r>
              <a:rPr lang="en-GB" dirty="0">
                <a:solidFill>
                  <a:schemeClr val="bg1"/>
                </a:solidFill>
              </a:rPr>
              <a:t>However, this bottle was NOT marked `poison,' so Alice ventured to taste it, and finding it very nice, (it had, in fact, a sort of mixed flavour of cherry- tart, custard, pine-apple, roast turkey, toffee, and hot buttered toast,) she very soon finished it off.</a:t>
            </a:r>
          </a:p>
        </p:txBody>
      </p:sp>
    </p:spTree>
    <p:extLst>
      <p:ext uri="{BB962C8B-B14F-4D97-AF65-F5344CB8AC3E}">
        <p14:creationId xmlns:p14="http://schemas.microsoft.com/office/powerpoint/2010/main" val="10282671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95511" y="0"/>
            <a:ext cx="9001000" cy="1556791"/>
          </a:xfrm>
        </p:spPr>
        <p:txBody>
          <a:bodyPr/>
          <a:lstStyle/>
          <a:p>
            <a:pPr marL="18288" indent="0">
              <a:buNone/>
            </a:pPr>
            <a:r>
              <a:rPr lang="en-GB" sz="2400" dirty="0" smtClean="0">
                <a:solidFill>
                  <a:schemeClr val="bg1"/>
                </a:solidFill>
              </a:rPr>
              <a:t>“</a:t>
            </a:r>
            <a:r>
              <a:rPr lang="en-GB" sz="2000" dirty="0">
                <a:solidFill>
                  <a:schemeClr val="bg1"/>
                </a:solidFill>
              </a:rPr>
              <a:t>Eating, even little girls' eating, is identified with the Fall.… Eating in </a:t>
            </a:r>
            <a:r>
              <a:rPr lang="en-GB" sz="2000" i="1" dirty="0">
                <a:solidFill>
                  <a:schemeClr val="bg1"/>
                </a:solidFill>
              </a:rPr>
              <a:t>Alice</a:t>
            </a:r>
            <a:r>
              <a:rPr lang="en-GB" sz="2000" dirty="0">
                <a:solidFill>
                  <a:schemeClr val="bg1"/>
                </a:solidFill>
              </a:rPr>
              <a:t>, then, is not merely sexual, but fata</a:t>
            </a:r>
            <a:r>
              <a:rPr lang="en-GB" sz="2000" u="sng" dirty="0">
                <a:solidFill>
                  <a:schemeClr val="bg1"/>
                </a:solidFill>
              </a:rPr>
              <a:t>l</a:t>
            </a:r>
            <a:r>
              <a:rPr lang="en-GB" sz="2000" dirty="0">
                <a:solidFill>
                  <a:schemeClr val="bg1"/>
                </a:solidFill>
              </a:rPr>
              <a:t>” </a:t>
            </a:r>
            <a:endParaRPr lang="en-GB" sz="2000" dirty="0" smtClean="0">
              <a:solidFill>
                <a:schemeClr val="bg1"/>
              </a:solidFill>
            </a:endParaRPr>
          </a:p>
          <a:p>
            <a:pPr marL="18288" indent="0">
              <a:buNone/>
            </a:pPr>
            <a:r>
              <a:rPr lang="en-GB" sz="1800" dirty="0" smtClean="0">
                <a:solidFill>
                  <a:schemeClr val="bg1"/>
                </a:solidFill>
              </a:rPr>
              <a:t>	Helena </a:t>
            </a:r>
            <a:r>
              <a:rPr lang="en-GB" sz="1800" dirty="0" err="1">
                <a:solidFill>
                  <a:schemeClr val="bg1"/>
                </a:solidFill>
              </a:rPr>
              <a:t>Michie</a:t>
            </a:r>
            <a:r>
              <a:rPr lang="en-GB" sz="1800" dirty="0">
                <a:solidFill>
                  <a:schemeClr val="bg1"/>
                </a:solidFill>
              </a:rPr>
              <a:t> </a:t>
            </a:r>
            <a:r>
              <a:rPr lang="en-GB" sz="1800" i="1" dirty="0" smtClean="0">
                <a:solidFill>
                  <a:schemeClr val="bg1"/>
                </a:solidFill>
              </a:rPr>
              <a:t>The </a:t>
            </a:r>
            <a:r>
              <a:rPr lang="en-GB" sz="1800" i="1" dirty="0">
                <a:solidFill>
                  <a:schemeClr val="bg1"/>
                </a:solidFill>
              </a:rPr>
              <a:t>Flesh Made Word: </a:t>
            </a:r>
            <a:r>
              <a:rPr lang="en-GB" sz="1800" i="1" dirty="0" smtClean="0">
                <a:solidFill>
                  <a:schemeClr val="bg1"/>
                </a:solidFill>
              </a:rPr>
              <a:t>Female </a:t>
            </a:r>
            <a:r>
              <a:rPr lang="en-GB" sz="1800" i="1" dirty="0">
                <a:solidFill>
                  <a:schemeClr val="bg1"/>
                </a:solidFill>
              </a:rPr>
              <a:t>Figures and Women's </a:t>
            </a:r>
            <a:r>
              <a:rPr lang="en-GB" sz="1800" i="1" dirty="0" smtClean="0">
                <a:solidFill>
                  <a:schemeClr val="bg1"/>
                </a:solidFill>
              </a:rPr>
              <a:t>	Bodies</a:t>
            </a:r>
            <a:r>
              <a:rPr lang="en-GB" sz="1800" dirty="0" smtClean="0">
                <a:solidFill>
                  <a:schemeClr val="bg1"/>
                </a:solidFill>
              </a:rPr>
              <a:t>. Oxford: Oxford </a:t>
            </a:r>
            <a:r>
              <a:rPr lang="en-GB" sz="1800" dirty="0">
                <a:solidFill>
                  <a:schemeClr val="bg1"/>
                </a:solidFill>
              </a:rPr>
              <a:t>University Press</a:t>
            </a:r>
            <a:r>
              <a:rPr lang="en-GB" sz="1800" dirty="0" smtClean="0">
                <a:solidFill>
                  <a:schemeClr val="bg1"/>
                </a:solidFill>
              </a:rPr>
              <a:t>, 1990): pp.27-8 . </a:t>
            </a:r>
            <a:endParaRPr lang="en-GB" sz="2000" dirty="0">
              <a:solidFill>
                <a:schemeClr val="bg1"/>
              </a:solidFill>
            </a:endParaRPr>
          </a:p>
        </p:txBody>
      </p:sp>
      <p:sp>
        <p:nvSpPr>
          <p:cNvPr id="4" name="Rectangle 3"/>
          <p:cNvSpPr/>
          <p:nvPr/>
        </p:nvSpPr>
        <p:spPr>
          <a:xfrm>
            <a:off x="317794" y="1584587"/>
            <a:ext cx="8352928" cy="4870564"/>
          </a:xfrm>
          <a:prstGeom prst="rect">
            <a:avLst/>
          </a:prstGeom>
          <a:solidFill>
            <a:schemeClr val="tx2">
              <a:lumMod val="75000"/>
            </a:schemeClr>
          </a:solidFill>
        </p:spPr>
        <p:txBody>
          <a:bodyPr wrap="square">
            <a:spAutoFit/>
          </a:bodyPr>
          <a:lstStyle/>
          <a:p>
            <a:r>
              <a:rPr lang="en-GB" sz="2000" dirty="0" smtClean="0">
                <a:solidFill>
                  <a:schemeClr val="bg1"/>
                </a:solidFill>
                <a:latin typeface="+mj-lt"/>
              </a:rPr>
              <a:t>`</a:t>
            </a:r>
            <a:r>
              <a:rPr lang="en-GB" sz="2000" dirty="0">
                <a:solidFill>
                  <a:schemeClr val="bg1"/>
                </a:solidFill>
                <a:latin typeface="+mj-lt"/>
              </a:rPr>
              <a:t>Well!' thought Alice to herself, `after such a fall as this, I shall think nothing of tumbling down stairs! How brave they'll all think me at home! Why, I wouldn't say anything about it, even if I fell off the top of the house!' (Which was very likely true.)</a:t>
            </a:r>
          </a:p>
          <a:p>
            <a:endParaRPr lang="en-GB" sz="1050" dirty="0">
              <a:solidFill>
                <a:schemeClr val="bg1"/>
              </a:solidFill>
              <a:latin typeface="+mj-lt"/>
            </a:endParaRPr>
          </a:p>
          <a:p>
            <a:r>
              <a:rPr lang="en-GB" sz="2000" dirty="0">
                <a:solidFill>
                  <a:schemeClr val="bg1"/>
                </a:solidFill>
                <a:latin typeface="+mj-lt"/>
              </a:rPr>
              <a:t>Down, down, down. Would the fall never come to an end! `I wonder how many miles I've fallen by this time?' she said aloud. `I must be getting somewhere near the centre of the earth. Let me see: that would be four thousand miles down , I think--' (for, you see, Alice had learnt several things of this sort in her lessons in the schoolroom, and though this was not a very good opportunity for showing off her knowledge, as there was no one to listen to her, still it was good practice to say it over) `--yes, that's about the right distance--but then I wonder what </a:t>
            </a:r>
            <a:r>
              <a:rPr lang="en-GB" sz="2000" u="sng" dirty="0">
                <a:solidFill>
                  <a:schemeClr val="bg1"/>
                </a:solidFill>
                <a:latin typeface="+mj-lt"/>
              </a:rPr>
              <a:t>Latitude or Longitude </a:t>
            </a:r>
            <a:r>
              <a:rPr lang="en-GB" sz="2000" dirty="0">
                <a:solidFill>
                  <a:schemeClr val="bg1"/>
                </a:solidFill>
                <a:latin typeface="+mj-lt"/>
              </a:rPr>
              <a:t>I've got to?' (Alice had no idea what Latitude was, or Longitude either, but thought they were nice grand words to say </a:t>
            </a:r>
            <a:r>
              <a:rPr lang="en-GB" sz="2000" dirty="0" smtClean="0">
                <a:solidFill>
                  <a:schemeClr val="bg1"/>
                </a:solidFill>
                <a:latin typeface="+mj-lt"/>
              </a:rPr>
              <a:t>.)</a:t>
            </a:r>
            <a:endParaRPr lang="en-GB" sz="2000" dirty="0">
              <a:solidFill>
                <a:schemeClr val="bg1"/>
              </a:solidFill>
              <a:latin typeface="+mj-lt"/>
            </a:endParaRPr>
          </a:p>
        </p:txBody>
      </p:sp>
      <p:sp>
        <p:nvSpPr>
          <p:cNvPr id="6" name="Title 2"/>
          <p:cNvSpPr txBox="1">
            <a:spLocks/>
          </p:cNvSpPr>
          <p:nvPr/>
        </p:nvSpPr>
        <p:spPr>
          <a:xfrm>
            <a:off x="6804248" y="6148209"/>
            <a:ext cx="2160240" cy="613883"/>
          </a:xfrm>
          <a:prstGeom prst="rect">
            <a:avLst/>
          </a:prstGeom>
          <a:solidFill>
            <a:srgbClr val="345C8C"/>
          </a:solidFill>
        </p:spPr>
        <p:txBody>
          <a:bodyPr vert="horz" lIns="91440" tIns="45720" rIns="91440" bIns="45720" rtlCol="0" anchor="b">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l">
              <a:lnSpc>
                <a:spcPct val="100000"/>
              </a:lnSpc>
              <a:tabLst>
                <a:tab pos="1889125" algn="l"/>
              </a:tabLst>
            </a:pPr>
            <a:r>
              <a:rPr lang="en-GB" sz="3600" smtClean="0">
                <a:solidFill>
                  <a:schemeClr val="bg1"/>
                </a:solidFill>
                <a:effectLst/>
                <a:latin typeface="Felix Titling" pitchFamily="82" charset="0"/>
              </a:rPr>
              <a:t>falling</a:t>
            </a:r>
            <a:r>
              <a:rPr lang="en-GB" sz="3600" smtClean="0">
                <a:solidFill>
                  <a:schemeClr val="bg1"/>
                </a:solidFill>
                <a:latin typeface="Felix Titling" pitchFamily="82" charset="0"/>
              </a:rPr>
              <a:t> </a:t>
            </a:r>
            <a:endParaRPr lang="en-GB" sz="4000" dirty="0">
              <a:solidFill>
                <a:schemeClr val="bg1"/>
              </a:solidFill>
              <a:latin typeface="Felix Titling" pitchFamily="82" charset="0"/>
            </a:endParaRPr>
          </a:p>
        </p:txBody>
      </p:sp>
    </p:spTree>
    <p:extLst>
      <p:ext uri="{BB962C8B-B14F-4D97-AF65-F5344CB8AC3E}">
        <p14:creationId xmlns:p14="http://schemas.microsoft.com/office/powerpoint/2010/main" val="307422857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389542"/>
            <a:ext cx="8640960" cy="6264696"/>
          </a:xfrm>
          <a:solidFill>
            <a:schemeClr val="tx2">
              <a:lumMod val="75000"/>
            </a:schemeClr>
          </a:solidFill>
        </p:spPr>
        <p:txBody>
          <a:bodyPr>
            <a:normAutofit fontScale="92500" lnSpcReduction="10000"/>
          </a:bodyPr>
          <a:lstStyle/>
          <a:p>
            <a:pPr marL="18288" indent="0">
              <a:buNone/>
            </a:pPr>
            <a:r>
              <a:rPr lang="en-GB" sz="2200" dirty="0" smtClean="0">
                <a:solidFill>
                  <a:schemeClr val="bg1"/>
                </a:solidFill>
              </a:rPr>
              <a:t>Would </a:t>
            </a:r>
            <a:r>
              <a:rPr lang="en-GB" sz="2200" dirty="0">
                <a:solidFill>
                  <a:schemeClr val="bg1"/>
                </a:solidFill>
              </a:rPr>
              <a:t>you tell me, please, which way I ought to go from here?" </a:t>
            </a:r>
          </a:p>
          <a:p>
            <a:pPr marL="18288" indent="0">
              <a:buNone/>
            </a:pPr>
            <a:r>
              <a:rPr lang="en-GB" sz="2200" dirty="0">
                <a:solidFill>
                  <a:schemeClr val="bg1"/>
                </a:solidFill>
              </a:rPr>
              <a:t>   "That depends a good deal on where you want to get to," said the Cat. </a:t>
            </a:r>
          </a:p>
          <a:p>
            <a:pPr marL="18288" indent="0">
              <a:buNone/>
            </a:pPr>
            <a:r>
              <a:rPr lang="en-GB" sz="2200" dirty="0">
                <a:solidFill>
                  <a:schemeClr val="bg1"/>
                </a:solidFill>
              </a:rPr>
              <a:t>   "I don't much care where -- -" said Alice. </a:t>
            </a:r>
          </a:p>
          <a:p>
            <a:pPr marL="18288" indent="0">
              <a:buNone/>
            </a:pPr>
            <a:r>
              <a:rPr lang="en-GB" sz="2200" dirty="0">
                <a:solidFill>
                  <a:schemeClr val="bg1"/>
                </a:solidFill>
              </a:rPr>
              <a:t>   "Then it doesn't matter which way you go," said the Cat. </a:t>
            </a:r>
          </a:p>
          <a:p>
            <a:pPr marL="18288" indent="0">
              <a:buNone/>
            </a:pPr>
            <a:r>
              <a:rPr lang="en-GB" sz="2200" dirty="0">
                <a:solidFill>
                  <a:schemeClr val="bg1"/>
                </a:solidFill>
              </a:rPr>
              <a:t>   " -- so long as I get somewhere," Alice added as an explanation. </a:t>
            </a:r>
          </a:p>
          <a:p>
            <a:pPr marL="18288" indent="0">
              <a:buNone/>
            </a:pPr>
            <a:r>
              <a:rPr lang="en-GB" sz="2200" dirty="0">
                <a:solidFill>
                  <a:schemeClr val="bg1"/>
                </a:solidFill>
              </a:rPr>
              <a:t>   "Oh, you're sure to do that," said the Cat, "if you only walk long enough." </a:t>
            </a:r>
          </a:p>
          <a:p>
            <a:pPr marL="18288" indent="0">
              <a:buNone/>
            </a:pPr>
            <a:r>
              <a:rPr lang="en-GB" sz="2200" dirty="0">
                <a:solidFill>
                  <a:schemeClr val="bg1"/>
                </a:solidFill>
              </a:rPr>
              <a:t>   Alice felt that this could not be denied, so she tried another question. "What sort of people live about here ?" </a:t>
            </a:r>
          </a:p>
          <a:p>
            <a:pPr marL="18288" indent="0">
              <a:buNone/>
            </a:pPr>
            <a:r>
              <a:rPr lang="en-GB" sz="2200" dirty="0">
                <a:solidFill>
                  <a:schemeClr val="bg1"/>
                </a:solidFill>
              </a:rPr>
              <a:t>   "In that direction," the Cat said, waving its right paw round, "lives a Hatter: and in that direction," waving the other paw, "lives a March Hare. Visit either you like: they're both mad." </a:t>
            </a:r>
          </a:p>
          <a:p>
            <a:pPr marL="18288" indent="0">
              <a:buNone/>
            </a:pPr>
            <a:r>
              <a:rPr lang="en-GB" sz="2200" dirty="0">
                <a:solidFill>
                  <a:schemeClr val="bg1"/>
                </a:solidFill>
              </a:rPr>
              <a:t>   "But I don't want to go among mad people," Alice remarked. </a:t>
            </a:r>
          </a:p>
          <a:p>
            <a:pPr marL="18288" indent="0">
              <a:buNone/>
            </a:pPr>
            <a:r>
              <a:rPr lang="en-GB" sz="2200" dirty="0">
                <a:solidFill>
                  <a:schemeClr val="bg1"/>
                </a:solidFill>
              </a:rPr>
              <a:t>   "Oh, you can't help that," said the Cat: "we're all mad here. I'm mad. You're mad." </a:t>
            </a:r>
          </a:p>
          <a:p>
            <a:pPr marL="18288" indent="0">
              <a:buNone/>
            </a:pPr>
            <a:r>
              <a:rPr lang="en-GB" sz="2200" dirty="0">
                <a:solidFill>
                  <a:schemeClr val="bg1"/>
                </a:solidFill>
              </a:rPr>
              <a:t>   "How do you know I'm mad?" said Alice. </a:t>
            </a:r>
          </a:p>
          <a:p>
            <a:pPr marL="18288" indent="0">
              <a:buNone/>
            </a:pPr>
            <a:r>
              <a:rPr lang="en-GB" sz="2200" dirty="0">
                <a:solidFill>
                  <a:schemeClr val="bg1"/>
                </a:solidFill>
              </a:rPr>
              <a:t>   "You must be," said the Cat, "or </a:t>
            </a:r>
            <a:r>
              <a:rPr lang="en-GB" sz="2200" dirty="0" smtClean="0">
                <a:solidFill>
                  <a:schemeClr val="bg1"/>
                </a:solidFill>
              </a:rPr>
              <a:t>you</a:t>
            </a:r>
          </a:p>
          <a:p>
            <a:pPr marL="18288" indent="0">
              <a:buNone/>
            </a:pPr>
            <a:r>
              <a:rPr lang="en-GB" sz="2200" dirty="0" smtClean="0">
                <a:solidFill>
                  <a:schemeClr val="bg1"/>
                </a:solidFill>
              </a:rPr>
              <a:t> </a:t>
            </a:r>
            <a:r>
              <a:rPr lang="en-GB" sz="2200" dirty="0">
                <a:solidFill>
                  <a:schemeClr val="bg1"/>
                </a:solidFill>
              </a:rPr>
              <a:t>wouldn't have come here</a:t>
            </a:r>
            <a:r>
              <a:rPr lang="en-GB" sz="2600" dirty="0">
                <a:solidFill>
                  <a:schemeClr val="bg1"/>
                </a:solidFill>
              </a:rPr>
              <a:t>." </a:t>
            </a:r>
          </a:p>
          <a:p>
            <a:endParaRPr lang="en-GB" dirty="0">
              <a:solidFill>
                <a:schemeClr val="bg1"/>
              </a:solidFill>
            </a:endParaRPr>
          </a:p>
        </p:txBody>
      </p:sp>
      <p:sp>
        <p:nvSpPr>
          <p:cNvPr id="5" name="Title 2"/>
          <p:cNvSpPr txBox="1">
            <a:spLocks/>
          </p:cNvSpPr>
          <p:nvPr/>
        </p:nvSpPr>
        <p:spPr>
          <a:xfrm>
            <a:off x="3965783" y="6064830"/>
            <a:ext cx="4969385" cy="720080"/>
          </a:xfrm>
          <a:prstGeom prst="rect">
            <a:avLst/>
          </a:prstGeom>
          <a:solidFill>
            <a:srgbClr val="345C8C"/>
          </a:solidFill>
        </p:spPr>
        <p:txBody>
          <a:bodyPr vert="horz" lIns="91440" tIns="45720" rIns="91440" bIns="45720" rtlCol="0" anchor="b">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r"/>
            <a:r>
              <a:rPr lang="en-GB" sz="3200" dirty="0" smtClean="0">
                <a:solidFill>
                  <a:schemeClr val="bg1"/>
                </a:solidFill>
                <a:effectLst/>
                <a:latin typeface="Felix Titling" pitchFamily="82" charset="0"/>
              </a:rPr>
              <a:t>Logic &amp; entrapment</a:t>
            </a:r>
            <a:endParaRPr lang="en-GB" sz="3200" dirty="0">
              <a:solidFill>
                <a:schemeClr val="bg1"/>
              </a:solidFill>
              <a:effectLst/>
              <a:latin typeface="Felix Titling" pitchFamily="82" charset="0"/>
            </a:endParaRPr>
          </a:p>
        </p:txBody>
      </p:sp>
    </p:spTree>
    <p:extLst>
      <p:ext uri="{BB962C8B-B14F-4D97-AF65-F5344CB8AC3E}">
        <p14:creationId xmlns:p14="http://schemas.microsoft.com/office/powerpoint/2010/main" val="22522207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193895" y="5013176"/>
            <a:ext cx="4626577" cy="1207643"/>
          </a:xfrm>
          <a:solidFill>
            <a:srgbClr val="345C8C"/>
          </a:solidFill>
        </p:spPr>
        <p:txBody>
          <a:bodyPr/>
          <a:lstStyle/>
          <a:p>
            <a:pPr algn="r">
              <a:lnSpc>
                <a:spcPct val="100000"/>
              </a:lnSpc>
            </a:pPr>
            <a:r>
              <a:rPr lang="en-GB" sz="3200" dirty="0" smtClean="0">
                <a:solidFill>
                  <a:schemeClr val="bg1"/>
                </a:solidFill>
                <a:effectLst/>
                <a:latin typeface="Felix Titling" pitchFamily="82" charset="0"/>
              </a:rPr>
              <a:t>Circling in time: </a:t>
            </a:r>
            <a:br>
              <a:rPr lang="en-GB" sz="3200" dirty="0" smtClean="0">
                <a:solidFill>
                  <a:schemeClr val="bg1"/>
                </a:solidFill>
                <a:effectLst/>
                <a:latin typeface="Felix Titling" pitchFamily="82" charset="0"/>
              </a:rPr>
            </a:br>
            <a:r>
              <a:rPr lang="en-GB" sz="3200" dirty="0" smtClean="0">
                <a:solidFill>
                  <a:schemeClr val="bg1"/>
                </a:solidFill>
                <a:effectLst/>
                <a:latin typeface="Felix Titling" pitchFamily="82" charset="0"/>
              </a:rPr>
              <a:t>a world inside out</a:t>
            </a:r>
            <a:endParaRPr lang="en-GB" sz="3200" dirty="0">
              <a:solidFill>
                <a:schemeClr val="bg1"/>
              </a:solidFill>
              <a:effectLst/>
            </a:endParaRPr>
          </a:p>
        </p:txBody>
      </p:sp>
      <p:pic>
        <p:nvPicPr>
          <p:cNvPr id="2050" name="Picture 2" descr="http://www.victorianweb.org/art/illustration/tenniel/alice/7.1.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4211960" y="1383748"/>
            <a:ext cx="4592509" cy="34563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51520" y="1196752"/>
            <a:ext cx="3744417" cy="5170646"/>
          </a:xfrm>
          <a:prstGeom prst="rect">
            <a:avLst/>
          </a:prstGeom>
          <a:solidFill>
            <a:schemeClr val="tx2">
              <a:lumMod val="75000"/>
            </a:schemeClr>
          </a:solidFill>
          <a:ln>
            <a:solidFill>
              <a:schemeClr val="accent1"/>
            </a:solidFill>
          </a:ln>
        </p:spPr>
        <p:txBody>
          <a:bodyPr wrap="square">
            <a:spAutoFit/>
          </a:bodyPr>
          <a:lstStyle/>
          <a:p>
            <a:r>
              <a:rPr lang="en-GB" dirty="0"/>
              <a:t>‘</a:t>
            </a:r>
            <a:r>
              <a:rPr lang="en-GB" sz="2200" dirty="0">
                <a:solidFill>
                  <a:schemeClr val="bg1"/>
                </a:solidFill>
                <a:latin typeface="+mj-lt"/>
              </a:rPr>
              <a:t>Ah! that accounts for it,’ said the Hatter. ‘He won't stand beating. Now, if you only kept on good terms with him, he'd do almost anything you liked with the clock. For instance, suppose it were nine o'clock in the morning, just time to begin lessons: you'd only have to whisper a hint to Time, and round goes the clock in a twinkling! Half-past one, time for dinner!’ </a:t>
            </a:r>
          </a:p>
        </p:txBody>
      </p:sp>
    </p:spTree>
    <p:extLst>
      <p:ext uri="{BB962C8B-B14F-4D97-AF65-F5344CB8AC3E}">
        <p14:creationId xmlns:p14="http://schemas.microsoft.com/office/powerpoint/2010/main" val="23409049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332656"/>
            <a:ext cx="8496944" cy="5616624"/>
          </a:xfrm>
          <a:solidFill>
            <a:schemeClr val="tx2">
              <a:lumMod val="75000"/>
            </a:schemeClr>
          </a:solidFill>
        </p:spPr>
        <p:txBody>
          <a:bodyPr>
            <a:normAutofit fontScale="70000" lnSpcReduction="20000"/>
          </a:bodyPr>
          <a:lstStyle/>
          <a:p>
            <a:pPr marL="18288" indent="0">
              <a:buNone/>
            </a:pPr>
            <a:r>
              <a:rPr lang="en-GB" sz="3100" dirty="0" smtClean="0">
                <a:solidFill>
                  <a:schemeClr val="bg1"/>
                </a:solidFill>
                <a:effectLst/>
              </a:rPr>
              <a:t>Alice </a:t>
            </a:r>
            <a:r>
              <a:rPr lang="en-GB" sz="3100" dirty="0">
                <a:solidFill>
                  <a:schemeClr val="bg1"/>
                </a:solidFill>
                <a:effectLst/>
              </a:rPr>
              <a:t>did not wish to offend the Dormouse again, so she began very cautiously: "But I don't understand. Where did they draw the treacle from?" </a:t>
            </a:r>
          </a:p>
          <a:p>
            <a:pPr marL="18288" indent="0">
              <a:buNone/>
            </a:pPr>
            <a:r>
              <a:rPr lang="en-GB" sz="3100" dirty="0" smtClean="0">
                <a:solidFill>
                  <a:schemeClr val="bg1"/>
                </a:solidFill>
                <a:effectLst/>
              </a:rPr>
              <a:t>"</a:t>
            </a:r>
            <a:r>
              <a:rPr lang="en-GB" sz="3100" dirty="0">
                <a:solidFill>
                  <a:schemeClr val="bg1"/>
                </a:solidFill>
                <a:effectLst/>
              </a:rPr>
              <a:t>You can draw water out of a water-well," said the Hatter; "so I should think you could draw treacle out of a treacle-well -- eh, stupid?" </a:t>
            </a:r>
          </a:p>
          <a:p>
            <a:pPr marL="18288" indent="0">
              <a:buNone/>
            </a:pPr>
            <a:r>
              <a:rPr lang="en-GB" sz="3100" dirty="0" smtClean="0">
                <a:solidFill>
                  <a:schemeClr val="bg1"/>
                </a:solidFill>
                <a:effectLst/>
              </a:rPr>
              <a:t>"</a:t>
            </a:r>
            <a:r>
              <a:rPr lang="en-GB" sz="3100" dirty="0">
                <a:solidFill>
                  <a:schemeClr val="bg1"/>
                </a:solidFill>
                <a:effectLst/>
              </a:rPr>
              <a:t>But they were in the well," Alice said to the Dormouse, not choosing to notice this last remark. </a:t>
            </a:r>
          </a:p>
          <a:p>
            <a:pPr marL="18288" indent="0">
              <a:buNone/>
            </a:pPr>
            <a:r>
              <a:rPr lang="en-GB" sz="3100" dirty="0" smtClean="0">
                <a:solidFill>
                  <a:schemeClr val="bg1"/>
                </a:solidFill>
                <a:effectLst/>
              </a:rPr>
              <a:t>"</a:t>
            </a:r>
            <a:r>
              <a:rPr lang="en-GB" sz="3100" dirty="0">
                <a:solidFill>
                  <a:schemeClr val="bg1"/>
                </a:solidFill>
                <a:effectLst/>
              </a:rPr>
              <a:t>Of course they were," said the Dormouse; "well in." </a:t>
            </a:r>
          </a:p>
          <a:p>
            <a:pPr marL="18288" indent="0">
              <a:buNone/>
            </a:pPr>
            <a:r>
              <a:rPr lang="en-GB" sz="3100" dirty="0" smtClean="0">
                <a:solidFill>
                  <a:schemeClr val="bg1"/>
                </a:solidFill>
                <a:effectLst/>
              </a:rPr>
              <a:t>This </a:t>
            </a:r>
            <a:r>
              <a:rPr lang="en-GB" sz="3100" dirty="0">
                <a:solidFill>
                  <a:schemeClr val="bg1"/>
                </a:solidFill>
                <a:effectLst/>
              </a:rPr>
              <a:t>answer so confused poor Alice, that she let the Dormouse go on for some time without interrupting it. </a:t>
            </a:r>
          </a:p>
          <a:p>
            <a:pPr marL="18288" indent="0">
              <a:buNone/>
            </a:pPr>
            <a:r>
              <a:rPr lang="en-GB" sz="3100" dirty="0" smtClean="0">
                <a:solidFill>
                  <a:schemeClr val="bg1"/>
                </a:solidFill>
                <a:effectLst/>
              </a:rPr>
              <a:t>"</a:t>
            </a:r>
            <a:r>
              <a:rPr lang="en-GB" sz="3100" dirty="0">
                <a:solidFill>
                  <a:schemeClr val="bg1"/>
                </a:solidFill>
                <a:effectLst/>
              </a:rPr>
              <a:t>They were learning to draw," the Dormouse went on, yawning and rubbing its eyes, for it was getting very sleepy; "and they drew all manner of things-everything that begins with an M -- -" </a:t>
            </a:r>
          </a:p>
          <a:p>
            <a:pPr marL="18288" indent="0">
              <a:buNone/>
            </a:pPr>
            <a:r>
              <a:rPr lang="en-GB" sz="3100" dirty="0" smtClean="0">
                <a:solidFill>
                  <a:schemeClr val="bg1"/>
                </a:solidFill>
                <a:effectLst/>
              </a:rPr>
              <a:t>"</a:t>
            </a:r>
            <a:r>
              <a:rPr lang="en-GB" sz="3100" dirty="0">
                <a:solidFill>
                  <a:schemeClr val="bg1"/>
                </a:solidFill>
                <a:effectLst/>
              </a:rPr>
              <a:t>Why with an M?" said Alice. </a:t>
            </a:r>
          </a:p>
          <a:p>
            <a:pPr marL="18288" indent="0">
              <a:buNone/>
            </a:pPr>
            <a:r>
              <a:rPr lang="en-GB" sz="3100" dirty="0" smtClean="0">
                <a:solidFill>
                  <a:schemeClr val="bg1"/>
                </a:solidFill>
                <a:effectLst/>
              </a:rPr>
              <a:t>"</a:t>
            </a:r>
            <a:r>
              <a:rPr lang="en-GB" sz="3100" dirty="0">
                <a:solidFill>
                  <a:schemeClr val="bg1"/>
                </a:solidFill>
                <a:effectLst/>
              </a:rPr>
              <a:t>Why not?" said the March Hare. </a:t>
            </a:r>
          </a:p>
          <a:p>
            <a:pPr marL="18288" indent="0">
              <a:buNone/>
            </a:pPr>
            <a:r>
              <a:rPr lang="en-GB" sz="3100" dirty="0" smtClean="0">
                <a:solidFill>
                  <a:schemeClr val="bg1"/>
                </a:solidFill>
                <a:effectLst/>
              </a:rPr>
              <a:t>Alice </a:t>
            </a:r>
            <a:r>
              <a:rPr lang="en-GB" sz="3100" dirty="0">
                <a:solidFill>
                  <a:schemeClr val="bg1"/>
                </a:solidFill>
                <a:effectLst/>
              </a:rPr>
              <a:t>was silent. </a:t>
            </a:r>
            <a:endParaRPr lang="en-GB" dirty="0">
              <a:solidFill>
                <a:schemeClr val="bg1"/>
              </a:solidFill>
            </a:endParaRPr>
          </a:p>
        </p:txBody>
      </p:sp>
      <p:sp>
        <p:nvSpPr>
          <p:cNvPr id="5" name="Title 2"/>
          <p:cNvSpPr txBox="1">
            <a:spLocks/>
          </p:cNvSpPr>
          <p:nvPr/>
        </p:nvSpPr>
        <p:spPr>
          <a:xfrm>
            <a:off x="3995936" y="5589240"/>
            <a:ext cx="4896544" cy="1080120"/>
          </a:xfrm>
          <a:prstGeom prst="rect">
            <a:avLst/>
          </a:prstGeom>
          <a:solidFill>
            <a:srgbClr val="345C8C"/>
          </a:solidFill>
        </p:spPr>
        <p:txBody>
          <a:bodyPr vert="horz" lIns="91440" tIns="45720" rIns="91440" bIns="45720" rtlCol="0" anchor="b">
            <a:normAutofit fontScale="90000"/>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r">
              <a:lnSpc>
                <a:spcPct val="100000"/>
              </a:lnSpc>
            </a:pPr>
            <a:r>
              <a:rPr lang="en-GB" sz="3600" smtClean="0">
                <a:solidFill>
                  <a:schemeClr val="bg1"/>
                </a:solidFill>
                <a:effectLst/>
                <a:latin typeface="Felix Titling" pitchFamily="82" charset="0"/>
              </a:rPr>
              <a:t>Story Telling </a:t>
            </a:r>
            <a:br>
              <a:rPr lang="en-GB" sz="3600" smtClean="0">
                <a:solidFill>
                  <a:schemeClr val="bg1"/>
                </a:solidFill>
                <a:effectLst/>
                <a:latin typeface="Felix Titling" pitchFamily="82" charset="0"/>
              </a:rPr>
            </a:br>
            <a:r>
              <a:rPr lang="en-GB" sz="3600" smtClean="0">
                <a:solidFill>
                  <a:schemeClr val="bg1"/>
                </a:solidFill>
                <a:effectLst/>
                <a:latin typeface="Felix Titling" pitchFamily="82" charset="0"/>
              </a:rPr>
              <a:t>&amp; the unconscious</a:t>
            </a:r>
            <a:endParaRPr lang="en-GB" sz="3600" dirty="0">
              <a:solidFill>
                <a:schemeClr val="bg1"/>
              </a:solidFill>
              <a:effectLst/>
              <a:latin typeface="Felix Titling" pitchFamily="82" charset="0"/>
            </a:endParaRPr>
          </a:p>
        </p:txBody>
      </p:sp>
    </p:spTree>
    <p:extLst>
      <p:ext uri="{BB962C8B-B14F-4D97-AF65-F5344CB8AC3E}">
        <p14:creationId xmlns:p14="http://schemas.microsoft.com/office/powerpoint/2010/main" val="206295131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88640"/>
            <a:ext cx="8892480" cy="6480720"/>
          </a:xfrm>
          <a:solidFill>
            <a:schemeClr val="tx2">
              <a:lumMod val="75000"/>
            </a:schemeClr>
          </a:solidFill>
        </p:spPr>
        <p:txBody>
          <a:bodyPr>
            <a:noAutofit/>
          </a:bodyPr>
          <a:lstStyle/>
          <a:p>
            <a:pPr marL="18288" indent="0">
              <a:spcBef>
                <a:spcPts val="0"/>
              </a:spcBef>
              <a:buNone/>
            </a:pPr>
            <a:r>
              <a:rPr lang="en-GB" sz="1950" dirty="0" smtClean="0">
                <a:solidFill>
                  <a:schemeClr val="bg1"/>
                </a:solidFill>
              </a:rPr>
              <a:t>[the </a:t>
            </a:r>
            <a:r>
              <a:rPr lang="en-GB" sz="1950" dirty="0">
                <a:solidFill>
                  <a:schemeClr val="bg1"/>
                </a:solidFill>
              </a:rPr>
              <a:t>Mock Turtle with a </a:t>
            </a:r>
            <a:r>
              <a:rPr lang="en-GB" sz="1950" dirty="0" smtClean="0">
                <a:solidFill>
                  <a:schemeClr val="bg1"/>
                </a:solidFill>
              </a:rPr>
              <a:t>sigh] </a:t>
            </a:r>
            <a:r>
              <a:rPr lang="en-GB" sz="1950" dirty="0">
                <a:solidFill>
                  <a:schemeClr val="bg1"/>
                </a:solidFill>
              </a:rPr>
              <a:t>"I only took the regular course." </a:t>
            </a:r>
          </a:p>
          <a:p>
            <a:pPr marL="18288" indent="0">
              <a:spcBef>
                <a:spcPts val="0"/>
              </a:spcBef>
              <a:buNone/>
            </a:pPr>
            <a:r>
              <a:rPr lang="en-GB" sz="1950" dirty="0" smtClean="0">
                <a:solidFill>
                  <a:schemeClr val="bg1"/>
                </a:solidFill>
              </a:rPr>
              <a:t>"</a:t>
            </a:r>
            <a:r>
              <a:rPr lang="en-GB" sz="1950" dirty="0">
                <a:solidFill>
                  <a:schemeClr val="bg1"/>
                </a:solidFill>
              </a:rPr>
              <a:t>What was that ?" inquired Alice. </a:t>
            </a:r>
          </a:p>
          <a:p>
            <a:pPr marL="18288" indent="0">
              <a:spcBef>
                <a:spcPts val="0"/>
              </a:spcBef>
              <a:buNone/>
            </a:pPr>
            <a:r>
              <a:rPr lang="en-GB" sz="1950" dirty="0" smtClean="0">
                <a:solidFill>
                  <a:schemeClr val="bg1"/>
                </a:solidFill>
              </a:rPr>
              <a:t>"</a:t>
            </a:r>
            <a:r>
              <a:rPr lang="en-GB" sz="1950" dirty="0">
                <a:solidFill>
                  <a:schemeClr val="bg1"/>
                </a:solidFill>
              </a:rPr>
              <a:t>Reeling and Writhing, of course, to begin with," the Mock Turtle replied; "and then the different branches of Arithmetic -- Ambition, Distraction, </a:t>
            </a:r>
            <a:r>
              <a:rPr lang="en-GB" sz="1950" dirty="0" err="1">
                <a:solidFill>
                  <a:schemeClr val="bg1"/>
                </a:solidFill>
              </a:rPr>
              <a:t>Uglification</a:t>
            </a:r>
            <a:r>
              <a:rPr lang="en-GB" sz="1950" dirty="0">
                <a:solidFill>
                  <a:schemeClr val="bg1"/>
                </a:solidFill>
              </a:rPr>
              <a:t>, and Derision." </a:t>
            </a:r>
          </a:p>
          <a:p>
            <a:pPr marL="18288" indent="0">
              <a:spcBef>
                <a:spcPts val="0"/>
              </a:spcBef>
              <a:buNone/>
            </a:pPr>
            <a:r>
              <a:rPr lang="en-GB" sz="1950" dirty="0" smtClean="0">
                <a:solidFill>
                  <a:schemeClr val="bg1"/>
                </a:solidFill>
              </a:rPr>
              <a:t>"</a:t>
            </a:r>
            <a:r>
              <a:rPr lang="en-GB" sz="1950" dirty="0">
                <a:solidFill>
                  <a:schemeClr val="bg1"/>
                </a:solidFill>
              </a:rPr>
              <a:t>I never heard of `</a:t>
            </a:r>
            <a:r>
              <a:rPr lang="en-GB" sz="1950" dirty="0" err="1">
                <a:solidFill>
                  <a:schemeClr val="bg1"/>
                </a:solidFill>
              </a:rPr>
              <a:t>Uglification</a:t>
            </a:r>
            <a:r>
              <a:rPr lang="en-GB" sz="1950" dirty="0">
                <a:solidFill>
                  <a:schemeClr val="bg1"/>
                </a:solidFill>
              </a:rPr>
              <a:t>,' " Alice ventured to say. "What is it?" </a:t>
            </a:r>
          </a:p>
          <a:p>
            <a:pPr marL="18288" indent="0">
              <a:spcBef>
                <a:spcPts val="0"/>
              </a:spcBef>
              <a:buNone/>
            </a:pPr>
            <a:r>
              <a:rPr lang="en-GB" sz="1950" dirty="0" smtClean="0">
                <a:solidFill>
                  <a:schemeClr val="bg1"/>
                </a:solidFill>
              </a:rPr>
              <a:t>The </a:t>
            </a:r>
            <a:r>
              <a:rPr lang="en-GB" sz="1950" dirty="0">
                <a:solidFill>
                  <a:schemeClr val="bg1"/>
                </a:solidFill>
              </a:rPr>
              <a:t>Gryphon lifted up both its paws in surprise, "What! Never heard of </a:t>
            </a:r>
            <a:r>
              <a:rPr lang="en-GB" sz="1950" dirty="0" err="1">
                <a:solidFill>
                  <a:schemeClr val="bg1"/>
                </a:solidFill>
              </a:rPr>
              <a:t>uglifying</a:t>
            </a:r>
            <a:r>
              <a:rPr lang="en-GB" sz="1950" dirty="0">
                <a:solidFill>
                  <a:schemeClr val="bg1"/>
                </a:solidFill>
              </a:rPr>
              <a:t>!" it exclaimed. "You know what to beautify is, I suppose?" </a:t>
            </a:r>
          </a:p>
          <a:p>
            <a:pPr marL="18288" indent="0">
              <a:spcBef>
                <a:spcPts val="0"/>
              </a:spcBef>
              <a:buNone/>
            </a:pPr>
            <a:r>
              <a:rPr lang="en-GB" sz="1950" dirty="0" smtClean="0">
                <a:solidFill>
                  <a:schemeClr val="bg1"/>
                </a:solidFill>
              </a:rPr>
              <a:t>"</a:t>
            </a:r>
            <a:r>
              <a:rPr lang="en-GB" sz="1950" dirty="0">
                <a:solidFill>
                  <a:schemeClr val="bg1"/>
                </a:solidFill>
              </a:rPr>
              <a:t>Yes," said Alice doubtfully: "it means -- to -- make -- anything -- prettier." </a:t>
            </a:r>
          </a:p>
          <a:p>
            <a:pPr marL="18288" indent="0">
              <a:spcBef>
                <a:spcPts val="0"/>
              </a:spcBef>
              <a:buNone/>
            </a:pPr>
            <a:r>
              <a:rPr lang="en-GB" sz="1950" dirty="0" smtClean="0">
                <a:solidFill>
                  <a:schemeClr val="bg1"/>
                </a:solidFill>
              </a:rPr>
              <a:t>"</a:t>
            </a:r>
            <a:r>
              <a:rPr lang="en-GB" sz="1950" dirty="0">
                <a:solidFill>
                  <a:schemeClr val="bg1"/>
                </a:solidFill>
              </a:rPr>
              <a:t>Well, then," the Gryphon went on, "if you don't know what to </a:t>
            </a:r>
            <a:r>
              <a:rPr lang="en-GB" sz="1950" dirty="0" err="1">
                <a:solidFill>
                  <a:schemeClr val="bg1"/>
                </a:solidFill>
              </a:rPr>
              <a:t>uglify</a:t>
            </a:r>
            <a:r>
              <a:rPr lang="en-GB" sz="1950" dirty="0">
                <a:solidFill>
                  <a:schemeClr val="bg1"/>
                </a:solidFill>
              </a:rPr>
              <a:t> is, you must be a simpleton." </a:t>
            </a:r>
          </a:p>
          <a:p>
            <a:pPr marL="18288" indent="0">
              <a:spcBef>
                <a:spcPts val="0"/>
              </a:spcBef>
              <a:buNone/>
            </a:pPr>
            <a:r>
              <a:rPr lang="en-GB" sz="1950" dirty="0" smtClean="0">
                <a:solidFill>
                  <a:schemeClr val="bg1"/>
                </a:solidFill>
              </a:rPr>
              <a:t>Alice </a:t>
            </a:r>
            <a:r>
              <a:rPr lang="en-GB" sz="1950" dirty="0">
                <a:solidFill>
                  <a:schemeClr val="bg1"/>
                </a:solidFill>
              </a:rPr>
              <a:t>did not feel encouraged to ask any more questions about it, so she turned to the Mock Turtle, and said, "What else had you to learn?" </a:t>
            </a:r>
          </a:p>
          <a:p>
            <a:pPr marL="18288" indent="0">
              <a:spcBef>
                <a:spcPts val="0"/>
              </a:spcBef>
              <a:buNone/>
            </a:pPr>
            <a:r>
              <a:rPr lang="en-GB" sz="1950" dirty="0" smtClean="0">
                <a:solidFill>
                  <a:schemeClr val="bg1"/>
                </a:solidFill>
              </a:rPr>
              <a:t>"</a:t>
            </a:r>
            <a:r>
              <a:rPr lang="en-GB" sz="1950" dirty="0">
                <a:solidFill>
                  <a:schemeClr val="bg1"/>
                </a:solidFill>
              </a:rPr>
              <a:t>Well, there was Mystery," the Mock Turtle replied, counting off the subjects on his flappers, " -- Mystery, ancient and modern, with </a:t>
            </a:r>
            <a:r>
              <a:rPr lang="en-GB" sz="1950" dirty="0" err="1">
                <a:solidFill>
                  <a:schemeClr val="bg1"/>
                </a:solidFill>
              </a:rPr>
              <a:t>Seaography</a:t>
            </a:r>
            <a:r>
              <a:rPr lang="en-GB" sz="1950" dirty="0">
                <a:solidFill>
                  <a:schemeClr val="bg1"/>
                </a:solidFill>
              </a:rPr>
              <a:t> : then Drawling -- the Drawling-master was an old conger-eel, that used to come once a week: he taught us Drawling, Stretching, and Fainting in Coils." </a:t>
            </a:r>
          </a:p>
          <a:p>
            <a:pPr marL="18288" indent="0">
              <a:spcBef>
                <a:spcPts val="0"/>
              </a:spcBef>
              <a:buNone/>
            </a:pPr>
            <a:r>
              <a:rPr lang="en-GB" sz="1950" dirty="0" smtClean="0">
                <a:solidFill>
                  <a:schemeClr val="bg1"/>
                </a:solidFill>
              </a:rPr>
              <a:t>"</a:t>
            </a:r>
            <a:r>
              <a:rPr lang="en-GB" sz="1950" dirty="0">
                <a:solidFill>
                  <a:schemeClr val="bg1"/>
                </a:solidFill>
              </a:rPr>
              <a:t>What was that like?" said Alice. </a:t>
            </a:r>
          </a:p>
          <a:p>
            <a:pPr marL="18288" indent="0">
              <a:spcBef>
                <a:spcPts val="0"/>
              </a:spcBef>
              <a:buNone/>
            </a:pPr>
            <a:r>
              <a:rPr lang="en-GB" sz="1950" dirty="0" smtClean="0">
                <a:solidFill>
                  <a:schemeClr val="bg1"/>
                </a:solidFill>
              </a:rPr>
              <a:t>"</a:t>
            </a:r>
            <a:r>
              <a:rPr lang="en-GB" sz="1950" dirty="0">
                <a:solidFill>
                  <a:schemeClr val="bg1"/>
                </a:solidFill>
              </a:rPr>
              <a:t>Well, I can't show it you myself," the Mock Turtle </a:t>
            </a:r>
            <a:endParaRPr lang="en-GB" sz="1950" dirty="0" smtClean="0">
              <a:solidFill>
                <a:schemeClr val="bg1"/>
              </a:solidFill>
            </a:endParaRPr>
          </a:p>
          <a:p>
            <a:pPr marL="18288" indent="0">
              <a:spcBef>
                <a:spcPts val="0"/>
              </a:spcBef>
              <a:buNone/>
            </a:pPr>
            <a:r>
              <a:rPr lang="en-GB" sz="1950" dirty="0" smtClean="0">
                <a:solidFill>
                  <a:schemeClr val="bg1"/>
                </a:solidFill>
              </a:rPr>
              <a:t>said</a:t>
            </a:r>
            <a:r>
              <a:rPr lang="en-GB" sz="1950" dirty="0">
                <a:solidFill>
                  <a:schemeClr val="bg1"/>
                </a:solidFill>
              </a:rPr>
              <a:t>: "I'm too stiff. And the Gryphon </a:t>
            </a:r>
            <a:r>
              <a:rPr lang="en-GB" sz="1950" dirty="0" smtClean="0">
                <a:solidFill>
                  <a:schemeClr val="bg1"/>
                </a:solidFill>
              </a:rPr>
              <a:t>never learnt it."</a:t>
            </a:r>
            <a:r>
              <a:rPr lang="en-GB" sz="1950" dirty="0" smtClean="0">
                <a:solidFill>
                  <a:schemeClr val="tx1"/>
                </a:solidFill>
              </a:rPr>
              <a:t> </a:t>
            </a:r>
            <a:endParaRPr lang="en-GB" sz="1950" dirty="0">
              <a:solidFill>
                <a:schemeClr val="tx1"/>
              </a:solidFill>
            </a:endParaRPr>
          </a:p>
        </p:txBody>
      </p:sp>
      <p:sp>
        <p:nvSpPr>
          <p:cNvPr id="5" name="Title 2"/>
          <p:cNvSpPr txBox="1">
            <a:spLocks/>
          </p:cNvSpPr>
          <p:nvPr/>
        </p:nvSpPr>
        <p:spPr>
          <a:xfrm>
            <a:off x="5997646" y="5517232"/>
            <a:ext cx="3017414" cy="1080120"/>
          </a:xfrm>
          <a:prstGeom prst="rect">
            <a:avLst/>
          </a:prstGeom>
          <a:solidFill>
            <a:srgbClr val="345C8C"/>
          </a:solidFill>
        </p:spPr>
        <p:txBody>
          <a:bodyPr vert="horz" lIns="91440" tIns="45720" rIns="91440" bIns="45720" rtlCol="0" anchor="b">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r">
              <a:lnSpc>
                <a:spcPct val="100000"/>
              </a:lnSpc>
            </a:pPr>
            <a:r>
              <a:rPr lang="en-GB" sz="3100" dirty="0" smtClean="0">
                <a:solidFill>
                  <a:schemeClr val="bg1"/>
                </a:solidFill>
                <a:latin typeface="Felix Titling" panose="04060505060202020A04" pitchFamily="82" charset="0"/>
              </a:rPr>
              <a:t>Demystifying</a:t>
            </a:r>
            <a:r>
              <a:rPr lang="en-GB" sz="3100" dirty="0" smtClean="0">
                <a:solidFill>
                  <a:schemeClr val="bg1"/>
                </a:solidFill>
                <a:effectLst/>
                <a:latin typeface="Felix Titling" pitchFamily="82" charset="0"/>
              </a:rPr>
              <a:t/>
            </a:r>
            <a:br>
              <a:rPr lang="en-GB" sz="3100" dirty="0" smtClean="0">
                <a:solidFill>
                  <a:schemeClr val="bg1"/>
                </a:solidFill>
                <a:effectLst/>
                <a:latin typeface="Felix Titling" pitchFamily="82" charset="0"/>
              </a:rPr>
            </a:br>
            <a:r>
              <a:rPr lang="en-GB" sz="3100" dirty="0" smtClean="0">
                <a:solidFill>
                  <a:schemeClr val="bg1"/>
                </a:solidFill>
                <a:effectLst/>
                <a:latin typeface="Felix Titling" pitchFamily="82" charset="0"/>
              </a:rPr>
              <a:t>education</a:t>
            </a:r>
            <a:endParaRPr lang="en-GB" sz="3100" dirty="0">
              <a:solidFill>
                <a:schemeClr val="bg1"/>
              </a:solidFill>
              <a:effectLst/>
              <a:latin typeface="Felix Titling" pitchFamily="82" charset="0"/>
            </a:endParaRPr>
          </a:p>
        </p:txBody>
      </p:sp>
    </p:spTree>
    <p:extLst>
      <p:ext uri="{BB962C8B-B14F-4D97-AF65-F5344CB8AC3E}">
        <p14:creationId xmlns:p14="http://schemas.microsoft.com/office/powerpoint/2010/main" val="279788274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863</TotalTime>
  <Words>3016</Words>
  <Application>Microsoft Office PowerPoint</Application>
  <PresentationFormat>On-screen Show (4:3)</PresentationFormat>
  <Paragraphs>192</Paragraphs>
  <Slides>23</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Arial</vt:lpstr>
      <vt:lpstr>Bookman Old Style</vt:lpstr>
      <vt:lpstr>Calibri</vt:lpstr>
      <vt:lpstr>Century Gothic</vt:lpstr>
      <vt:lpstr>Courier New</vt:lpstr>
      <vt:lpstr>Felix Titling</vt:lpstr>
      <vt:lpstr>Palatino Linotype</vt:lpstr>
      <vt:lpstr>Perpetua Titling MT</vt:lpstr>
      <vt:lpstr>Vivaldi</vt:lpstr>
      <vt:lpstr>Executive</vt:lpstr>
      <vt:lpstr>’   Alice’s Adventures in Wonderland: LOGIC &amp; GAMES IN A VIOLENT ADULT WORLD</vt:lpstr>
      <vt:lpstr>PowerPoint Presentation</vt:lpstr>
      <vt:lpstr>LITERATURE FOR CHILDREN</vt:lpstr>
      <vt:lpstr>   new literatures: Children's literature/ popular literature/ fantasy</vt:lpstr>
      <vt:lpstr>Edward lear nonsense limericks</vt:lpstr>
      <vt:lpstr> The significance of  the Alice books </vt:lpstr>
      <vt:lpstr>PowerPoint Presentation</vt:lpstr>
      <vt:lpstr>LITERATURE FOR CHILDREN </vt:lpstr>
      <vt:lpstr>the insecurity of ‘reality’ </vt:lpstr>
      <vt:lpstr>Fairies &amp; fantasy:  masculine escapes</vt:lpstr>
      <vt:lpstr>Constructing children - &amp; adults- in the bourgeois family   </vt:lpstr>
      <vt:lpstr>Logic &amp; identity</vt:lpstr>
      <vt:lpstr>the Victorian middle-class child.</vt:lpstr>
      <vt:lpstr>Exploring otherness</vt:lpstr>
      <vt:lpstr>For the child Alice the biggest of these games is death</vt:lpstr>
      <vt:lpstr>PowerPoint Presentation</vt:lpstr>
      <vt:lpstr>Preparation for adulthood?</vt:lpstr>
      <vt:lpstr>Mortality &amp; childhood innocence.</vt:lpstr>
      <vt:lpstr>PowerPoint Presentation</vt:lpstr>
      <vt:lpstr>PowerPoint Presentation</vt:lpstr>
      <vt:lpstr>Circling in time:  a world inside out</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QUESTION OF TASTE: A Modest Proposal &amp; Pamela</dc:title>
  <dc:creator>jeni</dc:creator>
  <cp:lastModifiedBy>Jeni Williams</cp:lastModifiedBy>
  <cp:revision>70</cp:revision>
  <cp:lastPrinted>2015-03-20T14:08:47Z</cp:lastPrinted>
  <dcterms:created xsi:type="dcterms:W3CDTF">2014-02-10T19:46:05Z</dcterms:created>
  <dcterms:modified xsi:type="dcterms:W3CDTF">2020-02-17T13:58:38Z</dcterms:modified>
</cp:coreProperties>
</file>