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0" d="100"/>
          <a:sy n="70" d="100"/>
        </p:scale>
        <p:origin x="73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29A8F-CFBB-42F9-A652-60F0A13137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B510A1-CB74-48D2-865E-24DED305E4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19E4EF-895E-48F8-8BAD-386F1133DD14}"/>
              </a:ext>
            </a:extLst>
          </p:cNvPr>
          <p:cNvSpPr>
            <a:spLocks noGrp="1"/>
          </p:cNvSpPr>
          <p:nvPr>
            <p:ph type="dt" sz="half" idx="10"/>
          </p:nvPr>
        </p:nvSpPr>
        <p:spPr/>
        <p:txBody>
          <a:bodyPr/>
          <a:lstStyle/>
          <a:p>
            <a:fld id="{2BF1C80A-773B-40EF-9B70-3BB7CF30F318}" type="datetimeFigureOut">
              <a:rPr lang="en-GB" smtClean="0"/>
              <a:t>14/02/2022</a:t>
            </a:fld>
            <a:endParaRPr lang="en-GB" dirty="0"/>
          </a:p>
        </p:txBody>
      </p:sp>
      <p:sp>
        <p:nvSpPr>
          <p:cNvPr id="5" name="Footer Placeholder 4">
            <a:extLst>
              <a:ext uri="{FF2B5EF4-FFF2-40B4-BE49-F238E27FC236}">
                <a16:creationId xmlns:a16="http://schemas.microsoft.com/office/drawing/2014/main" id="{EB1852F3-EC85-403E-B671-E7454AE1CE3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EEE2153-C2B9-4069-BDAB-B4413F80698D}"/>
              </a:ext>
            </a:extLst>
          </p:cNvPr>
          <p:cNvSpPr>
            <a:spLocks noGrp="1"/>
          </p:cNvSpPr>
          <p:nvPr>
            <p:ph type="sldNum" sz="quarter" idx="12"/>
          </p:nvPr>
        </p:nvSpPr>
        <p:spPr/>
        <p:txBody>
          <a:bodyPr/>
          <a:lstStyle/>
          <a:p>
            <a:fld id="{0306EB4A-0340-405C-8154-7A298303E07C}" type="slidenum">
              <a:rPr lang="en-GB" smtClean="0"/>
              <a:t>‹#›</a:t>
            </a:fld>
            <a:endParaRPr lang="en-GB" dirty="0"/>
          </a:p>
        </p:txBody>
      </p:sp>
    </p:spTree>
    <p:extLst>
      <p:ext uri="{BB962C8B-B14F-4D97-AF65-F5344CB8AC3E}">
        <p14:creationId xmlns:p14="http://schemas.microsoft.com/office/powerpoint/2010/main" val="2509434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8400-456C-4304-A7C9-E226A95390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4458A1-801A-4386-843D-EA6052F0C9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E2AAF8-67B4-4043-BBE0-445F4C2C306F}"/>
              </a:ext>
            </a:extLst>
          </p:cNvPr>
          <p:cNvSpPr>
            <a:spLocks noGrp="1"/>
          </p:cNvSpPr>
          <p:nvPr>
            <p:ph type="dt" sz="half" idx="10"/>
          </p:nvPr>
        </p:nvSpPr>
        <p:spPr/>
        <p:txBody>
          <a:bodyPr/>
          <a:lstStyle/>
          <a:p>
            <a:fld id="{2BF1C80A-773B-40EF-9B70-3BB7CF30F318}" type="datetimeFigureOut">
              <a:rPr lang="en-GB" smtClean="0"/>
              <a:t>14/02/2022</a:t>
            </a:fld>
            <a:endParaRPr lang="en-GB" dirty="0"/>
          </a:p>
        </p:txBody>
      </p:sp>
      <p:sp>
        <p:nvSpPr>
          <p:cNvPr id="5" name="Footer Placeholder 4">
            <a:extLst>
              <a:ext uri="{FF2B5EF4-FFF2-40B4-BE49-F238E27FC236}">
                <a16:creationId xmlns:a16="http://schemas.microsoft.com/office/drawing/2014/main" id="{7DA8F394-F7EF-47CE-8652-67A87CFAC03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95AACC8-87FE-4964-9A0E-F57C642161E6}"/>
              </a:ext>
            </a:extLst>
          </p:cNvPr>
          <p:cNvSpPr>
            <a:spLocks noGrp="1"/>
          </p:cNvSpPr>
          <p:nvPr>
            <p:ph type="sldNum" sz="quarter" idx="12"/>
          </p:nvPr>
        </p:nvSpPr>
        <p:spPr/>
        <p:txBody>
          <a:bodyPr/>
          <a:lstStyle/>
          <a:p>
            <a:fld id="{0306EB4A-0340-405C-8154-7A298303E07C}" type="slidenum">
              <a:rPr lang="en-GB" smtClean="0"/>
              <a:t>‹#›</a:t>
            </a:fld>
            <a:endParaRPr lang="en-GB" dirty="0"/>
          </a:p>
        </p:txBody>
      </p:sp>
    </p:spTree>
    <p:extLst>
      <p:ext uri="{BB962C8B-B14F-4D97-AF65-F5344CB8AC3E}">
        <p14:creationId xmlns:p14="http://schemas.microsoft.com/office/powerpoint/2010/main" val="846400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B7F74-03D3-4EC1-A0AB-82CB16E260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409E37-C0C8-458C-9AD9-FB3A1879EB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4701E6-5314-4A02-BE52-79DC016443D9}"/>
              </a:ext>
            </a:extLst>
          </p:cNvPr>
          <p:cNvSpPr>
            <a:spLocks noGrp="1"/>
          </p:cNvSpPr>
          <p:nvPr>
            <p:ph type="dt" sz="half" idx="10"/>
          </p:nvPr>
        </p:nvSpPr>
        <p:spPr/>
        <p:txBody>
          <a:bodyPr/>
          <a:lstStyle/>
          <a:p>
            <a:fld id="{2BF1C80A-773B-40EF-9B70-3BB7CF30F318}" type="datetimeFigureOut">
              <a:rPr lang="en-GB" smtClean="0"/>
              <a:t>14/02/2022</a:t>
            </a:fld>
            <a:endParaRPr lang="en-GB" dirty="0"/>
          </a:p>
        </p:txBody>
      </p:sp>
      <p:sp>
        <p:nvSpPr>
          <p:cNvPr id="5" name="Footer Placeholder 4">
            <a:extLst>
              <a:ext uri="{FF2B5EF4-FFF2-40B4-BE49-F238E27FC236}">
                <a16:creationId xmlns:a16="http://schemas.microsoft.com/office/drawing/2014/main" id="{0E7427DD-2CBE-4771-B223-ED96145BED3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F0F7AEE-6859-4667-A9B9-661A163C9646}"/>
              </a:ext>
            </a:extLst>
          </p:cNvPr>
          <p:cNvSpPr>
            <a:spLocks noGrp="1"/>
          </p:cNvSpPr>
          <p:nvPr>
            <p:ph type="sldNum" sz="quarter" idx="12"/>
          </p:nvPr>
        </p:nvSpPr>
        <p:spPr/>
        <p:txBody>
          <a:bodyPr/>
          <a:lstStyle/>
          <a:p>
            <a:fld id="{0306EB4A-0340-405C-8154-7A298303E07C}" type="slidenum">
              <a:rPr lang="en-GB" smtClean="0"/>
              <a:t>‹#›</a:t>
            </a:fld>
            <a:endParaRPr lang="en-GB" dirty="0"/>
          </a:p>
        </p:txBody>
      </p:sp>
    </p:spTree>
    <p:extLst>
      <p:ext uri="{BB962C8B-B14F-4D97-AF65-F5344CB8AC3E}">
        <p14:creationId xmlns:p14="http://schemas.microsoft.com/office/powerpoint/2010/main" val="557306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E4B95-A6D0-40BB-9932-F27156D429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15A855-B7E4-4467-863B-6A6AE33594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F5B0E8-76E6-4A9F-A989-B7CD314A48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2259E9-C205-42C7-861C-32D634F8B9DD}"/>
              </a:ext>
            </a:extLst>
          </p:cNvPr>
          <p:cNvSpPr>
            <a:spLocks noGrp="1"/>
          </p:cNvSpPr>
          <p:nvPr>
            <p:ph type="dt" sz="half" idx="10"/>
          </p:nvPr>
        </p:nvSpPr>
        <p:spPr/>
        <p:txBody>
          <a:bodyPr/>
          <a:lstStyle/>
          <a:p>
            <a:fld id="{2BF1C80A-773B-40EF-9B70-3BB7CF30F318}" type="datetimeFigureOut">
              <a:rPr lang="en-GB" smtClean="0"/>
              <a:t>14/02/2022</a:t>
            </a:fld>
            <a:endParaRPr lang="en-GB" dirty="0"/>
          </a:p>
        </p:txBody>
      </p:sp>
      <p:sp>
        <p:nvSpPr>
          <p:cNvPr id="6" name="Footer Placeholder 5">
            <a:extLst>
              <a:ext uri="{FF2B5EF4-FFF2-40B4-BE49-F238E27FC236}">
                <a16:creationId xmlns:a16="http://schemas.microsoft.com/office/drawing/2014/main" id="{20BCD106-B57A-4AFF-9477-9A881D29204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B02EA2F-A8D5-4638-AC73-72EF7021797A}"/>
              </a:ext>
            </a:extLst>
          </p:cNvPr>
          <p:cNvSpPr>
            <a:spLocks noGrp="1"/>
          </p:cNvSpPr>
          <p:nvPr>
            <p:ph type="sldNum" sz="quarter" idx="12"/>
          </p:nvPr>
        </p:nvSpPr>
        <p:spPr/>
        <p:txBody>
          <a:bodyPr/>
          <a:lstStyle/>
          <a:p>
            <a:fld id="{0306EB4A-0340-405C-8154-7A298303E07C}" type="slidenum">
              <a:rPr lang="en-GB" smtClean="0"/>
              <a:t>‹#›</a:t>
            </a:fld>
            <a:endParaRPr lang="en-GB" dirty="0"/>
          </a:p>
        </p:txBody>
      </p:sp>
    </p:spTree>
    <p:extLst>
      <p:ext uri="{BB962C8B-B14F-4D97-AF65-F5344CB8AC3E}">
        <p14:creationId xmlns:p14="http://schemas.microsoft.com/office/powerpoint/2010/main" val="2761464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65732-0839-4265-ACF0-09833F6F64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D43122-9A96-4F7F-A05E-7828BE38DD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5A8F9D-0985-4FF9-985A-9FBD20CB00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07B965-E993-485B-AC9A-3DAEF358E3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760482-6B74-4FB0-902D-569C58CBD3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3876DD-72D8-4F68-8363-BC119031ADFE}"/>
              </a:ext>
            </a:extLst>
          </p:cNvPr>
          <p:cNvSpPr>
            <a:spLocks noGrp="1"/>
          </p:cNvSpPr>
          <p:nvPr>
            <p:ph type="dt" sz="half" idx="10"/>
          </p:nvPr>
        </p:nvSpPr>
        <p:spPr/>
        <p:txBody>
          <a:bodyPr/>
          <a:lstStyle/>
          <a:p>
            <a:fld id="{2BF1C80A-773B-40EF-9B70-3BB7CF30F318}" type="datetimeFigureOut">
              <a:rPr lang="en-GB" smtClean="0"/>
              <a:t>14/02/2022</a:t>
            </a:fld>
            <a:endParaRPr lang="en-GB" dirty="0"/>
          </a:p>
        </p:txBody>
      </p:sp>
      <p:sp>
        <p:nvSpPr>
          <p:cNvPr id="8" name="Footer Placeholder 7">
            <a:extLst>
              <a:ext uri="{FF2B5EF4-FFF2-40B4-BE49-F238E27FC236}">
                <a16:creationId xmlns:a16="http://schemas.microsoft.com/office/drawing/2014/main" id="{7B98622B-6F95-48F3-A8CB-6E7E4130AA6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E6AFF5E-FF83-4B85-B96F-877AE3AA22A2}"/>
              </a:ext>
            </a:extLst>
          </p:cNvPr>
          <p:cNvSpPr>
            <a:spLocks noGrp="1"/>
          </p:cNvSpPr>
          <p:nvPr>
            <p:ph type="sldNum" sz="quarter" idx="12"/>
          </p:nvPr>
        </p:nvSpPr>
        <p:spPr/>
        <p:txBody>
          <a:bodyPr/>
          <a:lstStyle/>
          <a:p>
            <a:fld id="{0306EB4A-0340-405C-8154-7A298303E07C}" type="slidenum">
              <a:rPr lang="en-GB" smtClean="0"/>
              <a:t>‹#›</a:t>
            </a:fld>
            <a:endParaRPr lang="en-GB" dirty="0"/>
          </a:p>
        </p:txBody>
      </p:sp>
    </p:spTree>
    <p:extLst>
      <p:ext uri="{BB962C8B-B14F-4D97-AF65-F5344CB8AC3E}">
        <p14:creationId xmlns:p14="http://schemas.microsoft.com/office/powerpoint/2010/main" val="2882492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C4600-7D6C-4BCF-B1B0-7534BB1FFC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13EF29-E5E8-4A78-AAEC-2AEE2526F9C0}"/>
              </a:ext>
            </a:extLst>
          </p:cNvPr>
          <p:cNvSpPr>
            <a:spLocks noGrp="1"/>
          </p:cNvSpPr>
          <p:nvPr>
            <p:ph type="dt" sz="half" idx="10"/>
          </p:nvPr>
        </p:nvSpPr>
        <p:spPr/>
        <p:txBody>
          <a:bodyPr/>
          <a:lstStyle/>
          <a:p>
            <a:fld id="{2BF1C80A-773B-40EF-9B70-3BB7CF30F318}" type="datetimeFigureOut">
              <a:rPr lang="en-GB" smtClean="0"/>
              <a:t>14/02/2022</a:t>
            </a:fld>
            <a:endParaRPr lang="en-GB" dirty="0"/>
          </a:p>
        </p:txBody>
      </p:sp>
      <p:sp>
        <p:nvSpPr>
          <p:cNvPr id="4" name="Footer Placeholder 3">
            <a:extLst>
              <a:ext uri="{FF2B5EF4-FFF2-40B4-BE49-F238E27FC236}">
                <a16:creationId xmlns:a16="http://schemas.microsoft.com/office/drawing/2014/main" id="{7F8E1D07-9296-4204-81BF-30AA0F46C47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0DF20CB-7441-4C3A-9C24-84488071A40A}"/>
              </a:ext>
            </a:extLst>
          </p:cNvPr>
          <p:cNvSpPr>
            <a:spLocks noGrp="1"/>
          </p:cNvSpPr>
          <p:nvPr>
            <p:ph type="sldNum" sz="quarter" idx="12"/>
          </p:nvPr>
        </p:nvSpPr>
        <p:spPr/>
        <p:txBody>
          <a:bodyPr/>
          <a:lstStyle/>
          <a:p>
            <a:fld id="{0306EB4A-0340-405C-8154-7A298303E07C}" type="slidenum">
              <a:rPr lang="en-GB" smtClean="0"/>
              <a:t>‹#›</a:t>
            </a:fld>
            <a:endParaRPr lang="en-GB" dirty="0"/>
          </a:p>
        </p:txBody>
      </p:sp>
    </p:spTree>
    <p:extLst>
      <p:ext uri="{BB962C8B-B14F-4D97-AF65-F5344CB8AC3E}">
        <p14:creationId xmlns:p14="http://schemas.microsoft.com/office/powerpoint/2010/main" val="1824249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303455-B569-4CD2-BE84-980A5F892236}"/>
              </a:ext>
            </a:extLst>
          </p:cNvPr>
          <p:cNvSpPr>
            <a:spLocks noGrp="1"/>
          </p:cNvSpPr>
          <p:nvPr>
            <p:ph type="dt" sz="half" idx="10"/>
          </p:nvPr>
        </p:nvSpPr>
        <p:spPr/>
        <p:txBody>
          <a:bodyPr/>
          <a:lstStyle/>
          <a:p>
            <a:fld id="{2BF1C80A-773B-40EF-9B70-3BB7CF30F318}" type="datetimeFigureOut">
              <a:rPr lang="en-GB" smtClean="0"/>
              <a:t>14/02/2022</a:t>
            </a:fld>
            <a:endParaRPr lang="en-GB" dirty="0"/>
          </a:p>
        </p:txBody>
      </p:sp>
      <p:sp>
        <p:nvSpPr>
          <p:cNvPr id="3" name="Footer Placeholder 2">
            <a:extLst>
              <a:ext uri="{FF2B5EF4-FFF2-40B4-BE49-F238E27FC236}">
                <a16:creationId xmlns:a16="http://schemas.microsoft.com/office/drawing/2014/main" id="{8A01447D-B421-44F8-80F8-EAE0908C7FC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A327C0A-4281-49D7-8CBF-3F0A551A9286}"/>
              </a:ext>
            </a:extLst>
          </p:cNvPr>
          <p:cNvSpPr>
            <a:spLocks noGrp="1"/>
          </p:cNvSpPr>
          <p:nvPr>
            <p:ph type="sldNum" sz="quarter" idx="12"/>
          </p:nvPr>
        </p:nvSpPr>
        <p:spPr/>
        <p:txBody>
          <a:bodyPr/>
          <a:lstStyle/>
          <a:p>
            <a:fld id="{0306EB4A-0340-405C-8154-7A298303E07C}" type="slidenum">
              <a:rPr lang="en-GB" smtClean="0"/>
              <a:t>‹#›</a:t>
            </a:fld>
            <a:endParaRPr lang="en-GB" dirty="0"/>
          </a:p>
        </p:txBody>
      </p:sp>
    </p:spTree>
    <p:extLst>
      <p:ext uri="{BB962C8B-B14F-4D97-AF65-F5344CB8AC3E}">
        <p14:creationId xmlns:p14="http://schemas.microsoft.com/office/powerpoint/2010/main" val="1159195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F5DBE-0BE2-4416-94D2-E2E1DAB34F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F3D5A7-ED8C-4E4D-9026-202610995D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7B34482-A422-4A37-8ECB-C7089DEB4F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7AE6B1-4000-48A2-98F5-21FEC490E789}"/>
              </a:ext>
            </a:extLst>
          </p:cNvPr>
          <p:cNvSpPr>
            <a:spLocks noGrp="1"/>
          </p:cNvSpPr>
          <p:nvPr>
            <p:ph type="dt" sz="half" idx="10"/>
          </p:nvPr>
        </p:nvSpPr>
        <p:spPr/>
        <p:txBody>
          <a:bodyPr/>
          <a:lstStyle/>
          <a:p>
            <a:fld id="{2BF1C80A-773B-40EF-9B70-3BB7CF30F318}" type="datetimeFigureOut">
              <a:rPr lang="en-GB" smtClean="0"/>
              <a:t>14/02/2022</a:t>
            </a:fld>
            <a:endParaRPr lang="en-GB" dirty="0"/>
          </a:p>
        </p:txBody>
      </p:sp>
      <p:sp>
        <p:nvSpPr>
          <p:cNvPr id="6" name="Footer Placeholder 5">
            <a:extLst>
              <a:ext uri="{FF2B5EF4-FFF2-40B4-BE49-F238E27FC236}">
                <a16:creationId xmlns:a16="http://schemas.microsoft.com/office/drawing/2014/main" id="{436457F4-A5C0-47B0-9021-A50A559E767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A7BEC27-3F1C-46A4-8D42-E3B7466BE9F1}"/>
              </a:ext>
            </a:extLst>
          </p:cNvPr>
          <p:cNvSpPr>
            <a:spLocks noGrp="1"/>
          </p:cNvSpPr>
          <p:nvPr>
            <p:ph type="sldNum" sz="quarter" idx="12"/>
          </p:nvPr>
        </p:nvSpPr>
        <p:spPr/>
        <p:txBody>
          <a:bodyPr/>
          <a:lstStyle/>
          <a:p>
            <a:fld id="{0306EB4A-0340-405C-8154-7A298303E07C}" type="slidenum">
              <a:rPr lang="en-GB" smtClean="0"/>
              <a:t>‹#›</a:t>
            </a:fld>
            <a:endParaRPr lang="en-GB" dirty="0"/>
          </a:p>
        </p:txBody>
      </p:sp>
    </p:spTree>
    <p:extLst>
      <p:ext uri="{BB962C8B-B14F-4D97-AF65-F5344CB8AC3E}">
        <p14:creationId xmlns:p14="http://schemas.microsoft.com/office/powerpoint/2010/main" val="1674062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557D6-A841-4E62-97A9-E4807C853A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7A8E97-228C-42B5-ABD8-FAE374E8E7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D93D358-0B06-47F9-8AFC-C9083FDEB2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BFF038-72FE-4162-91E5-8E3F68727464}"/>
              </a:ext>
            </a:extLst>
          </p:cNvPr>
          <p:cNvSpPr>
            <a:spLocks noGrp="1"/>
          </p:cNvSpPr>
          <p:nvPr>
            <p:ph type="dt" sz="half" idx="10"/>
          </p:nvPr>
        </p:nvSpPr>
        <p:spPr/>
        <p:txBody>
          <a:bodyPr/>
          <a:lstStyle/>
          <a:p>
            <a:fld id="{2BF1C80A-773B-40EF-9B70-3BB7CF30F318}" type="datetimeFigureOut">
              <a:rPr lang="en-GB" smtClean="0"/>
              <a:t>14/02/2022</a:t>
            </a:fld>
            <a:endParaRPr lang="en-GB" dirty="0"/>
          </a:p>
        </p:txBody>
      </p:sp>
      <p:sp>
        <p:nvSpPr>
          <p:cNvPr id="6" name="Footer Placeholder 5">
            <a:extLst>
              <a:ext uri="{FF2B5EF4-FFF2-40B4-BE49-F238E27FC236}">
                <a16:creationId xmlns:a16="http://schemas.microsoft.com/office/drawing/2014/main" id="{F0914248-17B4-4221-B6FA-12A4724EFEE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3FE8907-FFD1-4259-BC82-F24901E66835}"/>
              </a:ext>
            </a:extLst>
          </p:cNvPr>
          <p:cNvSpPr>
            <a:spLocks noGrp="1"/>
          </p:cNvSpPr>
          <p:nvPr>
            <p:ph type="sldNum" sz="quarter" idx="12"/>
          </p:nvPr>
        </p:nvSpPr>
        <p:spPr/>
        <p:txBody>
          <a:bodyPr/>
          <a:lstStyle/>
          <a:p>
            <a:fld id="{0306EB4A-0340-405C-8154-7A298303E07C}" type="slidenum">
              <a:rPr lang="en-GB" smtClean="0"/>
              <a:t>‹#›</a:t>
            </a:fld>
            <a:endParaRPr lang="en-GB" dirty="0"/>
          </a:p>
        </p:txBody>
      </p:sp>
    </p:spTree>
    <p:extLst>
      <p:ext uri="{BB962C8B-B14F-4D97-AF65-F5344CB8AC3E}">
        <p14:creationId xmlns:p14="http://schemas.microsoft.com/office/powerpoint/2010/main" val="1189011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FDBEE-F5C9-4AC7-AEE2-383476F9BF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E3011F-CCD2-4BC5-9C6A-2A20A09165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C6FF33-0FE3-4B5C-9F6B-6C89B8C7991E}"/>
              </a:ext>
            </a:extLst>
          </p:cNvPr>
          <p:cNvSpPr>
            <a:spLocks noGrp="1"/>
          </p:cNvSpPr>
          <p:nvPr>
            <p:ph type="dt" sz="half" idx="10"/>
          </p:nvPr>
        </p:nvSpPr>
        <p:spPr/>
        <p:txBody>
          <a:bodyPr/>
          <a:lstStyle/>
          <a:p>
            <a:fld id="{2BF1C80A-773B-40EF-9B70-3BB7CF30F318}" type="datetimeFigureOut">
              <a:rPr lang="en-GB" smtClean="0"/>
              <a:t>14/02/2022</a:t>
            </a:fld>
            <a:endParaRPr lang="en-GB" dirty="0"/>
          </a:p>
        </p:txBody>
      </p:sp>
      <p:sp>
        <p:nvSpPr>
          <p:cNvPr id="5" name="Footer Placeholder 4">
            <a:extLst>
              <a:ext uri="{FF2B5EF4-FFF2-40B4-BE49-F238E27FC236}">
                <a16:creationId xmlns:a16="http://schemas.microsoft.com/office/drawing/2014/main" id="{EC7A5282-D8E0-4BBD-B8E0-5DC4EA0A46A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089F2B7-1154-4933-A2A4-50A58DF43B8F}"/>
              </a:ext>
            </a:extLst>
          </p:cNvPr>
          <p:cNvSpPr>
            <a:spLocks noGrp="1"/>
          </p:cNvSpPr>
          <p:nvPr>
            <p:ph type="sldNum" sz="quarter" idx="12"/>
          </p:nvPr>
        </p:nvSpPr>
        <p:spPr/>
        <p:txBody>
          <a:bodyPr/>
          <a:lstStyle/>
          <a:p>
            <a:fld id="{0306EB4A-0340-405C-8154-7A298303E07C}" type="slidenum">
              <a:rPr lang="en-GB" smtClean="0"/>
              <a:t>‹#›</a:t>
            </a:fld>
            <a:endParaRPr lang="en-GB" dirty="0"/>
          </a:p>
        </p:txBody>
      </p:sp>
    </p:spTree>
    <p:extLst>
      <p:ext uri="{BB962C8B-B14F-4D97-AF65-F5344CB8AC3E}">
        <p14:creationId xmlns:p14="http://schemas.microsoft.com/office/powerpoint/2010/main" val="2192451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350C9A-8DE1-4CE3-A1FD-EFC7654615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4E89FF-1A65-4CE0-91AA-EDEA66EDBA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F137DB-E968-4567-9700-FA977E49E041}"/>
              </a:ext>
            </a:extLst>
          </p:cNvPr>
          <p:cNvSpPr>
            <a:spLocks noGrp="1"/>
          </p:cNvSpPr>
          <p:nvPr>
            <p:ph type="dt" sz="half" idx="10"/>
          </p:nvPr>
        </p:nvSpPr>
        <p:spPr/>
        <p:txBody>
          <a:bodyPr/>
          <a:lstStyle/>
          <a:p>
            <a:fld id="{2BF1C80A-773B-40EF-9B70-3BB7CF30F318}" type="datetimeFigureOut">
              <a:rPr lang="en-GB" smtClean="0"/>
              <a:t>14/02/2022</a:t>
            </a:fld>
            <a:endParaRPr lang="en-GB" dirty="0"/>
          </a:p>
        </p:txBody>
      </p:sp>
      <p:sp>
        <p:nvSpPr>
          <p:cNvPr id="5" name="Footer Placeholder 4">
            <a:extLst>
              <a:ext uri="{FF2B5EF4-FFF2-40B4-BE49-F238E27FC236}">
                <a16:creationId xmlns:a16="http://schemas.microsoft.com/office/drawing/2014/main" id="{630E7FB9-E749-4A36-AE40-0AA5E8ADD3B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775E824-1411-437E-828B-83A4E63F9A8E}"/>
              </a:ext>
            </a:extLst>
          </p:cNvPr>
          <p:cNvSpPr>
            <a:spLocks noGrp="1"/>
          </p:cNvSpPr>
          <p:nvPr>
            <p:ph type="sldNum" sz="quarter" idx="12"/>
          </p:nvPr>
        </p:nvSpPr>
        <p:spPr/>
        <p:txBody>
          <a:bodyPr/>
          <a:lstStyle/>
          <a:p>
            <a:fld id="{0306EB4A-0340-405C-8154-7A298303E07C}" type="slidenum">
              <a:rPr lang="en-GB" smtClean="0"/>
              <a:t>‹#›</a:t>
            </a:fld>
            <a:endParaRPr lang="en-GB" dirty="0"/>
          </a:p>
        </p:txBody>
      </p:sp>
    </p:spTree>
    <p:extLst>
      <p:ext uri="{BB962C8B-B14F-4D97-AF65-F5344CB8AC3E}">
        <p14:creationId xmlns:p14="http://schemas.microsoft.com/office/powerpoint/2010/main" val="605491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6C5DEE-1F13-4E71-B48A-5D841536AC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406360-FF4E-400C-A4F4-73A46B2380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F23550-424C-46A5-8CEF-34B8CDA128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F1C80A-773B-40EF-9B70-3BB7CF30F318}" type="datetimeFigureOut">
              <a:rPr lang="en-GB" smtClean="0"/>
              <a:t>14/02/2022</a:t>
            </a:fld>
            <a:endParaRPr lang="en-GB" dirty="0"/>
          </a:p>
        </p:txBody>
      </p:sp>
      <p:sp>
        <p:nvSpPr>
          <p:cNvPr id="5" name="Footer Placeholder 4">
            <a:extLst>
              <a:ext uri="{FF2B5EF4-FFF2-40B4-BE49-F238E27FC236}">
                <a16:creationId xmlns:a16="http://schemas.microsoft.com/office/drawing/2014/main" id="{41A5FC16-FA93-418B-886F-8EAAEF1D84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AC7BD83-4600-4EDC-B62B-83D97DBCBF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06EB4A-0340-405C-8154-7A298303E07C}" type="slidenum">
              <a:rPr lang="en-GB" smtClean="0"/>
              <a:t>‹#›</a:t>
            </a:fld>
            <a:endParaRPr lang="en-GB" dirty="0"/>
          </a:p>
        </p:txBody>
      </p:sp>
    </p:spTree>
    <p:extLst>
      <p:ext uri="{BB962C8B-B14F-4D97-AF65-F5344CB8AC3E}">
        <p14:creationId xmlns:p14="http://schemas.microsoft.com/office/powerpoint/2010/main" val="25613897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3BEAF-389E-415D-9D64-504CBB81111B}"/>
              </a:ext>
            </a:extLst>
          </p:cNvPr>
          <p:cNvSpPr>
            <a:spLocks noGrp="1"/>
          </p:cNvSpPr>
          <p:nvPr>
            <p:ph type="ctrTitle"/>
          </p:nvPr>
        </p:nvSpPr>
        <p:spPr/>
        <p:txBody>
          <a:bodyPr>
            <a:normAutofit fontScale="90000"/>
          </a:bodyPr>
          <a:lstStyle/>
          <a:p>
            <a:r>
              <a:rPr lang="en-GB" dirty="0"/>
              <a:t>What are the core employability skills that remain increasingly relevant and why?</a:t>
            </a:r>
          </a:p>
        </p:txBody>
      </p:sp>
      <p:sp>
        <p:nvSpPr>
          <p:cNvPr id="3" name="Subtitle 2">
            <a:extLst>
              <a:ext uri="{FF2B5EF4-FFF2-40B4-BE49-F238E27FC236}">
                <a16:creationId xmlns:a16="http://schemas.microsoft.com/office/drawing/2014/main" id="{8B2A8269-A942-4FD0-BBA5-5E5839DF9D7A}"/>
              </a:ext>
            </a:extLst>
          </p:cNvPr>
          <p:cNvSpPr>
            <a:spLocks noGrp="1"/>
          </p:cNvSpPr>
          <p:nvPr>
            <p:ph type="subTitle" idx="1"/>
          </p:nvPr>
        </p:nvSpPr>
        <p:spPr/>
        <p:txBody>
          <a:bodyPr/>
          <a:lstStyle/>
          <a:p>
            <a:r>
              <a:rPr lang="en-GB" dirty="0"/>
              <a:t>By: Haitham Yousif</a:t>
            </a:r>
          </a:p>
          <a:p>
            <a:r>
              <a:rPr lang="en-GB" dirty="0"/>
              <a:t>Student no. 2027242</a:t>
            </a:r>
          </a:p>
        </p:txBody>
      </p:sp>
    </p:spTree>
    <p:extLst>
      <p:ext uri="{BB962C8B-B14F-4D97-AF65-F5344CB8AC3E}">
        <p14:creationId xmlns:p14="http://schemas.microsoft.com/office/powerpoint/2010/main" val="203513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A23A9-4170-41E8-A505-98CA00B7A75B}"/>
              </a:ext>
            </a:extLst>
          </p:cNvPr>
          <p:cNvSpPr>
            <a:spLocks noGrp="1"/>
          </p:cNvSpPr>
          <p:nvPr>
            <p:ph type="title"/>
          </p:nvPr>
        </p:nvSpPr>
        <p:spPr/>
        <p:txBody>
          <a:bodyPr/>
          <a:lstStyle/>
          <a:p>
            <a:r>
              <a:rPr lang="en-GB" dirty="0"/>
              <a:t>Why are employability skills important?</a:t>
            </a:r>
          </a:p>
        </p:txBody>
      </p:sp>
      <p:sp>
        <p:nvSpPr>
          <p:cNvPr id="3" name="Content Placeholder 2">
            <a:extLst>
              <a:ext uri="{FF2B5EF4-FFF2-40B4-BE49-F238E27FC236}">
                <a16:creationId xmlns:a16="http://schemas.microsoft.com/office/drawing/2014/main" id="{141E04F4-E3F6-400D-8FD9-B49E1A8C4DFB}"/>
              </a:ext>
            </a:extLst>
          </p:cNvPr>
          <p:cNvSpPr>
            <a:spLocks noGrp="1"/>
          </p:cNvSpPr>
          <p:nvPr>
            <p:ph idx="1"/>
          </p:nvPr>
        </p:nvSpPr>
        <p:spPr/>
        <p:txBody>
          <a:bodyPr/>
          <a:lstStyle/>
          <a:p>
            <a:r>
              <a:rPr lang="en-GB" dirty="0"/>
              <a:t>Employability skills are important because, while they are not frequently listed in job descriptions, most employers look for them when interviewing candidates. Employability skills can help you stand out from the crowd of candidates applying for the same job. To increase your chances of getting hired, list the employability skills that are most relevant to the role.</a:t>
            </a:r>
          </a:p>
        </p:txBody>
      </p:sp>
    </p:spTree>
    <p:extLst>
      <p:ext uri="{BB962C8B-B14F-4D97-AF65-F5344CB8AC3E}">
        <p14:creationId xmlns:p14="http://schemas.microsoft.com/office/powerpoint/2010/main" val="718712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A81ED-ADB0-44ED-80BE-8FB5580CAB30}"/>
              </a:ext>
            </a:extLst>
          </p:cNvPr>
          <p:cNvSpPr>
            <a:spLocks noGrp="1"/>
          </p:cNvSpPr>
          <p:nvPr>
            <p:ph type="title"/>
          </p:nvPr>
        </p:nvSpPr>
        <p:spPr/>
        <p:txBody>
          <a:bodyPr/>
          <a:lstStyle/>
          <a:p>
            <a:r>
              <a:rPr lang="en-GB" dirty="0"/>
              <a:t>The top ten most important employability skills</a:t>
            </a:r>
          </a:p>
        </p:txBody>
      </p:sp>
      <p:sp>
        <p:nvSpPr>
          <p:cNvPr id="3" name="Content Placeholder 2">
            <a:extLst>
              <a:ext uri="{FF2B5EF4-FFF2-40B4-BE49-F238E27FC236}">
                <a16:creationId xmlns:a16="http://schemas.microsoft.com/office/drawing/2014/main" id="{BD46D32E-74E2-471D-A3BB-6EAA0566BB31}"/>
              </a:ext>
            </a:extLst>
          </p:cNvPr>
          <p:cNvSpPr>
            <a:spLocks noGrp="1"/>
          </p:cNvSpPr>
          <p:nvPr>
            <p:ph idx="1"/>
          </p:nvPr>
        </p:nvSpPr>
        <p:spPr/>
        <p:txBody>
          <a:bodyPr/>
          <a:lstStyle/>
          <a:p>
            <a:r>
              <a:rPr lang="en-GB" dirty="0"/>
              <a:t>Communication</a:t>
            </a:r>
          </a:p>
          <a:p>
            <a:pPr marL="0" indent="0">
              <a:buNone/>
            </a:pPr>
            <a:r>
              <a:rPr lang="en-GB" dirty="0"/>
              <a:t>In order to communicate effectively in any job, four fundamental skills are required:</a:t>
            </a:r>
          </a:p>
          <a:p>
            <a:r>
              <a:rPr lang="en-GB" dirty="0"/>
              <a:t>Writing: Almost every job today requires good writing skills, whether it is to write emails, letters, memos, financial documents, or responses to forms. Depending on the role, some employers may require advanced writing skills, while others may only require candidates with basic language understanding to communicate effectively. It is critical that you can summarise points, use appropriate vocabulary, and write grammatically correct sentences.</a:t>
            </a:r>
          </a:p>
        </p:txBody>
      </p:sp>
    </p:spTree>
    <p:extLst>
      <p:ext uri="{BB962C8B-B14F-4D97-AF65-F5344CB8AC3E}">
        <p14:creationId xmlns:p14="http://schemas.microsoft.com/office/powerpoint/2010/main" val="354866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85DB9-277D-4B5D-BC01-B37A7AC6F7A7}"/>
              </a:ext>
            </a:extLst>
          </p:cNvPr>
          <p:cNvSpPr>
            <a:spLocks noGrp="1"/>
          </p:cNvSpPr>
          <p:nvPr>
            <p:ph type="title"/>
          </p:nvPr>
        </p:nvSpPr>
        <p:spPr/>
        <p:txBody>
          <a:bodyPr/>
          <a:lstStyle/>
          <a:p>
            <a:r>
              <a:rPr lang="en-GB" dirty="0"/>
              <a:t>Communication</a:t>
            </a:r>
          </a:p>
        </p:txBody>
      </p:sp>
      <p:sp>
        <p:nvSpPr>
          <p:cNvPr id="3" name="Content Placeholder 2">
            <a:extLst>
              <a:ext uri="{FF2B5EF4-FFF2-40B4-BE49-F238E27FC236}">
                <a16:creationId xmlns:a16="http://schemas.microsoft.com/office/drawing/2014/main" id="{9F6735BB-590A-4F4E-AE70-8D1600962AB4}"/>
              </a:ext>
            </a:extLst>
          </p:cNvPr>
          <p:cNvSpPr>
            <a:spLocks noGrp="1"/>
          </p:cNvSpPr>
          <p:nvPr>
            <p:ph idx="1"/>
          </p:nvPr>
        </p:nvSpPr>
        <p:spPr/>
        <p:txBody>
          <a:bodyPr>
            <a:normAutofit/>
          </a:bodyPr>
          <a:lstStyle/>
          <a:p>
            <a:r>
              <a:rPr lang="en-GB" dirty="0"/>
              <a:t>Speaking: Candidates must be able to converse effectively with others while maintaining a professional tone and intelligent vocabulary. It also includes effectively using body language, gestures, and facial expressions to aid communication.</a:t>
            </a:r>
          </a:p>
          <a:p>
            <a:r>
              <a:rPr lang="en-GB" dirty="0"/>
              <a:t>Listening: Listening skills </a:t>
            </a:r>
          </a:p>
          <a:p>
            <a:r>
              <a:rPr lang="en-GB" dirty="0"/>
              <a:t>Presenting</a:t>
            </a:r>
          </a:p>
        </p:txBody>
      </p:sp>
    </p:spTree>
    <p:extLst>
      <p:ext uri="{BB962C8B-B14F-4D97-AF65-F5344CB8AC3E}">
        <p14:creationId xmlns:p14="http://schemas.microsoft.com/office/powerpoint/2010/main" val="532183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A6C19-5B43-4C38-969D-99272874EF23}"/>
              </a:ext>
            </a:extLst>
          </p:cNvPr>
          <p:cNvSpPr>
            <a:spLocks noGrp="1"/>
          </p:cNvSpPr>
          <p:nvPr>
            <p:ph type="title"/>
          </p:nvPr>
        </p:nvSpPr>
        <p:spPr/>
        <p:txBody>
          <a:bodyPr/>
          <a:lstStyle/>
          <a:p>
            <a:r>
              <a:rPr lang="en-GB" dirty="0"/>
              <a:t>Motivation </a:t>
            </a:r>
            <a:br>
              <a:rPr lang="en-GB" dirty="0"/>
            </a:br>
            <a:endParaRPr lang="en-GB" dirty="0"/>
          </a:p>
        </p:txBody>
      </p:sp>
      <p:sp>
        <p:nvSpPr>
          <p:cNvPr id="3" name="Content Placeholder 2">
            <a:extLst>
              <a:ext uri="{FF2B5EF4-FFF2-40B4-BE49-F238E27FC236}">
                <a16:creationId xmlns:a16="http://schemas.microsoft.com/office/drawing/2014/main" id="{621E448A-19E9-47F4-A22D-1ED9B0E799D2}"/>
              </a:ext>
            </a:extLst>
          </p:cNvPr>
          <p:cNvSpPr>
            <a:spLocks noGrp="1"/>
          </p:cNvSpPr>
          <p:nvPr>
            <p:ph idx="1"/>
          </p:nvPr>
        </p:nvSpPr>
        <p:spPr/>
        <p:txBody>
          <a:bodyPr/>
          <a:lstStyle/>
          <a:p>
            <a:r>
              <a:rPr lang="en-GB" dirty="0"/>
              <a:t>Being motivated entails being able to act independently and make consistent progress toward your goals. Motivated people are proactive and rarely let obstacles stand in their way of progress. You should be proactive in identifying and eliminating problems. You should also plan for potential workplace challenges and take the necessary precautions to avoid problems. When you come across opportunities, seize them and position yourself so that you can reap the benefits.</a:t>
            </a:r>
          </a:p>
          <a:p>
            <a:endParaRPr lang="en-GB" dirty="0"/>
          </a:p>
        </p:txBody>
      </p:sp>
    </p:spTree>
    <p:extLst>
      <p:ext uri="{BB962C8B-B14F-4D97-AF65-F5344CB8AC3E}">
        <p14:creationId xmlns:p14="http://schemas.microsoft.com/office/powerpoint/2010/main" val="3970142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71F4E-5615-4ECE-A378-2D9D6E527B15}"/>
              </a:ext>
            </a:extLst>
          </p:cNvPr>
          <p:cNvSpPr>
            <a:spLocks noGrp="1"/>
          </p:cNvSpPr>
          <p:nvPr>
            <p:ph type="title"/>
          </p:nvPr>
        </p:nvSpPr>
        <p:spPr/>
        <p:txBody>
          <a:bodyPr/>
          <a:lstStyle/>
          <a:p>
            <a:r>
              <a:rPr lang="en-GB" dirty="0"/>
              <a:t>Reliability</a:t>
            </a:r>
          </a:p>
        </p:txBody>
      </p:sp>
      <p:sp>
        <p:nvSpPr>
          <p:cNvPr id="3" name="Content Placeholder 2">
            <a:extLst>
              <a:ext uri="{FF2B5EF4-FFF2-40B4-BE49-F238E27FC236}">
                <a16:creationId xmlns:a16="http://schemas.microsoft.com/office/drawing/2014/main" id="{8FEAC68C-8F25-4C50-A150-A74EC1F67A7D}"/>
              </a:ext>
            </a:extLst>
          </p:cNvPr>
          <p:cNvSpPr>
            <a:spLocks noGrp="1"/>
          </p:cNvSpPr>
          <p:nvPr>
            <p:ph idx="1"/>
          </p:nvPr>
        </p:nvSpPr>
        <p:spPr/>
        <p:txBody>
          <a:bodyPr/>
          <a:lstStyle/>
          <a:p>
            <a:r>
              <a:rPr lang="en-GB" dirty="0"/>
              <a:t>Reliability implies that you are trustworthy and that your employer can rely on your word and abilities. Trust is earned by completing assigned tasks on time and delivering satisfactory work results on a consistent basis. Being dependable also entails cultivating a culture of only making promises you can keep. The best way to increase your dependability is to consistently meet and strive to exceed the performance levels expected by your employer.</a:t>
            </a:r>
          </a:p>
        </p:txBody>
      </p:sp>
    </p:spTree>
    <p:extLst>
      <p:ext uri="{BB962C8B-B14F-4D97-AF65-F5344CB8AC3E}">
        <p14:creationId xmlns:p14="http://schemas.microsoft.com/office/powerpoint/2010/main" val="124339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60A75-394E-49D9-BEC0-2B442A8F0B73}"/>
              </a:ext>
            </a:extLst>
          </p:cNvPr>
          <p:cNvSpPr>
            <a:spLocks noGrp="1"/>
          </p:cNvSpPr>
          <p:nvPr>
            <p:ph type="title"/>
          </p:nvPr>
        </p:nvSpPr>
        <p:spPr/>
        <p:txBody>
          <a:bodyPr/>
          <a:lstStyle/>
          <a:p>
            <a:r>
              <a:rPr lang="en-GB" dirty="0"/>
              <a:t>Teamwork</a:t>
            </a:r>
          </a:p>
        </p:txBody>
      </p:sp>
      <p:sp>
        <p:nvSpPr>
          <p:cNvPr id="3" name="Content Placeholder 2">
            <a:extLst>
              <a:ext uri="{FF2B5EF4-FFF2-40B4-BE49-F238E27FC236}">
                <a16:creationId xmlns:a16="http://schemas.microsoft.com/office/drawing/2014/main" id="{F76F6A5E-AA27-492A-9BD0-F6B34F96C277}"/>
              </a:ext>
            </a:extLst>
          </p:cNvPr>
          <p:cNvSpPr>
            <a:spLocks noGrp="1"/>
          </p:cNvSpPr>
          <p:nvPr>
            <p:ph idx="1"/>
          </p:nvPr>
        </p:nvSpPr>
        <p:spPr/>
        <p:txBody>
          <a:bodyPr>
            <a:normAutofit fontScale="92500"/>
          </a:bodyPr>
          <a:lstStyle/>
          <a:p>
            <a:r>
              <a:rPr lang="en-GB" dirty="0"/>
              <a:t>Teamwork skills allow you to work cooperatively with your colleagues to achieve a common goal. These abilities are important because they help a company achieve its objectives. Cohesive teams frequently meet milestones faster and deliver more successful projects. A collaborative workforce also fosters a positive work environment, which boosts the company's overall growth and morale.</a:t>
            </a:r>
          </a:p>
          <a:p>
            <a:pPr algn="l"/>
            <a:r>
              <a:rPr lang="en-GB" b="0" i="0" dirty="0">
                <a:effectLst/>
                <a:latin typeface="Open Sans" panose="020B0606030504020204" pitchFamily="34" charset="0"/>
              </a:rPr>
              <a:t>To become a great team player, practise collaborating with others and accepting responsibility for the work assigned to you. </a:t>
            </a:r>
          </a:p>
          <a:p>
            <a:pPr algn="l"/>
            <a:r>
              <a:rPr lang="en-GB" b="0" i="0" dirty="0">
                <a:effectLst/>
                <a:latin typeface="Open Sans" panose="020B0606030504020204" pitchFamily="34" charset="0"/>
              </a:rPr>
              <a:t>Joining a sports team, working with others in a community organisation, and volunteering to help </a:t>
            </a:r>
            <a:r>
              <a:rPr lang="en-GB" b="0" i="0" dirty="0" err="1">
                <a:effectLst/>
                <a:latin typeface="Open Sans" panose="020B0606030504020204" pitchFamily="34" charset="0"/>
              </a:rPr>
              <a:t>coworkers</a:t>
            </a:r>
            <a:r>
              <a:rPr lang="en-GB" b="0" i="0" dirty="0">
                <a:effectLst/>
                <a:latin typeface="Open Sans" panose="020B0606030504020204" pitchFamily="34" charset="0"/>
              </a:rPr>
              <a:t> can all help you improve your teamwork skills.</a:t>
            </a:r>
          </a:p>
          <a:p>
            <a:endParaRPr lang="en-GB" dirty="0"/>
          </a:p>
        </p:txBody>
      </p:sp>
    </p:spTree>
    <p:extLst>
      <p:ext uri="{BB962C8B-B14F-4D97-AF65-F5344CB8AC3E}">
        <p14:creationId xmlns:p14="http://schemas.microsoft.com/office/powerpoint/2010/main" val="46978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CBEB7-7ABD-442C-BB0C-78BBC57D8A7C}"/>
              </a:ext>
            </a:extLst>
          </p:cNvPr>
          <p:cNvSpPr>
            <a:spLocks noGrp="1"/>
          </p:cNvSpPr>
          <p:nvPr>
            <p:ph type="title"/>
          </p:nvPr>
        </p:nvSpPr>
        <p:spPr/>
        <p:txBody>
          <a:bodyPr/>
          <a:lstStyle/>
          <a:p>
            <a:r>
              <a:rPr lang="en-GB" dirty="0"/>
              <a:t>Analytical skills</a:t>
            </a:r>
          </a:p>
        </p:txBody>
      </p:sp>
      <p:sp>
        <p:nvSpPr>
          <p:cNvPr id="3" name="Content Placeholder 2">
            <a:extLst>
              <a:ext uri="{FF2B5EF4-FFF2-40B4-BE49-F238E27FC236}">
                <a16:creationId xmlns:a16="http://schemas.microsoft.com/office/drawing/2014/main" id="{82199F59-7F33-49E5-ADC5-A3BB83BEB3CD}"/>
              </a:ext>
            </a:extLst>
          </p:cNvPr>
          <p:cNvSpPr>
            <a:spLocks noGrp="1"/>
          </p:cNvSpPr>
          <p:nvPr>
            <p:ph idx="1"/>
          </p:nvPr>
        </p:nvSpPr>
        <p:spPr/>
        <p:txBody>
          <a:bodyPr/>
          <a:lstStyle/>
          <a:p>
            <a:r>
              <a:rPr lang="en-GB" dirty="0"/>
              <a:t>Analytical skills are the ability to break down information into manageable chunks in order to draw conclusions. This frequently necessitates the use of logical reasoning, creativity, research, communication, and critical thinking abilities. Employers with these skills can assist an organisation in solving problems, improving efficiency, and increasing productivity. Staying informed and alert is an important part of improving your analytical skills. </a:t>
            </a:r>
            <a:r>
              <a:rPr lang="en-GB"/>
              <a:t>It is critical to actively participate within an organisation in order to identify areas for improvement and devise solutions to eliminate them.</a:t>
            </a:r>
          </a:p>
        </p:txBody>
      </p:sp>
    </p:spTree>
    <p:extLst>
      <p:ext uri="{BB962C8B-B14F-4D97-AF65-F5344CB8AC3E}">
        <p14:creationId xmlns:p14="http://schemas.microsoft.com/office/powerpoint/2010/main" val="2811273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592</Words>
  <Application>Microsoft Office PowerPoint</Application>
  <PresentationFormat>Widescreen</PresentationFormat>
  <Paragraphs>23</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Open Sans</vt:lpstr>
      <vt:lpstr>Office Theme</vt:lpstr>
      <vt:lpstr>What are the core employability skills that remain increasingly relevant and why?</vt:lpstr>
      <vt:lpstr>Why are employability skills important?</vt:lpstr>
      <vt:lpstr>The top ten most important employability skills</vt:lpstr>
      <vt:lpstr>Communication</vt:lpstr>
      <vt:lpstr>Motivation  </vt:lpstr>
      <vt:lpstr>Reliability</vt:lpstr>
      <vt:lpstr>Teamwork</vt:lpstr>
      <vt:lpstr>Analytical skills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the core employability skills that remain increasingly relevant and why?</dc:title>
  <dc:creator>haitham mahmoud yousif</dc:creator>
  <cp:lastModifiedBy>haitham mahmoud yousif</cp:lastModifiedBy>
  <cp:revision>2</cp:revision>
  <dcterms:created xsi:type="dcterms:W3CDTF">2022-02-14T15:41:05Z</dcterms:created>
  <dcterms:modified xsi:type="dcterms:W3CDTF">2022-02-14T16:17:48Z</dcterms:modified>
</cp:coreProperties>
</file>