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2" r:id="rId6"/>
    <p:sldId id="259" r:id="rId7"/>
    <p:sldId id="257" r:id="rId8"/>
    <p:sldId id="263" r:id="rId9"/>
    <p:sldId id="260" r:id="rId10"/>
    <p:sldId id="261"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2" d="100"/>
          <a:sy n="112" d="100"/>
        </p:scale>
        <p:origin x="4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D6844-2354-BD81-969C-C16119C481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C22D201-1D1B-3FFC-69B2-EB4ED7EA27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178F6F7-10BD-579C-5A68-1B2BF2EA7861}"/>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5" name="Footer Placeholder 4">
            <a:extLst>
              <a:ext uri="{FF2B5EF4-FFF2-40B4-BE49-F238E27FC236}">
                <a16:creationId xmlns:a16="http://schemas.microsoft.com/office/drawing/2014/main" id="{347163A8-C9E9-5DD8-C64A-BD31FFB765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0E4463-6CFC-92D0-EECE-90207E5430A7}"/>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1264519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D0DC9-5411-C603-82E7-C390C0851F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A4E4AD1-D800-8E76-1471-C85BCDF7A0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0E5577-F39C-8666-4297-31BA578E139B}"/>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5" name="Footer Placeholder 4">
            <a:extLst>
              <a:ext uri="{FF2B5EF4-FFF2-40B4-BE49-F238E27FC236}">
                <a16:creationId xmlns:a16="http://schemas.microsoft.com/office/drawing/2014/main" id="{B3A3D223-B96B-C6C0-0941-BD52CC6052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032D71-16E4-9394-5A8E-C5898EBD6E8A}"/>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2806184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3FDBA-007A-0AF5-728E-DE75F9507D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3CC636-FFED-F490-3EAF-6D35205596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956E7A-3917-3D36-30A9-E5E15889955D}"/>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5" name="Footer Placeholder 4">
            <a:extLst>
              <a:ext uri="{FF2B5EF4-FFF2-40B4-BE49-F238E27FC236}">
                <a16:creationId xmlns:a16="http://schemas.microsoft.com/office/drawing/2014/main" id="{A0CDA6A0-0DAA-75EF-678F-84BD59C93A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0F63C9-C772-8639-E9E9-D5402E1B2182}"/>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1082050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91C72-01C9-B046-6E19-91809633D6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E1E508-1132-AF52-A36F-A7E6C54E0A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C011DE9-1F43-9A05-C9F8-226176E972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ED8FA0-AF68-A910-5856-040350AF9BB6}"/>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6" name="Footer Placeholder 5">
            <a:extLst>
              <a:ext uri="{FF2B5EF4-FFF2-40B4-BE49-F238E27FC236}">
                <a16:creationId xmlns:a16="http://schemas.microsoft.com/office/drawing/2014/main" id="{E2AC9DCE-C34B-DA66-C194-60B8D33B15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00FDC5-9357-D80E-826F-D2D71980A9D0}"/>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831244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A397B-FC06-CCAA-9BA0-43BD38B71E0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13754-17EF-987C-9229-8D7E1A90E9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BC2B61-31C4-2AD3-1472-5B633C1E39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D3B553-30F0-8B89-131C-1261978C85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94F0807-6B31-F57B-DFE9-5B79383718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533157-507D-E8CE-1DD8-B5A5DE3E986A}"/>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8" name="Footer Placeholder 7">
            <a:extLst>
              <a:ext uri="{FF2B5EF4-FFF2-40B4-BE49-F238E27FC236}">
                <a16:creationId xmlns:a16="http://schemas.microsoft.com/office/drawing/2014/main" id="{5E6D7295-CB91-19F6-1A81-49C488D5B0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9B9C8C-4F20-9FE7-354D-729E0A485355}"/>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2740404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2AD66-AB51-0DB7-7A24-4E31CBFB45A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C55DE8-1C89-E019-1983-50A326CFA12E}"/>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4" name="Footer Placeholder 3">
            <a:extLst>
              <a:ext uri="{FF2B5EF4-FFF2-40B4-BE49-F238E27FC236}">
                <a16:creationId xmlns:a16="http://schemas.microsoft.com/office/drawing/2014/main" id="{CB8E0586-12E0-6BE1-5CC9-614FBB0A3B7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9C0B83-05F6-E263-7119-02812CE63536}"/>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2884154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947141-255F-7EFF-B978-C27FB6DD8283}"/>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3" name="Footer Placeholder 2">
            <a:extLst>
              <a:ext uri="{FF2B5EF4-FFF2-40B4-BE49-F238E27FC236}">
                <a16:creationId xmlns:a16="http://schemas.microsoft.com/office/drawing/2014/main" id="{1447C307-59CB-4619-744D-D8E6750AA7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038227-C094-1C49-FB2B-C8492F097B88}"/>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108313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65BF0-7981-C6E7-65A3-CF5A4E50EF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F8D754-8B47-F8F0-C33A-8C0BCA6597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4F6667-4851-C600-7712-A1C9645177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4CE311-D3E8-24C4-08AD-0381E9D80F60}"/>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6" name="Footer Placeholder 5">
            <a:extLst>
              <a:ext uri="{FF2B5EF4-FFF2-40B4-BE49-F238E27FC236}">
                <a16:creationId xmlns:a16="http://schemas.microsoft.com/office/drawing/2014/main" id="{BE230208-596E-7EA0-6A50-6E975461E0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1097B9-7985-BB6C-3483-A932DD693537}"/>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3402624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7B7A8-7FA8-929E-EE85-8CF3A35BE8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A46660-CD1A-FD31-009F-97C415A23D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7FA5E4-F449-2100-E1E6-FF2290E4A6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09408B-2D13-7362-CC69-3978D58F1009}"/>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6" name="Footer Placeholder 5">
            <a:extLst>
              <a:ext uri="{FF2B5EF4-FFF2-40B4-BE49-F238E27FC236}">
                <a16:creationId xmlns:a16="http://schemas.microsoft.com/office/drawing/2014/main" id="{0957F789-E811-2ABC-03F7-3172A95782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0D215B-35BA-F140-7EF6-E3447327B1BF}"/>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2232765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A5A5D-02BB-7460-8B64-E8E44629333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B24EE6-5B9A-FAFC-F411-F4E5ADA1C9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88D8F0-69E3-CCC6-3C0C-117939DC889B}"/>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5" name="Footer Placeholder 4">
            <a:extLst>
              <a:ext uri="{FF2B5EF4-FFF2-40B4-BE49-F238E27FC236}">
                <a16:creationId xmlns:a16="http://schemas.microsoft.com/office/drawing/2014/main" id="{2D834B52-B73A-8414-0E3B-23022B2A6B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9299C4-0AB1-9337-96EE-4927BC793353}"/>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2210329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59A1150-6C44-03AC-5EAD-E9A1B1BDF3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05C425-E3A2-91B7-C104-11E37727D5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29F482-2DD4-4E56-6F09-308CEED08C84}"/>
              </a:ext>
            </a:extLst>
          </p:cNvPr>
          <p:cNvSpPr>
            <a:spLocks noGrp="1"/>
          </p:cNvSpPr>
          <p:nvPr>
            <p:ph type="dt" sz="half" idx="10"/>
          </p:nvPr>
        </p:nvSpPr>
        <p:spPr/>
        <p:txBody>
          <a:bodyPr/>
          <a:lstStyle/>
          <a:p>
            <a:fld id="{F6945BBB-A368-42D0-86B2-C648EFAF0C02}" type="datetimeFigureOut">
              <a:rPr lang="en-GB" smtClean="0"/>
              <a:t>16/03/2026</a:t>
            </a:fld>
            <a:endParaRPr lang="en-GB"/>
          </a:p>
        </p:txBody>
      </p:sp>
      <p:sp>
        <p:nvSpPr>
          <p:cNvPr id="5" name="Footer Placeholder 4">
            <a:extLst>
              <a:ext uri="{FF2B5EF4-FFF2-40B4-BE49-F238E27FC236}">
                <a16:creationId xmlns:a16="http://schemas.microsoft.com/office/drawing/2014/main" id="{8119A4C0-FFFC-4042-70CA-29689499C4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EDB0C4-78F3-5A72-F22D-1B1D879ADEED}"/>
              </a:ext>
            </a:extLst>
          </p:cNvPr>
          <p:cNvSpPr>
            <a:spLocks noGrp="1"/>
          </p:cNvSpPr>
          <p:nvPr>
            <p:ph type="sldNum" sz="quarter" idx="12"/>
          </p:nvPr>
        </p:nvSpPr>
        <p:spPr/>
        <p:txBody>
          <a:bodyPr/>
          <a:lstStyle/>
          <a:p>
            <a:fld id="{A086DFCB-B92B-4B6E-B4AF-C2F02DAE8CC4}" type="slidenum">
              <a:rPr lang="en-GB" smtClean="0"/>
              <a:t>‹#›</a:t>
            </a:fld>
            <a:endParaRPr lang="en-GB"/>
          </a:p>
        </p:txBody>
      </p:sp>
    </p:spTree>
    <p:extLst>
      <p:ext uri="{BB962C8B-B14F-4D97-AF65-F5344CB8AC3E}">
        <p14:creationId xmlns:p14="http://schemas.microsoft.com/office/powerpoint/2010/main" val="107108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5C03CE-F35F-1852-78A2-6640640638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22CF9A-393F-DAEB-E538-96B62864A3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80CA06-A360-4128-211A-67B533CD3E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945BBB-A368-42D0-86B2-C648EFAF0C02}" type="datetimeFigureOut">
              <a:rPr lang="en-GB" smtClean="0"/>
              <a:t>16/03/2026</a:t>
            </a:fld>
            <a:endParaRPr lang="en-GB"/>
          </a:p>
        </p:txBody>
      </p:sp>
      <p:sp>
        <p:nvSpPr>
          <p:cNvPr id="5" name="Footer Placeholder 4">
            <a:extLst>
              <a:ext uri="{FF2B5EF4-FFF2-40B4-BE49-F238E27FC236}">
                <a16:creationId xmlns:a16="http://schemas.microsoft.com/office/drawing/2014/main" id="{3271D167-5C4E-B381-AD84-D953B1D098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4450DD1-6CB7-4803-24F0-0AB102F239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86DFCB-B92B-4B6E-B4AF-C2F02DAE8CC4}" type="slidenum">
              <a:rPr lang="en-GB" smtClean="0"/>
              <a:t>‹#›</a:t>
            </a:fld>
            <a:endParaRPr lang="en-GB"/>
          </a:p>
        </p:txBody>
      </p:sp>
    </p:spTree>
    <p:extLst>
      <p:ext uri="{BB962C8B-B14F-4D97-AF65-F5344CB8AC3E}">
        <p14:creationId xmlns:p14="http://schemas.microsoft.com/office/powerpoint/2010/main" val="485663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52289-16BF-DDB0-67AE-0D15C708180B}"/>
              </a:ext>
            </a:extLst>
          </p:cNvPr>
          <p:cNvSpPr>
            <a:spLocks noGrp="1"/>
          </p:cNvSpPr>
          <p:nvPr>
            <p:ph type="ctrTitle"/>
          </p:nvPr>
        </p:nvSpPr>
        <p:spPr>
          <a:xfrm>
            <a:off x="7464614" y="1783959"/>
            <a:ext cx="4087306" cy="2889114"/>
          </a:xfrm>
        </p:spPr>
        <p:txBody>
          <a:bodyPr anchor="b">
            <a:normAutofit/>
          </a:bodyPr>
          <a:lstStyle/>
          <a:p>
            <a:pPr algn="l"/>
            <a:r>
              <a:rPr lang="en-GB" sz="5400"/>
              <a:t>Personal Development Plan (PDP)</a:t>
            </a:r>
          </a:p>
        </p:txBody>
      </p:sp>
      <p:sp>
        <p:nvSpPr>
          <p:cNvPr id="3" name="Subtitle 2">
            <a:extLst>
              <a:ext uri="{FF2B5EF4-FFF2-40B4-BE49-F238E27FC236}">
                <a16:creationId xmlns:a16="http://schemas.microsoft.com/office/drawing/2014/main" id="{4066CF24-66C5-2B3D-5308-D403790FC1B3}"/>
              </a:ext>
            </a:extLst>
          </p:cNvPr>
          <p:cNvSpPr>
            <a:spLocks noGrp="1"/>
          </p:cNvSpPr>
          <p:nvPr>
            <p:ph type="subTitle" idx="1"/>
          </p:nvPr>
        </p:nvSpPr>
        <p:spPr>
          <a:xfrm>
            <a:off x="7464612" y="4750893"/>
            <a:ext cx="4087305" cy="1147863"/>
          </a:xfrm>
        </p:spPr>
        <p:txBody>
          <a:bodyPr anchor="t">
            <a:normAutofit/>
          </a:bodyPr>
          <a:lstStyle/>
          <a:p>
            <a:pPr algn="l"/>
            <a:r>
              <a:rPr lang="en-GB" sz="1100"/>
              <a:t>SABINA BEGUM      ACCA4025  2220780</a:t>
            </a:r>
            <a:endParaRPr lang="en-GB" sz="1100" dirty="0"/>
          </a:p>
        </p:txBody>
      </p:sp>
      <p:sp>
        <p:nvSpPr>
          <p:cNvPr id="18" name="Freeform: Shape 13">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Person writing on a notepad">
            <a:extLst>
              <a:ext uri="{FF2B5EF4-FFF2-40B4-BE49-F238E27FC236}">
                <a16:creationId xmlns:a16="http://schemas.microsoft.com/office/drawing/2014/main" id="{418D7867-5EDD-462E-A297-F9365AF62F53}"/>
              </a:ext>
            </a:extLst>
          </p:cNvPr>
          <p:cNvPicPr>
            <a:picLocks noChangeAspect="1"/>
          </p:cNvPicPr>
          <p:nvPr/>
        </p:nvPicPr>
        <p:blipFill rotWithShape="1">
          <a:blip r:embed="rId2"/>
          <a:srcRect l="9390" r="9390"/>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31171760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4ABA62-AB7D-1824-B92C-DD921E33C419}"/>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rPr>
              <a:t>INTRODUCTION</a:t>
            </a:r>
          </a:p>
        </p:txBody>
      </p:sp>
      <p:sp>
        <p:nvSpPr>
          <p:cNvPr id="3" name="Content Placeholder 2">
            <a:extLst>
              <a:ext uri="{FF2B5EF4-FFF2-40B4-BE49-F238E27FC236}">
                <a16:creationId xmlns:a16="http://schemas.microsoft.com/office/drawing/2014/main" id="{D05856EE-5D92-3C2B-27D8-D47053AC50B2}"/>
              </a:ext>
            </a:extLst>
          </p:cNvPr>
          <p:cNvSpPr>
            <a:spLocks noGrp="1"/>
          </p:cNvSpPr>
          <p:nvPr>
            <p:ph idx="1"/>
          </p:nvPr>
        </p:nvSpPr>
        <p:spPr>
          <a:xfrm>
            <a:off x="1233982" y="2379346"/>
            <a:ext cx="9724031" cy="3683358"/>
          </a:xfrm>
        </p:spPr>
        <p:txBody>
          <a:bodyPr anchor="ctr">
            <a:normAutofit/>
          </a:bodyPr>
          <a:lstStyle/>
          <a:p>
            <a:pPr marL="0" indent="0">
              <a:buNone/>
            </a:pPr>
            <a:r>
              <a:rPr lang="en-GB" sz="2000" dirty="0"/>
              <a:t>I found this module quite interesting because I like making videos, To male effective slides I had to create a clear concise and visually consistent presentation which was a little hard for me because I kept laughing. My presentation was about climate change in England I decided to talk about the glaciers melting around the world which is very concerning and in England we have heavily flooding around the coast line which destroys people’s properties and businesses.</a:t>
            </a:r>
          </a:p>
          <a:p>
            <a:pPr marL="0" indent="0">
              <a:buNone/>
            </a:pPr>
            <a:r>
              <a:rPr lang="en-GB" sz="2000" dirty="0"/>
              <a:t>I talked about the pollution in England which was caused by vehicles and the fumes from factories which caused green house gases around the world, I was talking about when it is sunny in England everyone feels very hot and they enjoy going to their local beach to have a lot of sun and fun after completing this presentation I was worried about the climate change in England and was thinking joining some group where we can help making it safe for the future generations </a:t>
            </a:r>
          </a:p>
        </p:txBody>
      </p:sp>
      <p:pic>
        <p:nvPicPr>
          <p:cNvPr id="5" name="Picture 4">
            <a:extLst>
              <a:ext uri="{FF2B5EF4-FFF2-40B4-BE49-F238E27FC236}">
                <a16:creationId xmlns:a16="http://schemas.microsoft.com/office/drawing/2014/main" id="{9B7A248D-9ABE-B899-E219-1A7B9F77B251}"/>
              </a:ext>
            </a:extLst>
          </p:cNvPr>
          <p:cNvPicPr>
            <a:picLocks noChangeAspect="1"/>
          </p:cNvPicPr>
          <p:nvPr/>
        </p:nvPicPr>
        <p:blipFill>
          <a:blip r:embed="rId2"/>
          <a:stretch>
            <a:fillRect/>
          </a:stretch>
        </p:blipFill>
        <p:spPr>
          <a:xfrm>
            <a:off x="1703754" y="5930900"/>
            <a:ext cx="1285230" cy="913718"/>
          </a:xfrm>
          <a:prstGeom prst="rect">
            <a:avLst/>
          </a:prstGeom>
        </p:spPr>
      </p:pic>
      <p:pic>
        <p:nvPicPr>
          <p:cNvPr id="7" name="Picture 6">
            <a:extLst>
              <a:ext uri="{FF2B5EF4-FFF2-40B4-BE49-F238E27FC236}">
                <a16:creationId xmlns:a16="http://schemas.microsoft.com/office/drawing/2014/main" id="{3201A8C3-D200-CEE6-9B25-FC84E0CC3454}"/>
              </a:ext>
            </a:extLst>
          </p:cNvPr>
          <p:cNvPicPr>
            <a:picLocks noChangeAspect="1"/>
          </p:cNvPicPr>
          <p:nvPr/>
        </p:nvPicPr>
        <p:blipFill>
          <a:blip r:embed="rId3"/>
          <a:stretch>
            <a:fillRect/>
          </a:stretch>
        </p:blipFill>
        <p:spPr>
          <a:xfrm>
            <a:off x="9563100" y="5656882"/>
            <a:ext cx="1869216" cy="1201117"/>
          </a:xfrm>
          <a:prstGeom prst="rect">
            <a:avLst/>
          </a:prstGeom>
        </p:spPr>
      </p:pic>
      <p:pic>
        <p:nvPicPr>
          <p:cNvPr id="11" name="Picture 10">
            <a:extLst>
              <a:ext uri="{FF2B5EF4-FFF2-40B4-BE49-F238E27FC236}">
                <a16:creationId xmlns:a16="http://schemas.microsoft.com/office/drawing/2014/main" id="{04EB49C7-F26A-64FC-3545-792979888CE1}"/>
              </a:ext>
            </a:extLst>
          </p:cNvPr>
          <p:cNvPicPr>
            <a:picLocks noChangeAspect="1"/>
          </p:cNvPicPr>
          <p:nvPr/>
        </p:nvPicPr>
        <p:blipFill>
          <a:blip r:embed="rId4"/>
          <a:stretch>
            <a:fillRect/>
          </a:stretch>
        </p:blipFill>
        <p:spPr>
          <a:xfrm>
            <a:off x="10220499" y="0"/>
            <a:ext cx="1982789" cy="2379346"/>
          </a:xfrm>
          <a:prstGeom prst="rect">
            <a:avLst/>
          </a:prstGeom>
        </p:spPr>
      </p:pic>
    </p:spTree>
    <p:extLst>
      <p:ext uri="{BB962C8B-B14F-4D97-AF65-F5344CB8AC3E}">
        <p14:creationId xmlns:p14="http://schemas.microsoft.com/office/powerpoint/2010/main" val="62773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E86081-81D8-C65A-4C7B-76A7FC15D76A}"/>
              </a:ext>
            </a:extLst>
          </p:cNvPr>
          <p:cNvSpPr>
            <a:spLocks noGrp="1"/>
          </p:cNvSpPr>
          <p:nvPr>
            <p:ph type="title"/>
          </p:nvPr>
        </p:nvSpPr>
        <p:spPr>
          <a:xfrm>
            <a:off x="352525" y="1078927"/>
            <a:ext cx="3954765" cy="4461163"/>
          </a:xfrm>
        </p:spPr>
        <p:txBody>
          <a:bodyPr>
            <a:normAutofit/>
          </a:bodyPr>
          <a:lstStyle/>
          <a:p>
            <a:r>
              <a:rPr lang="en-GB" sz="3700" dirty="0">
                <a:solidFill>
                  <a:srgbClr val="FFFFFF"/>
                </a:solidFill>
              </a:rPr>
              <a:t>SELF EVALUATION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6" name="Content Placeholder 2">
            <a:extLst>
              <a:ext uri="{FF2B5EF4-FFF2-40B4-BE49-F238E27FC236}">
                <a16:creationId xmlns:a16="http://schemas.microsoft.com/office/drawing/2014/main" id="{3206C4EB-40C1-E46C-D001-3BCAB84B2199}"/>
              </a:ext>
            </a:extLst>
          </p:cNvPr>
          <p:cNvSpPr>
            <a:spLocks noGrp="1"/>
          </p:cNvSpPr>
          <p:nvPr>
            <p:ph idx="1"/>
          </p:nvPr>
        </p:nvSpPr>
        <p:spPr>
          <a:xfrm>
            <a:off x="4447308" y="591344"/>
            <a:ext cx="6906491" cy="5585619"/>
          </a:xfrm>
        </p:spPr>
        <p:txBody>
          <a:bodyPr anchor="ctr">
            <a:normAutofit fontScale="92500" lnSpcReduction="20000"/>
          </a:bodyPr>
          <a:lstStyle/>
          <a:p>
            <a:r>
              <a:rPr lang="en-GB" b="1" dirty="0"/>
              <a:t>Your Assessment Results:</a:t>
            </a:r>
          </a:p>
          <a:p>
            <a:r>
              <a:rPr lang="en-GB" b="1" dirty="0"/>
              <a:t>Strengths: Team Player, Good Communicator, Analytical Thinker, Creative Problem-Solver, Self-Motivated and Independent Worker, Detail-Oriented and Precise, Strong Leadership Qualities, Proficient in Data Analysis, Proficient in Graphic Design, Proficient in Project Management Tools</a:t>
            </a:r>
          </a:p>
          <a:p>
            <a:endParaRPr lang="en-GB" b="1" dirty="0"/>
          </a:p>
          <a:p>
            <a:r>
              <a:rPr lang="en-GB" b="1" dirty="0"/>
              <a:t>Weaknesses: Needs Improvement in Time Management</a:t>
            </a:r>
          </a:p>
          <a:p>
            <a:endParaRPr lang="en-GB" b="1" dirty="0"/>
          </a:p>
          <a:p>
            <a:r>
              <a:rPr lang="en-GB" b="1" dirty="0"/>
              <a:t>Traits: Extroverted: Outgoing and Social, Moderate Stress Handler, Preferred Learning Style: Visual, Prefers Group Study, Does Not Prefer Solo Study</a:t>
            </a:r>
            <a:endParaRPr lang="en-GB" dirty="0"/>
          </a:p>
        </p:txBody>
      </p:sp>
    </p:spTree>
    <p:extLst>
      <p:ext uri="{BB962C8B-B14F-4D97-AF65-F5344CB8AC3E}">
        <p14:creationId xmlns:p14="http://schemas.microsoft.com/office/powerpoint/2010/main" val="1392536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 name="Rectangle 8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Freeform: Shape 8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1" name="Rectangle 9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Shape 9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7" name="Isosceles Triangle 9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Isosceles Triangle 9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0685C930-5FA8-591C-84CD-39F479143029}"/>
              </a:ext>
            </a:extLst>
          </p:cNvPr>
          <p:cNvGraphicFramePr>
            <a:graphicFrameLocks noGrp="1"/>
          </p:cNvGraphicFramePr>
          <p:nvPr>
            <p:extLst>
              <p:ext uri="{D42A27DB-BD31-4B8C-83A1-F6EECF244321}">
                <p14:modId xmlns:p14="http://schemas.microsoft.com/office/powerpoint/2010/main" val="2384071095"/>
              </p:ext>
            </p:extLst>
          </p:nvPr>
        </p:nvGraphicFramePr>
        <p:xfrm>
          <a:off x="643465" y="1023230"/>
          <a:ext cx="10905069" cy="5322011"/>
        </p:xfrm>
        <a:graphic>
          <a:graphicData uri="http://schemas.openxmlformats.org/drawingml/2006/table">
            <a:tbl>
              <a:tblPr firstRow="1" bandRow="1">
                <a:tableStyleId>{F5AB1C69-6EDB-4FF4-983F-18BD219EF322}</a:tableStyleId>
              </a:tblPr>
              <a:tblGrid>
                <a:gridCol w="947289">
                  <a:extLst>
                    <a:ext uri="{9D8B030D-6E8A-4147-A177-3AD203B41FA5}">
                      <a16:colId xmlns:a16="http://schemas.microsoft.com/office/drawing/2014/main" val="4227390396"/>
                    </a:ext>
                  </a:extLst>
                </a:gridCol>
                <a:gridCol w="1353780">
                  <a:extLst>
                    <a:ext uri="{9D8B030D-6E8A-4147-A177-3AD203B41FA5}">
                      <a16:colId xmlns:a16="http://schemas.microsoft.com/office/drawing/2014/main" val="4196001913"/>
                    </a:ext>
                  </a:extLst>
                </a:gridCol>
                <a:gridCol w="2801923">
                  <a:extLst>
                    <a:ext uri="{9D8B030D-6E8A-4147-A177-3AD203B41FA5}">
                      <a16:colId xmlns:a16="http://schemas.microsoft.com/office/drawing/2014/main" val="232522430"/>
                    </a:ext>
                  </a:extLst>
                </a:gridCol>
                <a:gridCol w="1819925">
                  <a:extLst>
                    <a:ext uri="{9D8B030D-6E8A-4147-A177-3AD203B41FA5}">
                      <a16:colId xmlns:a16="http://schemas.microsoft.com/office/drawing/2014/main" val="1164623800"/>
                    </a:ext>
                  </a:extLst>
                </a:gridCol>
                <a:gridCol w="2533961">
                  <a:extLst>
                    <a:ext uri="{9D8B030D-6E8A-4147-A177-3AD203B41FA5}">
                      <a16:colId xmlns:a16="http://schemas.microsoft.com/office/drawing/2014/main" val="485981499"/>
                    </a:ext>
                  </a:extLst>
                </a:gridCol>
                <a:gridCol w="1448191">
                  <a:extLst>
                    <a:ext uri="{9D8B030D-6E8A-4147-A177-3AD203B41FA5}">
                      <a16:colId xmlns:a16="http://schemas.microsoft.com/office/drawing/2014/main" val="1990222692"/>
                    </a:ext>
                  </a:extLst>
                </a:gridCol>
              </a:tblGrid>
              <a:tr h="1630437">
                <a:tc>
                  <a:txBody>
                    <a:bodyPr/>
                    <a:lstStyle/>
                    <a:p>
                      <a:pPr algn="ctr"/>
                      <a:r>
                        <a:rPr lang="en-GB" sz="1600" b="0" cap="none" spc="0" dirty="0">
                          <a:solidFill>
                            <a:schemeClr val="tx1"/>
                          </a:solidFill>
                        </a:rPr>
                        <a:t>What are your</a:t>
                      </a:r>
                    </a:p>
                    <a:p>
                      <a:pPr algn="ctr"/>
                      <a:r>
                        <a:rPr lang="en-GB" sz="1600" b="0" cap="none" spc="0" dirty="0">
                          <a:solidFill>
                            <a:schemeClr val="tx1"/>
                          </a:solidFill>
                        </a:rPr>
                        <a:t>long-term goals?</a:t>
                      </a:r>
                    </a:p>
                  </a:txBody>
                  <a:tcPr marL="44657" marR="44657" marT="76370" marB="89314" anchor="b"/>
                </a:tc>
                <a:tc>
                  <a:txBody>
                    <a:bodyPr/>
                    <a:lstStyle/>
                    <a:p>
                      <a:pPr algn="ctr"/>
                      <a:r>
                        <a:rPr lang="en-GB" sz="1600" b="0" cap="none" spc="0" dirty="0">
                          <a:solidFill>
                            <a:schemeClr val="tx1"/>
                          </a:solidFill>
                        </a:rPr>
                        <a:t>What are your specific</a:t>
                      </a:r>
                    </a:p>
                    <a:p>
                      <a:pPr algn="ctr"/>
                      <a:r>
                        <a:rPr lang="en-GB" sz="1600" b="0" cap="none" spc="0" dirty="0">
                          <a:solidFill>
                            <a:schemeClr val="tx1"/>
                          </a:solidFill>
                        </a:rPr>
                        <a:t>career goals?</a:t>
                      </a:r>
                    </a:p>
                  </a:txBody>
                  <a:tcPr marL="44657" marR="44657" marT="76370" marB="89314" anchor="b"/>
                </a:tc>
                <a:tc>
                  <a:txBody>
                    <a:bodyPr/>
                    <a:lstStyle/>
                    <a:p>
                      <a:pPr algn="ctr"/>
                      <a:r>
                        <a:rPr lang="en-GB" sz="1600" b="0" cap="none" spc="0" dirty="0">
                          <a:solidFill>
                            <a:schemeClr val="tx1"/>
                          </a:solidFill>
                        </a:rPr>
                        <a:t>What are the key skills</a:t>
                      </a:r>
                    </a:p>
                    <a:p>
                      <a:pPr algn="ctr"/>
                      <a:r>
                        <a:rPr lang="en-GB" sz="1600" b="0" cap="none" spc="0" dirty="0">
                          <a:solidFill>
                            <a:schemeClr val="tx1"/>
                          </a:solidFill>
                        </a:rPr>
                        <a:t>needed for each one</a:t>
                      </a:r>
                    </a:p>
                    <a:p>
                      <a:pPr algn="ctr"/>
                      <a:r>
                        <a:rPr lang="en-GB" sz="1600" b="0" cap="none" spc="0" dirty="0">
                          <a:solidFill>
                            <a:schemeClr val="tx1"/>
                          </a:solidFill>
                        </a:rPr>
                        <a:t>of your goals?</a:t>
                      </a:r>
                    </a:p>
                  </a:txBody>
                  <a:tcPr marL="44657" marR="44657" marT="76370" marB="89314" anchor="b"/>
                </a:tc>
                <a:tc>
                  <a:txBody>
                    <a:bodyPr/>
                    <a:lstStyle/>
                    <a:p>
                      <a:pPr algn="ctr"/>
                      <a:r>
                        <a:rPr lang="en-GB" sz="1600" b="0" cap="none" spc="0">
                          <a:solidFill>
                            <a:schemeClr val="tx1"/>
                          </a:solidFill>
                        </a:rPr>
                        <a:t>What skills do you</a:t>
                      </a:r>
                    </a:p>
                    <a:p>
                      <a:pPr algn="ctr"/>
                      <a:r>
                        <a:rPr lang="en-GB" sz="1600" b="0" cap="none" spc="0">
                          <a:solidFill>
                            <a:schemeClr val="tx1"/>
                          </a:solidFill>
                        </a:rPr>
                        <a:t>need to work on?</a:t>
                      </a:r>
                    </a:p>
                  </a:txBody>
                  <a:tcPr marL="44657" marR="44657" marT="76370" marB="89314" anchor="b"/>
                </a:tc>
                <a:tc>
                  <a:txBody>
                    <a:bodyPr/>
                    <a:lstStyle/>
                    <a:p>
                      <a:pPr algn="ctr"/>
                      <a:r>
                        <a:rPr lang="en-GB" sz="1600" b="0" cap="none" spc="0">
                          <a:solidFill>
                            <a:schemeClr val="tx1"/>
                          </a:solidFill>
                        </a:rPr>
                        <a:t>What actions are you</a:t>
                      </a:r>
                    </a:p>
                    <a:p>
                      <a:pPr algn="ctr"/>
                      <a:r>
                        <a:rPr lang="en-GB" sz="1600" b="0" cap="none" spc="0">
                          <a:solidFill>
                            <a:schemeClr val="tx1"/>
                          </a:solidFill>
                        </a:rPr>
                        <a:t>going to take?</a:t>
                      </a:r>
                    </a:p>
                  </a:txBody>
                  <a:tcPr marL="44657" marR="44657" marT="76370" marB="89314" anchor="b"/>
                </a:tc>
                <a:tc>
                  <a:txBody>
                    <a:bodyPr/>
                    <a:lstStyle/>
                    <a:p>
                      <a:pPr algn="ctr"/>
                      <a:r>
                        <a:rPr lang="en-GB" sz="1600" b="0" cap="none" spc="0">
                          <a:solidFill>
                            <a:schemeClr val="tx1"/>
                          </a:solidFill>
                        </a:rPr>
                        <a:t>When are you</a:t>
                      </a:r>
                    </a:p>
                    <a:p>
                      <a:pPr algn="ctr"/>
                      <a:r>
                        <a:rPr lang="en-GB" sz="1600" b="0" cap="none" spc="0">
                          <a:solidFill>
                            <a:schemeClr val="tx1"/>
                          </a:solidFill>
                        </a:rPr>
                        <a:t>going to complete</a:t>
                      </a:r>
                    </a:p>
                    <a:p>
                      <a:pPr algn="ctr"/>
                      <a:r>
                        <a:rPr lang="en-GB" sz="1600" b="0" cap="none" spc="0">
                          <a:solidFill>
                            <a:schemeClr val="tx1"/>
                          </a:solidFill>
                        </a:rPr>
                        <a:t>your training by?</a:t>
                      </a:r>
                    </a:p>
                  </a:txBody>
                  <a:tcPr marL="44657" marR="44657" marT="76370" marB="89314" anchor="b"/>
                </a:tc>
                <a:extLst>
                  <a:ext uri="{0D108BD9-81ED-4DB2-BD59-A6C34878D82A}">
                    <a16:rowId xmlns:a16="http://schemas.microsoft.com/office/drawing/2014/main" val="3903260562"/>
                  </a:ext>
                </a:extLst>
              </a:tr>
              <a:tr h="737295">
                <a:tc rowSpan="5">
                  <a:txBody>
                    <a:bodyPr/>
                    <a:lstStyle/>
                    <a:p>
                      <a:pPr algn="ctr"/>
                      <a:endParaRPr lang="en-GB" sz="1200" cap="none" spc="0" dirty="0">
                        <a:solidFill>
                          <a:schemeClr val="tx1"/>
                        </a:solidFill>
                      </a:endParaRPr>
                    </a:p>
                    <a:p>
                      <a:pPr algn="ctr"/>
                      <a:endParaRPr lang="en-GB" sz="1200" cap="none" spc="0" dirty="0">
                        <a:solidFill>
                          <a:schemeClr val="tx1"/>
                        </a:solidFill>
                      </a:endParaRPr>
                    </a:p>
                    <a:p>
                      <a:pPr algn="ctr"/>
                      <a:endParaRPr lang="en-GB" sz="1200" cap="none" spc="0" dirty="0">
                        <a:solidFill>
                          <a:schemeClr val="tx1"/>
                        </a:solidFill>
                      </a:endParaRPr>
                    </a:p>
                    <a:p>
                      <a:pPr algn="ctr"/>
                      <a:endParaRPr lang="en-GB" sz="1200" cap="none" spc="0" dirty="0">
                        <a:solidFill>
                          <a:schemeClr val="tx1"/>
                        </a:solidFill>
                      </a:endParaRPr>
                    </a:p>
                    <a:p>
                      <a:pPr algn="ctr"/>
                      <a:endParaRPr lang="en-GB" sz="1200" cap="none" spc="0" dirty="0">
                        <a:solidFill>
                          <a:schemeClr val="tx1"/>
                        </a:solidFill>
                      </a:endParaRPr>
                    </a:p>
                    <a:p>
                      <a:pPr algn="ctr"/>
                      <a:endParaRPr lang="en-GB" sz="1200" cap="none" spc="0" dirty="0">
                        <a:solidFill>
                          <a:schemeClr val="tx1"/>
                        </a:solidFill>
                      </a:endParaRPr>
                    </a:p>
                    <a:p>
                      <a:pPr algn="ctr"/>
                      <a:r>
                        <a:rPr lang="en-GB" sz="1800" b="1" cap="none" spc="0" dirty="0">
                          <a:solidFill>
                            <a:schemeClr val="tx1"/>
                          </a:solidFill>
                        </a:rPr>
                        <a:t>A career in I.T.</a:t>
                      </a:r>
                    </a:p>
                    <a:p>
                      <a:pPr algn="ctr"/>
                      <a:endParaRPr lang="en-GB" sz="1800" b="1" cap="none" spc="0" dirty="0">
                        <a:solidFill>
                          <a:schemeClr val="tx1"/>
                        </a:solidFill>
                      </a:endParaRPr>
                    </a:p>
                    <a:p>
                      <a:pPr algn="ctr"/>
                      <a:r>
                        <a:rPr lang="en-GB" sz="1800" b="1" cap="none" spc="0" dirty="0">
                          <a:solidFill>
                            <a:schemeClr val="tx1"/>
                          </a:solidFill>
                        </a:rPr>
                        <a:t>IT Teacher</a:t>
                      </a:r>
                    </a:p>
                  </a:txBody>
                  <a:tcPr marL="44657" marR="44657" marT="76370" marB="89314"/>
                </a:tc>
                <a:tc>
                  <a:txBody>
                    <a:bodyPr/>
                    <a:lstStyle/>
                    <a:p>
                      <a:r>
                        <a:rPr lang="en-GB" sz="1200" cap="none" spc="0" dirty="0">
                          <a:solidFill>
                            <a:schemeClr val="tx1"/>
                          </a:solidFill>
                        </a:rPr>
                        <a:t>Learn about graphics design, English &amp; Maths</a:t>
                      </a:r>
                    </a:p>
                  </a:txBody>
                  <a:tcPr marL="44657" marR="44657" marT="76370" marB="89314"/>
                </a:tc>
                <a:tc>
                  <a:txBody>
                    <a:bodyPr/>
                    <a:lstStyle/>
                    <a:p>
                      <a:r>
                        <a:rPr lang="en-GB" sz="1200" cap="none" spc="0" dirty="0">
                          <a:solidFill>
                            <a:schemeClr val="tx1"/>
                          </a:solidFill>
                        </a:rPr>
                        <a:t>Experience in applications such as computers cloud security </a:t>
                      </a:r>
                    </a:p>
                  </a:txBody>
                  <a:tcPr marL="44657" marR="44657" marT="76370" marB="89314"/>
                </a:tc>
                <a:tc>
                  <a:txBody>
                    <a:bodyPr/>
                    <a:lstStyle/>
                    <a:p>
                      <a:r>
                        <a:rPr lang="en-GB" sz="1200" cap="none" spc="0" dirty="0">
                          <a:solidFill>
                            <a:schemeClr val="tx1"/>
                          </a:solidFill>
                        </a:rPr>
                        <a:t>Good computing skills spoken written skills </a:t>
                      </a:r>
                    </a:p>
                  </a:txBody>
                  <a:tcPr marL="44657" marR="44657" marT="76370" marB="89314"/>
                </a:tc>
                <a:tc>
                  <a:txBody>
                    <a:bodyPr/>
                    <a:lstStyle/>
                    <a:p>
                      <a:r>
                        <a:rPr lang="en-GB" sz="1200" cap="none" spc="0" dirty="0">
                          <a:solidFill>
                            <a:schemeClr val="tx1"/>
                          </a:solidFill>
                        </a:rPr>
                        <a:t>Complete level 4 program and do time management, so I can do more works at home on my own </a:t>
                      </a:r>
                    </a:p>
                  </a:txBody>
                  <a:tcPr marL="44657" marR="44657" marT="76370" marB="89314"/>
                </a:tc>
                <a:tc>
                  <a:txBody>
                    <a:bodyPr/>
                    <a:lstStyle/>
                    <a:p>
                      <a:r>
                        <a:rPr lang="en-GB" sz="1200" cap="none" spc="0" dirty="0">
                          <a:solidFill>
                            <a:schemeClr val="tx1"/>
                          </a:solidFill>
                        </a:rPr>
                        <a:t>12 months</a:t>
                      </a:r>
                    </a:p>
                  </a:txBody>
                  <a:tcPr marL="44657" marR="44657" marT="76370" marB="89314"/>
                </a:tc>
                <a:extLst>
                  <a:ext uri="{0D108BD9-81ED-4DB2-BD59-A6C34878D82A}">
                    <a16:rowId xmlns:a16="http://schemas.microsoft.com/office/drawing/2014/main" val="2640747298"/>
                  </a:ext>
                </a:extLst>
              </a:tr>
              <a:tr h="915924">
                <a:tc vMerge="1">
                  <a:txBody>
                    <a:bodyPr/>
                    <a:lstStyle/>
                    <a:p>
                      <a:endParaRPr lang="en-GB" sz="1200"/>
                    </a:p>
                  </a:txBody>
                  <a:tcPr/>
                </a:tc>
                <a:tc>
                  <a:txBody>
                    <a:bodyPr/>
                    <a:lstStyle/>
                    <a:p>
                      <a:r>
                        <a:rPr lang="en-GB" sz="1200" cap="none" spc="0" dirty="0">
                          <a:solidFill>
                            <a:schemeClr val="tx1"/>
                          </a:solidFill>
                        </a:rPr>
                        <a:t>Learn about web cyber security in school </a:t>
                      </a:r>
                    </a:p>
                  </a:txBody>
                  <a:tcPr marL="44657" marR="44657" marT="76370" marB="89314"/>
                </a:tc>
                <a:tc>
                  <a:txBody>
                    <a:bodyPr/>
                    <a:lstStyle/>
                    <a:p>
                      <a:r>
                        <a:rPr lang="en-GB" sz="1200" cap="none" spc="0" dirty="0">
                          <a:solidFill>
                            <a:schemeClr val="tx1"/>
                          </a:solidFill>
                        </a:rPr>
                        <a:t>Problem solving skills, attention to detail </a:t>
                      </a:r>
                    </a:p>
                  </a:txBody>
                  <a:tcPr marL="44657" marR="44657" marT="76370" marB="89314"/>
                </a:tc>
                <a:tc>
                  <a:txBody>
                    <a:bodyPr/>
                    <a:lstStyle/>
                    <a:p>
                      <a:r>
                        <a:rPr lang="en-GB" sz="1200" cap="none" spc="0" dirty="0">
                          <a:solidFill>
                            <a:schemeClr val="tx1"/>
                          </a:solidFill>
                        </a:rPr>
                        <a:t>English, Maths and IT Skills non-verbal body language</a:t>
                      </a:r>
                    </a:p>
                  </a:txBody>
                  <a:tcPr marL="44657" marR="44657" marT="76370" marB="89314"/>
                </a:tc>
                <a:tc>
                  <a:txBody>
                    <a:bodyPr/>
                    <a:lstStyle/>
                    <a:p>
                      <a:r>
                        <a:rPr lang="en-GB" sz="1200" cap="none" spc="0" dirty="0">
                          <a:solidFill>
                            <a:schemeClr val="tx1"/>
                          </a:solidFill>
                        </a:rPr>
                        <a:t>Take time out of my day to learn cyber security so I can later teach it </a:t>
                      </a:r>
                    </a:p>
                  </a:txBody>
                  <a:tcPr marL="44657" marR="44657" marT="76370" marB="89314"/>
                </a:tc>
                <a:tc>
                  <a:txBody>
                    <a:bodyPr/>
                    <a:lstStyle/>
                    <a:p>
                      <a:r>
                        <a:rPr lang="en-GB" sz="1200" cap="none" spc="0" dirty="0">
                          <a:solidFill>
                            <a:schemeClr val="tx1"/>
                          </a:solidFill>
                        </a:rPr>
                        <a:t>27 months</a:t>
                      </a:r>
                    </a:p>
                  </a:txBody>
                  <a:tcPr marL="44657" marR="44657" marT="76370" marB="89314"/>
                </a:tc>
                <a:extLst>
                  <a:ext uri="{0D108BD9-81ED-4DB2-BD59-A6C34878D82A}">
                    <a16:rowId xmlns:a16="http://schemas.microsoft.com/office/drawing/2014/main" val="3596186249"/>
                  </a:ext>
                </a:extLst>
              </a:tr>
              <a:tr h="737295">
                <a:tc vMerge="1">
                  <a:txBody>
                    <a:bodyPr/>
                    <a:lstStyle/>
                    <a:p>
                      <a:endParaRPr lang="en-GB" sz="1200"/>
                    </a:p>
                  </a:txBody>
                  <a:tcPr/>
                </a:tc>
                <a:tc>
                  <a:txBody>
                    <a:bodyPr/>
                    <a:lstStyle/>
                    <a:p>
                      <a:r>
                        <a:rPr lang="en-GB" sz="1200" cap="none" spc="0" dirty="0">
                          <a:solidFill>
                            <a:schemeClr val="tx1"/>
                          </a:solidFill>
                        </a:rPr>
                        <a:t>Learn about web development </a:t>
                      </a:r>
                    </a:p>
                  </a:txBody>
                  <a:tcPr marL="44657" marR="44657" marT="76370" marB="89314"/>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cap="none" spc="0" dirty="0">
                          <a:solidFill>
                            <a:schemeClr val="tx1"/>
                          </a:solidFill>
                        </a:rPr>
                        <a:t>Teamwork at school, strong creative skills/ability </a:t>
                      </a:r>
                    </a:p>
                  </a:txBody>
                  <a:tcPr marL="44657" marR="44657" marT="76370" marB="89314"/>
                </a:tc>
                <a:tc>
                  <a:txBody>
                    <a:bodyPr/>
                    <a:lstStyle/>
                    <a:p>
                      <a:r>
                        <a:rPr lang="en-GB" sz="1200" cap="none" spc="0" dirty="0">
                          <a:solidFill>
                            <a:schemeClr val="tx1"/>
                          </a:solidFill>
                        </a:rPr>
                        <a:t>Working in a team skills </a:t>
                      </a:r>
                    </a:p>
                  </a:txBody>
                  <a:tcPr marL="44657" marR="44657" marT="76370" marB="89314"/>
                </a:tc>
                <a:tc>
                  <a:txBody>
                    <a:bodyPr/>
                    <a:lstStyle/>
                    <a:p>
                      <a:r>
                        <a:rPr lang="en-GB" sz="1200" cap="none" spc="0" dirty="0">
                          <a:solidFill>
                            <a:schemeClr val="tx1"/>
                          </a:solidFill>
                        </a:rPr>
                        <a:t>Develop my teamwork skills as a teacher that way I can teach my students what I know about team skills </a:t>
                      </a:r>
                    </a:p>
                  </a:txBody>
                  <a:tcPr marL="44657" marR="44657" marT="76370" marB="89314"/>
                </a:tc>
                <a:tc>
                  <a:txBody>
                    <a:bodyPr/>
                    <a:lstStyle/>
                    <a:p>
                      <a:r>
                        <a:rPr lang="en-GB" sz="1200" cap="none" spc="0" dirty="0">
                          <a:solidFill>
                            <a:schemeClr val="tx1"/>
                          </a:solidFill>
                        </a:rPr>
                        <a:t>45 months</a:t>
                      </a:r>
                    </a:p>
                  </a:txBody>
                  <a:tcPr marL="44657" marR="44657" marT="76370" marB="89314"/>
                </a:tc>
                <a:extLst>
                  <a:ext uri="{0D108BD9-81ED-4DB2-BD59-A6C34878D82A}">
                    <a16:rowId xmlns:a16="http://schemas.microsoft.com/office/drawing/2014/main" val="3311170691"/>
                  </a:ext>
                </a:extLst>
              </a:tr>
              <a:tr h="737295">
                <a:tc vMerge="1">
                  <a:txBody>
                    <a:bodyPr/>
                    <a:lstStyle/>
                    <a:p>
                      <a:endParaRPr lang="en-GB" sz="1200"/>
                    </a:p>
                  </a:txBody>
                  <a:tcPr/>
                </a:tc>
                <a:tc>
                  <a:txBody>
                    <a:bodyPr/>
                    <a:lstStyle/>
                    <a:p>
                      <a:r>
                        <a:rPr lang="en-GB" sz="1200" cap="none" spc="0" dirty="0">
                          <a:solidFill>
                            <a:schemeClr val="tx1"/>
                          </a:solidFill>
                        </a:rPr>
                        <a:t>Job employment </a:t>
                      </a:r>
                    </a:p>
                  </a:txBody>
                  <a:tcPr marL="44657" marR="44657" marT="76370" marB="89314"/>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cap="none" spc="0" dirty="0">
                          <a:solidFill>
                            <a:schemeClr val="tx1"/>
                          </a:solidFill>
                        </a:rPr>
                        <a:t>Self management skills</a:t>
                      </a:r>
                    </a:p>
                  </a:txBody>
                  <a:tcPr marL="44657" marR="44657" marT="76370" marB="89314"/>
                </a:tc>
                <a:tc>
                  <a:txBody>
                    <a:bodyPr/>
                    <a:lstStyle/>
                    <a:p>
                      <a:r>
                        <a:rPr lang="en-GB" sz="1200" cap="none" spc="0" dirty="0">
                          <a:solidFill>
                            <a:schemeClr val="tx1"/>
                          </a:solidFill>
                        </a:rPr>
                        <a:t>Ability to work under stress </a:t>
                      </a:r>
                    </a:p>
                  </a:txBody>
                  <a:tcPr marL="44657" marR="44657" marT="76370" marB="89314"/>
                </a:tc>
                <a:tc>
                  <a:txBody>
                    <a:bodyPr/>
                    <a:lstStyle/>
                    <a:p>
                      <a:r>
                        <a:rPr lang="en-GB" sz="1200" cap="none" spc="0" dirty="0">
                          <a:solidFill>
                            <a:schemeClr val="tx1"/>
                          </a:solidFill>
                        </a:rPr>
                        <a:t>Listen more and focus on body language. Having positive mindset, share enthusiasm and ability to display resilience under stress.</a:t>
                      </a:r>
                    </a:p>
                  </a:txBody>
                  <a:tcPr marL="44657" marR="44657" marT="76370" marB="89314"/>
                </a:tc>
                <a:tc>
                  <a:txBody>
                    <a:bodyPr/>
                    <a:lstStyle/>
                    <a:p>
                      <a:r>
                        <a:rPr lang="en-GB" sz="1200" cap="none" spc="0" dirty="0">
                          <a:solidFill>
                            <a:schemeClr val="tx1"/>
                          </a:solidFill>
                        </a:rPr>
                        <a:t>60 months</a:t>
                      </a:r>
                    </a:p>
                  </a:txBody>
                  <a:tcPr marL="44657" marR="44657" marT="76370" marB="89314"/>
                </a:tc>
                <a:extLst>
                  <a:ext uri="{0D108BD9-81ED-4DB2-BD59-A6C34878D82A}">
                    <a16:rowId xmlns:a16="http://schemas.microsoft.com/office/drawing/2014/main" val="4030520642"/>
                  </a:ext>
                </a:extLst>
              </a:tr>
              <a:tr h="403856">
                <a:tc vMerge="1">
                  <a:txBody>
                    <a:bodyPr/>
                    <a:lstStyle/>
                    <a:p>
                      <a:endParaRPr lang="en-GB" sz="1200"/>
                    </a:p>
                  </a:txBody>
                  <a:tcPr/>
                </a:tc>
                <a:tc>
                  <a:txBody>
                    <a:bodyPr/>
                    <a:lstStyle/>
                    <a:p>
                      <a:endParaRPr lang="en-GB" sz="1200" cap="none" spc="0">
                        <a:solidFill>
                          <a:schemeClr val="tx1"/>
                        </a:solidFill>
                      </a:endParaRPr>
                    </a:p>
                  </a:txBody>
                  <a:tcPr marL="44657" marR="44657" marT="76370" marB="89314"/>
                </a:tc>
                <a:tc>
                  <a:txBody>
                    <a:bodyPr/>
                    <a:lstStyle/>
                    <a:p>
                      <a:endParaRPr lang="en-GB" sz="1200" cap="none" spc="0">
                        <a:solidFill>
                          <a:schemeClr val="tx1"/>
                        </a:solidFill>
                      </a:endParaRPr>
                    </a:p>
                  </a:txBody>
                  <a:tcPr marL="44657" marR="44657" marT="76370" marB="89314"/>
                </a:tc>
                <a:tc>
                  <a:txBody>
                    <a:bodyPr/>
                    <a:lstStyle/>
                    <a:p>
                      <a:endParaRPr lang="en-GB" sz="1200" cap="none" spc="0">
                        <a:solidFill>
                          <a:schemeClr val="tx1"/>
                        </a:solidFill>
                      </a:endParaRPr>
                    </a:p>
                  </a:txBody>
                  <a:tcPr marL="44657" marR="44657" marT="76370" marB="89314"/>
                </a:tc>
                <a:tc>
                  <a:txBody>
                    <a:bodyPr/>
                    <a:lstStyle/>
                    <a:p>
                      <a:endParaRPr lang="en-GB" sz="1200" cap="none" spc="0">
                        <a:solidFill>
                          <a:schemeClr val="tx1"/>
                        </a:solidFill>
                      </a:endParaRPr>
                    </a:p>
                  </a:txBody>
                  <a:tcPr marL="44657" marR="44657" marT="76370" marB="89314"/>
                </a:tc>
                <a:tc>
                  <a:txBody>
                    <a:bodyPr/>
                    <a:lstStyle/>
                    <a:p>
                      <a:endParaRPr lang="en-GB" sz="1200" cap="none" spc="0" dirty="0">
                        <a:solidFill>
                          <a:schemeClr val="tx1"/>
                        </a:solidFill>
                      </a:endParaRPr>
                    </a:p>
                  </a:txBody>
                  <a:tcPr marL="44657" marR="44657" marT="76370" marB="89314"/>
                </a:tc>
                <a:extLst>
                  <a:ext uri="{0D108BD9-81ED-4DB2-BD59-A6C34878D82A}">
                    <a16:rowId xmlns:a16="http://schemas.microsoft.com/office/drawing/2014/main" val="72767663"/>
                  </a:ext>
                </a:extLst>
              </a:tr>
            </a:tbl>
          </a:graphicData>
        </a:graphic>
      </p:graphicFrame>
    </p:spTree>
    <p:extLst>
      <p:ext uri="{BB962C8B-B14F-4D97-AF65-F5344CB8AC3E}">
        <p14:creationId xmlns:p14="http://schemas.microsoft.com/office/powerpoint/2010/main" val="11470107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9957D-F5DA-ABD4-B4B0-09B92CBDC8D0}"/>
              </a:ext>
            </a:extLst>
          </p:cNvPr>
          <p:cNvSpPr>
            <a:spLocks noGrp="1"/>
          </p:cNvSpPr>
          <p:nvPr>
            <p:ph type="title"/>
          </p:nvPr>
        </p:nvSpPr>
        <p:spPr>
          <a:xfrm>
            <a:off x="315686" y="-334671"/>
            <a:ext cx="10515600" cy="1325563"/>
          </a:xfrm>
        </p:spPr>
        <p:txBody>
          <a:bodyPr/>
          <a:lstStyle/>
          <a:p>
            <a:r>
              <a:rPr lang="en-GB" b="1" dirty="0"/>
              <a:t>GOAL PROGRESS</a:t>
            </a:r>
          </a:p>
        </p:txBody>
      </p:sp>
      <p:sp>
        <p:nvSpPr>
          <p:cNvPr id="3" name="Content Placeholder 2">
            <a:extLst>
              <a:ext uri="{FF2B5EF4-FFF2-40B4-BE49-F238E27FC236}">
                <a16:creationId xmlns:a16="http://schemas.microsoft.com/office/drawing/2014/main" id="{2F3CEA47-CE3C-05A7-BD17-F12CD79313BB}"/>
              </a:ext>
            </a:extLst>
          </p:cNvPr>
          <p:cNvSpPr>
            <a:spLocks noGrp="1"/>
          </p:cNvSpPr>
          <p:nvPr>
            <p:ph idx="1"/>
          </p:nvPr>
        </p:nvSpPr>
        <p:spPr>
          <a:xfrm>
            <a:off x="315686" y="621976"/>
            <a:ext cx="11692812" cy="4351338"/>
          </a:xfrm>
        </p:spPr>
        <p:txBody>
          <a:bodyPr/>
          <a:lstStyle/>
          <a:p>
            <a:pPr marL="0" indent="0">
              <a:lnSpc>
                <a:spcPct val="150000"/>
              </a:lnSpc>
              <a:spcBef>
                <a:spcPts val="0"/>
              </a:spcBef>
              <a:buNone/>
            </a:pPr>
            <a:r>
              <a:rPr lang="en-GB" dirty="0">
                <a:latin typeface="Arial" panose="020B0604020202020204" pitchFamily="34" charset="0"/>
                <a:cs typeface="Arial" panose="020B0604020202020204" pitchFamily="34" charset="0"/>
              </a:rPr>
              <a:t>Add 3 – 4 badges from any of the homework badges completed in Weeks 2 - 4 </a:t>
            </a:r>
          </a:p>
        </p:txBody>
      </p:sp>
      <p:sp>
        <p:nvSpPr>
          <p:cNvPr id="9" name="TextBox 8">
            <a:extLst>
              <a:ext uri="{FF2B5EF4-FFF2-40B4-BE49-F238E27FC236}">
                <a16:creationId xmlns:a16="http://schemas.microsoft.com/office/drawing/2014/main" id="{51706744-E8E6-1F78-ED04-E132A7D284B4}"/>
              </a:ext>
            </a:extLst>
          </p:cNvPr>
          <p:cNvSpPr txBox="1"/>
          <p:nvPr/>
        </p:nvSpPr>
        <p:spPr>
          <a:xfrm>
            <a:off x="732453" y="2497384"/>
            <a:ext cx="2459817" cy="369332"/>
          </a:xfrm>
          <a:prstGeom prst="rect">
            <a:avLst/>
          </a:prstGeom>
          <a:noFill/>
        </p:spPr>
        <p:txBody>
          <a:bodyPr wrap="square" rtlCol="0">
            <a:spAutoFit/>
          </a:bodyPr>
          <a:lstStyle/>
          <a:p>
            <a:r>
              <a:rPr lang="en-GB" dirty="0"/>
              <a:t>Course Title</a:t>
            </a:r>
          </a:p>
        </p:txBody>
      </p:sp>
      <p:sp>
        <p:nvSpPr>
          <p:cNvPr id="10" name="TextBox 9">
            <a:extLst>
              <a:ext uri="{FF2B5EF4-FFF2-40B4-BE49-F238E27FC236}">
                <a16:creationId xmlns:a16="http://schemas.microsoft.com/office/drawing/2014/main" id="{016F9AC9-0A7F-E4BD-C05D-5CF967147F2C}"/>
              </a:ext>
            </a:extLst>
          </p:cNvPr>
          <p:cNvSpPr txBox="1"/>
          <p:nvPr/>
        </p:nvSpPr>
        <p:spPr>
          <a:xfrm>
            <a:off x="3702275" y="2557532"/>
            <a:ext cx="2459817" cy="369332"/>
          </a:xfrm>
          <a:prstGeom prst="rect">
            <a:avLst/>
          </a:prstGeom>
          <a:noFill/>
        </p:spPr>
        <p:txBody>
          <a:bodyPr wrap="square" rtlCol="0">
            <a:spAutoFit/>
          </a:bodyPr>
          <a:lstStyle/>
          <a:p>
            <a:r>
              <a:rPr lang="en-GB" dirty="0"/>
              <a:t>Course Title</a:t>
            </a:r>
          </a:p>
        </p:txBody>
      </p:sp>
      <p:sp>
        <p:nvSpPr>
          <p:cNvPr id="11" name="TextBox 10">
            <a:extLst>
              <a:ext uri="{FF2B5EF4-FFF2-40B4-BE49-F238E27FC236}">
                <a16:creationId xmlns:a16="http://schemas.microsoft.com/office/drawing/2014/main" id="{32A07A3E-93AF-23A9-0F9D-9EE221D81BA1}"/>
              </a:ext>
            </a:extLst>
          </p:cNvPr>
          <p:cNvSpPr txBox="1"/>
          <p:nvPr/>
        </p:nvSpPr>
        <p:spPr>
          <a:xfrm>
            <a:off x="6672097" y="2497384"/>
            <a:ext cx="2459817" cy="369332"/>
          </a:xfrm>
          <a:prstGeom prst="rect">
            <a:avLst/>
          </a:prstGeom>
          <a:noFill/>
        </p:spPr>
        <p:txBody>
          <a:bodyPr wrap="square" rtlCol="0">
            <a:spAutoFit/>
          </a:bodyPr>
          <a:lstStyle/>
          <a:p>
            <a:r>
              <a:rPr lang="en-GB" dirty="0"/>
              <a:t>Course Title</a:t>
            </a:r>
          </a:p>
        </p:txBody>
      </p:sp>
      <p:sp>
        <p:nvSpPr>
          <p:cNvPr id="12" name="TextBox 11">
            <a:extLst>
              <a:ext uri="{FF2B5EF4-FFF2-40B4-BE49-F238E27FC236}">
                <a16:creationId xmlns:a16="http://schemas.microsoft.com/office/drawing/2014/main" id="{D015B220-38F4-F2D5-3A86-A3692E84227D}"/>
              </a:ext>
            </a:extLst>
          </p:cNvPr>
          <p:cNvSpPr txBox="1"/>
          <p:nvPr/>
        </p:nvSpPr>
        <p:spPr>
          <a:xfrm>
            <a:off x="9965448" y="2393291"/>
            <a:ext cx="2459817" cy="369332"/>
          </a:xfrm>
          <a:prstGeom prst="rect">
            <a:avLst/>
          </a:prstGeom>
          <a:noFill/>
        </p:spPr>
        <p:txBody>
          <a:bodyPr wrap="square" rtlCol="0">
            <a:spAutoFit/>
          </a:bodyPr>
          <a:lstStyle/>
          <a:p>
            <a:r>
              <a:rPr lang="en-GB" dirty="0"/>
              <a:t>Course Title</a:t>
            </a:r>
          </a:p>
        </p:txBody>
      </p:sp>
      <p:pic>
        <p:nvPicPr>
          <p:cNvPr id="13" name="Picture 12">
            <a:extLst>
              <a:ext uri="{FF2B5EF4-FFF2-40B4-BE49-F238E27FC236}">
                <a16:creationId xmlns:a16="http://schemas.microsoft.com/office/drawing/2014/main" id="{C62291B4-F5DB-12EF-A0B7-9DDC5C5C71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9142" y="2682050"/>
            <a:ext cx="2795561" cy="2795561"/>
          </a:xfrm>
          <a:prstGeom prst="rect">
            <a:avLst/>
          </a:prstGeom>
        </p:spPr>
      </p:pic>
      <p:pic>
        <p:nvPicPr>
          <p:cNvPr id="15" name="Picture 14">
            <a:extLst>
              <a:ext uri="{FF2B5EF4-FFF2-40B4-BE49-F238E27FC236}">
                <a16:creationId xmlns:a16="http://schemas.microsoft.com/office/drawing/2014/main" id="{15284666-9B6B-1476-69FB-DF4F17AA04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2858" y="2762623"/>
            <a:ext cx="2795145" cy="2795145"/>
          </a:xfrm>
          <a:prstGeom prst="rect">
            <a:avLst/>
          </a:prstGeom>
        </p:spPr>
      </p:pic>
      <p:pic>
        <p:nvPicPr>
          <p:cNvPr id="17" name="Picture 16">
            <a:extLst>
              <a:ext uri="{FF2B5EF4-FFF2-40B4-BE49-F238E27FC236}">
                <a16:creationId xmlns:a16="http://schemas.microsoft.com/office/drawing/2014/main" id="{7B3C1A0B-991E-3384-4080-1A17BB9575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2762623"/>
            <a:ext cx="2795145" cy="2795145"/>
          </a:xfrm>
          <a:prstGeom prst="rect">
            <a:avLst/>
          </a:prstGeom>
        </p:spPr>
      </p:pic>
      <p:pic>
        <p:nvPicPr>
          <p:cNvPr id="19" name="Picture 18">
            <a:extLst>
              <a:ext uri="{FF2B5EF4-FFF2-40B4-BE49-F238E27FC236}">
                <a16:creationId xmlns:a16="http://schemas.microsoft.com/office/drawing/2014/main" id="{37095962-FD2B-49F7-EE9A-7BCA0F628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1" y="2742198"/>
            <a:ext cx="2815570" cy="2815570"/>
          </a:xfrm>
          <a:prstGeom prst="rect">
            <a:avLst/>
          </a:prstGeom>
        </p:spPr>
      </p:pic>
    </p:spTree>
    <p:extLst>
      <p:ext uri="{BB962C8B-B14F-4D97-AF65-F5344CB8AC3E}">
        <p14:creationId xmlns:p14="http://schemas.microsoft.com/office/powerpoint/2010/main" val="3627540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A7CD9-BCF3-7C09-F5A1-AEB6EA082F4B}"/>
              </a:ext>
            </a:extLst>
          </p:cNvPr>
          <p:cNvSpPr>
            <a:spLocks noGrp="1"/>
          </p:cNvSpPr>
          <p:nvPr>
            <p:ph type="title"/>
          </p:nvPr>
        </p:nvSpPr>
        <p:spPr/>
        <p:txBody>
          <a:bodyPr/>
          <a:lstStyle/>
          <a:p>
            <a:r>
              <a:rPr lang="en-GB" b="1" dirty="0"/>
              <a:t>UNIT 4 TOPIC SUMMARY</a:t>
            </a:r>
          </a:p>
        </p:txBody>
      </p:sp>
      <p:sp>
        <p:nvSpPr>
          <p:cNvPr id="3" name="Content Placeholder 2">
            <a:extLst>
              <a:ext uri="{FF2B5EF4-FFF2-40B4-BE49-F238E27FC236}">
                <a16:creationId xmlns:a16="http://schemas.microsoft.com/office/drawing/2014/main" id="{82F6A6DE-8044-9BAE-C8A1-3A4B3C2D43A4}"/>
              </a:ext>
            </a:extLst>
          </p:cNvPr>
          <p:cNvSpPr>
            <a:spLocks noGrp="1"/>
          </p:cNvSpPr>
          <p:nvPr>
            <p:ph idx="1"/>
          </p:nvPr>
        </p:nvSpPr>
        <p:spPr/>
        <p:txBody>
          <a:bodyPr/>
          <a:lstStyle/>
          <a:p>
            <a:r>
              <a:rPr lang="en-GB" dirty="0"/>
              <a:t>I needed a little bit of help setting up my presentation mainly help with recording my video to match my slides I followed the guide step by step and completed it ,it was funny I kept forgetting my words and lines for the presentation. I completed a presentation on climate change in England </a:t>
            </a:r>
          </a:p>
        </p:txBody>
      </p:sp>
    </p:spTree>
    <p:extLst>
      <p:ext uri="{BB962C8B-B14F-4D97-AF65-F5344CB8AC3E}">
        <p14:creationId xmlns:p14="http://schemas.microsoft.com/office/powerpoint/2010/main" val="2593408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6C4B7-1FA3-7E8C-6554-DA4FAB5BDF7F}"/>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56C3F6F7-F88B-5798-1780-BB0BB377F7E0}"/>
              </a:ext>
            </a:extLst>
          </p:cNvPr>
          <p:cNvSpPr>
            <a:spLocks noGrp="1"/>
          </p:cNvSpPr>
          <p:nvPr>
            <p:ph idx="1"/>
          </p:nvPr>
        </p:nvSpPr>
        <p:spPr/>
        <p:txBody>
          <a:bodyPr>
            <a:normAutofit/>
          </a:bodyPr>
          <a:lstStyle/>
          <a:p>
            <a:pPr marL="0" indent="0">
              <a:buNone/>
            </a:pPr>
            <a:r>
              <a:rPr lang="en-US">
                <a:latin typeface="Arial" panose="020B0604020202020204" pitchFamily="34" charset="0"/>
                <a:ea typeface="Arial MT"/>
                <a:cs typeface="Arial" panose="020B0604020202020204" pitchFamily="34" charset="0"/>
              </a:rPr>
              <a:t>P</a:t>
            </a:r>
            <a:r>
              <a:rPr lang="en-US">
                <a:effectLst/>
                <a:latin typeface="Arial" panose="020B0604020202020204" pitchFamily="34" charset="0"/>
                <a:ea typeface="Arial MT"/>
                <a:cs typeface="Arial" panose="020B0604020202020204" pitchFamily="34" charset="0"/>
              </a:rPr>
              <a:t>rovide</a:t>
            </a:r>
            <a:r>
              <a:rPr lang="en-US" spc="-10">
                <a:effectLst/>
                <a:latin typeface="Arial" panose="020B0604020202020204" pitchFamily="34" charset="0"/>
                <a:ea typeface="Arial MT"/>
                <a:cs typeface="Arial" panose="020B0604020202020204" pitchFamily="34" charset="0"/>
              </a:rPr>
              <a:t> </a:t>
            </a:r>
            <a:r>
              <a:rPr lang="en-US" dirty="0">
                <a:effectLst/>
                <a:latin typeface="Arial" panose="020B0604020202020204" pitchFamily="34" charset="0"/>
                <a:ea typeface="Arial MT"/>
                <a:cs typeface="Arial" panose="020B0604020202020204" pitchFamily="34" charset="0"/>
              </a:rPr>
              <a:t>a</a:t>
            </a:r>
            <a:r>
              <a:rPr lang="en-US" spc="-15" dirty="0">
                <a:effectLst/>
                <a:latin typeface="Arial" panose="020B0604020202020204" pitchFamily="34" charset="0"/>
                <a:ea typeface="Arial MT"/>
                <a:cs typeface="Arial" panose="020B0604020202020204" pitchFamily="34" charset="0"/>
              </a:rPr>
              <a:t> </a:t>
            </a:r>
            <a:r>
              <a:rPr lang="en-US" dirty="0">
                <a:effectLst/>
                <a:latin typeface="Arial" panose="020B0604020202020204" pitchFamily="34" charset="0"/>
                <a:ea typeface="Arial MT"/>
                <a:cs typeface="Arial" panose="020B0604020202020204" pitchFamily="34" charset="0"/>
              </a:rPr>
              <a:t>summary</a:t>
            </a:r>
            <a:r>
              <a:rPr lang="en-US" spc="-20" dirty="0">
                <a:effectLst/>
                <a:latin typeface="Arial" panose="020B0604020202020204" pitchFamily="34" charset="0"/>
                <a:ea typeface="Arial MT"/>
                <a:cs typeface="Arial" panose="020B0604020202020204" pitchFamily="34" charset="0"/>
              </a:rPr>
              <a:t> </a:t>
            </a:r>
            <a:r>
              <a:rPr lang="en-US" dirty="0">
                <a:effectLst/>
                <a:latin typeface="Arial" panose="020B0604020202020204" pitchFamily="34" charset="0"/>
                <a:ea typeface="Arial MT"/>
                <a:cs typeface="Arial" panose="020B0604020202020204" pitchFamily="34" charset="0"/>
              </a:rPr>
              <a:t>of</a:t>
            </a:r>
            <a:r>
              <a:rPr lang="en-US" spc="-15" dirty="0">
                <a:effectLst/>
                <a:latin typeface="Arial" panose="020B0604020202020204" pitchFamily="34" charset="0"/>
                <a:ea typeface="Arial MT"/>
                <a:cs typeface="Arial" panose="020B0604020202020204" pitchFamily="34" charset="0"/>
              </a:rPr>
              <a:t> </a:t>
            </a:r>
            <a:r>
              <a:rPr lang="en-US" dirty="0">
                <a:effectLst/>
                <a:latin typeface="Arial" panose="020B0604020202020204" pitchFamily="34" charset="0"/>
                <a:ea typeface="Arial MT"/>
                <a:cs typeface="Arial" panose="020B0604020202020204" pitchFamily="34" charset="0"/>
              </a:rPr>
              <a:t>the</a:t>
            </a:r>
            <a:r>
              <a:rPr lang="en-US" spc="-15" dirty="0">
                <a:effectLst/>
                <a:latin typeface="Arial" panose="020B0604020202020204" pitchFamily="34" charset="0"/>
                <a:ea typeface="Arial MT"/>
                <a:cs typeface="Arial" panose="020B0604020202020204" pitchFamily="34" charset="0"/>
              </a:rPr>
              <a:t> </a:t>
            </a:r>
            <a:r>
              <a:rPr lang="en-US" dirty="0">
                <a:effectLst/>
                <a:latin typeface="Arial" panose="020B0604020202020204" pitchFamily="34" charset="0"/>
                <a:ea typeface="Arial MT"/>
                <a:cs typeface="Arial" panose="020B0604020202020204" pitchFamily="34" charset="0"/>
              </a:rPr>
              <a:t>key</a:t>
            </a:r>
            <a:r>
              <a:rPr lang="en-US" spc="-20" dirty="0">
                <a:effectLst/>
                <a:latin typeface="Arial" panose="020B0604020202020204" pitchFamily="34" charset="0"/>
                <a:ea typeface="Arial MT"/>
                <a:cs typeface="Arial" panose="020B0604020202020204" pitchFamily="34" charset="0"/>
              </a:rPr>
              <a:t> </a:t>
            </a:r>
            <a:r>
              <a:rPr lang="en-US" dirty="0">
                <a:effectLst/>
                <a:latin typeface="Arial" panose="020B0604020202020204" pitchFamily="34" charset="0"/>
                <a:ea typeface="Arial MT"/>
                <a:cs typeface="Arial" panose="020B0604020202020204" pitchFamily="34" charset="0"/>
              </a:rPr>
              <a:t>points and learning outcomes</a:t>
            </a:r>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2EAFDE0-780C-2316-654D-BACE79454E8E}"/>
              </a:ext>
            </a:extLst>
          </p:cNvPr>
          <p:cNvSpPr txBox="1"/>
          <p:nvPr/>
        </p:nvSpPr>
        <p:spPr>
          <a:xfrm>
            <a:off x="292100" y="2628900"/>
            <a:ext cx="11303000" cy="1200329"/>
          </a:xfrm>
          <a:prstGeom prst="rect">
            <a:avLst/>
          </a:prstGeom>
          <a:noFill/>
        </p:spPr>
        <p:txBody>
          <a:bodyPr wrap="square" rtlCol="0">
            <a:spAutoFit/>
          </a:bodyPr>
          <a:lstStyle/>
          <a:p>
            <a:r>
              <a:rPr lang="en-GB" dirty="0"/>
              <a:t>Throughout my experience with the presentation, I learnt new skills such as how to trim the video and import onto my slide also make it play automatically and adjust each slide transaction time so they all move on their own when the video ends that way I don’t have to keep going between slides and it moves by itself. As we were making the video I learnt I had to stay a professional person because sometimes I would stop and start laughing</a:t>
            </a:r>
          </a:p>
        </p:txBody>
      </p:sp>
    </p:spTree>
    <p:extLst>
      <p:ext uri="{BB962C8B-B14F-4D97-AF65-F5344CB8AC3E}">
        <p14:creationId xmlns:p14="http://schemas.microsoft.com/office/powerpoint/2010/main" val="1274640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2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F4B55C-076C-9BB1-E909-CEAE747602C1}"/>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References</a:t>
            </a:r>
          </a:p>
        </p:txBody>
      </p:sp>
      <p:sp>
        <p:nvSpPr>
          <p:cNvPr id="3" name="Content Placeholder 2">
            <a:extLst>
              <a:ext uri="{FF2B5EF4-FFF2-40B4-BE49-F238E27FC236}">
                <a16:creationId xmlns:a16="http://schemas.microsoft.com/office/drawing/2014/main" id="{87E0FB5E-A107-942E-C251-8658773DCEAF}"/>
              </a:ext>
            </a:extLst>
          </p:cNvPr>
          <p:cNvSpPr>
            <a:spLocks noGrp="1"/>
          </p:cNvSpPr>
          <p:nvPr>
            <p:ph idx="1"/>
          </p:nvPr>
        </p:nvSpPr>
        <p:spPr>
          <a:xfrm>
            <a:off x="4329101" y="511388"/>
            <a:ext cx="7650134" cy="5546047"/>
          </a:xfrm>
        </p:spPr>
        <p:txBody>
          <a:bodyPr vert="horz" lIns="91440" tIns="45720" rIns="91440" bIns="45720" rtlCol="0" anchor="ctr">
            <a:normAutofit/>
          </a:bodyPr>
          <a:lstStyle/>
          <a:p>
            <a:pPr marL="0" indent="0" algn="l">
              <a:lnSpc>
                <a:spcPct val="150000"/>
              </a:lnSpc>
              <a:spcBef>
                <a:spcPts val="0"/>
              </a:spcBef>
              <a:buNone/>
            </a:pPr>
            <a:r>
              <a:rPr lang="en-GB" sz="2000" b="0" i="0" dirty="0">
                <a:solidFill>
                  <a:srgbClr val="242424"/>
                </a:solidFill>
                <a:effectLst/>
                <a:latin typeface="Arial" panose="020B0604020202020204" pitchFamily="34" charset="0"/>
                <a:cs typeface="Arial" panose="020B0604020202020204" pitchFamily="34" charset="0"/>
              </a:rPr>
              <a:t>[1] Primary sources by Dimbleby</a:t>
            </a:r>
          </a:p>
          <a:p>
            <a:pPr marL="0" indent="0" algn="l">
              <a:lnSpc>
                <a:spcPct val="150000"/>
              </a:lnSpc>
              <a:spcBef>
                <a:spcPts val="0"/>
              </a:spcBef>
              <a:buNone/>
            </a:pPr>
            <a:r>
              <a:rPr lang="en-GB" sz="2000" b="0" i="0" dirty="0">
                <a:solidFill>
                  <a:srgbClr val="242424"/>
                </a:solidFill>
                <a:effectLst/>
                <a:latin typeface="Arial" panose="020B0604020202020204" pitchFamily="34" charset="0"/>
                <a:cs typeface="Arial" panose="020B0604020202020204" pitchFamily="34" charset="0"/>
              </a:rPr>
              <a:t>[2] Barrientes to Effective 2021</a:t>
            </a:r>
          </a:p>
          <a:p>
            <a:pPr marL="0" indent="0" algn="l">
              <a:lnSpc>
                <a:spcPct val="150000"/>
              </a:lnSpc>
              <a:spcBef>
                <a:spcPts val="0"/>
              </a:spcBef>
              <a:buNone/>
            </a:pPr>
            <a:r>
              <a:rPr lang="en-GB" sz="2000" b="0" i="0" dirty="0">
                <a:solidFill>
                  <a:srgbClr val="242424"/>
                </a:solidFill>
                <a:effectLst/>
                <a:latin typeface="Arial" panose="020B0604020202020204" pitchFamily="34" charset="0"/>
                <a:cs typeface="Arial" panose="020B0604020202020204" pitchFamily="34" charset="0"/>
              </a:rPr>
              <a:t>[3] </a:t>
            </a:r>
            <a:r>
              <a:rPr lang="en-GB" sz="2000" dirty="0">
                <a:solidFill>
                  <a:srgbClr val="242424"/>
                </a:solidFill>
                <a:latin typeface="Arial" panose="020B0604020202020204" pitchFamily="34" charset="0"/>
                <a:cs typeface="Arial" panose="020B0604020202020204" pitchFamily="34" charset="0"/>
              </a:rPr>
              <a:t>Darrel Wilson’s 2026 YouTube Guide</a:t>
            </a:r>
            <a:endParaRPr lang="en-GB" sz="2000" b="0" i="0" dirty="0">
              <a:solidFill>
                <a:srgbClr val="242424"/>
              </a:solidFill>
              <a:effectLst/>
              <a:latin typeface="Arial" panose="020B0604020202020204" pitchFamily="34" charset="0"/>
              <a:cs typeface="Arial" panose="020B0604020202020204" pitchFamily="34" charset="0"/>
            </a:endParaRPr>
          </a:p>
          <a:p>
            <a:pPr marL="0" indent="0" algn="l">
              <a:lnSpc>
                <a:spcPct val="150000"/>
              </a:lnSpc>
              <a:spcBef>
                <a:spcPts val="0"/>
              </a:spcBef>
              <a:buNone/>
            </a:pPr>
            <a:r>
              <a:rPr lang="en-GB" sz="2000" b="0" i="0" dirty="0">
                <a:solidFill>
                  <a:srgbClr val="242424"/>
                </a:solidFill>
                <a:effectLst/>
                <a:latin typeface="Arial" panose="020B0604020202020204" pitchFamily="34" charset="0"/>
                <a:cs typeface="Arial" panose="020B0604020202020204" pitchFamily="34" charset="0"/>
              </a:rPr>
              <a:t>[4] Moodle: Library </a:t>
            </a:r>
            <a:r>
              <a:rPr lang="en-GB" sz="2000" b="0" i="0" dirty="0" err="1">
                <a:solidFill>
                  <a:srgbClr val="242424"/>
                </a:solidFill>
                <a:effectLst/>
                <a:latin typeface="Arial" panose="020B0604020202020204" pitchFamily="34" charset="0"/>
                <a:cs typeface="Arial" panose="020B0604020202020204" pitchFamily="34" charset="0"/>
              </a:rPr>
              <a:t>infoskills</a:t>
            </a:r>
            <a:endParaRPr lang="en-GB" sz="2000" b="0" i="0" dirty="0">
              <a:solidFill>
                <a:srgbClr val="242424"/>
              </a:solidFill>
              <a:effectLst/>
              <a:latin typeface="Arial" panose="020B0604020202020204" pitchFamily="34" charset="0"/>
              <a:cs typeface="Arial" panose="020B0604020202020204" pitchFamily="34" charset="0"/>
            </a:endParaRPr>
          </a:p>
          <a:p>
            <a:pPr marL="0" indent="0">
              <a:buNone/>
            </a:pPr>
            <a:r>
              <a:rPr lang="en-GB" sz="2000" dirty="0"/>
              <a:t>  </a:t>
            </a:r>
            <a:r>
              <a:rPr lang="en-US" sz="2000" dirty="0"/>
              <a:t> </a:t>
            </a:r>
            <a:endParaRPr lang="en-US" sz="2000" kern="1200" dirty="0">
              <a:latin typeface="+mn-lt"/>
              <a:ea typeface="+mn-ea"/>
              <a:cs typeface="+mn-cs"/>
            </a:endParaRPr>
          </a:p>
        </p:txBody>
      </p:sp>
    </p:spTree>
    <p:extLst>
      <p:ext uri="{BB962C8B-B14F-4D97-AF65-F5344CB8AC3E}">
        <p14:creationId xmlns:p14="http://schemas.microsoft.com/office/powerpoint/2010/main" val="24316013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6" ma:contentTypeDescription="Create a new document." ma:contentTypeScope="" ma:versionID="795c2eee519b0906b78f51eb9cb3ccd4">
  <xsd:schema xmlns:xsd="http://www.w3.org/2001/XMLSchema" xmlns:xs="http://www.w3.org/2001/XMLSchema" xmlns:p="http://schemas.microsoft.com/office/2006/metadata/properties" xmlns:ns3="f856874f-9946-48cd-ac29-4cb76853c4c1" targetNamespace="http://schemas.microsoft.com/office/2006/metadata/properties" ma:root="true" ma:fieldsID="ef80f250c225377a941e02ec0529c1e1" ns3:_="">
    <xsd:import namespace="f856874f-9946-48cd-ac29-4cb76853c4c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8DB06CB-0449-4E4C-9EB0-66505FFA6EE1}">
  <ds:schemaRefs>
    <ds:schemaRef ds:uri="http://schemas.microsoft.com/sharepoint/v3/contenttype/forms"/>
  </ds:schemaRefs>
</ds:datastoreItem>
</file>

<file path=customXml/itemProps2.xml><?xml version="1.0" encoding="utf-8"?>
<ds:datastoreItem xmlns:ds="http://schemas.openxmlformats.org/officeDocument/2006/customXml" ds:itemID="{D6F24D2A-C372-4C27-91F3-6602354251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E0EAC8-32DB-4179-9A14-BB15125B5912}">
  <ds:schemaRefs>
    <ds:schemaRef ds:uri="http://purl.org/dc/terms/"/>
    <ds:schemaRef ds:uri="http://purl.org/dc/elements/1.1/"/>
    <ds:schemaRef ds:uri="http://schemas.microsoft.com/office/2006/metadata/properties"/>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f856874f-9946-48cd-ac29-4cb76853c4c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194</TotalTime>
  <Words>692</Words>
  <Application>Microsoft Office PowerPoint</Application>
  <PresentationFormat>Widescreen</PresentationFormat>
  <Paragraphs>72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Personal Development Plan (PDP)</vt:lpstr>
      <vt:lpstr>INTRODUCTION</vt:lpstr>
      <vt:lpstr>SELF EVALUATION</vt:lpstr>
      <vt:lpstr>PowerPoint Presentation</vt:lpstr>
      <vt:lpstr>GOAL PROGRESS</vt:lpstr>
      <vt:lpstr>UNIT 4 TOPIC SUMMARY</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in Digital Era</dc:title>
  <dc:creator>Muhammad Azeem Abbas</dc:creator>
  <cp:lastModifiedBy>Paloka Paloka (2528244)</cp:lastModifiedBy>
  <cp:revision>18</cp:revision>
  <dcterms:created xsi:type="dcterms:W3CDTF">2022-07-21T09:53:39Z</dcterms:created>
  <dcterms:modified xsi:type="dcterms:W3CDTF">2026-03-16T15:30:03Z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