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9.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5"/>
  </p:notesMasterIdLst>
  <p:sldIdLst>
    <p:sldId id="256" r:id="rId2"/>
    <p:sldId id="456" r:id="rId3"/>
    <p:sldId id="419" r:id="rId4"/>
    <p:sldId id="422" r:id="rId5"/>
    <p:sldId id="457" r:id="rId6"/>
    <p:sldId id="452" r:id="rId7"/>
    <p:sldId id="267" r:id="rId8"/>
    <p:sldId id="333" r:id="rId9"/>
    <p:sldId id="462" r:id="rId10"/>
    <p:sldId id="269" r:id="rId11"/>
    <p:sldId id="270" r:id="rId12"/>
    <p:sldId id="272" r:id="rId13"/>
    <p:sldId id="279" r:id="rId14"/>
    <p:sldId id="630" r:id="rId15"/>
    <p:sldId id="536" r:id="rId16"/>
    <p:sldId id="647" r:id="rId17"/>
    <p:sldId id="320" r:id="rId18"/>
    <p:sldId id="645" r:id="rId19"/>
    <p:sldId id="648" r:id="rId20"/>
    <p:sldId id="599" r:id="rId21"/>
    <p:sldId id="601" r:id="rId22"/>
    <p:sldId id="602" r:id="rId23"/>
    <p:sldId id="384" r:id="rId24"/>
    <p:sldId id="385" r:id="rId25"/>
    <p:sldId id="392" r:id="rId26"/>
    <p:sldId id="393" r:id="rId27"/>
    <p:sldId id="649" r:id="rId28"/>
    <p:sldId id="313" r:id="rId29"/>
    <p:sldId id="593" r:id="rId30"/>
    <p:sldId id="330" r:id="rId31"/>
    <p:sldId id="329" r:id="rId32"/>
    <p:sldId id="315" r:id="rId33"/>
    <p:sldId id="358" r:id="rId34"/>
    <p:sldId id="339" r:id="rId35"/>
    <p:sldId id="349" r:id="rId36"/>
    <p:sldId id="365" r:id="rId37"/>
    <p:sldId id="366" r:id="rId38"/>
    <p:sldId id="344" r:id="rId39"/>
    <p:sldId id="369" r:id="rId40"/>
    <p:sldId id="370" r:id="rId41"/>
    <p:sldId id="371" r:id="rId42"/>
    <p:sldId id="372" r:id="rId43"/>
    <p:sldId id="373" r:id="rId44"/>
    <p:sldId id="376" r:id="rId45"/>
    <p:sldId id="377" r:id="rId46"/>
    <p:sldId id="348" r:id="rId47"/>
    <p:sldId id="354" r:id="rId48"/>
    <p:sldId id="360" r:id="rId49"/>
    <p:sldId id="650" r:id="rId50"/>
    <p:sldId id="323" r:id="rId51"/>
    <p:sldId id="597" r:id="rId52"/>
    <p:sldId id="287" r:id="rId53"/>
    <p:sldId id="596" r:id="rId54"/>
    <p:sldId id="321" r:id="rId55"/>
    <p:sldId id="294" r:id="rId56"/>
    <p:sldId id="668" r:id="rId57"/>
    <p:sldId id="652" r:id="rId58"/>
    <p:sldId id="651" r:id="rId59"/>
    <p:sldId id="654" r:id="rId60"/>
    <p:sldId id="653" r:id="rId61"/>
    <p:sldId id="655" r:id="rId62"/>
    <p:sldId id="656" r:id="rId63"/>
    <p:sldId id="318" r:id="rId64"/>
    <p:sldId id="657" r:id="rId65"/>
    <p:sldId id="297" r:id="rId66"/>
    <p:sldId id="658" r:id="rId67"/>
    <p:sldId id="661" r:id="rId68"/>
    <p:sldId id="662" r:id="rId69"/>
    <p:sldId id="663" r:id="rId70"/>
    <p:sldId id="664" r:id="rId71"/>
    <p:sldId id="665" r:id="rId72"/>
    <p:sldId id="666" r:id="rId73"/>
    <p:sldId id="667"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Y1wPsxZgUys0ugW/Wsf5A==" hashData="luyCaUHcPZkLdtmTT6JVWxVzszYsc5ccBUGPmIuHU+qGJOhp1T02q0Jpz2MKUDzpRDHaeVBNAO1LC5oFMyV+R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60"/>
    <p:restoredTop sz="94694"/>
  </p:normalViewPr>
  <p:slideViewPr>
    <p:cSldViewPr snapToGrid="0">
      <p:cViewPr varScale="1">
        <p:scale>
          <a:sx n="81" d="100"/>
          <a:sy n="81" d="100"/>
        </p:scale>
        <p:origin x="9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_rels/data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1.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11" Type="http://schemas.openxmlformats.org/officeDocument/2006/relationships/image" Target="../media/image60.pn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_rels/data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image" Target="../media/image7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1.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11" Type="http://schemas.openxmlformats.org/officeDocument/2006/relationships/image" Target="../media/image60.pn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image" Target="../media/image73.pn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6_4" csCatId="accent6" phldr="1"/>
      <dgm:spPr/>
    </dgm:pt>
    <dgm:pt modelId="{24CF7FED-D461-476A-8AC6-12FD0926F54A}">
      <dgm:prSet phldrT="[Text]" custT="1"/>
      <dgm:spPr/>
      <dgm:t>
        <a:bodyPr/>
        <a:lstStyle/>
        <a:p>
          <a:r>
            <a:rPr lang="en-GB" sz="2400" b="1" dirty="0"/>
            <a:t>Section 43</a:t>
          </a:r>
        </a:p>
        <a:p>
          <a:r>
            <a:rPr lang="en-GB" sz="2400" dirty="0"/>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dgm:t>
        <a:bodyPr/>
        <a:lstStyle/>
        <a:p>
          <a:endParaRPr lang="en-GB"/>
        </a:p>
      </dgm:t>
    </dgm:pt>
    <dgm:pt modelId="{1DDDB526-1578-4BF9-8A93-F4F9EE449A17}">
      <dgm:prSet phldrT="[Text]" custT="1"/>
      <dgm:spPr/>
      <dgm:t>
        <a:bodyPr/>
        <a:lstStyle/>
        <a:p>
          <a:r>
            <a:rPr lang="en-GB" sz="2400" b="1" dirty="0"/>
            <a:t>Section 46</a:t>
          </a:r>
        </a:p>
        <a:p>
          <a:r>
            <a:rPr lang="en-GB" sz="2400" dirty="0"/>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dgm:t>
        <a:bodyPr/>
        <a:lstStyle/>
        <a:p>
          <a:endParaRPr lang="en-GB"/>
        </a:p>
      </dgm:t>
    </dgm:pt>
    <dgm:pt modelId="{34EEEEED-68B8-4476-AD90-C0F5DCF0147D}">
      <dgm:prSet phldrT="[Text]" custT="1"/>
      <dgm:spPr/>
      <dgm:t>
        <a:bodyPr/>
        <a:lstStyle/>
        <a:p>
          <a:r>
            <a:rPr lang="en-GB" sz="2400" b="1" dirty="0"/>
            <a:t>Section 47</a:t>
          </a:r>
        </a:p>
        <a:p>
          <a:r>
            <a:rPr lang="en-GB" sz="2400" dirty="0"/>
            <a:t>Some new defences for some articles such as Kirpans and </a:t>
          </a:r>
          <a:r>
            <a:rPr lang="en-GB" sz="2400" dirty="0" err="1"/>
            <a:t>Katars</a:t>
          </a:r>
          <a:endParaRPr lang="en-GB" sz="2400" dirty="0"/>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custLinFactNeighborX="-1141" custLinFactNeighborY="-3571">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43</a:t>
          </a:r>
        </a:p>
        <a:p>
          <a:pPr marL="0" lvl="0" indent="0" algn="ctr" defTabSz="1066800">
            <a:lnSpc>
              <a:spcPct val="90000"/>
            </a:lnSpc>
            <a:spcBef>
              <a:spcPct val="0"/>
            </a:spcBef>
            <a:spcAft>
              <a:spcPct val="35000"/>
            </a:spcAft>
            <a:buNone/>
          </a:pPr>
          <a:r>
            <a:rPr lang="en-GB" sz="2400" kern="1200" dirty="0"/>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46</a:t>
          </a:r>
        </a:p>
        <a:p>
          <a:pPr marL="0" lvl="0" indent="0" algn="ctr" defTabSz="1066800">
            <a:lnSpc>
              <a:spcPct val="90000"/>
            </a:lnSpc>
            <a:spcBef>
              <a:spcPct val="0"/>
            </a:spcBef>
            <a:spcAft>
              <a:spcPct val="35000"/>
            </a:spcAft>
            <a:buNone/>
          </a:pPr>
          <a:r>
            <a:rPr lang="en-GB" sz="2400" kern="1200" dirty="0"/>
            <a:t>Prohibition on the possession of certain Offensive Weapons in private</a:t>
          </a:r>
        </a:p>
      </dsp:txBody>
      <dsp:txXfrm>
        <a:off x="35292" y="1845081"/>
        <a:ext cx="7562264" cy="1134372"/>
      </dsp:txXfrm>
    </dsp:sp>
    <dsp:sp modelId="{18F07736-84EA-4ABA-BDAB-A66D20AB5313}">
      <dsp:nvSpPr>
        <dsp:cNvPr id="0" name=""/>
        <dsp:cNvSpPr/>
      </dsp:nvSpPr>
      <dsp:spPr>
        <a:xfrm rot="5462102">
          <a:off x="3582394" y="3034112"/>
          <a:ext cx="435793" cy="542230"/>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638803" y="3087341"/>
        <a:ext cx="325338" cy="305055"/>
      </dsp:txXfrm>
    </dsp:sp>
    <dsp:sp modelId="{73A2B4C3-7AD1-4B26-9B3C-8BEF33887493}">
      <dsp:nvSpPr>
        <dsp:cNvPr id="0" name=""/>
        <dsp:cNvSpPr/>
      </dsp:nvSpPr>
      <dsp:spPr>
        <a:xfrm>
          <a:off x="72096" y="3595709"/>
          <a:ext cx="7424124"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47</a:t>
          </a:r>
        </a:p>
        <a:p>
          <a:pPr marL="0" lvl="0" indent="0" algn="ctr" defTabSz="1066800">
            <a:lnSpc>
              <a:spcPct val="90000"/>
            </a:lnSpc>
            <a:spcBef>
              <a:spcPct val="0"/>
            </a:spcBef>
            <a:spcAft>
              <a:spcPct val="35000"/>
            </a:spcAft>
            <a:buNone/>
          </a:pPr>
          <a:r>
            <a:rPr lang="en-GB" sz="2400" kern="1200" dirty="0"/>
            <a:t>Some new defences for some articles such as Kirpans and </a:t>
          </a:r>
          <a:r>
            <a:rPr lang="en-GB" sz="2400" kern="1200" dirty="0" err="1"/>
            <a:t>Katars</a:t>
          </a:r>
          <a:endParaRPr lang="en-GB" sz="2400" kern="1200" dirty="0"/>
        </a:p>
      </dsp:txBody>
      <dsp:txXfrm>
        <a:off x="107388" y="3631001"/>
        <a:ext cx="7353540" cy="113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5AC6B-771D-1C4A-9C79-B99BAB6E2F31}" type="datetimeFigureOut">
              <a:rPr lang="en-US" smtClean="0"/>
              <a:t>4/12/2024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42EEA-323C-D842-9683-A89D0745FEA8}" type="slidenum">
              <a:rPr lang="en-US" smtClean="0"/>
              <a:t>‹#›</a:t>
            </a:fld>
            <a:endParaRPr lang="en-US"/>
          </a:p>
        </p:txBody>
      </p:sp>
    </p:spTree>
    <p:extLst>
      <p:ext uri="{BB962C8B-B14F-4D97-AF65-F5344CB8AC3E}">
        <p14:creationId xmlns:p14="http://schemas.microsoft.com/office/powerpoint/2010/main" val="225417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5</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6</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325453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13</a:t>
            </a:fld>
            <a:endParaRPr lang="en-US"/>
          </a:p>
        </p:txBody>
      </p:sp>
    </p:spTree>
    <p:extLst>
      <p:ext uri="{BB962C8B-B14F-4D97-AF65-F5344CB8AC3E}">
        <p14:creationId xmlns:p14="http://schemas.microsoft.com/office/powerpoint/2010/main" val="2988798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15</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16</a:t>
            </a:fld>
            <a:endParaRPr lang="en-US"/>
          </a:p>
        </p:txBody>
      </p:sp>
    </p:spTree>
    <p:extLst>
      <p:ext uri="{BB962C8B-B14F-4D97-AF65-F5344CB8AC3E}">
        <p14:creationId xmlns:p14="http://schemas.microsoft.com/office/powerpoint/2010/main" val="1786005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21</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26</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29</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30</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31</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35</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36</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37</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38</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39</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40</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05D39E-461B-0B47-84CB-22C6E7F2C706}" type="slidenum">
              <a:rPr lang="en-US" smtClean="0"/>
              <a:t>42</a:t>
            </a:fld>
            <a:endParaRPr lang="en-US"/>
          </a:p>
        </p:txBody>
      </p:sp>
    </p:spTree>
    <p:extLst>
      <p:ext uri="{BB962C8B-B14F-4D97-AF65-F5344CB8AC3E}">
        <p14:creationId xmlns:p14="http://schemas.microsoft.com/office/powerpoint/2010/main" val="38536999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43</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44</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45</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46</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47</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48</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64</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65</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66</a:t>
            </a:fld>
            <a:endParaRPr lang="en-GB"/>
          </a:p>
        </p:txBody>
      </p:sp>
    </p:spTree>
    <p:extLst>
      <p:ext uri="{BB962C8B-B14F-4D97-AF65-F5344CB8AC3E}">
        <p14:creationId xmlns:p14="http://schemas.microsoft.com/office/powerpoint/2010/main" val="3003075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3E8F-D933-EDBE-4A22-462D04F59C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933D862-B094-C77A-CC7F-15EDA52EC9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3C0E8-EC38-0225-2CC8-1CBC082A1950}"/>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CB99935A-26B3-654F-30CF-50709B864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D438FA-BD29-FDBA-2490-0C622EAC40A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09743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998F-DDEC-73AF-84B9-D52122A5C6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9E82A0-C15E-69AE-CBEC-EDB94F2362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6B54B5-B53B-D304-F2D1-FB58DE4C7FD2}"/>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2737985C-D658-375E-D1D0-7C475DF95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84C6D-AACB-5D5D-467D-89CDD4491EEA}"/>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4097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6CEB9-8258-69C5-A837-76260A74CE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D15CA2-BC5C-D394-3289-03DCCCE4F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36E133-179D-7D01-CBC9-189F8B31857E}"/>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D893A6D7-BA50-F7A0-A996-1B7542A589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5C6197-066D-6DB5-CBB0-6985101BA6D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5433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541B-2A59-254C-B88F-5BE60F8535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B17AD6-BDCD-032F-8468-40AA9CCC5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B220F4-2B63-6F49-4098-3B08BDD18B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8C1C29-53A7-E932-DB5A-48962DA31BCF}"/>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6" name="Footer Placeholder 5">
            <a:extLst>
              <a:ext uri="{FF2B5EF4-FFF2-40B4-BE49-F238E27FC236}">
                <a16:creationId xmlns:a16="http://schemas.microsoft.com/office/drawing/2014/main" id="{DE166435-8D92-BEAF-AF61-7E369557CA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EC0C0-74E4-80E6-BF17-914690B6B1B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1449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82E7-126E-9AD5-A2CB-704DDBB213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5433E5-2FB1-D3C3-131E-7F03CDA4A8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D27DBB-4740-1C34-CC89-94CDB42CF5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31BFF9-1297-E8E3-B451-92733D0A49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9FE848-584B-85F7-7DFA-DDCFDBEDCD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468F861-D454-81D9-0B6C-989EACBFB9D0}"/>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8" name="Footer Placeholder 7">
            <a:extLst>
              <a:ext uri="{FF2B5EF4-FFF2-40B4-BE49-F238E27FC236}">
                <a16:creationId xmlns:a16="http://schemas.microsoft.com/office/drawing/2014/main" id="{1C454F1B-C724-ACCC-9D95-C21B009CF20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950299-02EC-60D5-30F7-4B95021C4638}"/>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638702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426C-FB5A-5B0F-4C5D-8F47969D8F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D31FB82-BD97-0B3F-D433-AE057912CBDE}"/>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4" name="Footer Placeholder 3">
            <a:extLst>
              <a:ext uri="{FF2B5EF4-FFF2-40B4-BE49-F238E27FC236}">
                <a16:creationId xmlns:a16="http://schemas.microsoft.com/office/drawing/2014/main" id="{9C72E091-2C51-661C-C61F-A5A9B2EE8B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476A93-136C-8C92-1789-14A4EE548A6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804748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F3D6E-40C9-CA78-6917-A63E9E6D3D15}"/>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3" name="Footer Placeholder 2">
            <a:extLst>
              <a:ext uri="{FF2B5EF4-FFF2-40B4-BE49-F238E27FC236}">
                <a16:creationId xmlns:a16="http://schemas.microsoft.com/office/drawing/2014/main" id="{55EB6503-491A-3CC4-D2BF-4F5047A18F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0A3613-8C42-85FC-57F3-828704E55C5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41957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71D4-CF0D-C374-04D4-C76CB350CF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9A8925-7E98-9350-8F1C-6785B7CAB8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0AD3E8-D469-FF22-FB34-7DEFF0FF0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BEACF7-D9B7-91AC-0864-EEE9D8BD639E}"/>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6" name="Footer Placeholder 5">
            <a:extLst>
              <a:ext uri="{FF2B5EF4-FFF2-40B4-BE49-F238E27FC236}">
                <a16:creationId xmlns:a16="http://schemas.microsoft.com/office/drawing/2014/main" id="{C23A2388-1D9B-1F6E-80A8-E47DCD38C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4FBB62-8EDA-2454-5B58-30454EDAFE0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56758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1EA28-2AFB-F65E-5CA3-216828C791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43966A-C63F-927A-AD30-AC6BD1C43A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F222C51-2866-EDBB-E10C-807413F3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469A5C-5D7E-91C5-645C-975C562E9E2C}"/>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6" name="Footer Placeholder 5">
            <a:extLst>
              <a:ext uri="{FF2B5EF4-FFF2-40B4-BE49-F238E27FC236}">
                <a16:creationId xmlns:a16="http://schemas.microsoft.com/office/drawing/2014/main" id="{027867E8-4499-FA0E-618C-52E93ECDDE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782945-D088-4299-4097-BD88D6DD2F7D}"/>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98611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959D-95A6-684B-E0D9-D8E3C0BA405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73F506-94FA-6793-C48A-0ADE20D210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89C4EF-712D-7BDA-EFFB-AEBCE870A4E7}"/>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C1D0AFF7-06BE-A175-B683-37EE48893E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58B28-6967-9972-B12A-20C1C8DE1D3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10628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22C550-83D8-E638-644F-DBFEBD148D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1014D4-BC8A-0916-AC0B-27D8DC5D64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FF87F0-9081-1939-FCE7-6B8211F493FA}"/>
              </a:ext>
            </a:extLst>
          </p:cNvPr>
          <p:cNvSpPr>
            <a:spLocks noGrp="1"/>
          </p:cNvSpPr>
          <p:nvPr>
            <p:ph type="dt" sz="half" idx="10"/>
          </p:nvPr>
        </p:nvSpPr>
        <p:spPr/>
        <p:txBody>
          <a:body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3915D8DC-2113-5161-BCD0-C3F29D719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6A80D-5D08-A367-9C65-1CCB348A178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907534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05C80D-0AEB-D9E0-91EA-A43C458E6A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92D7CA-74B7-32AF-D868-A77EAB15F5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3E6B2-09B4-23FF-24D1-3B4CF659B4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37B9A-5C69-7543-A228-5C4129320C91}" type="datetimeFigureOut">
              <a:rPr lang="en-US" smtClean="0"/>
              <a:t>4/12/2024</a:t>
            </a:fld>
            <a:endParaRPr lang="en-US"/>
          </a:p>
        </p:txBody>
      </p:sp>
      <p:sp>
        <p:nvSpPr>
          <p:cNvPr id="5" name="Footer Placeholder 4">
            <a:extLst>
              <a:ext uri="{FF2B5EF4-FFF2-40B4-BE49-F238E27FC236}">
                <a16:creationId xmlns:a16="http://schemas.microsoft.com/office/drawing/2014/main" id="{432F0FEC-E517-601C-3346-33C919A843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18C30B-8A5F-6D25-C52F-90A610D484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CA912B-CC18-F446-9452-D5DF2B3C3D6F}" type="slidenum">
              <a:rPr lang="en-US" smtClean="0"/>
              <a:t>‹#›</a:t>
            </a:fld>
            <a:endParaRPr lang="en-US"/>
          </a:p>
        </p:txBody>
      </p:sp>
    </p:spTree>
    <p:extLst>
      <p:ext uri="{BB962C8B-B14F-4D97-AF65-F5344CB8AC3E}">
        <p14:creationId xmlns:p14="http://schemas.microsoft.com/office/powerpoint/2010/main" val="2358428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7.jpeg"/><Relationship Id="rId7" Type="http://schemas.openxmlformats.org/officeDocument/2006/relationships/hyperlink" Target="mailto:l.ellis@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0.jpeg"/><Relationship Id="rId5" Type="http://schemas.openxmlformats.org/officeDocument/2006/relationships/image" Target="../media/image9.jpeg"/><Relationship Id="rId10" Type="http://schemas.openxmlformats.org/officeDocument/2006/relationships/image" Target="../media/image11.jpeg"/><Relationship Id="rId4" Type="http://schemas.openxmlformats.org/officeDocument/2006/relationships/image" Target="../media/image8.jpeg"/><Relationship Id="rId9" Type="http://schemas.openxmlformats.org/officeDocument/2006/relationships/hyperlink" Target="https://www.uwtsd.ac.uk/librar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diagramQuickStyle" Target="../diagrams/quickStyle1.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diagramLayout" Target="../diagrams/layout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diagramData" Target="../diagrams/data1.xml"/><Relationship Id="rId5" Type="http://schemas.openxmlformats.org/officeDocument/2006/relationships/tags" Target="../tags/tag5.xml"/><Relationship Id="rId15" Type="http://schemas.microsoft.com/office/2007/relationships/diagramDrawing" Target="../diagrams/drawing1.xml"/><Relationship Id="rId10" Type="http://schemas.openxmlformats.org/officeDocument/2006/relationships/notesSlide" Target="../notesSlides/notesSlide5.xml"/><Relationship Id="rId4" Type="http://schemas.openxmlformats.org/officeDocument/2006/relationships/tags" Target="../tags/tag4.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26.jpeg"/><Relationship Id="rId4" Type="http://schemas.openxmlformats.org/officeDocument/2006/relationships/diagramLayout" Target="../diagrams/layout2.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6.xml"/><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7.jpeg"/></Relationships>
</file>

<file path=ppt/slides/_rels/slide2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9.jpeg"/><Relationship Id="rId7" Type="http://schemas.openxmlformats.org/officeDocument/2006/relationships/diagramColors" Target="../diagrams/colors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1.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png"/></Relationships>
</file>

<file path=ppt/slides/_rels/slide3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68.jpeg"/></Relationships>
</file>

<file path=ppt/slides/_rels/slide3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3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39.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78.jpeg"/><Relationship Id="rId4" Type="http://schemas.openxmlformats.org/officeDocument/2006/relationships/diagramLayout" Target="../diagrams/layout8.xml"/><Relationship Id="rId9" Type="http://schemas.openxmlformats.org/officeDocument/2006/relationships/image" Target="../media/image77.jpeg"/></Relationships>
</file>

<file path=ppt/slides/_rels/slide4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82.jpeg"/></Relationships>
</file>

<file path=ppt/slides/_rels/slide4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85.jpeg"/><Relationship Id="rId4" Type="http://schemas.openxmlformats.org/officeDocument/2006/relationships/image" Target="../media/image84.jpg"/></Relationships>
</file>

<file path=ppt/slides/_rels/slide45.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87.jpeg"/></Relationships>
</file>

<file path=ppt/slides/_rels/slide46.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90.png"/><Relationship Id="rId4" Type="http://schemas.openxmlformats.org/officeDocument/2006/relationships/image" Target="../media/image89.jpg"/></Relationships>
</file>

<file path=ppt/slides/_rels/slide4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93.png"/></Relationships>
</file>

<file path=ppt/slides/_rels/slide49.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96.png"/></Relationships>
</file>

<file path=ppt/slides/_rels/slide5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tags" Target="../tags/tag12.xml"/><Relationship Id="rId7" Type="http://schemas.openxmlformats.org/officeDocument/2006/relationships/image" Target="../media/image98.png"/><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notesSlide" Target="../notesSlides/notesSlide39.xml"/><Relationship Id="rId5" Type="http://schemas.openxmlformats.org/officeDocument/2006/relationships/slideLayout" Target="../slideLayouts/slideLayout7.xml"/><Relationship Id="rId10" Type="http://schemas.openxmlformats.org/officeDocument/2006/relationships/image" Target="../media/image101.png"/><Relationship Id="rId4" Type="http://schemas.openxmlformats.org/officeDocument/2006/relationships/tags" Target="../tags/tag13.xml"/><Relationship Id="rId9" Type="http://schemas.openxmlformats.org/officeDocument/2006/relationships/image" Target="../media/image100.png"/></Relationships>
</file>

<file path=ppt/slides/_rels/slide53.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105.jpeg"/><Relationship Id="rId5" Type="http://schemas.openxmlformats.org/officeDocument/2006/relationships/image" Target="../media/image104.png"/><Relationship Id="rId4" Type="http://schemas.openxmlformats.org/officeDocument/2006/relationships/image" Target="../media/image103.jpe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8" Type="http://schemas.openxmlformats.org/officeDocument/2006/relationships/tags" Target="../tags/tag21.xml"/><Relationship Id="rId13" Type="http://schemas.openxmlformats.org/officeDocument/2006/relationships/image" Target="../media/image108.png"/><Relationship Id="rId18" Type="http://schemas.openxmlformats.org/officeDocument/2006/relationships/image" Target="../media/image113.png"/><Relationship Id="rId3" Type="http://schemas.openxmlformats.org/officeDocument/2006/relationships/tags" Target="../tags/tag16.xml"/><Relationship Id="rId7" Type="http://schemas.openxmlformats.org/officeDocument/2006/relationships/tags" Target="../tags/tag20.xml"/><Relationship Id="rId12" Type="http://schemas.openxmlformats.org/officeDocument/2006/relationships/image" Target="../media/image107.png"/><Relationship Id="rId17" Type="http://schemas.openxmlformats.org/officeDocument/2006/relationships/image" Target="../media/image112.png"/><Relationship Id="rId2" Type="http://schemas.openxmlformats.org/officeDocument/2006/relationships/tags" Target="../tags/tag15.xml"/><Relationship Id="rId16" Type="http://schemas.openxmlformats.org/officeDocument/2006/relationships/image" Target="../media/image111.png"/><Relationship Id="rId1" Type="http://schemas.openxmlformats.org/officeDocument/2006/relationships/tags" Target="../tags/tag14.xml"/><Relationship Id="rId6" Type="http://schemas.openxmlformats.org/officeDocument/2006/relationships/tags" Target="../tags/tag19.xml"/><Relationship Id="rId11" Type="http://schemas.openxmlformats.org/officeDocument/2006/relationships/image" Target="../media/image106.png"/><Relationship Id="rId5" Type="http://schemas.openxmlformats.org/officeDocument/2006/relationships/tags" Target="../tags/tag18.xml"/><Relationship Id="rId15" Type="http://schemas.openxmlformats.org/officeDocument/2006/relationships/image" Target="../media/image110.png"/><Relationship Id="rId10" Type="http://schemas.openxmlformats.org/officeDocument/2006/relationships/notesSlide" Target="../notesSlides/notesSlide42.xml"/><Relationship Id="rId4" Type="http://schemas.openxmlformats.org/officeDocument/2006/relationships/tags" Target="../tags/tag17.xml"/><Relationship Id="rId9" Type="http://schemas.openxmlformats.org/officeDocument/2006/relationships/slideLayout" Target="../slideLayouts/slideLayout7.xml"/><Relationship Id="rId14" Type="http://schemas.openxmlformats.org/officeDocument/2006/relationships/image" Target="../media/image109.png"/></Relationships>
</file>

<file path=ppt/slides/_rels/slide56.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 Id="rId4" Type="http://schemas.openxmlformats.org/officeDocument/2006/relationships/image" Target="../media/image120.jpeg"/></Relationships>
</file>

<file path=ppt/slides/_rels/slide6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21.jpeg"/><Relationship Id="rId1" Type="http://schemas.openxmlformats.org/officeDocument/2006/relationships/slideLayout" Target="../slideLayouts/slideLayout2.xml"/><Relationship Id="rId4" Type="http://schemas.openxmlformats.org/officeDocument/2006/relationships/image" Target="../media/image122.jpeg"/></Relationships>
</file>

<file path=ppt/slides/_rels/slide62.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4.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8" Type="http://schemas.openxmlformats.org/officeDocument/2006/relationships/image" Target="../media/image125.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126.jpeg"/></Relationships>
</file>

<file path=ppt/slides/_rels/slide65.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C1C02-BA59-E85B-158C-29898CB268D6}"/>
              </a:ext>
            </a:extLst>
          </p:cNvPr>
          <p:cNvSpPr>
            <a:spLocks noGrp="1"/>
          </p:cNvSpPr>
          <p:nvPr>
            <p:ph type="ctrTitle"/>
          </p:nvPr>
        </p:nvSpPr>
        <p:spPr>
          <a:xfrm>
            <a:off x="1076855" y="939265"/>
            <a:ext cx="4900144" cy="2736965"/>
          </a:xfrm>
        </p:spPr>
        <p:txBody>
          <a:bodyPr anchor="t">
            <a:normAutofit fontScale="90000"/>
          </a:bodyPr>
          <a:lstStyle/>
          <a:p>
            <a:r>
              <a:rPr lang="en-US" sz="5400" dirty="0"/>
              <a:t>Consolidation Workshop </a:t>
            </a:r>
            <a:br>
              <a:rPr lang="en-US" sz="5400" dirty="0"/>
            </a:br>
            <a:br>
              <a:rPr lang="en-US" sz="5400" dirty="0"/>
            </a:br>
            <a:br>
              <a:rPr lang="en-US" sz="4000" dirty="0">
                <a:solidFill>
                  <a:srgbClr val="FF0000"/>
                </a:solidFill>
              </a:rPr>
            </a:br>
            <a:r>
              <a:rPr lang="en-US" sz="4000" dirty="0">
                <a:solidFill>
                  <a:srgbClr val="FF0000"/>
                </a:solidFill>
              </a:rPr>
              <a:t>Important: </a:t>
            </a:r>
            <a:br>
              <a:rPr lang="en-US" sz="4000" dirty="0">
                <a:solidFill>
                  <a:srgbClr val="FF0000"/>
                </a:solidFill>
              </a:rPr>
            </a:br>
            <a:r>
              <a:rPr lang="en-US" sz="4000" dirty="0">
                <a:solidFill>
                  <a:srgbClr val="FF0000"/>
                </a:solidFill>
              </a:rPr>
              <a:t>Do not</a:t>
            </a:r>
            <a:r>
              <a:rPr lang="en-US" sz="4000" i="1" dirty="0">
                <a:solidFill>
                  <a:srgbClr val="FF0000"/>
                </a:solidFill>
              </a:rPr>
              <a:t> JUST </a:t>
            </a:r>
            <a:r>
              <a:rPr lang="en-US" sz="4000" dirty="0">
                <a:solidFill>
                  <a:srgbClr val="FF0000"/>
                </a:solidFill>
              </a:rPr>
              <a:t>use this PP for revision – look over every pp since week 1</a:t>
            </a:r>
            <a:endParaRPr lang="en-US" sz="5400" dirty="0">
              <a:solidFill>
                <a:srgbClr val="FF0000"/>
              </a:solidFill>
            </a:endParaRPr>
          </a:p>
        </p:txBody>
      </p:sp>
      <p:grpSp>
        <p:nvGrpSpPr>
          <p:cNvPr id="1035" name="Group 103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036" name="Rectangle 103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0" name="Rectangle 103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Revise: 5 study tips that really work - The Tutor Team">
            <a:extLst>
              <a:ext uri="{FF2B5EF4-FFF2-40B4-BE49-F238E27FC236}">
                <a16:creationId xmlns:a16="http://schemas.microsoft.com/office/drawing/2014/main" id="{33CB156D-00B4-8A3C-E9FF-A1BF91F3DE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 r="2" b="10821"/>
          <a:stretch/>
        </p:blipFill>
        <p:spPr bwMode="auto">
          <a:xfrm>
            <a:off x="7114162" y="471748"/>
            <a:ext cx="4324849" cy="2552007"/>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Year 11 Revision Session - English | West Hill School">
            <a:extLst>
              <a:ext uri="{FF2B5EF4-FFF2-40B4-BE49-F238E27FC236}">
                <a16:creationId xmlns:a16="http://schemas.microsoft.com/office/drawing/2014/main" id="{EF1445D9-489C-E982-495C-5158D95709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138" r="2" b="2855"/>
          <a:stretch/>
        </p:blipFill>
        <p:spPr bwMode="auto">
          <a:xfrm>
            <a:off x="7114162" y="3676230"/>
            <a:ext cx="4324849"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27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6B5DC965-D05A-1A52-37F4-9E1B49AD528E}"/>
              </a:ext>
            </a:extLst>
          </p:cNvPr>
          <p:cNvPicPr>
            <a:picLocks noChangeAspect="1"/>
          </p:cNvPicPr>
          <p:nvPr/>
        </p:nvPicPr>
        <p:blipFill>
          <a:blip r:embed="rId2"/>
          <a:stretch>
            <a:fillRect/>
          </a:stretch>
        </p:blipFill>
        <p:spPr>
          <a:xfrm>
            <a:off x="558139" y="145425"/>
            <a:ext cx="9904021" cy="6567149"/>
          </a:xfrm>
          <a:prstGeom prst="rect">
            <a:avLst/>
          </a:prstGeom>
        </p:spPr>
      </p:pic>
      <p:pic>
        <p:nvPicPr>
          <p:cNvPr id="2050" name="Picture 2" descr="Free Remember Cliparts, Download Free Remember Cliparts png images, Free  ClipArts on Clipart Library">
            <a:extLst>
              <a:ext uri="{FF2B5EF4-FFF2-40B4-BE49-F238E27FC236}">
                <a16:creationId xmlns:a16="http://schemas.microsoft.com/office/drawing/2014/main" id="{A9AF740F-B49F-FAC6-1D55-AB1A2A940C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087" y="145425"/>
            <a:ext cx="4331030" cy="2983598"/>
          </a:xfrm>
          <a:prstGeom prst="rect">
            <a:avLst/>
          </a:prstGeom>
          <a:noFill/>
          <a:extLst>
            <a:ext uri="{909E8E84-426E-40DD-AFC4-6F175D3DCCD1}">
              <a14:hiddenFill xmlns:a14="http://schemas.microsoft.com/office/drawing/2010/main">
                <a:solidFill>
                  <a:srgbClr val="FFFFFF"/>
                </a:solidFill>
              </a14:hiddenFill>
            </a:ext>
          </a:extLst>
        </p:spPr>
      </p:pic>
      <p:sp>
        <p:nvSpPr>
          <p:cNvPr id="4" name="Doughnut 3">
            <a:extLst>
              <a:ext uri="{FF2B5EF4-FFF2-40B4-BE49-F238E27FC236}">
                <a16:creationId xmlns:a16="http://schemas.microsoft.com/office/drawing/2014/main" id="{5B3E8BC3-8034-5D53-63D8-0E39F2A4F3FA}"/>
              </a:ext>
            </a:extLst>
          </p:cNvPr>
          <p:cNvSpPr/>
          <p:nvPr/>
        </p:nvSpPr>
        <p:spPr>
          <a:xfrm>
            <a:off x="296883" y="1781299"/>
            <a:ext cx="2992582" cy="2458192"/>
          </a:xfrm>
          <a:prstGeom prst="donut">
            <a:avLst>
              <a:gd name="adj" fmla="val 322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Left Arrow 4">
            <a:extLst>
              <a:ext uri="{FF2B5EF4-FFF2-40B4-BE49-F238E27FC236}">
                <a16:creationId xmlns:a16="http://schemas.microsoft.com/office/drawing/2014/main" id="{BC6B7C93-5C20-BA10-4E8F-C8FCBC8D112C}"/>
              </a:ext>
            </a:extLst>
          </p:cNvPr>
          <p:cNvSpPr/>
          <p:nvPr/>
        </p:nvSpPr>
        <p:spPr>
          <a:xfrm rot="20336480">
            <a:off x="3254686" y="1645104"/>
            <a:ext cx="5354485" cy="1264334"/>
          </a:xfrm>
          <a:prstGeom prst="leftArrow">
            <a:avLst>
              <a:gd name="adj1" fmla="val 17237"/>
              <a:gd name="adj2" fmla="val 50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51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Exam 2 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Monday 22</a:t>
            </a:r>
            <a:r>
              <a:rPr lang="en-US" sz="2400" baseline="30000" dirty="0">
                <a:latin typeface="Arial" panose="020B0604020202020204" pitchFamily="34" charset="0"/>
                <a:cs typeface="Arial" panose="020B0604020202020204" pitchFamily="34" charset="0"/>
              </a:rPr>
              <a:t>nd</a:t>
            </a:r>
            <a:r>
              <a:rPr lang="en-US" sz="2400" dirty="0">
                <a:latin typeface="Arial" panose="020B0604020202020204" pitchFamily="34" charset="0"/>
                <a:cs typeface="Arial" panose="020B0604020202020204" pitchFamily="34" charset="0"/>
              </a:rPr>
              <a:t> April 2024 9.30 start</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This will be online so you will need access to moodle</a:t>
            </a:r>
          </a:p>
          <a:p>
            <a:pPr indent="-228600">
              <a:lnSpc>
                <a:spcPct val="90000"/>
              </a:lnSpc>
              <a:spcAft>
                <a:spcPts val="600"/>
              </a:spcAft>
              <a:buFont typeface="Arial" panose="020B0604020202020204" pitchFamily="34" charset="0"/>
              <a:buChar char="•"/>
            </a:pPr>
            <a:endParaRPr lang="en-US" b="1" dirty="0"/>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 – what can you remember?</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u="sng" kern="1200">
                <a:solidFill>
                  <a:schemeClr val="tx1"/>
                </a:solidFill>
                <a:latin typeface="+mj-lt"/>
                <a:ea typeface="+mj-ea"/>
                <a:cs typeface="+mj-cs"/>
              </a:rPr>
              <a:t>The National Decision Model (NDM)</a:t>
            </a:r>
          </a:p>
        </p:txBody>
      </p:sp>
      <p:sp>
        <p:nvSpPr>
          <p:cNvPr id="4" name="TextBox 3">
            <a:extLst>
              <a:ext uri="{FF2B5EF4-FFF2-40B4-BE49-F238E27FC236}">
                <a16:creationId xmlns:a16="http://schemas.microsoft.com/office/drawing/2014/main" id="{00A0BDB8-40B3-A448-AFA8-D9788C448CB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Helps everyone in policing make decisions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Provides a framework in which decisions can be examined and challenged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Encourages officers and staff to act in accordance with the Code of Ethics and use their discretion where appropriate</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Reduces risk aversion and weighs the balance of resourcing against demand, threat and risk</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763066"/>
            <a:ext cx="5150277" cy="3156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215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8FE12697-9175-3F42-20C8-248AD1438D9F}"/>
              </a:ext>
            </a:extLst>
          </p:cNvPr>
          <p:cNvPicPr>
            <a:picLocks noGrp="1" noChangeAspect="1"/>
          </p:cNvPicPr>
          <p:nvPr>
            <p:ph idx="1"/>
          </p:nvPr>
        </p:nvPicPr>
        <p:blipFill>
          <a:blip r:embed="rId3"/>
          <a:stretch>
            <a:fillRect/>
          </a:stretch>
        </p:blipFill>
        <p:spPr>
          <a:xfrm>
            <a:off x="838200" y="2445706"/>
            <a:ext cx="8537294" cy="3931422"/>
          </a:xfrm>
        </p:spPr>
      </p:pic>
      <p:sp>
        <p:nvSpPr>
          <p:cNvPr id="6" name="Doughnut 5">
            <a:extLst>
              <a:ext uri="{FF2B5EF4-FFF2-40B4-BE49-F238E27FC236}">
                <a16:creationId xmlns:a16="http://schemas.microsoft.com/office/drawing/2014/main" id="{33184706-E5A1-34AA-E36D-8B583DFB04D5}"/>
              </a:ext>
            </a:extLst>
          </p:cNvPr>
          <p:cNvSpPr/>
          <p:nvPr/>
        </p:nvSpPr>
        <p:spPr>
          <a:xfrm>
            <a:off x="960699" y="4179923"/>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oughnut 7">
            <a:extLst>
              <a:ext uri="{FF2B5EF4-FFF2-40B4-BE49-F238E27FC236}">
                <a16:creationId xmlns:a16="http://schemas.microsoft.com/office/drawing/2014/main" id="{8596B7E0-E162-3E98-BCF4-9F2BE6E9F7F4}"/>
              </a:ext>
            </a:extLst>
          </p:cNvPr>
          <p:cNvSpPr/>
          <p:nvPr/>
        </p:nvSpPr>
        <p:spPr>
          <a:xfrm>
            <a:off x="1390892" y="4802138"/>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1D47A7E7-887C-9CB5-3476-F40EF3357181}"/>
              </a:ext>
            </a:extLst>
          </p:cNvPr>
          <p:cNvCxnSpPr>
            <a:cxnSpLocks/>
          </p:cNvCxnSpPr>
          <p:nvPr/>
        </p:nvCxnSpPr>
        <p:spPr>
          <a:xfrm flipH="1" flipV="1">
            <a:off x="2905246" y="4411417"/>
            <a:ext cx="2411876" cy="796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0B712857-D861-425A-6A76-FC42CC9C1BC0}"/>
              </a:ext>
            </a:extLst>
          </p:cNvPr>
          <p:cNvCxnSpPr>
            <a:cxnSpLocks/>
          </p:cNvCxnSpPr>
          <p:nvPr/>
        </p:nvCxnSpPr>
        <p:spPr>
          <a:xfrm flipH="1">
            <a:off x="3530279" y="4527163"/>
            <a:ext cx="1786843" cy="42685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 name="Title 1">
            <a:extLst>
              <a:ext uri="{FF2B5EF4-FFF2-40B4-BE49-F238E27FC236}">
                <a16:creationId xmlns:a16="http://schemas.microsoft.com/office/drawing/2014/main" id="{5B7BC1EC-EB6F-1A62-348D-FA7A6A684A35}"/>
              </a:ext>
            </a:extLst>
          </p:cNvPr>
          <p:cNvSpPr>
            <a:spLocks noGrp="1"/>
          </p:cNvSpPr>
          <p:nvPr>
            <p:ph type="title"/>
          </p:nvPr>
        </p:nvSpPr>
        <p:spPr>
          <a:xfrm>
            <a:off x="5317122" y="3864382"/>
            <a:ext cx="1777678" cy="1325563"/>
          </a:xfrm>
        </p:spPr>
        <p:txBody>
          <a:bodyPr>
            <a:noAutofit/>
          </a:bodyPr>
          <a:lstStyle/>
          <a:p>
            <a:r>
              <a:rPr lang="en-US" sz="1100" dirty="0"/>
              <a:t>Please take time to read these two docs on Moodle in your own time to learn more about the NDM and the Code of Ethics. </a:t>
            </a:r>
            <a:br>
              <a:rPr lang="en-US" sz="1100" dirty="0"/>
            </a:br>
            <a:br>
              <a:rPr lang="en-US" sz="1100" dirty="0"/>
            </a:br>
            <a:r>
              <a:rPr lang="en-US" sz="1100" dirty="0"/>
              <a:t>These will be good revision tools. </a:t>
            </a:r>
          </a:p>
        </p:txBody>
      </p:sp>
      <p:sp>
        <p:nvSpPr>
          <p:cNvPr id="14" name="TextBox 13">
            <a:extLst>
              <a:ext uri="{FF2B5EF4-FFF2-40B4-BE49-F238E27FC236}">
                <a16:creationId xmlns:a16="http://schemas.microsoft.com/office/drawing/2014/main" id="{FCA3F1D0-F0F0-083C-BC24-90B71A3CD20A}"/>
              </a:ext>
            </a:extLst>
          </p:cNvPr>
          <p:cNvSpPr txBox="1"/>
          <p:nvPr/>
        </p:nvSpPr>
        <p:spPr>
          <a:xfrm>
            <a:off x="659275" y="960169"/>
            <a:ext cx="8895144" cy="707886"/>
          </a:xfrm>
          <a:prstGeom prst="rect">
            <a:avLst/>
          </a:prstGeom>
          <a:noFill/>
        </p:spPr>
        <p:txBody>
          <a:bodyPr wrap="square">
            <a:spAutoFit/>
          </a:bodyPr>
          <a:lstStyle/>
          <a:p>
            <a:r>
              <a:rPr lang="en-US" sz="4000" dirty="0"/>
              <a:t>Task: Independent Readings on Moodle</a:t>
            </a:r>
          </a:p>
        </p:txBody>
      </p:sp>
      <p:pic>
        <p:nvPicPr>
          <p:cNvPr id="17" name="Picture 2" descr="Moodle | moodle.com (@moodle) / Twitter">
            <a:extLst>
              <a:ext uri="{FF2B5EF4-FFF2-40B4-BE49-F238E27FC236}">
                <a16:creationId xmlns:a16="http://schemas.microsoft.com/office/drawing/2014/main" id="{10662FE8-769C-34C8-B63B-DB918121BC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1544" y="599737"/>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20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pic>
        <p:nvPicPr>
          <p:cNvPr id="8194" name="Picture 2" descr="IMPORTANT! | IsleChile … All B.S Aside">
            <a:extLst>
              <a:ext uri="{FF2B5EF4-FFF2-40B4-BE49-F238E27FC236}">
                <a16:creationId xmlns:a16="http://schemas.microsoft.com/office/drawing/2014/main" id="{76F178BF-1D5A-2EFD-085B-0CAA49A2F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3627" y="57729"/>
            <a:ext cx="2258081"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49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 r="7022" b="2"/>
          <a:stretch/>
        </p:blipFill>
        <p:spPr bwMode="auto">
          <a:xfrm>
            <a:off x="5186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8366" r="3" b="3"/>
          <a:stretch/>
        </p:blipFill>
        <p:spPr>
          <a:xfrm>
            <a:off x="5186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10" name="TextBox 9">
            <a:extLst>
              <a:ext uri="{FF2B5EF4-FFF2-40B4-BE49-F238E27FC236}">
                <a16:creationId xmlns:a16="http://schemas.microsoft.com/office/drawing/2014/main" id="{D11BBBE3-89BD-4392-B5CB-F459ACD19BC8}"/>
              </a:ext>
            </a:extLst>
          </p:cNvPr>
          <p:cNvSpPr txBox="1"/>
          <p:nvPr/>
        </p:nvSpPr>
        <p:spPr>
          <a:xfrm>
            <a:off x="0" y="0"/>
            <a:ext cx="5449824"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dirty="0"/>
              <a:t>Workshop: </a:t>
            </a:r>
            <a:br>
              <a:rPr lang="en-US" sz="3200" b="1" dirty="0"/>
            </a:br>
            <a:r>
              <a:rPr lang="en-US" sz="3200" b="1" dirty="0"/>
              <a:t>Escorting &amp;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0F0C113C-87BD-6A8A-A07E-212BCD4EB28F}"/>
              </a:ext>
            </a:extLst>
          </p:cNvPr>
          <p:cNvSpPr txBox="1"/>
          <p:nvPr/>
        </p:nvSpPr>
        <p:spPr>
          <a:xfrm>
            <a:off x="137160" y="3364992"/>
            <a:ext cx="5312664" cy="1200329"/>
          </a:xfrm>
          <a:prstGeom prst="rect">
            <a:avLst/>
          </a:prstGeom>
          <a:noFill/>
        </p:spPr>
        <p:txBody>
          <a:bodyPr wrap="square">
            <a:spAutoFit/>
          </a:bodyPr>
          <a:lstStyle/>
          <a:p>
            <a:r>
              <a:rPr lang="en-US" sz="1800" dirty="0"/>
              <a:t>What can you remember about escorting detained persons to custody?</a:t>
            </a:r>
            <a:br>
              <a:rPr lang="en-US" sz="1800" dirty="0"/>
            </a:br>
            <a:r>
              <a:rPr lang="en-US" sz="1800" dirty="0"/>
              <a:t> </a:t>
            </a:r>
            <a:br>
              <a:rPr lang="en-US" sz="1800" dirty="0"/>
            </a:br>
            <a:r>
              <a:rPr lang="en-US" sz="1800" dirty="0"/>
              <a:t>What happens upon arrival at a custody unit? </a:t>
            </a:r>
            <a:endParaRPr lang="en-US" dirty="0"/>
          </a:p>
        </p:txBody>
      </p:sp>
    </p:spTree>
    <p:extLst>
      <p:ext uri="{BB962C8B-B14F-4D97-AF65-F5344CB8AC3E}">
        <p14:creationId xmlns:p14="http://schemas.microsoft.com/office/powerpoint/2010/main" val="401129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1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2058693"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5318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3538937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87774"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9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1782170" y="1059285"/>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1782171" y="2613230"/>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7412887"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87774" y="2013460"/>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1443"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644224" y="215252"/>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1628172" y="1316371"/>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1628171" y="3277718"/>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1628172" y="492211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1628172" y="250567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1686047" y="284017"/>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252984" y="1012817"/>
            <a:ext cx="3404616" cy="4003800"/>
          </a:xfrm>
        </p:spPr>
        <p:txBody>
          <a:bodyPr>
            <a:normAutofit/>
          </a:bodyPr>
          <a:lstStyle/>
          <a:p>
            <a:endParaRPr lang="en-US" sz="3600" dirty="0">
              <a:solidFill>
                <a:schemeClr val="accent2"/>
              </a:solidFill>
            </a:endParaRPr>
          </a:p>
          <a:p>
            <a:r>
              <a:rPr lang="en-US" sz="3600" dirty="0">
                <a:solidFill>
                  <a:schemeClr val="accent2"/>
                </a:solidFill>
              </a:rPr>
              <a:t>Misuse of Drugs Act 1971</a:t>
            </a:r>
          </a:p>
          <a:p>
            <a:endParaRPr lang="en-US" sz="3600" dirty="0">
              <a:solidFill>
                <a:schemeClr val="accent2"/>
              </a:solidFill>
            </a:endParaRPr>
          </a:p>
          <a:p>
            <a:r>
              <a:rPr lang="en-US" sz="3600" dirty="0">
                <a:solidFill>
                  <a:schemeClr val="accent2"/>
                </a:solidFill>
              </a:rPr>
              <a:t>What can you remember?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dirty="0"/>
              <a:t>What can you remember?</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3903F8D-E3EB-D6AD-6B76-0193C6EAE69F}"/>
              </a:ext>
            </a:extLst>
          </p:cNvPr>
          <p:cNvSpPr txBox="1"/>
          <p:nvPr/>
        </p:nvSpPr>
        <p:spPr>
          <a:xfrm>
            <a:off x="397657" y="1056607"/>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br>
              <a:rPr lang="en-US" altLang="en-US" sz="3800" b="1" kern="1200" dirty="0">
                <a:solidFill>
                  <a:schemeClr val="tx1"/>
                </a:solidFill>
                <a:latin typeface="+mj-lt"/>
                <a:ea typeface="+mj-ea"/>
                <a:cs typeface="+mj-cs"/>
              </a:rPr>
            </a:br>
            <a:br>
              <a:rPr lang="en-US" altLang="en-US" sz="2800" b="1" kern="1200" dirty="0">
                <a:solidFill>
                  <a:srgbClr val="FF0000"/>
                </a:solidFill>
                <a:latin typeface="+mj-lt"/>
                <a:ea typeface="+mj-ea"/>
                <a:cs typeface="+mj-cs"/>
              </a:rPr>
            </a:br>
            <a:r>
              <a:rPr lang="en-US" altLang="en-US" sz="2800" b="1" kern="1200" dirty="0">
                <a:solidFill>
                  <a:srgbClr val="FF0000"/>
                </a:solidFill>
                <a:latin typeface="+mj-lt"/>
                <a:ea typeface="+mj-ea"/>
                <a:cs typeface="+mj-cs"/>
              </a:rPr>
              <a:t>(ROLE PLAY ASSESSMENT!) </a:t>
            </a:r>
            <a:endParaRPr lang="en-US" altLang="en-US" sz="3800" b="1" kern="1200" dirty="0">
              <a:solidFill>
                <a:srgbClr val="FF0000"/>
              </a:solidFill>
              <a:latin typeface="+mj-lt"/>
              <a:ea typeface="+mj-ea"/>
              <a:cs typeface="+mj-cs"/>
            </a:endParaRPr>
          </a:p>
        </p:txBody>
      </p:sp>
    </p:spTree>
    <p:extLst>
      <p:ext uri="{BB962C8B-B14F-4D97-AF65-F5344CB8AC3E}">
        <p14:creationId xmlns:p14="http://schemas.microsoft.com/office/powerpoint/2010/main" val="1591001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Professional | Compensation offer for knife owners who surrender  weapons to police">
            <a:extLst>
              <a:ext uri="{FF2B5EF4-FFF2-40B4-BE49-F238E27FC236}">
                <a16:creationId xmlns:a16="http://schemas.microsoft.com/office/drawing/2014/main" id="{05FDAD0C-C7B0-BBF9-6A0B-AB62C0C82B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r="-2" b="1493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umberside Police encourage people to surrender offensive weapons in bid to  tackle knife crime - Gi Media">
            <a:extLst>
              <a:ext uri="{FF2B5EF4-FFF2-40B4-BE49-F238E27FC236}">
                <a16:creationId xmlns:a16="http://schemas.microsoft.com/office/drawing/2014/main" id="{AB272C69-116B-9F20-10B0-AAA870B44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45857A-E1EC-08BD-83D3-DF45342BF669}"/>
              </a:ext>
            </a:extLst>
          </p:cNvPr>
          <p:cNvSpPr>
            <a:spLocks noGrp="1"/>
          </p:cNvSpPr>
          <p:nvPr>
            <p:ph type="ctrTitle"/>
          </p:nvPr>
        </p:nvSpPr>
        <p:spPr>
          <a:xfrm>
            <a:off x="438912" y="1524659"/>
            <a:ext cx="5019074" cy="2774088"/>
          </a:xfrm>
        </p:spPr>
        <p:txBody>
          <a:bodyPr>
            <a:normAutofit/>
          </a:bodyPr>
          <a:lstStyle/>
          <a:p>
            <a:pPr algn="l"/>
            <a:r>
              <a:rPr lang="en-US" sz="5400" dirty="0"/>
              <a:t>What can </a:t>
            </a:r>
            <a:r>
              <a:rPr lang="en-US" sz="5400"/>
              <a:t>you remember? </a:t>
            </a:r>
            <a:endParaRPr lang="en-US" sz="5400" dirty="0"/>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438912" y="4687367"/>
            <a:ext cx="4917948" cy="1335024"/>
          </a:xfrm>
        </p:spPr>
        <p:txBody>
          <a:bodyPr>
            <a:normAutofit/>
          </a:bodyPr>
          <a:lstStyle/>
          <a:p>
            <a:pPr algn="l"/>
            <a:r>
              <a:rPr lang="en-US" sz="2800" dirty="0"/>
              <a:t>Offensive Weapons</a:t>
            </a:r>
          </a:p>
        </p:txBody>
      </p:sp>
    </p:spTree>
    <p:extLst>
      <p:ext uri="{BB962C8B-B14F-4D97-AF65-F5344CB8AC3E}">
        <p14:creationId xmlns:p14="http://schemas.microsoft.com/office/powerpoint/2010/main" val="147642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F60337-1C5D-8D9C-6AC2-E63EF05553A4}"/>
              </a:ext>
            </a:extLst>
          </p:cNvPr>
          <p:cNvSpPr txBox="1"/>
          <p:nvPr/>
        </p:nvSpPr>
        <p:spPr>
          <a:xfrm>
            <a:off x="640080" y="304800"/>
            <a:ext cx="10908792" cy="144233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u="sng" kern="1200">
                <a:solidFill>
                  <a:schemeClr val="tx1"/>
                </a:solidFill>
                <a:latin typeface="+mj-lt"/>
                <a:ea typeface="+mj-ea"/>
                <a:cs typeface="+mj-cs"/>
              </a:rPr>
              <a:t>Discuss</a:t>
            </a:r>
            <a:br>
              <a:rPr lang="en-US" sz="3100" u="sng" kern="1200">
                <a:solidFill>
                  <a:schemeClr val="tx1"/>
                </a:solidFill>
                <a:latin typeface="+mj-lt"/>
                <a:ea typeface="+mj-ea"/>
                <a:cs typeface="+mj-cs"/>
              </a:rPr>
            </a:br>
            <a:br>
              <a:rPr lang="en-US" sz="3100" kern="1200">
                <a:solidFill>
                  <a:schemeClr val="tx1"/>
                </a:solidFill>
                <a:latin typeface="+mj-lt"/>
                <a:ea typeface="+mj-ea"/>
                <a:cs typeface="+mj-cs"/>
              </a:rPr>
            </a:br>
            <a:r>
              <a:rPr lang="en-US" sz="3100" kern="1200">
                <a:solidFill>
                  <a:schemeClr val="tx1"/>
                </a:solidFill>
                <a:latin typeface="+mj-lt"/>
                <a:ea typeface="+mj-ea"/>
                <a:cs typeface="+mj-cs"/>
              </a:rPr>
              <a:t>What is an offensive weapon?</a:t>
            </a:r>
          </a:p>
        </p:txBody>
      </p:sp>
      <p:pic>
        <p:nvPicPr>
          <p:cNvPr id="11266" name="Picture 2" descr="Guidance on definition of what is an 'offensive weapon' | Sunderland Echo">
            <a:extLst>
              <a:ext uri="{FF2B5EF4-FFF2-40B4-BE49-F238E27FC236}">
                <a16:creationId xmlns:a16="http://schemas.microsoft.com/office/drawing/2014/main" id="{4C95EEDD-93EE-BAA2-0B81-F45ECD4E7F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86" b="1"/>
          <a:stretch/>
        </p:blipFill>
        <p:spPr bwMode="auto">
          <a:xfrm>
            <a:off x="20" y="2665139"/>
            <a:ext cx="6181981" cy="4192863"/>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a:noFill/>
          <a:extLst>
            <a:ext uri="{909E8E84-426E-40DD-AFC4-6F175D3DCCD1}">
              <a14:hiddenFill xmlns:a14="http://schemas.microsoft.com/office/drawing/2010/main">
                <a:solidFill>
                  <a:srgbClr val="FFFFFF"/>
                </a:solidFill>
              </a14:hiddenFill>
            </a:ext>
          </a:extLst>
        </p:spPr>
      </p:pic>
      <p:pic>
        <p:nvPicPr>
          <p:cNvPr id="11268" name="Picture 4" descr="Man with offensive weapon arrested after suspicious activity | Peterborough  Matters">
            <a:extLst>
              <a:ext uri="{FF2B5EF4-FFF2-40B4-BE49-F238E27FC236}">
                <a16:creationId xmlns:a16="http://schemas.microsoft.com/office/drawing/2014/main" id="{466493A2-AB97-F877-6CB1-E8487EF414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8791"/>
          <a:stretch/>
        </p:blipFill>
        <p:spPr bwMode="auto">
          <a:xfrm>
            <a:off x="6096001" y="2654313"/>
            <a:ext cx="6096002" cy="4203687"/>
          </a:xfrm>
          <a:custGeom>
            <a:avLst/>
            <a:gdLst/>
            <a:ahLst/>
            <a:cxnLst/>
            <a:rect l="l" t="t" r="r" b="b"/>
            <a:pathLst>
              <a:path w="6006951" h="4203687">
                <a:moveTo>
                  <a:pt x="1041516" y="879"/>
                </a:moveTo>
                <a:cubicBezTo>
                  <a:pt x="1141687" y="5084"/>
                  <a:pt x="1240768" y="23261"/>
                  <a:pt x="1340635" y="31075"/>
                </a:cubicBezTo>
                <a:cubicBezTo>
                  <a:pt x="1435675" y="38571"/>
                  <a:pt x="1530714" y="49499"/>
                  <a:pt x="1626262" y="34506"/>
                </a:cubicBezTo>
                <a:cubicBezTo>
                  <a:pt x="1719980" y="21762"/>
                  <a:pt x="1814765" y="18776"/>
                  <a:pt x="1909093" y="25612"/>
                </a:cubicBezTo>
                <a:cubicBezTo>
                  <a:pt x="2013408" y="30821"/>
                  <a:pt x="2117468" y="48101"/>
                  <a:pt x="2222418" y="33616"/>
                </a:cubicBezTo>
                <a:cubicBezTo>
                  <a:pt x="2235644" y="32269"/>
                  <a:pt x="2248998" y="34010"/>
                  <a:pt x="2261425" y="38699"/>
                </a:cubicBezTo>
                <a:cubicBezTo>
                  <a:pt x="2302223" y="52255"/>
                  <a:pt x="2346173" y="53094"/>
                  <a:pt x="2387466" y="41113"/>
                </a:cubicBezTo>
                <a:cubicBezTo>
                  <a:pt x="2439687" y="27213"/>
                  <a:pt x="2494525" y="26297"/>
                  <a:pt x="2547178" y="38445"/>
                </a:cubicBezTo>
                <a:cubicBezTo>
                  <a:pt x="2625446" y="55470"/>
                  <a:pt x="2703968" y="72242"/>
                  <a:pt x="2785412" y="58266"/>
                </a:cubicBezTo>
                <a:cubicBezTo>
                  <a:pt x="2832805" y="50261"/>
                  <a:pt x="2876767" y="30821"/>
                  <a:pt x="2923524" y="21673"/>
                </a:cubicBezTo>
                <a:cubicBezTo>
                  <a:pt x="3058205" y="-4628"/>
                  <a:pt x="3194158" y="3249"/>
                  <a:pt x="3330110" y="12143"/>
                </a:cubicBezTo>
                <a:cubicBezTo>
                  <a:pt x="3462886" y="20910"/>
                  <a:pt x="3595026" y="38952"/>
                  <a:pt x="3728564" y="36284"/>
                </a:cubicBezTo>
                <a:cubicBezTo>
                  <a:pt x="3756999" y="36500"/>
                  <a:pt x="3785372" y="38876"/>
                  <a:pt x="3813438" y="43400"/>
                </a:cubicBezTo>
                <a:cubicBezTo>
                  <a:pt x="3917626" y="57122"/>
                  <a:pt x="4022322" y="70082"/>
                  <a:pt x="4125366" y="42383"/>
                </a:cubicBezTo>
                <a:cubicBezTo>
                  <a:pt x="4217750" y="17340"/>
                  <a:pt x="4314149" y="10695"/>
                  <a:pt x="4409087" y="22816"/>
                </a:cubicBezTo>
                <a:cubicBezTo>
                  <a:pt x="4534099" y="39194"/>
                  <a:pt x="4660458" y="42777"/>
                  <a:pt x="4786195" y="33489"/>
                </a:cubicBezTo>
                <a:cubicBezTo>
                  <a:pt x="4825659" y="29563"/>
                  <a:pt x="4865339" y="28153"/>
                  <a:pt x="4904994" y="29296"/>
                </a:cubicBezTo>
                <a:cubicBezTo>
                  <a:pt x="5194178" y="42510"/>
                  <a:pt x="5484252" y="25103"/>
                  <a:pt x="5772928" y="55851"/>
                </a:cubicBezTo>
                <a:cubicBezTo>
                  <a:pt x="5818560" y="61232"/>
                  <a:pt x="5864504" y="61626"/>
                  <a:pt x="5909961" y="57111"/>
                </a:cubicBezTo>
                <a:lnTo>
                  <a:pt x="6006951" y="36719"/>
                </a:lnTo>
                <a:lnTo>
                  <a:pt x="6006951" y="4203687"/>
                </a:lnTo>
                <a:lnTo>
                  <a:pt x="11720" y="4203687"/>
                </a:lnTo>
                <a:lnTo>
                  <a:pt x="11786" y="4203489"/>
                </a:lnTo>
                <a:cubicBezTo>
                  <a:pt x="27809" y="3962716"/>
                  <a:pt x="39197" y="3721434"/>
                  <a:pt x="15626" y="3481297"/>
                </a:cubicBezTo>
                <a:cubicBezTo>
                  <a:pt x="-847" y="3334800"/>
                  <a:pt x="-4304" y="3187234"/>
                  <a:pt x="5296" y="3040178"/>
                </a:cubicBezTo>
                <a:cubicBezTo>
                  <a:pt x="11786" y="2956021"/>
                  <a:pt x="18539" y="2871864"/>
                  <a:pt x="22776" y="2787582"/>
                </a:cubicBezTo>
                <a:cubicBezTo>
                  <a:pt x="28180" y="2667690"/>
                  <a:pt x="25173" y="2547584"/>
                  <a:pt x="13771" y="2428074"/>
                </a:cubicBezTo>
                <a:cubicBezTo>
                  <a:pt x="4237" y="2336939"/>
                  <a:pt x="3177" y="2245180"/>
                  <a:pt x="10593" y="2153867"/>
                </a:cubicBezTo>
                <a:cubicBezTo>
                  <a:pt x="25690" y="1998396"/>
                  <a:pt x="9931" y="1842923"/>
                  <a:pt x="5032" y="1687576"/>
                </a:cubicBezTo>
                <a:cubicBezTo>
                  <a:pt x="-3577" y="1401802"/>
                  <a:pt x="20393" y="1116155"/>
                  <a:pt x="9666" y="830380"/>
                </a:cubicBezTo>
                <a:cubicBezTo>
                  <a:pt x="3841" y="689018"/>
                  <a:pt x="16420" y="547783"/>
                  <a:pt x="9666" y="406421"/>
                </a:cubicBezTo>
                <a:cubicBezTo>
                  <a:pt x="4105" y="305866"/>
                  <a:pt x="397" y="205310"/>
                  <a:pt x="4105" y="104628"/>
                </a:cubicBezTo>
                <a:lnTo>
                  <a:pt x="8821" y="33297"/>
                </a:lnTo>
                <a:lnTo>
                  <a:pt x="35743" y="28771"/>
                </a:lnTo>
                <a:cubicBezTo>
                  <a:pt x="151314" y="14091"/>
                  <a:pt x="268377" y="13376"/>
                  <a:pt x="384397" y="26755"/>
                </a:cubicBezTo>
                <a:cubicBezTo>
                  <a:pt x="448561" y="35141"/>
                  <a:pt x="512980" y="47847"/>
                  <a:pt x="578287" y="35141"/>
                </a:cubicBezTo>
                <a:cubicBezTo>
                  <a:pt x="584437" y="34048"/>
                  <a:pt x="590625" y="36818"/>
                  <a:pt x="593916" y="42129"/>
                </a:cubicBezTo>
                <a:cubicBezTo>
                  <a:pt x="626188" y="81517"/>
                  <a:pt x="668117" y="80246"/>
                  <a:pt x="710936" y="67541"/>
                </a:cubicBezTo>
                <a:cubicBezTo>
                  <a:pt x="739041" y="58837"/>
                  <a:pt x="766587" y="48406"/>
                  <a:pt x="793396" y="36284"/>
                </a:cubicBezTo>
                <a:cubicBezTo>
                  <a:pt x="840332" y="16819"/>
                  <a:pt x="890189" y="5308"/>
                  <a:pt x="940911" y="2233"/>
                </a:cubicBezTo>
                <a:cubicBezTo>
                  <a:pt x="974613" y="-372"/>
                  <a:pt x="1008125" y="-522"/>
                  <a:pt x="1041516" y="87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17618"/>
            <a:ext cx="8229600" cy="584775"/>
          </a:xfrm>
          <a:prstGeom prst="rect">
            <a:avLst/>
          </a:prstGeom>
          <a:solidFill>
            <a:schemeClr val="accent6"/>
          </a:solidFill>
        </p:spPr>
        <p:txBody>
          <a:bodyPr wrap="square" rtlCol="0">
            <a:spAutoFit/>
          </a:bodyPr>
          <a:lstStyle/>
          <a:p>
            <a:pPr algn="ctr"/>
            <a:r>
              <a:rPr lang="en-GB" sz="3200" b="1" dirty="0">
                <a:solidFill>
                  <a:schemeClr val="bg1"/>
                </a:solidFill>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nvGraphicFramePr>
        <p:xfrm>
          <a:off x="298376" y="1281942"/>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Flick knife - Horn - 10 cm blade">
            <a:extLst>
              <a:ext uri="{FF2B5EF4-FFF2-40B4-BE49-F238E27FC236}">
                <a16:creationId xmlns:a16="http://schemas.microsoft.com/office/drawing/2014/main" id="{62A6D22A-209B-49EE-6BBC-607830789A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71691" y="1200161"/>
            <a:ext cx="3054724" cy="15273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Experiencing My New Kirpan | MrSikhNet">
            <a:extLst>
              <a:ext uri="{FF2B5EF4-FFF2-40B4-BE49-F238E27FC236}">
                <a16:creationId xmlns:a16="http://schemas.microsoft.com/office/drawing/2014/main" id="{9AAD2ADD-9614-99DA-9892-4C38F221C3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0433" y="2971890"/>
            <a:ext cx="2124010" cy="1444639"/>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The Rancor Pit :: View topic - Katars in the RAW?">
            <a:extLst>
              <a:ext uri="{FF2B5EF4-FFF2-40B4-BE49-F238E27FC236}">
                <a16:creationId xmlns:a16="http://schemas.microsoft.com/office/drawing/2014/main" id="{D10DD4DA-AE3A-56F8-02CF-E74B95D969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81248" y="4905263"/>
            <a:ext cx="2033195" cy="1444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44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AE8B2D1E-9F43-D4D3-F684-D746971EBE4B}"/>
              </a:ext>
            </a:extLst>
          </p:cNvPr>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2620958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0ACB9958-1FD1-1762-2682-4041D371D8FE}"/>
              </a:ext>
            </a:extLst>
          </p:cNvPr>
          <p:cNvPicPr>
            <a:picLocks noChangeAspect="1"/>
          </p:cNvPicPr>
          <p:nvPr/>
        </p:nvPicPr>
        <p:blipFill>
          <a:blip r:embed="rId3"/>
          <a:stretch>
            <a:fillRect/>
          </a:stretch>
        </p:blipFill>
        <p:spPr>
          <a:xfrm>
            <a:off x="430306" y="0"/>
            <a:ext cx="11284771" cy="6858000"/>
          </a:xfrm>
          <a:prstGeom prst="rect">
            <a:avLst/>
          </a:prstGeom>
        </p:spPr>
      </p:pic>
    </p:spTree>
    <p:extLst>
      <p:ext uri="{BB962C8B-B14F-4D97-AF65-F5344CB8AC3E}">
        <p14:creationId xmlns:p14="http://schemas.microsoft.com/office/powerpoint/2010/main" val="33120753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 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12648" y="365124"/>
            <a:ext cx="5221224" cy="206654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Folding Pocket Knives</a:t>
            </a:r>
          </a:p>
        </p:txBody>
      </p:sp>
      <p:pic>
        <p:nvPicPr>
          <p:cNvPr id="6" name="Content Placeholder 4"/>
          <p:cNvPicPr>
            <a:picLocks noChangeAspect="1"/>
          </p:cNvPicPr>
          <p:nvPr/>
        </p:nvPicPr>
        <p:blipFill rotWithShape="1">
          <a:blip r:embed="rId3" cstate="print">
            <a:extLst>
              <a:ext uri="{28A0092B-C50C-407E-A947-70E740481C1C}">
                <a14:useLocalDpi xmlns:a14="http://schemas.microsoft.com/office/drawing/2010/main" val="0"/>
              </a:ext>
            </a:extLst>
          </a:blip>
          <a:srcRect l="14798" r="3" b="3"/>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3181" r="-3" b="8471"/>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8" name="TextBox 7">
            <a:extLst>
              <a:ext uri="{FF2B5EF4-FFF2-40B4-BE49-F238E27FC236}">
                <a16:creationId xmlns:a16="http://schemas.microsoft.com/office/drawing/2014/main" id="{8B72097A-205F-34C2-E15E-48F4B82E6164}"/>
              </a:ext>
            </a:extLst>
          </p:cNvPr>
          <p:cNvSpPr txBox="1"/>
          <p:nvPr/>
        </p:nvSpPr>
        <p:spPr>
          <a:xfrm>
            <a:off x="612648" y="2843784"/>
            <a:ext cx="5221224" cy="3328416"/>
          </a:xfrm>
          <a:prstGeom prst="rect">
            <a:avLst/>
          </a:prstGeom>
        </p:spPr>
        <p:txBody>
          <a:bodyPr vert="horz" lIns="91440" tIns="45720" rIns="91440" bIns="45720" rtlCol="0">
            <a:normAutofit/>
          </a:bodyPr>
          <a:lstStyle/>
          <a:p>
            <a:pPr>
              <a:lnSpc>
                <a:spcPct val="90000"/>
              </a:lnSpc>
              <a:spcAft>
                <a:spcPts val="600"/>
              </a:spcAft>
              <a:defRPr/>
            </a:pPr>
            <a:r>
              <a:rPr lang="en-US" altLang="en-US" sz="2200" b="1" dirty="0"/>
              <a:t>Remember</a:t>
            </a:r>
            <a:r>
              <a:rPr lang="en-US" altLang="en-US" sz="2200" dirty="0"/>
              <a:t>: </a:t>
            </a:r>
          </a:p>
          <a:p>
            <a:pPr indent="-228600">
              <a:lnSpc>
                <a:spcPct val="90000"/>
              </a:lnSpc>
              <a:spcAft>
                <a:spcPts val="600"/>
              </a:spcAft>
              <a:buFont typeface="Arial" panose="020B0604020202020204" pitchFamily="34" charset="0"/>
              <a:buChar char="•"/>
              <a:defRPr/>
            </a:pPr>
            <a:endParaRPr lang="en-US" altLang="en-US" sz="2200" dirty="0"/>
          </a:p>
          <a:p>
            <a:pPr indent="-228600">
              <a:lnSpc>
                <a:spcPct val="90000"/>
              </a:lnSpc>
              <a:spcAft>
                <a:spcPts val="600"/>
              </a:spcAft>
              <a:buFont typeface="Arial" panose="020B0604020202020204" pitchFamily="34" charset="0"/>
              <a:buChar char="•"/>
              <a:defRPr/>
            </a:pPr>
            <a:r>
              <a:rPr lang="en-US" altLang="en-US" sz="2200" dirty="0"/>
              <a:t>Folding pocketknives </a:t>
            </a:r>
          </a:p>
          <a:p>
            <a:pPr indent="-228600">
              <a:lnSpc>
                <a:spcPct val="90000"/>
              </a:lnSpc>
              <a:spcAft>
                <a:spcPts val="600"/>
              </a:spcAft>
              <a:buFont typeface="Arial" panose="020B0604020202020204" pitchFamily="34" charset="0"/>
              <a:buChar char="•"/>
              <a:defRPr/>
            </a:pPr>
            <a:r>
              <a:rPr lang="en-US" altLang="en-US" sz="2200" dirty="0"/>
              <a:t>that have a blade </a:t>
            </a:r>
          </a:p>
          <a:p>
            <a:pPr indent="-228600">
              <a:lnSpc>
                <a:spcPct val="90000"/>
              </a:lnSpc>
              <a:spcAft>
                <a:spcPts val="600"/>
              </a:spcAft>
              <a:buFont typeface="Arial" panose="020B0604020202020204" pitchFamily="34" charset="0"/>
              <a:buChar char="•"/>
              <a:defRPr/>
            </a:pPr>
            <a:r>
              <a:rPr lang="en-US" altLang="en-US" sz="2200" dirty="0"/>
              <a:t>where the cutting edge is less </a:t>
            </a:r>
          </a:p>
          <a:p>
            <a:pPr indent="-228600">
              <a:lnSpc>
                <a:spcPct val="90000"/>
              </a:lnSpc>
              <a:spcAft>
                <a:spcPts val="600"/>
              </a:spcAft>
              <a:buFont typeface="Arial" panose="020B0604020202020204" pitchFamily="34" charset="0"/>
              <a:buChar char="•"/>
              <a:defRPr/>
            </a:pPr>
            <a:r>
              <a:rPr lang="en-US" altLang="en-US" sz="2200" dirty="0"/>
              <a:t>than 7.62 cm (3 inches) long </a:t>
            </a:r>
          </a:p>
          <a:p>
            <a:pPr indent="-228600">
              <a:lnSpc>
                <a:spcPct val="90000"/>
              </a:lnSpc>
              <a:spcAft>
                <a:spcPts val="600"/>
              </a:spcAft>
              <a:buFont typeface="Arial" panose="020B0604020202020204" pitchFamily="34" charset="0"/>
              <a:buChar char="•"/>
              <a:defRPr/>
            </a:pPr>
            <a:r>
              <a:rPr lang="en-US" altLang="en-US" sz="2200" dirty="0"/>
              <a:t>are </a:t>
            </a:r>
            <a:r>
              <a:rPr lang="en-US" altLang="en-US" sz="2200" b="1" i="1" u="sng" dirty="0"/>
              <a:t>excluded. </a:t>
            </a:r>
          </a:p>
        </p:txBody>
      </p:sp>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t="7642" r="1" b="21939"/>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49457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bg2">
              <a:lumMod val="75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kern="0" dirty="0">
                <a:solidFill>
                  <a:schemeClr val="bg1"/>
                </a:solidFill>
                <a:latin typeface="+mn-lt"/>
              </a:rPr>
              <a:t>S.25 Theft Act 1968</a:t>
            </a:r>
          </a:p>
        </p:txBody>
      </p:sp>
      <p:sp>
        <p:nvSpPr>
          <p:cNvPr id="7" name="TextBox 6"/>
          <p:cNvSpPr txBox="1"/>
          <p:nvPr/>
        </p:nvSpPr>
        <p:spPr>
          <a:xfrm>
            <a:off x="1981199" y="210164"/>
            <a:ext cx="8229600" cy="584775"/>
          </a:xfrm>
          <a:prstGeom prst="rect">
            <a:avLst/>
          </a:prstGeom>
          <a:solidFill>
            <a:schemeClr val="bg2">
              <a:lumMod val="75000"/>
            </a:schemeClr>
          </a:solidFill>
        </p:spPr>
        <p:txBody>
          <a:bodyPr wrap="square" rtlCol="0">
            <a:spAutoFit/>
          </a:bodyPr>
          <a:lstStyle/>
          <a:p>
            <a:pPr algn="ctr"/>
            <a:r>
              <a:rPr lang="en-GB" sz="3200" b="1" dirty="0">
                <a:solidFill>
                  <a:schemeClr val="bg1"/>
                </a:solidFill>
              </a:rPr>
              <a:t>Going Equipped</a:t>
            </a:r>
          </a:p>
        </p:txBody>
      </p:sp>
      <p:sp>
        <p:nvSpPr>
          <p:cNvPr id="4" name="TextBox 3">
            <a:extLst>
              <a:ext uri="{FF2B5EF4-FFF2-40B4-BE49-F238E27FC236}">
                <a16:creationId xmlns:a16="http://schemas.microsoft.com/office/drawing/2014/main" id="{8638C54E-73C5-B6C8-ED31-D92A425649A8}"/>
              </a:ext>
            </a:extLst>
          </p:cNvPr>
          <p:cNvSpPr txBox="1"/>
          <p:nvPr/>
        </p:nvSpPr>
        <p:spPr>
          <a:xfrm>
            <a:off x="488692" y="2325793"/>
            <a:ext cx="6096000" cy="335226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3200" dirty="0">
                <a:solidFill>
                  <a:schemeClr val="tx1"/>
                </a:solidFill>
                <a:cs typeface="Arial"/>
              </a:rPr>
              <a:t>A person shall be guilty</a:t>
            </a:r>
          </a:p>
          <a:p>
            <a:pPr marL="342900" indent="-342900" algn="ctr" fontAlgn="base">
              <a:lnSpc>
                <a:spcPct val="80000"/>
              </a:lnSpc>
              <a:spcBef>
                <a:spcPct val="20000"/>
              </a:spcBef>
              <a:spcAft>
                <a:spcPct val="0"/>
              </a:spcAft>
              <a:defRPr/>
            </a:pPr>
            <a:r>
              <a:rPr lang="en-GB" sz="3200" dirty="0">
                <a:solidFill>
                  <a:schemeClr val="tx1"/>
                </a:solidFill>
                <a:cs typeface="Arial"/>
              </a:rPr>
              <a:t> of an offence if when</a:t>
            </a:r>
            <a:br>
              <a:rPr lang="en-GB" sz="3200" dirty="0">
                <a:solidFill>
                  <a:schemeClr val="tx1"/>
                </a:solidFill>
                <a:cs typeface="Arial"/>
              </a:rPr>
            </a:br>
            <a:r>
              <a:rPr lang="en-GB" sz="3200" dirty="0">
                <a:solidFill>
                  <a:schemeClr val="tx1"/>
                </a:solidFill>
                <a:cs typeface="Arial"/>
              </a:rPr>
              <a:t> </a:t>
            </a:r>
            <a:r>
              <a:rPr lang="en-GB" sz="3200" u="sng" dirty="0">
                <a:solidFill>
                  <a:srgbClr val="FF0000"/>
                </a:solidFill>
                <a:cs typeface="Arial"/>
              </a:rPr>
              <a:t>not at his place of abode</a:t>
            </a:r>
            <a:r>
              <a:rPr lang="en-GB" sz="3200" dirty="0">
                <a:solidFill>
                  <a:schemeClr val="tx1"/>
                </a:solidFill>
                <a:cs typeface="Arial"/>
              </a:rPr>
              <a:t>,</a:t>
            </a:r>
          </a:p>
          <a:p>
            <a:pPr marL="342900" indent="-342900" algn="ctr" fontAlgn="base">
              <a:lnSpc>
                <a:spcPct val="80000"/>
              </a:lnSpc>
              <a:spcBef>
                <a:spcPct val="20000"/>
              </a:spcBef>
              <a:spcAft>
                <a:spcPct val="0"/>
              </a:spcAft>
              <a:defRPr/>
            </a:pPr>
            <a:r>
              <a:rPr lang="en-GB" sz="3200" dirty="0">
                <a:solidFill>
                  <a:schemeClr val="tx1"/>
                </a:solidFill>
                <a:cs typeface="Arial"/>
              </a:rPr>
              <a:t> he has with him</a:t>
            </a:r>
          </a:p>
          <a:p>
            <a:pPr marL="342900" indent="-342900" algn="ctr" fontAlgn="base">
              <a:lnSpc>
                <a:spcPct val="80000"/>
              </a:lnSpc>
              <a:spcBef>
                <a:spcPct val="20000"/>
              </a:spcBef>
              <a:spcAft>
                <a:spcPct val="0"/>
              </a:spcAft>
              <a:defRPr/>
            </a:pPr>
            <a:r>
              <a:rPr lang="en-GB" sz="3200" dirty="0">
                <a:solidFill>
                  <a:schemeClr val="tx1"/>
                </a:solidFill>
                <a:cs typeface="Arial"/>
              </a:rPr>
              <a:t> </a:t>
            </a:r>
            <a:r>
              <a:rPr lang="en-GB" sz="3200" dirty="0">
                <a:solidFill>
                  <a:srgbClr val="FF0000"/>
                </a:solidFill>
                <a:cs typeface="Arial"/>
              </a:rPr>
              <a:t>any article </a:t>
            </a:r>
            <a:r>
              <a:rPr lang="en-GB" sz="3200" dirty="0">
                <a:solidFill>
                  <a:schemeClr val="tx1"/>
                </a:solidFill>
                <a:cs typeface="Arial"/>
              </a:rPr>
              <a:t>for use in the course of </a:t>
            </a:r>
          </a:p>
          <a:p>
            <a:pPr marL="342900" indent="-342900" algn="ctr" fontAlgn="base">
              <a:lnSpc>
                <a:spcPct val="80000"/>
              </a:lnSpc>
              <a:spcBef>
                <a:spcPct val="20000"/>
              </a:spcBef>
              <a:spcAft>
                <a:spcPct val="0"/>
              </a:spcAft>
              <a:defRPr/>
            </a:pPr>
            <a:r>
              <a:rPr lang="en-GB" sz="3200" dirty="0">
                <a:solidFill>
                  <a:schemeClr val="tx1"/>
                </a:solidFill>
                <a:cs typeface="Arial"/>
              </a:rPr>
              <a:t>or in connection with any </a:t>
            </a:r>
          </a:p>
          <a:p>
            <a:pPr marL="342900" indent="-342900" algn="ctr" fontAlgn="base">
              <a:lnSpc>
                <a:spcPct val="80000"/>
              </a:lnSpc>
              <a:spcBef>
                <a:spcPct val="20000"/>
              </a:spcBef>
              <a:spcAft>
                <a:spcPct val="0"/>
              </a:spcAft>
              <a:defRPr/>
            </a:pPr>
            <a:r>
              <a:rPr lang="en-GB" sz="3200" dirty="0">
                <a:solidFill>
                  <a:srgbClr val="FF0000"/>
                </a:solidFill>
                <a:cs typeface="Arial"/>
              </a:rPr>
              <a:t>burglary or theft. </a:t>
            </a:r>
            <a:endParaRPr lang="en-GB" altLang="en-US" sz="3200" dirty="0">
              <a:solidFill>
                <a:srgbClr val="FF0000"/>
              </a:solidFill>
              <a:cs typeface="Arial"/>
            </a:endParaRPr>
          </a:p>
        </p:txBody>
      </p:sp>
      <p:pic>
        <p:nvPicPr>
          <p:cNvPr id="3074" name="Picture 2" descr="Going Equipped for Stealing">
            <a:extLst>
              <a:ext uri="{FF2B5EF4-FFF2-40B4-BE49-F238E27FC236}">
                <a16:creationId xmlns:a16="http://schemas.microsoft.com/office/drawing/2014/main" id="{F1F1CCCE-D0DD-2CF4-FB3D-1826EAF74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0921" y="2325792"/>
            <a:ext cx="3492500" cy="335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E726D-FF42-7D43-5F42-646691BCE92D}"/>
              </a:ext>
            </a:extLst>
          </p:cNvPr>
          <p:cNvSpPr txBox="1"/>
          <p:nvPr/>
        </p:nvSpPr>
        <p:spPr>
          <a:xfrm>
            <a:off x="638881" y="457200"/>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100">
                <a:latin typeface="+mj-lt"/>
                <a:ea typeface="+mj-ea"/>
                <a:cs typeface="+mj-cs"/>
              </a:rPr>
              <a:t>In the course of and in connection with: </a:t>
            </a:r>
          </a:p>
        </p:txBody>
      </p:sp>
      <p:pic>
        <p:nvPicPr>
          <p:cNvPr id="5124" name="Picture 4" descr="Robbery vs. Burglary vs. Theft: What's the Difference?">
            <a:extLst>
              <a:ext uri="{FF2B5EF4-FFF2-40B4-BE49-F238E27FC236}">
                <a16:creationId xmlns:a16="http://schemas.microsoft.com/office/drawing/2014/main" id="{831F5417-10B7-E0F2-89BE-051C78AF02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7984" y="2642616"/>
            <a:ext cx="5418527" cy="360578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remium Vector | Collection of tools and equipment for theft, robbery,  burglary, housebreaking - lock picks, padlocks, masks, rope, flashlight,  gun, knife, saw isolated on white background. flat vector illustration.">
            <a:extLst>
              <a:ext uri="{FF2B5EF4-FFF2-40B4-BE49-F238E27FC236}">
                <a16:creationId xmlns:a16="http://schemas.microsoft.com/office/drawing/2014/main" id="{C8AE9346-2EFD-47B8-C517-9E70A1A5D08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4496" y="2853501"/>
            <a:ext cx="5614416" cy="3184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dirty="0">
                <a:solidFill>
                  <a:srgbClr val="FF0000"/>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rgbClr val="FF0000"/>
                </a:solidFill>
              </a:rPr>
              <a:t>Pre-read: Definitions and Terms </a:t>
            </a:r>
          </a:p>
        </p:txBody>
      </p: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rgbClr val="FF0000">
                    <a:alpha val="80000"/>
                  </a:srgbClr>
                </a:solidFill>
                <a:latin typeface="+mn-lt"/>
                <a:ea typeface="+mn-ea"/>
              </a:rPr>
              <a:t>Any place to which the public have access </a:t>
            </a:r>
            <a:r>
              <a:rPr lang="en-US" altLang="en-US" b="0" dirty="0">
                <a:solidFill>
                  <a:srgbClr val="FF0000"/>
                </a:solidFill>
                <a:latin typeface="+mn-lt"/>
                <a:ea typeface="+mn-ea"/>
              </a:rPr>
              <a:t>whether on payment or otherwise</a:t>
            </a:r>
          </a:p>
        </p:txBody>
      </p:sp>
      <p:pic>
        <p:nvPicPr>
          <p:cNvPr id="6" name="Picture 2" descr="\\Client\G$\CKP Images\Traffic\Public Place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rgbClr val="FF0000"/>
                </a:solidFill>
              </a:rPr>
              <a:t>Public Place </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9AEBD0-5C80-B6B1-24B6-F4A1C95EED42}"/>
              </a:ext>
            </a:extLst>
          </p:cNvPr>
          <p:cNvPicPr>
            <a:picLocks noChangeAspect="1"/>
          </p:cNvPicPr>
          <p:nvPr/>
        </p:nvPicPr>
        <p:blipFill>
          <a:blip r:embed="rId2"/>
          <a:stretch>
            <a:fillRect/>
          </a:stretch>
        </p:blipFill>
        <p:spPr>
          <a:xfrm>
            <a:off x="294268" y="256990"/>
            <a:ext cx="11603463" cy="6344019"/>
          </a:xfrm>
          <a:prstGeom prst="rect">
            <a:avLst/>
          </a:prstGeom>
        </p:spPr>
      </p:pic>
    </p:spTree>
    <p:extLst>
      <p:ext uri="{BB962C8B-B14F-4D97-AF65-F5344CB8AC3E}">
        <p14:creationId xmlns:p14="http://schemas.microsoft.com/office/powerpoint/2010/main" val="23366500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DC003C8-D049-3C81-EF42-59DA2960BE8D}"/>
              </a:ext>
            </a:extLst>
          </p:cNvPr>
          <p:cNvSpPr txBox="1"/>
          <p:nvPr/>
        </p:nvSpPr>
        <p:spPr>
          <a:xfrm>
            <a:off x="-606552" y="1886418"/>
            <a:ext cx="5395912" cy="2387600"/>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000" kern="1200" dirty="0">
                <a:latin typeface="+mj-lt"/>
                <a:ea typeface="+mj-ea"/>
                <a:cs typeface="+mj-cs"/>
              </a:rPr>
              <a:t>Crime Scene Considerations</a:t>
            </a: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kern="1200" dirty="0">
                <a:latin typeface="+mj-lt"/>
                <a:ea typeface="+mj-ea"/>
                <a:cs typeface="+mj-cs"/>
              </a:rPr>
              <a:t>What can</a:t>
            </a:r>
            <a:br>
              <a:rPr lang="en-US" sz="5000" kern="1200" dirty="0">
                <a:latin typeface="+mj-lt"/>
                <a:ea typeface="+mj-ea"/>
                <a:cs typeface="+mj-cs"/>
              </a:rPr>
            </a:br>
            <a:r>
              <a:rPr lang="en-US" sz="5000" kern="1200" dirty="0">
                <a:latin typeface="+mj-lt"/>
                <a:ea typeface="+mj-ea"/>
                <a:cs typeface="+mj-cs"/>
              </a:rPr>
              <a:t> you remember? </a:t>
            </a:r>
          </a:p>
        </p:txBody>
      </p:sp>
    </p:spTree>
    <p:extLst>
      <p:ext uri="{BB962C8B-B14F-4D97-AF65-F5344CB8AC3E}">
        <p14:creationId xmlns:p14="http://schemas.microsoft.com/office/powerpoint/2010/main" val="38735983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8592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14189709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EA7A0-F062-1C46-195C-77A44D20EF22}"/>
              </a:ext>
            </a:extLst>
          </p:cNvPr>
          <p:cNvSpPr txBox="1"/>
          <p:nvPr/>
        </p:nvSpPr>
        <p:spPr>
          <a:xfrm>
            <a:off x="5687568" y="5449824"/>
            <a:ext cx="1737360" cy="1200329"/>
          </a:xfrm>
          <a:prstGeom prst="rect">
            <a:avLst/>
          </a:prstGeom>
          <a:noFill/>
        </p:spPr>
        <p:txBody>
          <a:bodyPr wrap="square" rtlCol="0">
            <a:spAutoFit/>
          </a:bodyPr>
          <a:lstStyle/>
          <a:p>
            <a:pPr algn="ctr"/>
            <a:r>
              <a:rPr lang="en-US" dirty="0"/>
              <a:t>APC APPROACH</a:t>
            </a:r>
          </a:p>
          <a:p>
            <a:pPr algn="ctr"/>
            <a:r>
              <a:rPr lang="en-US" dirty="0"/>
              <a:t>ASSESS</a:t>
            </a:r>
          </a:p>
          <a:p>
            <a:pPr algn="ctr"/>
            <a:r>
              <a:rPr lang="en-US" dirty="0"/>
              <a:t>PROTECT</a:t>
            </a:r>
          </a:p>
          <a:p>
            <a:pPr algn="ctr"/>
            <a:r>
              <a:rPr lang="en-US" dirty="0"/>
              <a:t>COMMUNICATE</a:t>
            </a:r>
          </a:p>
        </p:txBody>
      </p:sp>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5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FD7287-6E9A-45F5-AA42-F75A4DE3D1CE}"/>
              </a:ext>
            </a:extLst>
          </p:cNvPr>
          <p:cNvPicPr>
            <a:picLocks noChangeAspect="1"/>
          </p:cNvPicPr>
          <p:nvPr/>
        </p:nvPicPr>
        <p:blipFill>
          <a:blip r:embed="rId2"/>
          <a:stretch>
            <a:fillRect/>
          </a:stretch>
        </p:blipFill>
        <p:spPr>
          <a:xfrm>
            <a:off x="0" y="50264"/>
            <a:ext cx="12192000" cy="6757471"/>
          </a:xfrm>
          <a:prstGeom prst="rect">
            <a:avLst/>
          </a:prstGeom>
        </p:spPr>
      </p:pic>
    </p:spTree>
    <p:extLst>
      <p:ext uri="{BB962C8B-B14F-4D97-AF65-F5344CB8AC3E}">
        <p14:creationId xmlns:p14="http://schemas.microsoft.com/office/powerpoint/2010/main" val="2579574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2E4578-6421-58C9-3C71-DFC1DB5D39B2}"/>
              </a:ext>
            </a:extLst>
          </p:cNvPr>
          <p:cNvPicPr>
            <a:picLocks noChangeAspect="1"/>
          </p:cNvPicPr>
          <p:nvPr/>
        </p:nvPicPr>
        <p:blipFill>
          <a:blip r:embed="rId2"/>
          <a:stretch>
            <a:fillRect/>
          </a:stretch>
        </p:blipFill>
        <p:spPr>
          <a:xfrm>
            <a:off x="71437" y="28575"/>
            <a:ext cx="12049125" cy="6800850"/>
          </a:xfrm>
          <a:prstGeom prst="rect">
            <a:avLst/>
          </a:prstGeom>
        </p:spPr>
      </p:pic>
    </p:spTree>
    <p:extLst>
      <p:ext uri="{BB962C8B-B14F-4D97-AF65-F5344CB8AC3E}">
        <p14:creationId xmlns:p14="http://schemas.microsoft.com/office/powerpoint/2010/main" val="13826463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E8CFF9-0EE9-171C-4AFE-CC79118A9B3D}"/>
              </a:ext>
            </a:extLst>
          </p:cNvPr>
          <p:cNvPicPr>
            <a:picLocks noChangeAspect="1"/>
          </p:cNvPicPr>
          <p:nvPr/>
        </p:nvPicPr>
        <p:blipFill>
          <a:blip r:embed="rId2"/>
          <a:stretch>
            <a:fillRect/>
          </a:stretch>
        </p:blipFill>
        <p:spPr>
          <a:xfrm>
            <a:off x="9525" y="61912"/>
            <a:ext cx="12172950" cy="6734175"/>
          </a:xfrm>
          <a:prstGeom prst="rect">
            <a:avLst/>
          </a:prstGeom>
        </p:spPr>
      </p:pic>
    </p:spTree>
    <p:extLst>
      <p:ext uri="{BB962C8B-B14F-4D97-AF65-F5344CB8AC3E}">
        <p14:creationId xmlns:p14="http://schemas.microsoft.com/office/powerpoint/2010/main" val="394595146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C22032-6B37-163A-B83C-030FDA6A9DDB}"/>
              </a:ext>
            </a:extLst>
          </p:cNvPr>
          <p:cNvPicPr>
            <a:picLocks noChangeAspect="1"/>
          </p:cNvPicPr>
          <p:nvPr/>
        </p:nvPicPr>
        <p:blipFill>
          <a:blip r:embed="rId2"/>
          <a:stretch>
            <a:fillRect/>
          </a:stretch>
        </p:blipFill>
        <p:spPr>
          <a:xfrm>
            <a:off x="28575" y="23812"/>
            <a:ext cx="12134850" cy="6810375"/>
          </a:xfrm>
          <a:prstGeom prst="rect">
            <a:avLst/>
          </a:prstGeom>
        </p:spPr>
      </p:pic>
    </p:spTree>
    <p:extLst>
      <p:ext uri="{BB962C8B-B14F-4D97-AF65-F5344CB8AC3E}">
        <p14:creationId xmlns:p14="http://schemas.microsoft.com/office/powerpoint/2010/main" val="34721849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F46438-C0C0-5DE8-D7A4-E4F8129B396B}"/>
              </a:ext>
            </a:extLst>
          </p:cNvPr>
          <p:cNvPicPr>
            <a:picLocks noChangeAspect="1"/>
          </p:cNvPicPr>
          <p:nvPr/>
        </p:nvPicPr>
        <p:blipFill>
          <a:blip r:embed="rId2"/>
          <a:stretch>
            <a:fillRect/>
          </a:stretch>
        </p:blipFill>
        <p:spPr>
          <a:xfrm>
            <a:off x="76409" y="0"/>
            <a:ext cx="12039181" cy="6858000"/>
          </a:xfrm>
          <a:prstGeom prst="rect">
            <a:avLst/>
          </a:prstGeom>
        </p:spPr>
      </p:pic>
    </p:spTree>
    <p:extLst>
      <p:ext uri="{BB962C8B-B14F-4D97-AF65-F5344CB8AC3E}">
        <p14:creationId xmlns:p14="http://schemas.microsoft.com/office/powerpoint/2010/main" val="321662655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A99275-934F-2DAD-AAD3-BA88C759470B}"/>
              </a:ext>
            </a:extLst>
          </p:cNvPr>
          <p:cNvPicPr>
            <a:picLocks noChangeAspect="1"/>
          </p:cNvPicPr>
          <p:nvPr/>
        </p:nvPicPr>
        <p:blipFill>
          <a:blip r:embed="rId2"/>
          <a:stretch>
            <a:fillRect/>
          </a:stretch>
        </p:blipFill>
        <p:spPr>
          <a:xfrm>
            <a:off x="0" y="20738"/>
            <a:ext cx="12192000" cy="6816523"/>
          </a:xfrm>
          <a:prstGeom prst="rect">
            <a:avLst/>
          </a:prstGeom>
        </p:spPr>
      </p:pic>
    </p:spTree>
    <p:extLst>
      <p:ext uri="{BB962C8B-B14F-4D97-AF65-F5344CB8AC3E}">
        <p14:creationId xmlns:p14="http://schemas.microsoft.com/office/powerpoint/2010/main" val="189181459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FB49FD-388A-DF97-98D1-AE1A4373EF94}"/>
              </a:ext>
            </a:extLst>
          </p:cNvPr>
          <p:cNvPicPr>
            <a:picLocks noChangeAspect="1"/>
          </p:cNvPicPr>
          <p:nvPr/>
        </p:nvPicPr>
        <p:blipFill>
          <a:blip r:embed="rId2"/>
          <a:stretch>
            <a:fillRect/>
          </a:stretch>
        </p:blipFill>
        <p:spPr>
          <a:xfrm>
            <a:off x="57150" y="23812"/>
            <a:ext cx="12077700" cy="6810375"/>
          </a:xfrm>
          <a:prstGeom prst="rect">
            <a:avLst/>
          </a:prstGeom>
        </p:spPr>
      </p:pic>
    </p:spTree>
    <p:extLst>
      <p:ext uri="{BB962C8B-B14F-4D97-AF65-F5344CB8AC3E}">
        <p14:creationId xmlns:p14="http://schemas.microsoft.com/office/powerpoint/2010/main" val="34182394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4333</Words>
  <Application>Microsoft Office PowerPoint</Application>
  <PresentationFormat>Widescreen</PresentationFormat>
  <Paragraphs>565</Paragraphs>
  <Slides>73</Slides>
  <Notes>45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73</vt:i4>
      </vt:variant>
    </vt:vector>
  </HeadingPairs>
  <TitlesOfParts>
    <vt:vector size="85" baseType="lpstr">
      <vt:lpstr>ＭＳ Ｐゴシック</vt:lpstr>
      <vt:lpstr>Arial</vt:lpstr>
      <vt:lpstr>Arial Nova</vt:lpstr>
      <vt:lpstr>Arial Nova Cond</vt:lpstr>
      <vt:lpstr>Bradley Hand</vt:lpstr>
      <vt:lpstr>Calibri</vt:lpstr>
      <vt:lpstr>Calibri Light</vt:lpstr>
      <vt:lpstr>FSElliotPro</vt:lpstr>
      <vt:lpstr>Segoe UI Black</vt:lpstr>
      <vt:lpstr>Tahoma</vt:lpstr>
      <vt:lpstr>Times New Roman</vt:lpstr>
      <vt:lpstr>Office Theme</vt:lpstr>
      <vt:lpstr>Consolidation Workshop    Important:  Do not JUST use this PP for revision – look over every pp since week 1</vt:lpstr>
      <vt:lpstr>PowerPoint Presentation</vt:lpstr>
      <vt:lpstr>Assessment 1: Exam</vt:lpstr>
      <vt:lpstr>Help and Support</vt:lpstr>
      <vt:lpstr>PowerPoint Presentation</vt:lpstr>
      <vt:lpstr>PowerPoint Presentation</vt:lpstr>
      <vt:lpstr>The National Decision Model (NDM)</vt:lpstr>
      <vt:lpstr>PowerPoint Presentation</vt:lpstr>
      <vt:lpstr>Please take time to read these two docs on Moodle in your own time to learn more about the NDM and the Code of Ethics.   These will be good revision tools. </vt:lpstr>
      <vt:lpstr>Reading Task: Code of Ethics </vt:lpstr>
      <vt:lpstr>The 9 Principles of Policing </vt:lpstr>
      <vt:lpstr>Standards of Professional Behaviour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already know?   What is a ‘controlled drug’?</vt:lpstr>
      <vt:lpstr>Key Legislation </vt:lpstr>
      <vt:lpstr>PowerPoint Presentation</vt:lpstr>
      <vt:lpstr>PowerPoint Presentation</vt:lpstr>
      <vt:lpstr>PowerPoint Presentation</vt:lpstr>
      <vt:lpstr>PowerPoint Presentation</vt:lpstr>
      <vt:lpstr>PowerPoint Presentation</vt:lpstr>
      <vt:lpstr>What can you remember?</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you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Sources of Forensic Evidence </vt:lpstr>
      <vt:lpstr>Types of Forensic Evidence  </vt:lpstr>
      <vt:lpstr>“The Golden Hour” </vt:lpstr>
      <vt:lpstr>PowerPoint Presentation</vt:lpstr>
      <vt:lpstr>PowerPoint Presentation</vt:lpstr>
      <vt:lpstr>Toxicology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Consolidation Workshop    Important:  Do not JUST use this PP for revision – look over every pp since week 1</dc:title>
  <dc:creator>Rhiannon Lloyd</dc:creator>
  <cp:lastModifiedBy>Kelly Andrews</cp:lastModifiedBy>
  <cp:revision>6</cp:revision>
  <dcterms:created xsi:type="dcterms:W3CDTF">2022-12-06T20:40:12Z</dcterms:created>
  <dcterms:modified xsi:type="dcterms:W3CDTF">2024-04-12T10:20:17Z</dcterms:modified>
</cp:coreProperties>
</file>