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  <p:sldMasterId id="2147483755" r:id="rId2"/>
  </p:sldMasterIdLst>
  <p:notesMasterIdLst>
    <p:notesMasterId r:id="rId38"/>
  </p:notesMasterIdLst>
  <p:sldIdLst>
    <p:sldId id="256" r:id="rId3"/>
    <p:sldId id="258" r:id="rId4"/>
    <p:sldId id="269" r:id="rId5"/>
    <p:sldId id="259" r:id="rId6"/>
    <p:sldId id="260" r:id="rId7"/>
    <p:sldId id="261" r:id="rId8"/>
    <p:sldId id="262" r:id="rId9"/>
    <p:sldId id="263" r:id="rId10"/>
    <p:sldId id="313" r:id="rId11"/>
    <p:sldId id="264" r:id="rId12"/>
    <p:sldId id="265" r:id="rId13"/>
    <p:sldId id="266" r:id="rId14"/>
    <p:sldId id="271" r:id="rId15"/>
    <p:sldId id="272" r:id="rId16"/>
    <p:sldId id="273" r:id="rId17"/>
    <p:sldId id="297" r:id="rId18"/>
    <p:sldId id="298" r:id="rId19"/>
    <p:sldId id="299" r:id="rId20"/>
    <p:sldId id="300" r:id="rId21"/>
    <p:sldId id="280" r:id="rId22"/>
    <p:sldId id="306" r:id="rId23"/>
    <p:sldId id="307" r:id="rId24"/>
    <p:sldId id="309" r:id="rId25"/>
    <p:sldId id="310" r:id="rId26"/>
    <p:sldId id="285" r:id="rId27"/>
    <p:sldId id="286" r:id="rId28"/>
    <p:sldId id="287" r:id="rId29"/>
    <p:sldId id="311" r:id="rId30"/>
    <p:sldId id="276" r:id="rId31"/>
    <p:sldId id="281" r:id="rId32"/>
    <p:sldId id="282" r:id="rId33"/>
    <p:sldId id="283" r:id="rId34"/>
    <p:sldId id="290" r:id="rId35"/>
    <p:sldId id="312" r:id="rId36"/>
    <p:sldId id="314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332"/>
    <p:restoredTop sz="94692"/>
  </p:normalViewPr>
  <p:slideViewPr>
    <p:cSldViewPr snapToGrid="0" snapToObjects="1">
      <p:cViewPr varScale="1">
        <p:scale>
          <a:sx n="80" d="100"/>
          <a:sy n="80" d="100"/>
        </p:scale>
        <p:origin x="208" y="7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presProps" Target="presProp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F5DA91-6194-884A-B3F2-35A7FEE91F6B}" type="datetimeFigureOut">
              <a:rPr lang="en-US" smtClean="0"/>
              <a:t>1/15/19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0C925F-7486-624C-A234-9A6139908BA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852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9pPr>
          </a:lstStyle>
          <a:p>
            <a:fld id="{87E1823C-B3A2-0B49-B260-571E25CE79D0}" type="slidenum">
              <a:rPr lang="en-GB" altLang="en-US">
                <a:latin typeface="Arial" charset="0"/>
              </a:rPr>
              <a:pPr/>
              <a:t>8</a:t>
            </a:fld>
            <a:endParaRPr lang="en-GB" altLang="en-US">
              <a:latin typeface="Arial" charset="0"/>
            </a:endParaRPr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854264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0C925F-7486-624C-A234-9A6139908BA0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3092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>
            <a:extLst>
              <a:ext uri="{FF2B5EF4-FFF2-40B4-BE49-F238E27FC236}">
                <a16:creationId xmlns:a16="http://schemas.microsoft.com/office/drawing/2014/main" id="{8C24FB56-B367-FE48-8970-84084EF60E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42D23A8D-5777-AB49-82C2-FF9A5415DDF5}" type="slidenum">
              <a:rPr lang="en-GB" altLang="en-US" sz="1200"/>
              <a:pPr/>
              <a:t>25</a:t>
            </a:fld>
            <a:endParaRPr lang="en-GB" altLang="en-US" sz="1200"/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6DE677CA-E754-F445-8499-91AFC4A39EE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8083863B-6DA7-9B40-B572-19EB635D52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Gall cywirdeb rhannau eraill o’r frawddeg ddibynnu ar genedl yr enw(au).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LLYFR – eg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NOFEL – eb 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Wrth drafod nofel, byddai’n rhaid geirio’r brawddegau’n wahanol. </a:t>
            </a:r>
          </a:p>
          <a:p>
            <a:pPr eaLnBrk="1" hangingPunct="1"/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latin typeface="Arial" panose="020B0604020202020204" pitchFamily="34" charset="0"/>
                <a:ea typeface="ＭＳ Ｐゴシック" panose="020B0600070205080204" pitchFamily="34" charset="-128"/>
              </a:rPr>
              <a:t>Beth fyddech chi’n ei newid??</a:t>
            </a:r>
          </a:p>
        </p:txBody>
      </p:sp>
    </p:spTree>
    <p:extLst>
      <p:ext uri="{BB962C8B-B14F-4D97-AF65-F5344CB8AC3E}">
        <p14:creationId xmlns:p14="http://schemas.microsoft.com/office/powerpoint/2010/main" val="37053695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0C925F-7486-624C-A234-9A6139908BA0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543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4AAD347D-5ACD-4C99-B74B-A9C85AD731AF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62969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56986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04550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3187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25622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2484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3642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929573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13651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332134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69455803"/>
      </p:ext>
    </p:extLst>
  </p:cSld>
  <p:clrMapOvr>
    <a:masterClrMapping/>
  </p:clrMapOvr>
  <p:hf sldNum="0" hdr="0" ft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541184"/>
      </p:ext>
    </p:extLst>
  </p:cSld>
  <p:clrMapOvr>
    <a:masterClrMapping/>
  </p:clrMapOvr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22396227"/>
      </p:ext>
    </p:extLst>
  </p:cSld>
  <p:clrMapOvr>
    <a:masterClrMapping/>
  </p:clrMapOvr>
  <p:hf sldNum="0" hdr="0" ft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7237947"/>
      </p:ext>
    </p:extLst>
  </p:cSld>
  <p:clrMapOvr>
    <a:masterClrMapping/>
  </p:clrMapOvr>
  <p:hf sldNum="0" hdr="0" ft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1919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9231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AAD347D-5ACD-4C99-B74B-A9C85AD731AF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4112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  <p:sldLayoutId id="2147483737" r:id="rId12"/>
    <p:sldLayoutId id="2147483738" r:id="rId13"/>
    <p:sldLayoutId id="2147483739" r:id="rId14"/>
    <p:sldLayoutId id="2147483740" r:id="rId15"/>
    <p:sldLayoutId id="2147483741" r:id="rId16"/>
    <p:sldLayoutId id="2147483742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t>1/15/19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6761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67" r:id="rId12"/>
    <p:sldLayoutId id="2147483768" r:id="rId13"/>
    <p:sldLayoutId id="2147483769" r:id="rId14"/>
    <p:sldLayoutId id="2147483770" r:id="rId15"/>
    <p:sldLayoutId id="2147483771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Cynllun</a:t>
            </a:r>
            <a:r>
              <a:rPr lang="en-US" dirty="0"/>
              <a:t> </a:t>
            </a:r>
            <a:r>
              <a:rPr lang="en-US" dirty="0" err="1"/>
              <a:t>Gwella</a:t>
            </a:r>
            <a:r>
              <a:rPr lang="en-US" dirty="0"/>
              <a:t> </a:t>
            </a:r>
            <a:r>
              <a:rPr lang="en-US" dirty="0" err="1"/>
              <a:t>Cyfrwng</a:t>
            </a:r>
            <a:r>
              <a:rPr lang="en-US" dirty="0"/>
              <a:t> </a:t>
            </a:r>
            <a:r>
              <a:rPr lang="en-US" dirty="0" err="1"/>
              <a:t>Cymraeg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/>
              <a:t>Dydd</a:t>
            </a:r>
            <a:r>
              <a:rPr lang="en-US" dirty="0"/>
              <a:t> </a:t>
            </a:r>
            <a:r>
              <a:rPr lang="en-US" dirty="0" err="1"/>
              <a:t>Mercher</a:t>
            </a:r>
            <a:r>
              <a:rPr lang="en-US" dirty="0"/>
              <a:t> 16eg o </a:t>
            </a:r>
            <a:r>
              <a:rPr lang="en-US" dirty="0" err="1"/>
              <a:t>Ionawr</a:t>
            </a:r>
            <a:r>
              <a:rPr lang="en-US" dirty="0"/>
              <a:t> 2019</a:t>
            </a:r>
          </a:p>
        </p:txBody>
      </p:sp>
    </p:spTree>
    <p:extLst>
      <p:ext uri="{BB962C8B-B14F-4D97-AF65-F5344CB8AC3E}">
        <p14:creationId xmlns:p14="http://schemas.microsoft.com/office/powerpoint/2010/main" val="802766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206" y="0"/>
            <a:ext cx="10131425" cy="1456267"/>
          </a:xfrm>
        </p:spPr>
        <p:txBody>
          <a:bodyPr>
            <a:normAutofit/>
          </a:bodyPr>
          <a:lstStyle/>
          <a:p>
            <a:r>
              <a:rPr lang="en-US" sz="4500" dirty="0"/>
              <a:t>Nod y </a:t>
            </a:r>
            <a:r>
              <a:rPr lang="en-US" sz="4500" dirty="0" err="1"/>
              <a:t>sesiwn</a:t>
            </a:r>
            <a:r>
              <a:rPr lang="en-US" sz="4500" dirty="0"/>
              <a:t>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695237"/>
            <a:ext cx="10131425" cy="4756934"/>
          </a:xfrm>
        </p:spPr>
        <p:txBody>
          <a:bodyPr>
            <a:normAutofit lnSpcReduction="10000"/>
          </a:bodyPr>
          <a:lstStyle/>
          <a:p>
            <a:r>
              <a:rPr lang="en-US" sz="4000" dirty="0" err="1"/>
              <a:t>Dychwelyd</a:t>
            </a:r>
            <a:r>
              <a:rPr lang="en-US" sz="4000" dirty="0"/>
              <a:t> </a:t>
            </a:r>
            <a:r>
              <a:rPr lang="en-US" sz="4000" dirty="0" err="1"/>
              <a:t>Aseiniad</a:t>
            </a:r>
            <a:r>
              <a:rPr lang="en-US" sz="4000" dirty="0"/>
              <a:t> 1</a:t>
            </a:r>
          </a:p>
          <a:p>
            <a:r>
              <a:rPr lang="en-US" sz="4000" dirty="0" err="1"/>
              <a:t>Trafod</a:t>
            </a:r>
            <a:r>
              <a:rPr lang="en-US" sz="4000" dirty="0"/>
              <a:t> </a:t>
            </a:r>
            <a:r>
              <a:rPr lang="en-US" sz="4000" dirty="0" err="1"/>
              <a:t>gwallau</a:t>
            </a:r>
            <a:r>
              <a:rPr lang="en-US" sz="4000" dirty="0"/>
              <a:t> </a:t>
            </a:r>
            <a:r>
              <a:rPr lang="en-US" sz="4000" dirty="0" err="1"/>
              <a:t>cyffredin</a:t>
            </a:r>
            <a:endParaRPr lang="en-US" sz="4000" dirty="0"/>
          </a:p>
          <a:p>
            <a:r>
              <a:rPr lang="en-US" sz="4000" dirty="0" err="1"/>
              <a:t>Ffocws</a:t>
            </a:r>
            <a:r>
              <a:rPr lang="en-US" sz="4000" dirty="0"/>
              <a:t> </a:t>
            </a:r>
            <a:r>
              <a:rPr lang="en-US" sz="4000" dirty="0" err="1"/>
              <a:t>Iaith</a:t>
            </a:r>
            <a:r>
              <a:rPr lang="en-US" sz="4000" dirty="0"/>
              <a:t>- </a:t>
            </a:r>
            <a:r>
              <a:rPr lang="en-US" sz="4000" dirty="0" err="1"/>
              <a:t>Rhagenwau</a:t>
            </a:r>
            <a:r>
              <a:rPr lang="en-US" sz="4000" dirty="0"/>
              <a:t> a </a:t>
            </a:r>
            <a:r>
              <a:rPr lang="en-US" sz="4000" dirty="0" err="1"/>
              <a:t>Chenedl</a:t>
            </a:r>
            <a:r>
              <a:rPr lang="en-US" sz="4000" dirty="0"/>
              <a:t> </a:t>
            </a:r>
            <a:r>
              <a:rPr lang="en-US" sz="4000" dirty="0" err="1"/>
              <a:t>Enwau</a:t>
            </a:r>
            <a:endParaRPr lang="en-US" sz="4000" dirty="0"/>
          </a:p>
          <a:p>
            <a:r>
              <a:rPr lang="en-US" sz="4000" dirty="0" err="1"/>
              <a:t>Cyflwyno</a:t>
            </a:r>
            <a:r>
              <a:rPr lang="en-US" sz="4000" dirty="0"/>
              <a:t> </a:t>
            </a:r>
            <a:r>
              <a:rPr lang="en-US" sz="4000" dirty="0" err="1"/>
              <a:t>Asesiad</a:t>
            </a:r>
            <a:r>
              <a:rPr lang="en-US" sz="4000" dirty="0"/>
              <a:t> </a:t>
            </a:r>
            <a:r>
              <a:rPr lang="en-US" sz="4000" dirty="0" err="1"/>
              <a:t>Ysgrifennu</a:t>
            </a:r>
            <a:r>
              <a:rPr lang="en-US" sz="4000" dirty="0"/>
              <a:t> </a:t>
            </a:r>
            <a:r>
              <a:rPr lang="mr-IN" sz="4000" dirty="0"/>
              <a:t>–</a:t>
            </a:r>
            <a:r>
              <a:rPr lang="en-US" sz="4000" dirty="0"/>
              <a:t> </a:t>
            </a:r>
            <a:r>
              <a:rPr lang="en-US" sz="4000" dirty="0" err="1"/>
              <a:t>Asesu</a:t>
            </a:r>
            <a:r>
              <a:rPr lang="en-US" sz="4000" dirty="0"/>
              <a:t> </a:t>
            </a:r>
            <a:r>
              <a:rPr lang="en-US" sz="4000" dirty="0" err="1"/>
              <a:t>ar</a:t>
            </a:r>
            <a:r>
              <a:rPr lang="en-US" sz="4000" dirty="0"/>
              <a:t> </a:t>
            </a:r>
            <a:r>
              <a:rPr lang="en-US" sz="4000" dirty="0" err="1"/>
              <a:t>gyfer</a:t>
            </a:r>
            <a:r>
              <a:rPr lang="en-US" sz="4000" dirty="0"/>
              <a:t> </a:t>
            </a:r>
            <a:r>
              <a:rPr lang="en-US" sz="4000" dirty="0" err="1"/>
              <a:t>dysgu</a:t>
            </a:r>
            <a:r>
              <a:rPr lang="en-US" sz="4000" dirty="0"/>
              <a:t>- </a:t>
            </a:r>
            <a:r>
              <a:rPr lang="en-US" sz="4000" dirty="0" err="1"/>
              <a:t>Yr</a:t>
            </a:r>
            <a:r>
              <a:rPr lang="en-US" sz="4000" dirty="0"/>
              <a:t> </a:t>
            </a:r>
            <a:r>
              <a:rPr lang="en-US" sz="4000" dirty="0" err="1"/>
              <a:t>Wythnos</a:t>
            </a:r>
            <a:r>
              <a:rPr lang="en-US" sz="4000" dirty="0"/>
              <a:t> </a:t>
            </a:r>
            <a:r>
              <a:rPr lang="en-US" sz="4000" dirty="0" err="1"/>
              <a:t>nesaf</a:t>
            </a:r>
            <a:r>
              <a:rPr lang="en-US" sz="4000" dirty="0"/>
              <a:t>!</a:t>
            </a:r>
          </a:p>
          <a:p>
            <a:r>
              <a:rPr lang="en-US" sz="4000" dirty="0" err="1"/>
              <a:t>Sôn</a:t>
            </a:r>
            <a:r>
              <a:rPr lang="en-US" sz="4000" dirty="0"/>
              <a:t> am </a:t>
            </a:r>
            <a:r>
              <a:rPr lang="en-US" sz="4000" dirty="0" err="1"/>
              <a:t>Gwrs</a:t>
            </a:r>
            <a:r>
              <a:rPr lang="en-US" sz="4000" dirty="0"/>
              <a:t> </a:t>
            </a:r>
            <a:r>
              <a:rPr lang="en-US" sz="4000" dirty="0" err="1"/>
              <a:t>Undydd</a:t>
            </a:r>
            <a:r>
              <a:rPr lang="en-US" sz="4000" dirty="0"/>
              <a:t> 2</a:t>
            </a:r>
          </a:p>
          <a:p>
            <a:r>
              <a:rPr lang="en-US" sz="4000" dirty="0"/>
              <a:t>TCA- </a:t>
            </a:r>
            <a:r>
              <a:rPr lang="en-US" sz="4000" dirty="0" err="1"/>
              <a:t>cofrestru</a:t>
            </a:r>
            <a:r>
              <a:rPr lang="en-US" sz="4000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132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338137"/>
            <a:ext cx="10131425" cy="976313"/>
          </a:xfrm>
          <a:solidFill>
            <a:srgbClr val="FFC000"/>
          </a:solidFill>
          <a:ln>
            <a:solidFill>
              <a:schemeClr val="accent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dirty="0" err="1"/>
              <a:t>Aseiniad</a:t>
            </a:r>
            <a:r>
              <a:rPr lang="en-US" dirty="0"/>
              <a:t>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3000" dirty="0" err="1"/>
              <a:t>Edrychwch</a:t>
            </a:r>
            <a:r>
              <a:rPr lang="en-US" sz="3000" dirty="0"/>
              <a:t> </a:t>
            </a:r>
            <a:r>
              <a:rPr lang="en-US" sz="3000" dirty="0" err="1"/>
              <a:t>drwy’r</a:t>
            </a:r>
            <a:r>
              <a:rPr lang="en-US" sz="3000" dirty="0"/>
              <a:t> </a:t>
            </a:r>
            <a:r>
              <a:rPr lang="en-US" sz="3000" dirty="0" err="1"/>
              <a:t>aseiniad</a:t>
            </a:r>
            <a:r>
              <a:rPr lang="en-US" sz="3000" dirty="0"/>
              <a:t> a </a:t>
            </a:r>
            <a:r>
              <a:rPr lang="en-US" sz="3000" dirty="0" err="1"/>
              <a:t>darllenwch</a:t>
            </a:r>
            <a:r>
              <a:rPr lang="en-US" sz="3000" dirty="0"/>
              <a:t> y </a:t>
            </a:r>
            <a:r>
              <a:rPr lang="en-US" sz="3000" dirty="0" err="1"/>
              <a:t>sylwadau</a:t>
            </a:r>
            <a:r>
              <a:rPr lang="en-US" sz="3000" dirty="0"/>
              <a:t> </a:t>
            </a:r>
            <a:r>
              <a:rPr lang="en-US" sz="3000" dirty="0" err="1"/>
              <a:t>ar</a:t>
            </a:r>
            <a:r>
              <a:rPr lang="en-US" sz="3000" dirty="0"/>
              <a:t> y </a:t>
            </a:r>
            <a:r>
              <a:rPr lang="en-US" sz="3000" dirty="0" err="1"/>
              <a:t>daflen</a:t>
            </a:r>
            <a:r>
              <a:rPr lang="en-US" sz="3000" dirty="0"/>
              <a:t> </a:t>
            </a:r>
            <a:r>
              <a:rPr lang="en-US" sz="3000" dirty="0" err="1"/>
              <a:t>adborth</a:t>
            </a:r>
            <a:r>
              <a:rPr lang="en-US" sz="3000" dirty="0"/>
              <a:t>.</a:t>
            </a:r>
          </a:p>
          <a:p>
            <a:endParaRPr lang="en-US" sz="3000" dirty="0"/>
          </a:p>
          <a:p>
            <a:r>
              <a:rPr lang="en-US" sz="3000" dirty="0" err="1"/>
              <a:t>Chwiliwch</a:t>
            </a:r>
            <a:r>
              <a:rPr lang="en-US" sz="3000" dirty="0"/>
              <a:t> am y </a:t>
            </a:r>
            <a:r>
              <a:rPr lang="en-US" sz="3000" dirty="0" err="1"/>
              <a:t>gwallau</a:t>
            </a:r>
            <a:r>
              <a:rPr lang="en-US" sz="3000" dirty="0"/>
              <a:t> </a:t>
            </a:r>
            <a:r>
              <a:rPr lang="en-US" sz="3000" dirty="0" err="1"/>
              <a:t>sydd</a:t>
            </a:r>
            <a:r>
              <a:rPr lang="en-US" sz="3000" dirty="0"/>
              <a:t> </a:t>
            </a:r>
            <a:r>
              <a:rPr lang="en-US" sz="3000" dirty="0" err="1"/>
              <a:t>wedi</a:t>
            </a:r>
            <a:r>
              <a:rPr lang="en-US" sz="3000" dirty="0"/>
              <a:t> </a:t>
            </a:r>
            <a:r>
              <a:rPr lang="en-US" sz="3000" dirty="0" err="1"/>
              <a:t>cael</a:t>
            </a:r>
            <a:r>
              <a:rPr lang="en-US" sz="3000" dirty="0"/>
              <a:t> </a:t>
            </a:r>
            <a:r>
              <a:rPr lang="en-US" sz="3000" dirty="0" err="1"/>
              <a:t>eu</a:t>
            </a:r>
            <a:r>
              <a:rPr lang="en-US" sz="3000" dirty="0"/>
              <a:t> </a:t>
            </a:r>
            <a:r>
              <a:rPr lang="en-US" sz="3000" dirty="0" err="1"/>
              <a:t>cywiro</a:t>
            </a:r>
            <a:r>
              <a:rPr lang="en-US" sz="3000" dirty="0"/>
              <a:t>.</a:t>
            </a:r>
          </a:p>
          <a:p>
            <a:endParaRPr lang="en-US" sz="3000" dirty="0"/>
          </a:p>
          <a:p>
            <a:r>
              <a:rPr lang="en-US" sz="3000" dirty="0"/>
              <a:t>Beth </a:t>
            </a:r>
            <a:r>
              <a:rPr lang="en-US" sz="3000" dirty="0" err="1"/>
              <a:t>ydy’r</a:t>
            </a:r>
            <a:r>
              <a:rPr lang="en-US" sz="3000" dirty="0"/>
              <a:t> </a:t>
            </a:r>
            <a:r>
              <a:rPr lang="en-US" sz="3000" dirty="0" err="1"/>
              <a:t>gwallau</a:t>
            </a:r>
            <a:r>
              <a:rPr lang="en-US" sz="3000" dirty="0"/>
              <a:t>?</a:t>
            </a:r>
          </a:p>
          <a:p>
            <a:endParaRPr lang="en-US" sz="3000" dirty="0"/>
          </a:p>
          <a:p>
            <a:r>
              <a:rPr lang="en-US" sz="3000" dirty="0" err="1"/>
              <a:t>Nodwch</a:t>
            </a:r>
            <a:r>
              <a:rPr lang="en-US" sz="3000" dirty="0"/>
              <a:t> </a:t>
            </a:r>
            <a:r>
              <a:rPr lang="en-US" sz="3000" dirty="0" err="1"/>
              <a:t>nhw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eich</a:t>
            </a:r>
            <a:r>
              <a:rPr lang="en-US" sz="3000" dirty="0"/>
              <a:t> </a:t>
            </a:r>
            <a:r>
              <a:rPr lang="en-US" sz="3000" dirty="0" err="1"/>
              <a:t>Rhaglen</a:t>
            </a:r>
            <a:r>
              <a:rPr lang="en-US" sz="3000" dirty="0"/>
              <a:t> </a:t>
            </a:r>
            <a:r>
              <a:rPr lang="en-US" sz="3000" dirty="0" err="1"/>
              <a:t>Iaith</a:t>
            </a:r>
            <a:r>
              <a:rPr lang="en-US" sz="3000" dirty="0"/>
              <a:t> </a:t>
            </a:r>
            <a:r>
              <a:rPr lang="en-US" sz="3000" dirty="0" err="1"/>
              <a:t>Unigol</a:t>
            </a:r>
            <a:r>
              <a:rPr lang="en-US" sz="3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838767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4529" y="325394"/>
            <a:ext cx="11506199" cy="1456267"/>
          </a:xfrm>
          <a:solidFill>
            <a:schemeClr val="accent3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err="1"/>
              <a:t>Darllenwch</a:t>
            </a:r>
            <a:r>
              <a:rPr lang="en-US" dirty="0"/>
              <a:t> y </a:t>
            </a:r>
            <a:r>
              <a:rPr lang="en-US" dirty="0" err="1"/>
              <a:t>paragraff</a:t>
            </a:r>
            <a:r>
              <a:rPr lang="en-US" dirty="0"/>
              <a:t> a </a:t>
            </a:r>
            <a:r>
              <a:rPr lang="en-US" dirty="0" err="1"/>
              <a:t>dewch</a:t>
            </a:r>
            <a:r>
              <a:rPr lang="en-US" dirty="0"/>
              <a:t> o </a:t>
            </a:r>
            <a:r>
              <a:rPr lang="en-US" dirty="0" err="1"/>
              <a:t>hyd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gwallau</a:t>
            </a:r>
            <a:r>
              <a:rPr lang="en-US" dirty="0"/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4529" y="2187977"/>
            <a:ext cx="11363217" cy="452431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200" dirty="0" err="1"/>
              <a:t>Roedd</a:t>
            </a:r>
            <a:r>
              <a:rPr lang="en-US" sz="3200" dirty="0"/>
              <a:t> </a:t>
            </a:r>
            <a:r>
              <a:rPr lang="en-US" sz="3200" dirty="0" err="1"/>
              <a:t>Tomos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hynnod</a:t>
            </a:r>
            <a:r>
              <a:rPr lang="en-US" sz="3200" dirty="0"/>
              <a:t> </a:t>
            </a:r>
            <a:r>
              <a:rPr lang="en-US" sz="3200" dirty="0" err="1"/>
              <a:t>falch</a:t>
            </a:r>
            <a:r>
              <a:rPr lang="en-US" sz="3200" dirty="0"/>
              <a:t> o bod </a:t>
            </a:r>
            <a:r>
              <a:rPr lang="en-US" sz="3200" dirty="0" err="1"/>
              <a:t>adref</a:t>
            </a:r>
            <a:r>
              <a:rPr lang="en-US" sz="3200" dirty="0"/>
              <a:t> </a:t>
            </a:r>
            <a:r>
              <a:rPr lang="en-US" sz="3200" dirty="0" err="1"/>
              <a:t>dros</a:t>
            </a:r>
            <a:r>
              <a:rPr lang="en-US" sz="3200" dirty="0"/>
              <a:t> y </a:t>
            </a:r>
            <a:r>
              <a:rPr lang="en-US" sz="3200" dirty="0" err="1"/>
              <a:t>Nadolig</a:t>
            </a:r>
            <a:r>
              <a:rPr lang="en-US" sz="3200" dirty="0"/>
              <a:t>. </a:t>
            </a:r>
            <a:r>
              <a:rPr lang="en-US" sz="3200" dirty="0" err="1"/>
              <a:t>Teimlodd</a:t>
            </a:r>
            <a:r>
              <a:rPr lang="en-US" sz="3200" dirty="0"/>
              <a:t> </a:t>
            </a:r>
            <a:r>
              <a:rPr lang="en-US" sz="3200" dirty="0" err="1"/>
              <a:t>roedd</a:t>
            </a:r>
            <a:r>
              <a:rPr lang="en-US" sz="3200" dirty="0"/>
              <a:t> y </a:t>
            </a:r>
            <a:r>
              <a:rPr lang="en-US" sz="3200" dirty="0" err="1"/>
              <a:t>tymor</a:t>
            </a:r>
            <a:r>
              <a:rPr lang="en-US" sz="3200" dirty="0"/>
              <a:t> </a:t>
            </a:r>
            <a:r>
              <a:rPr lang="en-US" sz="3200" dirty="0" err="1"/>
              <a:t>diwethaf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yr</a:t>
            </a:r>
            <a:r>
              <a:rPr lang="en-US" sz="3200" dirty="0"/>
              <a:t> </a:t>
            </a:r>
            <a:r>
              <a:rPr lang="en-US" sz="3200" dirty="0" err="1"/>
              <a:t>ysgol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anodd</a:t>
            </a:r>
            <a:r>
              <a:rPr lang="en-US" sz="3200" dirty="0"/>
              <a:t> </a:t>
            </a:r>
            <a:r>
              <a:rPr lang="en-US" sz="3200" dirty="0" err="1"/>
              <a:t>iawn</a:t>
            </a:r>
            <a:r>
              <a:rPr lang="en-US" sz="3200" dirty="0"/>
              <a:t>.  </a:t>
            </a:r>
            <a:r>
              <a:rPr lang="en-US" sz="3200" dirty="0" err="1"/>
              <a:t>Roedd</a:t>
            </a:r>
            <a:r>
              <a:rPr lang="en-US" sz="3200" dirty="0"/>
              <a:t> </a:t>
            </a:r>
            <a:r>
              <a:rPr lang="en-US" sz="3200" dirty="0" err="1"/>
              <a:t>ei</a:t>
            </a:r>
            <a:r>
              <a:rPr lang="en-US" sz="3200" dirty="0"/>
              <a:t> mentor </a:t>
            </a:r>
            <a:r>
              <a:rPr lang="en-US" sz="3200" dirty="0" err="1"/>
              <a:t>wedi</a:t>
            </a:r>
            <a:r>
              <a:rPr lang="en-US" sz="3200" dirty="0"/>
              <a:t> </a:t>
            </a:r>
            <a:r>
              <a:rPr lang="en-US" sz="3200" dirty="0" err="1"/>
              <a:t>dweud</a:t>
            </a:r>
            <a:r>
              <a:rPr lang="en-US" sz="3200" dirty="0"/>
              <a:t> bod </a:t>
            </a:r>
            <a:r>
              <a:rPr lang="en-US" sz="3200" dirty="0" err="1"/>
              <a:t>mae</a:t>
            </a:r>
            <a:r>
              <a:rPr lang="en-US" sz="3200" dirty="0"/>
              <a:t> </a:t>
            </a:r>
            <a:r>
              <a:rPr lang="en-US" sz="3200" dirty="0" err="1"/>
              <a:t>e’n</a:t>
            </a:r>
            <a:r>
              <a:rPr lang="en-US" sz="3200" dirty="0"/>
              <a:t> </a:t>
            </a:r>
            <a:r>
              <a:rPr lang="en-US" sz="3200" dirty="0" err="1"/>
              <a:t>rhoi</a:t>
            </a:r>
            <a:r>
              <a:rPr lang="en-US" sz="3200" dirty="0"/>
              <a:t> </a:t>
            </a:r>
            <a:r>
              <a:rPr lang="en-US" sz="3200" dirty="0" err="1"/>
              <a:t>gwaith</a:t>
            </a:r>
            <a:r>
              <a:rPr lang="en-US" sz="3200" dirty="0"/>
              <a:t> </a:t>
            </a:r>
            <a:r>
              <a:rPr lang="en-US" sz="3200" dirty="0" err="1"/>
              <a:t>rhy</a:t>
            </a:r>
            <a:r>
              <a:rPr lang="en-US" sz="3200" dirty="0"/>
              <a:t> </a:t>
            </a:r>
            <a:r>
              <a:rPr lang="en-US" sz="3200" dirty="0" err="1"/>
              <a:t>hawdd</a:t>
            </a:r>
            <a:r>
              <a:rPr lang="en-US" sz="3200" dirty="0"/>
              <a:t> </a:t>
            </a:r>
            <a:r>
              <a:rPr lang="en-US" sz="3200" dirty="0" err="1"/>
              <a:t>i’r</a:t>
            </a:r>
            <a:r>
              <a:rPr lang="en-US" sz="3200" dirty="0"/>
              <a:t> </a:t>
            </a:r>
            <a:r>
              <a:rPr lang="en-US" sz="3200" dirty="0" err="1"/>
              <a:t>disgyblion</a:t>
            </a:r>
            <a:r>
              <a:rPr lang="en-US" sz="3200" dirty="0"/>
              <a:t> ac bod e </a:t>
            </a:r>
            <a:r>
              <a:rPr lang="en-US" sz="3200" dirty="0" err="1"/>
              <a:t>ddim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 err="1"/>
              <a:t>herio</a:t>
            </a:r>
            <a:r>
              <a:rPr lang="en-US" sz="3200" dirty="0"/>
              <a:t> </a:t>
            </a:r>
            <a:r>
              <a:rPr lang="en-US" sz="3200" dirty="0" err="1"/>
              <a:t>nhw</a:t>
            </a:r>
            <a:r>
              <a:rPr lang="en-US" sz="3200" dirty="0"/>
              <a:t>. </a:t>
            </a:r>
            <a:r>
              <a:rPr lang="en-US" sz="3200" dirty="0" err="1"/>
              <a:t>Dydy</a:t>
            </a:r>
            <a:r>
              <a:rPr lang="en-US" sz="3200" dirty="0"/>
              <a:t> </a:t>
            </a:r>
            <a:r>
              <a:rPr lang="en-US" sz="3200" dirty="0" err="1"/>
              <a:t>Tomos</a:t>
            </a:r>
            <a:r>
              <a:rPr lang="en-US" sz="3200" dirty="0"/>
              <a:t> </a:t>
            </a:r>
            <a:r>
              <a:rPr lang="en-US" sz="3200" dirty="0" err="1"/>
              <a:t>ddim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deall</a:t>
            </a:r>
            <a:r>
              <a:rPr lang="en-US" sz="3200" dirty="0"/>
              <a:t> pam </a:t>
            </a:r>
            <a:r>
              <a:rPr lang="en-US" sz="3200" dirty="0" err="1"/>
              <a:t>fod</a:t>
            </a:r>
            <a:r>
              <a:rPr lang="en-US" sz="3200" dirty="0"/>
              <a:t> y mentor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meddwl</a:t>
            </a:r>
            <a:r>
              <a:rPr lang="en-US" sz="3200" dirty="0"/>
              <a:t> </a:t>
            </a:r>
            <a:r>
              <a:rPr lang="en-US" sz="3200" dirty="0" err="1"/>
              <a:t>hynnu</a:t>
            </a:r>
            <a:r>
              <a:rPr lang="en-US" sz="3200" dirty="0"/>
              <a:t>.  </a:t>
            </a:r>
            <a:r>
              <a:rPr lang="en-US" sz="3200" dirty="0" err="1"/>
              <a:t>Roedd</a:t>
            </a:r>
            <a:r>
              <a:rPr lang="en-US" sz="3200" dirty="0"/>
              <a:t> y </a:t>
            </a:r>
            <a:r>
              <a:rPr lang="en-US" sz="3200" dirty="0" err="1"/>
              <a:t>ddisgyblion</a:t>
            </a:r>
            <a:r>
              <a:rPr lang="en-US" sz="3200" dirty="0"/>
              <a:t> bob </a:t>
            </a:r>
            <a:r>
              <a:rPr lang="en-US" sz="3200" dirty="0" err="1"/>
              <a:t>tro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ymateb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bositif</a:t>
            </a:r>
            <a:r>
              <a:rPr lang="en-US" sz="3200" dirty="0"/>
              <a:t> </a:t>
            </a:r>
            <a:r>
              <a:rPr lang="en-US" sz="3200" dirty="0" err="1"/>
              <a:t>i’r</a:t>
            </a:r>
            <a:r>
              <a:rPr lang="en-US" sz="3200" dirty="0"/>
              <a:t> </a:t>
            </a:r>
            <a:r>
              <a:rPr lang="en-US" sz="3200" dirty="0" err="1"/>
              <a:t>wersi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taflennu</a:t>
            </a:r>
            <a:r>
              <a:rPr lang="en-US" sz="3200" dirty="0"/>
              <a:t> </a:t>
            </a:r>
            <a:r>
              <a:rPr lang="en-US" sz="3200" dirty="0" err="1"/>
              <a:t>gwaith</a:t>
            </a:r>
            <a:r>
              <a:rPr lang="en-US" sz="3200" dirty="0"/>
              <a:t> bob </a:t>
            </a:r>
            <a:r>
              <a:rPr lang="en-US" sz="3200" dirty="0" err="1"/>
              <a:t>tro</a:t>
            </a:r>
            <a:r>
              <a:rPr lang="en-US" sz="3200" dirty="0"/>
              <a:t> </a:t>
            </a:r>
            <a:r>
              <a:rPr lang="en-US" sz="3200" dirty="0" err="1"/>
              <a:t>wedi</a:t>
            </a:r>
            <a:r>
              <a:rPr lang="en-US" sz="3200" dirty="0"/>
              <a:t> </a:t>
            </a:r>
            <a:r>
              <a:rPr lang="en-US" sz="3200" dirty="0" err="1"/>
              <a:t>gwahaniaethu</a:t>
            </a:r>
            <a:r>
              <a:rPr lang="en-US" sz="3200" dirty="0"/>
              <a:t>.  </a:t>
            </a:r>
            <a:r>
              <a:rPr lang="en-US" sz="3200" dirty="0" err="1"/>
              <a:t>Teimlai</a:t>
            </a:r>
            <a:r>
              <a:rPr lang="en-US" sz="3200" dirty="0"/>
              <a:t> </a:t>
            </a:r>
            <a:r>
              <a:rPr lang="en-US" sz="3200" dirty="0" err="1"/>
              <a:t>Tomos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falch</a:t>
            </a:r>
            <a:r>
              <a:rPr lang="en-US" sz="3200" dirty="0"/>
              <a:t> </a:t>
            </a:r>
            <a:r>
              <a:rPr lang="en-US" sz="3200" dirty="0" err="1"/>
              <a:t>iawn</a:t>
            </a:r>
            <a:r>
              <a:rPr lang="en-US" sz="3200" dirty="0"/>
              <a:t> bod y </a:t>
            </a:r>
            <a:r>
              <a:rPr lang="en-US" sz="3200" dirty="0" err="1"/>
              <a:t>disgyblion</a:t>
            </a:r>
            <a:r>
              <a:rPr lang="en-US" sz="3200" dirty="0"/>
              <a:t> </a:t>
            </a:r>
            <a:r>
              <a:rPr lang="en-US" sz="3200" dirty="0" err="1"/>
              <a:t>hyd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oed</a:t>
            </a:r>
            <a:r>
              <a:rPr lang="en-US" sz="3200" dirty="0"/>
              <a:t> </a:t>
            </a:r>
            <a:r>
              <a:rPr lang="en-US" sz="3200" dirty="0" err="1"/>
              <a:t>wedi</a:t>
            </a:r>
            <a:r>
              <a:rPr lang="en-US" sz="3200" dirty="0"/>
              <a:t> </a:t>
            </a:r>
            <a:r>
              <a:rPr lang="en-US" sz="3200" dirty="0" err="1"/>
              <a:t>cofio</a:t>
            </a:r>
            <a:r>
              <a:rPr lang="en-US" sz="3200" dirty="0"/>
              <a:t> </a:t>
            </a:r>
            <a:r>
              <a:rPr lang="en-US" sz="3200" dirty="0" err="1"/>
              <a:t>amdan</a:t>
            </a:r>
            <a:r>
              <a:rPr lang="en-US" sz="3200" dirty="0"/>
              <a:t> </a:t>
            </a:r>
            <a:r>
              <a:rPr lang="en-US" sz="3200" dirty="0" err="1"/>
              <a:t>yr</a:t>
            </a:r>
            <a:r>
              <a:rPr lang="en-US" sz="3200" dirty="0"/>
              <a:t> </a:t>
            </a:r>
            <a:r>
              <a:rPr lang="en-US" sz="3200" dirty="0" err="1"/>
              <a:t>arbrawf</a:t>
            </a:r>
            <a:r>
              <a:rPr lang="en-US" sz="3200" dirty="0"/>
              <a:t> </a:t>
            </a:r>
            <a:r>
              <a:rPr lang="en-US" sz="3200" dirty="0" err="1"/>
              <a:t>wrth</a:t>
            </a:r>
            <a:r>
              <a:rPr lang="en-US" sz="3200" dirty="0"/>
              <a:t> </a:t>
            </a:r>
            <a:r>
              <a:rPr lang="en-US" sz="3200" dirty="0" err="1"/>
              <a:t>ateb</a:t>
            </a:r>
            <a:r>
              <a:rPr lang="en-US" sz="3200" dirty="0"/>
              <a:t> </a:t>
            </a:r>
            <a:r>
              <a:rPr lang="en-US" sz="3200" dirty="0" err="1"/>
              <a:t>cwestiwn</a:t>
            </a:r>
            <a:r>
              <a:rPr lang="en-US" sz="3200" dirty="0"/>
              <a:t> </a:t>
            </a:r>
            <a:r>
              <a:rPr lang="en-US" sz="3200" dirty="0" err="1"/>
              <a:t>anodd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yr</a:t>
            </a:r>
            <a:r>
              <a:rPr lang="en-US" sz="3200" dirty="0"/>
              <a:t> </a:t>
            </a:r>
            <a:r>
              <a:rPr lang="en-US" sz="3200" dirty="0" err="1"/>
              <a:t>arholiad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diwedd</a:t>
            </a:r>
            <a:r>
              <a:rPr lang="en-US" sz="3200" dirty="0"/>
              <a:t> y </a:t>
            </a:r>
            <a:r>
              <a:rPr lang="en-US" sz="3200" dirty="0" err="1"/>
              <a:t>tymor</a:t>
            </a:r>
            <a:r>
              <a:rPr lang="en-US" sz="32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742619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4529" y="325394"/>
            <a:ext cx="11506199" cy="1456267"/>
          </a:xfrm>
          <a:solidFill>
            <a:schemeClr val="accent3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US" dirty="0" err="1"/>
              <a:t>Darllenwch</a:t>
            </a:r>
            <a:r>
              <a:rPr lang="en-US" dirty="0"/>
              <a:t> y </a:t>
            </a:r>
            <a:r>
              <a:rPr lang="en-US" dirty="0" err="1"/>
              <a:t>paragraff</a:t>
            </a:r>
            <a:r>
              <a:rPr lang="en-US" dirty="0"/>
              <a:t> a </a:t>
            </a:r>
            <a:r>
              <a:rPr lang="en-US" dirty="0" err="1"/>
              <a:t>dewch</a:t>
            </a:r>
            <a:r>
              <a:rPr lang="en-US" dirty="0"/>
              <a:t> o </a:t>
            </a:r>
            <a:r>
              <a:rPr lang="en-US" dirty="0" err="1"/>
              <a:t>hyd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gwallau</a:t>
            </a:r>
            <a:r>
              <a:rPr lang="en-US" dirty="0"/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84529" y="2187977"/>
            <a:ext cx="11363217" cy="452431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3200" dirty="0" err="1"/>
              <a:t>Roedd</a:t>
            </a:r>
            <a:r>
              <a:rPr lang="en-US" sz="3200" dirty="0"/>
              <a:t> </a:t>
            </a:r>
            <a:r>
              <a:rPr lang="en-US" sz="3200" dirty="0" err="1"/>
              <a:t>Tomos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>
                <a:solidFill>
                  <a:srgbClr val="FF0000"/>
                </a:solidFill>
              </a:rPr>
              <a:t>hynnod</a:t>
            </a:r>
            <a:r>
              <a:rPr lang="en-US" sz="3200" dirty="0"/>
              <a:t> </a:t>
            </a:r>
            <a:r>
              <a:rPr lang="en-US" sz="3200" dirty="0" err="1"/>
              <a:t>falch</a:t>
            </a:r>
            <a:r>
              <a:rPr lang="en-US" sz="3200" dirty="0"/>
              <a:t> o</a:t>
            </a:r>
            <a:r>
              <a:rPr lang="en-US" sz="3200" dirty="0">
                <a:solidFill>
                  <a:srgbClr val="FF0000"/>
                </a:solidFill>
              </a:rPr>
              <a:t> bod </a:t>
            </a:r>
            <a:r>
              <a:rPr lang="en-US" sz="3200" dirty="0" err="1"/>
              <a:t>adref</a:t>
            </a:r>
            <a:r>
              <a:rPr lang="en-US" sz="3200" dirty="0"/>
              <a:t> </a:t>
            </a:r>
            <a:r>
              <a:rPr lang="en-US" sz="3200" dirty="0" err="1"/>
              <a:t>dros</a:t>
            </a:r>
            <a:r>
              <a:rPr lang="en-US" sz="3200" dirty="0"/>
              <a:t> y </a:t>
            </a:r>
            <a:r>
              <a:rPr lang="en-US" sz="3200" dirty="0" err="1"/>
              <a:t>Nadolig</a:t>
            </a:r>
            <a:r>
              <a:rPr lang="en-US" sz="3200" dirty="0"/>
              <a:t>. </a:t>
            </a:r>
            <a:r>
              <a:rPr lang="en-US" sz="3200" dirty="0" err="1"/>
              <a:t>Teimlodd</a:t>
            </a:r>
            <a:r>
              <a:rPr lang="en-US" sz="3200" dirty="0"/>
              <a:t> </a:t>
            </a:r>
            <a:r>
              <a:rPr lang="en-US" sz="3200" dirty="0" err="1">
                <a:solidFill>
                  <a:srgbClr val="FF0000"/>
                </a:solidFill>
              </a:rPr>
              <a:t>roedd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/>
              <a:t>y </a:t>
            </a:r>
            <a:r>
              <a:rPr lang="en-US" sz="3200" dirty="0" err="1"/>
              <a:t>tymor</a:t>
            </a:r>
            <a:r>
              <a:rPr lang="en-US" sz="3200" dirty="0"/>
              <a:t> </a:t>
            </a:r>
            <a:r>
              <a:rPr lang="en-US" sz="3200" dirty="0" err="1"/>
              <a:t>diwethaf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yr</a:t>
            </a:r>
            <a:r>
              <a:rPr lang="en-US" sz="3200" dirty="0"/>
              <a:t> </a:t>
            </a:r>
            <a:r>
              <a:rPr lang="en-US" sz="3200" dirty="0" err="1"/>
              <a:t>ysgol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anodd</a:t>
            </a:r>
            <a:r>
              <a:rPr lang="en-US" sz="3200" dirty="0"/>
              <a:t> </a:t>
            </a:r>
            <a:r>
              <a:rPr lang="en-US" sz="3200" dirty="0" err="1"/>
              <a:t>iawn</a:t>
            </a:r>
            <a:r>
              <a:rPr lang="en-US" sz="3200" dirty="0"/>
              <a:t>.  </a:t>
            </a:r>
            <a:r>
              <a:rPr lang="en-US" sz="3200" dirty="0" err="1"/>
              <a:t>Roedd</a:t>
            </a:r>
            <a:r>
              <a:rPr lang="en-US" sz="3200" dirty="0"/>
              <a:t> </a:t>
            </a:r>
            <a:r>
              <a:rPr lang="en-US" sz="3200" dirty="0" err="1"/>
              <a:t>ei</a:t>
            </a:r>
            <a:r>
              <a:rPr lang="en-US" sz="3200" dirty="0"/>
              <a:t> </a:t>
            </a:r>
            <a:r>
              <a:rPr lang="en-US" sz="3200" dirty="0">
                <a:solidFill>
                  <a:srgbClr val="FF0000"/>
                </a:solidFill>
              </a:rPr>
              <a:t>mentor</a:t>
            </a:r>
            <a:r>
              <a:rPr lang="en-US" sz="3200" dirty="0"/>
              <a:t> </a:t>
            </a:r>
            <a:r>
              <a:rPr lang="en-US" sz="3200" dirty="0" err="1"/>
              <a:t>wedi</a:t>
            </a:r>
            <a:r>
              <a:rPr lang="en-US" sz="3200" dirty="0"/>
              <a:t> </a:t>
            </a:r>
            <a:r>
              <a:rPr lang="en-US" sz="3200" dirty="0" err="1"/>
              <a:t>dweud</a:t>
            </a:r>
            <a:r>
              <a:rPr lang="en-US" sz="3200" dirty="0"/>
              <a:t> </a:t>
            </a:r>
            <a:r>
              <a:rPr lang="en-US" sz="3200" dirty="0">
                <a:solidFill>
                  <a:srgbClr val="FF0000"/>
                </a:solidFill>
              </a:rPr>
              <a:t>bod</a:t>
            </a:r>
            <a:r>
              <a:rPr lang="en-US" sz="3200" dirty="0"/>
              <a:t> </a:t>
            </a:r>
            <a:r>
              <a:rPr lang="en-US" sz="3200" dirty="0" err="1">
                <a:solidFill>
                  <a:srgbClr val="FF0000"/>
                </a:solidFill>
              </a:rPr>
              <a:t>mae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/>
              <a:t>e’n</a:t>
            </a:r>
            <a:r>
              <a:rPr lang="en-US" sz="3200" dirty="0"/>
              <a:t> </a:t>
            </a:r>
            <a:r>
              <a:rPr lang="en-US" sz="3200" dirty="0" err="1"/>
              <a:t>rhoi</a:t>
            </a:r>
            <a:r>
              <a:rPr lang="en-US" sz="3200" dirty="0"/>
              <a:t> </a:t>
            </a:r>
            <a:r>
              <a:rPr lang="en-US" sz="3200" dirty="0" err="1"/>
              <a:t>gwaith</a:t>
            </a:r>
            <a:r>
              <a:rPr lang="en-US" sz="3200" dirty="0"/>
              <a:t> </a:t>
            </a:r>
            <a:r>
              <a:rPr lang="en-US" sz="3200" dirty="0" err="1"/>
              <a:t>rhy</a:t>
            </a:r>
            <a:r>
              <a:rPr lang="en-US" sz="3200" dirty="0"/>
              <a:t> </a:t>
            </a:r>
            <a:r>
              <a:rPr lang="en-US" sz="3200" dirty="0" err="1"/>
              <a:t>hawdd</a:t>
            </a:r>
            <a:r>
              <a:rPr lang="en-US" sz="3200" dirty="0"/>
              <a:t> </a:t>
            </a:r>
            <a:r>
              <a:rPr lang="en-US" sz="3200" dirty="0" err="1"/>
              <a:t>i’r</a:t>
            </a:r>
            <a:r>
              <a:rPr lang="en-US" sz="3200" dirty="0"/>
              <a:t> </a:t>
            </a:r>
            <a:r>
              <a:rPr lang="en-US" sz="3200" dirty="0" err="1"/>
              <a:t>disgyblion</a:t>
            </a:r>
            <a:r>
              <a:rPr lang="en-US" sz="3200" dirty="0"/>
              <a:t> </a:t>
            </a:r>
            <a:r>
              <a:rPr lang="en-US" sz="3200" dirty="0">
                <a:solidFill>
                  <a:srgbClr val="FF0000"/>
                </a:solidFill>
              </a:rPr>
              <a:t>ac bod e </a:t>
            </a:r>
            <a:r>
              <a:rPr lang="en-US" sz="3200" dirty="0" err="1">
                <a:solidFill>
                  <a:srgbClr val="FF0000"/>
                </a:solidFill>
              </a:rPr>
              <a:t>ddim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>
                <a:solidFill>
                  <a:srgbClr val="FF0000"/>
                </a:solidFill>
              </a:rPr>
              <a:t>ei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/>
              <a:t>herio</a:t>
            </a:r>
            <a:r>
              <a:rPr lang="en-US" sz="3200" dirty="0"/>
              <a:t> </a:t>
            </a:r>
            <a:r>
              <a:rPr lang="en-US" sz="3200" dirty="0" err="1"/>
              <a:t>nhw</a:t>
            </a:r>
            <a:r>
              <a:rPr lang="en-US" sz="3200" dirty="0"/>
              <a:t>. </a:t>
            </a:r>
            <a:r>
              <a:rPr lang="en-US" sz="3200" dirty="0" err="1"/>
              <a:t>Dydy</a:t>
            </a:r>
            <a:r>
              <a:rPr lang="en-US" sz="3200" dirty="0"/>
              <a:t> </a:t>
            </a:r>
            <a:r>
              <a:rPr lang="en-US" sz="3200" dirty="0" err="1"/>
              <a:t>Tomos</a:t>
            </a:r>
            <a:r>
              <a:rPr lang="en-US" sz="3200" dirty="0"/>
              <a:t> </a:t>
            </a:r>
            <a:r>
              <a:rPr lang="en-US" sz="3200" dirty="0" err="1"/>
              <a:t>ddim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deall</a:t>
            </a:r>
            <a:r>
              <a:rPr lang="en-US" sz="3200" dirty="0"/>
              <a:t> pam </a:t>
            </a:r>
            <a:r>
              <a:rPr lang="en-US" sz="3200" dirty="0" err="1">
                <a:solidFill>
                  <a:srgbClr val="FF0000"/>
                </a:solidFill>
              </a:rPr>
              <a:t>fod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/>
              <a:t>y mentor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meddwl</a:t>
            </a:r>
            <a:r>
              <a:rPr lang="en-US" sz="3200" dirty="0"/>
              <a:t> </a:t>
            </a:r>
            <a:r>
              <a:rPr lang="en-US" sz="3200" dirty="0" err="1">
                <a:solidFill>
                  <a:srgbClr val="FF0000"/>
                </a:solidFill>
              </a:rPr>
              <a:t>hynnu</a:t>
            </a:r>
            <a:r>
              <a:rPr lang="en-US" sz="3200" dirty="0"/>
              <a:t>.  </a:t>
            </a:r>
            <a:r>
              <a:rPr lang="en-US" sz="3200" dirty="0" err="1"/>
              <a:t>Roedd</a:t>
            </a:r>
            <a:r>
              <a:rPr lang="en-US" sz="3200" dirty="0"/>
              <a:t> y </a:t>
            </a:r>
            <a:r>
              <a:rPr lang="en-US" sz="3200" dirty="0" err="1">
                <a:solidFill>
                  <a:srgbClr val="FF0000"/>
                </a:solidFill>
              </a:rPr>
              <a:t>ddisgyblion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/>
              <a:t>bob </a:t>
            </a:r>
            <a:r>
              <a:rPr lang="en-US" sz="3200" dirty="0" err="1"/>
              <a:t>tro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ymateb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>
                <a:solidFill>
                  <a:srgbClr val="FF0000"/>
                </a:solidFill>
              </a:rPr>
              <a:t>bositif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/>
              <a:t>i’r</a:t>
            </a:r>
            <a:r>
              <a:rPr lang="en-US" sz="3200" dirty="0"/>
              <a:t> </a:t>
            </a:r>
            <a:r>
              <a:rPr lang="en-US" sz="3200" dirty="0" err="1">
                <a:solidFill>
                  <a:srgbClr val="FF0000"/>
                </a:solidFill>
              </a:rPr>
              <a:t>wersi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ar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>
                <a:solidFill>
                  <a:srgbClr val="FF0000"/>
                </a:solidFill>
              </a:rPr>
              <a:t>taflennu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/>
              <a:t>gwaith</a:t>
            </a:r>
            <a:r>
              <a:rPr lang="en-US" sz="3200" dirty="0"/>
              <a:t> bob </a:t>
            </a:r>
            <a:r>
              <a:rPr lang="en-US" sz="3200" dirty="0" err="1"/>
              <a:t>tro</a:t>
            </a:r>
            <a:r>
              <a:rPr lang="en-US" sz="3200" dirty="0"/>
              <a:t> </a:t>
            </a:r>
            <a:r>
              <a:rPr lang="en-US" sz="3200" dirty="0" err="1">
                <a:solidFill>
                  <a:srgbClr val="FF0000"/>
                </a:solidFill>
              </a:rPr>
              <a:t>wedi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/>
              <a:t>gwahaniaethu</a:t>
            </a:r>
            <a:r>
              <a:rPr lang="en-US" sz="3200" dirty="0"/>
              <a:t>.  </a:t>
            </a:r>
            <a:r>
              <a:rPr lang="en-US" sz="3200" dirty="0" err="1"/>
              <a:t>Teimlai</a:t>
            </a:r>
            <a:r>
              <a:rPr lang="en-US" sz="3200" dirty="0"/>
              <a:t> </a:t>
            </a:r>
            <a:r>
              <a:rPr lang="en-US" sz="3200" dirty="0" err="1"/>
              <a:t>Tomos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falch</a:t>
            </a:r>
            <a:r>
              <a:rPr lang="en-US" sz="3200" dirty="0"/>
              <a:t> </a:t>
            </a:r>
            <a:r>
              <a:rPr lang="en-US" sz="3200" dirty="0" err="1"/>
              <a:t>iawn</a:t>
            </a:r>
            <a:r>
              <a:rPr lang="en-US" sz="3200" dirty="0"/>
              <a:t> bod y </a:t>
            </a:r>
            <a:r>
              <a:rPr lang="en-US" sz="3200" dirty="0" err="1">
                <a:solidFill>
                  <a:schemeClr val="bg1"/>
                </a:solidFill>
              </a:rPr>
              <a:t>disgyblion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/>
              <a:t>hyd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oed</a:t>
            </a:r>
            <a:r>
              <a:rPr lang="en-US" sz="3200" dirty="0"/>
              <a:t> </a:t>
            </a:r>
            <a:r>
              <a:rPr lang="en-US" sz="3200" dirty="0" err="1"/>
              <a:t>wedi</a:t>
            </a:r>
            <a:r>
              <a:rPr lang="en-US" sz="3200" dirty="0"/>
              <a:t> </a:t>
            </a:r>
            <a:r>
              <a:rPr lang="en-US" sz="3200" dirty="0" err="1"/>
              <a:t>cofio</a:t>
            </a:r>
            <a:r>
              <a:rPr lang="en-US" sz="3200" dirty="0"/>
              <a:t> </a:t>
            </a:r>
            <a:r>
              <a:rPr lang="en-US" sz="3200" dirty="0" err="1">
                <a:solidFill>
                  <a:srgbClr val="FF0000"/>
                </a:solidFill>
              </a:rPr>
              <a:t>amdan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 err="1"/>
              <a:t>yr</a:t>
            </a:r>
            <a:r>
              <a:rPr lang="en-US" sz="3200" dirty="0"/>
              <a:t> </a:t>
            </a:r>
            <a:r>
              <a:rPr lang="en-US" sz="3200" dirty="0" err="1"/>
              <a:t>arbrawf</a:t>
            </a:r>
            <a:r>
              <a:rPr lang="en-US" sz="3200" dirty="0"/>
              <a:t> </a:t>
            </a:r>
            <a:r>
              <a:rPr lang="en-US" sz="3200" dirty="0" err="1"/>
              <a:t>wrth</a:t>
            </a:r>
            <a:r>
              <a:rPr lang="en-US" sz="3200" dirty="0"/>
              <a:t> </a:t>
            </a:r>
            <a:r>
              <a:rPr lang="en-US" sz="3200" dirty="0" err="1"/>
              <a:t>ateb</a:t>
            </a:r>
            <a:r>
              <a:rPr lang="en-US" sz="3200" dirty="0"/>
              <a:t> </a:t>
            </a:r>
            <a:r>
              <a:rPr lang="en-US" sz="3200" dirty="0" err="1"/>
              <a:t>cwestiwn</a:t>
            </a:r>
            <a:r>
              <a:rPr lang="en-US" sz="3200" dirty="0"/>
              <a:t> </a:t>
            </a:r>
            <a:r>
              <a:rPr lang="en-US" sz="3200" dirty="0" err="1"/>
              <a:t>anodd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yr</a:t>
            </a:r>
            <a:r>
              <a:rPr lang="en-US" sz="3200" dirty="0"/>
              <a:t> </a:t>
            </a:r>
            <a:r>
              <a:rPr lang="en-US" sz="3200" dirty="0" err="1"/>
              <a:t>arholiad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>
                <a:solidFill>
                  <a:srgbClr val="FF0000"/>
                </a:solidFill>
              </a:rPr>
              <a:t>diwedd</a:t>
            </a:r>
            <a:r>
              <a:rPr lang="en-US" sz="3200" dirty="0">
                <a:solidFill>
                  <a:srgbClr val="FF0000"/>
                </a:solidFill>
              </a:rPr>
              <a:t> </a:t>
            </a:r>
            <a:r>
              <a:rPr lang="en-US" sz="3200" dirty="0"/>
              <a:t>y </a:t>
            </a:r>
            <a:r>
              <a:rPr lang="en-US" sz="3200" dirty="0" err="1"/>
              <a:t>tymor</a:t>
            </a:r>
            <a:r>
              <a:rPr lang="en-US" sz="32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575401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7614" y="301625"/>
            <a:ext cx="7889875" cy="50958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>
              <a:defRPr/>
            </a:pPr>
            <a:r>
              <a:rPr lang="en-US" dirty="0"/>
              <a:t>Beth </a:t>
            </a:r>
            <a:r>
              <a:rPr lang="en-US" dirty="0" err="1"/>
              <a:t>allwch</a:t>
            </a:r>
            <a:r>
              <a:rPr lang="en-US" dirty="0"/>
              <a:t> chi </a:t>
            </a:r>
            <a:r>
              <a:rPr lang="en-US" dirty="0" err="1"/>
              <a:t>ddweud</a:t>
            </a:r>
            <a:r>
              <a:rPr lang="en-US" dirty="0"/>
              <a:t> am…</a:t>
            </a:r>
          </a:p>
        </p:txBody>
      </p:sp>
      <p:sp>
        <p:nvSpPr>
          <p:cNvPr id="4" name="Explosion 1 3"/>
          <p:cNvSpPr/>
          <p:nvPr/>
        </p:nvSpPr>
        <p:spPr>
          <a:xfrm>
            <a:off x="207962" y="811213"/>
            <a:ext cx="3238500" cy="2306637"/>
          </a:xfrm>
          <a:prstGeom prst="irregularSeal1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3375" dirty="0" err="1"/>
              <a:t>ei</a:t>
            </a:r>
            <a:r>
              <a:rPr lang="en-US" sz="3375" dirty="0"/>
              <a:t> (g)</a:t>
            </a:r>
          </a:p>
        </p:txBody>
      </p:sp>
      <p:sp>
        <p:nvSpPr>
          <p:cNvPr id="5" name="Explosion 1 4"/>
          <p:cNvSpPr/>
          <p:nvPr/>
        </p:nvSpPr>
        <p:spPr>
          <a:xfrm>
            <a:off x="8601076" y="831181"/>
            <a:ext cx="3238500" cy="2306637"/>
          </a:xfrm>
          <a:prstGeom prst="irregularSeal1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3375" dirty="0" err="1"/>
              <a:t>ei</a:t>
            </a:r>
            <a:r>
              <a:rPr lang="en-US" sz="3375" dirty="0"/>
              <a:t> (b)</a:t>
            </a:r>
          </a:p>
        </p:txBody>
      </p:sp>
      <p:sp>
        <p:nvSpPr>
          <p:cNvPr id="6" name="Explosion 1 5"/>
          <p:cNvSpPr/>
          <p:nvPr/>
        </p:nvSpPr>
        <p:spPr>
          <a:xfrm>
            <a:off x="517128" y="2728913"/>
            <a:ext cx="3238500" cy="2308225"/>
          </a:xfrm>
          <a:prstGeom prst="irregularSeal1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3375" dirty="0" err="1"/>
              <a:t>ein</a:t>
            </a:r>
            <a:endParaRPr lang="en-US" sz="3375" dirty="0"/>
          </a:p>
        </p:txBody>
      </p:sp>
      <p:sp>
        <p:nvSpPr>
          <p:cNvPr id="7" name="Explosion 1 6"/>
          <p:cNvSpPr/>
          <p:nvPr/>
        </p:nvSpPr>
        <p:spPr>
          <a:xfrm>
            <a:off x="4643317" y="1575594"/>
            <a:ext cx="3238500" cy="2306638"/>
          </a:xfrm>
          <a:prstGeom prst="irregularSeal1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3375" dirty="0" err="1">
                <a:solidFill>
                  <a:schemeClr val="bg1"/>
                </a:solidFill>
              </a:rPr>
              <a:t>eu</a:t>
            </a:r>
            <a:endParaRPr lang="en-US" sz="3375" dirty="0">
              <a:solidFill>
                <a:schemeClr val="bg1"/>
              </a:solidFill>
            </a:endParaRPr>
          </a:p>
        </p:txBody>
      </p:sp>
      <p:sp>
        <p:nvSpPr>
          <p:cNvPr id="8" name="Explosion 1 7"/>
          <p:cNvSpPr/>
          <p:nvPr/>
        </p:nvSpPr>
        <p:spPr>
          <a:xfrm>
            <a:off x="8741569" y="2978394"/>
            <a:ext cx="3238500" cy="2306638"/>
          </a:xfrm>
          <a:prstGeom prst="irregularSeal1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3375" dirty="0" err="1"/>
              <a:t>eich</a:t>
            </a:r>
            <a:endParaRPr lang="en-US" sz="3375" dirty="0"/>
          </a:p>
        </p:txBody>
      </p:sp>
      <p:sp>
        <p:nvSpPr>
          <p:cNvPr id="9" name="Explosion 1 8"/>
          <p:cNvSpPr/>
          <p:nvPr/>
        </p:nvSpPr>
        <p:spPr>
          <a:xfrm>
            <a:off x="6302376" y="4328868"/>
            <a:ext cx="3238500" cy="2306637"/>
          </a:xfrm>
          <a:prstGeom prst="irregularSeal1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3375" dirty="0"/>
              <a:t>fy</a:t>
            </a:r>
          </a:p>
        </p:txBody>
      </p:sp>
      <p:sp>
        <p:nvSpPr>
          <p:cNvPr id="10" name="Explosion 1 9"/>
          <p:cNvSpPr/>
          <p:nvPr/>
        </p:nvSpPr>
        <p:spPr>
          <a:xfrm>
            <a:off x="2633297" y="4438226"/>
            <a:ext cx="3238500" cy="2306638"/>
          </a:xfrm>
          <a:prstGeom prst="irregularSeal1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sz="3375" dirty="0"/>
              <a:t>dy</a:t>
            </a:r>
          </a:p>
        </p:txBody>
      </p:sp>
    </p:spTree>
    <p:extLst>
      <p:ext uri="{BB962C8B-B14F-4D97-AF65-F5344CB8AC3E}">
        <p14:creationId xmlns:p14="http://schemas.microsoft.com/office/powerpoint/2010/main" val="2777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7" t="15747" r="17261" b="9776"/>
          <a:stretch>
            <a:fillRect/>
          </a:stretch>
        </p:blipFill>
        <p:spPr>
          <a:xfrm>
            <a:off x="1289538" y="0"/>
            <a:ext cx="9859110" cy="6729046"/>
          </a:xfrm>
        </p:spPr>
      </p:pic>
      <p:sp>
        <p:nvSpPr>
          <p:cNvPr id="5" name="Oval 4"/>
          <p:cNvSpPr/>
          <p:nvPr/>
        </p:nvSpPr>
        <p:spPr>
          <a:xfrm>
            <a:off x="7925490" y="1959822"/>
            <a:ext cx="2859742" cy="159571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397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08185" y="361950"/>
            <a:ext cx="10046677" cy="59567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711450" y="361950"/>
            <a:ext cx="6262688" cy="1060450"/>
          </a:xfrm>
        </p:spPr>
        <p:txBody>
          <a:bodyPr/>
          <a:lstStyle/>
          <a:p>
            <a:pPr>
              <a:defRPr/>
            </a:pPr>
            <a:r>
              <a:rPr lang="en-GB" altLang="en-US" sz="4800" dirty="0" err="1">
                <a:solidFill>
                  <a:sysClr val="windowText" lastClr="000000"/>
                </a:solidFill>
                <a:latin typeface="Arial Black" charset="0"/>
                <a:ea typeface="ＭＳ Ｐゴシック" charset="-128"/>
              </a:rPr>
              <a:t>ei</a:t>
            </a:r>
            <a:endParaRPr lang="en-US" altLang="en-US" sz="4800" dirty="0">
              <a:solidFill>
                <a:sysClr val="windowText" lastClr="000000"/>
              </a:solidFill>
              <a:latin typeface="Arial Black" charset="0"/>
              <a:ea typeface="ＭＳ Ｐゴシック" charset="-128"/>
            </a:endParaRP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2208213" y="1158876"/>
            <a:ext cx="3708400" cy="842963"/>
          </a:xfrm>
          <a:ln>
            <a:solidFill>
              <a:schemeClr val="folHlink"/>
            </a:solidFill>
            <a:miter lim="800000"/>
            <a:headEnd/>
            <a:tailEnd/>
          </a:ln>
        </p:spPr>
        <p:txBody>
          <a:bodyPr/>
          <a:lstStyle/>
          <a:p>
            <a:pPr algn="ctr">
              <a:buFontTx/>
              <a:buNone/>
            </a:pPr>
            <a:r>
              <a:rPr lang="en-GB" altLang="en-US">
                <a:solidFill>
                  <a:srgbClr val="000099"/>
                </a:solidFill>
                <a:latin typeface="Arial Unicode MS" charset="0"/>
                <a:ea typeface="ＭＳ Ｐゴシック" charset="-128"/>
              </a:rPr>
              <a:t>Mae </a:t>
            </a:r>
            <a:r>
              <a:rPr lang="en-GB" altLang="en-US">
                <a:latin typeface="Arial Unicode MS" charset="0"/>
                <a:ea typeface="ＭＳ Ｐゴシック" charset="-128"/>
              </a:rPr>
              <a:t>ei</a:t>
            </a:r>
            <a:r>
              <a:rPr lang="en-GB" altLang="en-US">
                <a:solidFill>
                  <a:srgbClr val="000099"/>
                </a:solidFill>
                <a:latin typeface="Arial Unicode MS" charset="0"/>
                <a:ea typeface="ＭＳ Ｐゴシック" charset="-128"/>
              </a:rPr>
              <a:t> gwrywaidd yn achosi treiglad meddal.</a:t>
            </a:r>
            <a:endParaRPr lang="en-US" altLang="en-US">
              <a:solidFill>
                <a:srgbClr val="000099"/>
              </a:solidFill>
              <a:latin typeface="Arial Unicode MS" charset="0"/>
              <a:ea typeface="ＭＳ Ｐゴシック" charset="-128"/>
            </a:endParaRPr>
          </a:p>
        </p:txBody>
      </p:sp>
      <p:pic>
        <p:nvPicPr>
          <p:cNvPr id="11268" name="Picture 4" descr="MCj02324490000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1" y="2001838"/>
            <a:ext cx="1190625" cy="106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1" name="Rectangle 7"/>
          <p:cNvSpPr>
            <a:spLocks noChangeArrowheads="1"/>
          </p:cNvSpPr>
          <p:nvPr/>
        </p:nvSpPr>
        <p:spPr bwMode="auto">
          <a:xfrm>
            <a:off x="6096001" y="1147763"/>
            <a:ext cx="3529013" cy="912812"/>
          </a:xfrm>
          <a:prstGeom prst="rect">
            <a:avLst/>
          </a:prstGeom>
          <a:noFill/>
          <a:ln w="9525">
            <a:solidFill>
              <a:srgbClr val="FF00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entury Gothic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entury Gothic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>
                <a:solidFill>
                  <a:schemeClr val="tx1"/>
                </a:solidFill>
                <a:latin typeface="Century Gothic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20000"/>
              </a:spcBef>
              <a:buFontTx/>
              <a:buNone/>
            </a:pPr>
            <a:r>
              <a:rPr lang="en-GB" altLang="en-US" sz="2400">
                <a:solidFill>
                  <a:srgbClr val="FF0066"/>
                </a:solidFill>
                <a:latin typeface="Arial Unicode MS" charset="0"/>
              </a:rPr>
              <a:t>Mae </a:t>
            </a:r>
            <a:r>
              <a:rPr lang="en-GB" altLang="en-US" sz="2400">
                <a:latin typeface="Arial Unicode MS" charset="0"/>
              </a:rPr>
              <a:t>ei</a:t>
            </a:r>
            <a:r>
              <a:rPr lang="en-GB" altLang="en-US" sz="2400">
                <a:solidFill>
                  <a:srgbClr val="FF0066"/>
                </a:solidFill>
                <a:latin typeface="Arial Unicode MS" charset="0"/>
              </a:rPr>
              <a:t> benywaidd yn achosi treiglad llaes.</a:t>
            </a:r>
            <a:endParaRPr lang="en-US" altLang="en-US" sz="2400">
              <a:solidFill>
                <a:srgbClr val="FF0066"/>
              </a:solidFill>
              <a:latin typeface="Arial Unicode MS" charset="0"/>
            </a:endParaRPr>
          </a:p>
        </p:txBody>
      </p:sp>
      <p:pic>
        <p:nvPicPr>
          <p:cNvPr id="11269" name="Picture 5" descr="MCj03983030000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6801" y="2097089"/>
            <a:ext cx="1103313" cy="1081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2152650" y="3827463"/>
            <a:ext cx="1657350" cy="588962"/>
          </a:xfrm>
          <a:prstGeom prst="rect">
            <a:avLst/>
          </a:prstGeom>
          <a:noFill/>
          <a:ln w="9525">
            <a:solidFill>
              <a:schemeClr val="fol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entury Gothic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entury Gothic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>
                <a:solidFill>
                  <a:schemeClr val="tx1"/>
                </a:solidFill>
                <a:latin typeface="Century Gothic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GB" altLang="en-US" sz="3200">
                <a:solidFill>
                  <a:srgbClr val="000099"/>
                </a:solidFill>
                <a:latin typeface="Arial Unicode MS" charset="0"/>
              </a:rPr>
              <a:t>ei ben e</a:t>
            </a:r>
            <a:endParaRPr lang="en-US" altLang="en-US" sz="3200">
              <a:solidFill>
                <a:srgbClr val="000099"/>
              </a:solidFill>
              <a:latin typeface="Arial Unicode MS" charset="0"/>
            </a:endParaRPr>
          </a:p>
        </p:txBody>
      </p:sp>
      <p:sp>
        <p:nvSpPr>
          <p:cNvPr id="11273" name="Text Box 9"/>
          <p:cNvSpPr txBox="1">
            <a:spLocks noChangeArrowheads="1"/>
          </p:cNvSpPr>
          <p:nvPr/>
        </p:nvSpPr>
        <p:spPr bwMode="auto">
          <a:xfrm>
            <a:off x="2971800" y="4554538"/>
            <a:ext cx="2160588" cy="588962"/>
          </a:xfrm>
          <a:prstGeom prst="rect">
            <a:avLst/>
          </a:prstGeom>
          <a:noFill/>
          <a:ln w="9525">
            <a:solidFill>
              <a:schemeClr val="fol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entury Gothic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entury Gothic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>
                <a:solidFill>
                  <a:schemeClr val="tx1"/>
                </a:solidFill>
                <a:latin typeface="Century Gothic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GB" altLang="en-US" sz="3200">
                <a:solidFill>
                  <a:srgbClr val="000099"/>
                </a:solidFill>
                <a:latin typeface="Arial Unicode MS" charset="0"/>
              </a:rPr>
              <a:t>ei drwyn e</a:t>
            </a:r>
            <a:endParaRPr lang="en-US" altLang="en-US" sz="3200">
              <a:solidFill>
                <a:srgbClr val="000099"/>
              </a:solidFill>
              <a:latin typeface="Arial Unicode MS" charset="0"/>
            </a:endParaRPr>
          </a:p>
        </p:txBody>
      </p:sp>
      <p:sp>
        <p:nvSpPr>
          <p:cNvPr id="11274" name="Text Box 10"/>
          <p:cNvSpPr txBox="1">
            <a:spLocks noChangeArrowheads="1"/>
          </p:cNvSpPr>
          <p:nvPr/>
        </p:nvSpPr>
        <p:spPr bwMode="auto">
          <a:xfrm>
            <a:off x="3643313" y="5270500"/>
            <a:ext cx="1657350" cy="584200"/>
          </a:xfrm>
          <a:prstGeom prst="rect">
            <a:avLst/>
          </a:prstGeom>
          <a:noFill/>
          <a:ln w="9525">
            <a:solidFill>
              <a:schemeClr val="folHlink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entury Gothic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entury Gothic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>
                <a:solidFill>
                  <a:schemeClr val="tx1"/>
                </a:solidFill>
                <a:latin typeface="Century Gothic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GB" altLang="en-US" sz="3200">
                <a:solidFill>
                  <a:srgbClr val="000099"/>
                </a:solidFill>
                <a:latin typeface="Arial Unicode MS" charset="0"/>
              </a:rPr>
              <a:t>ei geg e</a:t>
            </a:r>
            <a:endParaRPr lang="en-US" altLang="en-US" sz="3200">
              <a:solidFill>
                <a:srgbClr val="000099"/>
              </a:solidFill>
              <a:latin typeface="Arial Unicode MS" charset="0"/>
            </a:endParaRPr>
          </a:p>
        </p:txBody>
      </p:sp>
      <p:sp>
        <p:nvSpPr>
          <p:cNvPr id="11275" name="Text Box 11"/>
          <p:cNvSpPr txBox="1">
            <a:spLocks noChangeArrowheads="1"/>
          </p:cNvSpPr>
          <p:nvPr/>
        </p:nvSpPr>
        <p:spPr bwMode="auto">
          <a:xfrm>
            <a:off x="6249989" y="3814763"/>
            <a:ext cx="2016125" cy="588962"/>
          </a:xfrm>
          <a:prstGeom prst="rect">
            <a:avLst/>
          </a:prstGeom>
          <a:noFill/>
          <a:ln w="9525">
            <a:solidFill>
              <a:srgbClr val="FF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entury Gothic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entury Gothic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>
                <a:solidFill>
                  <a:schemeClr val="tx1"/>
                </a:solidFill>
                <a:latin typeface="Century Gothic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GB" altLang="en-US" sz="3200">
                <a:solidFill>
                  <a:srgbClr val="FF0066"/>
                </a:solidFill>
                <a:latin typeface="Arial Unicode MS" charset="0"/>
              </a:rPr>
              <a:t>ei phen hi</a:t>
            </a:r>
            <a:endParaRPr lang="en-US" altLang="en-US" sz="3200">
              <a:solidFill>
                <a:srgbClr val="FF0066"/>
              </a:solidFill>
              <a:latin typeface="Arial Unicode MS" charset="0"/>
            </a:endParaRPr>
          </a:p>
        </p:txBody>
      </p:sp>
      <p:sp>
        <p:nvSpPr>
          <p:cNvPr id="11277" name="Text Box 13"/>
          <p:cNvSpPr txBox="1">
            <a:spLocks noChangeArrowheads="1"/>
          </p:cNvSpPr>
          <p:nvPr/>
        </p:nvSpPr>
        <p:spPr bwMode="auto">
          <a:xfrm>
            <a:off x="7104063" y="4538663"/>
            <a:ext cx="2303462" cy="588962"/>
          </a:xfrm>
          <a:prstGeom prst="rect">
            <a:avLst/>
          </a:prstGeom>
          <a:noFill/>
          <a:ln w="9525">
            <a:solidFill>
              <a:srgbClr val="FF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entury Gothic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entury Gothic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>
                <a:solidFill>
                  <a:schemeClr val="tx1"/>
                </a:solidFill>
                <a:latin typeface="Century Gothic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GB" altLang="en-US" sz="3200">
                <a:solidFill>
                  <a:srgbClr val="FF0066"/>
                </a:solidFill>
                <a:latin typeface="Arial Unicode MS" charset="0"/>
              </a:rPr>
              <a:t>ei thrwyn hi</a:t>
            </a:r>
            <a:endParaRPr lang="en-US" altLang="en-US" sz="3200">
              <a:solidFill>
                <a:srgbClr val="FF0066"/>
              </a:solidFill>
              <a:latin typeface="Arial Unicode MS" charset="0"/>
            </a:endParaRPr>
          </a:p>
        </p:txBody>
      </p:sp>
      <p:sp>
        <p:nvSpPr>
          <p:cNvPr id="11278" name="Text Box 14"/>
          <p:cNvSpPr txBox="1">
            <a:spLocks noChangeArrowheads="1"/>
          </p:cNvSpPr>
          <p:nvPr/>
        </p:nvSpPr>
        <p:spPr bwMode="auto">
          <a:xfrm>
            <a:off x="7751764" y="5270501"/>
            <a:ext cx="1944687" cy="588963"/>
          </a:xfrm>
          <a:prstGeom prst="rect">
            <a:avLst/>
          </a:prstGeom>
          <a:noFill/>
          <a:ln w="9525">
            <a:solidFill>
              <a:srgbClr val="FF0066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entury Gothic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entury Gothic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>
                <a:solidFill>
                  <a:schemeClr val="tx1"/>
                </a:solidFill>
                <a:latin typeface="Century Gothic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GB" altLang="en-US" sz="3200">
                <a:solidFill>
                  <a:srgbClr val="FF0066"/>
                </a:solidFill>
                <a:latin typeface="Arial Unicode MS" charset="0"/>
              </a:rPr>
              <a:t>ei cheg hi</a:t>
            </a:r>
            <a:endParaRPr lang="en-US" altLang="en-US" sz="3200">
              <a:solidFill>
                <a:srgbClr val="FF0066"/>
              </a:solidFill>
              <a:latin typeface="Arial Unicode MS" charset="0"/>
            </a:endParaRPr>
          </a:p>
        </p:txBody>
      </p:sp>
      <p:sp>
        <p:nvSpPr>
          <p:cNvPr id="11279" name="Line 15"/>
          <p:cNvSpPr>
            <a:spLocks noChangeShapeType="1"/>
          </p:cNvSpPr>
          <p:nvPr/>
        </p:nvSpPr>
        <p:spPr bwMode="auto">
          <a:xfrm flipH="1">
            <a:off x="7751763" y="3141663"/>
            <a:ext cx="0" cy="647700"/>
          </a:xfrm>
          <a:prstGeom prst="line">
            <a:avLst/>
          </a:prstGeom>
          <a:noFill/>
          <a:ln w="76200">
            <a:solidFill>
              <a:srgbClr val="FF0066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1280" name="Line 16"/>
          <p:cNvSpPr>
            <a:spLocks noChangeShapeType="1"/>
          </p:cNvSpPr>
          <p:nvPr/>
        </p:nvSpPr>
        <p:spPr bwMode="auto">
          <a:xfrm flipH="1">
            <a:off x="3719513" y="3062289"/>
            <a:ext cx="0" cy="727075"/>
          </a:xfrm>
          <a:prstGeom prst="line">
            <a:avLst/>
          </a:prstGeom>
          <a:noFill/>
          <a:ln w="76200">
            <a:solidFill>
              <a:srgbClr val="000099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1281" name="Oval 17"/>
          <p:cNvSpPr>
            <a:spLocks noChangeArrowheads="1"/>
          </p:cNvSpPr>
          <p:nvPr/>
        </p:nvSpPr>
        <p:spPr bwMode="auto">
          <a:xfrm>
            <a:off x="2657476" y="3827463"/>
            <a:ext cx="288925" cy="576262"/>
          </a:xfrm>
          <a:prstGeom prst="ellipse">
            <a:avLst/>
          </a:prstGeom>
          <a:noFill/>
          <a:ln w="952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entury Gothic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entury Gothic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>
                <a:solidFill>
                  <a:schemeClr val="tx1"/>
                </a:solidFill>
                <a:latin typeface="Century Gothic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Comic Sans MS" charset="0"/>
            </a:endParaRPr>
          </a:p>
        </p:txBody>
      </p:sp>
      <p:sp>
        <p:nvSpPr>
          <p:cNvPr id="11282" name="Oval 18"/>
          <p:cNvSpPr>
            <a:spLocks noChangeArrowheads="1"/>
          </p:cNvSpPr>
          <p:nvPr/>
        </p:nvSpPr>
        <p:spPr bwMode="auto">
          <a:xfrm>
            <a:off x="3548064" y="4554538"/>
            <a:ext cx="288925" cy="576262"/>
          </a:xfrm>
          <a:prstGeom prst="ellipse">
            <a:avLst/>
          </a:prstGeom>
          <a:noFill/>
          <a:ln w="952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entury Gothic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entury Gothic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>
                <a:solidFill>
                  <a:schemeClr val="tx1"/>
                </a:solidFill>
                <a:latin typeface="Century Gothic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Comic Sans MS" charset="0"/>
            </a:endParaRPr>
          </a:p>
        </p:txBody>
      </p:sp>
      <p:sp>
        <p:nvSpPr>
          <p:cNvPr id="11283" name="Oval 19"/>
          <p:cNvSpPr>
            <a:spLocks noChangeArrowheads="1"/>
          </p:cNvSpPr>
          <p:nvPr/>
        </p:nvSpPr>
        <p:spPr bwMode="auto">
          <a:xfrm>
            <a:off x="4148139" y="5270501"/>
            <a:ext cx="288925" cy="576263"/>
          </a:xfrm>
          <a:prstGeom prst="ellipse">
            <a:avLst/>
          </a:prstGeom>
          <a:noFill/>
          <a:ln w="952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entury Gothic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entury Gothic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>
                <a:solidFill>
                  <a:schemeClr val="tx1"/>
                </a:solidFill>
                <a:latin typeface="Century Gothic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Comic Sans MS" charset="0"/>
            </a:endParaRPr>
          </a:p>
        </p:txBody>
      </p:sp>
      <p:sp>
        <p:nvSpPr>
          <p:cNvPr id="11284" name="Oval 20"/>
          <p:cNvSpPr>
            <a:spLocks noChangeArrowheads="1"/>
          </p:cNvSpPr>
          <p:nvPr/>
        </p:nvSpPr>
        <p:spPr bwMode="auto">
          <a:xfrm>
            <a:off x="6754814" y="3814763"/>
            <a:ext cx="503237" cy="576262"/>
          </a:xfrm>
          <a:prstGeom prst="ellipse">
            <a:avLst/>
          </a:prstGeom>
          <a:noFill/>
          <a:ln w="952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entury Gothic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entury Gothic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>
                <a:solidFill>
                  <a:schemeClr val="tx1"/>
                </a:solidFill>
                <a:latin typeface="Century Gothic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Comic Sans MS" charset="0"/>
            </a:endParaRPr>
          </a:p>
        </p:txBody>
      </p:sp>
      <p:sp>
        <p:nvSpPr>
          <p:cNvPr id="11285" name="Oval 21"/>
          <p:cNvSpPr>
            <a:spLocks noChangeArrowheads="1"/>
          </p:cNvSpPr>
          <p:nvPr/>
        </p:nvSpPr>
        <p:spPr bwMode="auto">
          <a:xfrm>
            <a:off x="7607301" y="4538663"/>
            <a:ext cx="360363" cy="576262"/>
          </a:xfrm>
          <a:prstGeom prst="ellipse">
            <a:avLst/>
          </a:prstGeom>
          <a:noFill/>
          <a:ln w="952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entury Gothic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entury Gothic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>
                <a:solidFill>
                  <a:schemeClr val="tx1"/>
                </a:solidFill>
                <a:latin typeface="Century Gothic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Comic Sans MS" charset="0"/>
            </a:endParaRPr>
          </a:p>
        </p:txBody>
      </p:sp>
      <p:sp>
        <p:nvSpPr>
          <p:cNvPr id="11286" name="Oval 22"/>
          <p:cNvSpPr>
            <a:spLocks noChangeArrowheads="1"/>
          </p:cNvSpPr>
          <p:nvPr/>
        </p:nvSpPr>
        <p:spPr bwMode="auto">
          <a:xfrm>
            <a:off x="8256589" y="5270501"/>
            <a:ext cx="503237" cy="576263"/>
          </a:xfrm>
          <a:prstGeom prst="ellipse">
            <a:avLst/>
          </a:prstGeom>
          <a:noFill/>
          <a:ln w="9525">
            <a:solidFill>
              <a:schemeClr val="tx2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entury Gothic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entury Gothic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>
                <a:solidFill>
                  <a:schemeClr val="tx1"/>
                </a:solidFill>
                <a:latin typeface="Century Gothic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5pPr>
            <a:lvl6pPr marL="25146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6pPr>
            <a:lvl7pPr marL="29718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7pPr>
            <a:lvl8pPr marL="34290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8pPr>
            <a:lvl9pPr marL="3886200" indent="-2286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1600">
                <a:solidFill>
                  <a:schemeClr val="tx1"/>
                </a:solidFill>
                <a:latin typeface="Century Gothic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1800">
              <a:latin typeface="Comic Sans M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4791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7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7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0" presetID="49" presetClass="entr" presetSubtype="0" decel="10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1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0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1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62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73" presetID="49" presetClass="entr" presetSubtype="0" decel="10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12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49" presetClass="entr" presetSubtype="0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1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1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12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1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49" presetClass="entr" presetSubtype="0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1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49" presetClass="entr" presetSubtype="0" decel="10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9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2" dur="5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4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125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136" presetID="25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147" presetID="49" presetClass="entr" presetSubtype="0" decel="10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112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112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12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11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49" presetClass="entr" presetSubtype="0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11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11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112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112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49" presetClass="entr" presetSubtype="0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12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12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112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11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 animBg="1"/>
      <p:bldP spid="11271" grpId="0" animBg="1"/>
      <p:bldP spid="11272" grpId="0" animBg="1"/>
      <p:bldP spid="11273" grpId="0" animBg="1"/>
      <p:bldP spid="11274" grpId="0" animBg="1"/>
      <p:bldP spid="11275" grpId="0" animBg="1"/>
      <p:bldP spid="11277" grpId="0" animBg="1"/>
      <p:bldP spid="11278" grpId="0" animBg="1"/>
      <p:bldP spid="11279" grpId="0" animBg="1"/>
      <p:bldP spid="11280" grpId="0" animBg="1"/>
      <p:bldP spid="11281" grpId="0" animBg="1"/>
      <p:bldP spid="11282" grpId="0" animBg="1"/>
      <p:bldP spid="11283" grpId="0" animBg="1"/>
      <p:bldP spid="11284" grpId="0" animBg="1"/>
      <p:bldP spid="11285" grpId="0" animBg="1"/>
      <p:bldP spid="1128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loud Callout 5">
            <a:extLst>
              <a:ext uri="{FF2B5EF4-FFF2-40B4-BE49-F238E27FC236}">
                <a16:creationId xmlns:a16="http://schemas.microsoft.com/office/drawing/2014/main" id="{D6E897D7-6028-BD4C-9F9C-E350E7E02DEB}"/>
              </a:ext>
            </a:extLst>
          </p:cNvPr>
          <p:cNvSpPr/>
          <p:nvPr/>
        </p:nvSpPr>
        <p:spPr>
          <a:xfrm>
            <a:off x="705853" y="144379"/>
            <a:ext cx="10780294" cy="6304547"/>
          </a:xfrm>
          <a:prstGeom prst="cloudCallout">
            <a:avLst>
              <a:gd name="adj1" fmla="val -52753"/>
              <a:gd name="adj2" fmla="val 50286"/>
            </a:avLst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000" dirty="0" err="1"/>
              <a:t>Tasgau</a:t>
            </a:r>
            <a:r>
              <a:rPr lang="en-US" sz="7000" dirty="0"/>
              <a:t> </a:t>
            </a:r>
            <a:r>
              <a:rPr lang="en-US" sz="7000" dirty="0" err="1"/>
              <a:t>i</a:t>
            </a:r>
            <a:r>
              <a:rPr lang="en-US" sz="7000" dirty="0"/>
              <a:t> </a:t>
            </a:r>
            <a:r>
              <a:rPr lang="en-US" sz="7000" dirty="0" err="1"/>
              <a:t>ymarfer</a:t>
            </a:r>
            <a:endParaRPr lang="en-US" sz="7000" dirty="0"/>
          </a:p>
        </p:txBody>
      </p:sp>
    </p:spTree>
    <p:extLst>
      <p:ext uri="{BB962C8B-B14F-4D97-AF65-F5344CB8AC3E}">
        <p14:creationId xmlns:p14="http://schemas.microsoft.com/office/powerpoint/2010/main" val="40966885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157" b="37379"/>
          <a:stretch>
            <a:fillRect/>
          </a:stretch>
        </p:blipFill>
        <p:spPr bwMode="auto">
          <a:xfrm>
            <a:off x="1847850" y="1125539"/>
            <a:ext cx="8432800" cy="179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0" name="TextBox 2"/>
          <p:cNvSpPr txBox="1">
            <a:spLocks noChangeArrowheads="1"/>
          </p:cNvSpPr>
          <p:nvPr/>
        </p:nvSpPr>
        <p:spPr bwMode="auto">
          <a:xfrm>
            <a:off x="2351089" y="2997201"/>
            <a:ext cx="770572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charset="0"/>
                <a:ea typeface="ＭＳ Ｐゴシック" charset="-128"/>
              </a:defRPr>
            </a:lvl9pPr>
          </a:lstStyle>
          <a:p>
            <a:r>
              <a:rPr lang="en-US" altLang="en-US" sz="4000" dirty="0"/>
              <a:t>https://wordwall.co.uk/play/195/593/235</a:t>
            </a:r>
          </a:p>
        </p:txBody>
      </p:sp>
      <p:pic>
        <p:nvPicPr>
          <p:cNvPr id="37891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89" t="14301" r="19266" b="69949"/>
          <a:stretch>
            <a:fillRect/>
          </a:stretch>
        </p:blipFill>
        <p:spPr bwMode="auto">
          <a:xfrm>
            <a:off x="6097589" y="3933825"/>
            <a:ext cx="2695575" cy="252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886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57250" y="933450"/>
            <a:ext cx="10202863" cy="4939814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3000" dirty="0" err="1"/>
              <a:t>Rhedodd</a:t>
            </a:r>
            <a:r>
              <a:rPr lang="en-US" sz="3000" dirty="0"/>
              <a:t> </a:t>
            </a:r>
            <a:r>
              <a:rPr lang="en-US" sz="3000" dirty="0" err="1"/>
              <a:t>Siân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gyflym</a:t>
            </a:r>
            <a:r>
              <a:rPr lang="en-US" sz="3000" dirty="0"/>
              <a:t> </a:t>
            </a:r>
            <a:r>
              <a:rPr lang="en-US" sz="3000" dirty="0" err="1"/>
              <a:t>rhag</a:t>
            </a:r>
            <a:r>
              <a:rPr lang="en-US" sz="3000" dirty="0"/>
              <a:t> </a:t>
            </a:r>
            <a:r>
              <a:rPr lang="en-US" sz="3000" dirty="0" err="1"/>
              <a:t>iddi</a:t>
            </a:r>
            <a:r>
              <a:rPr lang="en-US" sz="3000" dirty="0"/>
              <a:t> </a:t>
            </a:r>
            <a:r>
              <a:rPr lang="en-US" sz="3000" dirty="0" err="1"/>
              <a:t>golli</a:t>
            </a:r>
            <a:r>
              <a:rPr lang="en-US" sz="3000" dirty="0"/>
              <a:t> </a:t>
            </a:r>
            <a:r>
              <a:rPr lang="en-US" sz="3000" dirty="0" err="1"/>
              <a:t>ei</a:t>
            </a:r>
            <a:r>
              <a:rPr lang="en-US" sz="3000" dirty="0"/>
              <a:t> </a:t>
            </a:r>
            <a:r>
              <a:rPr lang="en-US" sz="3000" dirty="0" err="1"/>
              <a:t>thrên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Gaerdydd</a:t>
            </a:r>
            <a:r>
              <a:rPr lang="en-US" sz="3000" dirty="0"/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3000" dirty="0" err="1"/>
              <a:t>Roedd</a:t>
            </a:r>
            <a:r>
              <a:rPr lang="en-US" sz="3000" dirty="0"/>
              <a:t> </a:t>
            </a:r>
            <a:r>
              <a:rPr lang="en-US" sz="3000" dirty="0" err="1"/>
              <a:t>Elen</a:t>
            </a:r>
            <a:r>
              <a:rPr lang="en-US" sz="3000" dirty="0"/>
              <a:t> ac Eleri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anhapus</a:t>
            </a:r>
            <a:r>
              <a:rPr lang="en-US" sz="3000" dirty="0"/>
              <a:t> </a:t>
            </a:r>
            <a:r>
              <a:rPr lang="en-US" sz="3000" dirty="0" err="1"/>
              <a:t>gyda'u</a:t>
            </a:r>
            <a:r>
              <a:rPr lang="en-US" sz="3000" dirty="0"/>
              <a:t> </a:t>
            </a:r>
            <a:r>
              <a:rPr lang="en-US" sz="3000" dirty="0" err="1"/>
              <a:t>marciau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y </a:t>
            </a:r>
            <a:r>
              <a:rPr lang="en-US" sz="3000" dirty="0" err="1"/>
              <a:t>prawf</a:t>
            </a:r>
            <a:r>
              <a:rPr lang="en-US" sz="3000" dirty="0"/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3000" dirty="0" err="1"/>
              <a:t>Gweithiodd</a:t>
            </a:r>
            <a:r>
              <a:rPr lang="en-US" sz="3000" dirty="0"/>
              <a:t> </a:t>
            </a:r>
            <a:r>
              <a:rPr lang="en-US" sz="3000" dirty="0" err="1"/>
              <a:t>Aled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arbennig</a:t>
            </a:r>
            <a:r>
              <a:rPr lang="en-US" sz="3000" dirty="0"/>
              <a:t> </a:t>
            </a:r>
            <a:r>
              <a:rPr lang="en-US" sz="3000" dirty="0" err="1"/>
              <a:t>wrth</a:t>
            </a:r>
            <a:r>
              <a:rPr lang="en-US" sz="3000" dirty="0"/>
              <a:t> </a:t>
            </a:r>
            <a:r>
              <a:rPr lang="en-US" sz="3000" dirty="0" err="1"/>
              <a:t>baratoi</a:t>
            </a:r>
            <a:r>
              <a:rPr lang="en-US" sz="3000" dirty="0"/>
              <a:t> </a:t>
            </a:r>
            <a:r>
              <a:rPr lang="en-US" sz="3000" dirty="0" err="1"/>
              <a:t>ei</a:t>
            </a:r>
            <a:r>
              <a:rPr lang="en-US" sz="3000" dirty="0"/>
              <a:t> </a:t>
            </a:r>
            <a:r>
              <a:rPr lang="en-US" sz="3000" dirty="0" err="1"/>
              <a:t>gyflwyniad</a:t>
            </a:r>
            <a:r>
              <a:rPr lang="en-US" sz="3000" dirty="0"/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3000" dirty="0" err="1"/>
              <a:t>Roedd</a:t>
            </a:r>
            <a:r>
              <a:rPr lang="en-US" sz="3000" dirty="0"/>
              <a:t> y </a:t>
            </a:r>
            <a:r>
              <a:rPr lang="en-US" sz="3000" dirty="0" err="1"/>
              <a:t>wers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rhy</a:t>
            </a:r>
            <a:r>
              <a:rPr lang="en-US" sz="3000" dirty="0"/>
              <a:t> </a:t>
            </a:r>
            <a:r>
              <a:rPr lang="en-US" sz="3000" dirty="0" err="1"/>
              <a:t>arwynebol</a:t>
            </a:r>
            <a:r>
              <a:rPr lang="en-US" sz="3000" dirty="0"/>
              <a:t> </a:t>
            </a:r>
            <a:r>
              <a:rPr lang="en-US" sz="3000" dirty="0" err="1"/>
              <a:t>a'i</a:t>
            </a:r>
            <a:r>
              <a:rPr lang="en-US" sz="3000" dirty="0"/>
              <a:t> </a:t>
            </a:r>
            <a:r>
              <a:rPr lang="en-US" sz="3000" dirty="0" err="1"/>
              <a:t>chynnwys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rhy</a:t>
            </a:r>
            <a:r>
              <a:rPr lang="en-US" sz="3000" dirty="0"/>
              <a:t> </a:t>
            </a:r>
            <a:r>
              <a:rPr lang="en-US" sz="3000" dirty="0" err="1"/>
              <a:t>syml</a:t>
            </a:r>
            <a:r>
              <a:rPr lang="en-US" sz="3000" dirty="0"/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3000" dirty="0" err="1"/>
              <a:t>Mae'r</a:t>
            </a:r>
            <a:r>
              <a:rPr lang="en-US" sz="3000" dirty="0"/>
              <a:t> </a:t>
            </a:r>
            <a:r>
              <a:rPr lang="en-US" sz="3000" dirty="0" err="1"/>
              <a:t>Llywodraeth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amrywio</a:t>
            </a:r>
            <a:r>
              <a:rPr lang="en-US" sz="3000" dirty="0"/>
              <a:t> </a:t>
            </a:r>
            <a:r>
              <a:rPr lang="en-US" sz="3000" dirty="0" err="1"/>
              <a:t>ei</a:t>
            </a:r>
            <a:r>
              <a:rPr lang="en-US" sz="3000" dirty="0"/>
              <a:t> </a:t>
            </a:r>
            <a:r>
              <a:rPr lang="en-US" sz="3000" dirty="0" err="1"/>
              <a:t>pholisïau</a:t>
            </a:r>
            <a:r>
              <a:rPr lang="en-US" sz="3000" dirty="0"/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3000" dirty="0" err="1"/>
              <a:t>Mae'r</a:t>
            </a:r>
            <a:r>
              <a:rPr lang="en-US" sz="3000" dirty="0"/>
              <a:t> </a:t>
            </a:r>
            <a:r>
              <a:rPr lang="en-US" sz="3000" dirty="0" err="1"/>
              <a:t>dasg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hollbwysig</a:t>
            </a:r>
            <a:r>
              <a:rPr lang="en-US" sz="3000" dirty="0"/>
              <a:t> </a:t>
            </a:r>
            <a:r>
              <a:rPr lang="en-US" sz="3000" dirty="0" err="1"/>
              <a:t>a'i</a:t>
            </a:r>
            <a:r>
              <a:rPr lang="en-US" sz="3000" dirty="0"/>
              <a:t> </a:t>
            </a:r>
            <a:r>
              <a:rPr lang="en-US" sz="3000" dirty="0" err="1"/>
              <a:t>phwrpas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glir</a:t>
            </a:r>
            <a:r>
              <a:rPr lang="en-US" sz="3000" dirty="0"/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3000" dirty="0" err="1"/>
              <a:t>Mae'r</a:t>
            </a:r>
            <a:r>
              <a:rPr lang="en-US" sz="3000" dirty="0"/>
              <a:t> </a:t>
            </a:r>
            <a:r>
              <a:rPr lang="en-US" sz="3000" dirty="0" err="1"/>
              <a:t>gliniaduron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y </a:t>
            </a:r>
            <a:r>
              <a:rPr lang="en-US" sz="3000" dirty="0" err="1"/>
              <a:t>cwpwrdd</a:t>
            </a:r>
            <a:r>
              <a:rPr lang="en-US" sz="3000" dirty="0"/>
              <a:t> </a:t>
            </a:r>
            <a:r>
              <a:rPr lang="en-US" sz="3000" dirty="0" err="1"/>
              <a:t>a'u</a:t>
            </a:r>
            <a:r>
              <a:rPr lang="en-US" sz="3000" dirty="0"/>
              <a:t> </a:t>
            </a:r>
            <a:r>
              <a:rPr lang="en-US" sz="3000" dirty="0" err="1"/>
              <a:t>ceblau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y </a:t>
            </a:r>
            <a:r>
              <a:rPr lang="en-US" sz="3000" dirty="0" err="1"/>
              <a:t>bocs</a:t>
            </a:r>
            <a:r>
              <a:rPr lang="en-US" sz="3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93007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43000" y="592138"/>
            <a:ext cx="9828212" cy="5632311"/>
          </a:xfrm>
          <a:prstGeom prst="rect">
            <a:avLst/>
          </a:prstGeom>
          <a:solidFill>
            <a:schemeClr val="tx1"/>
          </a:solidFill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3000" dirty="0" err="1">
                <a:solidFill>
                  <a:schemeClr val="bg1"/>
                </a:solidFill>
              </a:rPr>
              <a:t>Roedd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Elen</a:t>
            </a:r>
            <a:r>
              <a:rPr lang="en-US" sz="3000" dirty="0">
                <a:solidFill>
                  <a:schemeClr val="bg1"/>
                </a:solidFill>
              </a:rPr>
              <a:t> ac Eleri </a:t>
            </a:r>
            <a:r>
              <a:rPr lang="en-US" sz="3000" dirty="0" err="1">
                <a:solidFill>
                  <a:schemeClr val="bg1"/>
                </a:solidFill>
              </a:rPr>
              <a:t>yn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anhapus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gyda'i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marciau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yn</a:t>
            </a:r>
            <a:r>
              <a:rPr lang="en-US" sz="3000" dirty="0">
                <a:solidFill>
                  <a:schemeClr val="bg1"/>
                </a:solidFill>
              </a:rPr>
              <a:t> y </a:t>
            </a:r>
            <a:r>
              <a:rPr lang="en-US" sz="3000" dirty="0" err="1">
                <a:solidFill>
                  <a:schemeClr val="bg1"/>
                </a:solidFill>
              </a:rPr>
              <a:t>prawf</a:t>
            </a:r>
            <a:r>
              <a:rPr lang="en-US" sz="3000" dirty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3000" dirty="0" err="1">
                <a:solidFill>
                  <a:schemeClr val="bg1"/>
                </a:solidFill>
              </a:rPr>
              <a:t>Penderfynodd</a:t>
            </a:r>
            <a:r>
              <a:rPr lang="en-US" sz="3000" dirty="0">
                <a:solidFill>
                  <a:schemeClr val="bg1"/>
                </a:solidFill>
              </a:rPr>
              <a:t> Helen </a:t>
            </a:r>
            <a:r>
              <a:rPr lang="en-US" sz="3000" dirty="0" err="1">
                <a:solidFill>
                  <a:schemeClr val="bg1"/>
                </a:solidFill>
              </a:rPr>
              <a:t>brynu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anrheg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Nadolig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i'w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gefnder</a:t>
            </a:r>
            <a:r>
              <a:rPr lang="en-US" sz="3000" dirty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3000" dirty="0" err="1">
                <a:solidFill>
                  <a:schemeClr val="bg1"/>
                </a:solidFill>
              </a:rPr>
              <a:t>Penderfynodd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yr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athrawon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beidio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â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gosod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gwaith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cartref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i'w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ddosbarth</a:t>
            </a:r>
            <a:r>
              <a:rPr lang="en-US" sz="3000" dirty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3000" dirty="0" err="1">
                <a:solidFill>
                  <a:schemeClr val="bg1"/>
                </a:solidFill>
              </a:rPr>
              <a:t>Roedd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yr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adroddiad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yn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gynhwysfawr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yn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ei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chyfanrwydd</a:t>
            </a:r>
            <a:r>
              <a:rPr lang="en-US" sz="3000" dirty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3000" dirty="0" err="1">
                <a:solidFill>
                  <a:schemeClr val="bg1"/>
                </a:solidFill>
              </a:rPr>
              <a:t>Anghofiodd</a:t>
            </a:r>
            <a:r>
              <a:rPr lang="en-US" sz="3000" dirty="0">
                <a:solidFill>
                  <a:schemeClr val="bg1"/>
                </a:solidFill>
              </a:rPr>
              <a:t> y </a:t>
            </a:r>
            <a:r>
              <a:rPr lang="en-US" sz="3000" dirty="0" err="1">
                <a:solidFill>
                  <a:schemeClr val="bg1"/>
                </a:solidFill>
              </a:rPr>
              <a:t>merched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ei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cit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pêl-droed</a:t>
            </a:r>
            <a:r>
              <a:rPr lang="en-US" sz="3000" dirty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3000" dirty="0" err="1">
                <a:solidFill>
                  <a:schemeClr val="bg1"/>
                </a:solidFill>
              </a:rPr>
              <a:t>Mae'r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ffeil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yn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gyflawn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a'i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drefn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yn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glir</a:t>
            </a:r>
            <a:r>
              <a:rPr lang="en-US" sz="3000" dirty="0">
                <a:solidFill>
                  <a:schemeClr val="bg1"/>
                </a:solidFill>
              </a:rPr>
              <a:t>.</a:t>
            </a:r>
          </a:p>
          <a:p>
            <a:pPr marL="342900" indent="-342900">
              <a:lnSpc>
                <a:spcPct val="150000"/>
              </a:lnSpc>
              <a:buFont typeface="Wingdings" charset="2"/>
              <a:buChar char="Ø"/>
              <a:defRPr/>
            </a:pPr>
            <a:r>
              <a:rPr lang="en-US" sz="3000" dirty="0" err="1">
                <a:solidFill>
                  <a:schemeClr val="bg1"/>
                </a:solidFill>
              </a:rPr>
              <a:t>Roedd</a:t>
            </a:r>
            <a:r>
              <a:rPr lang="en-US" sz="3000" dirty="0">
                <a:solidFill>
                  <a:schemeClr val="bg1"/>
                </a:solidFill>
              </a:rPr>
              <a:t> y </a:t>
            </a:r>
            <a:r>
              <a:rPr lang="en-US" sz="3000" dirty="0" err="1">
                <a:solidFill>
                  <a:schemeClr val="bg1"/>
                </a:solidFill>
              </a:rPr>
              <a:t>gwasanaeth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yn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wych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a'i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chynnwys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yn</a:t>
            </a:r>
            <a:r>
              <a:rPr lang="en-US" sz="3000" dirty="0">
                <a:solidFill>
                  <a:schemeClr val="bg1"/>
                </a:solidFill>
              </a:rPr>
              <a:t> </a:t>
            </a:r>
            <a:r>
              <a:rPr lang="en-US" sz="3000" dirty="0" err="1">
                <a:solidFill>
                  <a:schemeClr val="bg1"/>
                </a:solidFill>
              </a:rPr>
              <a:t>berthnasol</a:t>
            </a:r>
            <a:r>
              <a:rPr lang="en-US" sz="3000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07914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85813" y="485776"/>
            <a:ext cx="10658475" cy="86177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5000" dirty="0" err="1"/>
              <a:t>Asesiad</a:t>
            </a:r>
            <a:r>
              <a:rPr lang="en-US" sz="5000" dirty="0"/>
              <a:t> 2- </a:t>
            </a:r>
            <a:r>
              <a:rPr lang="en-US" sz="5000" dirty="0" err="1"/>
              <a:t>Ysgrifennu</a:t>
            </a:r>
            <a:endParaRPr lang="en-US" sz="5000" dirty="0"/>
          </a:p>
        </p:txBody>
      </p:sp>
      <p:sp>
        <p:nvSpPr>
          <p:cNvPr id="3" name="TextBox 2"/>
          <p:cNvSpPr txBox="1"/>
          <p:nvPr/>
        </p:nvSpPr>
        <p:spPr>
          <a:xfrm>
            <a:off x="785813" y="1540132"/>
            <a:ext cx="10658475" cy="48320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800" dirty="0" err="1">
                <a:solidFill>
                  <a:schemeClr val="bg1"/>
                </a:solidFill>
              </a:rPr>
              <a:t>Tasg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ysgrifennu</a:t>
            </a:r>
            <a:r>
              <a:rPr lang="en-US" sz="2800" dirty="0">
                <a:solidFill>
                  <a:schemeClr val="bg1"/>
                </a:solidFill>
              </a:rPr>
              <a:t>- 40 </a:t>
            </a:r>
            <a:r>
              <a:rPr lang="en-US" sz="2800" dirty="0" err="1">
                <a:solidFill>
                  <a:schemeClr val="bg1"/>
                </a:solidFill>
              </a:rPr>
              <a:t>munud</a:t>
            </a:r>
            <a:r>
              <a:rPr lang="en-US" sz="2800" dirty="0">
                <a:solidFill>
                  <a:schemeClr val="bg1"/>
                </a:solidFill>
              </a:rPr>
              <a:t>.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r>
              <a:rPr lang="en-US" sz="2800" dirty="0" err="1">
                <a:solidFill>
                  <a:schemeClr val="bg1"/>
                </a:solidFill>
              </a:rPr>
              <a:t>Cyfle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i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baratoi</a:t>
            </a:r>
            <a:r>
              <a:rPr lang="en-US" sz="2800" dirty="0">
                <a:solidFill>
                  <a:schemeClr val="bg1"/>
                </a:solidFill>
              </a:rPr>
              <a:t>.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r>
              <a:rPr lang="en-US" sz="2800" dirty="0" err="1">
                <a:solidFill>
                  <a:schemeClr val="bg1"/>
                </a:solidFill>
              </a:rPr>
              <a:t>Ffocws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ar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Asesu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ar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Gyfer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Dysgu</a:t>
            </a:r>
            <a:r>
              <a:rPr lang="en-US" sz="2800" dirty="0">
                <a:solidFill>
                  <a:schemeClr val="bg1"/>
                </a:solidFill>
              </a:rPr>
              <a:t>.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r>
              <a:rPr lang="en-US" sz="2800" dirty="0" err="1">
                <a:solidFill>
                  <a:schemeClr val="bg1"/>
                </a:solidFill>
              </a:rPr>
              <a:t>Dydd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Mercher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yr</a:t>
            </a:r>
            <a:r>
              <a:rPr lang="en-US" sz="2800" dirty="0">
                <a:solidFill>
                  <a:schemeClr val="bg1"/>
                </a:solidFill>
              </a:rPr>
              <a:t> 23ain o </a:t>
            </a:r>
            <a:r>
              <a:rPr lang="en-US" sz="2800" dirty="0" err="1">
                <a:solidFill>
                  <a:schemeClr val="bg1"/>
                </a:solidFill>
              </a:rPr>
              <a:t>Ionawr</a:t>
            </a:r>
            <a:r>
              <a:rPr lang="en-US" sz="2800" dirty="0">
                <a:solidFill>
                  <a:schemeClr val="bg1"/>
                </a:solidFill>
              </a:rPr>
              <a:t> 2019 </a:t>
            </a:r>
            <a:r>
              <a:rPr lang="mr-IN" sz="2800" dirty="0">
                <a:solidFill>
                  <a:schemeClr val="bg1"/>
                </a:solidFill>
              </a:rPr>
              <a:t>–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yn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ystod</a:t>
            </a:r>
            <a:r>
              <a:rPr lang="en-US" sz="2800" dirty="0">
                <a:solidFill>
                  <a:schemeClr val="bg1"/>
                </a:solidFill>
              </a:rPr>
              <a:t> y </a:t>
            </a:r>
            <a:r>
              <a:rPr lang="en-US" sz="2800" dirty="0" err="1">
                <a:solidFill>
                  <a:schemeClr val="bg1"/>
                </a:solidFill>
              </a:rPr>
              <a:t>ddarlith</a:t>
            </a:r>
            <a:r>
              <a:rPr lang="en-US" sz="2800" dirty="0">
                <a:solidFill>
                  <a:schemeClr val="bg1"/>
                </a:solidFill>
              </a:rPr>
              <a:t>.  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r>
              <a:rPr lang="en-US" sz="2800" b="1" dirty="0" err="1">
                <a:solidFill>
                  <a:schemeClr val="bg1"/>
                </a:solidFill>
              </a:rPr>
              <a:t>Ystafell</a:t>
            </a:r>
            <a:r>
              <a:rPr lang="en-US" sz="2800" b="1" dirty="0">
                <a:solidFill>
                  <a:schemeClr val="bg1"/>
                </a:solidFill>
              </a:rPr>
              <a:t> 004IQ</a:t>
            </a:r>
          </a:p>
          <a:p>
            <a:endParaRPr lang="en-US" sz="2800" dirty="0">
              <a:solidFill>
                <a:schemeClr val="bg1"/>
              </a:solidFill>
            </a:endParaRPr>
          </a:p>
          <a:p>
            <a:r>
              <a:rPr lang="en-US" sz="2800" dirty="0" err="1">
                <a:solidFill>
                  <a:schemeClr val="bg1"/>
                </a:solidFill>
              </a:rPr>
              <a:t>Mae’r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wybodaeth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ar</a:t>
            </a:r>
            <a:r>
              <a:rPr lang="en-US" sz="2800" dirty="0">
                <a:solidFill>
                  <a:schemeClr val="bg1"/>
                </a:solidFill>
              </a:rPr>
              <a:t> y </a:t>
            </a:r>
            <a:r>
              <a:rPr lang="en-US" sz="2800" dirty="0" err="1">
                <a:solidFill>
                  <a:schemeClr val="bg1"/>
                </a:solidFill>
              </a:rPr>
              <a:t>daflen</a:t>
            </a:r>
            <a:r>
              <a:rPr lang="en-US" sz="2800" dirty="0">
                <a:solidFill>
                  <a:schemeClr val="bg1"/>
                </a:solidFill>
              </a:rPr>
              <a:t>.  DIM STRESS!</a:t>
            </a:r>
          </a:p>
        </p:txBody>
      </p:sp>
    </p:spTree>
    <p:extLst>
      <p:ext uri="{BB962C8B-B14F-4D97-AF65-F5344CB8AC3E}">
        <p14:creationId xmlns:p14="http://schemas.microsoft.com/office/powerpoint/2010/main" val="17295498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xplosion 2 1"/>
          <p:cNvSpPr/>
          <p:nvPr/>
        </p:nvSpPr>
        <p:spPr>
          <a:xfrm>
            <a:off x="228600" y="-142876"/>
            <a:ext cx="11563350" cy="7186613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Cwrs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Undydd</a:t>
            </a:r>
            <a:r>
              <a:rPr lang="en-US" sz="3200" b="1" dirty="0">
                <a:solidFill>
                  <a:schemeClr val="bg1"/>
                </a:solidFill>
              </a:rPr>
              <a:t> 2:</a:t>
            </a:r>
          </a:p>
          <a:p>
            <a:pPr algn="ctr"/>
            <a:endParaRPr lang="en-US" sz="3200" dirty="0">
              <a:solidFill>
                <a:schemeClr val="bg1"/>
              </a:solidFill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</a:rPr>
              <a:t>Aberystwyth</a:t>
            </a:r>
            <a:endParaRPr lang="en-US" sz="3200" dirty="0">
              <a:solidFill>
                <a:schemeClr val="bg1"/>
              </a:solidFill>
            </a:endParaRPr>
          </a:p>
          <a:p>
            <a:pPr algn="ctr"/>
            <a:r>
              <a:rPr lang="en-US" sz="3200" dirty="0" err="1">
                <a:solidFill>
                  <a:schemeClr val="bg1"/>
                </a:solidFill>
              </a:rPr>
              <a:t>Dydd</a:t>
            </a:r>
            <a:r>
              <a:rPr lang="en-US" sz="3200" dirty="0">
                <a:solidFill>
                  <a:schemeClr val="bg1"/>
                </a:solidFill>
              </a:rPr>
              <a:t> </a:t>
            </a:r>
            <a:r>
              <a:rPr lang="en-US" sz="3200" dirty="0" err="1">
                <a:solidFill>
                  <a:schemeClr val="bg1"/>
                </a:solidFill>
              </a:rPr>
              <a:t>Gwener</a:t>
            </a:r>
            <a:r>
              <a:rPr lang="en-US" sz="3200" dirty="0">
                <a:solidFill>
                  <a:schemeClr val="bg1"/>
                </a:solidFill>
              </a:rPr>
              <a:t> 15fed o </a:t>
            </a:r>
            <a:r>
              <a:rPr lang="en-US" sz="3200" dirty="0" err="1">
                <a:solidFill>
                  <a:schemeClr val="bg1"/>
                </a:solidFill>
              </a:rPr>
              <a:t>Chwefror</a:t>
            </a:r>
            <a:r>
              <a:rPr lang="en-US" sz="3200" dirty="0">
                <a:solidFill>
                  <a:schemeClr val="bg1"/>
                </a:solidFill>
              </a:rPr>
              <a:t> 2019.</a:t>
            </a:r>
          </a:p>
        </p:txBody>
      </p:sp>
    </p:spTree>
    <p:extLst>
      <p:ext uri="{BB962C8B-B14F-4D97-AF65-F5344CB8AC3E}">
        <p14:creationId xmlns:p14="http://schemas.microsoft.com/office/powerpoint/2010/main" val="14774837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1185863" y="542925"/>
            <a:ext cx="9986962" cy="5614988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dirty="0" err="1">
                <a:solidFill>
                  <a:schemeClr val="tx2"/>
                </a:solidFill>
              </a:rPr>
              <a:t>Tystysgrif</a:t>
            </a:r>
            <a:r>
              <a:rPr lang="en-US" sz="4000" dirty="0">
                <a:solidFill>
                  <a:schemeClr val="tx2"/>
                </a:solidFill>
              </a:rPr>
              <a:t> </a:t>
            </a:r>
            <a:r>
              <a:rPr lang="en-US" sz="4000" dirty="0" err="1">
                <a:solidFill>
                  <a:schemeClr val="tx2"/>
                </a:solidFill>
              </a:rPr>
              <a:t>Cymhwysedd</a:t>
            </a:r>
            <a:r>
              <a:rPr lang="en-US" sz="4000" dirty="0">
                <a:solidFill>
                  <a:schemeClr val="tx2"/>
                </a:solidFill>
              </a:rPr>
              <a:t> </a:t>
            </a:r>
            <a:r>
              <a:rPr lang="en-US" sz="4000" dirty="0" err="1">
                <a:solidFill>
                  <a:schemeClr val="tx2"/>
                </a:solidFill>
              </a:rPr>
              <a:t>Iaith</a:t>
            </a:r>
            <a:r>
              <a:rPr lang="en-US" sz="4000" dirty="0">
                <a:solidFill>
                  <a:schemeClr val="tx2"/>
                </a:solidFill>
              </a:rPr>
              <a:t> </a:t>
            </a:r>
            <a:r>
              <a:rPr lang="en-US" sz="4000" dirty="0" err="1">
                <a:solidFill>
                  <a:schemeClr val="tx2"/>
                </a:solidFill>
              </a:rPr>
              <a:t>i</a:t>
            </a:r>
            <a:r>
              <a:rPr lang="en-US" sz="4000" dirty="0">
                <a:solidFill>
                  <a:schemeClr val="tx2"/>
                </a:solidFill>
              </a:rPr>
              <a:t> </a:t>
            </a:r>
            <a:r>
              <a:rPr lang="en-US" sz="4000" dirty="0" err="1">
                <a:solidFill>
                  <a:schemeClr val="tx2"/>
                </a:solidFill>
              </a:rPr>
              <a:t>Athrawon</a:t>
            </a:r>
            <a:r>
              <a:rPr lang="en-US" sz="4000" dirty="0">
                <a:solidFill>
                  <a:schemeClr val="tx2"/>
                </a:solidFill>
              </a:rPr>
              <a:t>. (TCA)</a:t>
            </a:r>
          </a:p>
          <a:p>
            <a:pPr algn="ctr"/>
            <a:endParaRPr lang="en-US" sz="4000" dirty="0">
              <a:solidFill>
                <a:schemeClr val="tx2"/>
              </a:solidFill>
            </a:endParaRPr>
          </a:p>
          <a:p>
            <a:pPr marL="571500" indent="-571500" algn="ctr">
              <a:buFont typeface="Arial" charset="0"/>
              <a:buChar char="•"/>
            </a:pPr>
            <a:r>
              <a:rPr lang="en-US" sz="4000" dirty="0" err="1">
                <a:solidFill>
                  <a:schemeClr val="tx2"/>
                </a:solidFill>
              </a:rPr>
              <a:t>Asesiad</a:t>
            </a:r>
            <a:r>
              <a:rPr lang="en-US" sz="4000" dirty="0">
                <a:solidFill>
                  <a:schemeClr val="tx2"/>
                </a:solidFill>
              </a:rPr>
              <a:t> </a:t>
            </a:r>
            <a:r>
              <a:rPr lang="en-US" sz="4000" dirty="0" err="1">
                <a:solidFill>
                  <a:schemeClr val="tx2"/>
                </a:solidFill>
              </a:rPr>
              <a:t>llafar</a:t>
            </a:r>
            <a:r>
              <a:rPr lang="en-US" sz="4000" dirty="0">
                <a:solidFill>
                  <a:schemeClr val="tx2"/>
                </a:solidFill>
              </a:rPr>
              <a:t> (</a:t>
            </a:r>
            <a:r>
              <a:rPr lang="en-US" sz="4000" dirty="0" err="1">
                <a:solidFill>
                  <a:schemeClr val="tx2"/>
                </a:solidFill>
              </a:rPr>
              <a:t>gwers</a:t>
            </a:r>
            <a:r>
              <a:rPr lang="en-US" sz="4000" dirty="0">
                <a:solidFill>
                  <a:schemeClr val="tx2"/>
                </a:solidFill>
              </a:rPr>
              <a:t>)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4000" dirty="0" err="1">
                <a:solidFill>
                  <a:schemeClr val="tx2"/>
                </a:solidFill>
              </a:rPr>
              <a:t>Arholiad</a:t>
            </a:r>
            <a:r>
              <a:rPr lang="en-US" sz="4000" dirty="0">
                <a:solidFill>
                  <a:schemeClr val="tx2"/>
                </a:solidFill>
              </a:rPr>
              <a:t> </a:t>
            </a:r>
            <a:r>
              <a:rPr lang="en-US" sz="4000" dirty="0" err="1">
                <a:solidFill>
                  <a:schemeClr val="tx2"/>
                </a:solidFill>
              </a:rPr>
              <a:t>Ysgrifennu</a:t>
            </a:r>
            <a:r>
              <a:rPr lang="en-US" sz="4000" dirty="0">
                <a:solidFill>
                  <a:schemeClr val="tx2"/>
                </a:solidFill>
              </a:rPr>
              <a:t> (1 </a:t>
            </a:r>
            <a:r>
              <a:rPr lang="en-US" sz="4000" dirty="0" err="1">
                <a:solidFill>
                  <a:schemeClr val="tx2"/>
                </a:solidFill>
              </a:rPr>
              <a:t>awr</a:t>
            </a:r>
            <a:r>
              <a:rPr lang="en-US" sz="4000" dirty="0">
                <a:solidFill>
                  <a:schemeClr val="tx2"/>
                </a:solidFill>
              </a:rPr>
              <a:t> 30 </a:t>
            </a:r>
            <a:r>
              <a:rPr lang="en-US" sz="4000" dirty="0" err="1">
                <a:solidFill>
                  <a:schemeClr val="tx2"/>
                </a:solidFill>
              </a:rPr>
              <a:t>munud</a:t>
            </a:r>
            <a:r>
              <a:rPr lang="en-US" sz="4000" dirty="0">
                <a:solidFill>
                  <a:schemeClr val="tx2"/>
                </a:solidFill>
              </a:rPr>
              <a:t>)</a:t>
            </a:r>
          </a:p>
          <a:p>
            <a:pPr marL="571500" indent="-571500" algn="ctr">
              <a:buFont typeface="Arial" charset="0"/>
              <a:buChar char="•"/>
            </a:pPr>
            <a:r>
              <a:rPr lang="en-US" sz="4000" dirty="0" err="1">
                <a:solidFill>
                  <a:schemeClr val="tx2"/>
                </a:solidFill>
              </a:rPr>
              <a:t>Cwblhau</a:t>
            </a:r>
            <a:r>
              <a:rPr lang="en-US" sz="4000" dirty="0">
                <a:solidFill>
                  <a:schemeClr val="tx2"/>
                </a:solidFill>
              </a:rPr>
              <a:t> </a:t>
            </a:r>
            <a:r>
              <a:rPr lang="en-US" sz="4000" dirty="0" err="1">
                <a:solidFill>
                  <a:schemeClr val="tx2"/>
                </a:solidFill>
              </a:rPr>
              <a:t>taenlen</a:t>
            </a:r>
            <a:r>
              <a:rPr lang="en-US" sz="4000" dirty="0">
                <a:solidFill>
                  <a:schemeClr val="tx2"/>
                </a:solidFill>
              </a:rPr>
              <a:t> </a:t>
            </a:r>
            <a:r>
              <a:rPr lang="en-US" sz="4000" dirty="0" err="1">
                <a:solidFill>
                  <a:schemeClr val="tx2"/>
                </a:solidFill>
              </a:rPr>
              <a:t>gofrestru</a:t>
            </a:r>
            <a:r>
              <a:rPr lang="en-US" sz="4000" dirty="0">
                <a:solidFill>
                  <a:schemeClr val="tx2"/>
                </a:solidFill>
              </a:rPr>
              <a:t>- </a:t>
            </a:r>
            <a:r>
              <a:rPr lang="en-US" sz="4000" dirty="0" err="1">
                <a:solidFill>
                  <a:schemeClr val="tx2"/>
                </a:solidFill>
              </a:rPr>
              <a:t>angen</a:t>
            </a:r>
            <a:r>
              <a:rPr lang="en-US" sz="4000" dirty="0">
                <a:solidFill>
                  <a:schemeClr val="tx2"/>
                </a:solidFill>
              </a:rPr>
              <a:t> </a:t>
            </a:r>
            <a:r>
              <a:rPr lang="en-US" sz="4000" dirty="0" err="1">
                <a:solidFill>
                  <a:schemeClr val="tx2"/>
                </a:solidFill>
              </a:rPr>
              <a:t>cynnwys</a:t>
            </a:r>
            <a:r>
              <a:rPr lang="en-US" sz="4000" dirty="0">
                <a:solidFill>
                  <a:schemeClr val="tx2"/>
                </a:solidFill>
              </a:rPr>
              <a:t> </a:t>
            </a:r>
            <a:r>
              <a:rPr lang="en-US" sz="4000" dirty="0" err="1">
                <a:solidFill>
                  <a:schemeClr val="tx2"/>
                </a:solidFill>
              </a:rPr>
              <a:t>cyfeiriad</a:t>
            </a:r>
            <a:r>
              <a:rPr lang="en-US" sz="4000" dirty="0">
                <a:solidFill>
                  <a:schemeClr val="tx2"/>
                </a:solidFill>
              </a:rPr>
              <a:t> </a:t>
            </a:r>
            <a:r>
              <a:rPr lang="en-US" sz="4000" dirty="0" err="1">
                <a:solidFill>
                  <a:schemeClr val="tx2"/>
                </a:solidFill>
              </a:rPr>
              <a:t>cartref</a:t>
            </a:r>
            <a:r>
              <a:rPr lang="en-US" sz="4000" dirty="0">
                <a:solidFill>
                  <a:schemeClr val="tx2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910551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Content Placeholder 2">
            <a:extLst>
              <a:ext uri="{FF2B5EF4-FFF2-40B4-BE49-F238E27FC236}">
                <a16:creationId xmlns:a16="http://schemas.microsoft.com/office/drawing/2014/main" id="{46575EEE-181F-A24F-AC5D-923A6F59CBC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89212" y="1058779"/>
            <a:ext cx="8915400" cy="4852443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lnSpc>
                <a:spcPct val="170000"/>
              </a:lnSpc>
              <a:spcBef>
                <a:spcPct val="0"/>
              </a:spcBef>
              <a:buNone/>
            </a:pPr>
            <a:r>
              <a:rPr lang="en-US" altLang="en-US" sz="10000" dirty="0" err="1">
                <a:latin typeface="Segoe Print" panose="02000800000000000000" pitchFamily="2" charset="0"/>
                <a:ea typeface="Segoe Print" panose="02000800000000000000" pitchFamily="2" charset="0"/>
                <a:cs typeface="Segoe Print" panose="02000800000000000000" pitchFamily="2" charset="0"/>
              </a:rPr>
              <a:t>Arddodiaid</a:t>
            </a:r>
            <a:r>
              <a:rPr lang="en-US" altLang="en-US" sz="10000" dirty="0">
                <a:latin typeface="Segoe Print" panose="02000800000000000000" pitchFamily="2" charset="0"/>
                <a:ea typeface="Segoe Print" panose="02000800000000000000" pitchFamily="2" charset="0"/>
                <a:cs typeface="Segoe Print" panose="02000800000000000000" pitchFamily="2" charset="0"/>
              </a:rPr>
              <a:t> </a:t>
            </a:r>
          </a:p>
          <a:p>
            <a:pPr marL="0" indent="0" algn="ctr">
              <a:lnSpc>
                <a:spcPct val="170000"/>
              </a:lnSpc>
              <a:spcBef>
                <a:spcPct val="0"/>
              </a:spcBef>
              <a:buNone/>
            </a:pPr>
            <a:r>
              <a:rPr lang="en-US" altLang="en-US" sz="10000" dirty="0" err="1">
                <a:latin typeface="Segoe Print" panose="02000800000000000000" pitchFamily="2" charset="0"/>
                <a:ea typeface="Segoe Print" panose="02000800000000000000" pitchFamily="2" charset="0"/>
                <a:cs typeface="Segoe Print" panose="02000800000000000000" pitchFamily="2" charset="0"/>
              </a:rPr>
              <a:t>eraill</a:t>
            </a:r>
            <a:r>
              <a:rPr lang="en-US" altLang="en-US" sz="10000" dirty="0">
                <a:latin typeface="Segoe Print" panose="02000800000000000000" pitchFamily="2" charset="0"/>
                <a:ea typeface="Segoe Print" panose="02000800000000000000" pitchFamily="2" charset="0"/>
                <a:cs typeface="Segoe Print" panose="02000800000000000000" pitchFamily="2" charset="0"/>
              </a:rPr>
              <a:t>…</a:t>
            </a:r>
            <a:r>
              <a:rPr lang="en-US" altLang="en-US" sz="10000" dirty="0" err="1">
                <a:latin typeface="Segoe Print" panose="02000800000000000000" pitchFamily="2" charset="0"/>
                <a:ea typeface="Segoe Print" panose="02000800000000000000" pitchFamily="2" charset="0"/>
                <a:cs typeface="Segoe Print" panose="02000800000000000000" pitchFamily="2" charset="0"/>
              </a:rPr>
              <a:t>yn</a:t>
            </a:r>
            <a:r>
              <a:rPr lang="en-US" altLang="en-US" sz="10000" dirty="0">
                <a:latin typeface="Segoe Print" panose="02000800000000000000" pitchFamily="2" charset="0"/>
                <a:ea typeface="Segoe Print" panose="02000800000000000000" pitchFamily="2" charset="0"/>
                <a:cs typeface="Segoe Print" panose="02000800000000000000" pitchFamily="2" charset="0"/>
              </a:rPr>
              <a:t> </a:t>
            </a:r>
            <a:r>
              <a:rPr lang="en-US" altLang="en-US" sz="10000" dirty="0" err="1">
                <a:latin typeface="Segoe Print" panose="02000800000000000000" pitchFamily="2" charset="0"/>
                <a:ea typeface="Segoe Print" panose="02000800000000000000" pitchFamily="2" charset="0"/>
                <a:cs typeface="Segoe Print" panose="02000800000000000000" pitchFamily="2" charset="0"/>
              </a:rPr>
              <a:t>dilyn</a:t>
            </a:r>
            <a:r>
              <a:rPr lang="en-US" altLang="en-US" sz="10000" dirty="0">
                <a:latin typeface="Segoe Print" panose="02000800000000000000" pitchFamily="2" charset="0"/>
                <a:ea typeface="Segoe Print" panose="02000800000000000000" pitchFamily="2" charset="0"/>
                <a:cs typeface="Segoe Print" panose="02000800000000000000" pitchFamily="2" charset="0"/>
              </a:rPr>
              <a:t> </a:t>
            </a:r>
            <a:r>
              <a:rPr lang="en-US" altLang="en-US" sz="10000" dirty="0" err="1">
                <a:latin typeface="Segoe Print" panose="02000800000000000000" pitchFamily="2" charset="0"/>
                <a:ea typeface="Segoe Print" panose="02000800000000000000" pitchFamily="2" charset="0"/>
                <a:cs typeface="Segoe Print" panose="02000800000000000000" pitchFamily="2" charset="0"/>
              </a:rPr>
              <a:t>darlith</a:t>
            </a:r>
            <a:r>
              <a:rPr lang="en-US" altLang="en-US" sz="10000" dirty="0">
                <a:latin typeface="Segoe Print" panose="02000800000000000000" pitchFamily="2" charset="0"/>
                <a:ea typeface="Segoe Print" panose="02000800000000000000" pitchFamily="2" charset="0"/>
                <a:cs typeface="Segoe Print" panose="02000800000000000000" pitchFamily="2" charset="0"/>
              </a:rPr>
              <a:t> </a:t>
            </a:r>
            <a:r>
              <a:rPr lang="en-US" altLang="en-US" sz="10000" dirty="0" err="1">
                <a:latin typeface="Segoe Print" panose="02000800000000000000" pitchFamily="2" charset="0"/>
                <a:ea typeface="Segoe Print" panose="02000800000000000000" pitchFamily="2" charset="0"/>
                <a:cs typeface="Segoe Print" panose="02000800000000000000" pitchFamily="2" charset="0"/>
              </a:rPr>
              <a:t>yr</a:t>
            </a:r>
            <a:r>
              <a:rPr lang="en-US" altLang="en-US" sz="10000" dirty="0">
                <a:latin typeface="Segoe Print" panose="02000800000000000000" pitchFamily="2" charset="0"/>
                <a:ea typeface="Segoe Print" panose="02000800000000000000" pitchFamily="2" charset="0"/>
                <a:cs typeface="Segoe Print" panose="02000800000000000000" pitchFamily="2" charset="0"/>
              </a:rPr>
              <a:t> </a:t>
            </a:r>
            <a:r>
              <a:rPr lang="en-US" altLang="en-US" sz="10000" dirty="0" err="1">
                <a:latin typeface="Segoe Print" panose="02000800000000000000" pitchFamily="2" charset="0"/>
                <a:ea typeface="Segoe Print" panose="02000800000000000000" pitchFamily="2" charset="0"/>
                <a:cs typeface="Segoe Print" panose="02000800000000000000" pitchFamily="2" charset="0"/>
              </a:rPr>
              <a:t>wythnos</a:t>
            </a:r>
            <a:r>
              <a:rPr lang="en-US" altLang="en-US" sz="10000" dirty="0">
                <a:latin typeface="Segoe Print" panose="02000800000000000000" pitchFamily="2" charset="0"/>
                <a:ea typeface="Segoe Print" panose="02000800000000000000" pitchFamily="2" charset="0"/>
                <a:cs typeface="Segoe Print" panose="02000800000000000000" pitchFamily="2" charset="0"/>
              </a:rPr>
              <a:t> </a:t>
            </a:r>
            <a:r>
              <a:rPr lang="en-US" altLang="en-US" sz="10000" dirty="0" err="1">
                <a:latin typeface="Segoe Print" panose="02000800000000000000" pitchFamily="2" charset="0"/>
                <a:ea typeface="Segoe Print" panose="02000800000000000000" pitchFamily="2" charset="0"/>
                <a:cs typeface="Segoe Print" panose="02000800000000000000" pitchFamily="2" charset="0"/>
              </a:rPr>
              <a:t>diwetha</a:t>
            </a:r>
            <a:endParaRPr lang="en-US" altLang="en-US" sz="10000" dirty="0">
              <a:latin typeface="Segoe Print" panose="02000800000000000000" pitchFamily="2" charset="0"/>
              <a:ea typeface="Segoe Print" panose="02000800000000000000" pitchFamily="2" charset="0"/>
              <a:cs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90447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69" name="Picture 2" descr="C:\Users\Fflur\Pictures\Microsoft Clip Organizer\j0232934.wmf">
            <a:extLst>
              <a:ext uri="{FF2B5EF4-FFF2-40B4-BE49-F238E27FC236}">
                <a16:creationId xmlns:a16="http://schemas.microsoft.com/office/drawing/2014/main" id="{74C5094D-7626-4143-AFCC-B7E354103C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8350" y="6072188"/>
            <a:ext cx="1009650" cy="785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976B166-7CF1-5E4B-9FDF-87274F5FB957}"/>
              </a:ext>
            </a:extLst>
          </p:cNvPr>
          <p:cNvCxnSpPr/>
          <p:nvPr/>
        </p:nvCxnSpPr>
        <p:spPr>
          <a:xfrm rot="16200000" flipV="1">
            <a:off x="7489041" y="3107529"/>
            <a:ext cx="5857916" cy="71438"/>
          </a:xfrm>
          <a:prstGeom prst="line">
            <a:avLst/>
          </a:prstGeom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DE12B0B-122D-1241-9BFA-96640ED3EF88}"/>
              </a:ext>
            </a:extLst>
          </p:cNvPr>
          <p:cNvCxnSpPr/>
          <p:nvPr/>
        </p:nvCxnSpPr>
        <p:spPr>
          <a:xfrm rot="10800000">
            <a:off x="1809750" y="214314"/>
            <a:ext cx="8572500" cy="158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B21AD30-F467-4049-A838-645E1D02D20B}"/>
              </a:ext>
            </a:extLst>
          </p:cNvPr>
          <p:cNvCxnSpPr/>
          <p:nvPr/>
        </p:nvCxnSpPr>
        <p:spPr>
          <a:xfrm rot="10800000">
            <a:off x="1738314" y="6643689"/>
            <a:ext cx="8072437" cy="158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B48744F-3EC7-0C4B-9357-B944CB98D796}"/>
              </a:ext>
            </a:extLst>
          </p:cNvPr>
          <p:cNvCxnSpPr/>
          <p:nvPr/>
        </p:nvCxnSpPr>
        <p:spPr>
          <a:xfrm rot="5400000">
            <a:off x="-1512094" y="3393282"/>
            <a:ext cx="6429375" cy="714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374" name="TextBox 6">
            <a:extLst>
              <a:ext uri="{FF2B5EF4-FFF2-40B4-BE49-F238E27FC236}">
                <a16:creationId xmlns:a16="http://schemas.microsoft.com/office/drawing/2014/main" id="{0DE5310D-9E28-B34E-94E1-A20144643A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1188" y="428626"/>
            <a:ext cx="80010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/>
              <a:t>Ceir treiglad </a:t>
            </a:r>
            <a:r>
              <a:rPr lang="en-GB" altLang="en-US" sz="2400" b="1"/>
              <a:t>trwynol</a:t>
            </a:r>
            <a:r>
              <a:rPr lang="en-GB" altLang="en-US" sz="2400"/>
              <a:t> mewn enwau lleoedd sy’n dod yn syth ar ôl yr arddodiad </a:t>
            </a:r>
            <a:r>
              <a:rPr lang="en-GB" altLang="en-US" sz="2400" b="1"/>
              <a:t>‘yn’</a:t>
            </a:r>
            <a:r>
              <a:rPr lang="en-GB" altLang="en-US" sz="2400"/>
              <a:t>: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55ABA61E-E5CA-1748-8197-5B66FA48BB7E}"/>
              </a:ext>
            </a:extLst>
          </p:cNvPr>
          <p:cNvGraphicFramePr>
            <a:graphicFrameLocks noGrp="1"/>
          </p:cNvGraphicFramePr>
          <p:nvPr/>
        </p:nvGraphicFramePr>
        <p:xfrm>
          <a:off x="2452662" y="1571612"/>
          <a:ext cx="7286676" cy="3108960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226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p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&gt;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mh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t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&gt;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nh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c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&gt;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ngh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b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&gt; m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d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&gt; n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g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&gt;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ng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8376" name="TextBox 13">
            <a:extLst>
              <a:ext uri="{FF2B5EF4-FFF2-40B4-BE49-F238E27FC236}">
                <a16:creationId xmlns:a16="http://schemas.microsoft.com/office/drawing/2014/main" id="{2D36C9BE-44AB-2245-9C24-0980B6F174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66938" y="5214938"/>
            <a:ext cx="60007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/>
              <a:t>* Sylwch fel mae’r ‘yn’ yn newid weithiau.</a:t>
            </a:r>
          </a:p>
        </p:txBody>
      </p:sp>
    </p:spTree>
    <p:extLst>
      <p:ext uri="{BB962C8B-B14F-4D97-AF65-F5344CB8AC3E}">
        <p14:creationId xmlns:p14="http://schemas.microsoft.com/office/powerpoint/2010/main" val="8703976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3" name="Picture 2" descr="C:\Users\Fflur\Pictures\Microsoft Clip Organizer\j0232934.wmf">
            <a:extLst>
              <a:ext uri="{FF2B5EF4-FFF2-40B4-BE49-F238E27FC236}">
                <a16:creationId xmlns:a16="http://schemas.microsoft.com/office/drawing/2014/main" id="{0FE078E9-C22C-2141-AE3B-58694B073E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8350" y="6072188"/>
            <a:ext cx="1009650" cy="785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C1FC68-7C2E-6342-81B5-82E36FC54437}"/>
              </a:ext>
            </a:extLst>
          </p:cNvPr>
          <p:cNvCxnSpPr/>
          <p:nvPr/>
        </p:nvCxnSpPr>
        <p:spPr>
          <a:xfrm rot="16200000" flipV="1">
            <a:off x="7489041" y="3107529"/>
            <a:ext cx="5857916" cy="71438"/>
          </a:xfrm>
          <a:prstGeom prst="line">
            <a:avLst/>
          </a:prstGeom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8C53F3-83F3-A245-890B-965C65282570}"/>
              </a:ext>
            </a:extLst>
          </p:cNvPr>
          <p:cNvCxnSpPr/>
          <p:nvPr/>
        </p:nvCxnSpPr>
        <p:spPr>
          <a:xfrm rot="10800000">
            <a:off x="1809750" y="214314"/>
            <a:ext cx="8572500" cy="158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2D639B3-74CA-D446-8689-B81FEFFF42B9}"/>
              </a:ext>
            </a:extLst>
          </p:cNvPr>
          <p:cNvCxnSpPr/>
          <p:nvPr/>
        </p:nvCxnSpPr>
        <p:spPr>
          <a:xfrm rot="10800000">
            <a:off x="1738314" y="6643689"/>
            <a:ext cx="8072437" cy="158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C728E16-0A74-E549-B0D2-C743B2AF3CC0}"/>
              </a:ext>
            </a:extLst>
          </p:cNvPr>
          <p:cNvCxnSpPr/>
          <p:nvPr/>
        </p:nvCxnSpPr>
        <p:spPr>
          <a:xfrm rot="5400000">
            <a:off x="-1512094" y="3393282"/>
            <a:ext cx="6429375" cy="714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398" name="TextBox 6">
            <a:extLst>
              <a:ext uri="{FF2B5EF4-FFF2-40B4-BE49-F238E27FC236}">
                <a16:creationId xmlns:a16="http://schemas.microsoft.com/office/drawing/2014/main" id="{5F4FE488-8A76-D548-AEF4-AA99BF3E29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81188" y="428626"/>
            <a:ext cx="80010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/>
              <a:t>Ceir treiglad </a:t>
            </a:r>
            <a:r>
              <a:rPr lang="en-GB" altLang="en-US" sz="2400" b="1"/>
              <a:t>trwynol</a:t>
            </a:r>
            <a:r>
              <a:rPr lang="en-GB" altLang="en-US" sz="2400"/>
              <a:t> mewn enwau lleoedd sy’n dod yn syth ar ôl yr arddodiad </a:t>
            </a:r>
            <a:r>
              <a:rPr lang="en-GB" altLang="en-US" sz="2400" b="1"/>
              <a:t>‘yn’</a:t>
            </a:r>
            <a:r>
              <a:rPr lang="en-GB" altLang="en-US" sz="2400"/>
              <a:t>: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217F1B6F-3DB7-7644-8A14-1AA2C6A015E8}"/>
              </a:ext>
            </a:extLst>
          </p:cNvPr>
          <p:cNvGraphicFramePr>
            <a:graphicFrameLocks noGrp="1"/>
          </p:cNvGraphicFramePr>
          <p:nvPr/>
        </p:nvGraphicFramePr>
        <p:xfrm>
          <a:off x="2452662" y="1571612"/>
          <a:ext cx="7286676" cy="3108960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226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p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&gt;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mh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ym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Mhwllheli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*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t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&gt;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nh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yn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Nhrefor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c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&gt;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ngh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yng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Nghricieth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*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b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&gt; m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ym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Mangor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*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d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&gt; n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yn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Ninas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g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&gt;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ng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yng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Ngwynedd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3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*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3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CB01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9400" name="TextBox 13">
            <a:extLst>
              <a:ext uri="{FF2B5EF4-FFF2-40B4-BE49-F238E27FC236}">
                <a16:creationId xmlns:a16="http://schemas.microsoft.com/office/drawing/2014/main" id="{A1EDAD91-1748-1E42-BDA5-C0FE114946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66938" y="5214938"/>
            <a:ext cx="60007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/>
              <a:t>* Sylwch fel mae’r ‘yn’ yn newid weithiau.</a:t>
            </a:r>
          </a:p>
        </p:txBody>
      </p:sp>
    </p:spTree>
    <p:extLst>
      <p:ext uri="{BB962C8B-B14F-4D97-AF65-F5344CB8AC3E}">
        <p14:creationId xmlns:p14="http://schemas.microsoft.com/office/powerpoint/2010/main" val="42142466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7" name="Picture 2" descr="C:\Users\Fflur\Pictures\Microsoft Clip Organizer\j0232934.wmf">
            <a:extLst>
              <a:ext uri="{FF2B5EF4-FFF2-40B4-BE49-F238E27FC236}">
                <a16:creationId xmlns:a16="http://schemas.microsoft.com/office/drawing/2014/main" id="{2FBD8A23-27E0-6A4F-81A4-878FB5127F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8050" y="5192714"/>
            <a:ext cx="2139950" cy="1665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3B62401-8B20-F64F-B73C-4B7FCA38B0C5}"/>
              </a:ext>
            </a:extLst>
          </p:cNvPr>
          <p:cNvCxnSpPr/>
          <p:nvPr/>
        </p:nvCxnSpPr>
        <p:spPr>
          <a:xfrm rot="16200000" flipV="1">
            <a:off x="7632711" y="2679695"/>
            <a:ext cx="5000660" cy="69850"/>
          </a:xfrm>
          <a:prstGeom prst="line">
            <a:avLst/>
          </a:prstGeom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F002923-57FF-0142-AAC7-F08089C1D1A2}"/>
              </a:ext>
            </a:extLst>
          </p:cNvPr>
          <p:cNvCxnSpPr/>
          <p:nvPr/>
        </p:nvCxnSpPr>
        <p:spPr>
          <a:xfrm rot="10800000">
            <a:off x="1809750" y="214314"/>
            <a:ext cx="8286750" cy="158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EF5DA68-581D-7345-AB1A-49B6477A768E}"/>
              </a:ext>
            </a:extLst>
          </p:cNvPr>
          <p:cNvCxnSpPr/>
          <p:nvPr/>
        </p:nvCxnSpPr>
        <p:spPr>
          <a:xfrm rot="10800000">
            <a:off x="1738313" y="6643689"/>
            <a:ext cx="7072312" cy="158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B19DE8-C108-BE43-94DC-683F129890A0}"/>
              </a:ext>
            </a:extLst>
          </p:cNvPr>
          <p:cNvCxnSpPr/>
          <p:nvPr/>
        </p:nvCxnSpPr>
        <p:spPr>
          <a:xfrm rot="5400000">
            <a:off x="-1440656" y="3393283"/>
            <a:ext cx="6429375" cy="7143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422" name="TextBox 6">
            <a:extLst>
              <a:ext uri="{FF2B5EF4-FFF2-40B4-BE49-F238E27FC236}">
                <a16:creationId xmlns:a16="http://schemas.microsoft.com/office/drawing/2014/main" id="{8E5EF908-897B-4D44-8515-203F8D285B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1251" y="571500"/>
            <a:ext cx="6500813" cy="1631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800"/>
              <a:t>Ceir </a:t>
            </a:r>
            <a:r>
              <a:rPr lang="en-GB" altLang="en-US" sz="2800" b="1"/>
              <a:t>treiglad llaes </a:t>
            </a:r>
            <a:r>
              <a:rPr lang="en-GB" altLang="en-US" sz="2800"/>
              <a:t>ar ôl yr arddodiaid:</a:t>
            </a:r>
          </a:p>
          <a:p>
            <a:pPr>
              <a:spcBef>
                <a:spcPct val="0"/>
              </a:spcBef>
              <a:buFontTx/>
              <a:buNone/>
            </a:pPr>
            <a:endParaRPr lang="en-GB" altLang="en-US" sz="2800"/>
          </a:p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4400">
                <a:solidFill>
                  <a:srgbClr val="FF0000"/>
                </a:solidFill>
              </a:rPr>
              <a:t>â </a:t>
            </a:r>
            <a:r>
              <a:rPr lang="en-GB" altLang="en-US" sz="4400"/>
              <a:t>/</a:t>
            </a:r>
            <a:r>
              <a:rPr lang="en-GB" altLang="en-US" sz="4400">
                <a:solidFill>
                  <a:srgbClr val="FF0000"/>
                </a:solidFill>
              </a:rPr>
              <a:t> </a:t>
            </a:r>
            <a:r>
              <a:rPr lang="en-GB" altLang="en-US" sz="4400">
                <a:solidFill>
                  <a:srgbClr val="00B050"/>
                </a:solidFill>
              </a:rPr>
              <a:t>gyda</a:t>
            </a:r>
            <a:r>
              <a:rPr lang="en-GB" altLang="en-US" sz="4400">
                <a:solidFill>
                  <a:srgbClr val="FF0000"/>
                </a:solidFill>
              </a:rPr>
              <a:t> </a:t>
            </a:r>
            <a:r>
              <a:rPr lang="en-GB" altLang="en-US" sz="4400"/>
              <a:t>/</a:t>
            </a:r>
            <a:r>
              <a:rPr lang="en-GB" altLang="en-US" sz="4400">
                <a:solidFill>
                  <a:srgbClr val="FF0000"/>
                </a:solidFill>
              </a:rPr>
              <a:t> </a:t>
            </a:r>
            <a:r>
              <a:rPr lang="en-GB" altLang="en-US" sz="4400">
                <a:solidFill>
                  <a:srgbClr val="7030A0"/>
                </a:solidFill>
              </a:rPr>
              <a:t>tua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123B8700-A9A2-144F-B154-4B64A975B5CA}"/>
              </a:ext>
            </a:extLst>
          </p:cNvPr>
          <p:cNvGraphicFramePr>
            <a:graphicFrameLocks noGrp="1"/>
          </p:cNvGraphicFramePr>
          <p:nvPr/>
        </p:nvGraphicFramePr>
        <p:xfrm>
          <a:off x="2238348" y="2857496"/>
          <a:ext cx="7286676" cy="1554480"/>
        </p:xfrm>
        <a:graphic>
          <a:graphicData uri="http://schemas.openxmlformats.org/drawingml/2006/table">
            <a:tbl>
              <a:tblPr firstRow="1" bandRow="1">
                <a:effectLst>
                  <a:innerShdw blurRad="114300">
                    <a:prstClr val="black"/>
                  </a:innerShdw>
                </a:effectLst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226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p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&gt; ph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â </a:t>
                      </a:r>
                      <a:r>
                        <a:rPr lang="en-GB" sz="2800" b="1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phensel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t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&gt;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th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gyda</a:t>
                      </a:r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</a:t>
                      </a:r>
                      <a:r>
                        <a:rPr lang="en-GB" sz="2800" b="1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thractor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c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&gt;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ch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tua</a:t>
                      </a:r>
                      <a:r>
                        <a:rPr lang="en-GB" sz="2800" b="1" baseline="0" dirty="0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 </a:t>
                      </a:r>
                      <a:r>
                        <a:rPr lang="en-GB" sz="2800" b="1" baseline="0" dirty="0" err="1">
                          <a:solidFill>
                            <a:schemeClr val="bg1"/>
                          </a:solidFill>
                          <a:effectLst>
                            <a:glow rad="228600">
                              <a:schemeClr val="accent5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omic Sans MS" pitchFamily="66" charset="0"/>
                        </a:rPr>
                        <a:t>cheiniog</a:t>
                      </a:r>
                      <a:endParaRPr lang="en-GB" sz="2800" b="1" dirty="0">
                        <a:solidFill>
                          <a:schemeClr val="bg1"/>
                        </a:solidFill>
                        <a:effectLst>
                          <a:glow rad="228600">
                            <a:schemeClr val="accent5">
                              <a:satMod val="175000"/>
                              <a:alpha val="40000"/>
                            </a:schemeClr>
                          </a:glow>
                        </a:effectLst>
                        <a:latin typeface="Comic Sans MS" pitchFamily="66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78735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0C193-4988-6E4A-A14C-7BD81FF55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15932"/>
          </a:xfr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algn="ctr">
              <a:lnSpc>
                <a:spcPct val="150000"/>
              </a:lnSpc>
              <a:defRPr/>
            </a:pPr>
            <a:r>
              <a:rPr lang="en-US" dirty="0" err="1">
                <a:latin typeface="Segoe Print" charset="0"/>
                <a:ea typeface="Segoe Print" charset="0"/>
                <a:cs typeface="Segoe Print" charset="0"/>
              </a:rPr>
              <a:t>Mewn</a:t>
            </a:r>
            <a:r>
              <a:rPr lang="en-US" dirty="0">
                <a:latin typeface="Segoe Print" charset="0"/>
                <a:ea typeface="Segoe Print" charset="0"/>
                <a:cs typeface="Segoe Print" charset="0"/>
              </a:rPr>
              <a:t> / </a:t>
            </a:r>
            <a:r>
              <a:rPr lang="en-US" dirty="0" err="1">
                <a:latin typeface="Segoe Print" charset="0"/>
                <a:ea typeface="Segoe Print" charset="0"/>
                <a:cs typeface="Segoe Print" charset="0"/>
              </a:rPr>
              <a:t>Yn</a:t>
            </a:r>
            <a:endParaRPr lang="en-US" dirty="0">
              <a:latin typeface="Segoe Print" charset="0"/>
              <a:ea typeface="Segoe Print" charset="0"/>
              <a:cs typeface="Segoe Print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458B34-86C2-F546-A727-FC51683134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2925" y="1880019"/>
            <a:ext cx="8712200" cy="4738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2800" dirty="0"/>
              <a:t> </a:t>
            </a:r>
            <a:r>
              <a:rPr lang="en-US" altLang="en-US" b="1" dirty="0" err="1"/>
              <a:t>mewn</a:t>
            </a:r>
            <a:r>
              <a:rPr lang="en-US" altLang="en-US" b="1" dirty="0"/>
              <a:t> = </a:t>
            </a:r>
            <a:r>
              <a:rPr lang="en-US" altLang="en-US" b="1" i="1" dirty="0"/>
              <a:t>in a		 </a:t>
            </a:r>
            <a:r>
              <a:rPr lang="en-US" altLang="en-US" b="1" dirty="0" err="1"/>
              <a:t>yn</a:t>
            </a:r>
            <a:r>
              <a:rPr lang="en-US" altLang="en-US" b="1" dirty="0"/>
              <a:t> = </a:t>
            </a:r>
            <a:r>
              <a:rPr lang="en-US" altLang="en-US" b="1" i="1" dirty="0"/>
              <a:t>in (the)</a:t>
            </a:r>
            <a:endParaRPr lang="en-US" altLang="en-US" dirty="0"/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 dirty="0"/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 dirty="0"/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dirty="0"/>
              <a:t>Mae ‘</a:t>
            </a:r>
            <a:r>
              <a:rPr lang="en-US" altLang="en-US" sz="2800" dirty="0" err="1"/>
              <a:t>mewn</a:t>
            </a:r>
            <a:r>
              <a:rPr lang="en-US" altLang="en-US" sz="2800" dirty="0"/>
              <a:t>’ </a:t>
            </a:r>
            <a:r>
              <a:rPr lang="en-US" altLang="en-US" sz="2800" dirty="0" err="1"/>
              <a:t>yn</a:t>
            </a:r>
            <a:r>
              <a:rPr lang="en-US" altLang="en-US" sz="2800" dirty="0"/>
              <a:t> </a:t>
            </a:r>
            <a:r>
              <a:rPr lang="en-US" altLang="en-US" sz="2800" b="1" dirty="0" err="1"/>
              <a:t>amhenodol</a:t>
            </a:r>
            <a:r>
              <a:rPr lang="en-US" altLang="en-US" sz="2800" dirty="0"/>
              <a:t>: </a:t>
            </a:r>
            <a:r>
              <a:rPr lang="en-US" altLang="en-US" sz="2800" dirty="0" err="1"/>
              <a:t>mewn</a:t>
            </a:r>
            <a:r>
              <a:rPr lang="en-US" altLang="en-US" sz="2800" dirty="0"/>
              <a:t> </a:t>
            </a:r>
            <a:r>
              <a:rPr lang="en-US" altLang="en-US" sz="2800" dirty="0" err="1"/>
              <a:t>gwers</a:t>
            </a:r>
            <a:r>
              <a:rPr lang="en-US" altLang="en-US" sz="2800" dirty="0"/>
              <a:t> (in a lesson), </a:t>
            </a:r>
            <a:r>
              <a:rPr lang="en-US" altLang="en-US" sz="2800" dirty="0" err="1"/>
              <a:t>mewn</a:t>
            </a:r>
            <a:r>
              <a:rPr lang="en-US" altLang="en-US" sz="2800" dirty="0"/>
              <a:t> </a:t>
            </a:r>
            <a:r>
              <a:rPr lang="en-US" altLang="en-US" sz="2800" dirty="0" err="1"/>
              <a:t>pentref</a:t>
            </a:r>
            <a:r>
              <a:rPr lang="en-US" altLang="en-US" sz="2800" dirty="0"/>
              <a:t> (in a village), </a:t>
            </a:r>
            <a:r>
              <a:rPr lang="en-US" altLang="en-US" sz="2800" dirty="0" err="1"/>
              <a:t>mewn</a:t>
            </a:r>
            <a:r>
              <a:rPr lang="en-US" altLang="en-US" sz="2800" dirty="0"/>
              <a:t> </a:t>
            </a:r>
            <a:r>
              <a:rPr lang="en-US" altLang="en-US" sz="2800" dirty="0" err="1"/>
              <a:t>Eglwys</a:t>
            </a:r>
            <a:r>
              <a:rPr lang="en-US" altLang="en-US" sz="2800" dirty="0"/>
              <a:t> (in a Church).  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2800" dirty="0"/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2800" dirty="0"/>
              <a:t>Mae ‘</a:t>
            </a:r>
            <a:r>
              <a:rPr lang="en-US" altLang="en-US" sz="2800" dirty="0" err="1"/>
              <a:t>yn</a:t>
            </a:r>
            <a:r>
              <a:rPr lang="en-US" altLang="en-US" sz="2800" dirty="0"/>
              <a:t>’ </a:t>
            </a:r>
            <a:r>
              <a:rPr lang="en-US" altLang="en-US" sz="2800" dirty="0" err="1"/>
              <a:t>yn</a:t>
            </a:r>
            <a:r>
              <a:rPr lang="en-US" altLang="en-US" sz="2800" dirty="0"/>
              <a:t> </a:t>
            </a:r>
            <a:r>
              <a:rPr lang="en-US" altLang="en-US" sz="2800" b="1" dirty="0" err="1"/>
              <a:t>benodol</a:t>
            </a:r>
            <a:r>
              <a:rPr lang="en-US" altLang="en-US" sz="2800" dirty="0"/>
              <a:t> pan </a:t>
            </a:r>
            <a:r>
              <a:rPr lang="en-US" altLang="en-US" sz="2800" dirty="0" err="1"/>
              <a:t>fyddwn</a:t>
            </a:r>
            <a:r>
              <a:rPr lang="en-US" altLang="en-US" sz="2800" dirty="0"/>
              <a:t> </a:t>
            </a:r>
            <a:r>
              <a:rPr lang="en-US" altLang="en-US" sz="2800" dirty="0" err="1"/>
              <a:t>yn</a:t>
            </a:r>
            <a:r>
              <a:rPr lang="en-US" altLang="en-US" sz="2800" dirty="0"/>
              <a:t> </a:t>
            </a:r>
            <a:r>
              <a:rPr lang="en-US" altLang="en-US" sz="2800" dirty="0" err="1"/>
              <a:t>ychwanegu</a:t>
            </a:r>
            <a:r>
              <a:rPr lang="en-US" altLang="en-US" sz="2800" dirty="0"/>
              <a:t> y </a:t>
            </a:r>
            <a:r>
              <a:rPr lang="en-US" altLang="en-US" sz="2800" dirty="0" err="1"/>
              <a:t>fannod</a:t>
            </a:r>
            <a:r>
              <a:rPr lang="en-US" altLang="en-US" sz="2800" dirty="0"/>
              <a:t> (y /</a:t>
            </a:r>
            <a:r>
              <a:rPr lang="en-US" altLang="en-US" sz="2800" dirty="0" err="1"/>
              <a:t>yr</a:t>
            </a:r>
            <a:r>
              <a:rPr lang="en-US" altLang="en-US" sz="2800" dirty="0"/>
              <a:t>) : </a:t>
            </a:r>
            <a:r>
              <a:rPr lang="en-US" altLang="en-US" sz="2800" dirty="0" err="1"/>
              <a:t>yn</a:t>
            </a:r>
            <a:r>
              <a:rPr lang="en-US" altLang="en-US" sz="2800" dirty="0"/>
              <a:t> y </a:t>
            </a:r>
            <a:r>
              <a:rPr lang="en-US" altLang="en-US" sz="2800" dirty="0" err="1"/>
              <a:t>wers</a:t>
            </a:r>
            <a:r>
              <a:rPr lang="en-US" altLang="en-US" sz="2800" dirty="0"/>
              <a:t> (in the lesson), </a:t>
            </a:r>
            <a:r>
              <a:rPr lang="en-US" altLang="en-US" sz="2800" dirty="0" err="1"/>
              <a:t>yn</a:t>
            </a:r>
            <a:r>
              <a:rPr lang="en-US" altLang="en-US" sz="2800" dirty="0"/>
              <a:t> y </a:t>
            </a:r>
            <a:r>
              <a:rPr lang="en-US" altLang="en-US" sz="2800" dirty="0" err="1"/>
              <a:t>pentref</a:t>
            </a:r>
            <a:r>
              <a:rPr lang="en-US" altLang="en-US" sz="2800" dirty="0"/>
              <a:t> (in the village), </a:t>
            </a:r>
            <a:r>
              <a:rPr lang="en-US" altLang="en-US" sz="2800" dirty="0" err="1"/>
              <a:t>yn</a:t>
            </a:r>
            <a:r>
              <a:rPr lang="en-US" altLang="en-US" sz="2800" dirty="0"/>
              <a:t> </a:t>
            </a:r>
            <a:r>
              <a:rPr lang="en-US" altLang="en-US" sz="2800" dirty="0" err="1"/>
              <a:t>yr</a:t>
            </a:r>
            <a:r>
              <a:rPr lang="en-US" altLang="en-US" sz="2800" dirty="0"/>
              <a:t> </a:t>
            </a:r>
            <a:r>
              <a:rPr lang="en-US" altLang="en-US" sz="2800" dirty="0" err="1"/>
              <a:t>Eglwys</a:t>
            </a:r>
            <a:r>
              <a:rPr lang="en-US" altLang="en-US" sz="2800" dirty="0"/>
              <a:t> (in the Church).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035817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6FFF9-FFDC-704A-8D29-EC5FB25C78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5158" y="1342342"/>
            <a:ext cx="9857874" cy="4173315"/>
          </a:xfrm>
        </p:spPr>
        <p:txBody>
          <a:bodyPr rtlCol="0">
            <a:noAutofit/>
          </a:bodyPr>
          <a:lstStyle/>
          <a:p>
            <a:pPr>
              <a:spcAft>
                <a:spcPts val="0"/>
              </a:spcAft>
              <a:buFont typeface="Wingdings" charset="2"/>
              <a:buChar char="Ø"/>
              <a:defRPr/>
            </a:pPr>
            <a:r>
              <a:rPr lang="en-US" sz="2800" dirty="0" err="1"/>
              <a:t>Rydym</a:t>
            </a:r>
            <a:r>
              <a:rPr lang="en-US" sz="2800" dirty="0"/>
              <a:t> </a:t>
            </a:r>
            <a:r>
              <a:rPr lang="en-US" sz="2800" dirty="0" err="1"/>
              <a:t>hefyd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defnyddio</a:t>
            </a:r>
            <a:r>
              <a:rPr lang="en-US" sz="2800" dirty="0"/>
              <a:t> ‘</a:t>
            </a:r>
            <a:r>
              <a:rPr lang="en-US" sz="2800" dirty="0" err="1"/>
              <a:t>mewn</a:t>
            </a:r>
            <a:r>
              <a:rPr lang="en-US" sz="2800" dirty="0"/>
              <a:t>’ </a:t>
            </a:r>
            <a:r>
              <a:rPr lang="en-US" sz="2800" dirty="0" err="1"/>
              <a:t>gydag</a:t>
            </a:r>
            <a:r>
              <a:rPr lang="en-US" sz="2800" dirty="0"/>
              <a:t> </a:t>
            </a:r>
            <a:r>
              <a:rPr lang="en-US" sz="2800" b="1" dirty="0" err="1"/>
              <a:t>enwau</a:t>
            </a:r>
            <a:r>
              <a:rPr lang="en-US" sz="2800" b="1" dirty="0"/>
              <a:t> </a:t>
            </a:r>
            <a:r>
              <a:rPr lang="en-US" sz="2800" b="1" dirty="0" err="1"/>
              <a:t>lluosog</a:t>
            </a:r>
            <a:r>
              <a:rPr lang="en-US" sz="2800" b="1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hytrach</a:t>
            </a:r>
            <a:r>
              <a:rPr lang="en-US" sz="2800" dirty="0"/>
              <a:t> nag ‘</a:t>
            </a:r>
            <a:r>
              <a:rPr lang="en-US" sz="2800" dirty="0" err="1"/>
              <a:t>yn</a:t>
            </a:r>
            <a:r>
              <a:rPr lang="en-US" sz="2800" dirty="0"/>
              <a:t>’. </a:t>
            </a: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US" sz="2800" dirty="0"/>
              <a:t> </a:t>
            </a:r>
            <a:r>
              <a:rPr lang="en-US" sz="2800" dirty="0" err="1"/>
              <a:t>e.e</a:t>
            </a:r>
            <a:r>
              <a:rPr lang="en-US" sz="2800" dirty="0"/>
              <a:t>.  "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gwersi</a:t>
            </a:r>
            <a:r>
              <a:rPr lang="en-US" sz="2800" dirty="0"/>
              <a:t>”, </a:t>
            </a:r>
            <a:r>
              <a:rPr lang="en-US" sz="2800" b="1" dirty="0" err="1"/>
              <a:t>nid</a:t>
            </a:r>
            <a:r>
              <a:rPr lang="en-US" sz="2800" dirty="0"/>
              <a:t> ‘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gwersi</a:t>
            </a:r>
            <a:r>
              <a:rPr lang="en-US" sz="2800" dirty="0"/>
              <a:t>’ </a:t>
            </a:r>
            <a:r>
              <a:rPr lang="en-US" sz="2800" dirty="0" err="1"/>
              <a:t>er</a:t>
            </a:r>
            <a:r>
              <a:rPr lang="en-US" sz="2800" dirty="0"/>
              <a:t> </a:t>
            </a:r>
            <a:r>
              <a:rPr lang="en-US" sz="2800" dirty="0" err="1"/>
              <a:t>mai</a:t>
            </a:r>
            <a:r>
              <a:rPr lang="en-US" sz="2800" dirty="0"/>
              <a:t> “in lessons” </a:t>
            </a:r>
            <a:r>
              <a:rPr lang="en-US" sz="2800" dirty="0" err="1"/>
              <a:t>ydyw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Saesneg</a:t>
            </a:r>
            <a:r>
              <a:rPr lang="en-US" sz="2800" dirty="0"/>
              <a:t>. </a:t>
            </a:r>
            <a:r>
              <a:rPr lang="en-US" sz="2800" dirty="0" err="1"/>
              <a:t>Gellir</a:t>
            </a:r>
            <a:r>
              <a:rPr lang="en-US" sz="2800" dirty="0"/>
              <a:t> </a:t>
            </a:r>
            <a:r>
              <a:rPr lang="en-US" sz="2800" dirty="0" err="1"/>
              <a:t>defnyddio</a:t>
            </a:r>
            <a:r>
              <a:rPr lang="en-US" sz="2800" dirty="0"/>
              <a:t> “</a:t>
            </a:r>
            <a:r>
              <a:rPr lang="en-US" sz="2800" dirty="0" err="1"/>
              <a:t>yn</a:t>
            </a:r>
            <a:r>
              <a:rPr lang="en-US" sz="2800" dirty="0"/>
              <a:t> y </a:t>
            </a:r>
            <a:r>
              <a:rPr lang="en-US" sz="2800" dirty="0" err="1"/>
              <a:t>gwersi</a:t>
            </a:r>
            <a:r>
              <a:rPr lang="en-US" sz="2800" dirty="0"/>
              <a:t>” - in </a:t>
            </a:r>
            <a:r>
              <a:rPr lang="en-US" sz="2800" b="1" dirty="0"/>
              <a:t>the</a:t>
            </a:r>
            <a:r>
              <a:rPr lang="en-US" sz="2800" dirty="0"/>
              <a:t> lessons.</a:t>
            </a:r>
          </a:p>
          <a:p>
            <a:pPr marL="0" indent="0">
              <a:spcAft>
                <a:spcPts val="0"/>
              </a:spcAft>
              <a:buNone/>
              <a:defRPr/>
            </a:pPr>
            <a:endParaRPr lang="en-US" sz="2800" dirty="0"/>
          </a:p>
          <a:p>
            <a:pPr>
              <a:spcAft>
                <a:spcPts val="0"/>
              </a:spcAft>
              <a:buFont typeface="Wingdings" charset="2"/>
              <a:buChar char="Ø"/>
              <a:defRPr/>
            </a:pPr>
            <a:r>
              <a:rPr lang="en-US" sz="2800" dirty="0" err="1"/>
              <a:t>Rydym</a:t>
            </a:r>
            <a:r>
              <a:rPr lang="en-US" sz="2800" dirty="0"/>
              <a:t> bob </a:t>
            </a:r>
            <a:r>
              <a:rPr lang="en-US" sz="2800" dirty="0" err="1"/>
              <a:t>tro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defnyddio</a:t>
            </a:r>
            <a:r>
              <a:rPr lang="en-US" sz="2800" dirty="0"/>
              <a:t> ‘</a:t>
            </a:r>
            <a:r>
              <a:rPr lang="en-US" sz="2800" dirty="0" err="1"/>
              <a:t>yn</a:t>
            </a:r>
            <a:r>
              <a:rPr lang="en-US" sz="2800" dirty="0"/>
              <a:t>’ </a:t>
            </a:r>
            <a:r>
              <a:rPr lang="en-US" sz="2800" dirty="0" err="1"/>
              <a:t>ar</a:t>
            </a:r>
            <a:r>
              <a:rPr lang="en-US" sz="2800" dirty="0"/>
              <a:t> </a:t>
            </a:r>
            <a:r>
              <a:rPr lang="en-US" sz="2800" dirty="0" err="1"/>
              <a:t>gyfer</a:t>
            </a:r>
            <a:r>
              <a:rPr lang="en-US" sz="2800" dirty="0"/>
              <a:t> </a:t>
            </a:r>
            <a:r>
              <a:rPr lang="en-US" sz="2800" dirty="0" err="1"/>
              <a:t>enwau</a:t>
            </a:r>
            <a:r>
              <a:rPr lang="en-US" sz="2800" dirty="0"/>
              <a:t> </a:t>
            </a:r>
            <a:r>
              <a:rPr lang="en-US" sz="2800" dirty="0" err="1"/>
              <a:t>llefydd</a:t>
            </a:r>
            <a:r>
              <a:rPr lang="en-US" sz="2800" dirty="0"/>
              <a:t>. </a:t>
            </a:r>
          </a:p>
          <a:p>
            <a:pPr marL="0" indent="0">
              <a:spcAft>
                <a:spcPts val="0"/>
              </a:spcAft>
              <a:buNone/>
              <a:defRPr/>
            </a:pPr>
            <a:r>
              <a:rPr lang="en-US" sz="2800" dirty="0" err="1"/>
              <a:t>e.e</a:t>
            </a:r>
            <a:r>
              <a:rPr lang="en-US" sz="2800" dirty="0"/>
              <a:t>. ‘</a:t>
            </a:r>
            <a:r>
              <a:rPr lang="en-US" sz="2800" dirty="0" err="1"/>
              <a:t>Mae’r</a:t>
            </a:r>
            <a:r>
              <a:rPr lang="en-US" sz="2800" dirty="0"/>
              <a:t> </a:t>
            </a:r>
            <a:r>
              <a:rPr lang="en-US" sz="2800" dirty="0" err="1"/>
              <a:t>ysgol</a:t>
            </a:r>
            <a:r>
              <a:rPr lang="en-US" sz="2800" dirty="0"/>
              <a:t> </a:t>
            </a:r>
            <a:r>
              <a:rPr lang="en-US" sz="2800" b="1" dirty="0" err="1"/>
              <a:t>yng</a:t>
            </a:r>
            <a:r>
              <a:rPr lang="en-US" sz="2800" b="1" dirty="0"/>
              <a:t> </a:t>
            </a:r>
            <a:r>
              <a:rPr lang="en-US" sz="2800" dirty="0" err="1"/>
              <a:t>Nghaerfyrddin</a:t>
            </a:r>
            <a:r>
              <a:rPr lang="en-US" sz="2800" dirty="0"/>
              <a:t>’ </a:t>
            </a:r>
            <a:r>
              <a:rPr lang="en-US" sz="2800" b="1" dirty="0"/>
              <a:t> </a:t>
            </a:r>
            <a:r>
              <a:rPr lang="en-US" sz="2800" dirty="0"/>
              <a:t>(</a:t>
            </a:r>
            <a:r>
              <a:rPr lang="en-US" sz="2800" dirty="0" err="1"/>
              <a:t>Rhaid</a:t>
            </a:r>
            <a:r>
              <a:rPr lang="en-US" sz="2800" dirty="0"/>
              <a:t> </a:t>
            </a:r>
            <a:r>
              <a:rPr lang="en-US" sz="2800" dirty="0" err="1"/>
              <a:t>cofio’r</a:t>
            </a:r>
            <a:r>
              <a:rPr lang="en-US" sz="2800" dirty="0"/>
              <a:t> </a:t>
            </a:r>
            <a:r>
              <a:rPr lang="en-US" sz="2800" dirty="0" err="1"/>
              <a:t>Treiglad</a:t>
            </a:r>
            <a:r>
              <a:rPr lang="en-US" sz="2800" dirty="0"/>
              <a:t> </a:t>
            </a:r>
            <a:r>
              <a:rPr lang="en-US" sz="2800" dirty="0" err="1"/>
              <a:t>Trwynol</a:t>
            </a:r>
            <a:r>
              <a:rPr lang="en-US" sz="2800" dirty="0"/>
              <a:t> fan </a:t>
            </a:r>
            <a:r>
              <a:rPr lang="en-US" sz="2800" dirty="0" err="1"/>
              <a:t>hyn</a:t>
            </a:r>
            <a:r>
              <a:rPr lang="en-US" sz="2800" dirty="0"/>
              <a:t>). Mae </a:t>
            </a:r>
            <a:r>
              <a:rPr lang="en-US" sz="2800" dirty="0" err="1"/>
              <a:t>hyn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wir</a:t>
            </a:r>
            <a:r>
              <a:rPr lang="en-US" sz="2800" dirty="0"/>
              <a:t> am </a:t>
            </a:r>
            <a:r>
              <a:rPr lang="en-US" sz="2800" dirty="0" err="1"/>
              <a:t>deitlau</a:t>
            </a:r>
            <a:r>
              <a:rPr lang="en-US" sz="2800" dirty="0"/>
              <a:t> </a:t>
            </a:r>
            <a:r>
              <a:rPr lang="en-US" sz="2800" dirty="0" err="1"/>
              <a:t>hefyd</a:t>
            </a:r>
            <a:r>
              <a:rPr lang="en-US" sz="2800" dirty="0"/>
              <a:t> </a:t>
            </a:r>
            <a:r>
              <a:rPr lang="en-US" sz="2800" dirty="0" err="1"/>
              <a:t>e.e</a:t>
            </a:r>
            <a:r>
              <a:rPr lang="en-US" sz="2800" dirty="0"/>
              <a:t>. </a:t>
            </a:r>
            <a:r>
              <a:rPr lang="en-US" sz="2800" dirty="0" err="1"/>
              <a:t>Ym</a:t>
            </a:r>
            <a:r>
              <a:rPr lang="en-US" sz="2800" dirty="0"/>
              <a:t> </a:t>
            </a:r>
            <a:r>
              <a:rPr lang="en-US" sz="2800" dirty="0" err="1"/>
              <a:t>Mhrifysgol</a:t>
            </a:r>
            <a:r>
              <a:rPr lang="en-US" sz="2800" dirty="0"/>
              <a:t> </a:t>
            </a:r>
            <a:r>
              <a:rPr lang="en-US" sz="2800" dirty="0" err="1"/>
              <a:t>Cymru</a:t>
            </a:r>
            <a:r>
              <a:rPr lang="en-US" sz="2800" dirty="0"/>
              <a:t>,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Ysgol</a:t>
            </a:r>
            <a:r>
              <a:rPr lang="en-US" sz="2800" dirty="0"/>
              <a:t> </a:t>
            </a:r>
            <a:r>
              <a:rPr lang="en-US" sz="2800" dirty="0" err="1"/>
              <a:t>Treganna</a:t>
            </a:r>
            <a:r>
              <a:rPr lang="en-US" sz="2800" dirty="0"/>
              <a:t>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DE22CE3-4193-8847-8CBC-C11CADF6A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97C3E49-2A67-504F-B5EF-B7D9343D8D1E}"/>
              </a:ext>
            </a:extLst>
          </p:cNvPr>
          <p:cNvSpPr txBox="1">
            <a:spLocks/>
          </p:cNvSpPr>
          <p:nvPr/>
        </p:nvSpPr>
        <p:spPr>
          <a:xfrm>
            <a:off x="2592925" y="259152"/>
            <a:ext cx="8911687" cy="9159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dirty="0" err="1">
                <a:latin typeface="Segoe Print" charset="0"/>
                <a:ea typeface="Segoe Print" charset="0"/>
                <a:cs typeface="Segoe Print" charset="0"/>
              </a:rPr>
              <a:t>Mewn</a:t>
            </a:r>
            <a:r>
              <a:rPr lang="en-US" dirty="0">
                <a:latin typeface="Segoe Print" charset="0"/>
                <a:ea typeface="Segoe Print" charset="0"/>
                <a:cs typeface="Segoe Print" charset="0"/>
              </a:rPr>
              <a:t> / </a:t>
            </a:r>
            <a:r>
              <a:rPr lang="en-US" dirty="0" err="1">
                <a:latin typeface="Segoe Print" charset="0"/>
                <a:ea typeface="Segoe Print" charset="0"/>
                <a:cs typeface="Segoe Print" charset="0"/>
              </a:rPr>
              <a:t>Yn</a:t>
            </a:r>
            <a:endParaRPr lang="en-US" dirty="0">
              <a:latin typeface="Segoe Print" charset="0"/>
              <a:ea typeface="Segoe Print" charset="0"/>
              <a:cs typeface="Segoe Prin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9685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727A5-0D6C-514C-B92E-288DCD00C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8576"/>
            <a:ext cx="8229600" cy="777875"/>
          </a:xfr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>
              <a:defRPr/>
            </a:pPr>
            <a:r>
              <a:rPr lang="en-US" dirty="0" err="1">
                <a:latin typeface="Segoe Print" charset="0"/>
                <a:ea typeface="Segoe Print" charset="0"/>
                <a:cs typeface="Segoe Print" charset="0"/>
              </a:rPr>
              <a:t>Ymarfer</a:t>
            </a:r>
            <a:endParaRPr lang="en-US" dirty="0">
              <a:latin typeface="Segoe Print" charset="0"/>
              <a:ea typeface="Segoe Print" charset="0"/>
              <a:cs typeface="Segoe Print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9C7EC3-0B5A-6D40-807D-FC62232049D4}"/>
              </a:ext>
            </a:extLst>
          </p:cNvPr>
          <p:cNvSpPr txBox="1"/>
          <p:nvPr/>
        </p:nvSpPr>
        <p:spPr>
          <a:xfrm>
            <a:off x="1981200" y="806450"/>
            <a:ext cx="8229600" cy="593883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endParaRPr lang="en-US" altLang="en-US" sz="190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1. Mae Annest yn byw  _____ Treforys.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2. Mae’r arian _____ poced y bachgen .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endParaRPr lang="en-US" altLang="en-US" sz="190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3. Roedd y boen _______ coes y ferch.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	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4. Mae rhywbeth diddorol ______ gwaith y disgybl.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5. Mae twll _______bag yr athrawes. 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6. Rydw i ________________ dosbarth oer.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7. Rydw i’n byw _________________ tŷ coch.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8. Rydw i’n byw ________________ y tŷ coch.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9. Mae brechdanau ____ bag  fy mrawd. 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endParaRPr lang="en-US" altLang="en-US" sz="190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en-US" sz="1900">
                <a:solidFill>
                  <a:srgbClr val="000000"/>
                </a:solidFill>
                <a:latin typeface="Calibri" panose="020F0502020204030204" pitchFamily="34" charset="0"/>
              </a:rPr>
              <a:t>10. Mae’r car _____________ y maes parcio.</a:t>
            </a:r>
          </a:p>
        </p:txBody>
      </p:sp>
    </p:spTree>
    <p:extLst>
      <p:ext uri="{BB962C8B-B14F-4D97-AF65-F5344CB8AC3E}">
        <p14:creationId xmlns:p14="http://schemas.microsoft.com/office/powerpoint/2010/main" val="15908076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8">
            <a:extLst>
              <a:ext uri="{FF2B5EF4-FFF2-40B4-BE49-F238E27FC236}">
                <a16:creationId xmlns:a16="http://schemas.microsoft.com/office/drawing/2014/main" id="{B482C464-D766-A049-97DF-E8C31D606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 sz="7200">
                <a:solidFill>
                  <a:srgbClr val="003875"/>
                </a:solidFill>
              </a:rPr>
              <a:t>Cenedl Enwau</a:t>
            </a:r>
          </a:p>
        </p:txBody>
      </p:sp>
      <p:sp>
        <p:nvSpPr>
          <p:cNvPr id="18434" name="Content Placeholder 9">
            <a:extLst>
              <a:ext uri="{FF2B5EF4-FFF2-40B4-BE49-F238E27FC236}">
                <a16:creationId xmlns:a16="http://schemas.microsoft.com/office/drawing/2014/main" id="{84201BBB-62C3-7043-A18A-27A6264C5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/>
            <a:r>
              <a:rPr lang="cy-GB" altLang="en-US" sz="66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Beth yw hyn?</a:t>
            </a:r>
          </a:p>
        </p:txBody>
      </p:sp>
    </p:spTree>
    <p:extLst>
      <p:ext uri="{BB962C8B-B14F-4D97-AF65-F5344CB8AC3E}">
        <p14:creationId xmlns:p14="http://schemas.microsoft.com/office/powerpoint/2010/main" val="34695375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F5E8F2E1-C0AF-6348-BC7C-B6791C39D0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 dirty="0">
                <a:solidFill>
                  <a:srgbClr val="003875"/>
                </a:solidFill>
                <a:ea typeface="+mj-ea"/>
                <a:cs typeface="+mj-cs"/>
              </a:rPr>
              <a:t>Pam bod hyn yn bwysig?</a:t>
            </a:r>
            <a:endParaRPr lang="en-GB" altLang="en-US" dirty="0">
              <a:solidFill>
                <a:srgbClr val="003875"/>
              </a:solidFill>
              <a:ea typeface="+mj-ea"/>
              <a:cs typeface="+mj-cs"/>
            </a:endParaRPr>
          </a:p>
        </p:txBody>
      </p:sp>
      <p:sp>
        <p:nvSpPr>
          <p:cNvPr id="19458" name="Rectangle 3">
            <a:extLst>
              <a:ext uri="{FF2B5EF4-FFF2-40B4-BE49-F238E27FC236}">
                <a16:creationId xmlns:a16="http://schemas.microsoft.com/office/drawing/2014/main" id="{C7C2EFB0-8741-BA43-9B75-204A1D4EA9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Mae’n rhaid i ni wybod pryd a sut i’w defnyddio!</a:t>
            </a:r>
          </a:p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Mae’n dangos pryd y dylwn dreiglo</a:t>
            </a:r>
            <a:r>
              <a:rPr lang="cy-GB" altLang="en-US" sz="2500" dirty="0">
                <a:ea typeface="ＭＳ Ｐゴシック" panose="020B0600070205080204" pitchFamily="34" charset="-128"/>
              </a:rPr>
              <a:t>.</a:t>
            </a:r>
          </a:p>
          <a:p>
            <a:pPr eaLnBrk="1" hangingPunct="1">
              <a:buFontTx/>
              <a:buNone/>
            </a:pPr>
            <a:endParaRPr lang="cy-GB" altLang="en-US" sz="2500" b="1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E.e. </a:t>
            </a:r>
          </a:p>
          <a:p>
            <a:pPr marL="0" indent="0" eaLnBrk="1" hangingPunct="1">
              <a:buNone/>
            </a:pPr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Treiglo ar ôl ‘y’</a:t>
            </a:r>
          </a:p>
          <a:p>
            <a:pPr marL="0" indent="0" eaLnBrk="1" hangingPunct="1">
              <a:buNone/>
            </a:pPr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Treiglo ansoddair: adeilad ‘mawr’ neu ‘fawr’?</a:t>
            </a:r>
          </a:p>
          <a:p>
            <a:pPr marL="0" indent="0" eaLnBrk="1" hangingPunct="1">
              <a:buNone/>
            </a:pPr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Hwn neu hon? Y llyfryn ‘hwn’ neu ‘hon’?</a:t>
            </a:r>
          </a:p>
          <a:p>
            <a:pPr eaLnBrk="1" hangingPunct="1">
              <a:buFontTx/>
              <a:buNone/>
            </a:pPr>
            <a:endParaRPr lang="cy-GB" altLang="en-US" b="1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3775467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>
            <a:extLst>
              <a:ext uri="{FF2B5EF4-FFF2-40B4-BE49-F238E27FC236}">
                <a16:creationId xmlns:a16="http://schemas.microsoft.com/office/drawing/2014/main" id="{28020DF6-E1E8-0B4B-9F34-E3F72E21CE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en-GB" sz="4000" b="1" dirty="0" err="1">
                <a:solidFill>
                  <a:srgbClr val="003875"/>
                </a:solidFill>
              </a:rPr>
              <a:t>Benywaidd</a:t>
            </a:r>
            <a:r>
              <a:rPr lang="en-GB" sz="4000" b="1" dirty="0">
                <a:solidFill>
                  <a:srgbClr val="003875"/>
                </a:solidFill>
              </a:rPr>
              <a:t>/ </a:t>
            </a:r>
            <a:r>
              <a:rPr lang="en-GB" sz="4000" b="1" dirty="0" err="1">
                <a:solidFill>
                  <a:srgbClr val="003875"/>
                </a:solidFill>
              </a:rPr>
              <a:t>Gwrywaidd</a:t>
            </a:r>
            <a:br>
              <a:rPr lang="en-GB" sz="4000" b="1" dirty="0">
                <a:solidFill>
                  <a:srgbClr val="003875"/>
                </a:solidFill>
              </a:rPr>
            </a:br>
            <a:r>
              <a:rPr lang="en-GB" sz="4000" b="1" dirty="0" err="1">
                <a:solidFill>
                  <a:srgbClr val="003875"/>
                </a:solidFill>
              </a:rPr>
              <a:t>Pwysigrwydd</a:t>
            </a:r>
            <a:r>
              <a:rPr lang="en-GB" sz="4000" b="1" dirty="0">
                <a:solidFill>
                  <a:srgbClr val="003875"/>
                </a:solidFill>
              </a:rPr>
              <a:t> </a:t>
            </a:r>
            <a:r>
              <a:rPr lang="en-GB" sz="4000" b="1" dirty="0" err="1">
                <a:solidFill>
                  <a:srgbClr val="003875"/>
                </a:solidFill>
              </a:rPr>
              <a:t>Cenedl</a:t>
            </a:r>
            <a:r>
              <a:rPr lang="en-GB" sz="4000" b="1" dirty="0">
                <a:solidFill>
                  <a:srgbClr val="003875"/>
                </a:solidFill>
              </a:rPr>
              <a:t> </a:t>
            </a:r>
            <a:r>
              <a:rPr lang="en-GB" sz="4000" b="1" dirty="0" err="1">
                <a:solidFill>
                  <a:srgbClr val="003875"/>
                </a:solidFill>
              </a:rPr>
              <a:t>Enw</a:t>
            </a:r>
            <a:endParaRPr lang="en-GB" sz="4000" b="1" dirty="0">
              <a:solidFill>
                <a:srgbClr val="003875"/>
              </a:solidFill>
            </a:endParaRPr>
          </a:p>
        </p:txBody>
      </p:sp>
      <p:sp>
        <p:nvSpPr>
          <p:cNvPr id="67590" name="Rectangle 6">
            <a:extLst>
              <a:ext uri="{FF2B5EF4-FFF2-40B4-BE49-F238E27FC236}">
                <a16:creationId xmlns:a16="http://schemas.microsoft.com/office/drawing/2014/main" id="{6C544D9F-B23B-9642-AEDE-A79A095DE361}"/>
              </a:ext>
            </a:extLst>
          </p:cNvPr>
          <p:cNvSpPr>
            <a:spLocks noGrp="1" noChangeArrowheads="1"/>
          </p:cNvSpPr>
          <p:nvPr>
            <p:ph sz="quarter" idx="1"/>
          </p:nvPr>
        </p:nvSpPr>
        <p:spPr>
          <a:xfrm>
            <a:off x="2589212" y="2133600"/>
            <a:ext cx="8915400" cy="455595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b="1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b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ADRODDIAD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Treuliwyd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chwe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mis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yn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rhoi’r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adroddiad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hwn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at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ei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gilydd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Mae’n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adroddiad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cynhwysfawr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diddorol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ac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eang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ei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apêl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Bydd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pawb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sy’n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ei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ddarllen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yn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cael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budd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mawr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ohono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b="1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b="1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400" b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DOGFEN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….y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ddogfen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b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hon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….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….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ddogfen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g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ynhwysfawr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, </a:t>
            </a:r>
            <a:r>
              <a:rPr lang="en-GB" altLang="en-US" sz="24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ddi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ddorol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ac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eang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ei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h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apêl</a:t>
            </a:r>
            <a:endParaRPr lang="en-GB" altLang="en-US" sz="2400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….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sy’n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ei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arllen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yn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cael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budd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mawr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ohoni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34499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75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75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75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75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675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759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759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6759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3EB35-B9B1-4347-89B3-F5950B549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  <a:normAutofit fontScale="90000"/>
          </a:bodyPr>
          <a:lstStyle/>
          <a:p>
            <a:pPr algn="ctr">
              <a:defRPr/>
            </a:pPr>
            <a:r>
              <a:rPr lang="en-GB" altLang="en-US" sz="4100" b="1">
                <a:solidFill>
                  <a:srgbClr val="003875"/>
                </a:solidFill>
                <a:ea typeface="ＭＳ Ｐゴシック" charset="-128"/>
              </a:rPr>
              <a:t>Rheolau treiglo’n feddal sy’n </a:t>
            </a:r>
            <a:br>
              <a:rPr lang="en-GB" altLang="en-US" sz="4100" b="1">
                <a:solidFill>
                  <a:srgbClr val="003875"/>
                </a:solidFill>
                <a:ea typeface="ＭＳ Ｐゴシック" charset="-128"/>
              </a:rPr>
            </a:br>
            <a:r>
              <a:rPr lang="en-GB" altLang="en-US" sz="4100" b="1">
                <a:solidFill>
                  <a:srgbClr val="003875"/>
                </a:solidFill>
                <a:ea typeface="ＭＳ Ｐゴシック" charset="-128"/>
              </a:rPr>
              <a:t>ymwneud â chenedl enw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16AD3-057B-1E4C-841C-D18BFC4D99F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433138" y="2133600"/>
            <a:ext cx="9935325" cy="489284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</a:pP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Enwau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benywaidd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unigol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ar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ôl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b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y </a:t>
            </a:r>
            <a:r>
              <a:rPr lang="en-GB" altLang="en-US" sz="24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fannod</a:t>
            </a:r>
            <a:r>
              <a:rPr lang="en-GB" altLang="en-US" sz="2400" b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(y/ </a:t>
            </a:r>
            <a:r>
              <a:rPr lang="en-GB" altLang="en-US" sz="24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yr</a:t>
            </a:r>
            <a:r>
              <a:rPr lang="en-GB" altLang="en-US" sz="2400" b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/ ‘r) 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e.e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. </a:t>
            </a:r>
          </a:p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sz="1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</a:t>
            </a:r>
          </a:p>
          <a:p>
            <a:pPr>
              <a:lnSpc>
                <a:spcPct val="80000"/>
              </a:lnSpc>
              <a:buSzPct val="25000"/>
              <a:buFont typeface="Arial" panose="020B0604020202020204" pitchFamily="34" charset="0"/>
              <a:buNone/>
            </a:pPr>
            <a:r>
              <a:rPr lang="en-GB" altLang="en-US" sz="1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y </a:t>
            </a:r>
            <a:r>
              <a:rPr lang="en-GB" altLang="en-US" sz="20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dogfen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(&lt;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dogfen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ond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y </a:t>
            </a:r>
            <a:r>
              <a:rPr lang="en-GB" altLang="en-US" sz="20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ogfennau</a:t>
            </a:r>
            <a:endParaRPr lang="en-GB" altLang="en-US" sz="2000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 y </a:t>
            </a:r>
            <a:r>
              <a:rPr lang="en-GB" altLang="en-US" sz="20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rafodaeth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(&lt;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trafodaeth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 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ond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y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trafodaethau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</a:p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y _</a:t>
            </a:r>
            <a:r>
              <a:rPr lang="en-GB" altLang="en-US" sz="20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w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ers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(&lt;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gwers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ond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y </a:t>
            </a:r>
            <a:r>
              <a:rPr lang="en-GB" altLang="en-US" sz="20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g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wersi</a:t>
            </a:r>
            <a:endParaRPr lang="en-GB" altLang="en-US" sz="2000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Roedd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y </a:t>
            </a:r>
            <a:r>
              <a:rPr lang="en-GB" altLang="en-US" sz="20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b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erthynas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yn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un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glos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iawn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.</a:t>
            </a:r>
          </a:p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Mae’r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0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aflen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yn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un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heriol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.</a:t>
            </a:r>
            <a:r>
              <a:rPr lang="en-GB" altLang="en-US" sz="1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</a:t>
            </a:r>
          </a:p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sz="1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</a:t>
            </a:r>
          </a:p>
          <a:p>
            <a:pPr>
              <a:lnSpc>
                <a:spcPct val="80000"/>
              </a:lnSpc>
            </a:pPr>
            <a:r>
              <a:rPr lang="en-GB" altLang="en-US" sz="24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Ansoddair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/ </a:t>
            </a:r>
            <a:r>
              <a:rPr lang="en-GB" altLang="en-US" sz="24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ansoddeiriau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ar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ôl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enwau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benywaidd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unigol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e.e</a:t>
            </a: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. </a:t>
            </a:r>
            <a:endParaRPr lang="en-GB" altLang="en-US" sz="2400" b="1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</a:t>
            </a:r>
          </a:p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sz="1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taflen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waith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(&lt;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gwaith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ond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taflenni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gwaith</a:t>
            </a:r>
            <a:endParaRPr lang="en-GB" altLang="en-US" sz="2000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ysgol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lawn (&lt;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llawn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ond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ysgolion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llawn</a:t>
            </a:r>
            <a:endParaRPr lang="en-GB" altLang="en-US" sz="2000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llyfrgell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dda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(&lt;da)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ond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llyfrgelloedd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da</a:t>
            </a:r>
          </a:p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	</a:t>
            </a:r>
          </a:p>
          <a:p>
            <a:pPr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GB" altLang="en-US" sz="20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</a:t>
            </a:r>
            <a:r>
              <a:rPr lang="en-GB" altLang="en-US" sz="2000" i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Eithriadau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yw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: 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wythnos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diwethaf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, </a:t>
            </a:r>
            <a:r>
              <a:rPr lang="en-GB" altLang="en-US" sz="2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nos</a:t>
            </a:r>
            <a:r>
              <a:rPr lang="en-GB" altLang="en-US" sz="2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da.</a:t>
            </a:r>
            <a:r>
              <a:rPr lang="en-GB" altLang="en-US" sz="1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</a:t>
            </a:r>
          </a:p>
          <a:p>
            <a:pPr>
              <a:lnSpc>
                <a:spcPct val="80000"/>
              </a:lnSpc>
            </a:pPr>
            <a:endParaRPr lang="en-GB" altLang="en-US" sz="1500" dirty="0">
              <a:ea typeface="ＭＳ Ｐゴシック" panose="020B0600070205080204" pitchFamily="34" charset="-128"/>
            </a:endParaRPr>
          </a:p>
        </p:txBody>
      </p:sp>
      <p:pic>
        <p:nvPicPr>
          <p:cNvPr id="22531" name="Llun 1">
            <a:extLst>
              <a:ext uri="{FF2B5EF4-FFF2-40B4-BE49-F238E27FC236}">
                <a16:creationId xmlns:a16="http://schemas.microsoft.com/office/drawing/2014/main" id="{423D6F48-6C81-0A40-A751-7104225168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5013" y="115888"/>
            <a:ext cx="9144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2742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28C1D-78D8-2F41-B48E-D9B858778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r>
              <a:rPr lang="en-GB" altLang="en-US" dirty="0">
                <a:solidFill>
                  <a:srgbClr val="003875"/>
                </a:solidFill>
                <a:ea typeface="ＭＳ Ｐゴシック" charset="-128"/>
              </a:rPr>
              <a:t>Un…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FA29F-39FF-254E-968E-048C9A0A5C8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altLang="en-US" sz="4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Enwau</a:t>
            </a:r>
            <a:r>
              <a:rPr lang="en-GB" altLang="en-US" sz="4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4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benywaidd</a:t>
            </a:r>
            <a:r>
              <a:rPr lang="en-GB" altLang="en-US" sz="4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4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ar</a:t>
            </a:r>
            <a:r>
              <a:rPr lang="en-GB" altLang="en-US" sz="4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4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ôl</a:t>
            </a:r>
            <a:r>
              <a:rPr lang="en-GB" altLang="en-US" sz="4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‘</a:t>
            </a:r>
            <a:r>
              <a:rPr lang="en-GB" altLang="ja-JP" sz="4000" b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un</a:t>
            </a:r>
            <a:r>
              <a:rPr lang="en-GB" altLang="en-US" sz="4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’</a:t>
            </a:r>
            <a:r>
              <a:rPr lang="en-GB" altLang="ja-JP" sz="4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ja-JP" sz="4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e.e</a:t>
            </a:r>
            <a:r>
              <a:rPr lang="en-GB" altLang="ja-JP" sz="4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.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4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un </a:t>
            </a:r>
            <a:r>
              <a:rPr lang="en-GB" altLang="en-US" sz="40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</a:t>
            </a:r>
            <a:r>
              <a:rPr lang="en-GB" altLang="en-US" sz="4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aflen</a:t>
            </a:r>
            <a:r>
              <a:rPr lang="en-GB" altLang="en-US" sz="4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, un </a:t>
            </a:r>
            <a:r>
              <a:rPr lang="en-GB" altLang="en-US" sz="40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f</a:t>
            </a:r>
            <a:r>
              <a:rPr lang="en-GB" altLang="en-US" sz="4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archnad</a:t>
            </a:r>
            <a:r>
              <a:rPr lang="en-GB" altLang="en-US" sz="4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, un </a:t>
            </a:r>
            <a:r>
              <a:rPr lang="en-GB" altLang="en-US" sz="4000" b="1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dd</a:t>
            </a:r>
            <a:r>
              <a:rPr lang="en-GB" altLang="en-US" sz="4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afad</a:t>
            </a:r>
            <a:r>
              <a:rPr lang="en-GB" altLang="en-US" sz="4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, un </a:t>
            </a:r>
            <a:r>
              <a:rPr lang="en-GB" altLang="en-US" sz="4000" b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_</a:t>
            </a:r>
            <a:r>
              <a:rPr lang="en-GB" altLang="en-US" sz="4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wers</a:t>
            </a:r>
            <a:r>
              <a:rPr lang="en-GB" altLang="en-US" sz="4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, un </a:t>
            </a:r>
            <a:r>
              <a:rPr lang="en-GB" altLang="en-US" sz="4000" b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_</a:t>
            </a:r>
            <a:r>
              <a:rPr lang="en-GB" altLang="en-US" sz="40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wlad</a:t>
            </a:r>
            <a:r>
              <a:rPr lang="en-GB" altLang="en-US" sz="4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altLang="en-US" sz="4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</a:t>
            </a:r>
            <a:endParaRPr lang="en-GB" altLang="en-US" sz="4000" dirty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endParaRPr lang="en-GB" altLang="en-US" dirty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23555" name="Llun 1">
            <a:extLst>
              <a:ext uri="{FF2B5EF4-FFF2-40B4-BE49-F238E27FC236}">
                <a16:creationId xmlns:a16="http://schemas.microsoft.com/office/drawing/2014/main" id="{C66B9FEB-90D9-F747-99DC-B924E2E42A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0188" y="333375"/>
            <a:ext cx="9144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5364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E403AB35-BFD3-5643-AD28-EF79FDA7D9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y-GB" altLang="en-US">
                <a:solidFill>
                  <a:srgbClr val="003875"/>
                </a:solidFill>
                <a:ea typeface="+mj-ea"/>
                <a:cs typeface="+mj-cs"/>
              </a:rPr>
              <a:t>Treiglo</a:t>
            </a:r>
          </a:p>
        </p:txBody>
      </p:sp>
      <p:sp>
        <p:nvSpPr>
          <p:cNvPr id="24578" name="Rectangle 3">
            <a:extLst>
              <a:ext uri="{FF2B5EF4-FFF2-40B4-BE49-F238E27FC236}">
                <a16:creationId xmlns:a16="http://schemas.microsoft.com/office/drawing/2014/main" id="{151DE46C-70B9-EF48-96DA-3F083268725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cy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Mae’n rhaid i ni dreiglo enwau benywaidd yn feddal yn dilyn                                 </a:t>
            </a:r>
          </a:p>
          <a:p>
            <a:pPr eaLnBrk="1" hangingPunct="1">
              <a:buFont typeface="Wingdings" pitchFamily="2" charset="2"/>
              <a:buNone/>
            </a:pPr>
            <a:r>
              <a:rPr lang="cy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  </a:t>
            </a:r>
            <a:r>
              <a:rPr lang="cy-GB" altLang="en-US" sz="2400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y      yr   ’r</a:t>
            </a:r>
          </a:p>
          <a:p>
            <a:pPr eaLnBrk="1" hangingPunct="1">
              <a:buFont typeface="Wingdings" pitchFamily="2" charset="2"/>
              <a:buNone/>
            </a:pPr>
            <a:r>
              <a:rPr lang="cy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e.e. y dorf (</a:t>
            </a:r>
            <a:r>
              <a:rPr lang="cy-GB" altLang="en-US" sz="24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the </a:t>
            </a:r>
            <a:r>
              <a:rPr lang="en-GB" altLang="en-US" sz="24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crowd</a:t>
            </a:r>
            <a:r>
              <a:rPr lang="cy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</a:t>
            </a:r>
          </a:p>
          <a:p>
            <a:pPr eaLnBrk="1" hangingPunct="1">
              <a:buFont typeface="Wingdings" pitchFamily="2" charset="2"/>
              <a:buNone/>
            </a:pPr>
            <a:r>
              <a:rPr lang="cy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	y wlad (</a:t>
            </a:r>
            <a:r>
              <a:rPr lang="cy-GB" altLang="en-US" sz="24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the </a:t>
            </a:r>
            <a:r>
              <a:rPr lang="en-GB" altLang="en-US" sz="24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country</a:t>
            </a:r>
            <a:r>
              <a:rPr lang="cy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</a:t>
            </a:r>
          </a:p>
          <a:p>
            <a:pPr eaLnBrk="1" hangingPunct="1">
              <a:buFont typeface="Wingdings" pitchFamily="2" charset="2"/>
              <a:buNone/>
            </a:pPr>
            <a:r>
              <a:rPr lang="cy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		y gymdeithas (</a:t>
            </a:r>
            <a:r>
              <a:rPr lang="cy-GB" altLang="en-US" sz="24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the </a:t>
            </a:r>
            <a:r>
              <a:rPr lang="en-GB" altLang="en-US" sz="24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community</a:t>
            </a:r>
            <a:r>
              <a:rPr lang="cy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</a:t>
            </a:r>
          </a:p>
          <a:p>
            <a:pPr eaLnBrk="1" hangingPunct="1">
              <a:buFont typeface="Wingdings" pitchFamily="2" charset="2"/>
              <a:buNone/>
            </a:pPr>
            <a:endParaRPr lang="cy-GB" altLang="en-US" sz="2400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y-GB" altLang="en-US" sz="24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Does dim rhaid treiglo enwau gwrywaidd!</a:t>
            </a:r>
          </a:p>
          <a:p>
            <a:pPr eaLnBrk="1" hangingPunct="1">
              <a:buFont typeface="Wingdings" pitchFamily="2" charset="2"/>
              <a:buNone/>
            </a:pPr>
            <a:r>
              <a:rPr lang="cy-GB" altLang="en-US" sz="24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Y dosbarth!  Nid y ddosbarth! 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4481999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4F61F65A-AC9A-BF43-A9EE-6AE8A1B0D5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  <a:normAutofit fontScale="90000"/>
          </a:bodyPr>
          <a:lstStyle/>
          <a:p>
            <a:pPr eaLnBrk="1" hangingPunct="1">
              <a:defRPr/>
            </a:pPr>
            <a:r>
              <a:rPr lang="cy-GB" altLang="en-US" sz="3700">
                <a:solidFill>
                  <a:srgbClr val="003875"/>
                </a:solidFill>
                <a:ea typeface="ＭＳ Ｐゴシック" charset="-128"/>
              </a:rPr>
              <a:t>Mae’n rhaid i ni dreiglo ansoddeiriau (</a:t>
            </a:r>
            <a:r>
              <a:rPr lang="cy-GB" altLang="en-US" sz="3700" i="1">
                <a:solidFill>
                  <a:srgbClr val="003875"/>
                </a:solidFill>
                <a:ea typeface="ＭＳ Ｐゴシック" charset="-128"/>
              </a:rPr>
              <a:t>adjectives</a:t>
            </a:r>
            <a:r>
              <a:rPr lang="cy-GB" altLang="en-US" sz="3700">
                <a:solidFill>
                  <a:srgbClr val="003875"/>
                </a:solidFill>
                <a:ea typeface="ＭＳ Ｐゴシック" charset="-128"/>
              </a:rPr>
              <a:t>) yn dilyn enwau benywaidd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17B7ABA0-E156-B74D-8C73-7A269A7CA92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>
              <a:buNone/>
              <a:defRPr/>
            </a:pPr>
            <a:endParaRPr lang="cy-GB" sz="2800" dirty="0"/>
          </a:p>
          <a:p>
            <a:pPr>
              <a:buNone/>
              <a:defRPr/>
            </a:pPr>
            <a:r>
              <a:rPr lang="cy-GB" sz="2800" dirty="0">
                <a:solidFill>
                  <a:srgbClr val="003875"/>
                </a:solidFill>
              </a:rPr>
              <a:t>e.e. ardal bert</a:t>
            </a:r>
          </a:p>
          <a:p>
            <a:pPr>
              <a:buNone/>
              <a:defRPr/>
            </a:pPr>
            <a:r>
              <a:rPr lang="cy-GB" sz="2800" dirty="0">
                <a:solidFill>
                  <a:srgbClr val="003875"/>
                </a:solidFill>
              </a:rPr>
              <a:t>	afon lydan</a:t>
            </a:r>
          </a:p>
          <a:p>
            <a:pPr>
              <a:buNone/>
              <a:defRPr/>
            </a:pPr>
            <a:endParaRPr lang="cy-GB" sz="2800" dirty="0">
              <a:solidFill>
                <a:srgbClr val="003875"/>
              </a:solidFill>
            </a:endParaRPr>
          </a:p>
          <a:p>
            <a:pPr>
              <a:defRPr/>
            </a:pPr>
            <a:r>
              <a:rPr lang="cy-GB" sz="3600" dirty="0">
                <a:solidFill>
                  <a:srgbClr val="003875"/>
                </a:solidFill>
              </a:rPr>
              <a:t>Does dim rhaid treiglo enwau gwrywaidd!</a:t>
            </a:r>
            <a:endParaRPr lang="en-GB" sz="3600" dirty="0">
              <a:solidFill>
                <a:srgbClr val="003875"/>
              </a:solidFill>
            </a:endParaRPr>
          </a:p>
          <a:p>
            <a:pPr marL="609600" indent="-609600">
              <a:defRPr/>
            </a:pPr>
            <a:endParaRPr lang="en-GB" sz="2800" dirty="0">
              <a:solidFill>
                <a:srgbClr val="00387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2139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362505A3-5FF4-2047-92D8-0C7DEA8DA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y-GB" altLang="en-US">
                <a:solidFill>
                  <a:srgbClr val="003875"/>
                </a:solidFill>
                <a:ea typeface="+mj-ea"/>
                <a:cs typeface="+mj-cs"/>
              </a:rPr>
              <a:t>Nodiadau Ychwanegol - Rhagenwau</a:t>
            </a:r>
            <a:endParaRPr lang="en-US" altLang="en-US">
              <a:solidFill>
                <a:srgbClr val="003875"/>
              </a:solidFill>
              <a:ea typeface="+mj-ea"/>
              <a:cs typeface="+mj-cs"/>
            </a:endParaRPr>
          </a:p>
        </p:txBody>
      </p:sp>
      <p:sp>
        <p:nvSpPr>
          <p:cNvPr id="26626" name="Content Placeholder 2">
            <a:extLst>
              <a:ext uri="{FF2B5EF4-FFF2-40B4-BE49-F238E27FC236}">
                <a16:creationId xmlns:a16="http://schemas.microsoft.com/office/drawing/2014/main" id="{E17B9CD8-2A0D-E543-B8B3-2CE4F567B0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cy-GB" altLang="en-US" sz="3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Rydym yn defnyddio ‘hwn’ â gair gwrywaidd, a ‘hon’ â gair benywaidd. </a:t>
            </a:r>
          </a:p>
          <a:p>
            <a:pPr eaLnBrk="1" hangingPunct="1">
              <a:buFont typeface="Wingdings" pitchFamily="2" charset="2"/>
              <a:buNone/>
            </a:pPr>
            <a:r>
              <a:rPr lang="cy-GB" altLang="en-US" sz="3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e.e.</a:t>
            </a:r>
          </a:p>
          <a:p>
            <a:pPr eaLnBrk="1" hangingPunct="1">
              <a:buFont typeface="Wingdings" pitchFamily="2" charset="2"/>
              <a:buNone/>
            </a:pPr>
            <a:r>
              <a:rPr lang="cy-GB" altLang="en-US" sz="3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Mae’r wers </a:t>
            </a:r>
            <a:r>
              <a:rPr lang="cy-GB" altLang="en-US" sz="3000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hon</a:t>
            </a:r>
            <a:r>
              <a:rPr lang="cy-GB" altLang="en-US" sz="3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yn heriol.</a:t>
            </a:r>
          </a:p>
          <a:p>
            <a:pPr eaLnBrk="1" hangingPunct="1">
              <a:buFont typeface="Wingdings" pitchFamily="2" charset="2"/>
              <a:buNone/>
            </a:pPr>
            <a:r>
              <a:rPr lang="cy-GB" altLang="en-US" sz="3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Mae’r ffordd </a:t>
            </a:r>
            <a:r>
              <a:rPr lang="cy-GB" altLang="en-US" sz="3000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hon</a:t>
            </a:r>
            <a:r>
              <a:rPr lang="cy-GB" altLang="en-US" sz="3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yn gywir.</a:t>
            </a:r>
          </a:p>
          <a:p>
            <a:pPr eaLnBrk="1" hangingPunct="1">
              <a:buFont typeface="Wingdings" pitchFamily="2" charset="2"/>
              <a:buNone/>
            </a:pPr>
            <a:r>
              <a:rPr lang="cy-GB" altLang="en-US" sz="3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Mae’r dŵr </a:t>
            </a:r>
            <a:r>
              <a:rPr lang="cy-GB" altLang="en-US" sz="3000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hwn</a:t>
            </a:r>
            <a:r>
              <a:rPr lang="cy-GB" altLang="en-US" sz="3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yn oer.</a:t>
            </a:r>
          </a:p>
          <a:p>
            <a:pPr eaLnBrk="1" hangingPunct="1">
              <a:buFont typeface="Wingdings" pitchFamily="2" charset="2"/>
              <a:buNone/>
            </a:pPr>
            <a:r>
              <a:rPr lang="cy-GB" altLang="en-US" sz="3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Bydd y dosbarth </a:t>
            </a:r>
            <a:r>
              <a:rPr lang="cy-GB" altLang="en-US" sz="3000" dirty="0">
                <a:solidFill>
                  <a:srgbClr val="00B050"/>
                </a:solidFill>
                <a:ea typeface="ＭＳ Ｐゴシック" panose="020B0600070205080204" pitchFamily="34" charset="-128"/>
              </a:rPr>
              <a:t>hwn</a:t>
            </a:r>
            <a:r>
              <a:rPr lang="cy-GB" altLang="en-US" sz="30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yn dda.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0280711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5000EAD0-7945-1E4A-9813-9928E41C9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  <a:normAutofit/>
          </a:bodyPr>
          <a:lstStyle/>
          <a:p>
            <a:pPr eaLnBrk="1" hangingPunct="1">
              <a:defRPr/>
            </a:pPr>
            <a:r>
              <a:rPr lang="cy-GB" altLang="en-US" sz="3200" dirty="0">
                <a:solidFill>
                  <a:srgbClr val="003875"/>
                </a:solidFill>
                <a:ea typeface="ＭＳ Ｐゴシック" charset="-128"/>
              </a:rPr>
              <a:t>Mae’r terfyniadau (</a:t>
            </a:r>
            <a:r>
              <a:rPr lang="en-GB" altLang="en-US" sz="3200" i="1" dirty="0">
                <a:solidFill>
                  <a:srgbClr val="003875"/>
                </a:solidFill>
                <a:ea typeface="ＭＳ Ｐゴシック" charset="-128"/>
              </a:rPr>
              <a:t>word</a:t>
            </a:r>
            <a:r>
              <a:rPr lang="en-GB" altLang="en-US" sz="3200" dirty="0">
                <a:solidFill>
                  <a:srgbClr val="003875"/>
                </a:solidFill>
                <a:ea typeface="ＭＳ Ｐゴシック" charset="-128"/>
              </a:rPr>
              <a:t> </a:t>
            </a:r>
            <a:r>
              <a:rPr lang="en-GB" altLang="en-US" sz="3200" i="1" dirty="0">
                <a:solidFill>
                  <a:srgbClr val="003875"/>
                </a:solidFill>
                <a:ea typeface="ＭＳ Ｐゴシック" charset="-128"/>
              </a:rPr>
              <a:t>endings</a:t>
            </a:r>
            <a:r>
              <a:rPr lang="cy-GB" altLang="en-US" sz="3200" dirty="0">
                <a:solidFill>
                  <a:srgbClr val="003875"/>
                </a:solidFill>
                <a:ea typeface="ＭＳ Ｐゴシック" charset="-128"/>
              </a:rPr>
              <a:t>) hyn fel arfer yn wrywaidd</a:t>
            </a:r>
            <a:endParaRPr lang="en-US" altLang="en-US" sz="3200" dirty="0">
              <a:solidFill>
                <a:srgbClr val="003875"/>
              </a:solidFill>
              <a:ea typeface="ＭＳ Ｐゴシック" charset="-128"/>
            </a:endParaRPr>
          </a:p>
        </p:txBody>
      </p:sp>
      <p:sp>
        <p:nvSpPr>
          <p:cNvPr id="27650" name="Content Placeholder 3">
            <a:extLst>
              <a:ext uri="{FF2B5EF4-FFF2-40B4-BE49-F238E27FC236}">
                <a16:creationId xmlns:a16="http://schemas.microsoft.com/office/drawing/2014/main" id="{9F5975A6-FA23-7E4B-B410-A51F56C131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91167" y="2108785"/>
            <a:ext cx="3657600" cy="4589463"/>
          </a:xfrm>
        </p:spPr>
        <p:txBody>
          <a:bodyPr>
            <a:normAutofit/>
          </a:bodyPr>
          <a:lstStyle/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-awd (traethawd </a:t>
            </a:r>
            <a:r>
              <a:rPr lang="cy-GB" altLang="en-US" sz="25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essay</a:t>
            </a:r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</a:t>
            </a:r>
          </a:p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-aint (maint </a:t>
            </a:r>
            <a:r>
              <a:rPr lang="en-GB" altLang="en-US" sz="25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size</a:t>
            </a:r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</a:t>
            </a:r>
          </a:p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-tid/did (ieuenctid </a:t>
            </a:r>
            <a:r>
              <a:rPr lang="en-GB" altLang="en-US" sz="25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youth</a:t>
            </a:r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</a:t>
            </a:r>
          </a:p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-rwydd (distawrwydd </a:t>
            </a:r>
            <a:r>
              <a:rPr lang="en-GB" altLang="en-US" sz="25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silence</a:t>
            </a:r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 </a:t>
            </a:r>
          </a:p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-adur (cyfrifiadur)</a:t>
            </a:r>
          </a:p>
          <a:p>
            <a:pPr eaLnBrk="1" hangingPunct="1"/>
            <a:endParaRPr lang="en-US" altLang="en-US" sz="2500" dirty="0">
              <a:ea typeface="ＭＳ Ｐゴシック" panose="020B0600070205080204" pitchFamily="34" charset="-128"/>
            </a:endParaRPr>
          </a:p>
        </p:txBody>
      </p:sp>
      <p:sp>
        <p:nvSpPr>
          <p:cNvPr id="27651" name="Content Placeholder 4">
            <a:extLst>
              <a:ext uri="{FF2B5EF4-FFF2-40B4-BE49-F238E27FC236}">
                <a16:creationId xmlns:a16="http://schemas.microsoft.com/office/drawing/2014/main" id="{46950803-B956-944C-98AB-3E4DAC6AA2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25756" y="2088063"/>
            <a:ext cx="3657600" cy="4589463"/>
          </a:xfrm>
        </p:spPr>
        <p:txBody>
          <a:bodyPr>
            <a:normAutofit/>
          </a:bodyPr>
          <a:lstStyle/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-wr (chwaraewr </a:t>
            </a:r>
            <a:r>
              <a:rPr lang="en-GB" altLang="en-US" sz="25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player</a:t>
            </a:r>
            <a:r>
              <a:rPr lang="cy-GB" altLang="en-US" sz="25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</a:t>
            </a:r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</a:t>
            </a:r>
          </a:p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-edd (mawredd </a:t>
            </a:r>
            <a:r>
              <a:rPr lang="en-GB" altLang="en-US" sz="25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greatness</a:t>
            </a:r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</a:t>
            </a:r>
          </a:p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-yn (offeryn </a:t>
            </a:r>
            <a:r>
              <a:rPr lang="en-GB" altLang="en-US" sz="25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instrument</a:t>
            </a:r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</a:t>
            </a:r>
            <a:endParaRPr lang="en-GB" altLang="en-US" sz="2500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-iad (mynediad </a:t>
            </a:r>
            <a:r>
              <a:rPr lang="en-GB" altLang="en-US" sz="25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entrance</a:t>
            </a:r>
            <a:r>
              <a:rPr lang="cy-GB" altLang="en-US" sz="25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</a:t>
            </a:r>
            <a:endParaRPr lang="en-GB" altLang="en-US" sz="2500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sz="25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73605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0D4AA76C-137E-2B40-96A9-55D98753B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 numCol="1" anchorCtr="0" compatLnSpc="1">
            <a:prstTxWarp prst="textNoShape">
              <a:avLst/>
            </a:prstTxWarp>
            <a:normAutofit/>
          </a:bodyPr>
          <a:lstStyle/>
          <a:p>
            <a:pPr eaLnBrk="1" hangingPunct="1">
              <a:defRPr/>
            </a:pPr>
            <a:r>
              <a:rPr lang="cy-GB" altLang="en-US" sz="3200">
                <a:solidFill>
                  <a:srgbClr val="003875"/>
                </a:solidFill>
                <a:ea typeface="ＭＳ Ｐゴシック" charset="-128"/>
              </a:rPr>
              <a:t>Mae’r terfyniadau (</a:t>
            </a:r>
            <a:r>
              <a:rPr lang="en-GB" altLang="en-US" sz="3200" i="1">
                <a:solidFill>
                  <a:srgbClr val="003875"/>
                </a:solidFill>
                <a:ea typeface="ＭＳ Ｐゴシック" charset="-128"/>
              </a:rPr>
              <a:t>word</a:t>
            </a:r>
            <a:r>
              <a:rPr lang="en-GB" altLang="en-US" sz="3200">
                <a:solidFill>
                  <a:srgbClr val="003875"/>
                </a:solidFill>
                <a:ea typeface="ＭＳ Ｐゴシック" charset="-128"/>
              </a:rPr>
              <a:t> </a:t>
            </a:r>
            <a:r>
              <a:rPr lang="en-GB" altLang="en-US" sz="3200" i="1">
                <a:solidFill>
                  <a:srgbClr val="003875"/>
                </a:solidFill>
                <a:ea typeface="ＭＳ Ｐゴシック" charset="-128"/>
              </a:rPr>
              <a:t>endings</a:t>
            </a:r>
            <a:r>
              <a:rPr lang="cy-GB" altLang="en-US" sz="3200">
                <a:solidFill>
                  <a:srgbClr val="003875"/>
                </a:solidFill>
                <a:ea typeface="ＭＳ Ｐゴシック" charset="-128"/>
              </a:rPr>
              <a:t>) hyn fel arfer yn fenywaidd</a:t>
            </a:r>
            <a:endParaRPr lang="en-US" altLang="en-US" sz="3200">
              <a:solidFill>
                <a:srgbClr val="003875"/>
              </a:solidFill>
              <a:ea typeface="ＭＳ Ｐゴシック" charset="-128"/>
            </a:endParaRPr>
          </a:p>
        </p:txBody>
      </p:sp>
      <p:sp>
        <p:nvSpPr>
          <p:cNvPr id="28674" name="Content Placeholder 2">
            <a:extLst>
              <a:ext uri="{FF2B5EF4-FFF2-40B4-BE49-F238E27FC236}">
                <a16:creationId xmlns:a16="http://schemas.microsoft.com/office/drawing/2014/main" id="{D7011A9E-3F32-1848-AE3E-3C24DCC8ED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69368" y="2121569"/>
            <a:ext cx="3657600" cy="4589463"/>
          </a:xfrm>
        </p:spPr>
        <p:txBody>
          <a:bodyPr>
            <a:normAutofit/>
          </a:bodyPr>
          <a:lstStyle/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-aeth (barddoniaeth </a:t>
            </a:r>
            <a:r>
              <a:rPr lang="cy-GB" altLang="en-US" sz="25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poetry)</a:t>
            </a:r>
            <a:endParaRPr lang="cy-GB" altLang="en-US" sz="2500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-fa (campfa </a:t>
            </a:r>
            <a:r>
              <a:rPr lang="cy-GB" altLang="en-US" sz="25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gym)</a:t>
            </a:r>
            <a:endParaRPr lang="cy-GB" altLang="en-US" sz="2500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-en (seren </a:t>
            </a:r>
            <a:r>
              <a:rPr lang="cy-GB" altLang="en-US" sz="25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star)</a:t>
            </a:r>
            <a:endParaRPr lang="cy-GB" altLang="en-US" sz="2500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2500" dirty="0">
                <a:ea typeface="ＭＳ Ｐゴシック" panose="020B0600070205080204" pitchFamily="34" charset="-128"/>
              </a:rPr>
              <a:t>-</a:t>
            </a:r>
            <a:r>
              <a:rPr lang="en-US" altLang="en-US" sz="25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ach</a:t>
            </a:r>
            <a:r>
              <a:rPr lang="en-US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(</a:t>
            </a:r>
            <a:r>
              <a:rPr lang="en-US" altLang="en-US" sz="25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cyfrinach</a:t>
            </a:r>
            <a:r>
              <a:rPr lang="en-US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</a:t>
            </a:r>
          </a:p>
          <a:p>
            <a:pPr eaLnBrk="1" hangingPunct="1"/>
            <a:r>
              <a:rPr lang="en-US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 as (</a:t>
            </a:r>
            <a:r>
              <a:rPr lang="en-US" altLang="en-US" sz="25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cymwynas</a:t>
            </a:r>
            <a:r>
              <a:rPr lang="en-US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</a:t>
            </a:r>
          </a:p>
        </p:txBody>
      </p:sp>
      <p:sp>
        <p:nvSpPr>
          <p:cNvPr id="28675" name="Content Placeholder 3">
            <a:extLst>
              <a:ext uri="{FF2B5EF4-FFF2-40B4-BE49-F238E27FC236}">
                <a16:creationId xmlns:a16="http://schemas.microsoft.com/office/drawing/2014/main" id="{D1207FB6-DDD4-F740-95B9-95B3CB95D6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531768" y="2121569"/>
            <a:ext cx="3657600" cy="4589463"/>
          </a:xfrm>
        </p:spPr>
        <p:txBody>
          <a:bodyPr>
            <a:normAutofit/>
          </a:bodyPr>
          <a:lstStyle/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-es (ysgrifenyddes </a:t>
            </a:r>
            <a:r>
              <a:rPr lang="cy-GB" altLang="en-US" sz="25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secretary</a:t>
            </a:r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 </a:t>
            </a:r>
          </a:p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-ell (llinell </a:t>
            </a:r>
            <a:r>
              <a:rPr lang="cy-GB" altLang="en-US" sz="25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line</a:t>
            </a:r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</a:t>
            </a:r>
            <a:endParaRPr lang="en-GB" altLang="en-US" sz="2500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-eb (anfoneb </a:t>
            </a:r>
            <a:r>
              <a:rPr lang="cy-GB" altLang="en-US" sz="2500" i="1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invoice</a:t>
            </a:r>
            <a:r>
              <a:rPr lang="cy-GB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</a:t>
            </a:r>
            <a:endParaRPr lang="en-GB" altLang="en-US" sz="2500" dirty="0">
              <a:solidFill>
                <a:srgbClr val="003875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-</a:t>
            </a:r>
            <a:r>
              <a:rPr lang="en-US" altLang="en-US" sz="25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eg</a:t>
            </a:r>
            <a:r>
              <a:rPr lang="en-US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 (</a:t>
            </a:r>
            <a:r>
              <a:rPr lang="en-US" altLang="en-US" sz="2500" dirty="0" err="1">
                <a:solidFill>
                  <a:srgbClr val="003875"/>
                </a:solidFill>
                <a:ea typeface="ＭＳ Ｐゴシック" panose="020B0600070205080204" pitchFamily="34" charset="-128"/>
              </a:rPr>
              <a:t>dameg</a:t>
            </a:r>
            <a:r>
              <a:rPr lang="en-US" altLang="en-US" sz="2500" dirty="0">
                <a:solidFill>
                  <a:srgbClr val="003875"/>
                </a:solidFill>
                <a:ea typeface="ＭＳ Ｐゴシック" panose="020B0600070205080204" pitchFamily="34" charset="-128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02307015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19C03-1A28-0A44-974A-8A4075C96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 err="1"/>
              <a:t>Hwn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hon</a:t>
            </a:r>
            <a:r>
              <a:rPr lang="en-US" dirty="0"/>
              <a:t>?  + TM (y </a:t>
            </a:r>
            <a:r>
              <a:rPr lang="en-US" dirty="0" err="1"/>
              <a:t>fannod</a:t>
            </a:r>
            <a:r>
              <a:rPr lang="en-US" dirty="0"/>
              <a:t>)</a:t>
            </a:r>
          </a:p>
        </p:txBody>
      </p:sp>
      <p:sp>
        <p:nvSpPr>
          <p:cNvPr id="29698" name="Content Placeholder 2">
            <a:extLst>
              <a:ext uri="{FF2B5EF4-FFF2-40B4-BE49-F238E27FC236}">
                <a16:creationId xmlns:a16="http://schemas.microsoft.com/office/drawing/2014/main" id="{2E67F5CB-4F4A-1C42-8100-8CB468ED75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4223" y="1756611"/>
            <a:ext cx="8915400" cy="4608095"/>
          </a:xfrm>
        </p:spPr>
        <p:txBody>
          <a:bodyPr>
            <a:normAutofit fontScale="25000" lnSpcReduction="20000"/>
          </a:bodyPr>
          <a:lstStyle/>
          <a:p>
            <a:pPr marL="800100" lvl="2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sz="10000" dirty="0" err="1">
                <a:ea typeface="ＭＳ Ｐゴシック" panose="020B0600070205080204" pitchFamily="34" charset="-128"/>
              </a:rPr>
              <a:t>penderfyniad</a:t>
            </a:r>
            <a:r>
              <a:rPr lang="en-US" altLang="en-US" sz="10000" dirty="0">
                <a:ea typeface="ＭＳ Ｐゴシック" panose="020B0600070205080204" pitchFamily="34" charset="-128"/>
              </a:rPr>
              <a:t>			problem</a:t>
            </a:r>
          </a:p>
          <a:p>
            <a:pPr marL="800100" lvl="2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sz="10000" dirty="0">
                <a:ea typeface="ＭＳ Ｐゴシック" panose="020B0600070205080204" pitchFamily="34" charset="-128"/>
              </a:rPr>
              <a:t>tad							</a:t>
            </a:r>
            <a:r>
              <a:rPr lang="en-US" altLang="en-US" sz="10000" dirty="0" err="1">
                <a:ea typeface="ＭＳ Ｐゴシック" panose="020B0600070205080204" pitchFamily="34" charset="-128"/>
              </a:rPr>
              <a:t>tudalen</a:t>
            </a:r>
            <a:r>
              <a:rPr lang="en-US" altLang="en-US" sz="10000" dirty="0">
                <a:ea typeface="ＭＳ Ｐゴシック" panose="020B0600070205080204" pitchFamily="34" charset="-128"/>
              </a:rPr>
              <a:t>	</a:t>
            </a:r>
          </a:p>
          <a:p>
            <a:pPr marL="800100" lvl="2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sz="10000" dirty="0" err="1">
                <a:ea typeface="ＭＳ Ｐゴシック" panose="020B0600070205080204" pitchFamily="34" charset="-128"/>
              </a:rPr>
              <a:t>cyfrifiadur</a:t>
            </a:r>
            <a:r>
              <a:rPr lang="en-US" altLang="en-US" sz="10000" dirty="0">
                <a:ea typeface="ＭＳ Ｐゴシック" panose="020B0600070205080204" pitchFamily="34" charset="-128"/>
              </a:rPr>
              <a:t>				</a:t>
            </a:r>
            <a:r>
              <a:rPr lang="en-US" altLang="en-US" sz="10000" dirty="0" err="1">
                <a:ea typeface="ＭＳ Ｐゴシック" panose="020B0600070205080204" pitchFamily="34" charset="-128"/>
              </a:rPr>
              <a:t>cacen</a:t>
            </a:r>
            <a:r>
              <a:rPr lang="en-US" altLang="en-US" sz="10000" dirty="0">
                <a:ea typeface="ＭＳ Ｐゴシック" panose="020B0600070205080204" pitchFamily="34" charset="-128"/>
              </a:rPr>
              <a:t>		</a:t>
            </a:r>
          </a:p>
          <a:p>
            <a:pPr marL="800100" lvl="2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sz="10000" dirty="0" err="1">
                <a:ea typeface="ＭＳ Ｐゴシック" panose="020B0600070205080204" pitchFamily="34" charset="-128"/>
              </a:rPr>
              <a:t>bws</a:t>
            </a:r>
            <a:r>
              <a:rPr lang="en-US" altLang="en-US" sz="10000" dirty="0">
                <a:ea typeface="ＭＳ Ｐゴシック" panose="020B0600070205080204" pitchFamily="34" charset="-128"/>
              </a:rPr>
              <a:t>						</a:t>
            </a:r>
            <a:r>
              <a:rPr lang="en-US" altLang="en-US" sz="10000" dirty="0" err="1">
                <a:ea typeface="ＭＳ Ｐゴシック" panose="020B0600070205080204" pitchFamily="34" charset="-128"/>
              </a:rPr>
              <a:t>brawddeg</a:t>
            </a:r>
            <a:r>
              <a:rPr lang="en-US" altLang="en-US" sz="10000" dirty="0">
                <a:ea typeface="ＭＳ Ｐゴシック" panose="020B0600070205080204" pitchFamily="34" charset="-128"/>
              </a:rPr>
              <a:t>	</a:t>
            </a:r>
          </a:p>
          <a:p>
            <a:pPr marL="800100" lvl="2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sz="10000" dirty="0" err="1">
                <a:ea typeface="ＭＳ Ｐゴシック" panose="020B0600070205080204" pitchFamily="34" charset="-128"/>
              </a:rPr>
              <a:t>drws</a:t>
            </a:r>
            <a:r>
              <a:rPr lang="en-US" altLang="en-US" sz="10000" dirty="0">
                <a:ea typeface="ＭＳ Ｐゴシック" panose="020B0600070205080204" pitchFamily="34" charset="-128"/>
              </a:rPr>
              <a:t>						</a:t>
            </a:r>
            <a:r>
              <a:rPr lang="en-US" altLang="en-US" sz="10000" dirty="0" err="1">
                <a:ea typeface="ＭＳ Ｐゴシック" panose="020B0600070205080204" pitchFamily="34" charset="-128"/>
              </a:rPr>
              <a:t>dogfen</a:t>
            </a:r>
            <a:r>
              <a:rPr lang="en-US" altLang="en-US" sz="10000" dirty="0">
                <a:ea typeface="ＭＳ Ｐゴシック" panose="020B0600070205080204" pitchFamily="34" charset="-128"/>
              </a:rPr>
              <a:t>	</a:t>
            </a:r>
          </a:p>
          <a:p>
            <a:pPr marL="800100" lvl="2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sz="10000" dirty="0" err="1">
                <a:ea typeface="ＭＳ Ｐゴシック" panose="020B0600070205080204" pitchFamily="34" charset="-128"/>
              </a:rPr>
              <a:t>geiriadur</a:t>
            </a:r>
            <a:r>
              <a:rPr lang="en-US" altLang="en-US" sz="10000" dirty="0">
                <a:ea typeface="ＭＳ Ｐゴシック" panose="020B0600070205080204" pitchFamily="34" charset="-128"/>
              </a:rPr>
              <a:t>					</a:t>
            </a:r>
            <a:r>
              <a:rPr lang="en-US" altLang="en-US" sz="10000" dirty="0" err="1">
                <a:ea typeface="ＭＳ Ｐゴシック" panose="020B0600070205080204" pitchFamily="34" charset="-128"/>
              </a:rPr>
              <a:t>gwraig</a:t>
            </a:r>
            <a:endParaRPr lang="en-US" altLang="en-US" sz="10000" dirty="0">
              <a:ea typeface="ＭＳ Ｐゴシック" panose="020B0600070205080204" pitchFamily="34" charset="-128"/>
            </a:endParaRPr>
          </a:p>
          <a:p>
            <a:pPr marL="800100" lvl="2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sz="10000" dirty="0" err="1">
                <a:ea typeface="ＭＳ Ｐゴシック" panose="020B0600070205080204" pitchFamily="34" charset="-128"/>
              </a:rPr>
              <a:t>mynydd</a:t>
            </a:r>
            <a:r>
              <a:rPr lang="en-US" altLang="en-US" sz="10000" dirty="0">
                <a:ea typeface="ＭＳ Ｐゴシック" panose="020B0600070205080204" pitchFamily="34" charset="-128"/>
              </a:rPr>
              <a:t>					</a:t>
            </a:r>
            <a:r>
              <a:rPr lang="en-US" altLang="en-US" sz="10000" dirty="0" err="1">
                <a:ea typeface="ＭＳ Ｐゴシック" panose="020B0600070205080204" pitchFamily="34" charset="-128"/>
              </a:rPr>
              <a:t>mynedfa</a:t>
            </a:r>
            <a:endParaRPr lang="en-US" altLang="en-US" sz="10000" dirty="0">
              <a:ea typeface="ＭＳ Ｐゴシック" panose="020B0600070205080204" pitchFamily="34" charset="-128"/>
            </a:endParaRPr>
          </a:p>
          <a:p>
            <a:pPr marL="800100" lvl="2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sz="10000" dirty="0" err="1">
                <a:ea typeface="ＭＳ Ｐゴシック" panose="020B0600070205080204" pitchFamily="34" charset="-128"/>
              </a:rPr>
              <a:t>llyfr</a:t>
            </a:r>
            <a:r>
              <a:rPr lang="en-US" altLang="en-US" sz="10000" dirty="0">
                <a:ea typeface="ＭＳ Ｐゴシック" panose="020B0600070205080204" pitchFamily="34" charset="-128"/>
              </a:rPr>
              <a:t>							</a:t>
            </a:r>
            <a:r>
              <a:rPr lang="en-US" altLang="en-US" sz="10000" dirty="0" err="1">
                <a:ea typeface="ＭＳ Ｐゴシック" panose="020B0600070205080204" pitchFamily="34" charset="-128"/>
              </a:rPr>
              <a:t>llinell</a:t>
            </a:r>
            <a:r>
              <a:rPr lang="en-US" altLang="en-US" sz="10000" dirty="0">
                <a:ea typeface="ＭＳ Ｐゴシック" panose="020B0600070205080204" pitchFamily="34" charset="-128"/>
              </a:rPr>
              <a:t>	</a:t>
            </a:r>
          </a:p>
          <a:p>
            <a:pPr marL="800100" lvl="2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en-US" sz="10000" dirty="0" err="1">
                <a:ea typeface="ＭＳ Ｐゴシック" panose="020B0600070205080204" pitchFamily="34" charset="-128"/>
              </a:rPr>
              <a:t>rhew</a:t>
            </a:r>
            <a:r>
              <a:rPr lang="en-US" altLang="en-US" sz="10000" dirty="0">
                <a:ea typeface="ＭＳ Ｐゴシック" panose="020B0600070205080204" pitchFamily="34" charset="-128"/>
              </a:rPr>
              <a:t>						</a:t>
            </a:r>
            <a:r>
              <a:rPr lang="en-US" altLang="en-US" sz="10000" dirty="0" err="1">
                <a:ea typeface="ＭＳ Ｐゴシック" panose="020B0600070205080204" pitchFamily="34" charset="-128"/>
              </a:rPr>
              <a:t>rhestr</a:t>
            </a:r>
            <a:endParaRPr lang="en-US" altLang="en-US" sz="10000" dirty="0">
              <a:ea typeface="ＭＳ Ｐゴシック" panose="020B0600070205080204" pitchFamily="34" charset="-128"/>
            </a:endParaRPr>
          </a:p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5514987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FA94DED7-0A28-4AD9-8747-E94113225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6F175609-91A3-416E-BC3D-7548FDE029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-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A3B0D54-9DF0-4FF8-A0AA-B4234DF35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2CF773-AFDE-DD4C-907F-B480DD0CE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9" y="1795849"/>
            <a:ext cx="3778870" cy="31148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EFFFF"/>
                </a:solidFill>
              </a:rPr>
              <a:t>Rhifau gydag enwau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B85689-0CDC-064B-8540-0044D122F15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447" t="8255" r="2093"/>
          <a:stretch/>
        </p:blipFill>
        <p:spPr>
          <a:xfrm>
            <a:off x="5090008" y="228600"/>
            <a:ext cx="7084365" cy="6498197"/>
          </a:xfrm>
          <a:prstGeom prst="rect">
            <a:avLst/>
          </a:prstGeom>
        </p:spPr>
      </p:pic>
      <p:sp>
        <p:nvSpPr>
          <p:cNvPr id="48" name="Freeform 5">
            <a:extLst>
              <a:ext uri="{FF2B5EF4-FFF2-40B4-BE49-F238E27FC236}">
                <a16:creationId xmlns:a16="http://schemas.microsoft.com/office/drawing/2014/main" id="{64D236DE-BD07-488F-B236-DDEEFFF72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7717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5F12F-0AC5-F642-8A8B-2310DBC27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wythnos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C7E79-79D0-2142-BACE-8B9C88846B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3500" dirty="0" err="1"/>
              <a:t>Ystafell</a:t>
            </a:r>
            <a:r>
              <a:rPr lang="en-US" sz="3500" dirty="0"/>
              <a:t> 004IQ</a:t>
            </a:r>
          </a:p>
          <a:p>
            <a:pPr>
              <a:lnSpc>
                <a:spcPct val="150000"/>
              </a:lnSpc>
            </a:pPr>
            <a:r>
              <a:rPr lang="en-US" sz="3500" dirty="0" err="1"/>
              <a:t>Awr</a:t>
            </a:r>
            <a:r>
              <a:rPr lang="en-US" sz="3500" dirty="0"/>
              <a:t> o </a:t>
            </a:r>
            <a:r>
              <a:rPr lang="en-US" sz="3500" dirty="0" err="1"/>
              <a:t>ddarlith</a:t>
            </a:r>
            <a:r>
              <a:rPr lang="en-US" sz="3500" dirty="0"/>
              <a:t> </a:t>
            </a:r>
            <a:r>
              <a:rPr lang="en-US" sz="3500" dirty="0" err="1"/>
              <a:t>ar</a:t>
            </a:r>
            <a:r>
              <a:rPr lang="en-US" sz="3500" dirty="0"/>
              <a:t> </a:t>
            </a:r>
            <a:r>
              <a:rPr lang="en-US" sz="3500" dirty="0" err="1"/>
              <a:t>wallau</a:t>
            </a:r>
            <a:r>
              <a:rPr lang="en-US" sz="3500" dirty="0"/>
              <a:t> </a:t>
            </a:r>
            <a:r>
              <a:rPr lang="en-US" sz="3500" dirty="0" err="1"/>
              <a:t>cyffredin</a:t>
            </a:r>
            <a:r>
              <a:rPr lang="en-US" sz="3500" dirty="0"/>
              <a:t>.</a:t>
            </a:r>
          </a:p>
          <a:p>
            <a:pPr>
              <a:lnSpc>
                <a:spcPct val="150000"/>
              </a:lnSpc>
            </a:pPr>
            <a:r>
              <a:rPr lang="en-US" sz="3500" dirty="0"/>
              <a:t>40 </a:t>
            </a:r>
            <a:r>
              <a:rPr lang="en-US" sz="3500" dirty="0" err="1"/>
              <a:t>munud</a:t>
            </a:r>
            <a:r>
              <a:rPr lang="en-US" sz="3500" dirty="0"/>
              <a:t> </a:t>
            </a:r>
            <a:r>
              <a:rPr lang="en-US" sz="3500" dirty="0" err="1"/>
              <a:t>i</a:t>
            </a:r>
            <a:r>
              <a:rPr lang="en-US" sz="3500" dirty="0"/>
              <a:t> </a:t>
            </a:r>
            <a:r>
              <a:rPr lang="en-US" sz="3500" dirty="0" err="1"/>
              <a:t>wneud</a:t>
            </a:r>
            <a:r>
              <a:rPr lang="en-US" sz="3500" dirty="0"/>
              <a:t> y </a:t>
            </a:r>
            <a:r>
              <a:rPr lang="en-US" sz="3500" dirty="0" err="1"/>
              <a:t>dasg</a:t>
            </a:r>
            <a:r>
              <a:rPr lang="en-US" sz="3500" dirty="0"/>
              <a:t> </a:t>
            </a:r>
            <a:r>
              <a:rPr lang="en-US" sz="3500" dirty="0" err="1"/>
              <a:t>ysgrifennu</a:t>
            </a:r>
            <a:r>
              <a:rPr lang="en-US" sz="3500" dirty="0"/>
              <a:t> o </a:t>
            </a:r>
            <a:r>
              <a:rPr lang="en-US" sz="3500" dirty="0" err="1"/>
              <a:t>dan</a:t>
            </a:r>
            <a:r>
              <a:rPr lang="en-US" sz="3500" dirty="0"/>
              <a:t> </a:t>
            </a:r>
            <a:r>
              <a:rPr lang="en-US" sz="3500" dirty="0" err="1"/>
              <a:t>amodau</a:t>
            </a:r>
            <a:r>
              <a:rPr lang="en-US" sz="3500" dirty="0"/>
              <a:t> </a:t>
            </a:r>
            <a:r>
              <a:rPr lang="en-US" sz="3500" dirty="0" err="1"/>
              <a:t>ar</a:t>
            </a:r>
            <a:r>
              <a:rPr lang="en-US" sz="3500" dirty="0"/>
              <a:t> y </a:t>
            </a:r>
            <a:r>
              <a:rPr lang="en-US" sz="3500" dirty="0" err="1"/>
              <a:t>cyfrifiadur</a:t>
            </a:r>
            <a:r>
              <a:rPr lang="en-US" sz="35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0027062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6476F"/>
      </a:dk2>
      <a:lt2>
        <a:srgbClr val="EBEBEB"/>
      </a:lt2>
      <a:accent1>
        <a:srgbClr val="E5B458"/>
      </a:accent1>
      <a:accent2>
        <a:srgbClr val="F77754"/>
      </a:accent2>
      <a:accent3>
        <a:srgbClr val="D8507E"/>
      </a:accent3>
      <a:accent4>
        <a:srgbClr val="BC70EE"/>
      </a:accent4>
      <a:accent5>
        <a:srgbClr val="3CA2E2"/>
      </a:accent5>
      <a:accent6>
        <a:srgbClr val="91BF77"/>
      </a:accent6>
      <a:hlink>
        <a:srgbClr val="71DDAB"/>
      </a:hlink>
      <a:folHlink>
        <a:srgbClr val="A6E4C7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B36E0D05-787B-4C61-8268-2D6C1FBEDA32}"/>
    </a:ext>
  </a:extLst>
</a:theme>
</file>

<file path=ppt/theme/theme2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1241</Words>
  <Application>Microsoft Macintosh PowerPoint</Application>
  <PresentationFormat>Widescreen</PresentationFormat>
  <Paragraphs>272</Paragraphs>
  <Slides>35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35</vt:i4>
      </vt:variant>
    </vt:vector>
  </HeadingPairs>
  <TitlesOfParts>
    <vt:vector size="47" baseType="lpstr">
      <vt:lpstr>Arial Unicode MS</vt:lpstr>
      <vt:lpstr>Arial</vt:lpstr>
      <vt:lpstr>Arial Black</vt:lpstr>
      <vt:lpstr>Calibri</vt:lpstr>
      <vt:lpstr>Calibri Light</vt:lpstr>
      <vt:lpstr>Century Gothic</vt:lpstr>
      <vt:lpstr>Comic Sans MS</vt:lpstr>
      <vt:lpstr>Segoe Print</vt:lpstr>
      <vt:lpstr>Wingdings</vt:lpstr>
      <vt:lpstr>Wingdings 3</vt:lpstr>
      <vt:lpstr>Celestial</vt:lpstr>
      <vt:lpstr>Wisp</vt:lpstr>
      <vt:lpstr>Cynllun Gwella Cyfrwng Cymraeg</vt:lpstr>
      <vt:lpstr>Nod y sesiwn </vt:lpstr>
      <vt:lpstr>Aseiniad 1</vt:lpstr>
      <vt:lpstr>Darllenwch y paragraff a dewch o hyd i’r gwallau.</vt:lpstr>
      <vt:lpstr>Darllenwch y paragraff a dewch o hyd i’r gwallau.</vt:lpstr>
      <vt:lpstr>Beth allwch chi ddweud am…</vt:lpstr>
      <vt:lpstr>PowerPoint Presentation</vt:lpstr>
      <vt:lpstr>ei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Mewn / Yn</vt:lpstr>
      <vt:lpstr>PowerPoint Presentation</vt:lpstr>
      <vt:lpstr>Ymarfer</vt:lpstr>
      <vt:lpstr>Cenedl Enwau</vt:lpstr>
      <vt:lpstr>Pam bod hyn yn bwysig?</vt:lpstr>
      <vt:lpstr>Benywaidd/ Gwrywaidd Pwysigrwydd Cenedl Enw</vt:lpstr>
      <vt:lpstr>Rheolau treiglo’n feddal sy’n  ymwneud â chenedl enw</vt:lpstr>
      <vt:lpstr>Un…</vt:lpstr>
      <vt:lpstr>Treiglo</vt:lpstr>
      <vt:lpstr>Mae’n rhaid i ni dreiglo ansoddeiriau (adjectives) yn dilyn enwau benywaidd</vt:lpstr>
      <vt:lpstr>Nodiadau Ychwanegol - Rhagenwau</vt:lpstr>
      <vt:lpstr>Mae’r terfyniadau (word endings) hyn fel arfer yn wrywaidd</vt:lpstr>
      <vt:lpstr>Mae’r terfyniadau (word endings) hyn fel arfer yn fenywaidd</vt:lpstr>
      <vt:lpstr>Hwn neu hon?  + TM (y fannod)</vt:lpstr>
      <vt:lpstr>Rhifau gydag enwau </vt:lpstr>
      <vt:lpstr>Yr wythnos nesaf…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Cynllun Gwella Cyfrwng Cymraeg</dc:title>
  <dc:creator>Eleri Jenkins</dc:creator>
  <cp:lastModifiedBy>Eleri Jenkins</cp:lastModifiedBy>
  <cp:revision>4</cp:revision>
  <dcterms:created xsi:type="dcterms:W3CDTF">2019-01-15T19:18:59Z</dcterms:created>
  <dcterms:modified xsi:type="dcterms:W3CDTF">2019-01-15T19:55:34Z</dcterms:modified>
</cp:coreProperties>
</file>