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Μεσαίο στυλ 2 - Έμφαση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howGuides="1">
      <p:cViewPr varScale="1">
        <p:scale>
          <a:sx n="103" d="100"/>
          <a:sy n="103" d="100"/>
        </p:scale>
        <p:origin x="156" y="11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Διαφάνεια τίτλου">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621F237C-BA11-A0FF-3C3F-C053012A3565}"/>
              </a:ext>
            </a:extLst>
          </p:cNvPr>
          <p:cNvSpPr>
            <a:spLocks noGrp="1"/>
          </p:cNvSpPr>
          <p:nvPr>
            <p:ph type="ctrTitle"/>
          </p:nvPr>
        </p:nvSpPr>
        <p:spPr>
          <a:xfrm>
            <a:off x="1524000" y="1122363"/>
            <a:ext cx="9144000" cy="2387600"/>
          </a:xfrm>
        </p:spPr>
        <p:txBody>
          <a:bodyPr anchor="b"/>
          <a:lstStyle>
            <a:lvl1pPr algn="ctr">
              <a:defRPr sz="6000"/>
            </a:lvl1pPr>
          </a:lstStyle>
          <a:p>
            <a:r>
              <a:rPr lang="el-GR"/>
              <a:t>Κάντε κλικ για να επεξεργαστείτε τον τίτλο υποδείγματος</a:t>
            </a:r>
            <a:endParaRPr lang="en-GB"/>
          </a:p>
        </p:txBody>
      </p:sp>
      <p:sp>
        <p:nvSpPr>
          <p:cNvPr id="3" name="Υπότιτλος 2">
            <a:extLst>
              <a:ext uri="{FF2B5EF4-FFF2-40B4-BE49-F238E27FC236}">
                <a16:creationId xmlns:a16="http://schemas.microsoft.com/office/drawing/2014/main" id="{A15FBC52-3BFA-5821-5783-72EF227029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l-GR"/>
              <a:t>Κάντε κλικ για να επεξεργαστείτε τον υπότιτλο του υποδείγματος</a:t>
            </a:r>
            <a:endParaRPr lang="en-GB"/>
          </a:p>
        </p:txBody>
      </p:sp>
      <p:sp>
        <p:nvSpPr>
          <p:cNvPr id="4" name="Θέση ημερομηνίας 3">
            <a:extLst>
              <a:ext uri="{FF2B5EF4-FFF2-40B4-BE49-F238E27FC236}">
                <a16:creationId xmlns:a16="http://schemas.microsoft.com/office/drawing/2014/main" id="{5ED6A2F4-B9B6-FCE1-A966-8A6F4793DF04}"/>
              </a:ext>
            </a:extLst>
          </p:cNvPr>
          <p:cNvSpPr>
            <a:spLocks noGrp="1"/>
          </p:cNvSpPr>
          <p:nvPr>
            <p:ph type="dt" sz="half" idx="10"/>
          </p:nvPr>
        </p:nvSpPr>
        <p:spPr/>
        <p:txBody>
          <a:bodyPr/>
          <a:lstStyle/>
          <a:p>
            <a:fld id="{F46D63D8-55BA-4206-BF5C-4DA9918DC842}" type="datetimeFigureOut">
              <a:rPr lang="en-GB" smtClean="0"/>
              <a:t>06/09/2024</a:t>
            </a:fld>
            <a:endParaRPr lang="en-GB"/>
          </a:p>
        </p:txBody>
      </p:sp>
      <p:sp>
        <p:nvSpPr>
          <p:cNvPr id="5" name="Θέση υποσέλιδου 4">
            <a:extLst>
              <a:ext uri="{FF2B5EF4-FFF2-40B4-BE49-F238E27FC236}">
                <a16:creationId xmlns:a16="http://schemas.microsoft.com/office/drawing/2014/main" id="{13FBA158-DEEF-6292-1F7A-96CFFEE9454A}"/>
              </a:ext>
            </a:extLst>
          </p:cNvPr>
          <p:cNvSpPr>
            <a:spLocks noGrp="1"/>
          </p:cNvSpPr>
          <p:nvPr>
            <p:ph type="ftr" sz="quarter" idx="11"/>
          </p:nvPr>
        </p:nvSpPr>
        <p:spPr/>
        <p:txBody>
          <a:bodyPr/>
          <a:lstStyle/>
          <a:p>
            <a:endParaRPr lang="en-GB"/>
          </a:p>
        </p:txBody>
      </p:sp>
      <p:sp>
        <p:nvSpPr>
          <p:cNvPr id="6" name="Θέση αριθμού διαφάνειας 5">
            <a:extLst>
              <a:ext uri="{FF2B5EF4-FFF2-40B4-BE49-F238E27FC236}">
                <a16:creationId xmlns:a16="http://schemas.microsoft.com/office/drawing/2014/main" id="{F314DA9F-4805-F716-43F6-B0708D1FFD3A}"/>
              </a:ext>
            </a:extLst>
          </p:cNvPr>
          <p:cNvSpPr>
            <a:spLocks noGrp="1"/>
          </p:cNvSpPr>
          <p:nvPr>
            <p:ph type="sldNum" sz="quarter" idx="12"/>
          </p:nvPr>
        </p:nvSpPr>
        <p:spPr/>
        <p:txBody>
          <a:bodyPr/>
          <a:lstStyle/>
          <a:p>
            <a:fld id="{623F69F1-506D-4037-BD19-24FF09D45054}" type="slidenum">
              <a:rPr lang="en-GB" smtClean="0"/>
              <a:t>‹#›</a:t>
            </a:fld>
            <a:endParaRPr lang="en-GB"/>
          </a:p>
        </p:txBody>
      </p:sp>
    </p:spTree>
    <p:extLst>
      <p:ext uri="{BB962C8B-B14F-4D97-AF65-F5344CB8AC3E}">
        <p14:creationId xmlns:p14="http://schemas.microsoft.com/office/powerpoint/2010/main" val="22389213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Τίτλος και περιεχόμενο">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3D168D0F-73CD-4763-F883-391354B74189}"/>
              </a:ext>
            </a:extLst>
          </p:cNvPr>
          <p:cNvSpPr>
            <a:spLocks noGrp="1"/>
          </p:cNvSpPr>
          <p:nvPr>
            <p:ph type="title"/>
          </p:nvPr>
        </p:nvSpPr>
        <p:spPr/>
        <p:txBody>
          <a:bodyPr/>
          <a:lstStyle/>
          <a:p>
            <a:r>
              <a:rPr lang="el-GR"/>
              <a:t>Κάντε κλικ για να επεξεργαστείτε τον τίτλο υποδείγματος</a:t>
            </a:r>
            <a:endParaRPr lang="en-GB"/>
          </a:p>
        </p:txBody>
      </p:sp>
      <p:sp>
        <p:nvSpPr>
          <p:cNvPr id="3" name="Θέση περιεχομένου 2">
            <a:extLst>
              <a:ext uri="{FF2B5EF4-FFF2-40B4-BE49-F238E27FC236}">
                <a16:creationId xmlns:a16="http://schemas.microsoft.com/office/drawing/2014/main" id="{77A8843B-B588-AEBC-7DF9-19FABA9707F9}"/>
              </a:ext>
            </a:extLst>
          </p:cNvPr>
          <p:cNvSpPr>
            <a:spLocks noGrp="1"/>
          </p:cNvSpPr>
          <p:nvPr>
            <p:ph idx="1"/>
          </p:nvPr>
        </p:nvSpPr>
        <p:spPr/>
        <p:txBody>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n-GB"/>
          </a:p>
        </p:txBody>
      </p:sp>
      <p:sp>
        <p:nvSpPr>
          <p:cNvPr id="4" name="Θέση ημερομηνίας 3">
            <a:extLst>
              <a:ext uri="{FF2B5EF4-FFF2-40B4-BE49-F238E27FC236}">
                <a16:creationId xmlns:a16="http://schemas.microsoft.com/office/drawing/2014/main" id="{3233937E-63E9-C739-57EB-510F1DF86AC7}"/>
              </a:ext>
            </a:extLst>
          </p:cNvPr>
          <p:cNvSpPr>
            <a:spLocks noGrp="1"/>
          </p:cNvSpPr>
          <p:nvPr>
            <p:ph type="dt" sz="half" idx="10"/>
          </p:nvPr>
        </p:nvSpPr>
        <p:spPr/>
        <p:txBody>
          <a:bodyPr/>
          <a:lstStyle/>
          <a:p>
            <a:fld id="{F46D63D8-55BA-4206-BF5C-4DA9918DC842}" type="datetimeFigureOut">
              <a:rPr lang="en-GB" smtClean="0"/>
              <a:t>06/09/2024</a:t>
            </a:fld>
            <a:endParaRPr lang="en-GB"/>
          </a:p>
        </p:txBody>
      </p:sp>
      <p:sp>
        <p:nvSpPr>
          <p:cNvPr id="5" name="Θέση υποσέλιδου 4">
            <a:extLst>
              <a:ext uri="{FF2B5EF4-FFF2-40B4-BE49-F238E27FC236}">
                <a16:creationId xmlns:a16="http://schemas.microsoft.com/office/drawing/2014/main" id="{C2114725-112A-F039-A93D-82D026ED6FFD}"/>
              </a:ext>
            </a:extLst>
          </p:cNvPr>
          <p:cNvSpPr>
            <a:spLocks noGrp="1"/>
          </p:cNvSpPr>
          <p:nvPr>
            <p:ph type="ftr" sz="quarter" idx="11"/>
          </p:nvPr>
        </p:nvSpPr>
        <p:spPr/>
        <p:txBody>
          <a:bodyPr/>
          <a:lstStyle/>
          <a:p>
            <a:endParaRPr lang="en-GB"/>
          </a:p>
        </p:txBody>
      </p:sp>
      <p:sp>
        <p:nvSpPr>
          <p:cNvPr id="6" name="Θέση αριθμού διαφάνειας 5">
            <a:extLst>
              <a:ext uri="{FF2B5EF4-FFF2-40B4-BE49-F238E27FC236}">
                <a16:creationId xmlns:a16="http://schemas.microsoft.com/office/drawing/2014/main" id="{06A5D110-C498-B0A5-C84A-471F93987342}"/>
              </a:ext>
            </a:extLst>
          </p:cNvPr>
          <p:cNvSpPr>
            <a:spLocks noGrp="1"/>
          </p:cNvSpPr>
          <p:nvPr>
            <p:ph type="sldNum" sz="quarter" idx="12"/>
          </p:nvPr>
        </p:nvSpPr>
        <p:spPr/>
        <p:txBody>
          <a:bodyPr/>
          <a:lstStyle/>
          <a:p>
            <a:fld id="{623F69F1-506D-4037-BD19-24FF09D45054}" type="slidenum">
              <a:rPr lang="en-GB" smtClean="0"/>
              <a:t>‹#›</a:t>
            </a:fld>
            <a:endParaRPr lang="en-GB"/>
          </a:p>
        </p:txBody>
      </p:sp>
    </p:spTree>
    <p:extLst>
      <p:ext uri="{BB962C8B-B14F-4D97-AF65-F5344CB8AC3E}">
        <p14:creationId xmlns:p14="http://schemas.microsoft.com/office/powerpoint/2010/main" val="1165555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Κεφαλίδα ενότητας">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D17A02A0-5D1C-E9C3-9052-88FE03120C3C}"/>
              </a:ext>
            </a:extLst>
          </p:cNvPr>
          <p:cNvSpPr>
            <a:spLocks noGrp="1"/>
          </p:cNvSpPr>
          <p:nvPr>
            <p:ph type="title"/>
          </p:nvPr>
        </p:nvSpPr>
        <p:spPr>
          <a:xfrm>
            <a:off x="831850" y="1709738"/>
            <a:ext cx="10515600" cy="2852737"/>
          </a:xfrm>
        </p:spPr>
        <p:txBody>
          <a:bodyPr anchor="b"/>
          <a:lstStyle>
            <a:lvl1pPr>
              <a:defRPr sz="6000"/>
            </a:lvl1pPr>
          </a:lstStyle>
          <a:p>
            <a:r>
              <a:rPr lang="el-GR"/>
              <a:t>Κάντε κλικ για να επεξεργαστείτε τον τίτλο υποδείγματος</a:t>
            </a:r>
            <a:endParaRPr lang="en-GB"/>
          </a:p>
        </p:txBody>
      </p:sp>
      <p:sp>
        <p:nvSpPr>
          <p:cNvPr id="3" name="Θέση κειμένου 2">
            <a:extLst>
              <a:ext uri="{FF2B5EF4-FFF2-40B4-BE49-F238E27FC236}">
                <a16:creationId xmlns:a16="http://schemas.microsoft.com/office/drawing/2014/main" id="{7384CBD7-AD06-A34D-9B93-E0FFD6B411C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l-GR"/>
              <a:t>Στυλ κειμένου υποδείγματος</a:t>
            </a:r>
          </a:p>
        </p:txBody>
      </p:sp>
      <p:sp>
        <p:nvSpPr>
          <p:cNvPr id="4" name="Θέση ημερομηνίας 3">
            <a:extLst>
              <a:ext uri="{FF2B5EF4-FFF2-40B4-BE49-F238E27FC236}">
                <a16:creationId xmlns:a16="http://schemas.microsoft.com/office/drawing/2014/main" id="{EEFBE2BA-8378-39DF-BD5B-F9761AE83EF6}"/>
              </a:ext>
            </a:extLst>
          </p:cNvPr>
          <p:cNvSpPr>
            <a:spLocks noGrp="1"/>
          </p:cNvSpPr>
          <p:nvPr>
            <p:ph type="dt" sz="half" idx="10"/>
          </p:nvPr>
        </p:nvSpPr>
        <p:spPr/>
        <p:txBody>
          <a:bodyPr/>
          <a:lstStyle/>
          <a:p>
            <a:fld id="{F46D63D8-55BA-4206-BF5C-4DA9918DC842}" type="datetimeFigureOut">
              <a:rPr lang="en-GB" smtClean="0"/>
              <a:t>06/09/2024</a:t>
            </a:fld>
            <a:endParaRPr lang="en-GB"/>
          </a:p>
        </p:txBody>
      </p:sp>
      <p:sp>
        <p:nvSpPr>
          <p:cNvPr id="5" name="Θέση υποσέλιδου 4">
            <a:extLst>
              <a:ext uri="{FF2B5EF4-FFF2-40B4-BE49-F238E27FC236}">
                <a16:creationId xmlns:a16="http://schemas.microsoft.com/office/drawing/2014/main" id="{3DA79057-26B6-F6C9-CF45-51B9F1FB9A8E}"/>
              </a:ext>
            </a:extLst>
          </p:cNvPr>
          <p:cNvSpPr>
            <a:spLocks noGrp="1"/>
          </p:cNvSpPr>
          <p:nvPr>
            <p:ph type="ftr" sz="quarter" idx="11"/>
          </p:nvPr>
        </p:nvSpPr>
        <p:spPr/>
        <p:txBody>
          <a:bodyPr/>
          <a:lstStyle/>
          <a:p>
            <a:endParaRPr lang="en-GB"/>
          </a:p>
        </p:txBody>
      </p:sp>
      <p:sp>
        <p:nvSpPr>
          <p:cNvPr id="6" name="Θέση αριθμού διαφάνειας 5">
            <a:extLst>
              <a:ext uri="{FF2B5EF4-FFF2-40B4-BE49-F238E27FC236}">
                <a16:creationId xmlns:a16="http://schemas.microsoft.com/office/drawing/2014/main" id="{6212CF11-C4B6-DE94-DE5F-F7FE5AFEDBF7}"/>
              </a:ext>
            </a:extLst>
          </p:cNvPr>
          <p:cNvSpPr>
            <a:spLocks noGrp="1"/>
          </p:cNvSpPr>
          <p:nvPr>
            <p:ph type="sldNum" sz="quarter" idx="12"/>
          </p:nvPr>
        </p:nvSpPr>
        <p:spPr/>
        <p:txBody>
          <a:bodyPr/>
          <a:lstStyle/>
          <a:p>
            <a:fld id="{623F69F1-506D-4037-BD19-24FF09D45054}" type="slidenum">
              <a:rPr lang="en-GB" smtClean="0"/>
              <a:t>‹#›</a:t>
            </a:fld>
            <a:endParaRPr lang="en-GB"/>
          </a:p>
        </p:txBody>
      </p:sp>
    </p:spTree>
    <p:extLst>
      <p:ext uri="{BB962C8B-B14F-4D97-AF65-F5344CB8AC3E}">
        <p14:creationId xmlns:p14="http://schemas.microsoft.com/office/powerpoint/2010/main" val="3661794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Δύο περιεχόμενα">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8D82075F-485F-10CB-FC61-F35D378B7898}"/>
              </a:ext>
            </a:extLst>
          </p:cNvPr>
          <p:cNvSpPr>
            <a:spLocks noGrp="1"/>
          </p:cNvSpPr>
          <p:nvPr>
            <p:ph type="title"/>
          </p:nvPr>
        </p:nvSpPr>
        <p:spPr/>
        <p:txBody>
          <a:bodyPr/>
          <a:lstStyle/>
          <a:p>
            <a:r>
              <a:rPr lang="el-GR"/>
              <a:t>Κάντε κλικ για να επεξεργαστείτε τον τίτλο υποδείγματος</a:t>
            </a:r>
            <a:endParaRPr lang="en-GB"/>
          </a:p>
        </p:txBody>
      </p:sp>
      <p:sp>
        <p:nvSpPr>
          <p:cNvPr id="3" name="Θέση περιεχομένου 2">
            <a:extLst>
              <a:ext uri="{FF2B5EF4-FFF2-40B4-BE49-F238E27FC236}">
                <a16:creationId xmlns:a16="http://schemas.microsoft.com/office/drawing/2014/main" id="{6547C7A4-814A-C8BB-B937-49E49B509568}"/>
              </a:ext>
            </a:extLst>
          </p:cNvPr>
          <p:cNvSpPr>
            <a:spLocks noGrp="1"/>
          </p:cNvSpPr>
          <p:nvPr>
            <p:ph sz="half" idx="1"/>
          </p:nvPr>
        </p:nvSpPr>
        <p:spPr>
          <a:xfrm>
            <a:off x="838200" y="1825625"/>
            <a:ext cx="5181600" cy="4351338"/>
          </a:xfrm>
        </p:spPr>
        <p:txBody>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n-GB"/>
          </a:p>
        </p:txBody>
      </p:sp>
      <p:sp>
        <p:nvSpPr>
          <p:cNvPr id="4" name="Θέση περιεχομένου 3">
            <a:extLst>
              <a:ext uri="{FF2B5EF4-FFF2-40B4-BE49-F238E27FC236}">
                <a16:creationId xmlns:a16="http://schemas.microsoft.com/office/drawing/2014/main" id="{A70840F8-3BEF-37F8-67EB-7AF82AFE5FD5}"/>
              </a:ext>
            </a:extLst>
          </p:cNvPr>
          <p:cNvSpPr>
            <a:spLocks noGrp="1"/>
          </p:cNvSpPr>
          <p:nvPr>
            <p:ph sz="half" idx="2"/>
          </p:nvPr>
        </p:nvSpPr>
        <p:spPr>
          <a:xfrm>
            <a:off x="6172200" y="1825625"/>
            <a:ext cx="5181600" cy="4351338"/>
          </a:xfrm>
        </p:spPr>
        <p:txBody>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n-GB"/>
          </a:p>
        </p:txBody>
      </p:sp>
      <p:sp>
        <p:nvSpPr>
          <p:cNvPr id="5" name="Θέση ημερομηνίας 4">
            <a:extLst>
              <a:ext uri="{FF2B5EF4-FFF2-40B4-BE49-F238E27FC236}">
                <a16:creationId xmlns:a16="http://schemas.microsoft.com/office/drawing/2014/main" id="{DE623897-A132-875B-BF52-8E7FA3BE1ADE}"/>
              </a:ext>
            </a:extLst>
          </p:cNvPr>
          <p:cNvSpPr>
            <a:spLocks noGrp="1"/>
          </p:cNvSpPr>
          <p:nvPr>
            <p:ph type="dt" sz="half" idx="10"/>
          </p:nvPr>
        </p:nvSpPr>
        <p:spPr/>
        <p:txBody>
          <a:bodyPr/>
          <a:lstStyle/>
          <a:p>
            <a:fld id="{F46D63D8-55BA-4206-BF5C-4DA9918DC842}" type="datetimeFigureOut">
              <a:rPr lang="en-GB" smtClean="0"/>
              <a:t>06/09/2024</a:t>
            </a:fld>
            <a:endParaRPr lang="en-GB"/>
          </a:p>
        </p:txBody>
      </p:sp>
      <p:sp>
        <p:nvSpPr>
          <p:cNvPr id="6" name="Θέση υποσέλιδου 5">
            <a:extLst>
              <a:ext uri="{FF2B5EF4-FFF2-40B4-BE49-F238E27FC236}">
                <a16:creationId xmlns:a16="http://schemas.microsoft.com/office/drawing/2014/main" id="{4B2EADDC-8F12-71AB-3082-61A8135D2534}"/>
              </a:ext>
            </a:extLst>
          </p:cNvPr>
          <p:cNvSpPr>
            <a:spLocks noGrp="1"/>
          </p:cNvSpPr>
          <p:nvPr>
            <p:ph type="ftr" sz="quarter" idx="11"/>
          </p:nvPr>
        </p:nvSpPr>
        <p:spPr/>
        <p:txBody>
          <a:bodyPr/>
          <a:lstStyle/>
          <a:p>
            <a:endParaRPr lang="en-GB"/>
          </a:p>
        </p:txBody>
      </p:sp>
      <p:sp>
        <p:nvSpPr>
          <p:cNvPr id="7" name="Θέση αριθμού διαφάνειας 6">
            <a:extLst>
              <a:ext uri="{FF2B5EF4-FFF2-40B4-BE49-F238E27FC236}">
                <a16:creationId xmlns:a16="http://schemas.microsoft.com/office/drawing/2014/main" id="{D3FF031A-AFA9-A436-C057-9446A232E161}"/>
              </a:ext>
            </a:extLst>
          </p:cNvPr>
          <p:cNvSpPr>
            <a:spLocks noGrp="1"/>
          </p:cNvSpPr>
          <p:nvPr>
            <p:ph type="sldNum" sz="quarter" idx="12"/>
          </p:nvPr>
        </p:nvSpPr>
        <p:spPr/>
        <p:txBody>
          <a:bodyPr/>
          <a:lstStyle/>
          <a:p>
            <a:fld id="{623F69F1-506D-4037-BD19-24FF09D45054}" type="slidenum">
              <a:rPr lang="en-GB" smtClean="0"/>
              <a:t>‹#›</a:t>
            </a:fld>
            <a:endParaRPr lang="en-GB"/>
          </a:p>
        </p:txBody>
      </p:sp>
    </p:spTree>
    <p:extLst>
      <p:ext uri="{BB962C8B-B14F-4D97-AF65-F5344CB8AC3E}">
        <p14:creationId xmlns:p14="http://schemas.microsoft.com/office/powerpoint/2010/main" val="1586271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Σύγκριση">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AF470971-718D-107E-C86F-C2926711F14E}"/>
              </a:ext>
            </a:extLst>
          </p:cNvPr>
          <p:cNvSpPr>
            <a:spLocks noGrp="1"/>
          </p:cNvSpPr>
          <p:nvPr>
            <p:ph type="title"/>
          </p:nvPr>
        </p:nvSpPr>
        <p:spPr>
          <a:xfrm>
            <a:off x="839788" y="365125"/>
            <a:ext cx="10515600" cy="1325563"/>
          </a:xfrm>
        </p:spPr>
        <p:txBody>
          <a:bodyPr/>
          <a:lstStyle/>
          <a:p>
            <a:r>
              <a:rPr lang="el-GR"/>
              <a:t>Κάντε κλικ για να επεξεργαστείτε τον τίτλο υποδείγματος</a:t>
            </a:r>
            <a:endParaRPr lang="en-GB"/>
          </a:p>
        </p:txBody>
      </p:sp>
      <p:sp>
        <p:nvSpPr>
          <p:cNvPr id="3" name="Θέση κειμένου 2">
            <a:extLst>
              <a:ext uri="{FF2B5EF4-FFF2-40B4-BE49-F238E27FC236}">
                <a16:creationId xmlns:a16="http://schemas.microsoft.com/office/drawing/2014/main" id="{12E8545E-9D46-80BB-AEB8-E89E578D5A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l-GR"/>
              <a:t>Στυλ κειμένου υποδείγματος</a:t>
            </a:r>
          </a:p>
        </p:txBody>
      </p:sp>
      <p:sp>
        <p:nvSpPr>
          <p:cNvPr id="4" name="Θέση περιεχομένου 3">
            <a:extLst>
              <a:ext uri="{FF2B5EF4-FFF2-40B4-BE49-F238E27FC236}">
                <a16:creationId xmlns:a16="http://schemas.microsoft.com/office/drawing/2014/main" id="{80CFB2D0-ECAA-EED7-A716-F451F474B4B7}"/>
              </a:ext>
            </a:extLst>
          </p:cNvPr>
          <p:cNvSpPr>
            <a:spLocks noGrp="1"/>
          </p:cNvSpPr>
          <p:nvPr>
            <p:ph sz="half" idx="2"/>
          </p:nvPr>
        </p:nvSpPr>
        <p:spPr>
          <a:xfrm>
            <a:off x="839788" y="2505075"/>
            <a:ext cx="5157787" cy="3684588"/>
          </a:xfrm>
        </p:spPr>
        <p:txBody>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n-GB"/>
          </a:p>
        </p:txBody>
      </p:sp>
      <p:sp>
        <p:nvSpPr>
          <p:cNvPr id="5" name="Θέση κειμένου 4">
            <a:extLst>
              <a:ext uri="{FF2B5EF4-FFF2-40B4-BE49-F238E27FC236}">
                <a16:creationId xmlns:a16="http://schemas.microsoft.com/office/drawing/2014/main" id="{708E1E40-E111-3BE0-7F88-B5AF4F9B28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l-GR"/>
              <a:t>Στυλ κειμένου υποδείγματος</a:t>
            </a:r>
          </a:p>
        </p:txBody>
      </p:sp>
      <p:sp>
        <p:nvSpPr>
          <p:cNvPr id="6" name="Θέση περιεχομένου 5">
            <a:extLst>
              <a:ext uri="{FF2B5EF4-FFF2-40B4-BE49-F238E27FC236}">
                <a16:creationId xmlns:a16="http://schemas.microsoft.com/office/drawing/2014/main" id="{8BA2E5F3-6066-41D6-9B5A-5AC32B5FDDB2}"/>
              </a:ext>
            </a:extLst>
          </p:cNvPr>
          <p:cNvSpPr>
            <a:spLocks noGrp="1"/>
          </p:cNvSpPr>
          <p:nvPr>
            <p:ph sz="quarter" idx="4"/>
          </p:nvPr>
        </p:nvSpPr>
        <p:spPr>
          <a:xfrm>
            <a:off x="6172200" y="2505075"/>
            <a:ext cx="5183188" cy="3684588"/>
          </a:xfrm>
        </p:spPr>
        <p:txBody>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n-GB"/>
          </a:p>
        </p:txBody>
      </p:sp>
      <p:sp>
        <p:nvSpPr>
          <p:cNvPr id="7" name="Θέση ημερομηνίας 6">
            <a:extLst>
              <a:ext uri="{FF2B5EF4-FFF2-40B4-BE49-F238E27FC236}">
                <a16:creationId xmlns:a16="http://schemas.microsoft.com/office/drawing/2014/main" id="{CA1BBBCC-0116-F8EA-CF38-CAF41AA46E9A}"/>
              </a:ext>
            </a:extLst>
          </p:cNvPr>
          <p:cNvSpPr>
            <a:spLocks noGrp="1"/>
          </p:cNvSpPr>
          <p:nvPr>
            <p:ph type="dt" sz="half" idx="10"/>
          </p:nvPr>
        </p:nvSpPr>
        <p:spPr/>
        <p:txBody>
          <a:bodyPr/>
          <a:lstStyle/>
          <a:p>
            <a:fld id="{F46D63D8-55BA-4206-BF5C-4DA9918DC842}" type="datetimeFigureOut">
              <a:rPr lang="en-GB" smtClean="0"/>
              <a:t>06/09/2024</a:t>
            </a:fld>
            <a:endParaRPr lang="en-GB"/>
          </a:p>
        </p:txBody>
      </p:sp>
      <p:sp>
        <p:nvSpPr>
          <p:cNvPr id="8" name="Θέση υποσέλιδου 7">
            <a:extLst>
              <a:ext uri="{FF2B5EF4-FFF2-40B4-BE49-F238E27FC236}">
                <a16:creationId xmlns:a16="http://schemas.microsoft.com/office/drawing/2014/main" id="{07599E38-008D-30EF-BC86-2AA5D35E133B}"/>
              </a:ext>
            </a:extLst>
          </p:cNvPr>
          <p:cNvSpPr>
            <a:spLocks noGrp="1"/>
          </p:cNvSpPr>
          <p:nvPr>
            <p:ph type="ftr" sz="quarter" idx="11"/>
          </p:nvPr>
        </p:nvSpPr>
        <p:spPr/>
        <p:txBody>
          <a:bodyPr/>
          <a:lstStyle/>
          <a:p>
            <a:endParaRPr lang="en-GB"/>
          </a:p>
        </p:txBody>
      </p:sp>
      <p:sp>
        <p:nvSpPr>
          <p:cNvPr id="9" name="Θέση αριθμού διαφάνειας 8">
            <a:extLst>
              <a:ext uri="{FF2B5EF4-FFF2-40B4-BE49-F238E27FC236}">
                <a16:creationId xmlns:a16="http://schemas.microsoft.com/office/drawing/2014/main" id="{4203A16B-E46B-36DC-1BC7-691F4CD36E14}"/>
              </a:ext>
            </a:extLst>
          </p:cNvPr>
          <p:cNvSpPr>
            <a:spLocks noGrp="1"/>
          </p:cNvSpPr>
          <p:nvPr>
            <p:ph type="sldNum" sz="quarter" idx="12"/>
          </p:nvPr>
        </p:nvSpPr>
        <p:spPr/>
        <p:txBody>
          <a:bodyPr/>
          <a:lstStyle/>
          <a:p>
            <a:fld id="{623F69F1-506D-4037-BD19-24FF09D45054}" type="slidenum">
              <a:rPr lang="en-GB" smtClean="0"/>
              <a:t>‹#›</a:t>
            </a:fld>
            <a:endParaRPr lang="en-GB"/>
          </a:p>
        </p:txBody>
      </p:sp>
    </p:spTree>
    <p:extLst>
      <p:ext uri="{BB962C8B-B14F-4D97-AF65-F5344CB8AC3E}">
        <p14:creationId xmlns:p14="http://schemas.microsoft.com/office/powerpoint/2010/main" val="2606421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Μόνο τίτλος">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457480BB-7955-52EB-0DB6-9D1CB36B6847}"/>
              </a:ext>
            </a:extLst>
          </p:cNvPr>
          <p:cNvSpPr>
            <a:spLocks noGrp="1"/>
          </p:cNvSpPr>
          <p:nvPr>
            <p:ph type="title"/>
          </p:nvPr>
        </p:nvSpPr>
        <p:spPr/>
        <p:txBody>
          <a:bodyPr/>
          <a:lstStyle/>
          <a:p>
            <a:r>
              <a:rPr lang="el-GR"/>
              <a:t>Κάντε κλικ για να επεξεργαστείτε τον τίτλο υποδείγματος</a:t>
            </a:r>
            <a:endParaRPr lang="en-GB"/>
          </a:p>
        </p:txBody>
      </p:sp>
      <p:sp>
        <p:nvSpPr>
          <p:cNvPr id="3" name="Θέση ημερομηνίας 2">
            <a:extLst>
              <a:ext uri="{FF2B5EF4-FFF2-40B4-BE49-F238E27FC236}">
                <a16:creationId xmlns:a16="http://schemas.microsoft.com/office/drawing/2014/main" id="{9FFD909B-58D0-A94E-D26A-426B96337A17}"/>
              </a:ext>
            </a:extLst>
          </p:cNvPr>
          <p:cNvSpPr>
            <a:spLocks noGrp="1"/>
          </p:cNvSpPr>
          <p:nvPr>
            <p:ph type="dt" sz="half" idx="10"/>
          </p:nvPr>
        </p:nvSpPr>
        <p:spPr/>
        <p:txBody>
          <a:bodyPr/>
          <a:lstStyle/>
          <a:p>
            <a:fld id="{F46D63D8-55BA-4206-BF5C-4DA9918DC842}" type="datetimeFigureOut">
              <a:rPr lang="en-GB" smtClean="0"/>
              <a:t>06/09/2024</a:t>
            </a:fld>
            <a:endParaRPr lang="en-GB"/>
          </a:p>
        </p:txBody>
      </p:sp>
      <p:sp>
        <p:nvSpPr>
          <p:cNvPr id="4" name="Θέση υποσέλιδου 3">
            <a:extLst>
              <a:ext uri="{FF2B5EF4-FFF2-40B4-BE49-F238E27FC236}">
                <a16:creationId xmlns:a16="http://schemas.microsoft.com/office/drawing/2014/main" id="{981D8B51-9D78-D6AC-F21D-475F708867AA}"/>
              </a:ext>
            </a:extLst>
          </p:cNvPr>
          <p:cNvSpPr>
            <a:spLocks noGrp="1"/>
          </p:cNvSpPr>
          <p:nvPr>
            <p:ph type="ftr" sz="quarter" idx="11"/>
          </p:nvPr>
        </p:nvSpPr>
        <p:spPr/>
        <p:txBody>
          <a:bodyPr/>
          <a:lstStyle/>
          <a:p>
            <a:endParaRPr lang="en-GB"/>
          </a:p>
        </p:txBody>
      </p:sp>
      <p:sp>
        <p:nvSpPr>
          <p:cNvPr id="5" name="Θέση αριθμού διαφάνειας 4">
            <a:extLst>
              <a:ext uri="{FF2B5EF4-FFF2-40B4-BE49-F238E27FC236}">
                <a16:creationId xmlns:a16="http://schemas.microsoft.com/office/drawing/2014/main" id="{6269AB21-1F0B-95AD-7EA0-3A74E0FA4B4C}"/>
              </a:ext>
            </a:extLst>
          </p:cNvPr>
          <p:cNvSpPr>
            <a:spLocks noGrp="1"/>
          </p:cNvSpPr>
          <p:nvPr>
            <p:ph type="sldNum" sz="quarter" idx="12"/>
          </p:nvPr>
        </p:nvSpPr>
        <p:spPr/>
        <p:txBody>
          <a:bodyPr/>
          <a:lstStyle/>
          <a:p>
            <a:fld id="{623F69F1-506D-4037-BD19-24FF09D45054}" type="slidenum">
              <a:rPr lang="en-GB" smtClean="0"/>
              <a:t>‹#›</a:t>
            </a:fld>
            <a:endParaRPr lang="en-GB"/>
          </a:p>
        </p:txBody>
      </p:sp>
    </p:spTree>
    <p:extLst>
      <p:ext uri="{BB962C8B-B14F-4D97-AF65-F5344CB8AC3E}">
        <p14:creationId xmlns:p14="http://schemas.microsoft.com/office/powerpoint/2010/main" val="1899525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Κενό">
    <p:spTree>
      <p:nvGrpSpPr>
        <p:cNvPr id="1" name=""/>
        <p:cNvGrpSpPr/>
        <p:nvPr/>
      </p:nvGrpSpPr>
      <p:grpSpPr>
        <a:xfrm>
          <a:off x="0" y="0"/>
          <a:ext cx="0" cy="0"/>
          <a:chOff x="0" y="0"/>
          <a:chExt cx="0" cy="0"/>
        </a:xfrm>
      </p:grpSpPr>
      <p:sp>
        <p:nvSpPr>
          <p:cNvPr id="2" name="Θέση ημερομηνίας 1">
            <a:extLst>
              <a:ext uri="{FF2B5EF4-FFF2-40B4-BE49-F238E27FC236}">
                <a16:creationId xmlns:a16="http://schemas.microsoft.com/office/drawing/2014/main" id="{94DBD6B6-D3D0-9C0B-8A9F-BBB2A4EB6729}"/>
              </a:ext>
            </a:extLst>
          </p:cNvPr>
          <p:cNvSpPr>
            <a:spLocks noGrp="1"/>
          </p:cNvSpPr>
          <p:nvPr>
            <p:ph type="dt" sz="half" idx="10"/>
          </p:nvPr>
        </p:nvSpPr>
        <p:spPr/>
        <p:txBody>
          <a:bodyPr/>
          <a:lstStyle/>
          <a:p>
            <a:fld id="{F46D63D8-55BA-4206-BF5C-4DA9918DC842}" type="datetimeFigureOut">
              <a:rPr lang="en-GB" smtClean="0"/>
              <a:t>06/09/2024</a:t>
            </a:fld>
            <a:endParaRPr lang="en-GB"/>
          </a:p>
        </p:txBody>
      </p:sp>
      <p:sp>
        <p:nvSpPr>
          <p:cNvPr id="3" name="Θέση υποσέλιδου 2">
            <a:extLst>
              <a:ext uri="{FF2B5EF4-FFF2-40B4-BE49-F238E27FC236}">
                <a16:creationId xmlns:a16="http://schemas.microsoft.com/office/drawing/2014/main" id="{FE84F78B-E09B-332E-8CD3-4C9B9397EAF1}"/>
              </a:ext>
            </a:extLst>
          </p:cNvPr>
          <p:cNvSpPr>
            <a:spLocks noGrp="1"/>
          </p:cNvSpPr>
          <p:nvPr>
            <p:ph type="ftr" sz="quarter" idx="11"/>
          </p:nvPr>
        </p:nvSpPr>
        <p:spPr/>
        <p:txBody>
          <a:bodyPr/>
          <a:lstStyle/>
          <a:p>
            <a:endParaRPr lang="en-GB"/>
          </a:p>
        </p:txBody>
      </p:sp>
      <p:sp>
        <p:nvSpPr>
          <p:cNvPr id="4" name="Θέση αριθμού διαφάνειας 3">
            <a:extLst>
              <a:ext uri="{FF2B5EF4-FFF2-40B4-BE49-F238E27FC236}">
                <a16:creationId xmlns:a16="http://schemas.microsoft.com/office/drawing/2014/main" id="{07605FF8-0C35-9021-DDB9-B7420044CEB9}"/>
              </a:ext>
            </a:extLst>
          </p:cNvPr>
          <p:cNvSpPr>
            <a:spLocks noGrp="1"/>
          </p:cNvSpPr>
          <p:nvPr>
            <p:ph type="sldNum" sz="quarter" idx="12"/>
          </p:nvPr>
        </p:nvSpPr>
        <p:spPr/>
        <p:txBody>
          <a:bodyPr/>
          <a:lstStyle/>
          <a:p>
            <a:fld id="{623F69F1-506D-4037-BD19-24FF09D45054}" type="slidenum">
              <a:rPr lang="en-GB" smtClean="0"/>
              <a:t>‹#›</a:t>
            </a:fld>
            <a:endParaRPr lang="en-GB"/>
          </a:p>
        </p:txBody>
      </p:sp>
    </p:spTree>
    <p:extLst>
      <p:ext uri="{BB962C8B-B14F-4D97-AF65-F5344CB8AC3E}">
        <p14:creationId xmlns:p14="http://schemas.microsoft.com/office/powerpoint/2010/main" val="4188822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Περιεχόμενο με λεζάντα">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43AB0E14-FB0D-9CD0-A89F-7742B6B8CE6E}"/>
              </a:ext>
            </a:extLst>
          </p:cNvPr>
          <p:cNvSpPr>
            <a:spLocks noGrp="1"/>
          </p:cNvSpPr>
          <p:nvPr>
            <p:ph type="title"/>
          </p:nvPr>
        </p:nvSpPr>
        <p:spPr>
          <a:xfrm>
            <a:off x="839788" y="457200"/>
            <a:ext cx="3932237" cy="1600200"/>
          </a:xfrm>
        </p:spPr>
        <p:txBody>
          <a:bodyPr anchor="b"/>
          <a:lstStyle>
            <a:lvl1pPr>
              <a:defRPr sz="3200"/>
            </a:lvl1pPr>
          </a:lstStyle>
          <a:p>
            <a:r>
              <a:rPr lang="el-GR"/>
              <a:t>Κάντε κλικ για να επεξεργαστείτε τον τίτλο υποδείγματος</a:t>
            </a:r>
            <a:endParaRPr lang="en-GB"/>
          </a:p>
        </p:txBody>
      </p:sp>
      <p:sp>
        <p:nvSpPr>
          <p:cNvPr id="3" name="Θέση περιεχομένου 2">
            <a:extLst>
              <a:ext uri="{FF2B5EF4-FFF2-40B4-BE49-F238E27FC236}">
                <a16:creationId xmlns:a16="http://schemas.microsoft.com/office/drawing/2014/main" id="{5F1DE8B5-E83B-12CB-CE5E-DF122F3BF3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n-GB"/>
          </a:p>
        </p:txBody>
      </p:sp>
      <p:sp>
        <p:nvSpPr>
          <p:cNvPr id="4" name="Θέση κειμένου 3">
            <a:extLst>
              <a:ext uri="{FF2B5EF4-FFF2-40B4-BE49-F238E27FC236}">
                <a16:creationId xmlns:a16="http://schemas.microsoft.com/office/drawing/2014/main" id="{AA5AE2A3-A8E2-6F2B-8853-1DA50FCA80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l-GR"/>
              <a:t>Στυλ κειμένου υποδείγματος</a:t>
            </a:r>
          </a:p>
        </p:txBody>
      </p:sp>
      <p:sp>
        <p:nvSpPr>
          <p:cNvPr id="5" name="Θέση ημερομηνίας 4">
            <a:extLst>
              <a:ext uri="{FF2B5EF4-FFF2-40B4-BE49-F238E27FC236}">
                <a16:creationId xmlns:a16="http://schemas.microsoft.com/office/drawing/2014/main" id="{9EA83B8B-3ED6-3120-32A6-04E7ACDCCD48}"/>
              </a:ext>
            </a:extLst>
          </p:cNvPr>
          <p:cNvSpPr>
            <a:spLocks noGrp="1"/>
          </p:cNvSpPr>
          <p:nvPr>
            <p:ph type="dt" sz="half" idx="10"/>
          </p:nvPr>
        </p:nvSpPr>
        <p:spPr/>
        <p:txBody>
          <a:bodyPr/>
          <a:lstStyle/>
          <a:p>
            <a:fld id="{F46D63D8-55BA-4206-BF5C-4DA9918DC842}" type="datetimeFigureOut">
              <a:rPr lang="en-GB" smtClean="0"/>
              <a:t>06/09/2024</a:t>
            </a:fld>
            <a:endParaRPr lang="en-GB"/>
          </a:p>
        </p:txBody>
      </p:sp>
      <p:sp>
        <p:nvSpPr>
          <p:cNvPr id="6" name="Θέση υποσέλιδου 5">
            <a:extLst>
              <a:ext uri="{FF2B5EF4-FFF2-40B4-BE49-F238E27FC236}">
                <a16:creationId xmlns:a16="http://schemas.microsoft.com/office/drawing/2014/main" id="{F8A16263-7D1C-8C05-4098-B8C1FACE4327}"/>
              </a:ext>
            </a:extLst>
          </p:cNvPr>
          <p:cNvSpPr>
            <a:spLocks noGrp="1"/>
          </p:cNvSpPr>
          <p:nvPr>
            <p:ph type="ftr" sz="quarter" idx="11"/>
          </p:nvPr>
        </p:nvSpPr>
        <p:spPr/>
        <p:txBody>
          <a:bodyPr/>
          <a:lstStyle/>
          <a:p>
            <a:endParaRPr lang="en-GB"/>
          </a:p>
        </p:txBody>
      </p:sp>
      <p:sp>
        <p:nvSpPr>
          <p:cNvPr id="7" name="Θέση αριθμού διαφάνειας 6">
            <a:extLst>
              <a:ext uri="{FF2B5EF4-FFF2-40B4-BE49-F238E27FC236}">
                <a16:creationId xmlns:a16="http://schemas.microsoft.com/office/drawing/2014/main" id="{858E71C8-CE86-8FEB-A905-8E6081A826F2}"/>
              </a:ext>
            </a:extLst>
          </p:cNvPr>
          <p:cNvSpPr>
            <a:spLocks noGrp="1"/>
          </p:cNvSpPr>
          <p:nvPr>
            <p:ph type="sldNum" sz="quarter" idx="12"/>
          </p:nvPr>
        </p:nvSpPr>
        <p:spPr/>
        <p:txBody>
          <a:bodyPr/>
          <a:lstStyle/>
          <a:p>
            <a:fld id="{623F69F1-506D-4037-BD19-24FF09D45054}" type="slidenum">
              <a:rPr lang="en-GB" smtClean="0"/>
              <a:t>‹#›</a:t>
            </a:fld>
            <a:endParaRPr lang="en-GB"/>
          </a:p>
        </p:txBody>
      </p:sp>
    </p:spTree>
    <p:extLst>
      <p:ext uri="{BB962C8B-B14F-4D97-AF65-F5344CB8AC3E}">
        <p14:creationId xmlns:p14="http://schemas.microsoft.com/office/powerpoint/2010/main" val="395881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Εικόνα με λεζάντα">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CF9DFD8C-36B4-4843-B3CD-9B369FC94E3F}"/>
              </a:ext>
            </a:extLst>
          </p:cNvPr>
          <p:cNvSpPr>
            <a:spLocks noGrp="1"/>
          </p:cNvSpPr>
          <p:nvPr>
            <p:ph type="title"/>
          </p:nvPr>
        </p:nvSpPr>
        <p:spPr>
          <a:xfrm>
            <a:off x="839788" y="457200"/>
            <a:ext cx="3932237" cy="1600200"/>
          </a:xfrm>
        </p:spPr>
        <p:txBody>
          <a:bodyPr anchor="b"/>
          <a:lstStyle>
            <a:lvl1pPr>
              <a:defRPr sz="3200"/>
            </a:lvl1pPr>
          </a:lstStyle>
          <a:p>
            <a:r>
              <a:rPr lang="el-GR"/>
              <a:t>Κάντε κλικ για να επεξεργαστείτε τον τίτλο υποδείγματος</a:t>
            </a:r>
            <a:endParaRPr lang="en-GB"/>
          </a:p>
        </p:txBody>
      </p:sp>
      <p:sp>
        <p:nvSpPr>
          <p:cNvPr id="3" name="Θέση εικόνας 2">
            <a:extLst>
              <a:ext uri="{FF2B5EF4-FFF2-40B4-BE49-F238E27FC236}">
                <a16:creationId xmlns:a16="http://schemas.microsoft.com/office/drawing/2014/main" id="{17BC3DF8-6555-3DEF-0A40-B735A4DDC4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Θέση κειμένου 3">
            <a:extLst>
              <a:ext uri="{FF2B5EF4-FFF2-40B4-BE49-F238E27FC236}">
                <a16:creationId xmlns:a16="http://schemas.microsoft.com/office/drawing/2014/main" id="{22ECE922-845D-107D-EE7A-98C6CDAF16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l-GR"/>
              <a:t>Στυλ κειμένου υποδείγματος</a:t>
            </a:r>
          </a:p>
        </p:txBody>
      </p:sp>
      <p:sp>
        <p:nvSpPr>
          <p:cNvPr id="5" name="Θέση ημερομηνίας 4">
            <a:extLst>
              <a:ext uri="{FF2B5EF4-FFF2-40B4-BE49-F238E27FC236}">
                <a16:creationId xmlns:a16="http://schemas.microsoft.com/office/drawing/2014/main" id="{90761273-461D-BD45-9062-A336EEDF3C15}"/>
              </a:ext>
            </a:extLst>
          </p:cNvPr>
          <p:cNvSpPr>
            <a:spLocks noGrp="1"/>
          </p:cNvSpPr>
          <p:nvPr>
            <p:ph type="dt" sz="half" idx="10"/>
          </p:nvPr>
        </p:nvSpPr>
        <p:spPr/>
        <p:txBody>
          <a:bodyPr/>
          <a:lstStyle/>
          <a:p>
            <a:fld id="{F46D63D8-55BA-4206-BF5C-4DA9918DC842}" type="datetimeFigureOut">
              <a:rPr lang="en-GB" smtClean="0"/>
              <a:t>06/09/2024</a:t>
            </a:fld>
            <a:endParaRPr lang="en-GB"/>
          </a:p>
        </p:txBody>
      </p:sp>
      <p:sp>
        <p:nvSpPr>
          <p:cNvPr id="6" name="Θέση υποσέλιδου 5">
            <a:extLst>
              <a:ext uri="{FF2B5EF4-FFF2-40B4-BE49-F238E27FC236}">
                <a16:creationId xmlns:a16="http://schemas.microsoft.com/office/drawing/2014/main" id="{67FBBAEB-635B-9708-3C19-FCE07B2B1E0D}"/>
              </a:ext>
            </a:extLst>
          </p:cNvPr>
          <p:cNvSpPr>
            <a:spLocks noGrp="1"/>
          </p:cNvSpPr>
          <p:nvPr>
            <p:ph type="ftr" sz="quarter" idx="11"/>
          </p:nvPr>
        </p:nvSpPr>
        <p:spPr/>
        <p:txBody>
          <a:bodyPr/>
          <a:lstStyle/>
          <a:p>
            <a:endParaRPr lang="en-GB"/>
          </a:p>
        </p:txBody>
      </p:sp>
      <p:sp>
        <p:nvSpPr>
          <p:cNvPr id="7" name="Θέση αριθμού διαφάνειας 6">
            <a:extLst>
              <a:ext uri="{FF2B5EF4-FFF2-40B4-BE49-F238E27FC236}">
                <a16:creationId xmlns:a16="http://schemas.microsoft.com/office/drawing/2014/main" id="{4AC490C5-1555-D457-BB1F-043A05BE0365}"/>
              </a:ext>
            </a:extLst>
          </p:cNvPr>
          <p:cNvSpPr>
            <a:spLocks noGrp="1"/>
          </p:cNvSpPr>
          <p:nvPr>
            <p:ph type="sldNum" sz="quarter" idx="12"/>
          </p:nvPr>
        </p:nvSpPr>
        <p:spPr/>
        <p:txBody>
          <a:bodyPr/>
          <a:lstStyle/>
          <a:p>
            <a:fld id="{623F69F1-506D-4037-BD19-24FF09D45054}" type="slidenum">
              <a:rPr lang="en-GB" smtClean="0"/>
              <a:t>‹#›</a:t>
            </a:fld>
            <a:endParaRPr lang="en-GB"/>
          </a:p>
        </p:txBody>
      </p:sp>
    </p:spTree>
    <p:extLst>
      <p:ext uri="{BB962C8B-B14F-4D97-AF65-F5344CB8AC3E}">
        <p14:creationId xmlns:p14="http://schemas.microsoft.com/office/powerpoint/2010/main" val="3125726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Τίτλος και Κατακόρυφο κείμενο">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C5C7B288-4EE3-F87A-1E06-DA8B3D584D56}"/>
              </a:ext>
            </a:extLst>
          </p:cNvPr>
          <p:cNvSpPr>
            <a:spLocks noGrp="1"/>
          </p:cNvSpPr>
          <p:nvPr>
            <p:ph type="title"/>
          </p:nvPr>
        </p:nvSpPr>
        <p:spPr/>
        <p:txBody>
          <a:bodyPr/>
          <a:lstStyle/>
          <a:p>
            <a:r>
              <a:rPr lang="el-GR"/>
              <a:t>Κάντε κλικ για να επεξεργαστείτε τον τίτλο υποδείγματος</a:t>
            </a:r>
            <a:endParaRPr lang="en-GB"/>
          </a:p>
        </p:txBody>
      </p:sp>
      <p:sp>
        <p:nvSpPr>
          <p:cNvPr id="3" name="Θέση κατακόρυφου κειμένου 2">
            <a:extLst>
              <a:ext uri="{FF2B5EF4-FFF2-40B4-BE49-F238E27FC236}">
                <a16:creationId xmlns:a16="http://schemas.microsoft.com/office/drawing/2014/main" id="{7AEBA0AA-ABF8-5E38-0D39-38DD56D3B9BB}"/>
              </a:ext>
            </a:extLst>
          </p:cNvPr>
          <p:cNvSpPr>
            <a:spLocks noGrp="1"/>
          </p:cNvSpPr>
          <p:nvPr>
            <p:ph type="body" orient="vert" idx="1"/>
          </p:nvPr>
        </p:nvSpPr>
        <p:spPr/>
        <p:txBody>
          <a:bodyPr vert="eaVert"/>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n-GB"/>
          </a:p>
        </p:txBody>
      </p:sp>
      <p:sp>
        <p:nvSpPr>
          <p:cNvPr id="4" name="Θέση ημερομηνίας 3">
            <a:extLst>
              <a:ext uri="{FF2B5EF4-FFF2-40B4-BE49-F238E27FC236}">
                <a16:creationId xmlns:a16="http://schemas.microsoft.com/office/drawing/2014/main" id="{9FAF2032-974C-7D4F-BECE-269E2FF141BE}"/>
              </a:ext>
            </a:extLst>
          </p:cNvPr>
          <p:cNvSpPr>
            <a:spLocks noGrp="1"/>
          </p:cNvSpPr>
          <p:nvPr>
            <p:ph type="dt" sz="half" idx="10"/>
          </p:nvPr>
        </p:nvSpPr>
        <p:spPr/>
        <p:txBody>
          <a:bodyPr/>
          <a:lstStyle/>
          <a:p>
            <a:fld id="{F46D63D8-55BA-4206-BF5C-4DA9918DC842}" type="datetimeFigureOut">
              <a:rPr lang="en-GB" smtClean="0"/>
              <a:t>06/09/2024</a:t>
            </a:fld>
            <a:endParaRPr lang="en-GB"/>
          </a:p>
        </p:txBody>
      </p:sp>
      <p:sp>
        <p:nvSpPr>
          <p:cNvPr id="5" name="Θέση υποσέλιδου 4">
            <a:extLst>
              <a:ext uri="{FF2B5EF4-FFF2-40B4-BE49-F238E27FC236}">
                <a16:creationId xmlns:a16="http://schemas.microsoft.com/office/drawing/2014/main" id="{965DE2DF-FCFF-1314-2244-871638837AA7}"/>
              </a:ext>
            </a:extLst>
          </p:cNvPr>
          <p:cNvSpPr>
            <a:spLocks noGrp="1"/>
          </p:cNvSpPr>
          <p:nvPr>
            <p:ph type="ftr" sz="quarter" idx="11"/>
          </p:nvPr>
        </p:nvSpPr>
        <p:spPr/>
        <p:txBody>
          <a:bodyPr/>
          <a:lstStyle/>
          <a:p>
            <a:endParaRPr lang="en-GB"/>
          </a:p>
        </p:txBody>
      </p:sp>
      <p:sp>
        <p:nvSpPr>
          <p:cNvPr id="6" name="Θέση αριθμού διαφάνειας 5">
            <a:extLst>
              <a:ext uri="{FF2B5EF4-FFF2-40B4-BE49-F238E27FC236}">
                <a16:creationId xmlns:a16="http://schemas.microsoft.com/office/drawing/2014/main" id="{6000F747-6D25-98C2-D191-48ECDA94CBD8}"/>
              </a:ext>
            </a:extLst>
          </p:cNvPr>
          <p:cNvSpPr>
            <a:spLocks noGrp="1"/>
          </p:cNvSpPr>
          <p:nvPr>
            <p:ph type="sldNum" sz="quarter" idx="12"/>
          </p:nvPr>
        </p:nvSpPr>
        <p:spPr/>
        <p:txBody>
          <a:bodyPr/>
          <a:lstStyle/>
          <a:p>
            <a:fld id="{623F69F1-506D-4037-BD19-24FF09D45054}" type="slidenum">
              <a:rPr lang="en-GB" smtClean="0"/>
              <a:t>‹#›</a:t>
            </a:fld>
            <a:endParaRPr lang="en-GB"/>
          </a:p>
        </p:txBody>
      </p:sp>
    </p:spTree>
    <p:extLst>
      <p:ext uri="{BB962C8B-B14F-4D97-AF65-F5344CB8AC3E}">
        <p14:creationId xmlns:p14="http://schemas.microsoft.com/office/powerpoint/2010/main" val="3217624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Κατακόρυφος τίτλος και Κείμενο">
    <p:spTree>
      <p:nvGrpSpPr>
        <p:cNvPr id="1" name=""/>
        <p:cNvGrpSpPr/>
        <p:nvPr/>
      </p:nvGrpSpPr>
      <p:grpSpPr>
        <a:xfrm>
          <a:off x="0" y="0"/>
          <a:ext cx="0" cy="0"/>
          <a:chOff x="0" y="0"/>
          <a:chExt cx="0" cy="0"/>
        </a:xfrm>
      </p:grpSpPr>
      <p:sp>
        <p:nvSpPr>
          <p:cNvPr id="2" name="Κατακόρυφος τίτλος 1">
            <a:extLst>
              <a:ext uri="{FF2B5EF4-FFF2-40B4-BE49-F238E27FC236}">
                <a16:creationId xmlns:a16="http://schemas.microsoft.com/office/drawing/2014/main" id="{49F6E868-F82C-B314-3981-0E6EE7615725}"/>
              </a:ext>
            </a:extLst>
          </p:cNvPr>
          <p:cNvSpPr>
            <a:spLocks noGrp="1"/>
          </p:cNvSpPr>
          <p:nvPr>
            <p:ph type="title" orient="vert"/>
          </p:nvPr>
        </p:nvSpPr>
        <p:spPr>
          <a:xfrm>
            <a:off x="8724900" y="365125"/>
            <a:ext cx="2628900" cy="5811838"/>
          </a:xfrm>
        </p:spPr>
        <p:txBody>
          <a:bodyPr vert="eaVert"/>
          <a:lstStyle/>
          <a:p>
            <a:r>
              <a:rPr lang="el-GR"/>
              <a:t>Κάντε κλικ για να επεξεργαστείτε τον τίτλο υποδείγματος</a:t>
            </a:r>
            <a:endParaRPr lang="en-GB"/>
          </a:p>
        </p:txBody>
      </p:sp>
      <p:sp>
        <p:nvSpPr>
          <p:cNvPr id="3" name="Θέση κατακόρυφου κειμένου 2">
            <a:extLst>
              <a:ext uri="{FF2B5EF4-FFF2-40B4-BE49-F238E27FC236}">
                <a16:creationId xmlns:a16="http://schemas.microsoft.com/office/drawing/2014/main" id="{CDC331C3-8AA3-84E7-C412-DD75F1C4DBBC}"/>
              </a:ext>
            </a:extLst>
          </p:cNvPr>
          <p:cNvSpPr>
            <a:spLocks noGrp="1"/>
          </p:cNvSpPr>
          <p:nvPr>
            <p:ph type="body" orient="vert" idx="1"/>
          </p:nvPr>
        </p:nvSpPr>
        <p:spPr>
          <a:xfrm>
            <a:off x="838200" y="365125"/>
            <a:ext cx="7734300" cy="5811838"/>
          </a:xfrm>
        </p:spPr>
        <p:txBody>
          <a:bodyPr vert="eaVert"/>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n-GB"/>
          </a:p>
        </p:txBody>
      </p:sp>
      <p:sp>
        <p:nvSpPr>
          <p:cNvPr id="4" name="Θέση ημερομηνίας 3">
            <a:extLst>
              <a:ext uri="{FF2B5EF4-FFF2-40B4-BE49-F238E27FC236}">
                <a16:creationId xmlns:a16="http://schemas.microsoft.com/office/drawing/2014/main" id="{F0476B23-5A9B-69B0-22CC-1789F1BEA335}"/>
              </a:ext>
            </a:extLst>
          </p:cNvPr>
          <p:cNvSpPr>
            <a:spLocks noGrp="1"/>
          </p:cNvSpPr>
          <p:nvPr>
            <p:ph type="dt" sz="half" idx="10"/>
          </p:nvPr>
        </p:nvSpPr>
        <p:spPr/>
        <p:txBody>
          <a:bodyPr/>
          <a:lstStyle/>
          <a:p>
            <a:fld id="{F46D63D8-55BA-4206-BF5C-4DA9918DC842}" type="datetimeFigureOut">
              <a:rPr lang="en-GB" smtClean="0"/>
              <a:t>06/09/2024</a:t>
            </a:fld>
            <a:endParaRPr lang="en-GB"/>
          </a:p>
        </p:txBody>
      </p:sp>
      <p:sp>
        <p:nvSpPr>
          <p:cNvPr id="5" name="Θέση υποσέλιδου 4">
            <a:extLst>
              <a:ext uri="{FF2B5EF4-FFF2-40B4-BE49-F238E27FC236}">
                <a16:creationId xmlns:a16="http://schemas.microsoft.com/office/drawing/2014/main" id="{1C235986-A16F-AFA0-F20B-66325087780E}"/>
              </a:ext>
            </a:extLst>
          </p:cNvPr>
          <p:cNvSpPr>
            <a:spLocks noGrp="1"/>
          </p:cNvSpPr>
          <p:nvPr>
            <p:ph type="ftr" sz="quarter" idx="11"/>
          </p:nvPr>
        </p:nvSpPr>
        <p:spPr/>
        <p:txBody>
          <a:bodyPr/>
          <a:lstStyle/>
          <a:p>
            <a:endParaRPr lang="en-GB"/>
          </a:p>
        </p:txBody>
      </p:sp>
      <p:sp>
        <p:nvSpPr>
          <p:cNvPr id="6" name="Θέση αριθμού διαφάνειας 5">
            <a:extLst>
              <a:ext uri="{FF2B5EF4-FFF2-40B4-BE49-F238E27FC236}">
                <a16:creationId xmlns:a16="http://schemas.microsoft.com/office/drawing/2014/main" id="{51404F98-1DE0-AA3E-9C10-A8B10A9A0AD4}"/>
              </a:ext>
            </a:extLst>
          </p:cNvPr>
          <p:cNvSpPr>
            <a:spLocks noGrp="1"/>
          </p:cNvSpPr>
          <p:nvPr>
            <p:ph type="sldNum" sz="quarter" idx="12"/>
          </p:nvPr>
        </p:nvSpPr>
        <p:spPr/>
        <p:txBody>
          <a:bodyPr/>
          <a:lstStyle/>
          <a:p>
            <a:fld id="{623F69F1-506D-4037-BD19-24FF09D45054}" type="slidenum">
              <a:rPr lang="en-GB" smtClean="0"/>
              <a:t>‹#›</a:t>
            </a:fld>
            <a:endParaRPr lang="en-GB"/>
          </a:p>
        </p:txBody>
      </p:sp>
    </p:spTree>
    <p:extLst>
      <p:ext uri="{BB962C8B-B14F-4D97-AF65-F5344CB8AC3E}">
        <p14:creationId xmlns:p14="http://schemas.microsoft.com/office/powerpoint/2010/main" val="2379577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Θέση τίτλου 1">
            <a:extLst>
              <a:ext uri="{FF2B5EF4-FFF2-40B4-BE49-F238E27FC236}">
                <a16:creationId xmlns:a16="http://schemas.microsoft.com/office/drawing/2014/main" id="{4629238B-24B3-CC8F-3BAB-13351970F7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l-GR"/>
              <a:t>Κάντε κλικ για να επεξεργαστείτε τον τίτλο υποδείγματος</a:t>
            </a:r>
            <a:endParaRPr lang="en-GB"/>
          </a:p>
        </p:txBody>
      </p:sp>
      <p:sp>
        <p:nvSpPr>
          <p:cNvPr id="3" name="Θέση κειμένου 2">
            <a:extLst>
              <a:ext uri="{FF2B5EF4-FFF2-40B4-BE49-F238E27FC236}">
                <a16:creationId xmlns:a16="http://schemas.microsoft.com/office/drawing/2014/main" id="{C625C96B-410D-DB85-067F-0C79599B31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l-GR"/>
              <a:t>Στυλ κειμένου υποδείγματος</a:t>
            </a:r>
          </a:p>
          <a:p>
            <a:pPr lvl="1"/>
            <a:r>
              <a:rPr lang="el-GR"/>
              <a:t>Δεύτερο επίπεδο</a:t>
            </a:r>
          </a:p>
          <a:p>
            <a:pPr lvl="2"/>
            <a:r>
              <a:rPr lang="el-GR"/>
              <a:t>Τρίτο επίπεδο</a:t>
            </a:r>
          </a:p>
          <a:p>
            <a:pPr lvl="3"/>
            <a:r>
              <a:rPr lang="el-GR"/>
              <a:t>Τέταρτο επίπεδο</a:t>
            </a:r>
          </a:p>
          <a:p>
            <a:pPr lvl="4"/>
            <a:r>
              <a:rPr lang="el-GR"/>
              <a:t>Πέμπτο επίπεδο</a:t>
            </a:r>
            <a:endParaRPr lang="en-GB"/>
          </a:p>
        </p:txBody>
      </p:sp>
      <p:sp>
        <p:nvSpPr>
          <p:cNvPr id="4" name="Θέση ημερομηνίας 3">
            <a:extLst>
              <a:ext uri="{FF2B5EF4-FFF2-40B4-BE49-F238E27FC236}">
                <a16:creationId xmlns:a16="http://schemas.microsoft.com/office/drawing/2014/main" id="{258CD4A3-BB51-88A3-067C-334AC3CE25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6D63D8-55BA-4206-BF5C-4DA9918DC842}" type="datetimeFigureOut">
              <a:rPr lang="en-GB" smtClean="0"/>
              <a:t>06/09/2024</a:t>
            </a:fld>
            <a:endParaRPr lang="en-GB"/>
          </a:p>
        </p:txBody>
      </p:sp>
      <p:sp>
        <p:nvSpPr>
          <p:cNvPr id="5" name="Θέση υποσέλιδου 4">
            <a:extLst>
              <a:ext uri="{FF2B5EF4-FFF2-40B4-BE49-F238E27FC236}">
                <a16:creationId xmlns:a16="http://schemas.microsoft.com/office/drawing/2014/main" id="{92922536-3266-F532-DADE-4F31816C13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Θέση αριθμού διαφάνειας 5">
            <a:extLst>
              <a:ext uri="{FF2B5EF4-FFF2-40B4-BE49-F238E27FC236}">
                <a16:creationId xmlns:a16="http://schemas.microsoft.com/office/drawing/2014/main" id="{129246AF-6237-4EA8-75C0-AB295BB5FC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3F69F1-506D-4037-BD19-24FF09D45054}" type="slidenum">
              <a:rPr lang="en-GB" smtClean="0"/>
              <a:t>‹#›</a:t>
            </a:fld>
            <a:endParaRPr lang="en-GB"/>
          </a:p>
        </p:txBody>
      </p:sp>
    </p:spTree>
    <p:extLst>
      <p:ext uri="{BB962C8B-B14F-4D97-AF65-F5344CB8AC3E}">
        <p14:creationId xmlns:p14="http://schemas.microsoft.com/office/powerpoint/2010/main" val="5628883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xml"/><Relationship Id="rId4" Type="http://schemas.microsoft.com/office/2007/relationships/hdphoto" Target="../media/hdphoto1.wdp"/></Relationships>
</file>

<file path=ppt/slides/_rels/slide18.xml.rels><?xml version="1.0" encoding="UTF-8" standalone="yes"?>
<Relationships xmlns="http://schemas.openxmlformats.org/package/2006/relationships"><Relationship Id="rId3" Type="http://schemas.openxmlformats.org/officeDocument/2006/relationships/hyperlink" Target="https://tzellofouska.blogspot.com/2013/04/science-feature-philosophical-basis-of.html"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tzellofouska.blogspot.com/2013/04/science-feature-philosophical-basis-of.html"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tzellofouska.blogspot.com/2013/04/science-feature-philosophical-basis-of.html"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tzellofouska.blogspot.com/2013/04/science-feature-philosophical-basis-of.html"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tzellofouska.blogspot.com/2013/04/science-feature-philosophical-basis-of.html"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doi.org/10.1016/j.jvoice.2022.05.002" TargetMode="Externa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hyperlink" Target="https://doi.org/10.1016/j.jvoice.2018.04.022" TargetMode="External"/><Relationship Id="rId5" Type="http://schemas.openxmlformats.org/officeDocument/2006/relationships/hyperlink" Target="http://doi.org/10.1016/j.jvoice.2016.03.006" TargetMode="External"/><Relationship Id="rId4" Type="http://schemas.openxmlformats.org/officeDocument/2006/relationships/hyperlink" Target="https://doi.org/10.1016/j.jvoice.2011.09.010"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016/j.jvoice.2013.12.008"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doi.org/10.1371/journal.pone.0168167"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093/occmed/"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doi.org/10.1016/S0892-1997(97)80003-1"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doi.org/"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doi.org/10.1044/jslhr.4304.7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Εικόνα 11">
            <a:extLst>
              <a:ext uri="{FF2B5EF4-FFF2-40B4-BE49-F238E27FC236}">
                <a16:creationId xmlns:a16="http://schemas.microsoft.com/office/drawing/2014/main" id="{01B4BC97-9FFC-C333-B372-DBF1D9DE56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959"/>
            <a:ext cx="12192000" cy="6858000"/>
          </a:xfrm>
          <a:prstGeom prst="rect">
            <a:avLst/>
          </a:prstGeom>
        </p:spPr>
      </p:pic>
      <p:sp>
        <p:nvSpPr>
          <p:cNvPr id="2" name="Τίτλος 1">
            <a:extLst>
              <a:ext uri="{FF2B5EF4-FFF2-40B4-BE49-F238E27FC236}">
                <a16:creationId xmlns:a16="http://schemas.microsoft.com/office/drawing/2014/main" id="{6242FE35-D8D0-D07F-3D95-DB84F0714E55}"/>
              </a:ext>
            </a:extLst>
          </p:cNvPr>
          <p:cNvSpPr>
            <a:spLocks noGrp="1"/>
          </p:cNvSpPr>
          <p:nvPr>
            <p:ph type="ctrTitle"/>
          </p:nvPr>
        </p:nvSpPr>
        <p:spPr>
          <a:xfrm>
            <a:off x="445041" y="2202024"/>
            <a:ext cx="9144000" cy="591976"/>
          </a:xfrm>
        </p:spPr>
        <p:txBody>
          <a:bodyPr>
            <a:normAutofit/>
          </a:bodyPr>
          <a:lstStyle/>
          <a:p>
            <a:r>
              <a:rPr lang="en-GB" sz="2800" b="1" dirty="0">
                <a:latin typeface="Arial" panose="020B0604020202020204" pitchFamily="34" charset="0"/>
                <a:cs typeface="Arial" panose="020B0604020202020204" pitchFamily="34" charset="0"/>
              </a:rPr>
              <a:t>BMPF7010 – CHRYSA TSALTAMPASI 2029618</a:t>
            </a:r>
          </a:p>
        </p:txBody>
      </p:sp>
      <p:sp>
        <p:nvSpPr>
          <p:cNvPr id="3" name="Υπότιτλος 2">
            <a:extLst>
              <a:ext uri="{FF2B5EF4-FFF2-40B4-BE49-F238E27FC236}">
                <a16:creationId xmlns:a16="http://schemas.microsoft.com/office/drawing/2014/main" id="{F59AB1FD-B578-58B2-385A-A2A5469BEC69}"/>
              </a:ext>
            </a:extLst>
          </p:cNvPr>
          <p:cNvSpPr>
            <a:spLocks noGrp="1"/>
          </p:cNvSpPr>
          <p:nvPr>
            <p:ph type="subTitle" idx="1"/>
          </p:nvPr>
        </p:nvSpPr>
        <p:spPr>
          <a:xfrm>
            <a:off x="-233267" y="3111500"/>
            <a:ext cx="10500615" cy="635000"/>
          </a:xfrm>
        </p:spPr>
        <p:txBody>
          <a:bodyPr>
            <a:normAutofit/>
          </a:bodyPr>
          <a:lstStyle/>
          <a:p>
            <a:r>
              <a:rPr lang="en-GB" dirty="0"/>
              <a:t>An interdisciplinary approach to voice care for Extreme Metal singers</a:t>
            </a:r>
          </a:p>
        </p:txBody>
      </p:sp>
    </p:spTree>
    <p:extLst>
      <p:ext uri="{BB962C8B-B14F-4D97-AF65-F5344CB8AC3E}">
        <p14:creationId xmlns:p14="http://schemas.microsoft.com/office/powerpoint/2010/main" val="4138488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652FB5BE-21C3-5D4A-AFE5-29715EEE60F9}"/>
              </a:ext>
            </a:extLst>
          </p:cNvPr>
          <p:cNvSpPr>
            <a:spLocks noGrp="1"/>
          </p:cNvSpPr>
          <p:nvPr>
            <p:ph type="title"/>
          </p:nvPr>
        </p:nvSpPr>
        <p:spPr>
          <a:xfrm>
            <a:off x="539434" y="265537"/>
            <a:ext cx="2321459" cy="666970"/>
          </a:xfrm>
        </p:spPr>
        <p:txBody>
          <a:bodyPr>
            <a:noAutofit/>
          </a:bodyPr>
          <a:lstStyle/>
          <a:p>
            <a:r>
              <a:rPr lang="en-GB" sz="2800" b="1" dirty="0">
                <a:latin typeface="Arial" panose="020B0604020202020204" pitchFamily="34" charset="0"/>
                <a:cs typeface="Arial" panose="020B0604020202020204" pitchFamily="34" charset="0"/>
              </a:rPr>
              <a:t>Introduction</a:t>
            </a:r>
          </a:p>
        </p:txBody>
      </p:sp>
      <p:sp>
        <p:nvSpPr>
          <p:cNvPr id="3" name="Θέση περιεχομένου 2">
            <a:extLst>
              <a:ext uri="{FF2B5EF4-FFF2-40B4-BE49-F238E27FC236}">
                <a16:creationId xmlns:a16="http://schemas.microsoft.com/office/drawing/2014/main" id="{2D35DEEF-8D69-75FD-3F77-4B0DEFC52277}"/>
              </a:ext>
            </a:extLst>
          </p:cNvPr>
          <p:cNvSpPr>
            <a:spLocks noGrp="1"/>
          </p:cNvSpPr>
          <p:nvPr>
            <p:ph idx="1"/>
          </p:nvPr>
        </p:nvSpPr>
        <p:spPr>
          <a:xfrm>
            <a:off x="138065" y="1059367"/>
            <a:ext cx="11048999" cy="4351338"/>
          </a:xfrm>
        </p:spPr>
        <p:txBody>
          <a:bodyPr>
            <a:noAutofit/>
          </a:bodyPr>
          <a:lstStyle/>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solidFill>
                  <a:srgbClr val="000000"/>
                </a:solidFill>
                <a:effectLst/>
                <a:latin typeface="Arial" panose="020B0604020202020204" pitchFamily="34" charset="0"/>
                <a:cs typeface="Arial" panose="020B0604020202020204" pitchFamily="34" charset="0"/>
              </a:rPr>
              <a:t>My background</a:t>
            </a:r>
          </a:p>
          <a:p>
            <a:pPr marL="0" indent="0">
              <a:buNone/>
            </a:pPr>
            <a:br>
              <a:rPr lang="en-GB" sz="2000" dirty="0">
                <a:solidFill>
                  <a:srgbClr val="000000"/>
                </a:solidFill>
                <a:effectLst/>
                <a:latin typeface="Arial" panose="020B0604020202020204" pitchFamily="34" charset="0"/>
                <a:cs typeface="Arial" panose="020B0604020202020204" pitchFamily="34" charset="0"/>
              </a:rPr>
            </a:br>
            <a:endParaRPr lang="en-GB" sz="2000" dirty="0">
              <a:solidFill>
                <a:srgbClr val="000000"/>
              </a:solidFill>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dirty="0">
                <a:solidFill>
                  <a:srgbClr val="000000"/>
                </a:solidFill>
                <a:effectLst/>
                <a:latin typeface="Arial" panose="020B0604020202020204" pitchFamily="34" charset="0"/>
                <a:cs typeface="Arial" panose="020B0604020202020204" pitchFamily="34" charset="0"/>
              </a:rPr>
              <a:t>Extreme Vocal Coach for more than 17 years </a:t>
            </a:r>
          </a:p>
          <a:p>
            <a:pPr>
              <a:buFont typeface="Arial" panose="020B0604020202020204" pitchFamily="34" charset="0"/>
              <a:buChar char="•"/>
            </a:pPr>
            <a:r>
              <a:rPr lang="en-GB" sz="2000" dirty="0">
                <a:solidFill>
                  <a:srgbClr val="000000"/>
                </a:solidFill>
                <a:effectLst/>
                <a:latin typeface="Arial" panose="020B0604020202020204" pitchFamily="34" charset="0"/>
                <a:cs typeface="Arial" panose="020B0604020202020204" pitchFamily="34" charset="0"/>
              </a:rPr>
              <a:t>Extreme Metal singer for more than 20 years</a:t>
            </a:r>
          </a:p>
          <a:p>
            <a:pPr marL="0" indent="0">
              <a:buNone/>
            </a:pPr>
            <a:br>
              <a:rPr lang="en-GB" sz="2000" dirty="0">
                <a:solidFill>
                  <a:srgbClr val="000000"/>
                </a:solidFill>
                <a:effectLst/>
                <a:latin typeface="Arial" panose="020B0604020202020204" pitchFamily="34" charset="0"/>
                <a:cs typeface="Arial" panose="020B0604020202020204" pitchFamily="34" charset="0"/>
              </a:rPr>
            </a:br>
            <a:endParaRPr lang="en-GB" sz="2000" dirty="0">
              <a:solidFill>
                <a:srgbClr val="000000"/>
              </a:solidFill>
              <a:effectLst/>
              <a:latin typeface="Arial" panose="020B0604020202020204" pitchFamily="34" charset="0"/>
              <a:cs typeface="Arial" panose="020B0604020202020204" pitchFamily="34" charset="0"/>
            </a:endParaRPr>
          </a:p>
          <a:p>
            <a:pPr marL="0" indent="0">
              <a:buNone/>
            </a:pPr>
            <a:r>
              <a:rPr lang="en-GB" sz="2000" dirty="0">
                <a:solidFill>
                  <a:srgbClr val="000000"/>
                </a:solidFill>
                <a:effectLst/>
                <a:latin typeface="Arial" panose="020B0604020202020204" pitchFamily="34" charset="0"/>
                <a:cs typeface="Arial" panose="020B0604020202020204" pitchFamily="34" charset="0"/>
              </a:rPr>
              <a:t>Why this study</a:t>
            </a:r>
          </a:p>
          <a:p>
            <a:pPr marL="0" indent="0">
              <a:buNone/>
            </a:pPr>
            <a:endParaRPr lang="en-GB" sz="2000" dirty="0">
              <a:solidFill>
                <a:srgbClr val="000000"/>
              </a:solidFill>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dirty="0">
                <a:solidFill>
                  <a:srgbClr val="000000"/>
                </a:solidFill>
                <a:effectLst/>
                <a:latin typeface="Arial" panose="020B0604020202020204" pitchFamily="34" charset="0"/>
                <a:cs typeface="Arial" panose="020B0604020202020204" pitchFamily="34" charset="0"/>
              </a:rPr>
              <a:t>No instruction for emergency aid or voice care specifically for extreme metal vocalists</a:t>
            </a:r>
          </a:p>
          <a:p>
            <a:pPr>
              <a:buFont typeface="Arial" panose="020B0604020202020204" pitchFamily="34" charset="0"/>
              <a:buChar char="•"/>
            </a:pPr>
            <a:r>
              <a:rPr lang="en-GB" sz="2000" dirty="0">
                <a:solidFill>
                  <a:srgbClr val="000000"/>
                </a:solidFill>
                <a:effectLst/>
                <a:latin typeface="Arial" panose="020B0604020202020204" pitchFamily="34" charset="0"/>
                <a:cs typeface="Arial" panose="020B0604020202020204" pitchFamily="34" charset="0"/>
              </a:rPr>
              <a:t>Not enough research on extreme metal vocals</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969394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t="-9000" b="-9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9A5682D3-26C6-3791-E515-43F1AEC2E4E0}"/>
              </a:ext>
            </a:extLst>
          </p:cNvPr>
          <p:cNvSpPr>
            <a:spLocks noGrp="1"/>
          </p:cNvSpPr>
          <p:nvPr>
            <p:ph type="title"/>
          </p:nvPr>
        </p:nvSpPr>
        <p:spPr>
          <a:xfrm>
            <a:off x="838200" y="365126"/>
            <a:ext cx="6685230" cy="888206"/>
          </a:xfrm>
        </p:spPr>
        <p:txBody>
          <a:bodyPr>
            <a:normAutofit/>
          </a:bodyPr>
          <a:lstStyle/>
          <a:p>
            <a:r>
              <a:rPr lang="en-GB" sz="2800" b="1" dirty="0">
                <a:solidFill>
                  <a:srgbClr val="000000"/>
                </a:solidFill>
                <a:effectLst/>
                <a:latin typeface="Arial" panose="020B0604020202020204" pitchFamily="34" charset="0"/>
              </a:rPr>
              <a:t>Aims &amp; Personal learning outcomes</a:t>
            </a:r>
            <a:br>
              <a:rPr lang="en-GB" sz="2800" b="0" dirty="0">
                <a:solidFill>
                  <a:srgbClr val="000000"/>
                </a:solidFill>
                <a:effectLst/>
                <a:latin typeface="Arial" panose="020B0604020202020204" pitchFamily="34" charset="0"/>
              </a:rPr>
            </a:br>
            <a:endParaRPr lang="en-GB" sz="2800" dirty="0"/>
          </a:p>
        </p:txBody>
      </p:sp>
      <p:sp>
        <p:nvSpPr>
          <p:cNvPr id="3" name="Θέση περιεχομένου 2">
            <a:extLst>
              <a:ext uri="{FF2B5EF4-FFF2-40B4-BE49-F238E27FC236}">
                <a16:creationId xmlns:a16="http://schemas.microsoft.com/office/drawing/2014/main" id="{2FB00C73-31B0-EDCE-D63A-A141C8C645D3}"/>
              </a:ext>
            </a:extLst>
          </p:cNvPr>
          <p:cNvSpPr>
            <a:spLocks noGrp="1"/>
          </p:cNvSpPr>
          <p:nvPr>
            <p:ph idx="1"/>
          </p:nvPr>
        </p:nvSpPr>
        <p:spPr>
          <a:xfrm>
            <a:off x="838200" y="1003949"/>
            <a:ext cx="10515600" cy="4351338"/>
          </a:xfrm>
        </p:spPr>
        <p:txBody>
          <a:bodyPr>
            <a:normAutofit/>
          </a:bodyPr>
          <a:lstStyle/>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i="0" dirty="0">
                <a:solidFill>
                  <a:srgbClr val="000000"/>
                </a:solidFill>
                <a:effectLst/>
                <a:latin typeface="Arial" panose="020B0604020202020204" pitchFamily="34" charset="0"/>
              </a:rPr>
              <a:t>To search for new academic research on extreme metal vocals.</a:t>
            </a:r>
            <a:br>
              <a:rPr lang="en-GB" sz="2000" i="0" dirty="0">
                <a:solidFill>
                  <a:srgbClr val="000000"/>
                </a:solidFill>
                <a:effectLst/>
                <a:latin typeface="Arial" panose="020B0604020202020204" pitchFamily="34" charset="0"/>
              </a:rPr>
            </a:br>
            <a:endParaRPr lang="en-GB" sz="2000" i="0" dirty="0">
              <a:solidFill>
                <a:srgbClr val="000000"/>
              </a:solidFill>
              <a:effectLst/>
              <a:latin typeface="Arial" panose="020B0604020202020204" pitchFamily="34" charset="0"/>
            </a:endParaRPr>
          </a:p>
          <a:p>
            <a:pPr algn="l">
              <a:buFont typeface="Arial" panose="020B0604020202020204" pitchFamily="34" charset="0"/>
              <a:buChar char="•"/>
            </a:pPr>
            <a:endParaRPr lang="en-GB" sz="2000" i="0" dirty="0">
              <a:solidFill>
                <a:srgbClr val="000000"/>
              </a:solidFill>
              <a:effectLst/>
              <a:latin typeface="Arial" panose="020B0604020202020204" pitchFamily="34" charset="0"/>
            </a:endParaRPr>
          </a:p>
          <a:p>
            <a:pPr algn="l"/>
            <a:r>
              <a:rPr lang="en-GB" sz="2000" i="0" dirty="0">
                <a:solidFill>
                  <a:srgbClr val="000000"/>
                </a:solidFill>
                <a:effectLst/>
                <a:latin typeface="Arial" panose="020B0604020202020204" pitchFamily="34" charset="0"/>
              </a:rPr>
              <a:t>To reflect on my own strategies on simple voice rehabilitation advice at both fields of teaching and performing.</a:t>
            </a:r>
          </a:p>
          <a:p>
            <a:pPr algn="l"/>
            <a:endParaRPr lang="en-GB" sz="2000" i="0" dirty="0">
              <a:solidFill>
                <a:srgbClr val="000000"/>
              </a:solidFill>
              <a:effectLst/>
              <a:latin typeface="Arial" panose="020B0604020202020204" pitchFamily="34" charset="0"/>
            </a:endParaRPr>
          </a:p>
          <a:p>
            <a:pPr marL="0" indent="0" algn="l">
              <a:buNone/>
            </a:pPr>
            <a:endParaRPr lang="en-GB" sz="2000" i="0" dirty="0">
              <a:solidFill>
                <a:srgbClr val="000000"/>
              </a:solidFill>
              <a:effectLst/>
              <a:latin typeface="Arial" panose="020B0604020202020204" pitchFamily="34" charset="0"/>
            </a:endParaRPr>
          </a:p>
          <a:p>
            <a:pPr marL="0" indent="0" algn="l">
              <a:buNone/>
            </a:pPr>
            <a:r>
              <a:rPr lang="en-GB" sz="2000" i="0" dirty="0">
                <a:solidFill>
                  <a:srgbClr val="000000"/>
                </a:solidFill>
                <a:effectLst/>
                <a:latin typeface="Arial" panose="020B0604020202020204" pitchFamily="34" charset="0"/>
              </a:rPr>
              <a:t>•  To capture the perspectives of a group of voice practitioners who occasionally work with hoarse metal singers.</a:t>
            </a:r>
          </a:p>
          <a:p>
            <a:pPr marL="0" indent="0" algn="l">
              <a:buNone/>
            </a:pPr>
            <a:endParaRPr lang="en-GB" sz="2000" b="0" i="0" dirty="0">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1010347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F50BC43D-9B1A-C199-E0C3-4970225CFBE6}"/>
              </a:ext>
            </a:extLst>
          </p:cNvPr>
          <p:cNvSpPr>
            <a:spLocks noGrp="1"/>
          </p:cNvSpPr>
          <p:nvPr>
            <p:ph type="title"/>
          </p:nvPr>
        </p:nvSpPr>
        <p:spPr>
          <a:xfrm>
            <a:off x="859324" y="330262"/>
            <a:ext cx="5236676" cy="738047"/>
          </a:xfrm>
        </p:spPr>
        <p:txBody>
          <a:bodyPr>
            <a:normAutofit/>
          </a:bodyPr>
          <a:lstStyle/>
          <a:p>
            <a:r>
              <a:rPr lang="en-GB" sz="2800" b="1" dirty="0">
                <a:solidFill>
                  <a:srgbClr val="000000"/>
                </a:solidFill>
                <a:effectLst/>
                <a:latin typeface="Arial" panose="020B0604020202020204" pitchFamily="34" charset="0"/>
              </a:rPr>
              <a:t>Literature Review summary</a:t>
            </a:r>
            <a:endParaRPr lang="en-GB" sz="2800" b="1" dirty="0"/>
          </a:p>
        </p:txBody>
      </p:sp>
      <p:sp>
        <p:nvSpPr>
          <p:cNvPr id="3" name="Θέση περιεχομένου 2">
            <a:extLst>
              <a:ext uri="{FF2B5EF4-FFF2-40B4-BE49-F238E27FC236}">
                <a16:creationId xmlns:a16="http://schemas.microsoft.com/office/drawing/2014/main" id="{3075811E-F422-2788-0F02-6821E075C3F4}"/>
              </a:ext>
            </a:extLst>
          </p:cNvPr>
          <p:cNvSpPr>
            <a:spLocks noGrp="1"/>
          </p:cNvSpPr>
          <p:nvPr>
            <p:ph idx="1"/>
          </p:nvPr>
        </p:nvSpPr>
        <p:spPr>
          <a:xfrm>
            <a:off x="488132" y="1702052"/>
            <a:ext cx="11215735" cy="4375323"/>
          </a:xfrm>
        </p:spPr>
        <p:txBody>
          <a:bodyPr>
            <a:noAutofit/>
          </a:bodyPr>
          <a:lstStyle/>
          <a:p>
            <a:pPr algn="l">
              <a:buFont typeface="Arial" panose="020B0604020202020204" pitchFamily="34" charset="0"/>
              <a:buChar char="•"/>
            </a:pPr>
            <a:r>
              <a:rPr lang="en-GB" sz="2000" b="0" i="0" dirty="0">
                <a:solidFill>
                  <a:srgbClr val="000000"/>
                </a:solidFill>
                <a:effectLst/>
                <a:latin typeface="Arial" panose="020B0604020202020204" pitchFamily="34" charset="0"/>
              </a:rPr>
              <a:t>The health and lifespan of individuals who sing with voice effects are not well understood (</a:t>
            </a:r>
            <a:r>
              <a:rPr lang="en-GB" sz="2000" b="0" i="0" dirty="0" err="1">
                <a:solidFill>
                  <a:srgbClr val="000000"/>
                </a:solidFill>
                <a:effectLst/>
                <a:latin typeface="Arial" panose="020B0604020202020204" pitchFamily="34" charset="0"/>
              </a:rPr>
              <a:t>Kochis</a:t>
            </a:r>
            <a:r>
              <a:rPr lang="en-GB" sz="2000" b="0" i="0" dirty="0">
                <a:solidFill>
                  <a:srgbClr val="000000"/>
                </a:solidFill>
                <a:effectLst/>
                <a:latin typeface="Arial" panose="020B0604020202020204" pitchFamily="34" charset="0"/>
              </a:rPr>
              <a:t> et al., 2014).</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Rougher voicing has consistently been linked to vocal harm (Guzman et al, 2019).</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These vocalists did not demonstrate substantial vocal health issues over a fourteen year period when they employed appropriate techniques, according to the study (</a:t>
            </a:r>
            <a:r>
              <a:rPr lang="en-GB" sz="2000" b="0" i="0" dirty="0" err="1">
                <a:solidFill>
                  <a:srgbClr val="000000"/>
                </a:solidFill>
                <a:effectLst/>
                <a:latin typeface="Arial" panose="020B0604020202020204" pitchFamily="34" charset="0"/>
              </a:rPr>
              <a:t>Aaen</a:t>
            </a:r>
            <a:r>
              <a:rPr lang="en-GB" sz="2000" b="0" i="0" dirty="0">
                <a:solidFill>
                  <a:srgbClr val="000000"/>
                </a:solidFill>
                <a:effectLst/>
                <a:latin typeface="Arial" panose="020B0604020202020204" pitchFamily="34" charset="0"/>
              </a:rPr>
              <a:t> et al, 2022)</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The research conducted by Le </a:t>
            </a:r>
            <a:r>
              <a:rPr lang="en-GB" sz="2000" b="0" i="0" dirty="0" err="1">
                <a:solidFill>
                  <a:srgbClr val="000000"/>
                </a:solidFill>
                <a:effectLst/>
                <a:latin typeface="Arial" panose="020B0604020202020204" pitchFamily="34" charset="0"/>
              </a:rPr>
              <a:t>Maitre</a:t>
            </a:r>
            <a:r>
              <a:rPr lang="en-GB" sz="2000" b="0" i="0" dirty="0">
                <a:solidFill>
                  <a:srgbClr val="000000"/>
                </a:solidFill>
                <a:effectLst/>
                <a:latin typeface="Arial" panose="020B0604020202020204" pitchFamily="34" charset="0"/>
              </a:rPr>
              <a:t> et al. (2016) analyses the ways in which vocalists might increase their expressive talents by copying noises that are found in their surroundings.</a:t>
            </a:r>
          </a:p>
          <a:p>
            <a:pPr marL="0" indent="0" algn="l">
              <a:buNone/>
            </a:pPr>
            <a:endParaRPr lang="en-GB" sz="2000" b="0" i="0" dirty="0">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1458655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0E623A9B-A69A-2621-D23D-5D7518D0842D}"/>
              </a:ext>
            </a:extLst>
          </p:cNvPr>
          <p:cNvSpPr>
            <a:spLocks noGrp="1"/>
          </p:cNvSpPr>
          <p:nvPr>
            <p:ph type="title"/>
          </p:nvPr>
        </p:nvSpPr>
        <p:spPr>
          <a:xfrm>
            <a:off x="838200" y="365126"/>
            <a:ext cx="5091820" cy="902360"/>
          </a:xfrm>
        </p:spPr>
        <p:txBody>
          <a:bodyPr>
            <a:normAutofit/>
          </a:bodyPr>
          <a:lstStyle/>
          <a:p>
            <a:r>
              <a:rPr lang="en-GB" sz="2800" b="1" dirty="0">
                <a:solidFill>
                  <a:srgbClr val="000000"/>
                </a:solidFill>
                <a:effectLst/>
                <a:latin typeface="Arial" panose="020B0604020202020204" pitchFamily="34" charset="0"/>
              </a:rPr>
              <a:t>Literature Review summary</a:t>
            </a:r>
            <a:endParaRPr lang="en-GB" sz="2800" dirty="0"/>
          </a:p>
        </p:txBody>
      </p:sp>
      <p:sp>
        <p:nvSpPr>
          <p:cNvPr id="3" name="Θέση περιεχομένου 2">
            <a:extLst>
              <a:ext uri="{FF2B5EF4-FFF2-40B4-BE49-F238E27FC236}">
                <a16:creationId xmlns:a16="http://schemas.microsoft.com/office/drawing/2014/main" id="{2E2063DF-85B0-E908-14EF-FDD29E54B6AE}"/>
              </a:ext>
            </a:extLst>
          </p:cNvPr>
          <p:cNvSpPr>
            <a:spLocks noGrp="1"/>
          </p:cNvSpPr>
          <p:nvPr>
            <p:ph idx="1"/>
          </p:nvPr>
        </p:nvSpPr>
        <p:spPr/>
        <p:txBody>
          <a:bodyPr>
            <a:normAutofit/>
          </a:bodyPr>
          <a:lstStyle/>
          <a:p>
            <a:pPr algn="l">
              <a:buFont typeface="Arial" panose="020B0604020202020204" pitchFamily="34" charset="0"/>
              <a:buChar char="•"/>
            </a:pPr>
            <a:r>
              <a:rPr lang="en-GB" sz="2000" b="0" i="0" dirty="0">
                <a:solidFill>
                  <a:srgbClr val="000000"/>
                </a:solidFill>
                <a:effectLst/>
                <a:latin typeface="Arial" panose="020B0604020202020204" pitchFamily="34" charset="0"/>
              </a:rPr>
              <a:t>When compared to other vocal professionals, teachers have a frequency of voice disorders that is approximately five times greater than that of nonteachers (</a:t>
            </a:r>
            <a:r>
              <a:rPr lang="en-GB" sz="2000" b="0" i="0" dirty="0" err="1">
                <a:solidFill>
                  <a:srgbClr val="000000"/>
                </a:solidFill>
                <a:effectLst/>
                <a:latin typeface="Arial" panose="020B0604020202020204" pitchFamily="34" charset="0"/>
              </a:rPr>
              <a:t>Mowraska</a:t>
            </a:r>
            <a:r>
              <a:rPr lang="en-GB" sz="2000" b="0" i="0" dirty="0">
                <a:solidFill>
                  <a:srgbClr val="000000"/>
                </a:solidFill>
                <a:effectLst/>
                <a:latin typeface="Arial" panose="020B0604020202020204" pitchFamily="34" charset="0"/>
              </a:rPr>
              <a:t> &amp; </a:t>
            </a:r>
            <a:r>
              <a:rPr lang="en-GB" sz="2000" b="0" i="0" dirty="0" err="1">
                <a:solidFill>
                  <a:srgbClr val="000000"/>
                </a:solidFill>
                <a:effectLst/>
                <a:latin typeface="Arial" panose="020B0604020202020204" pitchFamily="34" charset="0"/>
              </a:rPr>
              <a:t>Niebudek</a:t>
            </a:r>
            <a:r>
              <a:rPr lang="en-GB" sz="2000" b="0" i="0" dirty="0">
                <a:solidFill>
                  <a:srgbClr val="000000"/>
                </a:solidFill>
                <a:effectLst/>
                <a:latin typeface="Arial" panose="020B0604020202020204" pitchFamily="34" charset="0"/>
              </a:rPr>
              <a:t>-Bogusz, 2017; Devadas et al., 2016; </a:t>
            </a:r>
            <a:r>
              <a:rPr lang="en-GB" sz="2000" b="0" i="0" dirty="0" err="1">
                <a:solidFill>
                  <a:srgbClr val="000000"/>
                </a:solidFill>
                <a:effectLst/>
                <a:latin typeface="Arial" panose="020B0604020202020204" pitchFamily="34" charset="0"/>
              </a:rPr>
              <a:t>Seifpanahi</a:t>
            </a:r>
            <a:r>
              <a:rPr lang="en-GB" sz="2000" b="0" i="0" dirty="0">
                <a:solidFill>
                  <a:srgbClr val="000000"/>
                </a:solidFill>
                <a:effectLst/>
                <a:latin typeface="Arial" panose="020B0604020202020204" pitchFamily="34" charset="0"/>
              </a:rPr>
              <a:t> et al., 2016; </a:t>
            </a:r>
            <a:r>
              <a:rPr lang="en-GB" sz="2000" b="0" i="0" dirty="0" err="1">
                <a:solidFill>
                  <a:srgbClr val="000000"/>
                </a:solidFill>
                <a:effectLst/>
                <a:latin typeface="Arial" panose="020B0604020202020204" pitchFamily="34" charset="0"/>
              </a:rPr>
              <a:t>Behlau</a:t>
            </a:r>
            <a:r>
              <a:rPr lang="en-GB" sz="2000" b="0" i="0" dirty="0">
                <a:solidFill>
                  <a:srgbClr val="000000"/>
                </a:solidFill>
                <a:effectLst/>
                <a:latin typeface="Arial" panose="020B0604020202020204" pitchFamily="34" charset="0"/>
              </a:rPr>
              <a:t> et al., 2012; Munier &amp; Kinsella, 2008).</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Interdisciplinary research combines knowledge from other disciplines, including linguistics, medicine, psychology, and musicology (</a:t>
            </a:r>
            <a:r>
              <a:rPr lang="en-GB" sz="2000" b="0" i="0" dirty="0" err="1">
                <a:solidFill>
                  <a:srgbClr val="000000"/>
                </a:solidFill>
                <a:effectLst/>
                <a:latin typeface="Arial" panose="020B0604020202020204" pitchFamily="34" charset="0"/>
              </a:rPr>
              <a:t>Hejná</a:t>
            </a:r>
            <a:r>
              <a:rPr lang="en-GB" sz="2000" b="0" i="0" dirty="0">
                <a:solidFill>
                  <a:srgbClr val="000000"/>
                </a:solidFill>
                <a:effectLst/>
                <a:latin typeface="Arial" panose="020B0604020202020204" pitchFamily="34" charset="0"/>
              </a:rPr>
              <a:t> et al, 2024).</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The expanding literature is starting to establish a solid foundation of evidence for the usefulness of manual therapy (Roy et al., 1997; </a:t>
            </a:r>
            <a:r>
              <a:rPr lang="en-GB" sz="2000" b="0" i="0" dirty="0" err="1">
                <a:solidFill>
                  <a:srgbClr val="000000"/>
                </a:solidFill>
                <a:effectLst/>
                <a:latin typeface="Arial" panose="020B0604020202020204" pitchFamily="34" charset="0"/>
              </a:rPr>
              <a:t>Wuyts</a:t>
            </a:r>
            <a:r>
              <a:rPr lang="en-GB" sz="2000" b="0" i="0" dirty="0">
                <a:solidFill>
                  <a:srgbClr val="000000"/>
                </a:solidFill>
                <a:effectLst/>
                <a:latin typeface="Arial" panose="020B0604020202020204" pitchFamily="34" charset="0"/>
              </a:rPr>
              <a:t> et al., 2000).</a:t>
            </a:r>
          </a:p>
          <a:p>
            <a:endParaRPr lang="en-GB" sz="2000" dirty="0"/>
          </a:p>
        </p:txBody>
      </p:sp>
    </p:spTree>
    <p:extLst>
      <p:ext uri="{BB962C8B-B14F-4D97-AF65-F5344CB8AC3E}">
        <p14:creationId xmlns:p14="http://schemas.microsoft.com/office/powerpoint/2010/main" val="3030011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18620CD5-7D18-ADF5-E853-C4BF48EA47C5}"/>
              </a:ext>
            </a:extLst>
          </p:cNvPr>
          <p:cNvSpPr>
            <a:spLocks noGrp="1"/>
          </p:cNvSpPr>
          <p:nvPr>
            <p:ph type="title"/>
          </p:nvPr>
        </p:nvSpPr>
        <p:spPr>
          <a:xfrm>
            <a:off x="838200" y="365126"/>
            <a:ext cx="4729681" cy="676024"/>
          </a:xfrm>
        </p:spPr>
        <p:txBody>
          <a:bodyPr>
            <a:normAutofit/>
          </a:bodyPr>
          <a:lstStyle/>
          <a:p>
            <a:r>
              <a:rPr lang="en-GB" sz="2800" b="1" i="0" dirty="0">
                <a:solidFill>
                  <a:srgbClr val="000000"/>
                </a:solidFill>
                <a:effectLst/>
                <a:latin typeface="Arial" panose="020B0604020202020204" pitchFamily="34" charset="0"/>
              </a:rPr>
              <a:t>Literature Review Themes</a:t>
            </a:r>
            <a:endParaRPr lang="en-GB" sz="2800" b="1" dirty="0"/>
          </a:p>
        </p:txBody>
      </p:sp>
      <p:sp>
        <p:nvSpPr>
          <p:cNvPr id="3" name="Θέση περιεχομένου 2">
            <a:extLst>
              <a:ext uri="{FF2B5EF4-FFF2-40B4-BE49-F238E27FC236}">
                <a16:creationId xmlns:a16="http://schemas.microsoft.com/office/drawing/2014/main" id="{EEBDA094-B081-27B6-F354-77F4346F193D}"/>
              </a:ext>
            </a:extLst>
          </p:cNvPr>
          <p:cNvSpPr>
            <a:spLocks noGrp="1"/>
          </p:cNvSpPr>
          <p:nvPr>
            <p:ph idx="1"/>
          </p:nvPr>
        </p:nvSpPr>
        <p:spPr>
          <a:xfrm>
            <a:off x="838200" y="1517808"/>
            <a:ext cx="10515600" cy="4351338"/>
          </a:xfrm>
        </p:spPr>
        <p:txBody>
          <a:bodyPr>
            <a:normAutofit lnSpcReduction="10000"/>
          </a:bodyPr>
          <a:lstStyle/>
          <a:p>
            <a:pPr algn="l">
              <a:buFont typeface="Arial" panose="020B0604020202020204" pitchFamily="34" charset="0"/>
              <a:buChar char="•"/>
            </a:pPr>
            <a:r>
              <a:rPr lang="en-GB" sz="2000" b="0" i="0" dirty="0">
                <a:solidFill>
                  <a:srgbClr val="000000"/>
                </a:solidFill>
                <a:effectLst/>
                <a:latin typeface="Arial" panose="020B0604020202020204" pitchFamily="34" charset="0"/>
              </a:rPr>
              <a:t>Lack of scientific data on extreme metal vocals</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Perceived vocal risk</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Vocal imitations &amp; Non vocal sounds</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The role of vocal health for voice professionals</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Interdisciplinary approaches to voice studies</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Laryngeal Massage and Muscle Tension Dysphonia</a:t>
            </a:r>
          </a:p>
        </p:txBody>
      </p:sp>
    </p:spTree>
    <p:extLst>
      <p:ext uri="{BB962C8B-B14F-4D97-AF65-F5344CB8AC3E}">
        <p14:creationId xmlns:p14="http://schemas.microsoft.com/office/powerpoint/2010/main" val="4175449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61367825-557A-248D-FA39-47B3F32C5298}"/>
              </a:ext>
            </a:extLst>
          </p:cNvPr>
          <p:cNvSpPr>
            <a:spLocks noGrp="1"/>
          </p:cNvSpPr>
          <p:nvPr>
            <p:ph type="title"/>
          </p:nvPr>
        </p:nvSpPr>
        <p:spPr/>
        <p:txBody>
          <a:bodyPr>
            <a:normAutofit/>
          </a:bodyPr>
          <a:lstStyle/>
          <a:p>
            <a:r>
              <a:rPr lang="en-GB" sz="2800" b="1" i="0" dirty="0">
                <a:solidFill>
                  <a:srgbClr val="000000"/>
                </a:solidFill>
                <a:effectLst/>
                <a:latin typeface="Arial" panose="020B0604020202020204" pitchFamily="34" charset="0"/>
              </a:rPr>
              <a:t>Methods</a:t>
            </a:r>
            <a:endParaRPr lang="en-GB" sz="2800" b="1" dirty="0"/>
          </a:p>
        </p:txBody>
      </p:sp>
      <p:sp>
        <p:nvSpPr>
          <p:cNvPr id="3" name="Θέση περιεχομένου 2">
            <a:extLst>
              <a:ext uri="{FF2B5EF4-FFF2-40B4-BE49-F238E27FC236}">
                <a16:creationId xmlns:a16="http://schemas.microsoft.com/office/drawing/2014/main" id="{0A21D92E-0A28-399E-182F-34CCD57FA64B}"/>
              </a:ext>
            </a:extLst>
          </p:cNvPr>
          <p:cNvSpPr>
            <a:spLocks noGrp="1"/>
          </p:cNvSpPr>
          <p:nvPr>
            <p:ph idx="1"/>
          </p:nvPr>
        </p:nvSpPr>
        <p:spPr/>
        <p:txBody>
          <a:bodyPr>
            <a:normAutofit/>
          </a:bodyPr>
          <a:lstStyle/>
          <a:p>
            <a:pPr algn="l">
              <a:buFont typeface="Arial" panose="020B0604020202020204" pitchFamily="34" charset="0"/>
              <a:buChar char="•"/>
            </a:pPr>
            <a:r>
              <a:rPr lang="en-GB" sz="2000" b="0" i="0" dirty="0">
                <a:solidFill>
                  <a:srgbClr val="000000"/>
                </a:solidFill>
                <a:effectLst/>
                <a:latin typeface="Arial" panose="020B0604020202020204" pitchFamily="34" charset="0"/>
              </a:rPr>
              <a:t>Literature review</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Semi-structured interviews</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Focus group</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Questionnaire</a:t>
            </a:r>
          </a:p>
          <a:p>
            <a:pPr marL="0" indent="0">
              <a:buNone/>
            </a:pPr>
            <a:endParaRPr lang="en-GB" sz="2000" dirty="0"/>
          </a:p>
        </p:txBody>
      </p:sp>
    </p:spTree>
    <p:extLst>
      <p:ext uri="{BB962C8B-B14F-4D97-AF65-F5344CB8AC3E}">
        <p14:creationId xmlns:p14="http://schemas.microsoft.com/office/powerpoint/2010/main" val="2426733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E8E8D954-C60E-4848-1025-6DBF82A70622}"/>
              </a:ext>
            </a:extLst>
          </p:cNvPr>
          <p:cNvSpPr>
            <a:spLocks noGrp="1"/>
          </p:cNvSpPr>
          <p:nvPr>
            <p:ph type="title"/>
          </p:nvPr>
        </p:nvSpPr>
        <p:spPr/>
        <p:txBody>
          <a:bodyPr>
            <a:normAutofit/>
          </a:bodyPr>
          <a:lstStyle/>
          <a:p>
            <a:r>
              <a:rPr lang="en-GB" sz="2000" b="1" i="0" dirty="0">
                <a:solidFill>
                  <a:srgbClr val="000000"/>
                </a:solidFill>
                <a:effectLst/>
                <a:latin typeface="Arial" panose="020B0604020202020204" pitchFamily="34" charset="0"/>
              </a:rPr>
              <a:t>Ethics &amp; Insider research</a:t>
            </a:r>
            <a:endParaRPr lang="en-GB" sz="2000" b="1" dirty="0"/>
          </a:p>
        </p:txBody>
      </p:sp>
      <p:sp>
        <p:nvSpPr>
          <p:cNvPr id="3" name="Θέση περιεχομένου 2">
            <a:extLst>
              <a:ext uri="{FF2B5EF4-FFF2-40B4-BE49-F238E27FC236}">
                <a16:creationId xmlns:a16="http://schemas.microsoft.com/office/drawing/2014/main" id="{2A9E70A5-301D-BEA1-3D26-3C4C1DC35AD1}"/>
              </a:ext>
            </a:extLst>
          </p:cNvPr>
          <p:cNvSpPr>
            <a:spLocks noGrp="1"/>
          </p:cNvSpPr>
          <p:nvPr>
            <p:ph idx="1"/>
          </p:nvPr>
        </p:nvSpPr>
        <p:spPr/>
        <p:txBody>
          <a:bodyPr>
            <a:normAutofit lnSpcReduction="10000"/>
          </a:bodyPr>
          <a:lstStyle/>
          <a:p>
            <a:pPr algn="l">
              <a:buFont typeface="Arial" panose="020B0604020202020204" pitchFamily="34" charset="0"/>
              <a:buChar char="•"/>
            </a:pPr>
            <a:r>
              <a:rPr lang="en-GB" sz="2000" b="0" i="0" dirty="0">
                <a:solidFill>
                  <a:srgbClr val="000000"/>
                </a:solidFill>
                <a:effectLst/>
                <a:latin typeface="Arial" panose="020B0604020202020204" pitchFamily="34" charset="0"/>
              </a:rPr>
              <a:t>All data will be encrypted and kept in password protected personal MAC computer which will not be shared.</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All data transfers will be encrypted and password protected.</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All participants will be given a unique identifier to ensure confidentiality and this list will be kept securely in the password protected folder.</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Consistently engage in self-reflection, carefully considering my own contribution to the research's success (</a:t>
            </a:r>
            <a:r>
              <a:rPr lang="en-GB" sz="2000" b="0" i="0" dirty="0" err="1">
                <a:solidFill>
                  <a:srgbClr val="000000"/>
                </a:solidFill>
                <a:effectLst/>
                <a:latin typeface="Arial" panose="020B0604020202020204" pitchFamily="34" charset="0"/>
              </a:rPr>
              <a:t>Saidin</a:t>
            </a:r>
            <a:r>
              <a:rPr lang="en-GB" sz="2000" b="0" i="0" dirty="0">
                <a:solidFill>
                  <a:srgbClr val="000000"/>
                </a:solidFill>
                <a:effectLst/>
                <a:latin typeface="Arial" panose="020B0604020202020204" pitchFamily="34" charset="0"/>
              </a:rPr>
              <a:t> &amp; Yaacob, 2016).</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a:t>
            </a:r>
            <a:r>
              <a:rPr lang="en-GB" sz="2000" b="0" i="1" dirty="0">
                <a:solidFill>
                  <a:srgbClr val="000000"/>
                </a:solidFill>
                <a:effectLst/>
                <a:latin typeface="Arial" panose="020B0604020202020204" pitchFamily="34" charset="0"/>
              </a:rPr>
              <a:t>Possible conflict of interest</a:t>
            </a:r>
          </a:p>
          <a:p>
            <a:endParaRPr lang="en-GB" sz="2000" dirty="0"/>
          </a:p>
        </p:txBody>
      </p:sp>
    </p:spTree>
    <p:extLst>
      <p:ext uri="{BB962C8B-B14F-4D97-AF65-F5344CB8AC3E}">
        <p14:creationId xmlns:p14="http://schemas.microsoft.com/office/powerpoint/2010/main" val="100787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DEE3FDE3-3DEF-EBB5-F078-83A557BF4B55}"/>
              </a:ext>
            </a:extLst>
          </p:cNvPr>
          <p:cNvSpPr>
            <a:spLocks noGrp="1"/>
          </p:cNvSpPr>
          <p:nvPr>
            <p:ph type="title"/>
          </p:nvPr>
        </p:nvSpPr>
        <p:spPr/>
        <p:txBody>
          <a:bodyPr>
            <a:normAutofit/>
          </a:bodyPr>
          <a:lstStyle/>
          <a:p>
            <a:r>
              <a:rPr lang="en-GB" sz="2800" b="1" i="0" dirty="0">
                <a:solidFill>
                  <a:srgbClr val="000000"/>
                </a:solidFill>
                <a:effectLst/>
                <a:latin typeface="Arial" panose="020B0604020202020204" pitchFamily="34" charset="0"/>
              </a:rPr>
              <a:t>Greek professionals interviews</a:t>
            </a:r>
            <a:endParaRPr lang="en-GB" sz="2800" b="1" dirty="0"/>
          </a:p>
        </p:txBody>
      </p:sp>
      <p:graphicFrame>
        <p:nvGraphicFramePr>
          <p:cNvPr id="5" name="Θέση περιεχομένου 4">
            <a:extLst>
              <a:ext uri="{FF2B5EF4-FFF2-40B4-BE49-F238E27FC236}">
                <a16:creationId xmlns:a16="http://schemas.microsoft.com/office/drawing/2014/main" id="{24BEE308-56FF-3666-CA50-8BB3947CCEB9}"/>
              </a:ext>
            </a:extLst>
          </p:cNvPr>
          <p:cNvGraphicFramePr>
            <a:graphicFrameLocks noGrp="1"/>
          </p:cNvGraphicFramePr>
          <p:nvPr>
            <p:ph idx="1"/>
            <p:extLst>
              <p:ext uri="{D42A27DB-BD31-4B8C-83A1-F6EECF244321}">
                <p14:modId xmlns:p14="http://schemas.microsoft.com/office/powerpoint/2010/main" val="3327298761"/>
              </p:ext>
            </p:extLst>
          </p:nvPr>
        </p:nvGraphicFramePr>
        <p:xfrm>
          <a:off x="430794" y="1828800"/>
          <a:ext cx="11284389" cy="1981200"/>
        </p:xfrm>
        <a:graphic>
          <a:graphicData uri="http://schemas.openxmlformats.org/drawingml/2006/table">
            <a:tbl>
              <a:tblPr firstRow="1" bandRow="1">
                <a:tableStyleId>{5C22544A-7EE6-4342-B048-85BDC9FD1C3A}</a:tableStyleId>
              </a:tblPr>
              <a:tblGrid>
                <a:gridCol w="2194711">
                  <a:extLst>
                    <a:ext uri="{9D8B030D-6E8A-4147-A177-3AD203B41FA5}">
                      <a16:colId xmlns:a16="http://schemas.microsoft.com/office/drawing/2014/main" val="2867410372"/>
                    </a:ext>
                  </a:extLst>
                </a:gridCol>
                <a:gridCol w="5730844">
                  <a:extLst>
                    <a:ext uri="{9D8B030D-6E8A-4147-A177-3AD203B41FA5}">
                      <a16:colId xmlns:a16="http://schemas.microsoft.com/office/drawing/2014/main" val="2317525640"/>
                    </a:ext>
                  </a:extLst>
                </a:gridCol>
                <a:gridCol w="3358834">
                  <a:extLst>
                    <a:ext uri="{9D8B030D-6E8A-4147-A177-3AD203B41FA5}">
                      <a16:colId xmlns:a16="http://schemas.microsoft.com/office/drawing/2014/main" val="3779445709"/>
                    </a:ext>
                  </a:extLst>
                </a:gridCol>
              </a:tblGrid>
              <a:tr h="370840">
                <a:tc>
                  <a:txBody>
                    <a:bodyPr/>
                    <a:lstStyle/>
                    <a:p>
                      <a:r>
                        <a:rPr lang="en-GB" sz="2000" dirty="0">
                          <a:latin typeface="Arial" panose="020B0604020202020204" pitchFamily="34" charset="0"/>
                          <a:cs typeface="Arial" panose="020B0604020202020204" pitchFamily="34" charset="0"/>
                        </a:rPr>
                        <a:t>Professionals</a:t>
                      </a:r>
                    </a:p>
                  </a:txBody>
                  <a:tcPr/>
                </a:tc>
                <a:tc>
                  <a:txBody>
                    <a:bodyPr/>
                    <a:lstStyle/>
                    <a:p>
                      <a:r>
                        <a:rPr lang="en-GB" sz="2000" dirty="0">
                          <a:latin typeface="Arial" panose="020B0604020202020204" pitchFamily="34" charset="0"/>
                          <a:cs typeface="Arial" panose="020B0604020202020204" pitchFamily="34" charset="0"/>
                        </a:rPr>
                        <a:t>Field of expertise</a:t>
                      </a:r>
                    </a:p>
                  </a:txBody>
                  <a:tcPr/>
                </a:tc>
                <a:tc>
                  <a:txBody>
                    <a:bodyPr/>
                    <a:lstStyle/>
                    <a:p>
                      <a:r>
                        <a:rPr lang="en-GB" sz="2000" dirty="0">
                          <a:latin typeface="Arial" panose="020B0604020202020204" pitchFamily="34" charset="0"/>
                          <a:cs typeface="Arial" panose="020B0604020202020204" pitchFamily="34" charset="0"/>
                        </a:rPr>
                        <a:t>Years of experience</a:t>
                      </a:r>
                    </a:p>
                  </a:txBody>
                  <a:tcPr/>
                </a:tc>
                <a:extLst>
                  <a:ext uri="{0D108BD9-81ED-4DB2-BD59-A6C34878D82A}">
                    <a16:rowId xmlns:a16="http://schemas.microsoft.com/office/drawing/2014/main" val="2044283786"/>
                  </a:ext>
                </a:extLst>
              </a:tr>
              <a:tr h="370840">
                <a:tc>
                  <a:txBody>
                    <a:bodyPr/>
                    <a:lstStyle/>
                    <a:p>
                      <a:r>
                        <a:rPr lang="en-GB" sz="2000" b="1" dirty="0">
                          <a:latin typeface="Arial" panose="020B0604020202020204" pitchFamily="34" charset="0"/>
                          <a:cs typeface="Arial" panose="020B0604020202020204" pitchFamily="34" charset="0"/>
                        </a:rPr>
                        <a:t>AT</a:t>
                      </a:r>
                    </a:p>
                  </a:txBody>
                  <a:tcPr/>
                </a:tc>
                <a:tc>
                  <a:txBody>
                    <a:bodyPr/>
                    <a:lstStyle/>
                    <a:p>
                      <a:r>
                        <a:rPr lang="en-GB" sz="2000" dirty="0">
                          <a:latin typeface="Arial" panose="020B0604020202020204" pitchFamily="34" charset="0"/>
                          <a:cs typeface="Arial" panose="020B0604020202020204" pitchFamily="34" charset="0"/>
                        </a:rPr>
                        <a:t>Voice Rehabilitation Specialist</a:t>
                      </a:r>
                    </a:p>
                  </a:txBody>
                  <a:tcPr/>
                </a:tc>
                <a:tc>
                  <a:txBody>
                    <a:bodyPr/>
                    <a:lstStyle/>
                    <a:p>
                      <a:r>
                        <a:rPr lang="en-GB" sz="2000" dirty="0">
                          <a:latin typeface="Arial" panose="020B0604020202020204" pitchFamily="34" charset="0"/>
                          <a:cs typeface="Arial" panose="020B0604020202020204" pitchFamily="34" charset="0"/>
                        </a:rPr>
                        <a:t>20</a:t>
                      </a:r>
                    </a:p>
                  </a:txBody>
                  <a:tcPr/>
                </a:tc>
                <a:extLst>
                  <a:ext uri="{0D108BD9-81ED-4DB2-BD59-A6C34878D82A}">
                    <a16:rowId xmlns:a16="http://schemas.microsoft.com/office/drawing/2014/main" val="3305909368"/>
                  </a:ext>
                </a:extLst>
              </a:tr>
              <a:tr h="370840">
                <a:tc>
                  <a:txBody>
                    <a:bodyPr/>
                    <a:lstStyle/>
                    <a:p>
                      <a:r>
                        <a:rPr lang="en-GB" sz="2000" b="1" dirty="0">
                          <a:latin typeface="Arial" panose="020B0604020202020204" pitchFamily="34" charset="0"/>
                          <a:cs typeface="Arial" panose="020B0604020202020204" pitchFamily="34" charset="0"/>
                        </a:rPr>
                        <a:t>KL</a:t>
                      </a:r>
                    </a:p>
                  </a:txBody>
                  <a:tcPr/>
                </a:tc>
                <a:tc>
                  <a:txBody>
                    <a:bodyPr/>
                    <a:lstStyle/>
                    <a:p>
                      <a:r>
                        <a:rPr lang="en-GB" sz="2000" dirty="0">
                          <a:latin typeface="Arial" panose="020B0604020202020204" pitchFamily="34" charset="0"/>
                          <a:cs typeface="Arial" panose="020B0604020202020204" pitchFamily="34" charset="0"/>
                        </a:rPr>
                        <a:t>Otolaryngologist / </a:t>
                      </a:r>
                      <a:r>
                        <a:rPr lang="en-GB" sz="2000" dirty="0" err="1">
                          <a:latin typeface="Arial" panose="020B0604020202020204" pitchFamily="34" charset="0"/>
                          <a:cs typeface="Arial" panose="020B0604020202020204" pitchFamily="34" charset="0"/>
                        </a:rPr>
                        <a:t>Phoniatrician</a:t>
                      </a:r>
                      <a:endParaRPr lang="en-GB" sz="2000" dirty="0">
                        <a:latin typeface="Arial" panose="020B0604020202020204" pitchFamily="34" charset="0"/>
                        <a:cs typeface="Arial" panose="020B0604020202020204" pitchFamily="34" charset="0"/>
                      </a:endParaRPr>
                    </a:p>
                  </a:txBody>
                  <a:tcPr/>
                </a:tc>
                <a:tc>
                  <a:txBody>
                    <a:bodyPr/>
                    <a:lstStyle/>
                    <a:p>
                      <a:r>
                        <a:rPr lang="en-GB" sz="2000" dirty="0">
                          <a:latin typeface="Arial" panose="020B0604020202020204" pitchFamily="34" charset="0"/>
                          <a:cs typeface="Arial" panose="020B0604020202020204" pitchFamily="34" charset="0"/>
                        </a:rPr>
                        <a:t>40</a:t>
                      </a:r>
                    </a:p>
                  </a:txBody>
                  <a:tcPr/>
                </a:tc>
                <a:extLst>
                  <a:ext uri="{0D108BD9-81ED-4DB2-BD59-A6C34878D82A}">
                    <a16:rowId xmlns:a16="http://schemas.microsoft.com/office/drawing/2014/main" val="3501440971"/>
                  </a:ext>
                </a:extLst>
              </a:tr>
              <a:tr h="370840">
                <a:tc>
                  <a:txBody>
                    <a:bodyPr/>
                    <a:lstStyle/>
                    <a:p>
                      <a:r>
                        <a:rPr lang="en-GB" sz="2000" b="1" dirty="0">
                          <a:latin typeface="Arial" panose="020B0604020202020204" pitchFamily="34" charset="0"/>
                          <a:cs typeface="Arial" panose="020B0604020202020204" pitchFamily="34" charset="0"/>
                        </a:rPr>
                        <a:t>SG</a:t>
                      </a:r>
                    </a:p>
                  </a:txBody>
                  <a:tcPr/>
                </a:tc>
                <a:tc>
                  <a:txBody>
                    <a:bodyPr/>
                    <a:lstStyle/>
                    <a:p>
                      <a:r>
                        <a:rPr lang="en-GB" sz="2000" dirty="0">
                          <a:latin typeface="Arial" panose="020B0604020202020204" pitchFamily="34" charset="0"/>
                          <a:cs typeface="Arial" panose="020B0604020202020204" pitchFamily="34" charset="0"/>
                        </a:rPr>
                        <a:t>Laryngeal Massage Specialist</a:t>
                      </a:r>
                    </a:p>
                  </a:txBody>
                  <a:tcPr/>
                </a:tc>
                <a:tc>
                  <a:txBody>
                    <a:bodyPr/>
                    <a:lstStyle/>
                    <a:p>
                      <a:r>
                        <a:rPr lang="en-GB" sz="2000" dirty="0">
                          <a:latin typeface="Arial" panose="020B0604020202020204" pitchFamily="34" charset="0"/>
                          <a:cs typeface="Arial" panose="020B0604020202020204" pitchFamily="34" charset="0"/>
                        </a:rPr>
                        <a:t>10</a:t>
                      </a:r>
                    </a:p>
                  </a:txBody>
                  <a:tcPr/>
                </a:tc>
                <a:extLst>
                  <a:ext uri="{0D108BD9-81ED-4DB2-BD59-A6C34878D82A}">
                    <a16:rowId xmlns:a16="http://schemas.microsoft.com/office/drawing/2014/main" val="3755187562"/>
                  </a:ext>
                </a:extLst>
              </a:tr>
              <a:tr h="370840">
                <a:tc>
                  <a:txBody>
                    <a:bodyPr/>
                    <a:lstStyle/>
                    <a:p>
                      <a:r>
                        <a:rPr lang="en-GB" sz="2000" b="1" dirty="0">
                          <a:latin typeface="Arial" panose="020B0604020202020204" pitchFamily="34" charset="0"/>
                          <a:cs typeface="Arial" panose="020B0604020202020204" pitchFamily="34" charset="0"/>
                        </a:rPr>
                        <a:t>IT</a:t>
                      </a:r>
                    </a:p>
                  </a:txBody>
                  <a:tcPr/>
                </a:tc>
                <a:tc>
                  <a:txBody>
                    <a:bodyPr/>
                    <a:lstStyle/>
                    <a:p>
                      <a:r>
                        <a:rPr lang="en-GB" sz="2000" dirty="0">
                          <a:latin typeface="Arial" panose="020B0604020202020204" pitchFamily="34" charset="0"/>
                          <a:cs typeface="Arial" panose="020B0604020202020204" pitchFamily="34" charset="0"/>
                        </a:rPr>
                        <a:t>Classical Singing Technique Teacher</a:t>
                      </a:r>
                    </a:p>
                  </a:txBody>
                  <a:tcPr/>
                </a:tc>
                <a:tc>
                  <a:txBody>
                    <a:bodyPr/>
                    <a:lstStyle/>
                    <a:p>
                      <a:r>
                        <a:rPr lang="en-GB" sz="2000" dirty="0">
                          <a:latin typeface="Arial" panose="020B0604020202020204" pitchFamily="34" charset="0"/>
                          <a:cs typeface="Arial" panose="020B0604020202020204" pitchFamily="34" charset="0"/>
                        </a:rPr>
                        <a:t>20</a:t>
                      </a:r>
                    </a:p>
                  </a:txBody>
                  <a:tcPr/>
                </a:tc>
                <a:extLst>
                  <a:ext uri="{0D108BD9-81ED-4DB2-BD59-A6C34878D82A}">
                    <a16:rowId xmlns:a16="http://schemas.microsoft.com/office/drawing/2014/main" val="3266299548"/>
                  </a:ext>
                </a:extLst>
              </a:tr>
            </a:tbl>
          </a:graphicData>
        </a:graphic>
      </p:graphicFrame>
    </p:spTree>
    <p:extLst>
      <p:ext uri="{BB962C8B-B14F-4D97-AF65-F5344CB8AC3E}">
        <p14:creationId xmlns:p14="http://schemas.microsoft.com/office/powerpoint/2010/main" val="2081774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1B094CA6-D405-11A4-ABE3-BAB3D8A26484}"/>
              </a:ext>
            </a:extLst>
          </p:cNvPr>
          <p:cNvSpPr>
            <a:spLocks noGrp="1"/>
          </p:cNvSpPr>
          <p:nvPr>
            <p:ph type="title"/>
          </p:nvPr>
        </p:nvSpPr>
        <p:spPr>
          <a:xfrm>
            <a:off x="0" y="365125"/>
            <a:ext cx="11135762" cy="1325563"/>
          </a:xfrm>
        </p:spPr>
        <p:txBody>
          <a:bodyPr>
            <a:normAutofit/>
          </a:bodyPr>
          <a:lstStyle/>
          <a:p>
            <a:r>
              <a:rPr lang="en-GB" sz="2800" b="1" i="0" dirty="0">
                <a:solidFill>
                  <a:srgbClr val="000000"/>
                </a:solidFill>
                <a:effectLst/>
                <a:latin typeface="Arial" panose="020B0604020202020204" pitchFamily="34" charset="0"/>
              </a:rPr>
              <a:t>Findings : </a:t>
            </a:r>
            <a:br>
              <a:rPr lang="en-GB" sz="2800" b="1" i="0" dirty="0">
                <a:solidFill>
                  <a:srgbClr val="000000"/>
                </a:solidFill>
                <a:effectLst/>
                <a:latin typeface="Arial" panose="020B0604020202020204" pitchFamily="34" charset="0"/>
              </a:rPr>
            </a:br>
            <a:r>
              <a:rPr lang="en-GB" sz="2800" b="1" i="0" dirty="0">
                <a:solidFill>
                  <a:srgbClr val="000000"/>
                </a:solidFill>
                <a:effectLst/>
                <a:latin typeface="Arial" panose="020B0604020202020204" pitchFamily="34" charset="0"/>
              </a:rPr>
              <a:t>Participants quotes on lack of experience with metal vocalists</a:t>
            </a:r>
            <a:endParaRPr lang="en-GB" sz="2800" b="1" dirty="0"/>
          </a:p>
        </p:txBody>
      </p:sp>
      <p:sp>
        <p:nvSpPr>
          <p:cNvPr id="3" name="Θέση περιεχομένου 2">
            <a:extLst>
              <a:ext uri="{FF2B5EF4-FFF2-40B4-BE49-F238E27FC236}">
                <a16:creationId xmlns:a16="http://schemas.microsoft.com/office/drawing/2014/main" id="{BEA840E3-4CAA-7C6F-31F7-1095D2478895}"/>
              </a:ext>
            </a:extLst>
          </p:cNvPr>
          <p:cNvSpPr>
            <a:spLocks noGrp="1"/>
          </p:cNvSpPr>
          <p:nvPr>
            <p:ph idx="1"/>
          </p:nvPr>
        </p:nvSpPr>
        <p:spPr>
          <a:xfrm>
            <a:off x="132030" y="1690688"/>
            <a:ext cx="10515600" cy="4351338"/>
          </a:xfrm>
        </p:spPr>
        <p:txBody>
          <a:bodyPr>
            <a:noAutofit/>
          </a:bodyPr>
          <a:lstStyle/>
          <a:p>
            <a:pPr marL="0" indent="0" algn="l">
              <a:buNone/>
            </a:pPr>
            <a:r>
              <a:rPr lang="en-GB" sz="2000" b="0" i="0" dirty="0">
                <a:solidFill>
                  <a:srgbClr val="000000"/>
                </a:solidFill>
                <a:effectLst/>
                <a:latin typeface="Arial" panose="020B0604020202020204" pitchFamily="34" charset="0"/>
              </a:rPr>
              <a:t>KL “They don't come to me. I mean, obviously there are artists who do extreme things with their voices, but I haven't seen them. I mean I've seen five people over the years nicely and even in the last few years.”</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AT “Not that much from metal singers, because I hadn't had that many </a:t>
            </a:r>
          </a:p>
          <a:p>
            <a:pPr marL="0" indent="0" algn="l">
              <a:buNone/>
            </a:pPr>
            <a:r>
              <a:rPr lang="en-GB" sz="2000" b="0" i="0" dirty="0">
                <a:solidFill>
                  <a:srgbClr val="000000"/>
                </a:solidFill>
                <a:effectLst/>
                <a:latin typeface="Arial" panose="020B0604020202020204" pitchFamily="34" charset="0"/>
              </a:rPr>
              <a:t>clients.”</a:t>
            </a:r>
          </a:p>
          <a:p>
            <a:pPr marL="0" indent="0" algn="l">
              <a:buNone/>
            </a:pP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SG “The truth is that people doing extreme vocals are not the most common cases of singers I see. If we consider that I see for example 10 singers, 9 of them are classic singers, contemporary, pop etc and one or 2 at most would be extreme metal.”</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ET “Metal singers don’t come to me often.”</a:t>
            </a:r>
          </a:p>
          <a:p>
            <a:endParaRPr lang="en-GB" sz="2000" dirty="0"/>
          </a:p>
        </p:txBody>
      </p:sp>
    </p:spTree>
    <p:extLst>
      <p:ext uri="{BB962C8B-B14F-4D97-AF65-F5344CB8AC3E}">
        <p14:creationId xmlns:p14="http://schemas.microsoft.com/office/powerpoint/2010/main" val="605098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t="-9000" b="-9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D3F770BE-CB65-3BC5-E880-5786B3D3502A}"/>
              </a:ext>
            </a:extLst>
          </p:cNvPr>
          <p:cNvSpPr>
            <a:spLocks noGrp="1"/>
          </p:cNvSpPr>
          <p:nvPr>
            <p:ph type="title"/>
          </p:nvPr>
        </p:nvSpPr>
        <p:spPr>
          <a:xfrm>
            <a:off x="0" y="365125"/>
            <a:ext cx="11950574" cy="1325563"/>
          </a:xfrm>
        </p:spPr>
        <p:txBody>
          <a:bodyPr>
            <a:normAutofit/>
          </a:bodyPr>
          <a:lstStyle/>
          <a:p>
            <a:r>
              <a:rPr lang="en-GB" sz="2800" b="1" i="0" dirty="0">
                <a:solidFill>
                  <a:srgbClr val="000000"/>
                </a:solidFill>
                <a:effectLst/>
                <a:latin typeface="Arial" panose="020B0604020202020204" pitchFamily="34" charset="0"/>
              </a:rPr>
              <a:t>Findings : </a:t>
            </a:r>
            <a:br>
              <a:rPr lang="en-GB" sz="2800" b="1" i="0" dirty="0">
                <a:solidFill>
                  <a:srgbClr val="000000"/>
                </a:solidFill>
                <a:effectLst/>
                <a:latin typeface="Arial" panose="020B0604020202020204" pitchFamily="34" charset="0"/>
              </a:rPr>
            </a:br>
            <a:r>
              <a:rPr lang="en-GB" sz="2800" b="1" i="0" dirty="0">
                <a:solidFill>
                  <a:srgbClr val="000000"/>
                </a:solidFill>
                <a:effectLst/>
                <a:latin typeface="Arial" panose="020B0604020202020204" pitchFamily="34" charset="0"/>
              </a:rPr>
              <a:t>Participants quotes on whether extreme metal vocalists are different than other singers</a:t>
            </a:r>
            <a:endParaRPr lang="en-GB" sz="2800" b="1" dirty="0"/>
          </a:p>
        </p:txBody>
      </p:sp>
      <p:sp>
        <p:nvSpPr>
          <p:cNvPr id="3" name="Θέση περιεχομένου 2">
            <a:extLst>
              <a:ext uri="{FF2B5EF4-FFF2-40B4-BE49-F238E27FC236}">
                <a16:creationId xmlns:a16="http://schemas.microsoft.com/office/drawing/2014/main" id="{6355E23C-C33E-F526-1EE7-FB6E34EB5647}"/>
              </a:ext>
            </a:extLst>
          </p:cNvPr>
          <p:cNvSpPr>
            <a:spLocks noGrp="1"/>
          </p:cNvSpPr>
          <p:nvPr>
            <p:ph idx="1"/>
          </p:nvPr>
        </p:nvSpPr>
        <p:spPr>
          <a:xfrm>
            <a:off x="108641" y="1952374"/>
            <a:ext cx="10515600" cy="4351338"/>
          </a:xfrm>
        </p:spPr>
        <p:txBody>
          <a:bodyPr>
            <a:normAutofit/>
          </a:bodyPr>
          <a:lstStyle/>
          <a:p>
            <a:pPr marL="0" indent="0" algn="l">
              <a:buNone/>
            </a:pPr>
            <a:r>
              <a:rPr lang="en-GB" sz="2000" b="0" i="0" dirty="0">
                <a:solidFill>
                  <a:srgbClr val="000000"/>
                </a:solidFill>
                <a:effectLst/>
                <a:latin typeface="Arial" panose="020B0604020202020204" pitchFamily="34" charset="0"/>
              </a:rPr>
              <a:t>KL “Like all voice professionals. They experience voice problems when they do something wrong. If they do it right, they don't have a problem.”</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SG “I have not seen them show any difference in the problems you can find in a </a:t>
            </a:r>
          </a:p>
          <a:p>
            <a:pPr marL="0" indent="0" algn="l">
              <a:buNone/>
            </a:pPr>
            <a:r>
              <a:rPr lang="en-GB" sz="2000" b="0" i="0" dirty="0">
                <a:solidFill>
                  <a:srgbClr val="000000"/>
                </a:solidFill>
                <a:effectLst/>
                <a:latin typeface="Arial" panose="020B0604020202020204" pitchFamily="34" charset="0"/>
              </a:rPr>
              <a:t>voice. These are the muscle problems, i.e. muscle tension issues problems.”</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ET “In the specific few instances I had, I didn't see anything more than I see in a contemporary or even folk singer.”</a:t>
            </a:r>
          </a:p>
          <a:p>
            <a:pPr marL="0" indent="0">
              <a:buNone/>
            </a:pPr>
            <a:endParaRPr lang="en-GB" sz="2000" dirty="0"/>
          </a:p>
        </p:txBody>
      </p:sp>
    </p:spTree>
    <p:extLst>
      <p:ext uri="{BB962C8B-B14F-4D97-AF65-F5344CB8AC3E}">
        <p14:creationId xmlns:p14="http://schemas.microsoft.com/office/powerpoint/2010/main" val="765645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96BB9B63-4023-7147-0C32-6649DAE7A42E}"/>
              </a:ext>
            </a:extLst>
          </p:cNvPr>
          <p:cNvSpPr>
            <a:spLocks noGrp="1"/>
          </p:cNvSpPr>
          <p:nvPr>
            <p:ph type="title"/>
          </p:nvPr>
        </p:nvSpPr>
        <p:spPr>
          <a:xfrm>
            <a:off x="0" y="265536"/>
            <a:ext cx="10515600" cy="1325563"/>
          </a:xfrm>
        </p:spPr>
        <p:txBody>
          <a:bodyPr>
            <a:normAutofit/>
          </a:bodyPr>
          <a:lstStyle/>
          <a:p>
            <a:r>
              <a:rPr lang="en-GB" sz="2800" b="1" i="0" dirty="0">
                <a:solidFill>
                  <a:srgbClr val="000000"/>
                </a:solidFill>
                <a:effectLst/>
                <a:latin typeface="Arial" panose="020B0604020202020204" pitchFamily="34" charset="0"/>
              </a:rPr>
              <a:t>Findings : </a:t>
            </a:r>
            <a:br>
              <a:rPr lang="en-GB" sz="2800" b="1" i="0" dirty="0">
                <a:solidFill>
                  <a:srgbClr val="000000"/>
                </a:solidFill>
                <a:effectLst/>
                <a:latin typeface="Arial" panose="020B0604020202020204" pitchFamily="34" charset="0"/>
              </a:rPr>
            </a:br>
            <a:r>
              <a:rPr lang="en-GB" sz="2800" b="1" i="0" dirty="0">
                <a:solidFill>
                  <a:srgbClr val="000000"/>
                </a:solidFill>
                <a:effectLst/>
                <a:latin typeface="Arial" panose="020B0604020202020204" pitchFamily="34" charset="0"/>
              </a:rPr>
              <a:t>Participants quotes on vocal tension and constriction</a:t>
            </a:r>
            <a:endParaRPr lang="en-GB" sz="2800" b="1" dirty="0"/>
          </a:p>
        </p:txBody>
      </p:sp>
      <p:sp>
        <p:nvSpPr>
          <p:cNvPr id="3" name="Θέση περιεχομένου 2">
            <a:extLst>
              <a:ext uri="{FF2B5EF4-FFF2-40B4-BE49-F238E27FC236}">
                <a16:creationId xmlns:a16="http://schemas.microsoft.com/office/drawing/2014/main" id="{848AFCFA-4061-7CA3-B902-554447542AF5}"/>
              </a:ext>
            </a:extLst>
          </p:cNvPr>
          <p:cNvSpPr>
            <a:spLocks noGrp="1"/>
          </p:cNvSpPr>
          <p:nvPr>
            <p:ph idx="1"/>
          </p:nvPr>
        </p:nvSpPr>
        <p:spPr>
          <a:xfrm>
            <a:off x="77710" y="1717847"/>
            <a:ext cx="10515600" cy="4351338"/>
          </a:xfrm>
        </p:spPr>
        <p:txBody>
          <a:bodyPr>
            <a:noAutofit/>
          </a:bodyPr>
          <a:lstStyle/>
          <a:p>
            <a:pPr marL="0" indent="0" algn="l">
              <a:buNone/>
            </a:pPr>
            <a:r>
              <a:rPr lang="en-GB" sz="2000" b="0" i="0" dirty="0">
                <a:solidFill>
                  <a:srgbClr val="000000"/>
                </a:solidFill>
                <a:effectLst/>
                <a:latin typeface="Arial" panose="020B0604020202020204" pitchFamily="34" charset="0"/>
              </a:rPr>
              <a:t>KL “No, it's the same. It's not about what you sing or what you do. It's how you sing it and how you do it.”</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AT “So I often say to my clients that every human being has its own unique style of constricting the vocal mechanism in very harsh ways or in very subtle ways.”</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SG “So then in the continuation of what I see they're quite tight, in the neck area of the throat area that is the larynx area.”</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ET “What was there was tension, there was tightness which prevented them from going to the high area. That was the most obvious vocal problem for them.”</a:t>
            </a:r>
          </a:p>
          <a:p>
            <a:pPr marL="0" indent="0">
              <a:buNone/>
            </a:pPr>
            <a:endParaRPr lang="en-GB" sz="2000" dirty="0"/>
          </a:p>
        </p:txBody>
      </p:sp>
    </p:spTree>
    <p:extLst>
      <p:ext uri="{BB962C8B-B14F-4D97-AF65-F5344CB8AC3E}">
        <p14:creationId xmlns:p14="http://schemas.microsoft.com/office/powerpoint/2010/main" val="1204334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932183F8-8B92-DEA9-1C58-6AF2577A903E}"/>
              </a:ext>
            </a:extLst>
          </p:cNvPr>
          <p:cNvSpPr>
            <a:spLocks noGrp="1"/>
          </p:cNvSpPr>
          <p:nvPr>
            <p:ph type="title"/>
          </p:nvPr>
        </p:nvSpPr>
        <p:spPr>
          <a:xfrm>
            <a:off x="0" y="347018"/>
            <a:ext cx="10515600" cy="1325563"/>
          </a:xfrm>
        </p:spPr>
        <p:txBody>
          <a:bodyPr>
            <a:normAutofit/>
          </a:bodyPr>
          <a:lstStyle/>
          <a:p>
            <a:r>
              <a:rPr lang="en-GB" sz="2800" b="1" i="0" dirty="0">
                <a:solidFill>
                  <a:srgbClr val="000000"/>
                </a:solidFill>
                <a:effectLst/>
                <a:latin typeface="Arial" panose="020B0604020202020204" pitchFamily="34" charset="0"/>
              </a:rPr>
              <a:t>Findings : </a:t>
            </a:r>
            <a:br>
              <a:rPr lang="en-GB" sz="2800" b="1" i="0" dirty="0">
                <a:solidFill>
                  <a:srgbClr val="000000"/>
                </a:solidFill>
                <a:effectLst/>
                <a:latin typeface="Arial" panose="020B0604020202020204" pitchFamily="34" charset="0"/>
              </a:rPr>
            </a:br>
            <a:r>
              <a:rPr lang="en-GB" sz="2800" b="1" i="0" dirty="0">
                <a:solidFill>
                  <a:srgbClr val="000000"/>
                </a:solidFill>
                <a:effectLst/>
                <a:latin typeface="Arial" panose="020B0604020202020204" pitchFamily="34" charset="0"/>
              </a:rPr>
              <a:t>Participants quotes on warm-ups and cool-downs</a:t>
            </a:r>
            <a:endParaRPr lang="en-GB" sz="2800" b="1" dirty="0"/>
          </a:p>
        </p:txBody>
      </p:sp>
      <p:sp>
        <p:nvSpPr>
          <p:cNvPr id="3" name="Θέση περιεχομένου 2">
            <a:extLst>
              <a:ext uri="{FF2B5EF4-FFF2-40B4-BE49-F238E27FC236}">
                <a16:creationId xmlns:a16="http://schemas.microsoft.com/office/drawing/2014/main" id="{46153856-F475-A459-F782-5C41EAA1A950}"/>
              </a:ext>
            </a:extLst>
          </p:cNvPr>
          <p:cNvSpPr>
            <a:spLocks noGrp="1"/>
          </p:cNvSpPr>
          <p:nvPr>
            <p:ph idx="1"/>
          </p:nvPr>
        </p:nvSpPr>
        <p:spPr>
          <a:xfrm>
            <a:off x="90534" y="1789411"/>
            <a:ext cx="10515600" cy="4351338"/>
          </a:xfrm>
        </p:spPr>
        <p:txBody>
          <a:bodyPr>
            <a:normAutofit fontScale="70000" lnSpcReduction="20000"/>
          </a:bodyPr>
          <a:lstStyle/>
          <a:p>
            <a:pPr marL="0" indent="0" algn="l">
              <a:buNone/>
            </a:pPr>
            <a:r>
              <a:rPr lang="en-GB" b="0" i="0" dirty="0">
                <a:solidFill>
                  <a:srgbClr val="000000"/>
                </a:solidFill>
                <a:effectLst/>
                <a:latin typeface="Arial" panose="020B0604020202020204" pitchFamily="34" charset="0"/>
              </a:rPr>
              <a:t>KL “As I tell everyone there is no special thing for metal or for opera, that is everyone has to warm up their voice because it's a muscular process.”</a:t>
            </a:r>
          </a:p>
          <a:p>
            <a:pPr marL="0" indent="0" algn="l">
              <a:buNone/>
            </a:pPr>
            <a:br>
              <a:rPr lang="en-GB" b="0" i="0" dirty="0">
                <a:solidFill>
                  <a:srgbClr val="000000"/>
                </a:solidFill>
                <a:effectLst/>
                <a:latin typeface="Arial" panose="020B0604020202020204" pitchFamily="34" charset="0"/>
              </a:rPr>
            </a:br>
            <a:endParaRPr lang="en-GB" b="0" i="0" dirty="0">
              <a:solidFill>
                <a:srgbClr val="000000"/>
              </a:solidFill>
              <a:effectLst/>
              <a:latin typeface="Arial" panose="020B0604020202020204" pitchFamily="34" charset="0"/>
            </a:endParaRPr>
          </a:p>
          <a:p>
            <a:pPr marL="0" indent="0" algn="l">
              <a:buNone/>
            </a:pPr>
            <a:endParaRPr lang="en-GB" b="0" i="0" dirty="0">
              <a:solidFill>
                <a:srgbClr val="000000"/>
              </a:solidFill>
              <a:effectLst/>
              <a:latin typeface="Arial" panose="020B0604020202020204" pitchFamily="34" charset="0"/>
            </a:endParaRPr>
          </a:p>
          <a:p>
            <a:pPr marL="0" indent="0" algn="l">
              <a:buNone/>
            </a:pPr>
            <a:r>
              <a:rPr lang="en-GB" b="0" i="0" dirty="0">
                <a:solidFill>
                  <a:srgbClr val="000000"/>
                </a:solidFill>
                <a:effectLst/>
                <a:latin typeface="Arial" panose="020B0604020202020204" pitchFamily="34" charset="0"/>
              </a:rPr>
              <a:t>AT “I constantly use lax vox techniques with different diameters, according </a:t>
            </a:r>
          </a:p>
          <a:p>
            <a:pPr marL="0" indent="0" algn="l">
              <a:buNone/>
            </a:pPr>
            <a:r>
              <a:rPr lang="en-GB" b="0" i="0" dirty="0">
                <a:solidFill>
                  <a:srgbClr val="000000"/>
                </a:solidFill>
                <a:effectLst/>
                <a:latin typeface="Arial" panose="020B0604020202020204" pitchFamily="34" charset="0"/>
              </a:rPr>
              <a:t>to each person.”</a:t>
            </a:r>
          </a:p>
          <a:p>
            <a:pPr marL="0" indent="0" algn="l">
              <a:buNone/>
            </a:pPr>
            <a:br>
              <a:rPr lang="en-GB" b="0" i="0" dirty="0">
                <a:solidFill>
                  <a:srgbClr val="000000"/>
                </a:solidFill>
                <a:effectLst/>
                <a:latin typeface="Arial" panose="020B0604020202020204" pitchFamily="34" charset="0"/>
              </a:rPr>
            </a:br>
            <a:endParaRPr lang="en-GB" b="0" i="0" dirty="0">
              <a:solidFill>
                <a:srgbClr val="000000"/>
              </a:solidFill>
              <a:effectLst/>
              <a:latin typeface="Arial" panose="020B0604020202020204" pitchFamily="34" charset="0"/>
            </a:endParaRPr>
          </a:p>
          <a:p>
            <a:pPr marL="0" indent="0" algn="l">
              <a:buNone/>
            </a:pPr>
            <a:r>
              <a:rPr lang="en-GB" b="0" i="0" dirty="0">
                <a:solidFill>
                  <a:srgbClr val="000000"/>
                </a:solidFill>
                <a:effectLst/>
                <a:latin typeface="Arial" panose="020B0604020202020204" pitchFamily="34" charset="0"/>
              </a:rPr>
              <a:t>SG “As for warm-up and cool-down, I would give a physical warm up, I would suggest it applies to the whole singing career and not just on the day of the live gig or rehearsal day, but more as a way of life.”</a:t>
            </a:r>
          </a:p>
          <a:p>
            <a:pPr marL="0" indent="0" algn="l">
              <a:buNone/>
            </a:pPr>
            <a:br>
              <a:rPr lang="en-GB" b="0" i="0" dirty="0">
                <a:solidFill>
                  <a:srgbClr val="000000"/>
                </a:solidFill>
                <a:effectLst/>
                <a:latin typeface="Arial" panose="020B0604020202020204" pitchFamily="34" charset="0"/>
              </a:rPr>
            </a:br>
            <a:endParaRPr lang="en-GB" b="0" i="0" dirty="0">
              <a:solidFill>
                <a:srgbClr val="000000"/>
              </a:solidFill>
              <a:effectLst/>
              <a:latin typeface="Arial" panose="020B0604020202020204" pitchFamily="34" charset="0"/>
            </a:endParaRPr>
          </a:p>
          <a:p>
            <a:pPr marL="0" indent="0" algn="l">
              <a:buNone/>
            </a:pPr>
            <a:r>
              <a:rPr lang="en-GB" b="0" i="0" dirty="0">
                <a:solidFill>
                  <a:srgbClr val="000000"/>
                </a:solidFill>
                <a:effectLst/>
                <a:latin typeface="Arial" panose="020B0604020202020204" pitchFamily="34" charset="0"/>
              </a:rPr>
              <a:t>ET “You definitely want to do easy scales up and down and then go for fifths, octaves etc.”</a:t>
            </a:r>
          </a:p>
          <a:p>
            <a:pPr marL="0" indent="0">
              <a:buNone/>
            </a:pPr>
            <a:endParaRPr lang="en-GB" dirty="0"/>
          </a:p>
        </p:txBody>
      </p:sp>
    </p:spTree>
    <p:extLst>
      <p:ext uri="{BB962C8B-B14F-4D97-AF65-F5344CB8AC3E}">
        <p14:creationId xmlns:p14="http://schemas.microsoft.com/office/powerpoint/2010/main" val="31416412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DE8E4B1C-CF2B-487E-7960-861A324B318E}"/>
              </a:ext>
            </a:extLst>
          </p:cNvPr>
          <p:cNvSpPr>
            <a:spLocks noGrp="1"/>
          </p:cNvSpPr>
          <p:nvPr>
            <p:ph type="title"/>
          </p:nvPr>
        </p:nvSpPr>
        <p:spPr>
          <a:xfrm>
            <a:off x="0" y="365125"/>
            <a:ext cx="10515600" cy="1325563"/>
          </a:xfrm>
        </p:spPr>
        <p:txBody>
          <a:bodyPr>
            <a:normAutofit/>
          </a:bodyPr>
          <a:lstStyle/>
          <a:p>
            <a:r>
              <a:rPr lang="fr-FR" sz="2800" b="1" i="0" dirty="0" err="1">
                <a:solidFill>
                  <a:srgbClr val="000000"/>
                </a:solidFill>
                <a:effectLst/>
                <a:latin typeface="Arial" panose="020B0604020202020204" pitchFamily="34" charset="0"/>
              </a:rPr>
              <a:t>Findings</a:t>
            </a:r>
            <a:r>
              <a:rPr lang="fr-FR" sz="2800" b="1" i="0" dirty="0">
                <a:solidFill>
                  <a:srgbClr val="000000"/>
                </a:solidFill>
                <a:effectLst/>
                <a:latin typeface="Arial" panose="020B0604020202020204" pitchFamily="34" charset="0"/>
              </a:rPr>
              <a:t> : </a:t>
            </a:r>
            <a:br>
              <a:rPr lang="fr-FR" sz="2800" b="1" i="0" dirty="0">
                <a:solidFill>
                  <a:srgbClr val="000000"/>
                </a:solidFill>
                <a:effectLst/>
                <a:latin typeface="Arial" panose="020B0604020202020204" pitchFamily="34" charset="0"/>
              </a:rPr>
            </a:br>
            <a:r>
              <a:rPr lang="fr-FR" sz="2800" b="1" i="0" dirty="0">
                <a:solidFill>
                  <a:srgbClr val="000000"/>
                </a:solidFill>
                <a:effectLst/>
                <a:latin typeface="Arial" panose="020B0604020202020204" pitchFamily="34" charset="0"/>
              </a:rPr>
              <a:t>Participants </a:t>
            </a:r>
            <a:r>
              <a:rPr lang="fr-FR" sz="2800" b="1" i="0" dirty="0" err="1">
                <a:solidFill>
                  <a:srgbClr val="000000"/>
                </a:solidFill>
                <a:effectLst/>
                <a:latin typeface="Arial" panose="020B0604020202020204" pitchFamily="34" charset="0"/>
              </a:rPr>
              <a:t>quotes</a:t>
            </a:r>
            <a:r>
              <a:rPr lang="fr-FR" sz="2800" b="1" i="0" dirty="0">
                <a:solidFill>
                  <a:srgbClr val="000000"/>
                </a:solidFill>
                <a:effectLst/>
                <a:latin typeface="Arial" panose="020B0604020202020204" pitchFamily="34" charset="0"/>
              </a:rPr>
              <a:t> on </a:t>
            </a:r>
            <a:r>
              <a:rPr lang="fr-FR" sz="2800" b="1" i="0" dirty="0" err="1">
                <a:solidFill>
                  <a:srgbClr val="000000"/>
                </a:solidFill>
                <a:effectLst/>
                <a:latin typeface="Arial" panose="020B0604020202020204" pitchFamily="34" charset="0"/>
              </a:rPr>
              <a:t>prevention</a:t>
            </a:r>
            <a:r>
              <a:rPr lang="fr-FR" sz="2800" b="1" i="0" dirty="0">
                <a:solidFill>
                  <a:srgbClr val="000000"/>
                </a:solidFill>
                <a:effectLst/>
                <a:latin typeface="Arial" panose="020B0604020202020204" pitchFamily="34" charset="0"/>
              </a:rPr>
              <a:t> / maintenance / </a:t>
            </a:r>
            <a:r>
              <a:rPr lang="fr-FR" sz="2800" b="1" i="0" dirty="0" err="1">
                <a:solidFill>
                  <a:srgbClr val="000000"/>
                </a:solidFill>
                <a:effectLst/>
                <a:latin typeface="Arial" panose="020B0604020202020204" pitchFamily="34" charset="0"/>
              </a:rPr>
              <a:t>tips</a:t>
            </a:r>
            <a:endParaRPr lang="en-GB" sz="2800" b="1" dirty="0"/>
          </a:p>
        </p:txBody>
      </p:sp>
      <p:sp>
        <p:nvSpPr>
          <p:cNvPr id="3" name="Θέση περιεχομένου 2">
            <a:extLst>
              <a:ext uri="{FF2B5EF4-FFF2-40B4-BE49-F238E27FC236}">
                <a16:creationId xmlns:a16="http://schemas.microsoft.com/office/drawing/2014/main" id="{41CA4F6A-36BA-52CB-C1DA-6C881999022E}"/>
              </a:ext>
            </a:extLst>
          </p:cNvPr>
          <p:cNvSpPr>
            <a:spLocks noGrp="1"/>
          </p:cNvSpPr>
          <p:nvPr>
            <p:ph idx="1"/>
          </p:nvPr>
        </p:nvSpPr>
        <p:spPr>
          <a:xfrm>
            <a:off x="77709" y="1907106"/>
            <a:ext cx="10515600" cy="4351338"/>
          </a:xfrm>
        </p:spPr>
        <p:txBody>
          <a:bodyPr>
            <a:normAutofit/>
          </a:bodyPr>
          <a:lstStyle/>
          <a:p>
            <a:pPr marL="0" indent="0" algn="l">
              <a:buNone/>
            </a:pPr>
            <a:r>
              <a:rPr lang="en-GB" sz="2000" b="0" i="0" dirty="0">
                <a:solidFill>
                  <a:srgbClr val="000000"/>
                </a:solidFill>
                <a:effectLst/>
                <a:latin typeface="Arial" panose="020B0604020202020204" pitchFamily="34" charset="0"/>
              </a:rPr>
              <a:t>KL “They need to learn to check the height of the larynx in the throat.”</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AT “I would utilise techniques that stabilise a higher larynx.”</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SG “Stretching is also very important.”</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ET “I personally and from personal experience find that sleep is the greatest protection you can offer your voice.”</a:t>
            </a:r>
          </a:p>
          <a:p>
            <a:pPr marL="0" indent="0">
              <a:buNone/>
            </a:pPr>
            <a:endParaRPr lang="en-GB" sz="2000" dirty="0"/>
          </a:p>
        </p:txBody>
      </p:sp>
    </p:spTree>
    <p:extLst>
      <p:ext uri="{BB962C8B-B14F-4D97-AF65-F5344CB8AC3E}">
        <p14:creationId xmlns:p14="http://schemas.microsoft.com/office/powerpoint/2010/main" val="2272523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9A06E178-8DE9-C8BF-B572-F38C4A61F262}"/>
              </a:ext>
            </a:extLst>
          </p:cNvPr>
          <p:cNvSpPr>
            <a:spLocks noGrp="1"/>
          </p:cNvSpPr>
          <p:nvPr>
            <p:ph type="title"/>
          </p:nvPr>
        </p:nvSpPr>
        <p:spPr>
          <a:xfrm>
            <a:off x="0" y="374179"/>
            <a:ext cx="10515600" cy="1325563"/>
          </a:xfrm>
        </p:spPr>
        <p:txBody>
          <a:bodyPr>
            <a:normAutofit/>
          </a:bodyPr>
          <a:lstStyle/>
          <a:p>
            <a:r>
              <a:rPr lang="en-GB" sz="2800" b="1" i="0" dirty="0">
                <a:solidFill>
                  <a:srgbClr val="000000"/>
                </a:solidFill>
                <a:effectLst/>
                <a:latin typeface="Arial" panose="020B0604020202020204" pitchFamily="34" charset="0"/>
              </a:rPr>
              <a:t>Findings : </a:t>
            </a:r>
            <a:br>
              <a:rPr lang="en-GB" sz="2800" b="1" i="0" dirty="0">
                <a:solidFill>
                  <a:srgbClr val="000000"/>
                </a:solidFill>
                <a:effectLst/>
                <a:latin typeface="Arial" panose="020B0604020202020204" pitchFamily="34" charset="0"/>
              </a:rPr>
            </a:br>
            <a:r>
              <a:rPr lang="en-GB" sz="2800" b="1" i="0" dirty="0">
                <a:solidFill>
                  <a:srgbClr val="000000"/>
                </a:solidFill>
                <a:effectLst/>
                <a:latin typeface="Arial" panose="020B0604020202020204" pitchFamily="34" charset="0"/>
              </a:rPr>
              <a:t>Participants quotes on air usage</a:t>
            </a:r>
            <a:endParaRPr lang="en-GB" sz="2800" b="1" dirty="0"/>
          </a:p>
        </p:txBody>
      </p:sp>
      <p:sp>
        <p:nvSpPr>
          <p:cNvPr id="3" name="Θέση περιεχομένου 2">
            <a:extLst>
              <a:ext uri="{FF2B5EF4-FFF2-40B4-BE49-F238E27FC236}">
                <a16:creationId xmlns:a16="http://schemas.microsoft.com/office/drawing/2014/main" id="{848CD8E6-416B-FA17-D243-5D876E620E28}"/>
              </a:ext>
            </a:extLst>
          </p:cNvPr>
          <p:cNvSpPr>
            <a:spLocks noGrp="1"/>
          </p:cNvSpPr>
          <p:nvPr>
            <p:ph idx="1"/>
          </p:nvPr>
        </p:nvSpPr>
        <p:spPr>
          <a:xfrm>
            <a:off x="122976" y="2132483"/>
            <a:ext cx="10515600" cy="4351338"/>
          </a:xfrm>
        </p:spPr>
        <p:txBody>
          <a:bodyPr>
            <a:normAutofit/>
          </a:bodyPr>
          <a:lstStyle/>
          <a:p>
            <a:pPr marL="0" indent="0" algn="l">
              <a:buNone/>
            </a:pPr>
            <a:r>
              <a:rPr lang="en-GB" sz="2000" b="0" i="0" dirty="0">
                <a:solidFill>
                  <a:srgbClr val="000000"/>
                </a:solidFill>
                <a:effectLst/>
                <a:latin typeface="Arial" panose="020B0604020202020204" pitchFamily="34" charset="0"/>
              </a:rPr>
              <a:t>AT “So when you have extreme vocals, </a:t>
            </a:r>
          </a:p>
          <a:p>
            <a:pPr marL="0" indent="0" algn="l">
              <a:buNone/>
            </a:pPr>
            <a:r>
              <a:rPr lang="en-GB" sz="2000" b="0" i="0" dirty="0">
                <a:solidFill>
                  <a:srgbClr val="000000"/>
                </a:solidFill>
                <a:effectLst/>
                <a:latin typeface="Arial" panose="020B0604020202020204" pitchFamily="34" charset="0"/>
              </a:rPr>
              <a:t>high intensity or shrills or, you know, </a:t>
            </a:r>
          </a:p>
          <a:p>
            <a:pPr marL="0" indent="0" algn="l">
              <a:buNone/>
            </a:pPr>
            <a:r>
              <a:rPr lang="en-GB" sz="2000" b="0" i="0" dirty="0">
                <a:solidFill>
                  <a:srgbClr val="000000"/>
                </a:solidFill>
                <a:effectLst/>
                <a:latin typeface="Arial" panose="020B0604020202020204" pitchFamily="34" charset="0"/>
              </a:rPr>
              <a:t>cries, please do not use a big amount of air.”</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ET “How much air is being used, if that's sorted out we've overcome a major issue.”</a:t>
            </a:r>
          </a:p>
          <a:p>
            <a:endParaRPr lang="en-GB" sz="2000" dirty="0"/>
          </a:p>
        </p:txBody>
      </p:sp>
    </p:spTree>
    <p:extLst>
      <p:ext uri="{BB962C8B-B14F-4D97-AF65-F5344CB8AC3E}">
        <p14:creationId xmlns:p14="http://schemas.microsoft.com/office/powerpoint/2010/main" val="691785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4C286D33-3D50-3FFB-0F46-E304A1A801F8}"/>
              </a:ext>
            </a:extLst>
          </p:cNvPr>
          <p:cNvSpPr>
            <a:spLocks noGrp="1"/>
          </p:cNvSpPr>
          <p:nvPr>
            <p:ph type="title"/>
          </p:nvPr>
        </p:nvSpPr>
        <p:spPr>
          <a:xfrm>
            <a:off x="0" y="681037"/>
            <a:ext cx="12192000" cy="1325563"/>
          </a:xfrm>
        </p:spPr>
        <p:txBody>
          <a:bodyPr>
            <a:noAutofit/>
          </a:bodyPr>
          <a:lstStyle/>
          <a:p>
            <a:r>
              <a:rPr lang="en-GB" sz="2800" b="1" dirty="0">
                <a:solidFill>
                  <a:srgbClr val="000000"/>
                </a:solidFill>
                <a:effectLst/>
                <a:latin typeface="Arial" panose="020B0604020202020204" pitchFamily="34" charset="0"/>
              </a:rPr>
              <a:t>Findings : </a:t>
            </a:r>
            <a:br>
              <a:rPr lang="en-GB" sz="2800" b="1" dirty="0">
                <a:solidFill>
                  <a:srgbClr val="000000"/>
                </a:solidFill>
                <a:effectLst/>
                <a:latin typeface="Arial" panose="020B0604020202020204" pitchFamily="34" charset="0"/>
              </a:rPr>
            </a:br>
            <a:r>
              <a:rPr lang="en-GB" sz="2800" b="1" dirty="0">
                <a:solidFill>
                  <a:srgbClr val="000000"/>
                </a:solidFill>
                <a:effectLst/>
                <a:latin typeface="Arial" panose="020B0604020202020204" pitchFamily="34" charset="0"/>
              </a:rPr>
              <a:t>Participants quotes on holistic approach / emotion in teaching / metal &amp; classical singing</a:t>
            </a:r>
            <a:br>
              <a:rPr lang="en-GB" sz="2800" b="1" dirty="0">
                <a:solidFill>
                  <a:srgbClr val="000000"/>
                </a:solidFill>
                <a:effectLst/>
                <a:latin typeface="Arial" panose="020B0604020202020204" pitchFamily="34" charset="0"/>
              </a:rPr>
            </a:br>
            <a:br>
              <a:rPr lang="en-GB" sz="2800" b="1" dirty="0">
                <a:solidFill>
                  <a:srgbClr val="000000"/>
                </a:solidFill>
                <a:effectLst/>
                <a:latin typeface="Arial" panose="020B0604020202020204" pitchFamily="34" charset="0"/>
              </a:rPr>
            </a:br>
            <a:endParaRPr lang="en-GB" sz="2800" b="1" dirty="0"/>
          </a:p>
        </p:txBody>
      </p:sp>
      <p:sp>
        <p:nvSpPr>
          <p:cNvPr id="3" name="Θέση περιεχομένου 2">
            <a:extLst>
              <a:ext uri="{FF2B5EF4-FFF2-40B4-BE49-F238E27FC236}">
                <a16:creationId xmlns:a16="http://schemas.microsoft.com/office/drawing/2014/main" id="{85E57631-4747-3FB5-95CD-EA013EB98869}"/>
              </a:ext>
            </a:extLst>
          </p:cNvPr>
          <p:cNvSpPr>
            <a:spLocks noGrp="1"/>
          </p:cNvSpPr>
          <p:nvPr>
            <p:ph idx="1"/>
          </p:nvPr>
        </p:nvSpPr>
        <p:spPr>
          <a:xfrm>
            <a:off x="104869" y="2160603"/>
            <a:ext cx="10515600" cy="4351338"/>
          </a:xfrm>
        </p:spPr>
        <p:txBody>
          <a:bodyPr>
            <a:normAutofit/>
          </a:bodyPr>
          <a:lstStyle/>
          <a:p>
            <a:pPr marL="0" indent="0" algn="l">
              <a:buNone/>
            </a:pPr>
            <a:r>
              <a:rPr lang="en-GB" sz="2000" b="0" i="0" dirty="0">
                <a:solidFill>
                  <a:srgbClr val="000000"/>
                </a:solidFill>
                <a:effectLst/>
                <a:latin typeface="Arial" panose="020B0604020202020204" pitchFamily="34" charset="0"/>
              </a:rPr>
              <a:t>AT “I would definitely try to engage the whole body to what the person is doing.”</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AT “That means that the control is not there because you're in the emotion. </a:t>
            </a:r>
          </a:p>
          <a:p>
            <a:pPr marL="0" indent="0" algn="l">
              <a:buNone/>
            </a:pPr>
            <a:r>
              <a:rPr lang="en-GB" sz="2000" b="0" i="0" dirty="0">
                <a:solidFill>
                  <a:srgbClr val="000000"/>
                </a:solidFill>
                <a:effectLst/>
                <a:latin typeface="Arial" panose="020B0604020202020204" pitchFamily="34" charset="0"/>
              </a:rPr>
              <a:t>You can’t control things while you're in the emotion.”</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ET “Whether you want to or not. You can't sing both without consequence.”</a:t>
            </a:r>
          </a:p>
          <a:p>
            <a:endParaRPr lang="en-GB" sz="2000" dirty="0"/>
          </a:p>
        </p:txBody>
      </p:sp>
    </p:spTree>
    <p:extLst>
      <p:ext uri="{BB962C8B-B14F-4D97-AF65-F5344CB8AC3E}">
        <p14:creationId xmlns:p14="http://schemas.microsoft.com/office/powerpoint/2010/main" val="34150596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5" name="Εικόνα 4">
            <a:extLst>
              <a:ext uri="{FF2B5EF4-FFF2-40B4-BE49-F238E27FC236}">
                <a16:creationId xmlns:a16="http://schemas.microsoft.com/office/drawing/2014/main" id="{02986AA1-926C-BC38-9D8A-5F621BA238F9}"/>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3500"/>
                    </a14:imgEffect>
                    <a14:imgEffect>
                      <a14:saturation sat="32000"/>
                    </a14:imgEffect>
                  </a14:imgLayer>
                </a14:imgProps>
              </a:ext>
              <a:ext uri="{28A0092B-C50C-407E-A947-70E740481C1C}">
                <a14:useLocalDpi xmlns:a14="http://schemas.microsoft.com/office/drawing/2010/main" val="0"/>
              </a:ext>
            </a:extLst>
          </a:blip>
          <a:stretch>
            <a:fillRect/>
          </a:stretch>
        </p:blipFill>
        <p:spPr>
          <a:xfrm>
            <a:off x="0" y="1104"/>
            <a:ext cx="12192000" cy="6855791"/>
          </a:xfrm>
          <a:prstGeom prst="rect">
            <a:avLst/>
          </a:prstGeom>
          <a:effectLst>
            <a:reflection stA="0" endPos="65000" dist="50800" dir="5400000" sy="-100000" algn="bl" rotWithShape="0"/>
          </a:effectLst>
        </p:spPr>
      </p:pic>
      <p:sp>
        <p:nvSpPr>
          <p:cNvPr id="2" name="Τίτλος 1">
            <a:extLst>
              <a:ext uri="{FF2B5EF4-FFF2-40B4-BE49-F238E27FC236}">
                <a16:creationId xmlns:a16="http://schemas.microsoft.com/office/drawing/2014/main" id="{F67F88A4-E7FD-5ABD-DCDE-1A3C5327986F}"/>
              </a:ext>
            </a:extLst>
          </p:cNvPr>
          <p:cNvSpPr>
            <a:spLocks noGrp="1"/>
          </p:cNvSpPr>
          <p:nvPr>
            <p:ph type="ctrTitle"/>
          </p:nvPr>
        </p:nvSpPr>
        <p:spPr>
          <a:xfrm>
            <a:off x="4278699" y="1642188"/>
            <a:ext cx="9144000" cy="1786811"/>
          </a:xfrm>
        </p:spPr>
        <p:txBody>
          <a:bodyPr>
            <a:noAutofit/>
          </a:bodyPr>
          <a:lstStyle/>
          <a:p>
            <a:r>
              <a:rPr lang="en-GB" sz="3200" b="1" i="0" dirty="0">
                <a:solidFill>
                  <a:srgbClr val="C00000"/>
                </a:solidFill>
                <a:effectLst/>
                <a:latin typeface="Arial" panose="020B0604020202020204" pitchFamily="34" charset="0"/>
              </a:rPr>
              <a:t>Extreme Metal coaches </a:t>
            </a:r>
            <a:br>
              <a:rPr lang="en-GB" sz="3200" b="1" i="0" dirty="0">
                <a:solidFill>
                  <a:srgbClr val="C00000"/>
                </a:solidFill>
                <a:effectLst/>
                <a:latin typeface="Arial" panose="020B0604020202020204" pitchFamily="34" charset="0"/>
              </a:rPr>
            </a:br>
            <a:br>
              <a:rPr lang="en-GB" sz="3200" b="1" i="0" dirty="0">
                <a:solidFill>
                  <a:srgbClr val="C00000"/>
                </a:solidFill>
                <a:effectLst/>
                <a:latin typeface="Arial" panose="020B0604020202020204" pitchFamily="34" charset="0"/>
              </a:rPr>
            </a:br>
            <a:r>
              <a:rPr lang="en-GB" sz="3200" b="1" i="0" dirty="0">
                <a:solidFill>
                  <a:srgbClr val="C00000"/>
                </a:solidFill>
                <a:effectLst/>
                <a:latin typeface="Arial" panose="020B0604020202020204" pitchFamily="34" charset="0"/>
              </a:rPr>
              <a:t>Focus group findings</a:t>
            </a:r>
            <a:endParaRPr lang="en-GB" sz="3200" b="1" dirty="0">
              <a:solidFill>
                <a:srgbClr val="C00000"/>
              </a:solidFill>
            </a:endParaRPr>
          </a:p>
        </p:txBody>
      </p:sp>
    </p:spTree>
    <p:extLst>
      <p:ext uri="{BB962C8B-B14F-4D97-AF65-F5344CB8AC3E}">
        <p14:creationId xmlns:p14="http://schemas.microsoft.com/office/powerpoint/2010/main" val="6650689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0000"/>
            <a:duotone>
              <a:prstClr val="black"/>
              <a:srgbClr val="D9C3A5">
                <a:tint val="50000"/>
                <a:satMod val="180000"/>
              </a:srgbClr>
            </a:duotone>
            <a:extLst>
              <a:ext uri="{837473B0-CC2E-450A-ABE3-18F120FF3D39}">
                <a1611:picAttrSrcUrl xmlns:a1611="http://schemas.microsoft.com/office/drawing/2016/11/main" r:id="rId3"/>
              </a:ext>
            </a:extLst>
          </a:blip>
          <a:srcRect/>
          <a:stretch>
            <a:fillRect/>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0C119EAB-700F-8903-B3DF-2ABA60037634}"/>
              </a:ext>
            </a:extLst>
          </p:cNvPr>
          <p:cNvSpPr>
            <a:spLocks noGrp="1"/>
          </p:cNvSpPr>
          <p:nvPr>
            <p:ph type="title"/>
          </p:nvPr>
        </p:nvSpPr>
        <p:spPr>
          <a:xfrm>
            <a:off x="0" y="347018"/>
            <a:ext cx="10515600" cy="1325563"/>
          </a:xfrm>
        </p:spPr>
        <p:txBody>
          <a:bodyPr>
            <a:normAutofit/>
          </a:bodyPr>
          <a:lstStyle/>
          <a:p>
            <a:r>
              <a:rPr lang="en-GB" sz="2800" b="1" dirty="0">
                <a:latin typeface="Arial" panose="020B0604020202020204" pitchFamily="34" charset="0"/>
                <a:cs typeface="Arial" panose="020B0604020202020204" pitchFamily="34" charset="0"/>
              </a:rPr>
              <a:t>Findings : </a:t>
            </a:r>
            <a:br>
              <a:rPr lang="en-GB" sz="2800" b="1" dirty="0">
                <a:latin typeface="Arial" panose="020B0604020202020204" pitchFamily="34" charset="0"/>
                <a:cs typeface="Arial" panose="020B0604020202020204" pitchFamily="34" charset="0"/>
              </a:rPr>
            </a:br>
            <a:r>
              <a:rPr lang="en-GB" sz="2800" b="1" i="0" dirty="0">
                <a:solidFill>
                  <a:srgbClr val="000000"/>
                </a:solidFill>
                <a:effectLst/>
                <a:latin typeface="Arial" panose="020B0604020202020204" pitchFamily="34" charset="0"/>
                <a:cs typeface="Arial" panose="020B0604020202020204" pitchFamily="34" charset="0"/>
              </a:rPr>
              <a:t>Participants quotes on problems in clean voice</a:t>
            </a:r>
            <a:endParaRPr lang="en-GB" sz="2800" b="1" dirty="0">
              <a:latin typeface="Arial" panose="020B0604020202020204" pitchFamily="34" charset="0"/>
              <a:cs typeface="Arial" panose="020B0604020202020204" pitchFamily="34" charset="0"/>
            </a:endParaRPr>
          </a:p>
        </p:txBody>
      </p:sp>
      <p:sp>
        <p:nvSpPr>
          <p:cNvPr id="3" name="Θέση περιεχομένου 2">
            <a:extLst>
              <a:ext uri="{FF2B5EF4-FFF2-40B4-BE49-F238E27FC236}">
                <a16:creationId xmlns:a16="http://schemas.microsoft.com/office/drawing/2014/main" id="{C47D5953-2EE9-58E9-7A73-FC2C5C23AA4E}"/>
              </a:ext>
            </a:extLst>
          </p:cNvPr>
          <p:cNvSpPr>
            <a:spLocks noGrp="1"/>
          </p:cNvSpPr>
          <p:nvPr>
            <p:ph idx="1"/>
          </p:nvPr>
        </p:nvSpPr>
        <p:spPr>
          <a:xfrm>
            <a:off x="0" y="1753197"/>
            <a:ext cx="10515600" cy="4351338"/>
          </a:xfrm>
        </p:spPr>
        <p:txBody>
          <a:bodyPr>
            <a:normAutofit/>
          </a:bodyPr>
          <a:lstStyle/>
          <a:p>
            <a:pPr marL="0" indent="0" algn="l">
              <a:buNone/>
            </a:pPr>
            <a:r>
              <a:rPr lang="en-GB" sz="2000" b="0" i="0" dirty="0">
                <a:solidFill>
                  <a:srgbClr val="000000"/>
                </a:solidFill>
                <a:effectLst/>
                <a:latin typeface="Arial" panose="020B0604020202020204" pitchFamily="34" charset="0"/>
              </a:rPr>
              <a:t>“It mostly comes from the speaking voice, not from the extreme voice. “</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“Sometimes it then translates into the effects that they want to do. So super breathiness or something like that, then it translates into the effects that they want to add as well.”</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“I've had a few students who came to me and they could not scream in their falsetto, for example. And what happens is that then we just test what they can do with their clean voice and they cannot reach it either.”</a:t>
            </a:r>
          </a:p>
          <a:p>
            <a:pPr marL="0" indent="0">
              <a:buNone/>
            </a:pPr>
            <a:endParaRPr lang="en-GB" sz="2000" dirty="0"/>
          </a:p>
        </p:txBody>
      </p:sp>
    </p:spTree>
    <p:extLst>
      <p:ext uri="{BB962C8B-B14F-4D97-AF65-F5344CB8AC3E}">
        <p14:creationId xmlns:p14="http://schemas.microsoft.com/office/powerpoint/2010/main" val="17768904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0000"/>
            <a:lum/>
            <a:extLst>
              <a:ext uri="{837473B0-CC2E-450A-ABE3-18F120FF3D39}">
                <a1611:picAttrSrcUrl xmlns:a1611="http://schemas.microsoft.com/office/drawing/2016/11/main" r:id="rId3"/>
              </a:ext>
            </a:extLst>
          </a:blip>
          <a:srcRect/>
          <a:stretch>
            <a:fillRect t="-11000" b="-11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8A1D5C9E-0344-3B6C-B668-0C7BDC6DAB39}"/>
              </a:ext>
            </a:extLst>
          </p:cNvPr>
          <p:cNvSpPr>
            <a:spLocks noGrp="1"/>
          </p:cNvSpPr>
          <p:nvPr>
            <p:ph type="title"/>
          </p:nvPr>
        </p:nvSpPr>
        <p:spPr>
          <a:xfrm>
            <a:off x="0" y="410392"/>
            <a:ext cx="10515600" cy="1325563"/>
          </a:xfrm>
        </p:spPr>
        <p:txBody>
          <a:bodyPr>
            <a:normAutofit/>
          </a:bodyPr>
          <a:lstStyle/>
          <a:p>
            <a:r>
              <a:rPr lang="en-GB" sz="2800" b="1" dirty="0">
                <a:latin typeface="Arial" panose="020B0604020202020204" pitchFamily="34" charset="0"/>
                <a:cs typeface="Arial" panose="020B0604020202020204" pitchFamily="34" charset="0"/>
              </a:rPr>
              <a:t>Findings : </a:t>
            </a:r>
            <a:br>
              <a:rPr lang="en-GB" sz="2800" b="1" dirty="0">
                <a:latin typeface="Arial" panose="020B0604020202020204" pitchFamily="34" charset="0"/>
                <a:cs typeface="Arial" panose="020B0604020202020204" pitchFamily="34" charset="0"/>
              </a:rPr>
            </a:br>
            <a:r>
              <a:rPr lang="en-GB" sz="2800" b="1" i="0" dirty="0">
                <a:solidFill>
                  <a:srgbClr val="000000"/>
                </a:solidFill>
                <a:effectLst/>
                <a:latin typeface="Arial" panose="020B0604020202020204" pitchFamily="34" charset="0"/>
                <a:cs typeface="Arial" panose="020B0604020202020204" pitchFamily="34" charset="0"/>
              </a:rPr>
              <a:t>Participants quotes on metal singers and vocal problems</a:t>
            </a:r>
            <a:endParaRPr lang="en-GB" sz="2800" b="1" dirty="0">
              <a:latin typeface="Arial" panose="020B0604020202020204" pitchFamily="34" charset="0"/>
              <a:cs typeface="Arial" panose="020B0604020202020204" pitchFamily="34" charset="0"/>
            </a:endParaRPr>
          </a:p>
        </p:txBody>
      </p:sp>
      <p:sp>
        <p:nvSpPr>
          <p:cNvPr id="3" name="Θέση περιεχομένου 2">
            <a:extLst>
              <a:ext uri="{FF2B5EF4-FFF2-40B4-BE49-F238E27FC236}">
                <a16:creationId xmlns:a16="http://schemas.microsoft.com/office/drawing/2014/main" id="{45EA4676-5C56-DB2A-1083-F788D9B61E53}"/>
              </a:ext>
            </a:extLst>
          </p:cNvPr>
          <p:cNvSpPr>
            <a:spLocks noGrp="1"/>
          </p:cNvSpPr>
          <p:nvPr>
            <p:ph idx="1"/>
          </p:nvPr>
        </p:nvSpPr>
        <p:spPr>
          <a:xfrm>
            <a:off x="-1" y="1735955"/>
            <a:ext cx="12032055" cy="4351338"/>
          </a:xfrm>
        </p:spPr>
        <p:txBody>
          <a:bodyPr>
            <a:normAutofit fontScale="70000" lnSpcReduction="20000"/>
          </a:bodyPr>
          <a:lstStyle/>
          <a:p>
            <a:pPr marL="0" indent="0" algn="l">
              <a:buNone/>
            </a:pPr>
            <a:r>
              <a:rPr lang="en-GB" b="0" i="0" dirty="0">
                <a:solidFill>
                  <a:srgbClr val="000000"/>
                </a:solidFill>
                <a:effectLst/>
                <a:latin typeface="Arial" panose="020B0604020202020204" pitchFamily="34" charset="0"/>
              </a:rPr>
              <a:t>“So no, I wouldn't say that the extreme singers stand out when it comes to vocal health problems.”</a:t>
            </a:r>
          </a:p>
          <a:p>
            <a:pPr marL="0" indent="0" algn="l">
              <a:buNone/>
            </a:pPr>
            <a:br>
              <a:rPr lang="en-GB" b="0" i="0" dirty="0">
                <a:solidFill>
                  <a:srgbClr val="000000"/>
                </a:solidFill>
                <a:effectLst/>
                <a:latin typeface="Arial" panose="020B0604020202020204" pitchFamily="34" charset="0"/>
              </a:rPr>
            </a:br>
            <a:endParaRPr lang="en-GB" b="0" i="0" dirty="0">
              <a:solidFill>
                <a:srgbClr val="000000"/>
              </a:solidFill>
              <a:effectLst/>
              <a:latin typeface="Arial" panose="020B0604020202020204" pitchFamily="34" charset="0"/>
            </a:endParaRPr>
          </a:p>
          <a:p>
            <a:pPr marL="0" indent="0" algn="l">
              <a:buNone/>
            </a:pPr>
            <a:r>
              <a:rPr lang="en-GB" b="0" i="0" dirty="0">
                <a:solidFill>
                  <a:srgbClr val="000000"/>
                </a:solidFill>
                <a:effectLst/>
                <a:latin typeface="Arial" panose="020B0604020202020204" pitchFamily="34" charset="0"/>
              </a:rPr>
              <a:t>“But I don't think in general that metal vocalists have more voice problems.”</a:t>
            </a:r>
          </a:p>
          <a:p>
            <a:pPr marL="0" indent="0" algn="l">
              <a:buNone/>
            </a:pPr>
            <a:br>
              <a:rPr lang="en-GB" b="0" i="0" dirty="0">
                <a:solidFill>
                  <a:srgbClr val="000000"/>
                </a:solidFill>
                <a:effectLst/>
                <a:latin typeface="Arial" panose="020B0604020202020204" pitchFamily="34" charset="0"/>
              </a:rPr>
            </a:br>
            <a:endParaRPr lang="en-GB" b="0" i="0" dirty="0">
              <a:solidFill>
                <a:srgbClr val="000000"/>
              </a:solidFill>
              <a:effectLst/>
              <a:latin typeface="Arial" panose="020B0604020202020204" pitchFamily="34" charset="0"/>
            </a:endParaRPr>
          </a:p>
          <a:p>
            <a:pPr marL="0" indent="0" algn="l">
              <a:buNone/>
            </a:pPr>
            <a:r>
              <a:rPr lang="en-GB" b="0" i="0" dirty="0">
                <a:solidFill>
                  <a:srgbClr val="000000"/>
                </a:solidFill>
                <a:effectLst/>
                <a:latin typeface="Arial" panose="020B0604020202020204" pitchFamily="34" charset="0"/>
              </a:rPr>
              <a:t>“I haven't seen differences in extreme vocalists in terms of problems.”</a:t>
            </a:r>
          </a:p>
          <a:p>
            <a:pPr marL="0" indent="0" algn="l">
              <a:buNone/>
            </a:pPr>
            <a:br>
              <a:rPr lang="en-GB" b="0" i="0" dirty="0">
                <a:solidFill>
                  <a:srgbClr val="000000"/>
                </a:solidFill>
                <a:effectLst/>
                <a:latin typeface="Arial" panose="020B0604020202020204" pitchFamily="34" charset="0"/>
              </a:rPr>
            </a:br>
            <a:endParaRPr lang="en-GB" b="0" i="0" dirty="0">
              <a:solidFill>
                <a:srgbClr val="000000"/>
              </a:solidFill>
              <a:effectLst/>
              <a:latin typeface="Arial" panose="020B0604020202020204" pitchFamily="34" charset="0"/>
            </a:endParaRPr>
          </a:p>
          <a:p>
            <a:pPr marL="0" indent="0" algn="l">
              <a:buNone/>
            </a:pPr>
            <a:r>
              <a:rPr lang="en-GB" b="0" i="0" dirty="0">
                <a:solidFill>
                  <a:srgbClr val="000000"/>
                </a:solidFill>
                <a:effectLst/>
                <a:latin typeface="Arial" panose="020B0604020202020204" pitchFamily="34" charset="0"/>
              </a:rPr>
              <a:t>“I would say on average, I find that the screaming humans have less problems than the clean Singers.”</a:t>
            </a:r>
          </a:p>
          <a:p>
            <a:pPr marL="0" indent="0" algn="l">
              <a:buNone/>
            </a:pPr>
            <a:br>
              <a:rPr lang="en-GB" b="0" i="0" dirty="0">
                <a:solidFill>
                  <a:srgbClr val="000000"/>
                </a:solidFill>
                <a:effectLst/>
                <a:latin typeface="Arial" panose="020B0604020202020204" pitchFamily="34" charset="0"/>
              </a:rPr>
            </a:br>
            <a:endParaRPr lang="en-GB" b="0" i="0" dirty="0">
              <a:solidFill>
                <a:srgbClr val="000000"/>
              </a:solidFill>
              <a:effectLst/>
              <a:latin typeface="Arial" panose="020B0604020202020204" pitchFamily="34" charset="0"/>
            </a:endParaRPr>
          </a:p>
          <a:p>
            <a:pPr marL="0" indent="0" algn="l">
              <a:buNone/>
            </a:pPr>
            <a:r>
              <a:rPr lang="en-GB" i="1" dirty="0">
                <a:solidFill>
                  <a:srgbClr val="000000"/>
                </a:solidFill>
                <a:latin typeface="Arial" panose="020B0604020202020204" pitchFamily="34" charset="0"/>
              </a:rPr>
              <a:t>*</a:t>
            </a:r>
            <a:r>
              <a:rPr lang="en-GB" b="0" i="1" dirty="0">
                <a:solidFill>
                  <a:srgbClr val="000000"/>
                </a:solidFill>
                <a:effectLst/>
                <a:latin typeface="Arial" panose="020B0604020202020204" pitchFamily="34" charset="0"/>
              </a:rPr>
              <a:t>Agreement with the Greek team</a:t>
            </a:r>
            <a:endParaRPr lang="en-GB" b="0" i="0" dirty="0">
              <a:solidFill>
                <a:srgbClr val="00000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34551788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0000"/>
            <a:duotone>
              <a:prstClr val="black"/>
              <a:schemeClr val="accent6">
                <a:tint val="45000"/>
                <a:satMod val="400000"/>
              </a:schemeClr>
            </a:duotone>
            <a:extLst>
              <a:ext uri="{837473B0-CC2E-450A-ABE3-18F120FF3D39}">
                <a1611:picAttrSrcUrl xmlns:a1611="http://schemas.microsoft.com/office/drawing/2016/11/main" r:id="rId3"/>
              </a:ext>
            </a:extLst>
          </a:blip>
          <a:srcRect/>
          <a:stretch>
            <a:fillRect t="-11000" b="-11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9C7BB56-8B69-9E48-DE66-F59DA3956742}"/>
              </a:ext>
            </a:extLst>
          </p:cNvPr>
          <p:cNvSpPr>
            <a:spLocks noGrp="1"/>
          </p:cNvSpPr>
          <p:nvPr>
            <p:ph type="title"/>
          </p:nvPr>
        </p:nvSpPr>
        <p:spPr>
          <a:xfrm>
            <a:off x="0" y="365125"/>
            <a:ext cx="10515600" cy="1325563"/>
          </a:xfrm>
        </p:spPr>
        <p:txBody>
          <a:bodyPr>
            <a:normAutofit/>
          </a:bodyPr>
          <a:lstStyle/>
          <a:p>
            <a:r>
              <a:rPr lang="en-GB" sz="2800" b="1" dirty="0">
                <a:latin typeface="Arial" panose="020B0604020202020204" pitchFamily="34" charset="0"/>
                <a:cs typeface="Arial" panose="020B0604020202020204" pitchFamily="34" charset="0"/>
              </a:rPr>
              <a:t>Findings : </a:t>
            </a:r>
            <a:br>
              <a:rPr lang="en-GB" sz="2800" b="1" dirty="0">
                <a:latin typeface="Arial" panose="020B0604020202020204" pitchFamily="34" charset="0"/>
                <a:cs typeface="Arial" panose="020B0604020202020204" pitchFamily="34" charset="0"/>
              </a:rPr>
            </a:br>
            <a:r>
              <a:rPr lang="en-GB" sz="2800" b="1" i="0" dirty="0">
                <a:solidFill>
                  <a:srgbClr val="000000"/>
                </a:solidFill>
                <a:effectLst/>
                <a:latin typeface="Arial" panose="020B0604020202020204" pitchFamily="34" charset="0"/>
                <a:cs typeface="Arial" panose="020B0604020202020204" pitchFamily="34" charset="0"/>
              </a:rPr>
              <a:t>Participants quotes on warm-ups / cool-downs</a:t>
            </a:r>
            <a:endParaRPr lang="en-GB" sz="2800" b="1" dirty="0">
              <a:latin typeface="Arial" panose="020B0604020202020204" pitchFamily="34" charset="0"/>
              <a:cs typeface="Arial" panose="020B0604020202020204" pitchFamily="34" charset="0"/>
            </a:endParaRPr>
          </a:p>
        </p:txBody>
      </p:sp>
      <p:sp>
        <p:nvSpPr>
          <p:cNvPr id="3" name="Θέση περιεχομένου 2">
            <a:extLst>
              <a:ext uri="{FF2B5EF4-FFF2-40B4-BE49-F238E27FC236}">
                <a16:creationId xmlns:a16="http://schemas.microsoft.com/office/drawing/2014/main" id="{67495575-C1E9-947B-20EE-37EEFABB1E5E}"/>
              </a:ext>
            </a:extLst>
          </p:cNvPr>
          <p:cNvSpPr>
            <a:spLocks noGrp="1"/>
          </p:cNvSpPr>
          <p:nvPr>
            <p:ph idx="1"/>
          </p:nvPr>
        </p:nvSpPr>
        <p:spPr>
          <a:xfrm>
            <a:off x="-1" y="1798465"/>
            <a:ext cx="11706131" cy="4351338"/>
          </a:xfrm>
        </p:spPr>
        <p:txBody>
          <a:bodyPr>
            <a:normAutofit fontScale="70000" lnSpcReduction="20000"/>
          </a:bodyPr>
          <a:lstStyle/>
          <a:p>
            <a:pPr marL="0" indent="0" algn="l">
              <a:buNone/>
            </a:pPr>
            <a:r>
              <a:rPr lang="en-GB" b="0" i="0" dirty="0">
                <a:solidFill>
                  <a:srgbClr val="000000"/>
                </a:solidFill>
                <a:effectLst/>
                <a:latin typeface="Arial" panose="020B0604020202020204" pitchFamily="34" charset="0"/>
              </a:rPr>
              <a:t>“For me, warm-up depends on the main voice technique of the person first.”</a:t>
            </a:r>
          </a:p>
          <a:p>
            <a:pPr marL="0" indent="0" algn="l">
              <a:buNone/>
            </a:pPr>
            <a:br>
              <a:rPr lang="en-GB" b="0" i="0" dirty="0">
                <a:solidFill>
                  <a:srgbClr val="000000"/>
                </a:solidFill>
                <a:effectLst/>
                <a:latin typeface="Arial" panose="020B0604020202020204" pitchFamily="34" charset="0"/>
              </a:rPr>
            </a:br>
            <a:endParaRPr lang="en-GB" b="0" i="0" dirty="0">
              <a:solidFill>
                <a:srgbClr val="000000"/>
              </a:solidFill>
              <a:effectLst/>
              <a:latin typeface="Arial" panose="020B0604020202020204" pitchFamily="34" charset="0"/>
            </a:endParaRPr>
          </a:p>
          <a:p>
            <a:pPr marL="0" indent="0" algn="l">
              <a:buNone/>
            </a:pPr>
            <a:r>
              <a:rPr lang="en-GB" b="0" i="0" dirty="0">
                <a:solidFill>
                  <a:srgbClr val="000000"/>
                </a:solidFill>
                <a:effectLst/>
                <a:latin typeface="Arial" panose="020B0604020202020204" pitchFamily="34" charset="0"/>
              </a:rPr>
              <a:t>“Generally, you are judging from your student, your client. You are making something for the specific person.”</a:t>
            </a:r>
          </a:p>
          <a:p>
            <a:pPr marL="0" indent="0" algn="l">
              <a:buNone/>
            </a:pPr>
            <a:br>
              <a:rPr lang="en-GB" b="0" i="0" dirty="0">
                <a:solidFill>
                  <a:srgbClr val="000000"/>
                </a:solidFill>
                <a:effectLst/>
                <a:latin typeface="Arial" panose="020B0604020202020204" pitchFamily="34" charset="0"/>
              </a:rPr>
            </a:br>
            <a:endParaRPr lang="en-GB" b="0" i="0" dirty="0">
              <a:solidFill>
                <a:srgbClr val="000000"/>
              </a:solidFill>
              <a:effectLst/>
              <a:latin typeface="Arial" panose="020B0604020202020204" pitchFamily="34" charset="0"/>
            </a:endParaRPr>
          </a:p>
          <a:p>
            <a:pPr marL="0" indent="0" algn="l">
              <a:buNone/>
            </a:pPr>
            <a:r>
              <a:rPr lang="en-GB" b="0" i="0" dirty="0">
                <a:solidFill>
                  <a:srgbClr val="000000"/>
                </a:solidFill>
                <a:effectLst/>
                <a:latin typeface="Arial" panose="020B0604020202020204" pitchFamily="34" charset="0"/>
              </a:rPr>
              <a:t>“If I were to give any general advice on warmup, it would be like the body awareness.”</a:t>
            </a:r>
          </a:p>
          <a:p>
            <a:pPr marL="0" indent="0" algn="l">
              <a:buNone/>
            </a:pPr>
            <a:br>
              <a:rPr lang="en-GB" b="0" i="0" dirty="0">
                <a:solidFill>
                  <a:srgbClr val="000000"/>
                </a:solidFill>
                <a:effectLst/>
                <a:latin typeface="Arial" panose="020B0604020202020204" pitchFamily="34" charset="0"/>
              </a:rPr>
            </a:br>
            <a:endParaRPr lang="en-GB" b="0" i="0" dirty="0">
              <a:solidFill>
                <a:srgbClr val="000000"/>
              </a:solidFill>
              <a:effectLst/>
              <a:latin typeface="Arial" panose="020B0604020202020204" pitchFamily="34" charset="0"/>
            </a:endParaRPr>
          </a:p>
          <a:p>
            <a:pPr marL="0" indent="0" algn="l">
              <a:buNone/>
            </a:pPr>
            <a:r>
              <a:rPr lang="en-GB" b="0" i="0" dirty="0">
                <a:solidFill>
                  <a:srgbClr val="000000"/>
                </a:solidFill>
                <a:effectLst/>
                <a:latin typeface="Arial" panose="020B0604020202020204" pitchFamily="34" charset="0"/>
              </a:rPr>
              <a:t>“It is extremely specific to the individual.”</a:t>
            </a:r>
          </a:p>
          <a:p>
            <a:pPr marL="0" indent="0" algn="l">
              <a:buNone/>
            </a:pPr>
            <a:br>
              <a:rPr lang="en-GB" b="0" i="0" dirty="0">
                <a:solidFill>
                  <a:srgbClr val="000000"/>
                </a:solidFill>
                <a:effectLst/>
                <a:latin typeface="Arial" panose="020B0604020202020204" pitchFamily="34" charset="0"/>
              </a:rPr>
            </a:br>
            <a:endParaRPr lang="en-GB" b="0" i="0" dirty="0">
              <a:solidFill>
                <a:srgbClr val="000000"/>
              </a:solidFill>
              <a:effectLst/>
              <a:latin typeface="Arial" panose="020B0604020202020204" pitchFamily="34" charset="0"/>
            </a:endParaRPr>
          </a:p>
          <a:p>
            <a:pPr marL="0" indent="0" algn="l">
              <a:buNone/>
            </a:pPr>
            <a:r>
              <a:rPr lang="en-GB" b="0" i="0" dirty="0">
                <a:solidFill>
                  <a:srgbClr val="000000"/>
                </a:solidFill>
                <a:effectLst/>
                <a:latin typeface="Arial" panose="020B0604020202020204" pitchFamily="34" charset="0"/>
              </a:rPr>
              <a:t>“So I don't really do warm-ups or cool-downs. And so far as that, I go right into the technique.”</a:t>
            </a:r>
          </a:p>
        </p:txBody>
      </p:sp>
    </p:spTree>
    <p:extLst>
      <p:ext uri="{BB962C8B-B14F-4D97-AF65-F5344CB8AC3E}">
        <p14:creationId xmlns:p14="http://schemas.microsoft.com/office/powerpoint/2010/main" val="19207310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0000"/>
            <a:duotone>
              <a:prstClr val="black"/>
              <a:schemeClr val="accent4">
                <a:tint val="45000"/>
                <a:satMod val="400000"/>
              </a:schemeClr>
            </a:duotone>
            <a:extLst>
              <a:ext uri="{837473B0-CC2E-450A-ABE3-18F120FF3D39}">
                <a1611:picAttrSrcUrl xmlns:a1611="http://schemas.microsoft.com/office/drawing/2016/11/main" r:id="rId3"/>
              </a:ext>
            </a:extLst>
          </a:blip>
          <a:srcRect/>
          <a:stretch>
            <a:fillRect t="-11000" b="-11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D3612DCD-5534-CD8C-14F0-02E4E0A65560}"/>
              </a:ext>
            </a:extLst>
          </p:cNvPr>
          <p:cNvSpPr>
            <a:spLocks noGrp="1"/>
          </p:cNvSpPr>
          <p:nvPr>
            <p:ph type="title"/>
          </p:nvPr>
        </p:nvSpPr>
        <p:spPr>
          <a:xfrm>
            <a:off x="0" y="392285"/>
            <a:ext cx="10515600" cy="1325563"/>
          </a:xfrm>
        </p:spPr>
        <p:txBody>
          <a:bodyPr>
            <a:normAutofit/>
          </a:bodyPr>
          <a:lstStyle/>
          <a:p>
            <a:r>
              <a:rPr lang="en-GB" sz="2800" b="1" dirty="0">
                <a:latin typeface="Arial" panose="020B0604020202020204" pitchFamily="34" charset="0"/>
                <a:cs typeface="Arial" panose="020B0604020202020204" pitchFamily="34" charset="0"/>
              </a:rPr>
              <a:t>Findings : </a:t>
            </a:r>
            <a:br>
              <a:rPr lang="en-GB" sz="2800" b="1" dirty="0">
                <a:latin typeface="Arial" panose="020B0604020202020204" pitchFamily="34" charset="0"/>
                <a:cs typeface="Arial" panose="020B0604020202020204" pitchFamily="34" charset="0"/>
              </a:rPr>
            </a:br>
            <a:r>
              <a:rPr lang="en-GB" sz="2800" b="1" i="0" dirty="0">
                <a:solidFill>
                  <a:srgbClr val="000000"/>
                </a:solidFill>
                <a:effectLst/>
                <a:latin typeface="Arial" panose="020B0604020202020204" pitchFamily="34" charset="0"/>
                <a:cs typeface="Arial" panose="020B0604020202020204" pitchFamily="34" charset="0"/>
              </a:rPr>
              <a:t>Participants quotes on prevention</a:t>
            </a:r>
            <a:endParaRPr lang="en-GB" sz="2800" b="1" dirty="0">
              <a:latin typeface="Arial" panose="020B0604020202020204" pitchFamily="34" charset="0"/>
              <a:cs typeface="Arial" panose="020B0604020202020204" pitchFamily="34" charset="0"/>
            </a:endParaRPr>
          </a:p>
        </p:txBody>
      </p:sp>
      <p:sp>
        <p:nvSpPr>
          <p:cNvPr id="3" name="Θέση περιεχομένου 2">
            <a:extLst>
              <a:ext uri="{FF2B5EF4-FFF2-40B4-BE49-F238E27FC236}">
                <a16:creationId xmlns:a16="http://schemas.microsoft.com/office/drawing/2014/main" id="{AC158D73-CF7F-661A-C59A-4E51DC48C654}"/>
              </a:ext>
            </a:extLst>
          </p:cNvPr>
          <p:cNvSpPr>
            <a:spLocks noGrp="1"/>
          </p:cNvSpPr>
          <p:nvPr>
            <p:ph idx="1"/>
          </p:nvPr>
        </p:nvSpPr>
        <p:spPr>
          <a:xfrm>
            <a:off x="0" y="1870892"/>
            <a:ext cx="12192000" cy="4351338"/>
          </a:xfrm>
        </p:spPr>
        <p:txBody>
          <a:bodyPr>
            <a:normAutofit/>
          </a:bodyPr>
          <a:lstStyle/>
          <a:p>
            <a:pPr marL="0" indent="0" algn="l">
              <a:buNone/>
            </a:pP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"General advice is know your body, know your voice, know your brain, assess where they are every day, and adjust accordingly. No amount of technique is going to prevent an injury.”</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“An anti-advice would be, do not check in with your extreme voice all day. But instead, trust your experience.”</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“It's more about being present and having some body awareness.”</a:t>
            </a:r>
          </a:p>
        </p:txBody>
      </p:sp>
    </p:spTree>
    <p:extLst>
      <p:ext uri="{BB962C8B-B14F-4D97-AF65-F5344CB8AC3E}">
        <p14:creationId xmlns:p14="http://schemas.microsoft.com/office/powerpoint/2010/main" val="33784557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0000"/>
            <a:duotone>
              <a:prstClr val="black"/>
              <a:schemeClr val="accent1">
                <a:tint val="45000"/>
                <a:satMod val="400000"/>
              </a:schemeClr>
            </a:duotone>
            <a:extLst>
              <a:ext uri="{837473B0-CC2E-450A-ABE3-18F120FF3D39}">
                <a1611:picAttrSrcUrl xmlns:a1611="http://schemas.microsoft.com/office/drawing/2016/11/main" r:id="rId3"/>
              </a:ext>
            </a:extLst>
          </a:blip>
          <a:srcRect/>
          <a:stretch>
            <a:fillRect t="-11000" b="-11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942E271E-885F-F3A1-F9F3-3601BFF22FFC}"/>
              </a:ext>
            </a:extLst>
          </p:cNvPr>
          <p:cNvSpPr>
            <a:spLocks noGrp="1"/>
          </p:cNvSpPr>
          <p:nvPr>
            <p:ph type="title"/>
          </p:nvPr>
        </p:nvSpPr>
        <p:spPr>
          <a:xfrm>
            <a:off x="0" y="365125"/>
            <a:ext cx="10515600" cy="1325563"/>
          </a:xfrm>
        </p:spPr>
        <p:txBody>
          <a:bodyPr>
            <a:normAutofit/>
          </a:bodyPr>
          <a:lstStyle/>
          <a:p>
            <a:r>
              <a:rPr lang="en-GB" sz="2800" b="1" dirty="0">
                <a:latin typeface="Arial" panose="020B0604020202020204" pitchFamily="34" charset="0"/>
                <a:cs typeface="Arial" panose="020B0604020202020204" pitchFamily="34" charset="0"/>
              </a:rPr>
              <a:t>Findings : </a:t>
            </a:r>
            <a:br>
              <a:rPr lang="en-GB" sz="2800" b="1" dirty="0">
                <a:latin typeface="Arial" panose="020B0604020202020204" pitchFamily="34" charset="0"/>
                <a:cs typeface="Arial" panose="020B0604020202020204" pitchFamily="34" charset="0"/>
              </a:rPr>
            </a:br>
            <a:r>
              <a:rPr lang="fr-FR" sz="2800" b="1" i="0" dirty="0">
                <a:solidFill>
                  <a:srgbClr val="000000"/>
                </a:solidFill>
                <a:effectLst/>
                <a:latin typeface="Arial" panose="020B0604020202020204" pitchFamily="34" charset="0"/>
                <a:cs typeface="Arial" panose="020B0604020202020204" pitchFamily="34" charset="0"/>
              </a:rPr>
              <a:t>Participants </a:t>
            </a:r>
            <a:r>
              <a:rPr lang="fr-FR" sz="2800" b="1" i="0" dirty="0" err="1">
                <a:solidFill>
                  <a:srgbClr val="000000"/>
                </a:solidFill>
                <a:effectLst/>
                <a:latin typeface="Arial" panose="020B0604020202020204" pitchFamily="34" charset="0"/>
                <a:cs typeface="Arial" panose="020B0604020202020204" pitchFamily="34" charset="0"/>
              </a:rPr>
              <a:t>quotes</a:t>
            </a:r>
            <a:r>
              <a:rPr lang="fr-FR" sz="2800" b="1" i="0" dirty="0">
                <a:solidFill>
                  <a:srgbClr val="000000"/>
                </a:solidFill>
                <a:effectLst/>
                <a:latin typeface="Arial" panose="020B0604020202020204" pitchFamily="34" charset="0"/>
                <a:cs typeface="Arial" panose="020B0604020202020204" pitchFamily="34" charset="0"/>
              </a:rPr>
              <a:t> on vocal routines</a:t>
            </a:r>
            <a:endParaRPr lang="en-GB" sz="2800" b="1" dirty="0">
              <a:latin typeface="Arial" panose="020B0604020202020204" pitchFamily="34" charset="0"/>
              <a:cs typeface="Arial" panose="020B0604020202020204" pitchFamily="34" charset="0"/>
            </a:endParaRPr>
          </a:p>
        </p:txBody>
      </p:sp>
      <p:sp>
        <p:nvSpPr>
          <p:cNvPr id="3" name="Θέση περιεχομένου 2">
            <a:extLst>
              <a:ext uri="{FF2B5EF4-FFF2-40B4-BE49-F238E27FC236}">
                <a16:creationId xmlns:a16="http://schemas.microsoft.com/office/drawing/2014/main" id="{D78621F7-A7B1-5E95-A9FA-3D0C67174B25}"/>
              </a:ext>
            </a:extLst>
          </p:cNvPr>
          <p:cNvSpPr>
            <a:spLocks noGrp="1"/>
          </p:cNvSpPr>
          <p:nvPr>
            <p:ph idx="1"/>
          </p:nvPr>
        </p:nvSpPr>
        <p:spPr>
          <a:xfrm>
            <a:off x="0" y="3429000"/>
            <a:ext cx="11516008" cy="4351338"/>
          </a:xfrm>
        </p:spPr>
        <p:txBody>
          <a:bodyPr>
            <a:normAutofit/>
          </a:bodyPr>
          <a:lstStyle/>
          <a:p>
            <a:pPr marL="0" indent="0" algn="l">
              <a:buNone/>
            </a:pPr>
            <a:r>
              <a:rPr lang="en-GB" sz="2000" b="0" i="0" dirty="0">
                <a:solidFill>
                  <a:srgbClr val="000000"/>
                </a:solidFill>
                <a:effectLst/>
                <a:latin typeface="Arial" panose="020B0604020202020204" pitchFamily="34" charset="0"/>
              </a:rPr>
              <a:t>“I do the same exercises that I've done since I was 16 or whatever. Every day, my mind calms down and I get focused.”</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marL="0" indent="0" algn="l">
              <a:buNone/>
            </a:pPr>
            <a:r>
              <a:rPr lang="en-GB" sz="2000" b="0" i="0" dirty="0">
                <a:solidFill>
                  <a:srgbClr val="000000"/>
                </a:solidFill>
                <a:effectLst/>
                <a:latin typeface="Arial" panose="020B0604020202020204" pitchFamily="34" charset="0"/>
              </a:rPr>
              <a:t>“I more and more just focus on screaming as being a muscle memory type of a thing.”</a:t>
            </a:r>
          </a:p>
          <a:p>
            <a:endParaRPr lang="en-GB" sz="2000" dirty="0"/>
          </a:p>
        </p:txBody>
      </p:sp>
    </p:spTree>
    <p:extLst>
      <p:ext uri="{BB962C8B-B14F-4D97-AF65-F5344CB8AC3E}">
        <p14:creationId xmlns:p14="http://schemas.microsoft.com/office/powerpoint/2010/main" val="991680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duotone>
              <a:schemeClr val="accent2">
                <a:shade val="45000"/>
                <a:satMod val="135000"/>
              </a:schemeClr>
              <a:prstClr val="white"/>
            </a:duotone>
          </a:blip>
          <a:srcRect/>
          <a:stretch>
            <a:fillRect t="-17000" b="-17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A4A5F16F-4D3F-8B7C-F104-889829C37596}"/>
              </a:ext>
            </a:extLst>
          </p:cNvPr>
          <p:cNvSpPr>
            <a:spLocks noGrp="1"/>
          </p:cNvSpPr>
          <p:nvPr>
            <p:ph type="title"/>
          </p:nvPr>
        </p:nvSpPr>
        <p:spPr>
          <a:xfrm>
            <a:off x="0" y="500062"/>
            <a:ext cx="10515600" cy="1325563"/>
          </a:xfrm>
        </p:spPr>
        <p:txBody>
          <a:bodyPr>
            <a:normAutofit/>
          </a:bodyPr>
          <a:lstStyle/>
          <a:p>
            <a:r>
              <a:rPr lang="en-GB" sz="2800" b="1" i="0" dirty="0">
                <a:solidFill>
                  <a:srgbClr val="000000"/>
                </a:solidFill>
                <a:effectLst/>
                <a:latin typeface="Arial" panose="020B0604020202020204" pitchFamily="34" charset="0"/>
              </a:rPr>
              <a:t>Common perspectives for the two groups </a:t>
            </a:r>
            <a:endParaRPr lang="en-GB" sz="2800" b="1" dirty="0"/>
          </a:p>
        </p:txBody>
      </p:sp>
      <p:sp>
        <p:nvSpPr>
          <p:cNvPr id="3" name="Θέση περιεχομένου 2">
            <a:extLst>
              <a:ext uri="{FF2B5EF4-FFF2-40B4-BE49-F238E27FC236}">
                <a16:creationId xmlns:a16="http://schemas.microsoft.com/office/drawing/2014/main" id="{60B1EE66-221B-A588-DB66-AE0E2B044C0E}"/>
              </a:ext>
            </a:extLst>
          </p:cNvPr>
          <p:cNvSpPr>
            <a:spLocks noGrp="1"/>
          </p:cNvSpPr>
          <p:nvPr>
            <p:ph idx="1"/>
          </p:nvPr>
        </p:nvSpPr>
        <p:spPr>
          <a:xfrm>
            <a:off x="0" y="1825625"/>
            <a:ext cx="10515600" cy="4351338"/>
          </a:xfrm>
        </p:spPr>
        <p:txBody>
          <a:bodyPr>
            <a:normAutofit/>
          </a:bodyPr>
          <a:lstStyle/>
          <a:p>
            <a:pPr algn="l">
              <a:buFont typeface="+mj-lt"/>
              <a:buAutoNum type="arabicPeriod"/>
            </a:pPr>
            <a:r>
              <a:rPr lang="en-GB" sz="2000" b="0" i="0" dirty="0">
                <a:solidFill>
                  <a:srgbClr val="000000"/>
                </a:solidFill>
                <a:effectLst/>
                <a:latin typeface="Arial" panose="020B0604020202020204" pitchFamily="34" charset="0"/>
              </a:rPr>
              <a:t>Extreme metal singers are not different from singers in other genres</a:t>
            </a:r>
          </a:p>
          <a:p>
            <a:pPr algn="l">
              <a:buFont typeface="+mj-lt"/>
              <a:buAutoNum type="arabicPeriod"/>
            </a:pPr>
            <a:endParaRPr lang="en-GB" sz="2000" b="0" i="0" dirty="0">
              <a:solidFill>
                <a:srgbClr val="000000"/>
              </a:solidFill>
              <a:effectLst/>
              <a:latin typeface="Arial" panose="020B0604020202020204" pitchFamily="34" charset="0"/>
            </a:endParaRPr>
          </a:p>
          <a:p>
            <a:pPr algn="l">
              <a:buFont typeface="+mj-lt"/>
              <a:buAutoNum type="arabicPeriod"/>
            </a:pPr>
            <a:r>
              <a:rPr lang="en-GB" sz="2000" b="0" i="0" dirty="0">
                <a:solidFill>
                  <a:srgbClr val="000000"/>
                </a:solidFill>
                <a:effectLst/>
                <a:latin typeface="Arial" panose="020B0604020202020204" pitchFamily="34" charset="0"/>
              </a:rPr>
              <a:t>It is necessary to have standard vocal routines for mindset’s sake</a:t>
            </a:r>
          </a:p>
          <a:p>
            <a:pPr algn="l">
              <a:buFont typeface="+mj-lt"/>
              <a:buAutoNum type="arabicPeriod"/>
            </a:pPr>
            <a:endParaRPr lang="en-GB" sz="2000" b="0" i="0" dirty="0">
              <a:solidFill>
                <a:srgbClr val="000000"/>
              </a:solidFill>
              <a:effectLst/>
              <a:latin typeface="Arial" panose="020B0604020202020204" pitchFamily="34" charset="0"/>
            </a:endParaRPr>
          </a:p>
          <a:p>
            <a:pPr algn="l">
              <a:buFont typeface="+mj-lt"/>
              <a:buAutoNum type="arabicPeriod"/>
            </a:pPr>
            <a:r>
              <a:rPr lang="en-GB" sz="2000" b="0" i="0" dirty="0">
                <a:solidFill>
                  <a:srgbClr val="000000"/>
                </a:solidFill>
                <a:effectLst/>
                <a:latin typeface="Arial" panose="020B0604020202020204" pitchFamily="34" charset="0"/>
              </a:rPr>
              <a:t>Body awareness</a:t>
            </a:r>
          </a:p>
          <a:p>
            <a:pPr algn="l">
              <a:buFont typeface="+mj-lt"/>
              <a:buAutoNum type="arabicPeriod"/>
            </a:pPr>
            <a:endParaRPr lang="en-GB" sz="2000" b="0" i="0" dirty="0">
              <a:solidFill>
                <a:srgbClr val="000000"/>
              </a:solidFill>
              <a:effectLst/>
              <a:latin typeface="Arial" panose="020B0604020202020204" pitchFamily="34" charset="0"/>
            </a:endParaRPr>
          </a:p>
          <a:p>
            <a:pPr algn="l">
              <a:buFont typeface="+mj-lt"/>
              <a:buAutoNum type="arabicPeriod"/>
            </a:pPr>
            <a:r>
              <a:rPr lang="en-GB" sz="2000" b="0" i="0" dirty="0">
                <a:solidFill>
                  <a:srgbClr val="000000"/>
                </a:solidFill>
                <a:effectLst/>
                <a:latin typeface="Arial" panose="020B0604020202020204" pitchFamily="34" charset="0"/>
              </a:rPr>
              <a:t>General health routines like sleep, hydration and gymnastics.</a:t>
            </a:r>
          </a:p>
          <a:p>
            <a:pPr algn="l">
              <a:buFont typeface="+mj-lt"/>
              <a:buAutoNum type="arabicPeriod"/>
            </a:pPr>
            <a:endParaRPr lang="en-GB" sz="2000" b="0" i="0" dirty="0">
              <a:solidFill>
                <a:srgbClr val="000000"/>
              </a:solidFill>
              <a:effectLst/>
              <a:latin typeface="Arial" panose="020B0604020202020204" pitchFamily="34" charset="0"/>
            </a:endParaRPr>
          </a:p>
          <a:p>
            <a:pPr algn="l">
              <a:buFont typeface="+mj-lt"/>
              <a:buAutoNum type="arabicPeriod"/>
            </a:pPr>
            <a:r>
              <a:rPr lang="en-GB" sz="2000" b="0" i="0" dirty="0">
                <a:solidFill>
                  <a:srgbClr val="000000"/>
                </a:solidFill>
                <a:effectLst/>
                <a:latin typeface="Arial" panose="020B0604020202020204" pitchFamily="34" charset="0"/>
              </a:rPr>
              <a:t>Both teams work a lot with tension and constriction.</a:t>
            </a:r>
          </a:p>
          <a:p>
            <a:pPr marL="0" indent="0">
              <a:buNone/>
            </a:pPr>
            <a:endParaRPr lang="en-GB" sz="2000" dirty="0"/>
          </a:p>
        </p:txBody>
      </p:sp>
    </p:spTree>
    <p:extLst>
      <p:ext uri="{BB962C8B-B14F-4D97-AF65-F5344CB8AC3E}">
        <p14:creationId xmlns:p14="http://schemas.microsoft.com/office/powerpoint/2010/main" val="34801767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duotone>
              <a:prstClr val="black"/>
              <a:schemeClr val="accent1">
                <a:tint val="45000"/>
                <a:satMod val="400000"/>
              </a:schemeClr>
            </a:duotone>
          </a:blip>
          <a:srcRect/>
          <a:stretch>
            <a:fillRect t="-9000" b="-9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0D632904-0165-CA9F-BC33-ECE30702F3F3}"/>
              </a:ext>
            </a:extLst>
          </p:cNvPr>
          <p:cNvSpPr>
            <a:spLocks noGrp="1"/>
          </p:cNvSpPr>
          <p:nvPr>
            <p:ph type="title"/>
          </p:nvPr>
        </p:nvSpPr>
        <p:spPr>
          <a:xfrm>
            <a:off x="0" y="356071"/>
            <a:ext cx="10515600" cy="1325563"/>
          </a:xfrm>
        </p:spPr>
        <p:txBody>
          <a:bodyPr>
            <a:normAutofit/>
          </a:bodyPr>
          <a:lstStyle/>
          <a:p>
            <a:r>
              <a:rPr lang="en-GB" sz="2800" b="1" i="0">
                <a:solidFill>
                  <a:srgbClr val="000000"/>
                </a:solidFill>
                <a:effectLst/>
                <a:latin typeface="Arial" panose="020B0604020202020204" pitchFamily="34" charset="0"/>
              </a:rPr>
              <a:t>Advantages / Disadvantages / Limitations</a:t>
            </a:r>
            <a:endParaRPr lang="en-GB" sz="2800" b="1" dirty="0"/>
          </a:p>
        </p:txBody>
      </p:sp>
      <p:sp>
        <p:nvSpPr>
          <p:cNvPr id="3" name="Θέση περιεχομένου 2">
            <a:extLst>
              <a:ext uri="{FF2B5EF4-FFF2-40B4-BE49-F238E27FC236}">
                <a16:creationId xmlns:a16="http://schemas.microsoft.com/office/drawing/2014/main" id="{614846C6-E7EE-55A7-6BDE-22850A919157}"/>
              </a:ext>
            </a:extLst>
          </p:cNvPr>
          <p:cNvSpPr>
            <a:spLocks noGrp="1"/>
          </p:cNvSpPr>
          <p:nvPr>
            <p:ph idx="1"/>
          </p:nvPr>
        </p:nvSpPr>
        <p:spPr>
          <a:xfrm>
            <a:off x="0" y="1879945"/>
            <a:ext cx="10515600" cy="4351338"/>
          </a:xfrm>
        </p:spPr>
        <p:txBody>
          <a:bodyPr>
            <a:normAutofit/>
          </a:bodyPr>
          <a:lstStyle/>
          <a:p>
            <a:pPr algn="l">
              <a:buFont typeface="Arial" panose="020B0604020202020204" pitchFamily="34" charset="0"/>
              <a:buChar char="•"/>
            </a:pPr>
            <a:r>
              <a:rPr lang="en-GB" sz="2000" b="0" i="0" dirty="0">
                <a:solidFill>
                  <a:srgbClr val="000000"/>
                </a:solidFill>
                <a:effectLst/>
                <a:latin typeface="Arial" panose="020B0604020202020204" pitchFamily="34" charset="0"/>
              </a:rPr>
              <a:t>Both groups consisted of top professionals</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The Greek team had seen very few cases of extreme metal vocalists</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Scarcity of literature</a:t>
            </a:r>
          </a:p>
          <a:p>
            <a:pPr marL="0" indent="0" algn="l">
              <a:buNone/>
            </a:pP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Possible maintenance of the lack of literature due to the underground status of the music</a:t>
            </a:r>
          </a:p>
          <a:p>
            <a:pPr marL="0" indent="0">
              <a:buNone/>
            </a:pPr>
            <a:endParaRPr lang="en-GB" sz="2000" dirty="0"/>
          </a:p>
        </p:txBody>
      </p:sp>
    </p:spTree>
    <p:extLst>
      <p:ext uri="{BB962C8B-B14F-4D97-AF65-F5344CB8AC3E}">
        <p14:creationId xmlns:p14="http://schemas.microsoft.com/office/powerpoint/2010/main" val="24279514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69D8F1DA-032B-25F4-6CB7-24C06C69503C}"/>
              </a:ext>
            </a:extLst>
          </p:cNvPr>
          <p:cNvSpPr>
            <a:spLocks noGrp="1"/>
          </p:cNvSpPr>
          <p:nvPr>
            <p:ph type="title"/>
          </p:nvPr>
        </p:nvSpPr>
        <p:spPr/>
        <p:txBody>
          <a:bodyPr>
            <a:normAutofit/>
          </a:bodyPr>
          <a:lstStyle/>
          <a:p>
            <a:r>
              <a:rPr lang="en-GB" sz="2800" b="1" i="0" dirty="0">
                <a:solidFill>
                  <a:srgbClr val="000000"/>
                </a:solidFill>
                <a:effectLst/>
                <a:latin typeface="Arial" panose="020B0604020202020204" pitchFamily="34" charset="0"/>
              </a:rPr>
              <a:t>Reflective model</a:t>
            </a:r>
            <a:br>
              <a:rPr lang="en-GB" sz="2800" b="1" i="0" dirty="0">
                <a:solidFill>
                  <a:srgbClr val="000000"/>
                </a:solidFill>
                <a:effectLst/>
                <a:latin typeface="Arial" panose="020B0604020202020204" pitchFamily="34" charset="0"/>
              </a:rPr>
            </a:br>
            <a:br>
              <a:rPr lang="en-GB" sz="2800" b="1" i="0" dirty="0">
                <a:solidFill>
                  <a:srgbClr val="000000"/>
                </a:solidFill>
                <a:effectLst/>
                <a:latin typeface="Arial" panose="020B0604020202020204" pitchFamily="34" charset="0"/>
              </a:rPr>
            </a:br>
            <a:r>
              <a:rPr lang="en-GB" sz="2000" dirty="0">
                <a:solidFill>
                  <a:srgbClr val="000000"/>
                </a:solidFill>
                <a:latin typeface="Arial" panose="020B0604020202020204" pitchFamily="34" charset="0"/>
              </a:rPr>
              <a:t>Gibb’s Reflective Cycle</a:t>
            </a:r>
            <a:endParaRPr lang="en-GB" sz="2800" b="1" dirty="0"/>
          </a:p>
        </p:txBody>
      </p:sp>
      <p:pic>
        <p:nvPicPr>
          <p:cNvPr id="5" name="Θέση περιεχομένου 4">
            <a:extLst>
              <a:ext uri="{FF2B5EF4-FFF2-40B4-BE49-F238E27FC236}">
                <a16:creationId xmlns:a16="http://schemas.microsoft.com/office/drawing/2014/main" id="{8468D6A1-C8BB-F426-3A55-D5166DF22A3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27144" y="535506"/>
            <a:ext cx="6292158" cy="5580110"/>
          </a:xfrm>
        </p:spPr>
      </p:pic>
    </p:spTree>
    <p:extLst>
      <p:ext uri="{BB962C8B-B14F-4D97-AF65-F5344CB8AC3E}">
        <p14:creationId xmlns:p14="http://schemas.microsoft.com/office/powerpoint/2010/main" val="32331011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5E5EA55B-58C7-4DD0-C46A-EEE18DCE3939}"/>
              </a:ext>
            </a:extLst>
          </p:cNvPr>
          <p:cNvSpPr>
            <a:spLocks noGrp="1"/>
          </p:cNvSpPr>
          <p:nvPr>
            <p:ph type="title"/>
          </p:nvPr>
        </p:nvSpPr>
        <p:spPr>
          <a:xfrm>
            <a:off x="0" y="410392"/>
            <a:ext cx="10515600" cy="1325563"/>
          </a:xfrm>
        </p:spPr>
        <p:txBody>
          <a:bodyPr>
            <a:normAutofit/>
          </a:bodyPr>
          <a:lstStyle/>
          <a:p>
            <a:r>
              <a:rPr lang="en-GB" sz="2800" b="1" i="0" dirty="0">
                <a:solidFill>
                  <a:srgbClr val="000000"/>
                </a:solidFill>
                <a:effectLst/>
                <a:latin typeface="Arial" panose="020B0604020202020204" pitchFamily="34" charset="0"/>
              </a:rPr>
              <a:t>Final Conclusion</a:t>
            </a:r>
            <a:endParaRPr lang="en-GB" sz="2800" b="1" dirty="0"/>
          </a:p>
        </p:txBody>
      </p:sp>
      <p:sp>
        <p:nvSpPr>
          <p:cNvPr id="3" name="Θέση περιεχομένου 2">
            <a:extLst>
              <a:ext uri="{FF2B5EF4-FFF2-40B4-BE49-F238E27FC236}">
                <a16:creationId xmlns:a16="http://schemas.microsoft.com/office/drawing/2014/main" id="{27CD2E26-0184-1906-E60D-FA62486D98A2}"/>
              </a:ext>
            </a:extLst>
          </p:cNvPr>
          <p:cNvSpPr>
            <a:spLocks noGrp="1"/>
          </p:cNvSpPr>
          <p:nvPr>
            <p:ph idx="1"/>
          </p:nvPr>
        </p:nvSpPr>
        <p:spPr>
          <a:xfrm>
            <a:off x="-1" y="1735955"/>
            <a:ext cx="12276499" cy="4351338"/>
          </a:xfrm>
        </p:spPr>
        <p:txBody>
          <a:bodyPr>
            <a:noAutofit/>
          </a:bodyPr>
          <a:lstStyle/>
          <a:p>
            <a:pPr algn="l">
              <a:buFont typeface="Arial" panose="020B0604020202020204" pitchFamily="34" charset="0"/>
              <a:buChar char="•"/>
            </a:pPr>
            <a:r>
              <a:rPr lang="en-GB" sz="2000" b="0" i="0" dirty="0">
                <a:solidFill>
                  <a:srgbClr val="000000"/>
                </a:solidFill>
                <a:effectLst/>
                <a:latin typeface="Arial" panose="020B0604020202020204" pitchFamily="34" charset="0"/>
              </a:rPr>
              <a:t>I have gained insights on extreme metal vocals from respected people of the medical field here in Greece and also within the metal community.</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algn="l"/>
            <a:r>
              <a:rPr lang="en-GB" sz="2000" b="0" i="0" dirty="0">
                <a:solidFill>
                  <a:srgbClr val="000000"/>
                </a:solidFill>
                <a:effectLst/>
                <a:latin typeface="Arial" panose="020B0604020202020204" pitchFamily="34" charset="0"/>
              </a:rPr>
              <a:t>I investigated the most recent academic research concerning extreme metal vocals.</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algn="l"/>
            <a:r>
              <a:rPr lang="en-GB" sz="2000" b="0" i="0" dirty="0">
                <a:solidFill>
                  <a:srgbClr val="000000"/>
                </a:solidFill>
                <a:effectLst/>
                <a:latin typeface="Arial" panose="020B0604020202020204" pitchFamily="34" charset="0"/>
              </a:rPr>
              <a:t>I have set the ground and the connections for future studies.</a:t>
            </a:r>
          </a:p>
          <a:p>
            <a:pPr marL="0" indent="0" algn="l">
              <a:buNone/>
            </a:pPr>
            <a:br>
              <a:rPr lang="en-GB" sz="2000" b="0" i="0" dirty="0">
                <a:solidFill>
                  <a:srgbClr val="000000"/>
                </a:solidFill>
                <a:effectLst/>
                <a:latin typeface="Arial" panose="020B0604020202020204" pitchFamily="34" charset="0"/>
              </a:rPr>
            </a:br>
            <a:endParaRPr lang="en-GB" sz="2000" b="0" i="0" dirty="0">
              <a:solidFill>
                <a:srgbClr val="000000"/>
              </a:solidFill>
              <a:effectLst/>
              <a:latin typeface="Arial" panose="020B0604020202020204" pitchFamily="34" charset="0"/>
            </a:endParaRPr>
          </a:p>
          <a:p>
            <a:pPr algn="l">
              <a:buFont typeface="Arial" panose="020B0604020202020204" pitchFamily="34" charset="0"/>
              <a:buChar char="•"/>
            </a:pPr>
            <a:r>
              <a:rPr lang="en-GB" sz="2000" b="0" i="0" dirty="0">
                <a:solidFill>
                  <a:srgbClr val="000000"/>
                </a:solidFill>
                <a:effectLst/>
                <a:latin typeface="Arial" panose="020B0604020202020204" pitchFamily="34" charset="0"/>
              </a:rPr>
              <a:t>I found common ground in perspectives and techniques between the two groups that gives me the certainty that I could in the future structure an emergency aid protocol for extreme metal vocalists.</a:t>
            </a:r>
          </a:p>
          <a:p>
            <a:endParaRPr lang="en-GB" sz="2000" dirty="0"/>
          </a:p>
        </p:txBody>
      </p:sp>
    </p:spTree>
    <p:extLst>
      <p:ext uri="{BB962C8B-B14F-4D97-AF65-F5344CB8AC3E}">
        <p14:creationId xmlns:p14="http://schemas.microsoft.com/office/powerpoint/2010/main" val="25687414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9691B332-371E-9011-8C58-4460CD6EA68F}"/>
              </a:ext>
            </a:extLst>
          </p:cNvPr>
          <p:cNvSpPr>
            <a:spLocks noGrp="1"/>
          </p:cNvSpPr>
          <p:nvPr>
            <p:ph type="title"/>
          </p:nvPr>
        </p:nvSpPr>
        <p:spPr>
          <a:xfrm>
            <a:off x="3067365" y="535312"/>
            <a:ext cx="6404572" cy="1325563"/>
          </a:xfrm>
        </p:spPr>
        <p:txBody>
          <a:bodyPr/>
          <a:lstStyle/>
          <a:p>
            <a:r>
              <a:rPr lang="en-GB" b="0" i="0" dirty="0">
                <a:solidFill>
                  <a:srgbClr val="000000"/>
                </a:solidFill>
                <a:effectLst/>
                <a:latin typeface="Arial" panose="020B0604020202020204" pitchFamily="34" charset="0"/>
              </a:rPr>
              <a:t>Thank you for listening!</a:t>
            </a:r>
            <a:endParaRPr lang="en-GB" dirty="0"/>
          </a:p>
        </p:txBody>
      </p:sp>
    </p:spTree>
    <p:extLst>
      <p:ext uri="{BB962C8B-B14F-4D97-AF65-F5344CB8AC3E}">
        <p14:creationId xmlns:p14="http://schemas.microsoft.com/office/powerpoint/2010/main" val="2812375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grayscl/>
          </a:blip>
          <a:tile tx="0" ty="0" sx="100000" sy="100000" flip="none" algn="tl"/>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B736E3A4-8D23-446D-0362-402098ED8113}"/>
              </a:ext>
            </a:extLst>
          </p:cNvPr>
          <p:cNvSpPr>
            <a:spLocks noGrp="1"/>
          </p:cNvSpPr>
          <p:nvPr>
            <p:ph type="title"/>
          </p:nvPr>
        </p:nvSpPr>
        <p:spPr>
          <a:xfrm>
            <a:off x="0" y="0"/>
            <a:ext cx="9583093" cy="921143"/>
          </a:xfrm>
        </p:spPr>
        <p:txBody>
          <a:bodyPr>
            <a:normAutofit/>
          </a:bodyPr>
          <a:lstStyle/>
          <a:p>
            <a:r>
              <a:rPr lang="en-GB" sz="2800" b="1" dirty="0">
                <a:solidFill>
                  <a:srgbClr val="000000"/>
                </a:solidFill>
                <a:effectLst/>
                <a:latin typeface="Arial" panose="020B0604020202020204" pitchFamily="34" charset="0"/>
              </a:rPr>
              <a:t>References</a:t>
            </a:r>
            <a:endParaRPr lang="en-GB" sz="2800" b="1" dirty="0"/>
          </a:p>
        </p:txBody>
      </p:sp>
      <p:sp>
        <p:nvSpPr>
          <p:cNvPr id="4" name="Rectangle 1">
            <a:extLst>
              <a:ext uri="{FF2B5EF4-FFF2-40B4-BE49-F238E27FC236}">
                <a16:creationId xmlns:a16="http://schemas.microsoft.com/office/drawing/2014/main" id="{AA552B66-8575-53A4-7039-9783CE2CDCA9}"/>
              </a:ext>
            </a:extLst>
          </p:cNvPr>
          <p:cNvSpPr>
            <a:spLocks noGrp="1" noChangeArrowheads="1"/>
          </p:cNvSpPr>
          <p:nvPr>
            <p:ph idx="1"/>
          </p:nvPr>
        </p:nvSpPr>
        <p:spPr bwMode="auto">
          <a:xfrm>
            <a:off x="0" y="1036959"/>
            <a:ext cx="12322829" cy="62478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Aaen</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M.,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Sadolin</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C., White, A.,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Nouraei</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R., &amp; McGlashan, J. (2022) 'Extreme vocals—A retrospective longitudinal study of vocal health in 20 professional singers performing and teaching rough vocal effects'. Available at: </a:t>
            </a:r>
            <a:r>
              <a:rPr kumimoji="0" lang="en-US" altLang="en-US" sz="2000" b="0" i="0" u="none" strike="noStrike" cap="none" normalizeH="0" baseline="0" dirty="0">
                <a:ln>
                  <a:noFill/>
                </a:ln>
                <a:solidFill>
                  <a:srgbClr val="1155CC"/>
                </a:solidFill>
                <a:effectLst/>
                <a:latin typeface="Arial" panose="020B0604020202020204" pitchFamily="34" charset="0"/>
                <a:cs typeface="Arial" panose="020B0604020202020204" pitchFamily="34" charset="0"/>
                <a:hlinkClick r:id="rId3"/>
              </a:rPr>
              <a:t>https://doi.org/10.1016/j.jvoice.2022.05.002</a:t>
            </a: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b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Behlau</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M., Azevedo, R., Pontes, P., Vieira, V., &amp;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Madazio</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G. (2012) 'Epidemiology of voice disorders in teachers and nonteachers in Brazil: Prevalence and adverse effects', Journal of Voice, 26(6), pp. 665.e9-665.e18. Available at: </a:t>
            </a:r>
            <a:r>
              <a:rPr kumimoji="0" lang="en-US" altLang="en-US" sz="2000" b="0" i="0" u="none" strike="noStrike" cap="none" normalizeH="0" baseline="0" dirty="0">
                <a:ln>
                  <a:noFill/>
                </a:ln>
                <a:solidFill>
                  <a:srgbClr val="1155CC"/>
                </a:solidFill>
                <a:effectLst/>
                <a:latin typeface="Arial" panose="020B0604020202020204" pitchFamily="34" charset="0"/>
                <a:cs typeface="Arial" panose="020B0604020202020204" pitchFamily="34" charset="0"/>
                <a:hlinkClick r:id="rId4"/>
              </a:rPr>
              <a:t>https://doi.org/10.1016/j.jvoice.2011.09.010</a:t>
            </a: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b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Devadas, U.,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Bellur</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R., &amp;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Maruthy</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S. (2016) 'Prevalence and risk factors of voice problems among primary school teachers in India', Journal of Voice, 31(1), pp. 117.e1-117.e10. Available at: https:// </a:t>
            </a:r>
            <a:r>
              <a:rPr kumimoji="0" lang="en-US" altLang="en-US" sz="2000" b="0" i="0" u="none" strike="noStrike" cap="none" normalizeH="0" baseline="0" dirty="0">
                <a:ln>
                  <a:noFill/>
                </a:ln>
                <a:solidFill>
                  <a:srgbClr val="1155CC"/>
                </a:solidFill>
                <a:effectLst/>
                <a:latin typeface="Arial" panose="020B0604020202020204" pitchFamily="34" charset="0"/>
                <a:cs typeface="Arial" panose="020B0604020202020204" pitchFamily="34" charset="0"/>
                <a:hlinkClick r:id="rId5"/>
              </a:rPr>
              <a:t>doi.org/10.1016/j.jvoice.2016.03.006</a:t>
            </a: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b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Guzman, M., Acevedo, K.,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Leiva</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F., Ortiz, V.,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Hormazabal</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N., Quezada, C. (2019) 'Aerodynamic characteristics of growl voice and reinforced falsetto in metal singing', Journal of Voice, 33(6), pp. 803.e7-803.e13. Available at: </a:t>
            </a:r>
            <a:r>
              <a:rPr kumimoji="0" lang="en-US" altLang="en-US" sz="2000" b="0" i="0" u="none" strike="noStrike" cap="none" normalizeH="0" baseline="0" dirty="0">
                <a:ln>
                  <a:noFill/>
                </a:ln>
                <a:solidFill>
                  <a:srgbClr val="1155CC"/>
                </a:solidFill>
                <a:effectLst/>
                <a:latin typeface="Arial" panose="020B0604020202020204" pitchFamily="34" charset="0"/>
                <a:cs typeface="Arial" panose="020B0604020202020204" pitchFamily="34" charset="0"/>
                <a:hlinkClick r:id="rId6"/>
              </a:rPr>
              <a:t>https://doi.org/10.1016/j.jvoice.2018.04.022</a:t>
            </a: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b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95265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grayscl/>
          </a:blip>
          <a:tile tx="0" ty="0" sx="100000" sy="100000" flip="none" algn="tl"/>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6E57FA45-252C-A305-EB3D-70ED3007FA9B}"/>
              </a:ext>
            </a:extLst>
          </p:cNvPr>
          <p:cNvSpPr>
            <a:spLocks noGrp="1"/>
          </p:cNvSpPr>
          <p:nvPr>
            <p:ph type="title"/>
          </p:nvPr>
        </p:nvSpPr>
        <p:spPr>
          <a:xfrm>
            <a:off x="0" y="25503"/>
            <a:ext cx="10515600" cy="1325563"/>
          </a:xfrm>
        </p:spPr>
        <p:txBody>
          <a:bodyPr>
            <a:normAutofit/>
          </a:bodyPr>
          <a:lstStyle/>
          <a:p>
            <a:r>
              <a:rPr lang="en-GB" sz="2800" b="1" i="0" dirty="0">
                <a:solidFill>
                  <a:srgbClr val="000000"/>
                </a:solidFill>
                <a:effectLst/>
                <a:latin typeface="Arial" panose="020B0604020202020204" pitchFamily="34" charset="0"/>
              </a:rPr>
              <a:t>References</a:t>
            </a:r>
            <a:endParaRPr lang="en-GB" sz="2800" b="1" dirty="0"/>
          </a:p>
        </p:txBody>
      </p:sp>
      <p:sp>
        <p:nvSpPr>
          <p:cNvPr id="4" name="Rectangle 1">
            <a:extLst>
              <a:ext uri="{FF2B5EF4-FFF2-40B4-BE49-F238E27FC236}">
                <a16:creationId xmlns:a16="http://schemas.microsoft.com/office/drawing/2014/main" id="{34E3C823-5CEB-49DF-FD0F-6F6EB5943CFC}"/>
              </a:ext>
            </a:extLst>
          </p:cNvPr>
          <p:cNvSpPr>
            <a:spLocks noGrp="1" noChangeArrowheads="1"/>
          </p:cNvSpPr>
          <p:nvPr>
            <p:ph idx="1"/>
          </p:nvPr>
        </p:nvSpPr>
        <p:spPr bwMode="auto">
          <a:xfrm>
            <a:off x="0" y="1339026"/>
            <a:ext cx="12192000" cy="53245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Hejná</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M.,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Kjeldgaard</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-Christiansen, J., &amp; Eaton, M. (2024) 'Why interdisciplinary approaches to voice studies?', Aarhus University, Denmark.</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b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Kochis</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-Jennings, K., Eadie, T., &amp; Finnegan, E. (2014) 'Examining Vocal Function in Extreme Metal Singers: A Retrospective Analysis of Vocal Health', Journal of Voice, 28(5), pp. 638.e13-638.e20. Available at: </a:t>
            </a:r>
            <a:r>
              <a:rPr kumimoji="0" lang="en-US" altLang="en-US" sz="2000" b="0" i="0" u="none" strike="noStrike" cap="none" normalizeH="0" baseline="0" dirty="0">
                <a:ln>
                  <a:noFill/>
                </a:ln>
                <a:solidFill>
                  <a:srgbClr val="1155CC"/>
                </a:solidFill>
                <a:effectLst/>
                <a:latin typeface="Arial" panose="020B0604020202020204" pitchFamily="34" charset="0"/>
                <a:cs typeface="Arial" panose="020B0604020202020204" pitchFamily="34" charset="0"/>
                <a:hlinkClick r:id="rId3"/>
              </a:rPr>
              <a:t>https://doi.org/10.1016/j.jvoice.2013.12.008</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b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LeMaitre</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G.,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Houix</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Voisin</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F.,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Misdariis</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N., &amp;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Susini</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P. (2016) 'Vocal Imitations of Non-Vocal Sounds'. Available at: </a:t>
            </a:r>
            <a:r>
              <a:rPr kumimoji="0" lang="en-US" altLang="en-US" sz="2000" b="0" i="0" u="none" strike="noStrike" cap="none" normalizeH="0" baseline="0" dirty="0">
                <a:ln>
                  <a:noFill/>
                </a:ln>
                <a:solidFill>
                  <a:srgbClr val="1155CC"/>
                </a:solidFill>
                <a:effectLst/>
                <a:latin typeface="Arial" panose="020B0604020202020204" pitchFamily="34" charset="0"/>
                <a:cs typeface="Arial" panose="020B0604020202020204" pitchFamily="34" charset="0"/>
                <a:hlinkClick r:id="rId4"/>
              </a:rPr>
              <a:t>https://doi.org/10.1371/journal.pone.0168167</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b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Mowraska</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J. and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Niebudek</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-Bogusz, E. (2017) 'Risk factors and prevalence of voice disorders in different occupational groups—a review of literature',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Otorynolaryngologia</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16, pp. 94-102.</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b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270845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2">
            <a:grayscl/>
          </a:blip>
          <a:tile tx="0" ty="0" sx="100000" sy="100000" flip="none" algn="tl"/>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81A013F0-0E15-7A55-5A13-A4A5B7A51069}"/>
              </a:ext>
            </a:extLst>
          </p:cNvPr>
          <p:cNvSpPr>
            <a:spLocks noGrp="1"/>
          </p:cNvSpPr>
          <p:nvPr>
            <p:ph type="title"/>
          </p:nvPr>
        </p:nvSpPr>
        <p:spPr>
          <a:xfrm>
            <a:off x="0" y="175002"/>
            <a:ext cx="10515600" cy="1325563"/>
          </a:xfrm>
        </p:spPr>
        <p:txBody>
          <a:bodyPr>
            <a:normAutofit/>
          </a:bodyPr>
          <a:lstStyle/>
          <a:p>
            <a:r>
              <a:rPr lang="en-GB" sz="2800" b="1" i="0" dirty="0">
                <a:solidFill>
                  <a:srgbClr val="000000"/>
                </a:solidFill>
                <a:effectLst/>
                <a:latin typeface="Arial" panose="020B0604020202020204" pitchFamily="34" charset="0"/>
              </a:rPr>
              <a:t>References</a:t>
            </a:r>
            <a:endParaRPr lang="en-GB" sz="2800" dirty="0"/>
          </a:p>
        </p:txBody>
      </p:sp>
      <p:sp>
        <p:nvSpPr>
          <p:cNvPr id="4" name="Rectangle 1">
            <a:extLst>
              <a:ext uri="{FF2B5EF4-FFF2-40B4-BE49-F238E27FC236}">
                <a16:creationId xmlns:a16="http://schemas.microsoft.com/office/drawing/2014/main" id="{D88B8BDE-617A-4410-4B5D-DF537248CF1D}"/>
              </a:ext>
            </a:extLst>
          </p:cNvPr>
          <p:cNvSpPr>
            <a:spLocks noGrp="1" noChangeArrowheads="1"/>
          </p:cNvSpPr>
          <p:nvPr>
            <p:ph idx="1"/>
          </p:nvPr>
        </p:nvSpPr>
        <p:spPr bwMode="auto">
          <a:xfrm>
            <a:off x="0" y="1690062"/>
            <a:ext cx="12192000"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Munier, C. and Kinsella, R. (2008) 'The prevalence and impact of voice problems in primary school teachers', Occupational Medicine, 58(1), pp. 74-76. Available at: </a:t>
            </a:r>
            <a:r>
              <a:rPr kumimoji="0" lang="en-US" altLang="en-US" sz="2000" b="0" i="0" u="none" strike="noStrike" cap="none" normalizeH="0" baseline="0" dirty="0">
                <a:ln>
                  <a:noFill/>
                </a:ln>
                <a:solidFill>
                  <a:srgbClr val="1155CC"/>
                </a:solidFill>
                <a:effectLst/>
                <a:latin typeface="Arial" panose="020B0604020202020204" pitchFamily="34" charset="0"/>
                <a:cs typeface="Arial" panose="020B0604020202020204" pitchFamily="34" charset="0"/>
                <a:hlinkClick r:id="rId3"/>
              </a:rPr>
              <a:t>https://doi.org/10.1093/occmed/</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kqm104</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b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Roy, N., Bless, D. M.,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Heisey</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D., &amp; Ford, C. N. (1997) 'Manual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circumlaryngeal</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therapy for functional dysphonia: An evaluation of short- and long-term treatment outcomes', Journal of Voice, 11(3), pp. 321-331. Available at: </a:t>
            </a:r>
            <a:r>
              <a:rPr kumimoji="0" lang="en-US" altLang="en-US" sz="2000" b="0" i="0" u="none" strike="noStrike" cap="none" normalizeH="0" baseline="0" dirty="0">
                <a:ln>
                  <a:noFill/>
                </a:ln>
                <a:solidFill>
                  <a:srgbClr val="1155CC"/>
                </a:solidFill>
                <a:effectLst/>
                <a:latin typeface="Arial" panose="020B0604020202020204" pitchFamily="34" charset="0"/>
                <a:cs typeface="Arial" panose="020B0604020202020204" pitchFamily="34" charset="0"/>
                <a:hlinkClick r:id="rId4"/>
              </a:rPr>
              <a:t>https://doi.org/10.1016/S0892-1997(97)80003-1</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b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Saidin</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K. &amp; Yaacob, A. (2016) 'Insider Researchers: Challenges and Opportunities'. In: Utara,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Universiti</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Utara Malaysia, pp. 849-854.</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766740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grayscl/>
          </a:blip>
          <a:tile tx="0" ty="0" sx="100000" sy="100000" flip="none" algn="tl"/>
        </a:blipFill>
        <a:effectLst/>
      </p:bgPr>
    </p:bg>
    <p:spTree>
      <p:nvGrpSpPr>
        <p:cNvPr id="1" name=""/>
        <p:cNvGrpSpPr/>
        <p:nvPr/>
      </p:nvGrpSpPr>
      <p:grpSpPr>
        <a:xfrm>
          <a:off x="0" y="0"/>
          <a:ext cx="0" cy="0"/>
          <a:chOff x="0" y="0"/>
          <a:chExt cx="0" cy="0"/>
        </a:xfrm>
      </p:grpSpPr>
      <p:sp>
        <p:nvSpPr>
          <p:cNvPr id="2" name="Τίτλος 1">
            <a:extLst>
              <a:ext uri="{FF2B5EF4-FFF2-40B4-BE49-F238E27FC236}">
                <a16:creationId xmlns:a16="http://schemas.microsoft.com/office/drawing/2014/main" id="{F7C1D14E-51BD-DB86-F233-FB9B3A6DB5D0}"/>
              </a:ext>
            </a:extLst>
          </p:cNvPr>
          <p:cNvSpPr>
            <a:spLocks noGrp="1"/>
          </p:cNvSpPr>
          <p:nvPr>
            <p:ph type="title"/>
          </p:nvPr>
        </p:nvSpPr>
        <p:spPr>
          <a:xfrm>
            <a:off x="0" y="18255"/>
            <a:ext cx="10515600" cy="1325563"/>
          </a:xfrm>
        </p:spPr>
        <p:txBody>
          <a:bodyPr>
            <a:normAutofit/>
          </a:bodyPr>
          <a:lstStyle/>
          <a:p>
            <a:r>
              <a:rPr lang="en-GB" sz="2800" b="1" i="0" dirty="0">
                <a:solidFill>
                  <a:srgbClr val="000000"/>
                </a:solidFill>
                <a:effectLst/>
                <a:latin typeface="Arial" panose="020B0604020202020204" pitchFamily="34" charset="0"/>
              </a:rPr>
              <a:t>References</a:t>
            </a:r>
            <a:endParaRPr lang="en-GB" sz="2800" dirty="0"/>
          </a:p>
        </p:txBody>
      </p:sp>
      <p:sp>
        <p:nvSpPr>
          <p:cNvPr id="4" name="Rectangle 1">
            <a:extLst>
              <a:ext uri="{FF2B5EF4-FFF2-40B4-BE49-F238E27FC236}">
                <a16:creationId xmlns:a16="http://schemas.microsoft.com/office/drawing/2014/main" id="{7D31A2F8-10CE-0B4D-96B7-08721D092916}"/>
              </a:ext>
            </a:extLst>
          </p:cNvPr>
          <p:cNvSpPr>
            <a:spLocks noGrp="1" noChangeArrowheads="1"/>
          </p:cNvSpPr>
          <p:nvPr>
            <p:ph idx="1"/>
          </p:nvPr>
        </p:nvSpPr>
        <p:spPr bwMode="auto">
          <a:xfrm>
            <a:off x="-1" y="1121620"/>
            <a:ext cx="12192001"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Seifpanahi</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S., et al. (2016) 'Prevalence of voice disorders and associated risk factors in teachers and nonteachers in Iran', Journal of Voice, 30(5), pp. 506.e19-506.e23. Available at: </a:t>
            </a:r>
            <a:r>
              <a:rPr kumimoji="0" lang="en-US" altLang="en-US" sz="2000" b="0" i="0" u="none" strike="noStrike" cap="none" normalizeH="0" baseline="0" dirty="0">
                <a:ln>
                  <a:noFill/>
                </a:ln>
                <a:solidFill>
                  <a:srgbClr val="1155CC"/>
                </a:solidFill>
                <a:effectLst/>
                <a:latin typeface="Arial" panose="020B0604020202020204" pitchFamily="34" charset="0"/>
                <a:cs typeface="Arial" panose="020B0604020202020204" pitchFamily="34" charset="0"/>
                <a:hlinkClick r:id="rId3"/>
              </a:rPr>
              <a:t>https://doi.org/</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10.1016/j.jvoice.2015.05.019</a:t>
            </a: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b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Wuyts</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F. L.,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Bodt</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S. D., </a:t>
            </a:r>
            <a:r>
              <a:rPr kumimoji="0" lang="en-US" altLang="en-US" sz="20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Molenberghs</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G., Remacle, M., Heylen, L., &amp; Millet, B. et al. (2000) 'The dysphonia severity index: An objective measure of vocal quality based on a multiparameter approach', Journal of Speech, Language, and Hearing Research, 43(4), pp. 796-809. Available at: </a:t>
            </a:r>
            <a:r>
              <a:rPr kumimoji="0" lang="en-US" altLang="en-US" sz="2000" b="0" i="0" u="none" strike="noStrike" cap="none" normalizeH="0" baseline="0" dirty="0">
                <a:ln>
                  <a:noFill/>
                </a:ln>
                <a:solidFill>
                  <a:srgbClr val="1155CC"/>
                </a:solidFill>
                <a:effectLst/>
                <a:latin typeface="Arial" panose="020B0604020202020204" pitchFamily="34" charset="0"/>
                <a:cs typeface="Arial" panose="020B0604020202020204" pitchFamily="34" charset="0"/>
                <a:hlinkClick r:id="rId4"/>
              </a:rPr>
              <a:t>https://doi.org/10.1044/jslhr.4304.796</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b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6171401"/>
      </p:ext>
    </p:extLst>
  </p:cSld>
  <p:clrMapOvr>
    <a:masterClrMapping/>
  </p:clrMapOvr>
</p:sld>
</file>

<file path=ppt/theme/theme1.xml><?xml version="1.0" encoding="utf-8"?>
<a:theme xmlns:a="http://schemas.openxmlformats.org/drawingml/2006/main" name="Θέμα του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TM04033925[[fn=Σταγονίδιο]]</Template>
  <TotalTime>251</TotalTime>
  <Words>2589</Words>
  <Application>Microsoft Office PowerPoint</Application>
  <PresentationFormat>Ευρεία οθόνη</PresentationFormat>
  <Paragraphs>236</Paragraphs>
  <Slides>31</Slides>
  <Notes>0</Notes>
  <HiddenSlides>0</HiddenSlides>
  <MMClips>0</MMClips>
  <ScaleCrop>false</ScaleCrop>
  <HeadingPairs>
    <vt:vector size="6" baseType="variant">
      <vt:variant>
        <vt:lpstr>Γραμματοσειρές που χρησιμοποιούνται</vt:lpstr>
      </vt:variant>
      <vt:variant>
        <vt:i4>3</vt:i4>
      </vt:variant>
      <vt:variant>
        <vt:lpstr>Θέμα</vt:lpstr>
      </vt:variant>
      <vt:variant>
        <vt:i4>1</vt:i4>
      </vt:variant>
      <vt:variant>
        <vt:lpstr>Τίτλοι διαφανειών</vt:lpstr>
      </vt:variant>
      <vt:variant>
        <vt:i4>31</vt:i4>
      </vt:variant>
    </vt:vector>
  </HeadingPairs>
  <TitlesOfParts>
    <vt:vector size="35" baseType="lpstr">
      <vt:lpstr>Arial</vt:lpstr>
      <vt:lpstr>Calibri</vt:lpstr>
      <vt:lpstr>Calibri Light</vt:lpstr>
      <vt:lpstr>Θέμα του Office</vt:lpstr>
      <vt:lpstr>BMPF7010 – CHRYSA TSALTAMPASI 2029618</vt:lpstr>
      <vt:lpstr>Introduction</vt:lpstr>
      <vt:lpstr>Aims &amp; Personal learning outcomes </vt:lpstr>
      <vt:lpstr>Literature Review summary</vt:lpstr>
      <vt:lpstr>Literature Review summary</vt:lpstr>
      <vt:lpstr>Literature Review Themes</vt:lpstr>
      <vt:lpstr>Methods</vt:lpstr>
      <vt:lpstr>Ethics &amp; Insider research</vt:lpstr>
      <vt:lpstr>Greek professionals interviews</vt:lpstr>
      <vt:lpstr>Findings :  Participants quotes on lack of experience with metal vocalists</vt:lpstr>
      <vt:lpstr>Findings :  Participants quotes on whether extreme metal vocalists are different than other singers</vt:lpstr>
      <vt:lpstr>Findings :  Participants quotes on vocal tension and constriction</vt:lpstr>
      <vt:lpstr>Findings :  Participants quotes on warm-ups and cool-downs</vt:lpstr>
      <vt:lpstr>Findings :  Participants quotes on prevention / maintenance / tips</vt:lpstr>
      <vt:lpstr>Findings :  Participants quotes on air usage</vt:lpstr>
      <vt:lpstr>Findings :  Participants quotes on holistic approach / emotion in teaching / metal &amp; classical singing  </vt:lpstr>
      <vt:lpstr>Extreme Metal coaches   Focus group findings</vt:lpstr>
      <vt:lpstr>Findings :  Participants quotes on problems in clean voice</vt:lpstr>
      <vt:lpstr>Findings :  Participants quotes on metal singers and vocal problems</vt:lpstr>
      <vt:lpstr>Findings :  Participants quotes on warm-ups / cool-downs</vt:lpstr>
      <vt:lpstr>Findings :  Participants quotes on prevention</vt:lpstr>
      <vt:lpstr>Findings :  Participants quotes on vocal routines</vt:lpstr>
      <vt:lpstr>Common perspectives for the two groups </vt:lpstr>
      <vt:lpstr>Advantages / Disadvantages / Limitations</vt:lpstr>
      <vt:lpstr>Reflective model  Gibb’s Reflective Cycle</vt:lpstr>
      <vt:lpstr>Final Conclusion</vt:lpstr>
      <vt:lpstr>Thank you for listening!</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nikos lathiris</dc:creator>
  <cp:lastModifiedBy>nikos lathiris</cp:lastModifiedBy>
  <cp:revision>15</cp:revision>
  <dcterms:created xsi:type="dcterms:W3CDTF">2024-09-06T12:06:01Z</dcterms:created>
  <dcterms:modified xsi:type="dcterms:W3CDTF">2024-09-06T20:55:50Z</dcterms:modified>
</cp:coreProperties>
</file>