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8"/>
  </p:notesMasterIdLst>
  <p:sldIdLst>
    <p:sldId id="280" r:id="rId4"/>
    <p:sldId id="257" r:id="rId5"/>
    <p:sldId id="323" r:id="rId6"/>
    <p:sldId id="341" r:id="rId7"/>
    <p:sldId id="346" r:id="rId8"/>
    <p:sldId id="265" r:id="rId9"/>
    <p:sldId id="259" r:id="rId10"/>
    <p:sldId id="273" r:id="rId11"/>
    <p:sldId id="260" r:id="rId12"/>
    <p:sldId id="343" r:id="rId13"/>
    <p:sldId id="347" r:id="rId14"/>
    <p:sldId id="344" r:id="rId15"/>
    <p:sldId id="272" r:id="rId16"/>
    <p:sldId id="34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821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F15B79-1259-4BA4-8761-0A35B0B4434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E7C13-B3BE-4D86-A0DD-D2D3389227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4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6BBE7DC-33FA-4D00-90CA-69792B9985A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271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2EE22-7F61-4D75-9795-F8E13CB0E5A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742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894E1-6671-496D-95A4-55F0BA91C8A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696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78F4E-EAB5-4AA1-BE35-36DF060933B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3445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7CBC3-E00E-41AF-9CA3-D706A2684CD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232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426C6-81D0-427B-B1A5-2BCCF8550A1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3491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5BB7-7640-419A-AF0E-B43812ED0CA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603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2211C-BDFA-4EF6-B581-A7218F8443C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137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C9272-680C-460C-B425-5C322F795F0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1910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44D20-F2F5-4397-BE9E-D851E7F1FBE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172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8416A-9B77-4725-B5A1-4E39014958D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2074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371601"/>
            <a:ext cx="104648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505200"/>
            <a:ext cx="85344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AF863-2A4C-4193-BA53-47437D171EE4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914400" y="3398520"/>
            <a:ext cx="104648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34698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CE459-3319-440C-BF20-11FE21BAD843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9920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2362201"/>
            <a:ext cx="103632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4626865"/>
            <a:ext cx="103632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C9070D-5076-4F8F-9188-7A3969301D34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975360" y="4599432"/>
            <a:ext cx="104648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0687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73352"/>
            <a:ext cx="53848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73352"/>
            <a:ext cx="53848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34FA7-E0BB-4E2D-B0E4-AFAF8FF4D4B3}" type="datetime1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4412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76400"/>
            <a:ext cx="524256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38400"/>
            <a:ext cx="524256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39840" y="1676400"/>
            <a:ext cx="524256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9840" y="2438400"/>
            <a:ext cx="524256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D030A-A44A-461B-BC91-6C3486B06062}" type="datetime1">
              <a:rPr lang="en-GB" smtClean="0"/>
              <a:t>23/01/2025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3741949" y="4045691"/>
            <a:ext cx="4709160" cy="1059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43454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093A7-0260-4C94-9E90-4D06978275E8}" type="datetime1">
              <a:rPr lang="en-GB" smtClean="0"/>
              <a:t>23/01/2025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1035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8519E-1924-4791-829A-AB68DAFFA53E}" type="datetime1">
              <a:rPr lang="en-GB" smtClean="0"/>
              <a:t>23/01/2025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5821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92080"/>
            <a:ext cx="2852928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2400" y="792080"/>
            <a:ext cx="7620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2130553"/>
            <a:ext cx="2852928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84A5D-E8A0-44A3-A22F-55E81BEFD523}" type="datetime1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912152" y="3579942"/>
            <a:ext cx="5577840" cy="211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49720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92480"/>
            <a:ext cx="2856907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11480" y="838201"/>
            <a:ext cx="787252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133600"/>
            <a:ext cx="2852928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74680-924E-47AA-B208-111C58B7D765}" type="datetime1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2438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7D774-4FF1-4503-B26B-37AEC8C73A4D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26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609600"/>
            <a:ext cx="27432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80264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482F2F-0FE6-4BE1-89E1-703BDCB8D2A0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16850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5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571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5143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771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2858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543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8002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4" y="6525344"/>
            <a:ext cx="1294837" cy="218522"/>
          </a:xfrm>
        </p:spPr>
        <p:txBody>
          <a:bodyPr/>
          <a:lstStyle/>
          <a:p>
            <a:fld id="{A7FCB567-15AC-4CCA-BBBD-12F2B5D5D93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72214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EFC89-837B-448D-B2E7-E198ED8D0BF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5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79699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8"/>
            <a:ext cx="103632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1"/>
            <a:ext cx="103632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6C578-9D67-4BF4-8D5B-9BB3D55F954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7680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1575"/>
            </a:lvl1pPr>
            <a:lvl2pPr>
              <a:defRPr sz="1350"/>
            </a:lvl2pPr>
            <a:lvl3pPr>
              <a:defRPr sz="1125"/>
            </a:lvl3pPr>
            <a:lvl4pPr>
              <a:defRPr sz="1013"/>
            </a:lvl4pPr>
            <a:lvl5pPr>
              <a:defRPr sz="1013"/>
            </a:lvl5pPr>
            <a:lvl6pPr>
              <a:defRPr sz="1013"/>
            </a:lvl6pPr>
            <a:lvl7pPr>
              <a:defRPr sz="1013"/>
            </a:lvl7pPr>
            <a:lvl8pPr>
              <a:defRPr sz="1013"/>
            </a:lvl8pPr>
            <a:lvl9pPr>
              <a:defRPr sz="10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1575"/>
            </a:lvl1pPr>
            <a:lvl2pPr>
              <a:defRPr sz="1350"/>
            </a:lvl2pPr>
            <a:lvl3pPr>
              <a:defRPr sz="1125"/>
            </a:lvl3pPr>
            <a:lvl4pPr>
              <a:defRPr sz="1013"/>
            </a:lvl4pPr>
            <a:lvl5pPr>
              <a:defRPr sz="1013"/>
            </a:lvl5pPr>
            <a:lvl6pPr>
              <a:defRPr sz="1013"/>
            </a:lvl6pPr>
            <a:lvl7pPr>
              <a:defRPr sz="1013"/>
            </a:lvl7pPr>
            <a:lvl8pPr>
              <a:defRPr sz="1013"/>
            </a:lvl8pPr>
            <a:lvl9pPr>
              <a:defRPr sz="10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3B5C5-9EBA-474B-8016-D5AB5C5DF96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925775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350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70" y="1535113"/>
            <a:ext cx="5389033" cy="63976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70" y="2174877"/>
            <a:ext cx="5389033" cy="3414365"/>
          </a:xfrm>
        </p:spPr>
        <p:txBody>
          <a:bodyPr/>
          <a:lstStyle>
            <a:lvl1pPr>
              <a:defRPr sz="1350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8DC83-25FE-4602-BB2D-F781065829C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4196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590DF-5A62-4709-A9D8-51B4C7BDEEC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962118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38778-4562-4C5F-B6B6-C15C5FF8E65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60662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1125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5"/>
            <a:ext cx="6815667" cy="5172173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04"/>
            <a:ext cx="4011084" cy="4029891"/>
          </a:xfrm>
        </p:spPr>
        <p:txBody>
          <a:bodyPr/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A8FB1-49C6-465C-A601-98CE5C9D04E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760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125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80"/>
            <a:ext cx="7315200" cy="3824337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C99C8-FB06-479D-BD68-C378D28499B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0218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8EE22-0D9B-46BE-BADA-9F0500DAEC4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08514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5F02B-6094-4EDE-A6AB-689FC4CF50D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9015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BC5E1-F013-4322-BAD4-60A4745E6E9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88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12192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533400"/>
            <a:ext cx="109728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12192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18288"/>
            <a:ext cx="3860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BE32DA62-DC37-4FFD-9AC1-F1E9FF0FF5D0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0" y="18288"/>
            <a:ext cx="5486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0000" y="18288"/>
            <a:ext cx="1422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211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9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B8ADE5-6B06-444B-94FA-4065E392DED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7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5157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514350" rtl="0" eaLnBrk="1" latinLnBrk="0" hangingPunct="1"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2881" indent="-192881" algn="l" defTabSz="51435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17910" indent="-160735" algn="l" defTabSz="514350" rtl="0" eaLnBrk="1" latinLnBrk="0" hangingPunct="1">
        <a:spcBef>
          <a:spcPct val="20000"/>
        </a:spcBef>
        <a:buFont typeface="Arial" pitchFamily="34" charset="0"/>
        <a:buChar char="–"/>
        <a:defRPr sz="1575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spcBef>
          <a:spcPct val="20000"/>
        </a:spcBef>
        <a:buFont typeface="Arial" pitchFamily="34" charset="0"/>
        <a:buChar char="–"/>
        <a:defRPr sz="1125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spcBef>
          <a:spcPct val="20000"/>
        </a:spcBef>
        <a:buFont typeface="Arial" pitchFamily="34" charset="0"/>
        <a:buChar char="»"/>
        <a:defRPr sz="1125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h8OJ3X_k5AQ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democracy.swansea.gov.uk/mgUserInfo.aspx?UID=392&amp;LLL=-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emocracy.swansea.gov.uk/mgUserInfo.aspx?UID=392&amp;LLL=-1" TargetMode="External"/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47528" y="1607755"/>
            <a:ext cx="9093254" cy="2376264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BMLW4008</a:t>
            </a:r>
            <a:br>
              <a:rPr lang="en-GB" sz="5400" b="1" dirty="0">
                <a:solidFill>
                  <a:schemeClr val="bg1"/>
                </a:solidFill>
              </a:rPr>
            </a:br>
            <a:r>
              <a:rPr lang="en-GB" sz="5400" b="1" dirty="0">
                <a:solidFill>
                  <a:schemeClr val="bg1"/>
                </a:solidFill>
              </a:rPr>
              <a:t>Preparing for Employment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847528" y="4725144"/>
            <a:ext cx="3744416" cy="1080120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2024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3400"/>
            <a:ext cx="10972800" cy="150363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4372" y="2137808"/>
            <a:ext cx="4038600" cy="41867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1. </a:t>
            </a:r>
            <a:r>
              <a:rPr lang="en-GB" b="1" dirty="0"/>
              <a:t>Overview</a:t>
            </a:r>
          </a:p>
          <a:p>
            <a:pPr lvl="1"/>
            <a:r>
              <a:rPr lang="en-GB" dirty="0"/>
              <a:t>Welcome</a:t>
            </a:r>
          </a:p>
          <a:p>
            <a:pPr lvl="1"/>
            <a:r>
              <a:rPr lang="en-GB" dirty="0"/>
              <a:t>Level of Study </a:t>
            </a:r>
          </a:p>
          <a:p>
            <a:pPr lvl="1"/>
            <a:r>
              <a:rPr lang="en-GB" dirty="0"/>
              <a:t>Aims of Module</a:t>
            </a:r>
          </a:p>
          <a:p>
            <a:pPr lvl="1"/>
            <a:r>
              <a:rPr lang="en-GB" dirty="0"/>
              <a:t>Learning Outcomes</a:t>
            </a:r>
          </a:p>
          <a:p>
            <a:pPr lvl="1"/>
            <a:r>
              <a:rPr lang="en-GB" dirty="0"/>
              <a:t>Lesson Content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82487" y="1524000"/>
            <a:ext cx="4926629" cy="43120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2. Assessments</a:t>
            </a:r>
          </a:p>
          <a:p>
            <a:pPr lvl="1"/>
            <a:r>
              <a:rPr lang="en-GB" dirty="0"/>
              <a:t>Deadline Dates</a:t>
            </a:r>
          </a:p>
          <a:p>
            <a:pPr lvl="1"/>
            <a:r>
              <a:rPr lang="en-GB" dirty="0"/>
              <a:t>Referencing </a:t>
            </a:r>
          </a:p>
          <a:p>
            <a:pPr lvl="1"/>
            <a:r>
              <a:rPr lang="en-GB" dirty="0"/>
              <a:t>Reading List </a:t>
            </a:r>
          </a:p>
          <a:p>
            <a:pPr marL="274320" lvl="1" indent="0">
              <a:buNone/>
            </a:pPr>
            <a:endParaRPr lang="en-GB" dirty="0"/>
          </a:p>
          <a:p>
            <a:r>
              <a:rPr lang="en-GB" b="1" dirty="0"/>
              <a:t>3. What success looks like</a:t>
            </a:r>
          </a:p>
          <a:p>
            <a:pPr lvl="1"/>
            <a:r>
              <a:rPr lang="en-GB" dirty="0"/>
              <a:t>You Will Need …</a:t>
            </a:r>
          </a:p>
          <a:p>
            <a:pPr lvl="1"/>
            <a:r>
              <a:rPr lang="en-GB" dirty="0"/>
              <a:t>VLE</a:t>
            </a:r>
          </a:p>
          <a:p>
            <a:pPr lvl="1"/>
            <a:r>
              <a:rPr lang="en-GB" dirty="0"/>
              <a:t>Your Next Steps …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2</a:t>
            </a:fld>
            <a:endParaRPr lang="en-GB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213F0-8B51-4C52-936B-8F99C4A51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582" y="274638"/>
            <a:ext cx="10809838" cy="1570186"/>
          </a:xfrm>
        </p:spPr>
        <p:txBody>
          <a:bodyPr anchor="ctr">
            <a:normAutofit/>
          </a:bodyPr>
          <a:lstStyle/>
          <a:p>
            <a:pPr algn="l"/>
            <a:r>
              <a:rPr lang="en-GB" sz="6000" dirty="0"/>
              <a:t>Welcome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6D08A-7203-4C77-BD32-0C95A01ADC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4908" y="1844824"/>
            <a:ext cx="6075491" cy="36053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Mike Durke 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Senior Lecturer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Postgraduate: MA (Child Welfare), MBA, PGCE (PCET)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Undergraduate: BA (Hons) </a:t>
            </a:r>
          </a:p>
          <a:p>
            <a:pPr>
              <a:lnSpc>
                <a:spcPct val="90000"/>
              </a:lnSpc>
            </a:pPr>
            <a:r>
              <a:rPr lang="en-GB" sz="2200" dirty="0" err="1"/>
              <a:t>CMgr</a:t>
            </a:r>
            <a:r>
              <a:rPr lang="en-GB" sz="2200" dirty="0"/>
              <a:t>, FCMI, FHEA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Many roles over 39 years in public services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See also, ’56+ years in 2 minutes’</a:t>
            </a: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pic>
        <p:nvPicPr>
          <p:cNvPr id="6" name="Picture 5" descr="A picture containing person, person, indoor, shelf&#10;&#10;Description automatically generated">
            <a:extLst>
              <a:ext uri="{FF2B5EF4-FFF2-40B4-BE49-F238E27FC236}">
                <a16:creationId xmlns:a16="http://schemas.microsoft.com/office/drawing/2014/main" id="{D16603F3-8EEB-4C52-9FF0-E3DC8B5998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03" b="9318"/>
          <a:stretch/>
        </p:blipFill>
        <p:spPr>
          <a:xfrm>
            <a:off x="7039234" y="987347"/>
            <a:ext cx="2948136" cy="2911958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D60AD8-5049-4F3E-A5C0-A310B94AC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80376" y="6380973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spcAft>
                  <a:spcPts val="600"/>
                </a:spcAft>
              </a:pPr>
              <a:t>3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620161-3F96-45C7-9503-769A4D836C96}"/>
              </a:ext>
            </a:extLst>
          </p:cNvPr>
          <p:cNvSpPr txBox="1"/>
          <p:nvPr/>
        </p:nvSpPr>
        <p:spPr>
          <a:xfrm>
            <a:off x="6490064" y="4220277"/>
            <a:ext cx="50466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prstClr val="black"/>
                </a:solidFill>
                <a:latin typeface="Myriad Pro"/>
                <a:hlinkClick r:id="rId3"/>
              </a:rPr>
              <a:t>https://youtu.be/h8OJ3X_k5AQ</a:t>
            </a:r>
            <a:r>
              <a:rPr lang="en-GB" sz="2400" dirty="0">
                <a:solidFill>
                  <a:prstClr val="black"/>
                </a:solidFill>
                <a:latin typeface="Myriad Pro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8568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32D3D-09F2-47FB-ABFD-73914422C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5418" y="887148"/>
            <a:ext cx="8229600" cy="1143000"/>
          </a:xfrm>
        </p:spPr>
        <p:txBody>
          <a:bodyPr/>
          <a:lstStyle/>
          <a:p>
            <a:r>
              <a:rPr lang="en-GB" dirty="0"/>
              <a:t>Swansea Councillor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5A06936-2F16-4A29-BD72-C05A081C4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4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7596DA-3EA5-4257-B7F4-BAB07A9A57D4}"/>
              </a:ext>
            </a:extLst>
          </p:cNvPr>
          <p:cNvSpPr txBox="1"/>
          <p:nvPr/>
        </p:nvSpPr>
        <p:spPr>
          <a:xfrm>
            <a:off x="810806" y="4974246"/>
            <a:ext cx="617443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prstClr val="black"/>
                </a:solidFill>
                <a:latin typeface="Myriad Pro"/>
                <a:hlinkClick r:id="rId2"/>
              </a:rPr>
              <a:t>https://democracy.swansea.gov.uk/mgUserInfo.aspx?UID=392&amp;LLL=-1</a:t>
            </a:r>
            <a:r>
              <a:rPr lang="en-GB" sz="1400" dirty="0">
                <a:solidFill>
                  <a:prstClr val="black"/>
                </a:solidFill>
                <a:latin typeface="Myriad Pro"/>
              </a:rPr>
              <a:t>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B2FF94-5224-4640-9F7C-828844A67B41}"/>
              </a:ext>
            </a:extLst>
          </p:cNvPr>
          <p:cNvSpPr txBox="1"/>
          <p:nvPr/>
        </p:nvSpPr>
        <p:spPr>
          <a:xfrm>
            <a:off x="923453" y="2175150"/>
            <a:ext cx="805286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Myriad Pro"/>
              </a:rPr>
              <a:t>The Swansea Council website contains a huge amount of information relating to a very wide range of public service provision</a:t>
            </a:r>
          </a:p>
          <a:p>
            <a:endParaRPr lang="en-GB" dirty="0">
              <a:solidFill>
                <a:prstClr val="black"/>
              </a:solidFill>
              <a:latin typeface="Myriad Pr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Myriad Pro"/>
              </a:rPr>
              <a:t>Lists of councillors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Myriad Pro"/>
              </a:rPr>
              <a:t>Lists of meetings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Myriad Pro"/>
              </a:rPr>
              <a:t>Agenda packs and reports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Myriad Pro"/>
              </a:rPr>
              <a:t>Videos of public meetings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Myriad Pro"/>
              </a:rPr>
              <a:t>‘Scrutiny’ of what the council does and why it does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Myriad Pro"/>
              </a:rPr>
              <a:t>We are accountable to the 245,000 people who live here!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01453D7-2DAF-4AAF-BDDE-B68DAC3948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0004" y="2018469"/>
            <a:ext cx="2221190" cy="310966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5F87492-CF13-4705-ACB7-725F276B2F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7888" y="274638"/>
            <a:ext cx="1872208" cy="646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836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E97A15B-C16F-4452-B221-04BA6B05B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699017"/>
          </a:xfrm>
        </p:spPr>
        <p:txBody>
          <a:bodyPr>
            <a:normAutofit/>
          </a:bodyPr>
          <a:lstStyle/>
          <a:p>
            <a:pPr algn="l"/>
            <a:r>
              <a:rPr lang="en-GB" sz="6000" dirty="0"/>
              <a:t>Contact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08E02B7-2867-4552-A661-B3645825A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5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5AC986-BCE8-1291-6755-23BA94B1FB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005342"/>
            <a:ext cx="10972800" cy="2503282"/>
          </a:xfrm>
        </p:spPr>
        <p:txBody>
          <a:bodyPr>
            <a:normAutofit fontScale="92500"/>
          </a:bodyPr>
          <a:lstStyle/>
          <a:p>
            <a:r>
              <a:rPr lang="en-GB" sz="3200" dirty="0"/>
              <a:t>Participate in classes</a:t>
            </a:r>
          </a:p>
          <a:p>
            <a:r>
              <a:rPr lang="en-GB" sz="3200" dirty="0"/>
              <a:t>Be proactive</a:t>
            </a:r>
          </a:p>
          <a:p>
            <a:r>
              <a:rPr lang="en-GB" sz="3200" dirty="0"/>
              <a:t>Ask any question you have</a:t>
            </a:r>
          </a:p>
          <a:p>
            <a:r>
              <a:rPr lang="en-GB" dirty="0"/>
              <a:t>Face-to-face is always best: ask questions when you see me</a:t>
            </a:r>
          </a:p>
        </p:txBody>
      </p:sp>
      <p:sp>
        <p:nvSpPr>
          <p:cNvPr id="8" name="Content Placeholder 4">
            <a:extLst>
              <a:ext uri="{FF2B5EF4-FFF2-40B4-BE49-F238E27FC236}">
                <a16:creationId xmlns:a16="http://schemas.microsoft.com/office/drawing/2014/main" id="{4E780FD9-FC44-7FC7-F0A8-B2E6163CD06E}"/>
              </a:ext>
            </a:extLst>
          </p:cNvPr>
          <p:cNvSpPr txBox="1">
            <a:spLocks/>
          </p:cNvSpPr>
          <p:nvPr/>
        </p:nvSpPr>
        <p:spPr>
          <a:xfrm>
            <a:off x="609599" y="4508625"/>
            <a:ext cx="11092665" cy="114798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0"/>
              </a:spcBef>
              <a:buClr>
                <a:srgbClr val="93A299"/>
              </a:buClr>
              <a:buNone/>
              <a:defRPr/>
            </a:pPr>
            <a:r>
              <a:rPr lang="en-GB" dirty="0">
                <a:solidFill>
                  <a:prstClr val="black"/>
                </a:solidFill>
                <a:latin typeface="Arial"/>
              </a:rPr>
              <a:t>Email- </a:t>
            </a:r>
            <a:r>
              <a:rPr lang="en-GB" dirty="0">
                <a:solidFill>
                  <a:prstClr val="black"/>
                </a:solidFill>
                <a:latin typeface="Arial"/>
                <a:hlinkClick r:id="rId2"/>
              </a:rPr>
              <a:t>Mike.durke@uwtsd.ac.uk</a:t>
            </a:r>
            <a:endParaRPr lang="en-GB" dirty="0">
              <a:solidFill>
                <a:prstClr val="black"/>
              </a:solidFill>
              <a:latin typeface="Arial"/>
            </a:endParaRPr>
          </a:p>
          <a:p>
            <a:pPr marL="0" indent="0" algn="ctr">
              <a:spcBef>
                <a:spcPts val="0"/>
              </a:spcBef>
              <a:buClr>
                <a:srgbClr val="93A299"/>
              </a:buClr>
              <a:buFont typeface="Arial" pitchFamily="34" charset="0"/>
              <a:buNone/>
              <a:defRPr/>
            </a:pPr>
            <a:endParaRPr lang="en-GB" dirty="0">
              <a:solidFill>
                <a:prstClr val="black"/>
              </a:solidFill>
              <a:latin typeface="Arial"/>
            </a:endParaRPr>
          </a:p>
          <a:p>
            <a:pPr marL="0" indent="0" algn="ctr">
              <a:spcBef>
                <a:spcPts val="0"/>
              </a:spcBef>
              <a:buClr>
                <a:srgbClr val="93A299"/>
              </a:buClr>
              <a:buFont typeface="Arial" pitchFamily="34" charset="0"/>
              <a:buNone/>
              <a:defRPr/>
            </a:pPr>
            <a:r>
              <a:rPr lang="en-GB" dirty="0">
                <a:solidFill>
                  <a:prstClr val="black"/>
                </a:solidFill>
                <a:latin typeface="Arial"/>
              </a:rPr>
              <a:t>Website -  </a:t>
            </a:r>
            <a:r>
              <a:rPr lang="en-GB" sz="2800" dirty="0">
                <a:solidFill>
                  <a:prstClr val="black"/>
                </a:solidFill>
                <a:latin typeface="Arial"/>
                <a:hlinkClick r:id="rId3"/>
              </a:rPr>
              <a:t>www.mikedurke.co.uk </a:t>
            </a:r>
          </a:p>
          <a:p>
            <a:pPr marL="0" indent="0" algn="ctr">
              <a:spcBef>
                <a:spcPts val="0"/>
              </a:spcBef>
              <a:buClr>
                <a:srgbClr val="93A299"/>
              </a:buClr>
              <a:buFont typeface="Arial" pitchFamily="34" charset="0"/>
              <a:buNone/>
              <a:defRPr/>
            </a:pPr>
            <a:endParaRPr lang="en-GB" dirty="0">
              <a:solidFill>
                <a:prstClr val="black"/>
              </a:solidFill>
              <a:latin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939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3400"/>
            <a:ext cx="10972800" cy="155795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Level of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0491" y="2254313"/>
            <a:ext cx="10474859" cy="4222687"/>
          </a:xfrm>
        </p:spPr>
        <p:txBody>
          <a:bodyPr>
            <a:noAutofit/>
          </a:bodyPr>
          <a:lstStyle/>
          <a:p>
            <a:r>
              <a:rPr lang="en-US" sz="2800" dirty="0"/>
              <a:t>Achievement at Level 4 reflects the ability to </a:t>
            </a:r>
            <a:r>
              <a:rPr lang="en-US" sz="2800" b="1" dirty="0"/>
              <a:t>identify and use </a:t>
            </a:r>
            <a:r>
              <a:rPr lang="en-US" sz="2800" dirty="0"/>
              <a:t>relevant understanding, methods and skills to address problems that are well-defined but complex and non-routine. </a:t>
            </a:r>
          </a:p>
          <a:p>
            <a:r>
              <a:rPr lang="en-US" sz="2800" dirty="0"/>
              <a:t>It includes </a:t>
            </a:r>
            <a:r>
              <a:rPr lang="en-US" sz="2800" b="1" dirty="0"/>
              <a:t>taking responsibility </a:t>
            </a:r>
            <a:r>
              <a:rPr lang="en-US" sz="2800" dirty="0"/>
              <a:t>for overall courses of action as well as </a:t>
            </a:r>
            <a:r>
              <a:rPr lang="en-US" sz="2800" b="1" dirty="0"/>
              <a:t>exercising autonomy </a:t>
            </a:r>
            <a:r>
              <a:rPr lang="en-US" sz="2800" dirty="0"/>
              <a:t>and judgement within broad parameters. </a:t>
            </a:r>
          </a:p>
          <a:p>
            <a:r>
              <a:rPr lang="en-US" sz="2800" dirty="0"/>
              <a:t>It also reflects understanding of </a:t>
            </a:r>
            <a:r>
              <a:rPr lang="en-US" sz="2800" b="1" dirty="0"/>
              <a:t>different perspectives </a:t>
            </a:r>
            <a:r>
              <a:rPr lang="en-US" sz="2800" dirty="0"/>
              <a:t>or approaches within an area of study or work.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8769350" y="780600"/>
            <a:ext cx="2333216" cy="106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6</a:t>
            </a:fld>
            <a:endParaRPr lang="en-GB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3238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3399"/>
            <a:ext cx="10972800" cy="2379681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Aims of </a:t>
            </a:r>
            <a:br>
              <a:rPr lang="en-GB" sz="6000" dirty="0">
                <a:solidFill>
                  <a:schemeClr val="tx1"/>
                </a:solidFill>
              </a:rPr>
            </a:br>
            <a:r>
              <a:rPr lang="en-GB" sz="6000" dirty="0">
                <a:solidFill>
                  <a:schemeClr val="tx1"/>
                </a:solidFill>
              </a:rPr>
              <a:t>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endParaRPr lang="en-US" sz="3200" b="1" dirty="0"/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7</a:t>
            </a:fld>
            <a:endParaRPr lang="en-GB">
              <a:latin typeface="Arial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E5F56E-EE6C-0AFF-1441-1A6A8AEE2B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4429" y="635923"/>
            <a:ext cx="5481099" cy="279307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8594863-6DE4-3400-4D61-E07AAD53DA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4429" y="3900378"/>
            <a:ext cx="5625154" cy="2714843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F69FF97-462C-4A69-84FD-69968F4BA4F4}"/>
              </a:ext>
            </a:extLst>
          </p:cNvPr>
          <p:cNvSpPr txBox="1"/>
          <p:nvPr/>
        </p:nvSpPr>
        <p:spPr>
          <a:xfrm>
            <a:off x="786472" y="2858495"/>
            <a:ext cx="4283765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To help the student develop the skills required to enter employment within their chosen field.</a:t>
            </a:r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3399"/>
            <a:ext cx="10972800" cy="1669111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7731" y="2464141"/>
            <a:ext cx="9746104" cy="35093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Upon the successful completion of this module, the student should be able to demonstrate the ability to:</a:t>
            </a:r>
          </a:p>
          <a:p>
            <a:r>
              <a:rPr lang="en-GB" sz="3200" dirty="0"/>
              <a:t>create a covering letter, CV, LinkedIn profile;</a:t>
            </a:r>
          </a:p>
          <a:p>
            <a:r>
              <a:rPr lang="en-GB" sz="3200" dirty="0"/>
              <a:t>demonstrate a working knowledge of factors that can promote success in the workplace.</a:t>
            </a:r>
          </a:p>
          <a:p>
            <a:pPr marL="0" indent="0">
              <a:buNone/>
            </a:pPr>
            <a:endParaRPr lang="en-US" sz="3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4705997" y="5433425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8</a:t>
            </a:fld>
            <a:endParaRPr lang="en-GB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5420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3399"/>
            <a:ext cx="10972800" cy="1576057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95699" y="2236207"/>
            <a:ext cx="5384800" cy="3947220"/>
          </a:xfrm>
        </p:spPr>
        <p:txBody>
          <a:bodyPr>
            <a:normAutofit/>
          </a:bodyPr>
          <a:lstStyle/>
          <a:p>
            <a:r>
              <a:rPr lang="en-US" dirty="0"/>
              <a:t>CV writing</a:t>
            </a:r>
          </a:p>
          <a:p>
            <a:r>
              <a:rPr lang="en-US" dirty="0"/>
              <a:t>Letter writing</a:t>
            </a:r>
          </a:p>
          <a:p>
            <a:r>
              <a:rPr lang="en-US" dirty="0"/>
              <a:t>LinkedIn</a:t>
            </a:r>
          </a:p>
          <a:p>
            <a:r>
              <a:rPr lang="en-US" dirty="0"/>
              <a:t>Interview skills</a:t>
            </a:r>
          </a:p>
          <a:p>
            <a:r>
              <a:rPr lang="en-US" dirty="0"/>
              <a:t>Time management</a:t>
            </a:r>
          </a:p>
          <a:p>
            <a:r>
              <a:rPr lang="en-US" dirty="0"/>
              <a:t>Networking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7A273E0-8427-D353-14C9-6B677BF3D8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2444434"/>
            <a:ext cx="5384800" cy="3947221"/>
          </a:xfrm>
        </p:spPr>
        <p:txBody>
          <a:bodyPr/>
          <a:lstStyle/>
          <a:p>
            <a:r>
              <a:rPr lang="en-GB" dirty="0"/>
              <a:t>Building rapport and working relationships</a:t>
            </a:r>
          </a:p>
          <a:p>
            <a:r>
              <a:rPr lang="en-GB" dirty="0"/>
              <a:t>Diversity and respect</a:t>
            </a:r>
          </a:p>
          <a:p>
            <a:r>
              <a:rPr lang="en-GB" dirty="0"/>
              <a:t>Interpersonal skills</a:t>
            </a:r>
          </a:p>
          <a:p>
            <a:r>
              <a:rPr lang="en-GB" dirty="0"/>
              <a:t>Recruitment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9</a:t>
            </a:fld>
            <a:endParaRPr lang="en-GB">
              <a:latin typeface="Arial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8068568" y="727964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5831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919537" y="388743"/>
            <a:ext cx="9315656" cy="2360065"/>
          </a:xfrm>
          <a:solidFill>
            <a:schemeClr val="accent1"/>
          </a:solidFill>
        </p:spPr>
        <p:txBody>
          <a:bodyPr>
            <a:normAutofit/>
          </a:bodyPr>
          <a:lstStyle/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200" b="1" dirty="0">
                <a:solidFill>
                  <a:srgbClr val="292934"/>
                </a:solidFill>
                <a:latin typeface="Arial"/>
              </a:rPr>
              <a:t>Weeks 1 – 6 (w/b)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200" dirty="0">
                <a:solidFill>
                  <a:srgbClr val="292934"/>
                </a:solidFill>
                <a:latin typeface="Arial"/>
              </a:rPr>
              <a:t>27</a:t>
            </a:r>
            <a:r>
              <a:rPr lang="en-GB" sz="32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 January – 3</a:t>
            </a:r>
            <a:r>
              <a:rPr lang="en-GB" sz="3200" baseline="30000" dirty="0">
                <a:solidFill>
                  <a:srgbClr val="292934"/>
                </a:solidFill>
                <a:latin typeface="Arial"/>
              </a:rPr>
              <a:t>rd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 March 2025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200" dirty="0">
                <a:solidFill>
                  <a:srgbClr val="292934"/>
                </a:solidFill>
                <a:latin typeface="Arial"/>
              </a:rPr>
              <a:t>One assignment for </a:t>
            </a:r>
            <a:r>
              <a:rPr lang="en-GB" sz="3200">
                <a:solidFill>
                  <a:srgbClr val="292934"/>
                </a:solidFill>
                <a:latin typeface="Arial"/>
              </a:rPr>
              <a:t>this module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3200" dirty="0">
                <a:solidFill>
                  <a:srgbClr val="292934"/>
                </a:solidFill>
                <a:latin typeface="Arial"/>
              </a:rPr>
              <a:t>10</a:t>
            </a:r>
            <a:r>
              <a:rPr lang="en-GB" sz="32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3200" dirty="0">
                <a:solidFill>
                  <a:srgbClr val="292934"/>
                </a:solidFill>
                <a:latin typeface="Arial"/>
              </a:rPr>
              <a:t> March – Progression week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3200" dirty="0">
              <a:solidFill>
                <a:srgbClr val="292934"/>
              </a:solidFill>
              <a:latin typeface="Arial"/>
            </a:endParaRP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1688" dirty="0">
              <a:solidFill>
                <a:srgbClr val="292934"/>
              </a:solidFill>
              <a:latin typeface="Arial"/>
            </a:endParaRPr>
          </a:p>
          <a:p>
            <a:pPr marL="0" indent="0" algn="ctr">
              <a:buClr>
                <a:srgbClr val="93A299"/>
              </a:buClr>
              <a:buSzPct val="85000"/>
              <a:buNone/>
            </a:pPr>
            <a:endParaRPr lang="en-GB" sz="1688" b="1" dirty="0">
              <a:solidFill>
                <a:srgbClr val="292934"/>
              </a:solidFill>
              <a:latin typeface="Arial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919537" y="2748808"/>
            <a:ext cx="9315656" cy="2825389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marL="0" marR="0" lvl="0" indent="0" algn="ctr" defTabSz="51435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292934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51435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Weeks 7 - 9 (w/b)</a:t>
            </a:r>
          </a:p>
          <a:p>
            <a:pPr marL="0" marR="0" lvl="0" indent="0" algn="ctr" defTabSz="51435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17</a:t>
            </a:r>
            <a:r>
              <a:rPr kumimoji="0" lang="en-GB" sz="32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March – 31</a:t>
            </a:r>
            <a:r>
              <a:rPr kumimoji="0" lang="en-GB" sz="32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st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March</a:t>
            </a:r>
          </a:p>
          <a:p>
            <a:pPr marL="0" marR="0" lvl="0" indent="0" algn="ctr" defTabSz="51435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Easter Break – 7</a:t>
            </a:r>
            <a:r>
              <a:rPr kumimoji="0" lang="en-GB" sz="32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April – 25</a:t>
            </a:r>
            <a:r>
              <a:rPr kumimoji="0" lang="en-GB" sz="32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April</a:t>
            </a:r>
          </a:p>
          <a:p>
            <a:pPr marL="0" marR="0" lvl="0" indent="0" algn="ctr" defTabSz="51435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Assignment Two –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11.59pm Friday 9</a:t>
            </a:r>
            <a:r>
              <a:rPr kumimoji="0" lang="en-GB" sz="3200" b="0" i="0" u="none" strike="noStrike" kern="1200" cap="none" spc="0" normalizeH="0" baseline="3000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May 25</a:t>
            </a:r>
          </a:p>
        </p:txBody>
      </p:sp>
      <p:sp>
        <p:nvSpPr>
          <p:cNvPr id="4" name="Rectangle 3"/>
          <p:cNvSpPr/>
          <p:nvPr/>
        </p:nvSpPr>
        <p:spPr>
          <a:xfrm>
            <a:off x="150660" y="2565928"/>
            <a:ext cx="155887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51435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292934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20 Credits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51435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675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51435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675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3254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C8A73-76B8-9FFA-967E-A8C6F259F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719532"/>
          </a:xfrm>
        </p:spPr>
        <p:txBody>
          <a:bodyPr>
            <a:normAutofit/>
          </a:bodyPr>
          <a:lstStyle/>
          <a:p>
            <a:r>
              <a:rPr lang="en-GB" sz="6000" dirty="0"/>
              <a:t>Weekly Classes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F35A5-47A4-D27C-A2E1-096BCEEA62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276271"/>
            <a:ext cx="10972800" cy="3240961"/>
          </a:xfrm>
        </p:spPr>
        <p:txBody>
          <a:bodyPr>
            <a:normAutofit/>
          </a:bodyPr>
          <a:lstStyle/>
          <a:p>
            <a:r>
              <a:rPr lang="en-GB" sz="4000" dirty="0"/>
              <a:t>Mondays 2-4pm AS501</a:t>
            </a:r>
          </a:p>
          <a:p>
            <a:r>
              <a:rPr lang="en-GB" sz="4000" dirty="0"/>
              <a:t>Tuesdays 2-4pm in AS223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859F9A-B9C0-4553-4838-CBE9C8A5B7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4890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3400"/>
            <a:ext cx="10972800" cy="1780592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920482"/>
            <a:ext cx="5384800" cy="3471174"/>
          </a:xfrm>
        </p:spPr>
        <p:txBody>
          <a:bodyPr>
            <a:normAutofit fontScale="92500"/>
          </a:bodyPr>
          <a:lstStyle/>
          <a:p>
            <a:r>
              <a:rPr lang="en-US" dirty="0"/>
              <a:t>Coursework</a:t>
            </a:r>
          </a:p>
          <a:p>
            <a:r>
              <a:rPr lang="en-US" dirty="0"/>
              <a:t>Four elements</a:t>
            </a:r>
          </a:p>
          <a:p>
            <a:r>
              <a:rPr lang="en-US" dirty="0"/>
              <a:t>Equivalent to 3,000 words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AEDE6D-09D5-77D5-1BCA-02C2B6C4DA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2444618"/>
            <a:ext cx="5384800" cy="3947037"/>
          </a:xfrm>
        </p:spPr>
        <p:txBody>
          <a:bodyPr>
            <a:normAutofit fontScale="92500"/>
          </a:bodyPr>
          <a:lstStyle/>
          <a:p>
            <a:r>
              <a:rPr lang="en-GB" dirty="0"/>
              <a:t>One report, four sections</a:t>
            </a:r>
          </a:p>
          <a:p>
            <a:r>
              <a:rPr lang="en-GB" dirty="0"/>
              <a:t>Cover page</a:t>
            </a:r>
          </a:p>
          <a:p>
            <a:r>
              <a:rPr lang="en-GB" dirty="0"/>
              <a:t>Contents Page</a:t>
            </a:r>
          </a:p>
          <a:p>
            <a:r>
              <a:rPr lang="en-GB" dirty="0"/>
              <a:t>Introduction (success in the workplace) – 750 words</a:t>
            </a:r>
          </a:p>
          <a:p>
            <a:r>
              <a:rPr lang="en-GB" dirty="0"/>
              <a:t>CV (two pages) and Covering Letter (one page)</a:t>
            </a:r>
          </a:p>
          <a:p>
            <a:r>
              <a:rPr lang="en-GB" dirty="0"/>
              <a:t>LinkedIn Profile (no word count)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12</a:t>
            </a:fld>
            <a:endParaRPr lang="en-GB">
              <a:latin typeface="Arial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7102065" y="836850"/>
            <a:ext cx="2603878" cy="118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880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33400"/>
            <a:ext cx="10972800" cy="153079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Referencing</a:t>
            </a:r>
            <a:r>
              <a:rPr lang="en-GB" sz="60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1027" y="2435383"/>
            <a:ext cx="9646935" cy="3515996"/>
          </a:xfrm>
        </p:spPr>
        <p:txBody>
          <a:bodyPr/>
          <a:lstStyle/>
          <a:p>
            <a:r>
              <a:rPr lang="en-GB" sz="2800" dirty="0"/>
              <a:t>Without question a key academic skill which needs to be grasped as soon as possible</a:t>
            </a:r>
          </a:p>
          <a:p>
            <a:r>
              <a:rPr lang="en-GB" sz="2800" dirty="0"/>
              <a:t>Once learned it will be a foundation for your studies at every level.</a:t>
            </a:r>
          </a:p>
          <a:p>
            <a:r>
              <a:rPr lang="en-GB" sz="2800" dirty="0"/>
              <a:t>Author’s surname, initial, (year), title, place of publication: publisher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8716169" y="615503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>
                <a:latin typeface="Arial"/>
              </a:rPr>
              <a:pPr/>
              <a:t>13</a:t>
            </a:fld>
            <a:endParaRPr lang="en-GB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0924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BDB920-B536-6723-1674-DC1F2BCE1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14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25CE67-3071-4C60-8D68-A9A1E0E4A8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7420" y="651843"/>
            <a:ext cx="8172580" cy="5524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261781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549</Words>
  <Application>Microsoft Office PowerPoint</Application>
  <PresentationFormat>Widescreen</PresentationFormat>
  <Paragraphs>110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Myriad Pro</vt:lpstr>
      <vt:lpstr>20140311PresentationUWTSDTemplate</vt:lpstr>
      <vt:lpstr>Clarity</vt:lpstr>
      <vt:lpstr>2_20140311PresentationUWTSDTemplate</vt:lpstr>
      <vt:lpstr>BMLW4008 Preparing for Employment</vt:lpstr>
      <vt:lpstr>Contents</vt:lpstr>
      <vt:lpstr>Welcome</vt:lpstr>
      <vt:lpstr>Swansea Councillor</vt:lpstr>
      <vt:lpstr>Contact</vt:lpstr>
      <vt:lpstr>Level of Study</vt:lpstr>
      <vt:lpstr>Aims of  Module</vt:lpstr>
      <vt:lpstr>Learning Outcomes</vt:lpstr>
      <vt:lpstr>Indicative Content</vt:lpstr>
      <vt:lpstr>PowerPoint Presentation</vt:lpstr>
      <vt:lpstr>Weekly Classes</vt:lpstr>
      <vt:lpstr>Assessment</vt:lpstr>
      <vt:lpstr>Referencing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BMCP4001/ BMLW4008 Preparing for Employment</dc:title>
  <dc:creator>Mike Durke</dc:creator>
  <cp:lastModifiedBy>Mike Durke</cp:lastModifiedBy>
  <cp:revision>9</cp:revision>
  <dcterms:created xsi:type="dcterms:W3CDTF">2024-01-16T15:45:26Z</dcterms:created>
  <dcterms:modified xsi:type="dcterms:W3CDTF">2025-01-23T15:19:01Z</dcterms:modified>
</cp:coreProperties>
</file>