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74" r:id="rId5"/>
    <p:sldId id="260" r:id="rId6"/>
    <p:sldId id="261" r:id="rId7"/>
    <p:sldId id="262" r:id="rId8"/>
    <p:sldId id="268" r:id="rId9"/>
    <p:sldId id="263" r:id="rId10"/>
    <p:sldId id="264" r:id="rId11"/>
    <p:sldId id="265" r:id="rId12"/>
    <p:sldId id="266" r:id="rId13"/>
    <p:sldId id="267" r:id="rId14"/>
    <p:sldId id="269" r:id="rId15"/>
    <p:sldId id="271" r:id="rId16"/>
    <p:sldId id="275" r:id="rId17"/>
    <p:sldId id="276" r:id="rId18"/>
    <p:sldId id="272" r:id="rId19"/>
    <p:sldId id="273" r:id="rId20"/>
    <p:sldId id="277" r:id="rId21"/>
    <p:sldId id="278" r:id="rId22"/>
    <p:sldId id="279" r:id="rId23"/>
    <p:sldId id="280"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86"/>
    <p:restoredTop sz="94694"/>
  </p:normalViewPr>
  <p:slideViewPr>
    <p:cSldViewPr snapToGrid="0">
      <p:cViewPr varScale="1">
        <p:scale>
          <a:sx n="108" d="100"/>
          <a:sy n="108" d="100"/>
        </p:scale>
        <p:origin x="216" y="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4/8/25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87067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4/8/25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3802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4/8/25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90604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4/8/25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2516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4/8/25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3075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4/8/25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860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4/8/25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02848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4/8/25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80367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4/8/25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703095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4/8/25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44469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4/8/25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95806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4/8/25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88617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CE9B4-E6BB-EAF1-28C0-07AD2E603A32}"/>
              </a:ext>
            </a:extLst>
          </p:cNvPr>
          <p:cNvSpPr>
            <a:spLocks noGrp="1"/>
          </p:cNvSpPr>
          <p:nvPr>
            <p:ph type="ctrTitle"/>
          </p:nvPr>
        </p:nvSpPr>
        <p:spPr>
          <a:xfrm>
            <a:off x="685800" y="899024"/>
            <a:ext cx="3076032" cy="3914947"/>
          </a:xfrm>
        </p:spPr>
        <p:txBody>
          <a:bodyPr>
            <a:normAutofit/>
          </a:bodyPr>
          <a:lstStyle/>
          <a:p>
            <a:r>
              <a:rPr lang="en-US" sz="4000"/>
              <a:t>FinSecure Cyber Security Policies and Solutions</a:t>
            </a:r>
          </a:p>
        </p:txBody>
      </p:sp>
      <p:sp>
        <p:nvSpPr>
          <p:cNvPr id="3" name="Subtitle 2">
            <a:extLst>
              <a:ext uri="{FF2B5EF4-FFF2-40B4-BE49-F238E27FC236}">
                <a16:creationId xmlns:a16="http://schemas.microsoft.com/office/drawing/2014/main" id="{8059F580-E72D-1DC1-2FC2-B88080C16C4F}"/>
              </a:ext>
            </a:extLst>
          </p:cNvPr>
          <p:cNvSpPr>
            <a:spLocks noGrp="1"/>
          </p:cNvSpPr>
          <p:nvPr>
            <p:ph type="subTitle" idx="1"/>
          </p:nvPr>
        </p:nvSpPr>
        <p:spPr>
          <a:xfrm>
            <a:off x="463401" y="4928547"/>
            <a:ext cx="2703583" cy="1568896"/>
          </a:xfrm>
        </p:spPr>
        <p:txBody>
          <a:bodyPr>
            <a:normAutofit/>
          </a:bodyPr>
          <a:lstStyle/>
          <a:p>
            <a:r>
              <a:rPr lang="en-US" sz="1800" dirty="0"/>
              <a:t>2319368 – Matthew Evans ACCA4024 Networks and Cyber Security Essentials</a:t>
            </a:r>
          </a:p>
          <a:p>
            <a:endParaRPr lang="en-US" sz="1800" dirty="0"/>
          </a:p>
        </p:txBody>
      </p:sp>
      <p:cxnSp>
        <p:nvCxnSpPr>
          <p:cNvPr id="20" name="Straight Connector 1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Video 3" descr="Large Computer Servers">
            <a:extLst>
              <a:ext uri="{FF2B5EF4-FFF2-40B4-BE49-F238E27FC236}">
                <a16:creationId xmlns:a16="http://schemas.microsoft.com/office/drawing/2014/main" id="{6D74F61A-25FB-C89F-4ACF-C846722B3768}"/>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p:blipFill>
        <p:spPr>
          <a:xfrm>
            <a:off x="4038600" y="1366760"/>
            <a:ext cx="7353299" cy="4124482"/>
          </a:xfrm>
          <a:prstGeom prst="rect">
            <a:avLst/>
          </a:prstGeom>
        </p:spPr>
      </p:pic>
    </p:spTree>
    <p:extLst>
      <p:ext uri="{BB962C8B-B14F-4D97-AF65-F5344CB8AC3E}">
        <p14:creationId xmlns:p14="http://schemas.microsoft.com/office/powerpoint/2010/main" val="139989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5A4B-E606-658D-1A62-E1D2D86FD94D}"/>
              </a:ext>
            </a:extLst>
          </p:cNvPr>
          <p:cNvSpPr>
            <a:spLocks noGrp="1"/>
          </p:cNvSpPr>
          <p:nvPr>
            <p:ph type="title"/>
          </p:nvPr>
        </p:nvSpPr>
        <p:spPr/>
        <p:txBody>
          <a:bodyPr/>
          <a:lstStyle/>
          <a:p>
            <a:r>
              <a:rPr lang="en-US" dirty="0"/>
              <a:t>Internal and external security threats</a:t>
            </a:r>
          </a:p>
        </p:txBody>
      </p:sp>
      <p:sp>
        <p:nvSpPr>
          <p:cNvPr id="3" name="Content Placeholder 2">
            <a:extLst>
              <a:ext uri="{FF2B5EF4-FFF2-40B4-BE49-F238E27FC236}">
                <a16:creationId xmlns:a16="http://schemas.microsoft.com/office/drawing/2014/main" id="{F7DDB2D2-E283-7260-D199-EF7F0DA53132}"/>
              </a:ext>
            </a:extLst>
          </p:cNvPr>
          <p:cNvSpPr>
            <a:spLocks noGrp="1"/>
          </p:cNvSpPr>
          <p:nvPr>
            <p:ph idx="1"/>
          </p:nvPr>
        </p:nvSpPr>
        <p:spPr>
          <a:xfrm>
            <a:off x="700635" y="2221992"/>
            <a:ext cx="5395365" cy="3739896"/>
          </a:xfrm>
        </p:spPr>
        <p:txBody>
          <a:bodyPr/>
          <a:lstStyle/>
          <a:p>
            <a:r>
              <a:rPr lang="en-US" dirty="0"/>
              <a:t>Negligent Insiders</a:t>
            </a:r>
          </a:p>
          <a:p>
            <a:r>
              <a:rPr lang="en-US" dirty="0"/>
              <a:t>Malicious Insiders</a:t>
            </a:r>
          </a:p>
          <a:p>
            <a:r>
              <a:rPr lang="en-US" dirty="0"/>
              <a:t>Social Engineering</a:t>
            </a:r>
          </a:p>
          <a:p>
            <a:r>
              <a:rPr lang="en-US" dirty="0"/>
              <a:t>Infrastructure and Policy Threats</a:t>
            </a:r>
          </a:p>
          <a:p>
            <a:r>
              <a:rPr lang="en-US" dirty="0"/>
              <a:t>Technical Component Threats</a:t>
            </a:r>
          </a:p>
          <a:p>
            <a:r>
              <a:rPr lang="en-US" dirty="0"/>
              <a:t>Phishing</a:t>
            </a:r>
          </a:p>
        </p:txBody>
      </p:sp>
    </p:spTree>
    <p:extLst>
      <p:ext uri="{BB962C8B-B14F-4D97-AF65-F5344CB8AC3E}">
        <p14:creationId xmlns:p14="http://schemas.microsoft.com/office/powerpoint/2010/main" val="280474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79D0D-0012-90B1-1E70-569F89793677}"/>
              </a:ext>
            </a:extLst>
          </p:cNvPr>
          <p:cNvSpPr>
            <a:spLocks noGrp="1"/>
          </p:cNvSpPr>
          <p:nvPr>
            <p:ph type="title"/>
          </p:nvPr>
        </p:nvSpPr>
        <p:spPr/>
        <p:txBody>
          <a:bodyPr/>
          <a:lstStyle/>
          <a:p>
            <a:r>
              <a:rPr lang="en-US" dirty="0"/>
              <a:t>Negligent insiders</a:t>
            </a:r>
          </a:p>
        </p:txBody>
      </p:sp>
      <p:sp>
        <p:nvSpPr>
          <p:cNvPr id="3" name="Content Placeholder 2">
            <a:extLst>
              <a:ext uri="{FF2B5EF4-FFF2-40B4-BE49-F238E27FC236}">
                <a16:creationId xmlns:a16="http://schemas.microsoft.com/office/drawing/2014/main" id="{FAA4AC83-21D9-E246-DADA-42A73D99DC3B}"/>
              </a:ext>
            </a:extLst>
          </p:cNvPr>
          <p:cNvSpPr>
            <a:spLocks noGrp="1"/>
          </p:cNvSpPr>
          <p:nvPr>
            <p:ph idx="1"/>
          </p:nvPr>
        </p:nvSpPr>
        <p:spPr>
          <a:xfrm>
            <a:off x="601171" y="1585606"/>
            <a:ext cx="3126298" cy="1169551"/>
          </a:xfrm>
        </p:spPr>
        <p:txBody>
          <a:bodyPr>
            <a:normAutofit/>
          </a:bodyPr>
          <a:lstStyle/>
          <a:p>
            <a:r>
              <a:rPr lang="en-GB" sz="1800" kern="0" dirty="0">
                <a:effectLst/>
                <a:latin typeface="Times New Roman" panose="02020603050405020304" pitchFamily="18" charset="0"/>
                <a:ea typeface="Times New Roman" panose="02020603050405020304" pitchFamily="18" charset="0"/>
              </a:rPr>
              <a:t>Unintentional insider users (those that accidentally expose confidential data)</a:t>
            </a:r>
            <a:endParaRPr lang="en-US" dirty="0"/>
          </a:p>
        </p:txBody>
      </p:sp>
      <p:sp>
        <p:nvSpPr>
          <p:cNvPr id="5" name="TextBox 4">
            <a:extLst>
              <a:ext uri="{FF2B5EF4-FFF2-40B4-BE49-F238E27FC236}">
                <a16:creationId xmlns:a16="http://schemas.microsoft.com/office/drawing/2014/main" id="{BBA11FF7-0FED-C5E0-03BE-50DAB363AD0B}"/>
              </a:ext>
            </a:extLst>
          </p:cNvPr>
          <p:cNvSpPr txBox="1"/>
          <p:nvPr/>
        </p:nvSpPr>
        <p:spPr>
          <a:xfrm>
            <a:off x="601171" y="2893198"/>
            <a:ext cx="4659761" cy="1169551"/>
          </a:xfrm>
          <a:prstGeom prst="rect">
            <a:avLst/>
          </a:prstGeom>
          <a:noFill/>
        </p:spPr>
        <p:txBody>
          <a:bodyPr wrap="square">
            <a:spAutoFit/>
          </a:bodyPr>
          <a:lstStyle/>
          <a:p>
            <a:pPr>
              <a:buNone/>
            </a:pPr>
            <a:r>
              <a:rPr lang="en-GB" sz="1400" dirty="0">
                <a:effectLst/>
                <a:latin typeface="Aptos" panose="020B0004020202020204" pitchFamily="34" charset="0"/>
                <a:ea typeface="Times New Roman" panose="02020603050405020304" pitchFamily="18" charset="0"/>
              </a:rPr>
              <a:t>One of the largest data breaches of a financial business in North America and Canada. </a:t>
            </a:r>
            <a:endParaRPr lang="en-GB" sz="1400" dirty="0">
              <a:effectLst/>
              <a:latin typeface="Times New Roman" panose="02020603050405020304" pitchFamily="18" charset="0"/>
              <a:ea typeface="Times New Roman" panose="02020603050405020304" pitchFamily="18" charset="0"/>
            </a:endParaRPr>
          </a:p>
          <a:p>
            <a:pPr>
              <a:buNone/>
            </a:pPr>
            <a:r>
              <a:rPr lang="en-GB" sz="1400" kern="0" dirty="0">
                <a:effectLst/>
                <a:highlight>
                  <a:srgbClr val="FFFF00"/>
                </a:highlight>
                <a:latin typeface="Aptos" panose="020B0004020202020204" pitchFamily="34" charset="0"/>
                <a:ea typeface="Times New Roman" panose="02020603050405020304" pitchFamily="18" charset="0"/>
              </a:rPr>
              <a:t>In North America, over 100 million affected. Canada 6 million affected.</a:t>
            </a:r>
            <a:r>
              <a:rPr lang="en-GB" sz="1400" kern="0" dirty="0">
                <a:effectLst/>
                <a:latin typeface="Aptos" panose="020B0004020202020204" pitchFamily="34" charset="0"/>
                <a:ea typeface="Times New Roman" panose="02020603050405020304" pitchFamily="18" charset="0"/>
              </a:rPr>
              <a:t> 140,000 Social Security numbers and 80,000 linked bank details of Capital One customers.</a:t>
            </a:r>
            <a:endParaRPr lang="en-US" sz="1400" dirty="0"/>
          </a:p>
        </p:txBody>
      </p:sp>
      <p:pic>
        <p:nvPicPr>
          <p:cNvPr id="1026" name="Picture 2">
            <a:extLst>
              <a:ext uri="{FF2B5EF4-FFF2-40B4-BE49-F238E27FC236}">
                <a16:creationId xmlns:a16="http://schemas.microsoft.com/office/drawing/2014/main" id="{700E0342-8F16-BCF6-F826-C457B2F738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45041" y="950055"/>
            <a:ext cx="1846323" cy="6646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We Can Learn from the Capital One Hack – Krebs on Security">
            <a:extLst>
              <a:ext uri="{FF2B5EF4-FFF2-40B4-BE49-F238E27FC236}">
                <a16:creationId xmlns:a16="http://schemas.microsoft.com/office/drawing/2014/main" id="{266E7DE5-1C0D-5A2D-CADB-CECC4C906B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6451" y="5217536"/>
            <a:ext cx="1264913" cy="8395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052A088-6EA2-258A-CA77-99DF9DA15A65}"/>
              </a:ext>
            </a:extLst>
          </p:cNvPr>
          <p:cNvSpPr txBox="1"/>
          <p:nvPr/>
        </p:nvSpPr>
        <p:spPr>
          <a:xfrm>
            <a:off x="601171" y="4348929"/>
            <a:ext cx="4233876" cy="1169551"/>
          </a:xfrm>
          <a:prstGeom prst="rect">
            <a:avLst/>
          </a:prstGeom>
          <a:noFill/>
        </p:spPr>
        <p:txBody>
          <a:bodyPr wrap="square">
            <a:spAutoFit/>
          </a:bodyPr>
          <a:lstStyle/>
          <a:p>
            <a:r>
              <a:rPr lang="en-GB" sz="1400" kern="0" dirty="0">
                <a:effectLst/>
                <a:latin typeface="Aptos" panose="020B0004020202020204" pitchFamily="34" charset="0"/>
                <a:ea typeface="Times New Roman" panose="02020603050405020304" pitchFamily="18" charset="0"/>
                <a:cs typeface="Times New Roman" panose="02020603050405020304" pitchFamily="18" charset="0"/>
              </a:rPr>
              <a:t>Paige Thompson created a scanning software tool that allowed her to identify cloud computing servers with misconfigured firewalls, allowing the execution of commands from outside to penetrate and to access these servers.</a:t>
            </a:r>
            <a:r>
              <a:rPr lang="en-GB" sz="1400" dirty="0">
                <a:effectLst/>
              </a:rPr>
              <a:t> </a:t>
            </a:r>
            <a:endParaRPr lang="en-US" sz="1400" dirty="0"/>
          </a:p>
        </p:txBody>
      </p:sp>
      <p:pic>
        <p:nvPicPr>
          <p:cNvPr id="8" name="Picture 7" descr="A diagram of a network&#10;&#10;AI-generated content may be incorrect.">
            <a:extLst>
              <a:ext uri="{FF2B5EF4-FFF2-40B4-BE49-F238E27FC236}">
                <a16:creationId xmlns:a16="http://schemas.microsoft.com/office/drawing/2014/main" id="{6748D0F9-97B0-477A-2BA2-50C6AE38992C}"/>
              </a:ext>
            </a:extLst>
          </p:cNvPr>
          <p:cNvPicPr>
            <a:picLocks noChangeAspect="1"/>
          </p:cNvPicPr>
          <p:nvPr/>
        </p:nvPicPr>
        <p:blipFill>
          <a:blip r:embed="rId4"/>
          <a:stretch>
            <a:fillRect/>
          </a:stretch>
        </p:blipFill>
        <p:spPr>
          <a:xfrm>
            <a:off x="5279464" y="1841859"/>
            <a:ext cx="5705861" cy="3382679"/>
          </a:xfrm>
          <a:prstGeom prst="rect">
            <a:avLst/>
          </a:prstGeom>
        </p:spPr>
      </p:pic>
    </p:spTree>
    <p:extLst>
      <p:ext uri="{BB962C8B-B14F-4D97-AF65-F5344CB8AC3E}">
        <p14:creationId xmlns:p14="http://schemas.microsoft.com/office/powerpoint/2010/main" val="1531076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AC20DF-78FB-C97E-5C31-EDAC4E553B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DF73B8-60E9-245A-4722-71A5B55CCA6E}"/>
              </a:ext>
            </a:extLst>
          </p:cNvPr>
          <p:cNvSpPr>
            <a:spLocks noGrp="1"/>
          </p:cNvSpPr>
          <p:nvPr>
            <p:ph type="title"/>
          </p:nvPr>
        </p:nvSpPr>
        <p:spPr/>
        <p:txBody>
          <a:bodyPr/>
          <a:lstStyle/>
          <a:p>
            <a:r>
              <a:rPr lang="en-US" dirty="0"/>
              <a:t>Malicious insiders</a:t>
            </a:r>
          </a:p>
        </p:txBody>
      </p:sp>
      <p:sp>
        <p:nvSpPr>
          <p:cNvPr id="5" name="TextBox 4">
            <a:extLst>
              <a:ext uri="{FF2B5EF4-FFF2-40B4-BE49-F238E27FC236}">
                <a16:creationId xmlns:a16="http://schemas.microsoft.com/office/drawing/2014/main" id="{337780E8-9C93-5635-CB00-983D5EB07180}"/>
              </a:ext>
            </a:extLst>
          </p:cNvPr>
          <p:cNvSpPr txBox="1"/>
          <p:nvPr/>
        </p:nvSpPr>
        <p:spPr>
          <a:xfrm>
            <a:off x="208690" y="1816784"/>
            <a:ext cx="5628440" cy="4247317"/>
          </a:xfrm>
          <a:prstGeom prst="rect">
            <a:avLst/>
          </a:prstGeom>
          <a:noFill/>
        </p:spPr>
        <p:txBody>
          <a:bodyPr wrap="square">
            <a:spAutoFit/>
          </a:bodyPr>
          <a:lstStyle/>
          <a:p>
            <a:pPr>
              <a:buNone/>
            </a:pPr>
            <a:r>
              <a:rPr lang="en-GB" sz="1800" dirty="0">
                <a:effectLst/>
                <a:latin typeface="Aptos" panose="020B0004020202020204" pitchFamily="34" charset="0"/>
                <a:ea typeface="Times New Roman" panose="02020603050405020304" pitchFamily="18" charset="0"/>
              </a:rPr>
              <a:t>Malicious insiders intentionally steal or sabotage data. [4]</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In 2023, electric vehicle giant Tesla suffered a major data breach that was orchestrated by two former employees, who leaked sensitive personal data to a foreign media outlet.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The leaked information included names, addresses, phone numbers, employment records, and social security numbers of over 75,000 current and former employees.</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ptos" panose="020B0004020202020204" pitchFamily="34" charset="0"/>
                <a:ea typeface="Times New Roman" panose="02020603050405020304" pitchFamily="18" charset="0"/>
              </a:rPr>
              <a:t>While legal actions were taken against the former employees responsible for the data breach, the stain on the brand’s security reputation was irreversible. [4]</a:t>
            </a:r>
            <a:endParaRPr lang="en-GB" sz="1800" dirty="0">
              <a:effectLst/>
              <a:latin typeface="Times New Roman" panose="02020603050405020304" pitchFamily="18" charset="0"/>
              <a:ea typeface="Times New Roman" panose="02020603050405020304" pitchFamily="18" charset="0"/>
            </a:endParaRPr>
          </a:p>
        </p:txBody>
      </p:sp>
      <p:pic>
        <p:nvPicPr>
          <p:cNvPr id="3074" name="Picture 2" descr="Tesla Data Breach - 75,000+ Users Information Details Exposed | M Mobasseri">
            <a:extLst>
              <a:ext uri="{FF2B5EF4-FFF2-40B4-BE49-F238E27FC236}">
                <a16:creationId xmlns:a16="http://schemas.microsoft.com/office/drawing/2014/main" id="{53FD7EB6-55E0-681C-8943-13733F50A1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0537" y="912341"/>
            <a:ext cx="3015379" cy="169615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2C5C5F1-D584-E64A-0BCC-CCD1E6372E78}"/>
              </a:ext>
            </a:extLst>
          </p:cNvPr>
          <p:cNvSpPr txBox="1"/>
          <p:nvPr/>
        </p:nvSpPr>
        <p:spPr>
          <a:xfrm>
            <a:off x="5663930" y="3571111"/>
            <a:ext cx="6319380" cy="2492990"/>
          </a:xfrm>
          <a:prstGeom prst="rect">
            <a:avLst/>
          </a:prstGeom>
          <a:noFill/>
        </p:spPr>
        <p:txBody>
          <a:bodyPr wrap="square">
            <a:spAutoFit/>
          </a:bodyPr>
          <a:lstStyle/>
          <a:p>
            <a:pPr marL="342900" lvl="0" indent="-342900">
              <a:buFont typeface="+mj-lt"/>
              <a:buAutoNum type="arabicPeriod"/>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Fraud – consistent of the company’s information and data for personal gain. </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IT sabotage – which is a major and unpredictable action against the firm and could seriously impact the availability of the overall infrastructure. </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Intellectual property theft – which is a remunerative action that permits insiders to exfiltrate copyrights, patents, trademarks and trade secrets without permission.</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Espionage – the practice of illegally obtaining information about the plans and activities from industrial and international government entities. </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mj-lt"/>
              <a:buAutoNum type="arabicPeriod"/>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Unintentional – employees that have not malevolent intent, although their actions, or behaviour, occasionally affect the organisation</a:t>
            </a:r>
          </a:p>
        </p:txBody>
      </p:sp>
      <p:sp>
        <p:nvSpPr>
          <p:cNvPr id="11" name="TextBox 10">
            <a:extLst>
              <a:ext uri="{FF2B5EF4-FFF2-40B4-BE49-F238E27FC236}">
                <a16:creationId xmlns:a16="http://schemas.microsoft.com/office/drawing/2014/main" id="{2F1AA6D1-039A-DBF2-60C8-AEE8948AF5BA}"/>
              </a:ext>
            </a:extLst>
          </p:cNvPr>
          <p:cNvSpPr txBox="1"/>
          <p:nvPr/>
        </p:nvSpPr>
        <p:spPr>
          <a:xfrm>
            <a:off x="6096000" y="3018773"/>
            <a:ext cx="3974926" cy="369332"/>
          </a:xfrm>
          <a:prstGeom prst="rect">
            <a:avLst/>
          </a:prstGeom>
          <a:noFill/>
        </p:spPr>
        <p:txBody>
          <a:bodyPr wrap="square" rtlCol="0">
            <a:spAutoFit/>
          </a:bodyPr>
          <a:lstStyle/>
          <a:p>
            <a:r>
              <a:rPr lang="en-US" dirty="0"/>
              <a:t>Types of Insider Activities</a:t>
            </a:r>
          </a:p>
        </p:txBody>
      </p:sp>
    </p:spTree>
    <p:extLst>
      <p:ext uri="{BB962C8B-B14F-4D97-AF65-F5344CB8AC3E}">
        <p14:creationId xmlns:p14="http://schemas.microsoft.com/office/powerpoint/2010/main" val="1360624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41387-E63F-52E9-AA02-F78ECAC0A55B}"/>
              </a:ext>
            </a:extLst>
          </p:cNvPr>
          <p:cNvSpPr>
            <a:spLocks noGrp="1"/>
          </p:cNvSpPr>
          <p:nvPr>
            <p:ph type="title"/>
          </p:nvPr>
        </p:nvSpPr>
        <p:spPr/>
        <p:txBody>
          <a:bodyPr/>
          <a:lstStyle/>
          <a:p>
            <a:r>
              <a:rPr lang="en-US" dirty="0"/>
              <a:t>Social engineering attacks</a:t>
            </a:r>
          </a:p>
        </p:txBody>
      </p:sp>
      <p:sp>
        <p:nvSpPr>
          <p:cNvPr id="3" name="Content Placeholder 2">
            <a:extLst>
              <a:ext uri="{FF2B5EF4-FFF2-40B4-BE49-F238E27FC236}">
                <a16:creationId xmlns:a16="http://schemas.microsoft.com/office/drawing/2014/main" id="{634B5F60-8FBB-40A1-D214-2D8CDE947189}"/>
              </a:ext>
            </a:extLst>
          </p:cNvPr>
          <p:cNvSpPr>
            <a:spLocks noGrp="1"/>
          </p:cNvSpPr>
          <p:nvPr>
            <p:ph idx="1"/>
          </p:nvPr>
        </p:nvSpPr>
        <p:spPr>
          <a:xfrm>
            <a:off x="700635" y="1983997"/>
            <a:ext cx="3407902" cy="3739896"/>
          </a:xfrm>
        </p:spPr>
        <p:txBody>
          <a:bodyPr>
            <a:normAutofit lnSpcReduction="10000"/>
          </a:bodyPr>
          <a:lstStyle/>
          <a:p>
            <a:pPr marL="0" indent="0">
              <a:buNone/>
            </a:pPr>
            <a:r>
              <a:rPr lang="en-GB" sz="1800" b="0" dirty="0">
                <a:effectLst/>
                <a:latin typeface="Aptos" panose="020B0004020202020204" pitchFamily="34" charset="0"/>
                <a:ea typeface="Times New Roman" panose="02020603050405020304" pitchFamily="18" charset="0"/>
              </a:rPr>
              <a:t>Social engineering</a:t>
            </a:r>
            <a:r>
              <a:rPr lang="en-GB" sz="1800" dirty="0">
                <a:effectLst/>
                <a:latin typeface="Aptos" panose="020B0004020202020204" pitchFamily="34" charset="0"/>
                <a:ea typeface="Times New Roman" panose="02020603050405020304" pitchFamily="18" charset="0"/>
              </a:rPr>
              <a:t> is a tactic used by attackers to manipulate people into giving up sensitive information or access. It exploits human emotions like fear, urgency, or sympathy through methods such as </a:t>
            </a:r>
            <a:r>
              <a:rPr lang="en-GB" sz="1800" b="0" dirty="0">
                <a:effectLst/>
                <a:latin typeface="Aptos" panose="020B0004020202020204" pitchFamily="34" charset="0"/>
                <a:ea typeface="Times New Roman" panose="02020603050405020304" pitchFamily="18" charset="0"/>
              </a:rPr>
              <a:t>phishing emails</a:t>
            </a:r>
            <a:r>
              <a:rPr lang="en-GB" sz="1800" b="1" dirty="0">
                <a:effectLst/>
                <a:latin typeface="Aptos" panose="020B0004020202020204" pitchFamily="34" charset="0"/>
                <a:ea typeface="Times New Roman" panose="02020603050405020304" pitchFamily="18" charset="0"/>
              </a:rPr>
              <a:t>, </a:t>
            </a:r>
            <a:r>
              <a:rPr lang="en-GB" sz="1800" b="0" dirty="0">
                <a:effectLst/>
                <a:latin typeface="Aptos" panose="020B0004020202020204" pitchFamily="34" charset="0"/>
                <a:ea typeface="Times New Roman" panose="02020603050405020304" pitchFamily="18" charset="0"/>
              </a:rPr>
              <a:t>phone scams (vishing)</a:t>
            </a:r>
            <a:r>
              <a:rPr lang="en-GB" sz="1800" dirty="0">
                <a:effectLst/>
                <a:latin typeface="Aptos" panose="020B0004020202020204" pitchFamily="34" charset="0"/>
                <a:ea typeface="Times New Roman" panose="02020603050405020304" pitchFamily="18" charset="0"/>
              </a:rPr>
              <a:t>, and </a:t>
            </a:r>
            <a:r>
              <a:rPr lang="en-GB" sz="1800" b="0" dirty="0">
                <a:effectLst/>
                <a:latin typeface="Aptos" panose="020B0004020202020204" pitchFamily="34" charset="0"/>
                <a:ea typeface="Times New Roman" panose="02020603050405020304" pitchFamily="18" charset="0"/>
              </a:rPr>
              <a:t>spoofed websites</a:t>
            </a:r>
            <a:r>
              <a:rPr lang="en-GB" sz="1800" dirty="0">
                <a:effectLst/>
                <a:latin typeface="Aptos" panose="020B0004020202020204" pitchFamily="34" charset="0"/>
                <a:ea typeface="Times New Roman" panose="02020603050405020304" pitchFamily="18" charset="0"/>
              </a:rPr>
              <a:t>. While it can target individuals (e.g., fraudulent emails seeking banking info), it's often part of </a:t>
            </a:r>
            <a:r>
              <a:rPr lang="en-GB" sz="1800" b="0" dirty="0">
                <a:effectLst/>
                <a:latin typeface="Aptos" panose="020B0004020202020204" pitchFamily="34" charset="0"/>
                <a:ea typeface="Times New Roman" panose="02020603050405020304" pitchFamily="18" charset="0"/>
              </a:rPr>
              <a:t>larger, complex attacks</a:t>
            </a:r>
            <a:r>
              <a:rPr lang="en-GB" sz="1800" dirty="0">
                <a:effectLst/>
                <a:latin typeface="Aptos" panose="020B00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5" name="Picture 4" descr="A diagram of a circular chart&#10;&#10;AI-generated content may be incorrect.">
            <a:extLst>
              <a:ext uri="{FF2B5EF4-FFF2-40B4-BE49-F238E27FC236}">
                <a16:creationId xmlns:a16="http://schemas.microsoft.com/office/drawing/2014/main" id="{94F73EA6-A574-F7E6-027E-35CB686255CE}"/>
              </a:ext>
            </a:extLst>
          </p:cNvPr>
          <p:cNvPicPr>
            <a:picLocks noChangeAspect="1"/>
          </p:cNvPicPr>
          <p:nvPr/>
        </p:nvPicPr>
        <p:blipFill>
          <a:blip r:embed="rId2"/>
          <a:stretch>
            <a:fillRect/>
          </a:stretch>
        </p:blipFill>
        <p:spPr>
          <a:xfrm>
            <a:off x="4913561" y="1983997"/>
            <a:ext cx="6339808" cy="3757986"/>
          </a:xfrm>
          <a:prstGeom prst="rect">
            <a:avLst/>
          </a:prstGeom>
        </p:spPr>
      </p:pic>
    </p:spTree>
    <p:extLst>
      <p:ext uri="{BB962C8B-B14F-4D97-AF65-F5344CB8AC3E}">
        <p14:creationId xmlns:p14="http://schemas.microsoft.com/office/powerpoint/2010/main" val="1776943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62E26-6B5A-99B8-6A55-1B9D8A4C9A23}"/>
              </a:ext>
            </a:extLst>
          </p:cNvPr>
          <p:cNvSpPr>
            <a:spLocks noGrp="1"/>
          </p:cNvSpPr>
          <p:nvPr>
            <p:ph type="title"/>
          </p:nvPr>
        </p:nvSpPr>
        <p:spPr/>
        <p:txBody>
          <a:bodyPr/>
          <a:lstStyle/>
          <a:p>
            <a:r>
              <a:rPr lang="en-US" dirty="0"/>
              <a:t>Infrastructure and policy threats</a:t>
            </a:r>
          </a:p>
        </p:txBody>
      </p:sp>
      <p:pic>
        <p:nvPicPr>
          <p:cNvPr id="9" name="Picture 8">
            <a:extLst>
              <a:ext uri="{FF2B5EF4-FFF2-40B4-BE49-F238E27FC236}">
                <a16:creationId xmlns:a16="http://schemas.microsoft.com/office/drawing/2014/main" id="{61B78DB0-CC8F-D34B-D4AD-3BF2F7D73EC7}"/>
              </a:ext>
            </a:extLst>
          </p:cNvPr>
          <p:cNvPicPr>
            <a:picLocks noChangeAspect="1"/>
          </p:cNvPicPr>
          <p:nvPr/>
        </p:nvPicPr>
        <p:blipFill>
          <a:blip r:embed="rId2"/>
          <a:stretch>
            <a:fillRect/>
          </a:stretch>
        </p:blipFill>
        <p:spPr>
          <a:xfrm>
            <a:off x="400049" y="3000490"/>
            <a:ext cx="5872545" cy="1569387"/>
          </a:xfrm>
          <a:prstGeom prst="rect">
            <a:avLst/>
          </a:prstGeom>
        </p:spPr>
      </p:pic>
      <p:pic>
        <p:nvPicPr>
          <p:cNvPr id="10" name="Picture 9">
            <a:extLst>
              <a:ext uri="{FF2B5EF4-FFF2-40B4-BE49-F238E27FC236}">
                <a16:creationId xmlns:a16="http://schemas.microsoft.com/office/drawing/2014/main" id="{3F6DDED2-3B29-8699-47EC-4B1D30CC98D8}"/>
              </a:ext>
            </a:extLst>
          </p:cNvPr>
          <p:cNvPicPr>
            <a:picLocks noChangeAspect="1"/>
          </p:cNvPicPr>
          <p:nvPr/>
        </p:nvPicPr>
        <p:blipFill>
          <a:blip r:embed="rId3"/>
          <a:stretch>
            <a:fillRect/>
          </a:stretch>
        </p:blipFill>
        <p:spPr>
          <a:xfrm>
            <a:off x="400050" y="4569877"/>
            <a:ext cx="5922719" cy="1398987"/>
          </a:xfrm>
          <a:prstGeom prst="rect">
            <a:avLst/>
          </a:prstGeom>
        </p:spPr>
      </p:pic>
      <p:pic>
        <p:nvPicPr>
          <p:cNvPr id="11" name="Picture 10">
            <a:extLst>
              <a:ext uri="{FF2B5EF4-FFF2-40B4-BE49-F238E27FC236}">
                <a16:creationId xmlns:a16="http://schemas.microsoft.com/office/drawing/2014/main" id="{7F3008D6-32B6-5302-0FC6-FCC26C1551D5}"/>
              </a:ext>
            </a:extLst>
          </p:cNvPr>
          <p:cNvPicPr>
            <a:picLocks noChangeAspect="1"/>
          </p:cNvPicPr>
          <p:nvPr/>
        </p:nvPicPr>
        <p:blipFill>
          <a:blip r:embed="rId4"/>
          <a:stretch>
            <a:fillRect/>
          </a:stretch>
        </p:blipFill>
        <p:spPr>
          <a:xfrm>
            <a:off x="400050" y="1568196"/>
            <a:ext cx="5872545" cy="1387136"/>
          </a:xfrm>
          <a:prstGeom prst="rect">
            <a:avLst/>
          </a:prstGeom>
        </p:spPr>
      </p:pic>
      <p:pic>
        <p:nvPicPr>
          <p:cNvPr id="4099" name="Picture 3" descr="red padlock on black computer keyboard">
            <a:extLst>
              <a:ext uri="{FF2B5EF4-FFF2-40B4-BE49-F238E27FC236}">
                <a16:creationId xmlns:a16="http://schemas.microsoft.com/office/drawing/2014/main" id="{40C66A07-67B7-7978-51CC-9F451FFAA3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7963" y="1936996"/>
            <a:ext cx="4473937" cy="2984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910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315F4-ED77-5210-3669-9F6257C11FE7}"/>
              </a:ext>
            </a:extLst>
          </p:cNvPr>
          <p:cNvSpPr>
            <a:spLocks noGrp="1"/>
          </p:cNvSpPr>
          <p:nvPr>
            <p:ph type="title"/>
          </p:nvPr>
        </p:nvSpPr>
        <p:spPr>
          <a:xfrm>
            <a:off x="700635" y="914400"/>
            <a:ext cx="10691265" cy="795130"/>
          </a:xfrm>
        </p:spPr>
        <p:txBody>
          <a:bodyPr/>
          <a:lstStyle/>
          <a:p>
            <a:r>
              <a:rPr lang="en-US" dirty="0"/>
              <a:t>Technical component threats</a:t>
            </a:r>
          </a:p>
        </p:txBody>
      </p:sp>
      <p:sp>
        <p:nvSpPr>
          <p:cNvPr id="3" name="Content Placeholder 2">
            <a:extLst>
              <a:ext uri="{FF2B5EF4-FFF2-40B4-BE49-F238E27FC236}">
                <a16:creationId xmlns:a16="http://schemas.microsoft.com/office/drawing/2014/main" id="{C016F617-7FF5-B215-2FB2-09D3FE80FE9F}"/>
              </a:ext>
            </a:extLst>
          </p:cNvPr>
          <p:cNvSpPr>
            <a:spLocks noGrp="1"/>
          </p:cNvSpPr>
          <p:nvPr>
            <p:ph idx="1"/>
          </p:nvPr>
        </p:nvSpPr>
        <p:spPr>
          <a:xfrm>
            <a:off x="475348" y="2023209"/>
            <a:ext cx="5395365" cy="3739896"/>
          </a:xfrm>
        </p:spPr>
        <p:txBody>
          <a:bodyPr>
            <a:normAutofit fontScale="70000" lnSpcReduction="20000"/>
          </a:bodyPr>
          <a:lstStyle/>
          <a:p>
            <a:pPr>
              <a:buNone/>
            </a:pPr>
            <a:r>
              <a:rPr lang="en-GB" sz="1800" b="1" dirty="0">
                <a:effectLst/>
                <a:latin typeface="Aptos" panose="020B0004020202020204" pitchFamily="34" charset="0"/>
                <a:ea typeface="Times New Roman" panose="02020603050405020304" pitchFamily="18" charset="0"/>
              </a:rPr>
              <a:t>Water holing</a:t>
            </a:r>
            <a:r>
              <a:rPr lang="en-GB" sz="1800" b="1" dirty="0">
                <a:latin typeface="Aptos" panose="020B0004020202020204" pitchFamily="34" charset="0"/>
                <a:ea typeface="Times New Roman" panose="02020603050405020304" pitchFamily="18" charset="0"/>
              </a:rPr>
              <a:t> - </a:t>
            </a:r>
            <a:r>
              <a:rPr lang="en-GB" sz="1800" dirty="0">
                <a:effectLst/>
                <a:latin typeface="Aptos" panose="020B0004020202020204" pitchFamily="34" charset="0"/>
                <a:ea typeface="Times New Roman" panose="02020603050405020304" pitchFamily="18" charset="0"/>
              </a:rPr>
              <a:t>Water holing involves injecting malware to a user/group via an exploit in a popular website that they would visit. The attacker will look for vulnerabilities in the websites the victim(s) visit and finds ways to infect them with malware. Then, when anyone from the enterprise visits the website, the corresponding device is infected with malware and this process repeats itself until the user gets some sensitive information.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r>
              <a:rPr lang="en-GB" sz="1800" b="1" dirty="0">
                <a:effectLst/>
                <a:latin typeface="Aptos" panose="020B0004020202020204" pitchFamily="34" charset="0"/>
                <a:ea typeface="Times New Roman" panose="02020603050405020304" pitchFamily="18" charset="0"/>
              </a:rPr>
              <a:t>Smishing</a:t>
            </a:r>
            <a:r>
              <a:rPr lang="en-GB" sz="1800" dirty="0">
                <a:effectLst/>
                <a:latin typeface="Aptos" panose="020B0004020202020204" pitchFamily="34" charset="0"/>
                <a:ea typeface="Times New Roman" panose="02020603050405020304" pitchFamily="18" charset="0"/>
              </a:rPr>
              <a:t> </a:t>
            </a:r>
            <a:r>
              <a:rPr lang="en-GB" sz="1800" b="1" dirty="0">
                <a:effectLst/>
                <a:latin typeface="Aptos" panose="020B0004020202020204" pitchFamily="34" charset="0"/>
                <a:ea typeface="Times New Roman" panose="02020603050405020304" pitchFamily="18" charset="0"/>
              </a:rPr>
              <a:t>–</a:t>
            </a:r>
            <a:r>
              <a:rPr lang="en-GB" sz="1800" dirty="0">
                <a:effectLst/>
                <a:latin typeface="Aptos" panose="020B0004020202020204" pitchFamily="34" charset="0"/>
                <a:ea typeface="Times New Roman" panose="02020603050405020304" pitchFamily="18" charset="0"/>
              </a:rPr>
              <a:t> Smishing is a form of phishing where the attacker sends the victim several text messages containing links to different websites in attempt to fool them into thinking the sender is credible. The attackers convince the victims to submit their credentials. Awareness must be spread amongst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to avoid Smishing attacks. </a:t>
            </a:r>
            <a:endParaRPr lang="en-GB" sz="1800" dirty="0">
              <a:latin typeface="Aptos" panose="020B0004020202020204" pitchFamily="34" charset="0"/>
              <a:ea typeface="Times New Roman" panose="02020603050405020304" pitchFamily="18" charset="0"/>
            </a:endParaRPr>
          </a:p>
          <a:p>
            <a:pPr>
              <a:buNone/>
            </a:pPr>
            <a:r>
              <a:rPr lang="en-GB" sz="1800" b="1" dirty="0">
                <a:effectLst/>
                <a:latin typeface="Aptos" panose="020B0004020202020204" pitchFamily="34" charset="0"/>
                <a:ea typeface="Times New Roman" panose="02020603050405020304" pitchFamily="18" charset="0"/>
              </a:rPr>
              <a:t>Pretexting – </a:t>
            </a:r>
            <a:r>
              <a:rPr lang="en-GB" sz="1800" dirty="0">
                <a:effectLst/>
                <a:latin typeface="Aptos" panose="020B0004020202020204" pitchFamily="34" charset="0"/>
                <a:ea typeface="Times New Roman" panose="02020603050405020304" pitchFamily="18" charset="0"/>
              </a:rPr>
              <a:t>Pretexting is where the attacker creates a fabricated scenario or “pre-text” to manipulate victims into divulging sensitive information. For example, the attacker could impersonate an IT support person, asking for access to a computer to fix a supposed problem.</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5122" name="Picture 2" descr="What Is Pretexting and How to Protect Against It">
            <a:extLst>
              <a:ext uri="{FF2B5EF4-FFF2-40B4-BE49-F238E27FC236}">
                <a16:creationId xmlns:a16="http://schemas.microsoft.com/office/drawing/2014/main" id="{A47CDCE6-082C-4237-F284-71F25875D7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4805" y="2023209"/>
            <a:ext cx="4466535" cy="3148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958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57174-2B4B-45FB-CF4D-3C228347929E}"/>
              </a:ext>
            </a:extLst>
          </p:cNvPr>
          <p:cNvSpPr>
            <a:spLocks noGrp="1"/>
          </p:cNvSpPr>
          <p:nvPr>
            <p:ph type="title"/>
          </p:nvPr>
        </p:nvSpPr>
        <p:spPr/>
        <p:txBody>
          <a:bodyPr/>
          <a:lstStyle/>
          <a:p>
            <a:r>
              <a:rPr lang="en-US" dirty="0"/>
              <a:t>Phishing</a:t>
            </a:r>
          </a:p>
        </p:txBody>
      </p:sp>
      <p:sp>
        <p:nvSpPr>
          <p:cNvPr id="3" name="Content Placeholder 2">
            <a:extLst>
              <a:ext uri="{FF2B5EF4-FFF2-40B4-BE49-F238E27FC236}">
                <a16:creationId xmlns:a16="http://schemas.microsoft.com/office/drawing/2014/main" id="{95DC654F-1C52-12F0-F0EB-5C2799967FD1}"/>
              </a:ext>
            </a:extLst>
          </p:cNvPr>
          <p:cNvSpPr>
            <a:spLocks noGrp="1"/>
          </p:cNvSpPr>
          <p:nvPr>
            <p:ph idx="1"/>
          </p:nvPr>
        </p:nvSpPr>
        <p:spPr>
          <a:xfrm>
            <a:off x="581367" y="1970201"/>
            <a:ext cx="4109904" cy="3739896"/>
          </a:xfrm>
        </p:spPr>
        <p:txBody>
          <a:bodyPr>
            <a:normAutofit fontScale="92500" lnSpcReduction="10000"/>
          </a:bodyPr>
          <a:lstStyle/>
          <a:p>
            <a:pPr>
              <a:buNone/>
            </a:pPr>
            <a:r>
              <a:rPr lang="en-GB" sz="1800" i="1" dirty="0">
                <a:effectLst/>
                <a:latin typeface="Aptos" panose="020B0004020202020204" pitchFamily="34" charset="0"/>
                <a:ea typeface="Times New Roman" panose="02020603050405020304" pitchFamily="18" charset="0"/>
              </a:rPr>
              <a:t>"Phishing is the act of attempting to payoff information such as username, password and credit card details as a trustworthy entity in an electronic communication."</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ptos" panose="020B0004020202020204" pitchFamily="34" charset="0"/>
                <a:ea typeface="Times New Roman" panose="02020603050405020304" pitchFamily="18" charset="0"/>
              </a:rPr>
              <a:t>Phishing emails often appear to come from social media platforms, but they can also come in the form of payment service, or IT administrators tricking users into clicking malicious links that lead to compromised websites or malware infections.</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4" name="Picture 3" descr="A diagram of a crime&#10;&#10;AI-generated content may be incorrect.">
            <a:extLst>
              <a:ext uri="{FF2B5EF4-FFF2-40B4-BE49-F238E27FC236}">
                <a16:creationId xmlns:a16="http://schemas.microsoft.com/office/drawing/2014/main" id="{137A0953-A1D0-FE97-0CB1-019AEBEEC5CB}"/>
              </a:ext>
            </a:extLst>
          </p:cNvPr>
          <p:cNvPicPr>
            <a:picLocks noChangeAspect="1"/>
          </p:cNvPicPr>
          <p:nvPr/>
        </p:nvPicPr>
        <p:blipFill>
          <a:blip r:embed="rId2"/>
          <a:stretch>
            <a:fillRect/>
          </a:stretch>
        </p:blipFill>
        <p:spPr>
          <a:xfrm>
            <a:off x="6096000" y="1146799"/>
            <a:ext cx="6012498" cy="4815089"/>
          </a:xfrm>
          <a:prstGeom prst="rect">
            <a:avLst/>
          </a:prstGeom>
        </p:spPr>
      </p:pic>
    </p:spTree>
    <p:extLst>
      <p:ext uri="{BB962C8B-B14F-4D97-AF65-F5344CB8AC3E}">
        <p14:creationId xmlns:p14="http://schemas.microsoft.com/office/powerpoint/2010/main" val="2292633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F1F95-1759-3D5F-2CA9-D2FA8F298BE6}"/>
              </a:ext>
            </a:extLst>
          </p:cNvPr>
          <p:cNvSpPr>
            <a:spLocks noGrp="1"/>
          </p:cNvSpPr>
          <p:nvPr>
            <p:ph type="title"/>
          </p:nvPr>
        </p:nvSpPr>
        <p:spPr/>
        <p:txBody>
          <a:bodyPr>
            <a:normAutofit fontScale="90000"/>
          </a:bodyPr>
          <a:lstStyle/>
          <a:p>
            <a:r>
              <a:rPr lang="en-US" dirty="0"/>
              <a:t>Internal and external networking threats</a:t>
            </a:r>
          </a:p>
        </p:txBody>
      </p:sp>
      <p:sp>
        <p:nvSpPr>
          <p:cNvPr id="3" name="Content Placeholder 2">
            <a:extLst>
              <a:ext uri="{FF2B5EF4-FFF2-40B4-BE49-F238E27FC236}">
                <a16:creationId xmlns:a16="http://schemas.microsoft.com/office/drawing/2014/main" id="{B5FACF45-D475-8863-A6F7-A2DD90290926}"/>
              </a:ext>
            </a:extLst>
          </p:cNvPr>
          <p:cNvSpPr>
            <a:spLocks noGrp="1"/>
          </p:cNvSpPr>
          <p:nvPr>
            <p:ph idx="1"/>
          </p:nvPr>
        </p:nvSpPr>
        <p:spPr>
          <a:xfrm>
            <a:off x="700635" y="2221992"/>
            <a:ext cx="5395365" cy="2414017"/>
          </a:xfrm>
        </p:spPr>
        <p:txBody>
          <a:bodyPr/>
          <a:lstStyle/>
          <a:p>
            <a:r>
              <a:rPr lang="en-US" dirty="0"/>
              <a:t>Malware and Virus Infections</a:t>
            </a:r>
          </a:p>
          <a:p>
            <a:r>
              <a:rPr lang="en-US" dirty="0"/>
              <a:t>SQL Injection</a:t>
            </a:r>
          </a:p>
          <a:p>
            <a:r>
              <a:rPr lang="en-US" dirty="0"/>
              <a:t>DNS Spoofing &amp; Poisoning</a:t>
            </a:r>
          </a:p>
          <a:p>
            <a:r>
              <a:rPr lang="en-US" dirty="0" err="1"/>
              <a:t>Disributed</a:t>
            </a:r>
            <a:r>
              <a:rPr lang="en-US" dirty="0"/>
              <a:t> Denial of Service (DDoS)</a:t>
            </a:r>
          </a:p>
          <a:p>
            <a:r>
              <a:rPr lang="en-US" dirty="0"/>
              <a:t>Man in the middle attacks</a:t>
            </a:r>
          </a:p>
        </p:txBody>
      </p:sp>
    </p:spTree>
    <p:extLst>
      <p:ext uri="{BB962C8B-B14F-4D97-AF65-F5344CB8AC3E}">
        <p14:creationId xmlns:p14="http://schemas.microsoft.com/office/powerpoint/2010/main" val="1151237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2EA7-43C0-547A-3998-92E190469E1A}"/>
              </a:ext>
            </a:extLst>
          </p:cNvPr>
          <p:cNvSpPr>
            <a:spLocks noGrp="1"/>
          </p:cNvSpPr>
          <p:nvPr>
            <p:ph type="title"/>
          </p:nvPr>
        </p:nvSpPr>
        <p:spPr/>
        <p:txBody>
          <a:bodyPr/>
          <a:lstStyle/>
          <a:p>
            <a:r>
              <a:rPr lang="en-US" dirty="0"/>
              <a:t>Malware and virus infections</a:t>
            </a:r>
          </a:p>
        </p:txBody>
      </p:sp>
      <p:sp>
        <p:nvSpPr>
          <p:cNvPr id="3" name="Content Placeholder 2">
            <a:extLst>
              <a:ext uri="{FF2B5EF4-FFF2-40B4-BE49-F238E27FC236}">
                <a16:creationId xmlns:a16="http://schemas.microsoft.com/office/drawing/2014/main" id="{3CDFE1A4-2A6F-E677-B499-CC32F3BAA43C}"/>
              </a:ext>
            </a:extLst>
          </p:cNvPr>
          <p:cNvSpPr>
            <a:spLocks noGrp="1"/>
          </p:cNvSpPr>
          <p:nvPr>
            <p:ph idx="1"/>
          </p:nvPr>
        </p:nvSpPr>
        <p:spPr>
          <a:xfrm>
            <a:off x="700635" y="2221992"/>
            <a:ext cx="4454461" cy="3739896"/>
          </a:xfrm>
        </p:spPr>
        <p:txBody>
          <a:bodyPr>
            <a:normAutofit/>
          </a:bodyPr>
          <a:lstStyle/>
          <a:p>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5" name="TextBox 4">
            <a:extLst>
              <a:ext uri="{FF2B5EF4-FFF2-40B4-BE49-F238E27FC236}">
                <a16:creationId xmlns:a16="http://schemas.microsoft.com/office/drawing/2014/main" id="{ACBAD245-597F-0FE3-A03D-5AAFAB10AAA3}"/>
              </a:ext>
            </a:extLst>
          </p:cNvPr>
          <p:cNvSpPr txBox="1"/>
          <p:nvPr/>
        </p:nvSpPr>
        <p:spPr>
          <a:xfrm>
            <a:off x="168670" y="1506617"/>
            <a:ext cx="6336271" cy="2585323"/>
          </a:xfrm>
          <a:prstGeom prst="rect">
            <a:avLst/>
          </a:prstGeom>
          <a:noFill/>
        </p:spPr>
        <p:txBody>
          <a:bodyPr wrap="square">
            <a:spAutoFit/>
          </a:bodyPr>
          <a:lstStyle/>
          <a:p>
            <a:pPr>
              <a:buNone/>
            </a:pPr>
            <a:r>
              <a:rPr lang="en-GB" sz="1800" b="1" dirty="0">
                <a:effectLst/>
                <a:latin typeface="Aptos" panose="020B0004020202020204" pitchFamily="34" charset="0"/>
                <a:ea typeface="Times New Roman" panose="02020603050405020304" pitchFamily="18" charset="0"/>
              </a:rPr>
              <a:t>Malware otherwise known as malicious code/software, refers to a program that is inserted into a system, with the intent of compromising the victim’s data, applications or operating system.</a:t>
            </a:r>
            <a:endParaRPr lang="en-GB" sz="1800" dirty="0">
              <a:effectLst/>
              <a:latin typeface="Times New Roman" panose="02020603050405020304" pitchFamily="18" charset="0"/>
              <a:ea typeface="Times New Roman" panose="02020603050405020304" pitchFamily="18" charset="0"/>
            </a:endParaRPr>
          </a:p>
          <a:p>
            <a:pPr>
              <a:buNone/>
            </a:pPr>
            <a:r>
              <a:rPr lang="en-GB" sz="1800" b="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ptos" panose="020B0004020202020204" pitchFamily="34" charset="0"/>
                <a:ea typeface="Times New Roman" panose="02020603050405020304" pitchFamily="18" charset="0"/>
              </a:rPr>
              <a:t>The severity of malware can range from a serious major scale theft or an almost harmless practical joke. Either attack method is dangerous to organisations or especially us as </a:t>
            </a:r>
            <a:r>
              <a:rPr lang="en-GB" sz="1800" b="1" dirty="0" err="1">
                <a:effectLst/>
                <a:latin typeface="Aptos" panose="020B0004020202020204" pitchFamily="34" charset="0"/>
                <a:ea typeface="Times New Roman" panose="02020603050405020304" pitchFamily="18" charset="0"/>
              </a:rPr>
              <a:t>FinSecure</a:t>
            </a:r>
            <a:r>
              <a:rPr lang="en-GB" sz="1800" b="1"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0FA92319-1C6D-1CBB-072D-A6FF57DF536E}"/>
              </a:ext>
            </a:extLst>
          </p:cNvPr>
          <p:cNvSpPr txBox="1"/>
          <p:nvPr/>
        </p:nvSpPr>
        <p:spPr>
          <a:xfrm>
            <a:off x="168670" y="4242084"/>
            <a:ext cx="6096000" cy="1569660"/>
          </a:xfrm>
          <a:prstGeom prst="rect">
            <a:avLst/>
          </a:prstGeom>
          <a:noFill/>
        </p:spPr>
        <p:txBody>
          <a:bodyPr wrap="square">
            <a:spAutoFit/>
          </a:bodyPr>
          <a:lstStyle/>
          <a:p>
            <a:pPr>
              <a:buNone/>
            </a:pPr>
            <a:r>
              <a:rPr lang="en-GB" sz="1600" b="1" dirty="0">
                <a:effectLst/>
                <a:latin typeface="Aptos" panose="020B0004020202020204" pitchFamily="34" charset="0"/>
                <a:ea typeface="Times New Roman" panose="02020603050405020304" pitchFamily="18" charset="0"/>
              </a:rPr>
              <a:t>As an organisation, we need to ensure that we use policy statements as the foundation for malware prevention efforts. </a:t>
            </a:r>
          </a:p>
          <a:p>
            <a:pPr>
              <a:buNone/>
            </a:pPr>
            <a:r>
              <a:rPr lang="en-GB" sz="1600" b="0" dirty="0">
                <a:effectLst/>
                <a:latin typeface="Aptos" panose="020B00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r>
              <a:rPr lang="en-GB" sz="1600" b="1" dirty="0">
                <a:effectLst/>
                <a:latin typeface="Aptos" panose="020B0004020202020204" pitchFamily="34" charset="0"/>
                <a:ea typeface="Times New Roman" panose="02020603050405020304" pitchFamily="18" charset="0"/>
              </a:rPr>
              <a:t>Our malware prevention policy will include provisions related to remote workers – both those using internal and externally controlled systems as part of </a:t>
            </a:r>
            <a:r>
              <a:rPr lang="en-GB" sz="1600" b="1" dirty="0" err="1">
                <a:effectLst/>
                <a:latin typeface="Aptos" panose="020B0004020202020204" pitchFamily="34" charset="0"/>
                <a:ea typeface="Times New Roman" panose="02020603050405020304" pitchFamily="18" charset="0"/>
              </a:rPr>
              <a:t>FinSecure’s</a:t>
            </a:r>
            <a:r>
              <a:rPr lang="en-GB" sz="1600" b="1" dirty="0">
                <a:effectLst/>
                <a:latin typeface="Aptos" panose="020B0004020202020204" pitchFamily="34" charset="0"/>
                <a:ea typeface="Times New Roman" panose="02020603050405020304" pitchFamily="18" charset="0"/>
              </a:rPr>
              <a:t> day to day operations. </a:t>
            </a:r>
            <a:endParaRPr lang="en-GB" sz="1600" dirty="0">
              <a:effectLst/>
              <a:latin typeface="Times New Roman" panose="02020603050405020304" pitchFamily="18" charset="0"/>
              <a:ea typeface="Times New Roman" panose="02020603050405020304" pitchFamily="18" charset="0"/>
            </a:endParaRPr>
          </a:p>
        </p:txBody>
      </p:sp>
      <p:pic>
        <p:nvPicPr>
          <p:cNvPr id="1026" name="Picture 2" descr="the screen of a laptop with the windows security button highlighted">
            <a:extLst>
              <a:ext uri="{FF2B5EF4-FFF2-40B4-BE49-F238E27FC236}">
                <a16:creationId xmlns:a16="http://schemas.microsoft.com/office/drawing/2014/main" id="{B500008E-28B9-85AD-960C-4662376390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1007" y="1891860"/>
            <a:ext cx="5023015" cy="3348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395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8022-D177-1815-377D-7B4DA4B568FB}"/>
              </a:ext>
            </a:extLst>
          </p:cNvPr>
          <p:cNvSpPr>
            <a:spLocks noGrp="1"/>
          </p:cNvSpPr>
          <p:nvPr>
            <p:ph type="title"/>
          </p:nvPr>
        </p:nvSpPr>
        <p:spPr/>
        <p:txBody>
          <a:bodyPr/>
          <a:lstStyle/>
          <a:p>
            <a:r>
              <a:rPr lang="en-US" dirty="0" err="1"/>
              <a:t>Sql</a:t>
            </a:r>
            <a:r>
              <a:rPr lang="en-US" dirty="0"/>
              <a:t> injection</a:t>
            </a:r>
          </a:p>
        </p:txBody>
      </p:sp>
      <p:sp>
        <p:nvSpPr>
          <p:cNvPr id="3" name="Content Placeholder 2">
            <a:extLst>
              <a:ext uri="{FF2B5EF4-FFF2-40B4-BE49-F238E27FC236}">
                <a16:creationId xmlns:a16="http://schemas.microsoft.com/office/drawing/2014/main" id="{98C651E0-D2BC-D276-BDE9-B0537675FEE4}"/>
              </a:ext>
            </a:extLst>
          </p:cNvPr>
          <p:cNvSpPr>
            <a:spLocks noGrp="1"/>
          </p:cNvSpPr>
          <p:nvPr>
            <p:ph idx="1"/>
          </p:nvPr>
        </p:nvSpPr>
        <p:spPr>
          <a:xfrm>
            <a:off x="416856" y="2049518"/>
            <a:ext cx="6372827" cy="3699641"/>
          </a:xfrm>
        </p:spPr>
        <p:txBody>
          <a:bodyPr>
            <a:normAutofit fontScale="85000" lnSpcReduction="10000"/>
          </a:bodyPr>
          <a:lstStyle/>
          <a:p>
            <a:pPr>
              <a:buNone/>
            </a:pPr>
            <a:r>
              <a:rPr lang="en-GB" sz="1800" b="1" dirty="0">
                <a:effectLst/>
                <a:latin typeface="Aptos" panose="020B0004020202020204" pitchFamily="34" charset="0"/>
                <a:ea typeface="Times New Roman" panose="02020603050405020304" pitchFamily="18" charset="0"/>
              </a:rPr>
              <a:t>Attackers can inject SQL commands by providing a doctored user input. Propose </a:t>
            </a:r>
            <a:r>
              <a:rPr lang="en-GB" sz="1800" b="1" dirty="0" err="1">
                <a:effectLst/>
                <a:latin typeface="Aptos" panose="020B0004020202020204" pitchFamily="34" charset="0"/>
                <a:ea typeface="Times New Roman" panose="02020603050405020304" pitchFamily="18" charset="0"/>
              </a:rPr>
              <a:t>FinSecure’s</a:t>
            </a:r>
            <a:r>
              <a:rPr lang="en-GB" sz="1800" b="1" dirty="0">
                <a:effectLst/>
                <a:latin typeface="Aptos" panose="020B0004020202020204" pitchFamily="34" charset="0"/>
                <a:ea typeface="Times New Roman" panose="02020603050405020304" pitchFamily="18" charset="0"/>
              </a:rPr>
              <a:t> web portal can read information in a variety of ways. For our current service, user input comes from form submissions sent via our web app via HTTP GET or POST requests. This has the potentially to be doctored to run an SQL command that could steal, modify or remove our data. </a:t>
            </a:r>
            <a:endParaRPr lang="en-GB" sz="1800" dirty="0">
              <a:effectLst/>
              <a:latin typeface="Times New Roman" panose="02020603050405020304" pitchFamily="18" charset="0"/>
              <a:ea typeface="Times New Roman" panose="02020603050405020304" pitchFamily="18" charset="0"/>
            </a:endParaRPr>
          </a:p>
          <a:p>
            <a:pPr>
              <a:buNone/>
            </a:pPr>
            <a:r>
              <a:rPr lang="en-GB" sz="1800" b="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ptos" panose="020B0004020202020204" pitchFamily="34" charset="0"/>
                <a:ea typeface="Times New Roman" panose="02020603050405020304" pitchFamily="18" charset="0"/>
              </a:rPr>
              <a:t>We must also be aware of injection through cookies. When a returning client of </a:t>
            </a:r>
            <a:r>
              <a:rPr lang="en-GB" sz="1800" b="1" dirty="0" err="1">
                <a:effectLst/>
                <a:latin typeface="Aptos" panose="020B0004020202020204" pitchFamily="34" charset="0"/>
                <a:ea typeface="Times New Roman" panose="02020603050405020304" pitchFamily="18" charset="0"/>
              </a:rPr>
              <a:t>FinSecure</a:t>
            </a:r>
            <a:r>
              <a:rPr lang="en-GB" sz="1800" b="1" dirty="0">
                <a:effectLst/>
                <a:latin typeface="Aptos" panose="020B0004020202020204" pitchFamily="34" charset="0"/>
                <a:ea typeface="Times New Roman" panose="02020603050405020304" pitchFamily="18" charset="0"/>
              </a:rPr>
              <a:t> visits our website, cookies can be used to restore the client’s state information providing a more user-friendly experience. However, since our clients have control over the storage of a cookie, a malicious client could mess with the content of the cookies. An attacker could execute an SQLi attack by embedding the script inside the cookie.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US" sz="1800" dirty="0"/>
          </a:p>
        </p:txBody>
      </p:sp>
      <p:pic>
        <p:nvPicPr>
          <p:cNvPr id="2050" name="Picture 2" descr="What is SQL Injection? | Explanation &amp; Protection">
            <a:extLst>
              <a:ext uri="{FF2B5EF4-FFF2-40B4-BE49-F238E27FC236}">
                <a16:creationId xmlns:a16="http://schemas.microsoft.com/office/drawing/2014/main" id="{85665625-2E51-3078-C3D5-E2DC92BD2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9683" y="2320895"/>
            <a:ext cx="5093250" cy="2315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7460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D4A4C-70DF-E486-6101-82FE183BF4B2}"/>
              </a:ext>
            </a:extLst>
          </p:cNvPr>
          <p:cNvSpPr>
            <a:spLocks noGrp="1"/>
          </p:cNvSpPr>
          <p:nvPr>
            <p:ph type="title"/>
          </p:nvPr>
        </p:nvSpPr>
        <p:spPr/>
        <p:txBody>
          <a:bodyPr>
            <a:normAutofit/>
          </a:bodyPr>
          <a:lstStyle/>
          <a:p>
            <a:r>
              <a:rPr lang="en-US" dirty="0" err="1"/>
              <a:t>Dns</a:t>
            </a:r>
            <a:r>
              <a:rPr lang="en-US" dirty="0"/>
              <a:t> spoofing &amp; poisoning</a:t>
            </a:r>
          </a:p>
        </p:txBody>
      </p:sp>
      <p:sp>
        <p:nvSpPr>
          <p:cNvPr id="3" name="Content Placeholder 2">
            <a:extLst>
              <a:ext uri="{FF2B5EF4-FFF2-40B4-BE49-F238E27FC236}">
                <a16:creationId xmlns:a16="http://schemas.microsoft.com/office/drawing/2014/main" id="{94692DC7-9E8B-FC17-E707-62EAB1BD7050}"/>
              </a:ext>
            </a:extLst>
          </p:cNvPr>
          <p:cNvSpPr>
            <a:spLocks noGrp="1"/>
          </p:cNvSpPr>
          <p:nvPr>
            <p:ph idx="1"/>
          </p:nvPr>
        </p:nvSpPr>
        <p:spPr>
          <a:xfrm>
            <a:off x="469407" y="2121408"/>
            <a:ext cx="4239227" cy="2414017"/>
          </a:xfrm>
        </p:spPr>
        <p:txBody>
          <a:bodyPr/>
          <a:lstStyle/>
          <a:p>
            <a:pPr marL="342900" lvl="0" indent="-342900">
              <a:buSzPts val="1000"/>
              <a:buFont typeface="Symbol" pitchFamily="2" charset="2"/>
              <a:buChar char=""/>
              <a:tabLst>
                <a:tab pos="457200" algn="l"/>
              </a:tabLst>
            </a:pPr>
            <a:r>
              <a:rPr lang="en-GB" sz="1800" dirty="0">
                <a:effectLst/>
                <a:latin typeface="Aptos" panose="020B0004020202020204" pitchFamily="34" charset="0"/>
                <a:ea typeface="Times New Roman" panose="02020603050405020304" pitchFamily="18" charset="0"/>
              </a:rPr>
              <a:t>Redirects users to fake websites to steal login credentials or distribute malware.</a:t>
            </a:r>
            <a:endParaRPr lang="en-GB" sz="1800" dirty="0">
              <a:effectLst/>
              <a:latin typeface="Times New Roman" panose="02020603050405020304" pitchFamily="18" charset="0"/>
              <a:ea typeface="Times New Roman" panose="02020603050405020304" pitchFamily="18" charset="0"/>
            </a:endParaRPr>
          </a:p>
          <a:p>
            <a:pPr marL="342900" lvl="0" indent="-342900">
              <a:buSzPts val="1000"/>
              <a:buFont typeface="Symbol" pitchFamily="2" charset="2"/>
              <a:buChar char=""/>
              <a:tabLst>
                <a:tab pos="457200" algn="l"/>
              </a:tabLst>
            </a:pPr>
            <a:r>
              <a:rPr lang="en-GB" sz="1800" dirty="0">
                <a:effectLst/>
                <a:latin typeface="Aptos" panose="020B0004020202020204" pitchFamily="34" charset="0"/>
                <a:ea typeface="Times New Roman" panose="02020603050405020304" pitchFamily="18" charset="0"/>
              </a:rPr>
              <a:t>Prevention: </a:t>
            </a:r>
            <a:r>
              <a:rPr lang="en-GB" sz="1800" b="1" dirty="0">
                <a:effectLst/>
                <a:latin typeface="Aptos" panose="020B0004020202020204" pitchFamily="34" charset="0"/>
                <a:ea typeface="Times New Roman" panose="02020603050405020304" pitchFamily="18" charset="0"/>
              </a:rPr>
              <a:t>DNS security extensions (DNSSEC) and encrypted DNS queries.</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4" name="Picture 3" descr="A diagram of a person with a computer&#10;&#10;AI-generated content may be incorrect.">
            <a:extLst>
              <a:ext uri="{FF2B5EF4-FFF2-40B4-BE49-F238E27FC236}">
                <a16:creationId xmlns:a16="http://schemas.microsoft.com/office/drawing/2014/main" id="{90DA3F03-79C4-996E-3176-64228D55BF02}"/>
              </a:ext>
            </a:extLst>
          </p:cNvPr>
          <p:cNvPicPr>
            <a:picLocks noChangeAspect="1"/>
          </p:cNvPicPr>
          <p:nvPr/>
        </p:nvPicPr>
        <p:blipFill>
          <a:blip r:embed="rId2"/>
          <a:stretch>
            <a:fillRect/>
          </a:stretch>
        </p:blipFill>
        <p:spPr>
          <a:xfrm>
            <a:off x="5595191" y="2775204"/>
            <a:ext cx="5453744" cy="1307591"/>
          </a:xfrm>
          <a:prstGeom prst="rect">
            <a:avLst/>
          </a:prstGeom>
        </p:spPr>
      </p:pic>
    </p:spTree>
    <p:extLst>
      <p:ext uri="{BB962C8B-B14F-4D97-AF65-F5344CB8AC3E}">
        <p14:creationId xmlns:p14="http://schemas.microsoft.com/office/powerpoint/2010/main" val="1929125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0E5B-6276-17F7-2AB7-DBD7DD4C38B8}"/>
              </a:ext>
            </a:extLst>
          </p:cNvPr>
          <p:cNvSpPr>
            <a:spLocks noGrp="1"/>
          </p:cNvSpPr>
          <p:nvPr>
            <p:ph type="title"/>
          </p:nvPr>
        </p:nvSpPr>
        <p:spPr/>
        <p:txBody>
          <a:bodyPr/>
          <a:lstStyle/>
          <a:p>
            <a:r>
              <a:rPr lang="en-US" dirty="0"/>
              <a:t>Distributed denial of service (</a:t>
            </a:r>
            <a:r>
              <a:rPr lang="en-US" dirty="0" err="1"/>
              <a:t>ddos</a:t>
            </a:r>
            <a:r>
              <a:rPr lang="en-US" dirty="0"/>
              <a:t>)</a:t>
            </a:r>
          </a:p>
        </p:txBody>
      </p:sp>
      <p:sp>
        <p:nvSpPr>
          <p:cNvPr id="3" name="Content Placeholder 2">
            <a:extLst>
              <a:ext uri="{FF2B5EF4-FFF2-40B4-BE49-F238E27FC236}">
                <a16:creationId xmlns:a16="http://schemas.microsoft.com/office/drawing/2014/main" id="{CAA27B8A-5741-B12B-3CCB-E817EFA60D9E}"/>
              </a:ext>
            </a:extLst>
          </p:cNvPr>
          <p:cNvSpPr>
            <a:spLocks noGrp="1"/>
          </p:cNvSpPr>
          <p:nvPr>
            <p:ph idx="1"/>
          </p:nvPr>
        </p:nvSpPr>
        <p:spPr>
          <a:xfrm>
            <a:off x="332773" y="2084150"/>
            <a:ext cx="4007999" cy="3085732"/>
          </a:xfrm>
        </p:spPr>
        <p:txBody>
          <a:bodyPr>
            <a:normAutofit fontScale="77500" lnSpcReduction="20000"/>
          </a:bodyPr>
          <a:lstStyle/>
          <a:p>
            <a:r>
              <a:rPr lang="en-GB" sz="1800" i="1" kern="0" dirty="0">
                <a:effectLst/>
                <a:latin typeface="Aptos" panose="020B0004020202020204" pitchFamily="34" charset="0"/>
                <a:ea typeface="Times New Roman" panose="02020603050405020304" pitchFamily="18" charset="0"/>
                <a:cs typeface="Times New Roman" panose="02020603050405020304" pitchFamily="18" charset="0"/>
              </a:rPr>
              <a:t>"The increase in DDoS attacks has made it important to address the consequences it implies on the IoT industry being one of the major causes. The aim of this paper is to provide an analysis of the attempts to prevent DDoS attacks, mainly at a network level"</a:t>
            </a:r>
            <a:r>
              <a:rPr lang="en-GB" sz="1800" kern="0" dirty="0">
                <a:effectLst/>
                <a:latin typeface="Aptos" panose="020B0004020202020204" pitchFamily="34" charset="0"/>
                <a:ea typeface="Times New Roman" panose="02020603050405020304" pitchFamily="18" charset="0"/>
                <a:cs typeface="Times New Roman" panose="02020603050405020304" pitchFamily="18" charset="0"/>
              </a:rPr>
              <a:t> </a:t>
            </a:r>
          </a:p>
          <a:p>
            <a:endParaRPr lang="en-GB" sz="1800" kern="0" dirty="0">
              <a:latin typeface="Aptos" panose="020B0004020202020204" pitchFamily="34" charset="0"/>
              <a:cs typeface="Times New Roman" panose="02020603050405020304" pitchFamily="18" charset="0"/>
            </a:endParaRPr>
          </a:p>
          <a:p>
            <a:r>
              <a:rPr lang="en-GB" b="0" i="0" dirty="0">
                <a:solidFill>
                  <a:srgbClr val="222222"/>
                </a:solidFill>
                <a:effectLst/>
                <a:latin typeface="-apple-system"/>
              </a:rPr>
              <a:t>A distributed denial-of-service (DDoS) attack is a malicious attempt to disrupt the normal traffic of a targeted server, service or network by overwhelming the target or its surrounding infrastructure with a flood of Internet traffic.</a:t>
            </a:r>
            <a:endParaRPr lang="en-US" dirty="0"/>
          </a:p>
        </p:txBody>
      </p:sp>
      <p:pic>
        <p:nvPicPr>
          <p:cNvPr id="4" name="Picture 3" descr="Diagram of a computer network&#10;&#10;AI-generated content may be incorrect.">
            <a:extLst>
              <a:ext uri="{FF2B5EF4-FFF2-40B4-BE49-F238E27FC236}">
                <a16:creationId xmlns:a16="http://schemas.microsoft.com/office/drawing/2014/main" id="{83686201-BE7A-9D13-4F2A-38B4C080B6EC}"/>
              </a:ext>
            </a:extLst>
          </p:cNvPr>
          <p:cNvPicPr>
            <a:picLocks noChangeAspect="1"/>
          </p:cNvPicPr>
          <p:nvPr/>
        </p:nvPicPr>
        <p:blipFill>
          <a:blip r:embed="rId2"/>
          <a:stretch>
            <a:fillRect/>
          </a:stretch>
        </p:blipFill>
        <p:spPr>
          <a:xfrm>
            <a:off x="5024767" y="1678136"/>
            <a:ext cx="6466598" cy="4210720"/>
          </a:xfrm>
          <a:prstGeom prst="rect">
            <a:avLst/>
          </a:prstGeom>
        </p:spPr>
      </p:pic>
    </p:spTree>
    <p:extLst>
      <p:ext uri="{BB962C8B-B14F-4D97-AF65-F5344CB8AC3E}">
        <p14:creationId xmlns:p14="http://schemas.microsoft.com/office/powerpoint/2010/main" val="2516811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06EEF-B578-4EFC-50F7-B67CFDEC496D}"/>
              </a:ext>
            </a:extLst>
          </p:cNvPr>
          <p:cNvSpPr>
            <a:spLocks noGrp="1"/>
          </p:cNvSpPr>
          <p:nvPr>
            <p:ph type="title"/>
          </p:nvPr>
        </p:nvSpPr>
        <p:spPr/>
        <p:txBody>
          <a:bodyPr/>
          <a:lstStyle/>
          <a:p>
            <a:r>
              <a:rPr lang="en-US" dirty="0"/>
              <a:t>Man in the middle attacks</a:t>
            </a:r>
          </a:p>
        </p:txBody>
      </p:sp>
      <p:sp>
        <p:nvSpPr>
          <p:cNvPr id="3" name="Content Placeholder 2">
            <a:extLst>
              <a:ext uri="{FF2B5EF4-FFF2-40B4-BE49-F238E27FC236}">
                <a16:creationId xmlns:a16="http://schemas.microsoft.com/office/drawing/2014/main" id="{1C0C385E-FAC4-A513-6544-15AD747E8768}"/>
              </a:ext>
            </a:extLst>
          </p:cNvPr>
          <p:cNvSpPr>
            <a:spLocks noGrp="1"/>
          </p:cNvSpPr>
          <p:nvPr>
            <p:ph idx="1"/>
          </p:nvPr>
        </p:nvSpPr>
        <p:spPr>
          <a:xfrm>
            <a:off x="311753" y="1843620"/>
            <a:ext cx="5784248" cy="3832785"/>
          </a:xfrm>
        </p:spPr>
        <p:txBody>
          <a:bodyPr>
            <a:normAutofit fontScale="92500"/>
          </a:bodyPr>
          <a:lstStyle/>
          <a:p>
            <a:pPr marL="342900" lvl="0" indent="-342900">
              <a:buSzPts val="1000"/>
              <a:buFont typeface="Symbol" pitchFamily="2" charset="2"/>
              <a:buChar char=""/>
              <a:tabLst>
                <a:tab pos="228600" algn="l"/>
              </a:tabLst>
            </a:pPr>
            <a:r>
              <a:rPr lang="en-GB" sz="1600" dirty="0">
                <a:effectLst/>
                <a:latin typeface="Aptos" panose="020B0004020202020204" pitchFamily="34" charset="0"/>
                <a:ea typeface="Times New Roman" panose="02020603050405020304" pitchFamily="18" charset="0"/>
              </a:rPr>
              <a:t>Attackers intercept communications between two parties to steal or manipulate data.</a:t>
            </a:r>
            <a:endParaRPr lang="en-GB" sz="1600" dirty="0">
              <a:effectLst/>
              <a:latin typeface="Times New Roman" panose="02020603050405020304" pitchFamily="18" charset="0"/>
              <a:ea typeface="Times New Roman" panose="02020603050405020304" pitchFamily="18" charset="0"/>
            </a:endParaRPr>
          </a:p>
          <a:p>
            <a:pPr marL="342900" lvl="0" indent="-342900">
              <a:buSzPts val="1000"/>
              <a:buFont typeface="Symbol" pitchFamily="2" charset="2"/>
              <a:buChar char=""/>
              <a:tabLst>
                <a:tab pos="228600" algn="l"/>
              </a:tabLst>
            </a:pPr>
            <a:r>
              <a:rPr lang="en-GB" sz="1600" dirty="0">
                <a:effectLst/>
                <a:latin typeface="Aptos" panose="020B0004020202020204" pitchFamily="34" charset="0"/>
                <a:ea typeface="Times New Roman" panose="02020603050405020304" pitchFamily="18" charset="0"/>
              </a:rPr>
              <a:t>Example: Intercepting login credentials over unsecured public Wi-Fi.</a:t>
            </a:r>
            <a:endParaRPr lang="en-GB" sz="1600" dirty="0">
              <a:effectLst/>
              <a:latin typeface="Times New Roman" panose="02020603050405020304" pitchFamily="18" charset="0"/>
              <a:ea typeface="Times New Roman" panose="02020603050405020304" pitchFamily="18" charset="0"/>
            </a:endParaRPr>
          </a:p>
          <a:p>
            <a:pPr>
              <a:buNone/>
            </a:pPr>
            <a:r>
              <a:rPr lang="en-GB" sz="1600" b="1" i="1" dirty="0">
                <a:effectLst/>
                <a:latin typeface="Aptos" panose="020B0004020202020204" pitchFamily="34" charset="0"/>
                <a:ea typeface="Times New Roman" panose="02020603050405020304" pitchFamily="18" charset="0"/>
              </a:rPr>
              <a:t>“The name Man-In-The-Middle is coined from the basketball scenario where two players intend to pass a ball to each other, while one player between them tries to seize it.”</a:t>
            </a:r>
            <a:r>
              <a:rPr lang="en-GB" sz="1600" b="1" dirty="0">
                <a:effectLst/>
                <a:latin typeface="Aptos" panose="020B0004020202020204" pitchFamily="34" charset="0"/>
                <a:ea typeface="Times New Roman" panose="02020603050405020304" pitchFamily="18" charset="0"/>
              </a:rPr>
              <a:t> </a:t>
            </a:r>
            <a:r>
              <a:rPr lang="en-GB" sz="1600" b="1" dirty="0" err="1">
                <a:effectLst/>
                <a:latin typeface="Aptos" panose="020B0004020202020204" pitchFamily="34" charset="0"/>
                <a:ea typeface="Times New Roman" panose="02020603050405020304" pitchFamily="18" charset="0"/>
              </a:rPr>
              <a:t>M.Conti</a:t>
            </a:r>
            <a:r>
              <a:rPr lang="en-GB" sz="1600" b="1" dirty="0">
                <a:effectLst/>
                <a:latin typeface="Aptos" panose="020B0004020202020204" pitchFamily="34" charset="0"/>
                <a:ea typeface="Times New Roman" panose="02020603050405020304" pitchFamily="18" charset="0"/>
              </a:rPr>
              <a:t> [18]</a:t>
            </a:r>
            <a:endParaRPr lang="en-GB" sz="1600" dirty="0">
              <a:effectLst/>
              <a:latin typeface="Times New Roman" panose="02020603050405020304" pitchFamily="18" charset="0"/>
              <a:ea typeface="Times New Roman" panose="02020603050405020304" pitchFamily="18" charset="0"/>
            </a:endParaRPr>
          </a:p>
          <a:p>
            <a:pPr>
              <a:buNone/>
            </a:pPr>
            <a:r>
              <a:rPr lang="en-GB" sz="1600" b="0" dirty="0">
                <a:effectLst/>
                <a:latin typeface="Aptos" panose="020B00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r>
              <a:rPr lang="en-GB" sz="1600" b="1" dirty="0">
                <a:effectLst/>
                <a:latin typeface="Aptos" panose="020B0004020202020204" pitchFamily="34" charset="0"/>
                <a:ea typeface="Times New Roman" panose="02020603050405020304" pitchFamily="18" charset="0"/>
              </a:rPr>
              <a:t>A common MITM attack involves two endpoints and a third-party (external) attacker. With access on the communication channel between two endpoints the MITM attacker can manipulate their messages as demonstrated in Figure 6. </a:t>
            </a:r>
            <a:endParaRPr lang="en-GB" sz="1600" dirty="0">
              <a:effectLst/>
              <a:latin typeface="Times New Roman" panose="02020603050405020304" pitchFamily="18" charset="0"/>
              <a:ea typeface="Times New Roman" panose="02020603050405020304" pitchFamily="18" charset="0"/>
            </a:endParaRPr>
          </a:p>
          <a:p>
            <a:endParaRPr lang="en-US" dirty="0"/>
          </a:p>
        </p:txBody>
      </p:sp>
      <p:pic>
        <p:nvPicPr>
          <p:cNvPr id="4" name="Picture 3" descr="A diagram of a diagram&#10;&#10;AI-generated content may be incorrect.">
            <a:extLst>
              <a:ext uri="{FF2B5EF4-FFF2-40B4-BE49-F238E27FC236}">
                <a16:creationId xmlns:a16="http://schemas.microsoft.com/office/drawing/2014/main" id="{F743EC50-F6DF-6168-867A-33E36AA154D5}"/>
              </a:ext>
            </a:extLst>
          </p:cNvPr>
          <p:cNvPicPr>
            <a:picLocks noChangeAspect="1"/>
          </p:cNvPicPr>
          <p:nvPr/>
        </p:nvPicPr>
        <p:blipFill>
          <a:blip r:embed="rId2"/>
          <a:stretch>
            <a:fillRect/>
          </a:stretch>
        </p:blipFill>
        <p:spPr>
          <a:xfrm>
            <a:off x="6338828" y="2837378"/>
            <a:ext cx="5541419" cy="1798631"/>
          </a:xfrm>
          <a:prstGeom prst="rect">
            <a:avLst/>
          </a:prstGeom>
        </p:spPr>
      </p:pic>
    </p:spTree>
    <p:extLst>
      <p:ext uri="{BB962C8B-B14F-4D97-AF65-F5344CB8AC3E}">
        <p14:creationId xmlns:p14="http://schemas.microsoft.com/office/powerpoint/2010/main" val="653838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13C3-425D-AF9A-BBE3-DE39DC10EC98}"/>
              </a:ext>
            </a:extLst>
          </p:cNvPr>
          <p:cNvSpPr>
            <a:spLocks noGrp="1"/>
          </p:cNvSpPr>
          <p:nvPr>
            <p:ph type="title"/>
          </p:nvPr>
        </p:nvSpPr>
        <p:spPr/>
        <p:txBody>
          <a:bodyPr/>
          <a:lstStyle/>
          <a:p>
            <a:r>
              <a:rPr lang="en-US" dirty="0"/>
              <a:t>FIN SECURE LTD Security policies</a:t>
            </a:r>
          </a:p>
        </p:txBody>
      </p:sp>
      <p:sp>
        <p:nvSpPr>
          <p:cNvPr id="3" name="Content Placeholder 2">
            <a:extLst>
              <a:ext uri="{FF2B5EF4-FFF2-40B4-BE49-F238E27FC236}">
                <a16:creationId xmlns:a16="http://schemas.microsoft.com/office/drawing/2014/main" id="{FF8FCA67-C10F-F878-5A85-F4AAD215D023}"/>
              </a:ext>
            </a:extLst>
          </p:cNvPr>
          <p:cNvSpPr>
            <a:spLocks noGrp="1"/>
          </p:cNvSpPr>
          <p:nvPr>
            <p:ph idx="1"/>
          </p:nvPr>
        </p:nvSpPr>
        <p:spPr>
          <a:xfrm>
            <a:off x="301243" y="2095868"/>
            <a:ext cx="5983944" cy="3937070"/>
          </a:xfrm>
        </p:spPr>
        <p:txBody>
          <a:bodyPr>
            <a:normAutofit lnSpcReduction="10000"/>
          </a:bodyPr>
          <a:lstStyle/>
          <a:p>
            <a:pPr>
              <a:buNone/>
            </a:pPr>
            <a:r>
              <a:rPr lang="en-GB" sz="1800" dirty="0">
                <a:effectLst/>
                <a:latin typeface="Aptos" panose="020B0004020202020204" pitchFamily="34" charset="0"/>
                <a:ea typeface="Times New Roman" panose="02020603050405020304" pitchFamily="18" charset="0"/>
              </a:rPr>
              <a:t>Cybersecurity policies are crucial to an organisation as they establish guidelines for safeguarding digital assets and confidential information. The policies aim to reduce risks from cyberattacks and data breaches and ensures compliance with clear rules and regulations.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b="1" dirty="0">
                <a:effectLst/>
                <a:latin typeface="Aptos" panose="020B0004020202020204" pitchFamily="34" charset="0"/>
                <a:ea typeface="Times New Roman" panose="02020603050405020304" pitchFamily="18" charset="0"/>
              </a:rPr>
              <a:t>Cyber security is essentially about managing risk, and this policy documents the defined requirements for, and agreed principles governing, the measures employed to protect </a:t>
            </a:r>
            <a:r>
              <a:rPr lang="en-GB" sz="1800" b="1" dirty="0" err="1">
                <a:effectLst/>
                <a:latin typeface="Aptos" panose="020B0004020202020204" pitchFamily="34" charset="0"/>
                <a:ea typeface="Times New Roman" panose="02020603050405020304" pitchFamily="18" charset="0"/>
              </a:rPr>
              <a:t>FinSecure</a:t>
            </a:r>
            <a:r>
              <a:rPr lang="en-GB" sz="1800" b="1" dirty="0">
                <a:effectLst/>
                <a:latin typeface="Aptos" panose="020B0004020202020204" pitchFamily="34" charset="0"/>
                <a:ea typeface="Times New Roman" panose="02020603050405020304" pitchFamily="18" charset="0"/>
              </a:rPr>
              <a:t> IT systems, data and services from harm or misuse in an appropriate and proportionate manner. </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4" name="Picture 3" descr="A diagram of a security policy&#10;&#10;AI-generated content may be incorrect.">
            <a:extLst>
              <a:ext uri="{FF2B5EF4-FFF2-40B4-BE49-F238E27FC236}">
                <a16:creationId xmlns:a16="http://schemas.microsoft.com/office/drawing/2014/main" id="{BEEDAC5F-5775-1D93-1313-BA0EEADE9193}"/>
              </a:ext>
            </a:extLst>
          </p:cNvPr>
          <p:cNvPicPr>
            <a:picLocks noChangeAspect="1"/>
          </p:cNvPicPr>
          <p:nvPr/>
        </p:nvPicPr>
        <p:blipFill>
          <a:blip r:embed="rId2"/>
          <a:stretch>
            <a:fillRect/>
          </a:stretch>
        </p:blipFill>
        <p:spPr>
          <a:xfrm>
            <a:off x="6823040" y="1805741"/>
            <a:ext cx="4568860" cy="4227197"/>
          </a:xfrm>
          <a:prstGeom prst="rect">
            <a:avLst/>
          </a:prstGeom>
        </p:spPr>
      </p:pic>
    </p:spTree>
    <p:extLst>
      <p:ext uri="{BB962C8B-B14F-4D97-AF65-F5344CB8AC3E}">
        <p14:creationId xmlns:p14="http://schemas.microsoft.com/office/powerpoint/2010/main" val="2827438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87259-CB1F-C5FB-FCD2-431626EFD0AD}"/>
              </a:ext>
            </a:extLst>
          </p:cNvPr>
          <p:cNvSpPr>
            <a:spLocks noGrp="1"/>
          </p:cNvSpPr>
          <p:nvPr>
            <p:ph type="title"/>
          </p:nvPr>
        </p:nvSpPr>
        <p:spPr/>
        <p:txBody>
          <a:bodyPr/>
          <a:lstStyle/>
          <a:p>
            <a:r>
              <a:rPr lang="en-US" dirty="0"/>
              <a:t>FIN SECURE LTD SECURITY POLICIES</a:t>
            </a:r>
          </a:p>
        </p:txBody>
      </p:sp>
      <p:sp>
        <p:nvSpPr>
          <p:cNvPr id="3" name="Content Placeholder 2">
            <a:extLst>
              <a:ext uri="{FF2B5EF4-FFF2-40B4-BE49-F238E27FC236}">
                <a16:creationId xmlns:a16="http://schemas.microsoft.com/office/drawing/2014/main" id="{42379915-615B-D86D-6E35-24B00220210B}"/>
              </a:ext>
            </a:extLst>
          </p:cNvPr>
          <p:cNvSpPr>
            <a:spLocks noGrp="1"/>
          </p:cNvSpPr>
          <p:nvPr>
            <p:ph idx="1"/>
          </p:nvPr>
        </p:nvSpPr>
        <p:spPr/>
        <p:txBody>
          <a:bodyPr>
            <a:normAutofit fontScale="62500" lnSpcReduction="20000"/>
          </a:bodyPr>
          <a:lstStyle/>
          <a:p>
            <a:pPr>
              <a:buNone/>
            </a:pPr>
            <a:r>
              <a:rPr lang="en-GB" sz="1800" b="1" dirty="0">
                <a:effectLst/>
                <a:latin typeface="Aptos" panose="020B0004020202020204" pitchFamily="34" charset="0"/>
                <a:ea typeface="Times New Roman" panose="02020603050405020304" pitchFamily="18" charset="0"/>
              </a:rPr>
              <a:t>Privacy Policy</a:t>
            </a:r>
            <a:r>
              <a:rPr lang="en-GB" sz="1800" dirty="0">
                <a:effectLst/>
                <a:latin typeface="Aptos" panose="020B0004020202020204" pitchFamily="34" charset="0"/>
                <a:ea typeface="Times New Roman" panose="02020603050405020304" pitchFamily="18" charset="0"/>
              </a:rPr>
              <a:t> – The privacy policy aims to model the correct use of sensitive data, such as medical, biometric, and financial data in terms of the rationale for utilising these sensitive personal data and to protect them from violations. It serves to prevent the disclosure, use, access, transfer, and exchange of sensitive data without the knowledge of someone by ensuring user consent.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b="1" dirty="0">
                <a:effectLst/>
                <a:latin typeface="Aptos" panose="020B0004020202020204" pitchFamily="34" charset="0"/>
                <a:ea typeface="Times New Roman" panose="02020603050405020304" pitchFamily="18" charset="0"/>
              </a:rPr>
              <a:t>Information Policy – </a:t>
            </a:r>
            <a:r>
              <a:rPr lang="en-GB" sz="1800" dirty="0">
                <a:effectLst/>
                <a:latin typeface="Aptos" panose="020B0004020202020204" pitchFamily="34" charset="0"/>
                <a:ea typeface="Times New Roman" panose="02020603050405020304" pitchFamily="18" charset="0"/>
              </a:rPr>
              <a:t>The correct usage of online applications and services is defined by this policy. The goal is to determine the level of security and identify vulnerabilities in websites. It also serves to safeguard critical client information from harmful scripts on other pages. This is to avoid web application assaults such as scripting, that injects programs into data-driven applications [25].</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b="1" dirty="0">
                <a:effectLst/>
                <a:latin typeface="Aptos" panose="020B0004020202020204" pitchFamily="34" charset="0"/>
                <a:ea typeface="Times New Roman" panose="02020603050405020304" pitchFamily="18" charset="0"/>
              </a:rPr>
              <a:t>Physical Policy – </a:t>
            </a:r>
            <a:r>
              <a:rPr lang="en-GB" sz="1800" dirty="0">
                <a:effectLst/>
                <a:latin typeface="Aptos" panose="020B0004020202020204" pitchFamily="34" charset="0"/>
                <a:ea typeface="Times New Roman" panose="02020603050405020304" pitchFamily="18" charset="0"/>
              </a:rPr>
              <a:t>The target is first carefully selected based on multiple factors after the attacker observes him or her for a period. Once the attacker has learned enough, they bait the victim with an appropriate item and takes advantage of their interest by using any one of the various Social Engineering Methods.</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b="1" dirty="0">
                <a:effectLst/>
                <a:latin typeface="Aptos" panose="020B0004020202020204" pitchFamily="34" charset="0"/>
                <a:ea typeface="Times New Roman" panose="02020603050405020304" pitchFamily="18" charset="0"/>
              </a:rPr>
              <a:t>Data Retention Policy – </a:t>
            </a:r>
            <a:r>
              <a:rPr lang="en-GB" sz="1800" dirty="0">
                <a:effectLst/>
                <a:latin typeface="Aptos" panose="020B0004020202020204" pitchFamily="34" charset="0"/>
                <a:ea typeface="Times New Roman" panose="02020603050405020304" pitchFamily="18" charset="0"/>
              </a:rPr>
              <a:t>The target is first carefully selected based on multiple factors after the attacker observes him or her for a period. Once the attacker has learned enough, they bait the victim with an appropriate item and takes advantage of their interest by using any one of the various Social Engineering Methods.</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Aptos" panose="020B0004020202020204" pitchFamily="34" charset="0"/>
                <a:ea typeface="Times New Roman" panose="02020603050405020304" pitchFamily="18" charset="0"/>
              </a:rPr>
              <a:t>Access Control Policy – </a:t>
            </a:r>
            <a:r>
              <a:rPr lang="en-GB" sz="1800" dirty="0">
                <a:effectLst/>
                <a:latin typeface="Aptos" panose="020B0004020202020204" pitchFamily="34" charset="0"/>
                <a:ea typeface="Times New Roman" panose="02020603050405020304" pitchFamily="18" charset="0"/>
              </a:rPr>
              <a:t>The target is first carefully selected based on multiple factors after the attacker observes him or her for a period. Once the attacker has learned enough, they bait the victim with an appropriate item and takes advantage of their interest by using any one of the various Social Engineering Methods.</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917501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6398A-7E49-4710-AD2C-21BA901A873E}"/>
              </a:ext>
            </a:extLst>
          </p:cNvPr>
          <p:cNvSpPr>
            <a:spLocks noGrp="1"/>
          </p:cNvSpPr>
          <p:nvPr>
            <p:ph type="title"/>
          </p:nvPr>
        </p:nvSpPr>
        <p:spPr/>
        <p:txBody>
          <a:bodyPr/>
          <a:lstStyle/>
          <a:p>
            <a:r>
              <a:rPr lang="en-US" dirty="0"/>
              <a:t>Security standards and frameworks</a:t>
            </a:r>
          </a:p>
        </p:txBody>
      </p:sp>
      <p:sp>
        <p:nvSpPr>
          <p:cNvPr id="3" name="Content Placeholder 2">
            <a:extLst>
              <a:ext uri="{FF2B5EF4-FFF2-40B4-BE49-F238E27FC236}">
                <a16:creationId xmlns:a16="http://schemas.microsoft.com/office/drawing/2014/main" id="{C074FFCC-312C-8AB3-9A07-E0ABCE842944}"/>
              </a:ext>
            </a:extLst>
          </p:cNvPr>
          <p:cNvSpPr>
            <a:spLocks noGrp="1"/>
          </p:cNvSpPr>
          <p:nvPr>
            <p:ph idx="1"/>
          </p:nvPr>
        </p:nvSpPr>
        <p:spPr>
          <a:xfrm>
            <a:off x="700635" y="2221992"/>
            <a:ext cx="4354841" cy="3359001"/>
          </a:xfrm>
        </p:spPr>
        <p:txBody>
          <a:bodyPr/>
          <a:lstStyle/>
          <a:p>
            <a:pPr marL="342900" lvl="0" indent="-342900">
              <a:buFont typeface="Symbol" pitchFamily="2" charset="2"/>
              <a:buChar char=""/>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ISO 27002:2013</a:t>
            </a:r>
          </a:p>
          <a:p>
            <a:pPr marL="342900" lvl="0" indent="-342900">
              <a:buFont typeface="Symbol" pitchFamily="2" charset="2"/>
              <a:buChar char=""/>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NIST Cyber Security Framework</a:t>
            </a:r>
          </a:p>
          <a:p>
            <a:pPr marL="342900" lvl="0" indent="-342900">
              <a:buFont typeface="Symbol" pitchFamily="2" charset="2"/>
              <a:buChar char=""/>
            </a:pPr>
            <a:r>
              <a:rPr lang="en-GB" sz="2800" kern="100" dirty="0">
                <a:effectLst/>
                <a:latin typeface="Aptos" panose="020B0004020202020204" pitchFamily="34" charset="0"/>
                <a:ea typeface="Aptos" panose="020B0004020202020204" pitchFamily="34" charset="0"/>
                <a:cs typeface="Times New Roman" panose="02020603050405020304" pitchFamily="18" charset="0"/>
              </a:rPr>
              <a:t>CIS Critical Security Controls for Effective Cyber </a:t>
            </a:r>
            <a:r>
              <a:rPr lang="en-GB" sz="2800" kern="100" dirty="0" err="1">
                <a:effectLst/>
                <a:latin typeface="Aptos" panose="020B0004020202020204" pitchFamily="34" charset="0"/>
                <a:ea typeface="Aptos" panose="020B0004020202020204" pitchFamily="34" charset="0"/>
                <a:cs typeface="Times New Roman" panose="02020603050405020304" pitchFamily="18" charset="0"/>
              </a:rPr>
              <a:t>Defense</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pic>
        <p:nvPicPr>
          <p:cNvPr id="3074" name="Picture 2" descr="7 Cybersecurity Frameworks to Reduce Cyber Risk in 2024">
            <a:extLst>
              <a:ext uri="{FF2B5EF4-FFF2-40B4-BE49-F238E27FC236}">
                <a16:creationId xmlns:a16="http://schemas.microsoft.com/office/drawing/2014/main" id="{32453E27-7E7E-15B5-7630-A80E609E81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89289" y="2129810"/>
            <a:ext cx="7527698" cy="32041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5233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B7E33-2EA2-1BE0-2FD6-4D5F3D8BDC1B}"/>
              </a:ext>
            </a:extLst>
          </p:cNvPr>
          <p:cNvSpPr>
            <a:spLocks noGrp="1"/>
          </p:cNvSpPr>
          <p:nvPr>
            <p:ph type="title"/>
          </p:nvPr>
        </p:nvSpPr>
        <p:spPr/>
        <p:txBody>
          <a:bodyPr/>
          <a:lstStyle/>
          <a:p>
            <a:r>
              <a:rPr lang="en-US" dirty="0"/>
              <a:t>Incident response</a:t>
            </a:r>
          </a:p>
        </p:txBody>
      </p:sp>
      <p:sp>
        <p:nvSpPr>
          <p:cNvPr id="3" name="Content Placeholder 2">
            <a:extLst>
              <a:ext uri="{FF2B5EF4-FFF2-40B4-BE49-F238E27FC236}">
                <a16:creationId xmlns:a16="http://schemas.microsoft.com/office/drawing/2014/main" id="{AEE8D68C-0DF0-E81E-BA47-3C658767D2BD}"/>
              </a:ext>
            </a:extLst>
          </p:cNvPr>
          <p:cNvSpPr>
            <a:spLocks noGrp="1"/>
          </p:cNvSpPr>
          <p:nvPr>
            <p:ph idx="1"/>
          </p:nvPr>
        </p:nvSpPr>
        <p:spPr>
          <a:xfrm>
            <a:off x="280222" y="1864641"/>
            <a:ext cx="5016993" cy="3632270"/>
          </a:xfrm>
        </p:spPr>
        <p:txBody>
          <a:bodyPr>
            <a:normAutofit/>
          </a:bodyPr>
          <a:lstStyle/>
          <a:p>
            <a:pPr>
              <a:buNone/>
            </a:pPr>
            <a:r>
              <a:rPr lang="en-GB" sz="1800" dirty="0">
                <a:effectLst/>
                <a:latin typeface="Aptos" panose="020B0004020202020204" pitchFamily="34" charset="0"/>
                <a:ea typeface="Times New Roman" panose="02020603050405020304" pitchFamily="18" charset="0"/>
              </a:rPr>
              <a:t>The Head of CSS is responsible for managing this process on behalf of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All staff are responsible for identifying and reporting potential cyber security incidents. Advice must be sought from CSS if there is any uncertainty regarding whether an event constitutes a cyber security incident. Where an incident also involves the loss of confidentiality, integrity or availability of data, this must also be reported to the incident management department immediately.</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4" name="Picture 3" descr="A diagram of a process flow&#10;&#10;AI-generated content may be incorrect.">
            <a:extLst>
              <a:ext uri="{FF2B5EF4-FFF2-40B4-BE49-F238E27FC236}">
                <a16:creationId xmlns:a16="http://schemas.microsoft.com/office/drawing/2014/main" id="{DCB227EC-BB50-1AC0-A0E6-FFC990EB6C25}"/>
              </a:ext>
            </a:extLst>
          </p:cNvPr>
          <p:cNvPicPr>
            <a:picLocks noChangeAspect="1"/>
          </p:cNvPicPr>
          <p:nvPr/>
        </p:nvPicPr>
        <p:blipFill>
          <a:blip r:embed="rId2"/>
          <a:stretch>
            <a:fillRect/>
          </a:stretch>
        </p:blipFill>
        <p:spPr>
          <a:xfrm>
            <a:off x="6747736" y="914400"/>
            <a:ext cx="3868804" cy="4802787"/>
          </a:xfrm>
          <a:prstGeom prst="rect">
            <a:avLst/>
          </a:prstGeom>
        </p:spPr>
      </p:pic>
    </p:spTree>
    <p:extLst>
      <p:ext uri="{BB962C8B-B14F-4D97-AF65-F5344CB8AC3E}">
        <p14:creationId xmlns:p14="http://schemas.microsoft.com/office/powerpoint/2010/main" val="23961351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E810-51C9-D383-5D01-B5A6D3FABE20}"/>
              </a:ext>
            </a:extLst>
          </p:cNvPr>
          <p:cNvSpPr>
            <a:spLocks noGrp="1"/>
          </p:cNvSpPr>
          <p:nvPr>
            <p:ph type="title"/>
          </p:nvPr>
        </p:nvSpPr>
        <p:spPr/>
        <p:txBody>
          <a:bodyPr/>
          <a:lstStyle/>
          <a:p>
            <a:r>
              <a:rPr lang="en-US" dirty="0"/>
              <a:t>Training program</a:t>
            </a:r>
          </a:p>
        </p:txBody>
      </p:sp>
      <p:sp>
        <p:nvSpPr>
          <p:cNvPr id="3" name="Content Placeholder 2">
            <a:extLst>
              <a:ext uri="{FF2B5EF4-FFF2-40B4-BE49-F238E27FC236}">
                <a16:creationId xmlns:a16="http://schemas.microsoft.com/office/drawing/2014/main" id="{3735EED1-9FF0-1283-3F98-2A4693F09213}"/>
              </a:ext>
            </a:extLst>
          </p:cNvPr>
          <p:cNvSpPr>
            <a:spLocks noGrp="1"/>
          </p:cNvSpPr>
          <p:nvPr>
            <p:ph idx="1"/>
          </p:nvPr>
        </p:nvSpPr>
        <p:spPr>
          <a:xfrm>
            <a:off x="385325" y="1980254"/>
            <a:ext cx="5216689" cy="3721608"/>
          </a:xfrm>
        </p:spPr>
        <p:txBody>
          <a:bodyPr/>
          <a:lstStyle/>
          <a:p>
            <a:r>
              <a:rPr lang="en-GB" sz="1800" dirty="0">
                <a:effectLst/>
                <a:latin typeface="Aptos" panose="020B0004020202020204" pitchFamily="34" charset="0"/>
                <a:ea typeface="Times New Roman" panose="02020603050405020304" pitchFamily="18" charset="0"/>
              </a:rPr>
              <a:t>After conducting necessary research into various cyber and network security attack countermeasures, a common ground amongst all internal threats and most external threats was found in staff awareness and training. Human error is a leading cause of breaches, and such a security-aware workforce can reduce the risk of phishing attacks, data breaches, and other cyber threats. </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4098" name="Picture 2" descr="woman placing sticky notes on wall">
            <a:extLst>
              <a:ext uri="{FF2B5EF4-FFF2-40B4-BE49-F238E27FC236}">
                <a16:creationId xmlns:a16="http://schemas.microsoft.com/office/drawing/2014/main" id="{F3AF86B4-8702-2509-068D-F120D886F1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8953" y="1355093"/>
            <a:ext cx="5582412" cy="3721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819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4C323-898D-46F3-F003-570AE0885F27}"/>
              </a:ext>
            </a:extLst>
          </p:cNvPr>
          <p:cNvSpPr>
            <a:spLocks noGrp="1"/>
          </p:cNvSpPr>
          <p:nvPr>
            <p:ph type="title"/>
          </p:nvPr>
        </p:nvSpPr>
        <p:spPr/>
        <p:txBody>
          <a:bodyPr/>
          <a:lstStyle/>
          <a:p>
            <a:r>
              <a:rPr lang="en-US" dirty="0"/>
              <a:t>INDUCTION PROCESS</a:t>
            </a:r>
          </a:p>
        </p:txBody>
      </p:sp>
      <p:sp>
        <p:nvSpPr>
          <p:cNvPr id="3" name="Content Placeholder 2">
            <a:extLst>
              <a:ext uri="{FF2B5EF4-FFF2-40B4-BE49-F238E27FC236}">
                <a16:creationId xmlns:a16="http://schemas.microsoft.com/office/drawing/2014/main" id="{73331897-8E56-DA29-A722-7D519248C4E2}"/>
              </a:ext>
            </a:extLst>
          </p:cNvPr>
          <p:cNvSpPr>
            <a:spLocks noGrp="1"/>
          </p:cNvSpPr>
          <p:nvPr>
            <p:ph idx="1"/>
          </p:nvPr>
        </p:nvSpPr>
        <p:spPr>
          <a:xfrm>
            <a:off x="700635" y="2221992"/>
            <a:ext cx="3514013" cy="3548187"/>
          </a:xfrm>
        </p:spPr>
        <p:txBody>
          <a:bodyPr/>
          <a:lstStyle/>
          <a:p>
            <a:r>
              <a:rPr lang="en-GB" sz="1800" dirty="0">
                <a:effectLst/>
                <a:latin typeface="Aptos" panose="020B0004020202020204" pitchFamily="34" charset="0"/>
                <a:ea typeface="Times New Roman" panose="02020603050405020304" pitchFamily="18" charset="0"/>
              </a:rPr>
              <a:t>Upon induction to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it is now mandatory for all employees to agree and sign a use of web and email declaration. Staff must understand and follow the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Cyber Security Policy and keep up to date with current information security training. </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5122" name="Picture 2" descr="people sitting on chair in front of table while holding pens during daytime">
            <a:extLst>
              <a:ext uri="{FF2B5EF4-FFF2-40B4-BE49-F238E27FC236}">
                <a16:creationId xmlns:a16="http://schemas.microsoft.com/office/drawing/2014/main" id="{3861489D-BD6F-E4D1-92EB-2E955E5719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7651" y="1900705"/>
            <a:ext cx="5589329" cy="3726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0104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4AC0-F454-422B-D60F-FBF344EA56E0}"/>
              </a:ext>
            </a:extLst>
          </p:cNvPr>
          <p:cNvSpPr>
            <a:spLocks noGrp="1"/>
          </p:cNvSpPr>
          <p:nvPr>
            <p:ph type="title"/>
          </p:nvPr>
        </p:nvSpPr>
        <p:spPr/>
        <p:txBody>
          <a:bodyPr>
            <a:normAutofit fontScale="90000"/>
          </a:bodyPr>
          <a:lstStyle/>
          <a:p>
            <a:r>
              <a:rPr lang="en-US" dirty="0"/>
              <a:t>Simulated Phishing Campaigns</a:t>
            </a:r>
            <a:br>
              <a:rPr lang="en-US" dirty="0"/>
            </a:br>
            <a:endParaRPr lang="en-US" dirty="0"/>
          </a:p>
        </p:txBody>
      </p:sp>
      <p:sp>
        <p:nvSpPr>
          <p:cNvPr id="3" name="Content Placeholder 2">
            <a:extLst>
              <a:ext uri="{FF2B5EF4-FFF2-40B4-BE49-F238E27FC236}">
                <a16:creationId xmlns:a16="http://schemas.microsoft.com/office/drawing/2014/main" id="{976FB805-ED54-7FD1-4406-413BD4B9BF0B}"/>
              </a:ext>
            </a:extLst>
          </p:cNvPr>
          <p:cNvSpPr>
            <a:spLocks noGrp="1"/>
          </p:cNvSpPr>
          <p:nvPr>
            <p:ph idx="1"/>
          </p:nvPr>
        </p:nvSpPr>
        <p:spPr>
          <a:xfrm>
            <a:off x="700636" y="2221992"/>
            <a:ext cx="4197186" cy="3548187"/>
          </a:xfrm>
        </p:spPr>
        <p:txBody>
          <a:bodyPr/>
          <a:lstStyle/>
          <a:p>
            <a:r>
              <a:rPr lang="en-GB" sz="1800" dirty="0">
                <a:effectLst/>
                <a:latin typeface="Aptos" panose="020B0004020202020204" pitchFamily="34" charset="0"/>
                <a:ea typeface="Times New Roman" panose="02020603050405020304" pitchFamily="18" charset="0"/>
              </a:rPr>
              <a:t>To train staff with real-world phishing scenarios, we will conduct simulated phishing attacks to test employees’ awareness and reinforce training. These have great benefits if used wisely, these campaigns are known to promote vigilance by encouraging employees to be mindful about what they receive and most importantly LEARN from their mistakes while posing no threat to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Ltd. </a:t>
            </a:r>
            <a:endParaRPr lang="en-GB" sz="1800" dirty="0">
              <a:effectLst/>
              <a:latin typeface="Times New Roman" panose="02020603050405020304" pitchFamily="18" charset="0"/>
              <a:ea typeface="Times New Roman" panose="02020603050405020304" pitchFamily="18" charset="0"/>
            </a:endParaRPr>
          </a:p>
          <a:p>
            <a:endParaRPr lang="en-US" dirty="0"/>
          </a:p>
        </p:txBody>
      </p:sp>
      <p:pic>
        <p:nvPicPr>
          <p:cNvPr id="6146" name="Picture 2" descr="a person wearing a mask using a laptop">
            <a:extLst>
              <a:ext uri="{FF2B5EF4-FFF2-40B4-BE49-F238E27FC236}">
                <a16:creationId xmlns:a16="http://schemas.microsoft.com/office/drawing/2014/main" id="{E478F854-BD42-1615-17D3-2E671A811B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0611" y="1877606"/>
            <a:ext cx="3182037" cy="3996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12209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50F0-736E-3D8B-EE53-80ED4E1F3059}"/>
              </a:ext>
            </a:extLst>
          </p:cNvPr>
          <p:cNvSpPr>
            <a:spLocks noGrp="1"/>
          </p:cNvSpPr>
          <p:nvPr>
            <p:ph type="title"/>
          </p:nvPr>
        </p:nvSpPr>
        <p:spPr/>
        <p:txBody>
          <a:bodyPr>
            <a:normAutofit fontScale="90000"/>
          </a:bodyPr>
          <a:lstStyle/>
          <a:p>
            <a:r>
              <a:rPr lang="en-US" dirty="0"/>
              <a:t>Establish malware and virus awareness programs</a:t>
            </a:r>
            <a:br>
              <a:rPr lang="en-US" dirty="0"/>
            </a:br>
            <a:endParaRPr lang="en-US" dirty="0"/>
          </a:p>
        </p:txBody>
      </p:sp>
      <p:sp>
        <p:nvSpPr>
          <p:cNvPr id="3" name="Content Placeholder 2">
            <a:extLst>
              <a:ext uri="{FF2B5EF4-FFF2-40B4-BE49-F238E27FC236}">
                <a16:creationId xmlns:a16="http://schemas.microsoft.com/office/drawing/2014/main" id="{EA4FBC91-8FBE-6D46-C94D-BBD997A734C9}"/>
              </a:ext>
            </a:extLst>
          </p:cNvPr>
          <p:cNvSpPr>
            <a:spLocks noGrp="1"/>
          </p:cNvSpPr>
          <p:nvPr>
            <p:ph idx="1"/>
          </p:nvPr>
        </p:nvSpPr>
        <p:spPr>
          <a:xfrm>
            <a:off x="700636" y="2221992"/>
            <a:ext cx="4144634" cy="4010642"/>
          </a:xfrm>
        </p:spPr>
        <p:txBody>
          <a:bodyPr>
            <a:normAutofit fontScale="85000" lnSpcReduction="10000"/>
          </a:bodyPr>
          <a:lstStyle/>
          <a:p>
            <a:pPr>
              <a:buNone/>
            </a:pP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should implement awareness programs to guide staff and general users on malware incident prevention. Every user employed with us should be made aware of the ways that malware spreads, and the risks that it poses.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Awareness programs should educate staff about the policy and procedures that apply to malware incident handling, such as malware detection on a system, and most crucially, how to report a suspected infection. To achieve this, we can organise a series of activities for staff to provide training on specific tasks. </a:t>
            </a:r>
            <a:br>
              <a:rPr lang="en-GB" sz="1800" kern="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 </a:t>
            </a:r>
          </a:p>
          <a:p>
            <a:endParaRPr lang="en-US" dirty="0"/>
          </a:p>
        </p:txBody>
      </p:sp>
      <p:pic>
        <p:nvPicPr>
          <p:cNvPr id="7170" name="Picture 2" descr="person in black long sleeve shirt holding persons hand">
            <a:extLst>
              <a:ext uri="{FF2B5EF4-FFF2-40B4-BE49-F238E27FC236}">
                <a16:creationId xmlns:a16="http://schemas.microsoft.com/office/drawing/2014/main" id="{238713E3-CCB7-6CF3-55E3-98A2BCFB84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7590" y="1772390"/>
            <a:ext cx="2614551" cy="3921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5820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4842F-51D1-2060-C251-3EF604CA6594}"/>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671A5FF-BB6E-201B-FFF0-E20A1A90B123}"/>
              </a:ext>
            </a:extLst>
          </p:cNvPr>
          <p:cNvSpPr>
            <a:spLocks noGrp="1"/>
          </p:cNvSpPr>
          <p:nvPr>
            <p:ph idx="1"/>
          </p:nvPr>
        </p:nvSpPr>
        <p:spPr/>
        <p:txBody>
          <a:bodyPr/>
          <a:lstStyle/>
          <a:p>
            <a:pPr>
              <a:buNone/>
            </a:pPr>
            <a:r>
              <a:rPr lang="en-GB" sz="1800" dirty="0">
                <a:effectLst/>
                <a:latin typeface="Aptos" panose="020B0004020202020204" pitchFamily="34" charset="0"/>
                <a:ea typeface="Times New Roman" panose="02020603050405020304" pitchFamily="18" charset="0"/>
              </a:rPr>
              <a:t>In the ever-evolving inter-connected world, cyber security is no longer optional—it is a fundamental pillar of trust. As we at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Ltd continue to grow as a leader in financial management, the rising threat landscape makes it vital for us to safeguarding sensitive financial data and ensure regulatory compliance.</a:t>
            </a:r>
            <a:endParaRPr lang="en-GB" sz="1800" dirty="0">
              <a:effectLst/>
              <a:latin typeface="Times New Roman" panose="02020603050405020304" pitchFamily="18" charset="0"/>
              <a:ea typeface="Times New Roman" panose="02020603050405020304" pitchFamily="18" charset="0"/>
            </a:endParaRPr>
          </a:p>
          <a:p>
            <a:pPr>
              <a:buNone/>
            </a:pPr>
            <a:r>
              <a:rPr lang="en-GB" sz="1800" dirty="0">
                <a:effectLst/>
                <a:latin typeface="Aptos" panose="020B0004020202020204" pitchFamily="34" charset="0"/>
                <a:ea typeface="Times New Roman" panose="02020603050405020304" pitchFamily="18" charset="0"/>
              </a:rPr>
              <a:t>For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Ltd to maintain its reputation and secure our clients’ trust, the policies, incident management and threat remediation guidelines should be adhered to carefully and strategically. Investment in </a:t>
            </a:r>
            <a:r>
              <a:rPr lang="en-GB" sz="1800" b="1" dirty="0">
                <a:effectLst/>
                <a:latin typeface="Aptos" panose="020B0004020202020204" pitchFamily="34" charset="0"/>
                <a:ea typeface="Times New Roman" panose="02020603050405020304" pitchFamily="18" charset="0"/>
              </a:rPr>
              <a:t>cyber security training</a:t>
            </a:r>
            <a:r>
              <a:rPr lang="en-GB" sz="1800" dirty="0">
                <a:effectLst/>
                <a:latin typeface="Aptos" panose="020B0004020202020204" pitchFamily="34" charset="0"/>
                <a:ea typeface="Times New Roman" panose="02020603050405020304" pitchFamily="18" charset="0"/>
              </a:rPr>
              <a:t>, </a:t>
            </a:r>
            <a:r>
              <a:rPr lang="en-GB" sz="1800" b="1" dirty="0">
                <a:effectLst/>
                <a:latin typeface="Aptos" panose="020B0004020202020204" pitchFamily="34" charset="0"/>
                <a:ea typeface="Times New Roman" panose="02020603050405020304" pitchFamily="18" charset="0"/>
              </a:rPr>
              <a:t>strategic resource allocation</a:t>
            </a:r>
            <a:r>
              <a:rPr lang="en-GB" sz="1800" dirty="0">
                <a:effectLst/>
                <a:latin typeface="Aptos" panose="020B0004020202020204" pitchFamily="34" charset="0"/>
                <a:ea typeface="Times New Roman" panose="02020603050405020304" pitchFamily="18" charset="0"/>
              </a:rPr>
              <a:t> and </a:t>
            </a:r>
            <a:r>
              <a:rPr lang="en-GB" sz="1800" b="1" dirty="0">
                <a:effectLst/>
                <a:latin typeface="Aptos" panose="020B0004020202020204" pitchFamily="34" charset="0"/>
                <a:ea typeface="Times New Roman" panose="02020603050405020304" pitchFamily="18" charset="0"/>
              </a:rPr>
              <a:t>cutting-edge security technologies such as AWS serverless </a:t>
            </a:r>
            <a:r>
              <a:rPr lang="en-GB" sz="1800" dirty="0">
                <a:effectLst/>
                <a:latin typeface="Aptos" panose="020B0004020202020204" pitchFamily="34" charset="0"/>
                <a:ea typeface="Times New Roman" panose="02020603050405020304" pitchFamily="18" charset="0"/>
              </a:rPr>
              <a:t>will position </a:t>
            </a:r>
            <a:r>
              <a:rPr lang="en-GB" sz="1800" dirty="0" err="1">
                <a:effectLst/>
                <a:latin typeface="Aptos" panose="020B0004020202020204" pitchFamily="34" charset="0"/>
                <a:ea typeface="Times New Roman" panose="02020603050405020304" pitchFamily="18" charset="0"/>
              </a:rPr>
              <a:t>FinSecure</a:t>
            </a:r>
            <a:r>
              <a:rPr lang="en-GB" sz="1800" dirty="0">
                <a:effectLst/>
                <a:latin typeface="Aptos" panose="020B0004020202020204" pitchFamily="34" charset="0"/>
                <a:ea typeface="Times New Roman" panose="02020603050405020304" pitchFamily="18" charset="0"/>
              </a:rPr>
              <a:t> Ltd as a cyber-attack hardened organisation.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ptos" panose="020B0004020202020204" pitchFamily="34" charset="0"/>
                <a:ea typeface="Times New Roman" panose="02020603050405020304" pitchFamily="18" charset="0"/>
              </a:rPr>
              <a:t>It is now time to act. Prioritising our network and cyber security will ensure </a:t>
            </a:r>
            <a:r>
              <a:rPr lang="en-GB" sz="1800" dirty="0" err="1">
                <a:effectLst/>
                <a:latin typeface="Aptos" panose="020B0004020202020204" pitchFamily="34" charset="0"/>
                <a:ea typeface="Times New Roman" panose="02020603050405020304" pitchFamily="18" charset="0"/>
              </a:rPr>
              <a:t>FinSecure’s</a:t>
            </a:r>
            <a:r>
              <a:rPr lang="en-GB" sz="1800" dirty="0">
                <a:effectLst/>
                <a:latin typeface="Aptos" panose="020B0004020202020204" pitchFamily="34" charset="0"/>
                <a:ea typeface="Times New Roman" panose="02020603050405020304" pitchFamily="18" charset="0"/>
              </a:rPr>
              <a:t> long-term success in an increasingly complex digital landscape.</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351482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218</TotalTime>
  <Words>2125</Words>
  <Application>Microsoft Macintosh PowerPoint</Application>
  <PresentationFormat>Widescreen</PresentationFormat>
  <Paragraphs>102</Paragraphs>
  <Slides>23</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-apple-system</vt:lpstr>
      <vt:lpstr>Aptos</vt:lpstr>
      <vt:lpstr>Arial</vt:lpstr>
      <vt:lpstr>Calisto MT</vt:lpstr>
      <vt:lpstr>Symbol</vt:lpstr>
      <vt:lpstr>Times New Roman</vt:lpstr>
      <vt:lpstr>Univers Condensed</vt:lpstr>
      <vt:lpstr>ChronicleVTI</vt:lpstr>
      <vt:lpstr>FinSecure Cyber Security Policies and Solutions</vt:lpstr>
      <vt:lpstr>Internal and external security threats</vt:lpstr>
      <vt:lpstr>Negligent insiders</vt:lpstr>
      <vt:lpstr>Malicious insiders</vt:lpstr>
      <vt:lpstr>Social engineering attacks</vt:lpstr>
      <vt:lpstr>Infrastructure and policy threats</vt:lpstr>
      <vt:lpstr>Technical component threats</vt:lpstr>
      <vt:lpstr>Phishing</vt:lpstr>
      <vt:lpstr>Internal and external networking threats</vt:lpstr>
      <vt:lpstr>Malware and virus infections</vt:lpstr>
      <vt:lpstr>Sql injection</vt:lpstr>
      <vt:lpstr>Dns spoofing &amp; poisoning</vt:lpstr>
      <vt:lpstr>Distributed denial of service (ddos)</vt:lpstr>
      <vt:lpstr>Man in the middle attacks</vt:lpstr>
      <vt:lpstr>FIN SECURE LTD Security policies</vt:lpstr>
      <vt:lpstr>FIN SECURE LTD SECURITY POLICIES</vt:lpstr>
      <vt:lpstr>Security standards and frameworks</vt:lpstr>
      <vt:lpstr>Incident response</vt:lpstr>
      <vt:lpstr>Training program</vt:lpstr>
      <vt:lpstr>INDUCTION PROCESS</vt:lpstr>
      <vt:lpstr>Simulated Phishing Campaigns </vt:lpstr>
      <vt:lpstr>Establish malware and virus awareness programs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Matthew Evans (2319368)</dc:creator>
  <cp:lastModifiedBy>Matthew Evans (2319368)</cp:lastModifiedBy>
  <cp:revision>4</cp:revision>
  <dcterms:created xsi:type="dcterms:W3CDTF">2025-03-25T12:35:19Z</dcterms:created>
  <dcterms:modified xsi:type="dcterms:W3CDTF">2025-04-08T08:27:56Z</dcterms:modified>
</cp:coreProperties>
</file>