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rl Singleton" userId="S::carl.singleton@uwtsd.ac.uk::09bfb89c-773b-4e13-9813-fdd8c912c6fa" providerId="AD" clId="Web-{AC82D3C4-1BBF-4A52-A262-1C861714F21A}"/>
    <pc:docChg chg="addSld modSld">
      <pc:chgData name="Carl Singleton" userId="S::carl.singleton@uwtsd.ac.uk::09bfb89c-773b-4e13-9813-fdd8c912c6fa" providerId="AD" clId="Web-{AC82D3C4-1BBF-4A52-A262-1C861714F21A}" dt="2019-03-26T11:00:49.821" v="735" actId="20577"/>
      <pc:docMkLst>
        <pc:docMk/>
      </pc:docMkLst>
      <pc:sldChg chg="modSp">
        <pc:chgData name="Carl Singleton" userId="S::carl.singleton@uwtsd.ac.uk::09bfb89c-773b-4e13-9813-fdd8c912c6fa" providerId="AD" clId="Web-{AC82D3C4-1BBF-4A52-A262-1C861714F21A}" dt="2019-03-26T10:57:36.539" v="501" actId="20577"/>
        <pc:sldMkLst>
          <pc:docMk/>
          <pc:sldMk cId="1053073430" sldId="265"/>
        </pc:sldMkLst>
        <pc:spChg chg="mod">
          <ac:chgData name="Carl Singleton" userId="S::carl.singleton@uwtsd.ac.uk::09bfb89c-773b-4e13-9813-fdd8c912c6fa" providerId="AD" clId="Web-{AC82D3C4-1BBF-4A52-A262-1C861714F21A}" dt="2019-03-26T10:57:36.539" v="501" actId="20577"/>
          <ac:spMkLst>
            <pc:docMk/>
            <pc:sldMk cId="1053073430" sldId="265"/>
            <ac:spMk id="3" creationId="{00000000-0000-0000-0000-000000000000}"/>
          </ac:spMkLst>
        </pc:spChg>
      </pc:sldChg>
      <pc:sldChg chg="modSp">
        <pc:chgData name="Carl Singleton" userId="S::carl.singleton@uwtsd.ac.uk::09bfb89c-773b-4e13-9813-fdd8c912c6fa" providerId="AD" clId="Web-{AC82D3C4-1BBF-4A52-A262-1C861714F21A}" dt="2019-03-26T11:00:47.884" v="733" actId="20577"/>
        <pc:sldMkLst>
          <pc:docMk/>
          <pc:sldMk cId="1203781015" sldId="266"/>
        </pc:sldMkLst>
        <pc:spChg chg="mod">
          <ac:chgData name="Carl Singleton" userId="S::carl.singleton@uwtsd.ac.uk::09bfb89c-773b-4e13-9813-fdd8c912c6fa" providerId="AD" clId="Web-{AC82D3C4-1BBF-4A52-A262-1C861714F21A}" dt="2019-03-26T11:00:47.884" v="733" actId="20577"/>
          <ac:spMkLst>
            <pc:docMk/>
            <pc:sldMk cId="1203781015" sldId="266"/>
            <ac:spMk id="3" creationId="{00000000-0000-0000-0000-000000000000}"/>
          </ac:spMkLst>
        </pc:spChg>
      </pc:sldChg>
      <pc:sldChg chg="modSp new">
        <pc:chgData name="Carl Singleton" userId="S::carl.singleton@uwtsd.ac.uk::09bfb89c-773b-4e13-9813-fdd8c912c6fa" providerId="AD" clId="Web-{AC82D3C4-1BBF-4A52-A262-1C861714F21A}" dt="2019-03-26T10:55:12.710" v="315" actId="20577"/>
        <pc:sldMkLst>
          <pc:docMk/>
          <pc:sldMk cId="3848585544" sldId="273"/>
        </pc:sldMkLst>
        <pc:spChg chg="mod">
          <ac:chgData name="Carl Singleton" userId="S::carl.singleton@uwtsd.ac.uk::09bfb89c-773b-4e13-9813-fdd8c912c6fa" providerId="AD" clId="Web-{AC82D3C4-1BBF-4A52-A262-1C861714F21A}" dt="2019-03-26T10:47:18.223" v="9" actId="20577"/>
          <ac:spMkLst>
            <pc:docMk/>
            <pc:sldMk cId="3848585544" sldId="273"/>
            <ac:spMk id="2" creationId="{D83EB3D8-CF1F-4235-81CB-79E59146E2B6}"/>
          </ac:spMkLst>
        </pc:spChg>
        <pc:spChg chg="mod">
          <ac:chgData name="Carl Singleton" userId="S::carl.singleton@uwtsd.ac.uk::09bfb89c-773b-4e13-9813-fdd8c912c6fa" providerId="AD" clId="Web-{AC82D3C4-1BBF-4A52-A262-1C861714F21A}" dt="2019-03-26T10:55:12.710" v="315" actId="20577"/>
          <ac:spMkLst>
            <pc:docMk/>
            <pc:sldMk cId="3848585544" sldId="273"/>
            <ac:spMk id="3" creationId="{330E9492-5A44-49C1-B351-263D168DF04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C2774-6222-46E4-B13C-4E3ACCF32094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42CED-FBE8-4A0A-934A-BD47408E92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2595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C2774-6222-46E4-B13C-4E3ACCF32094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42CED-FBE8-4A0A-934A-BD47408E92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560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C2774-6222-46E4-B13C-4E3ACCF32094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42CED-FBE8-4A0A-934A-BD47408E92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4636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C2774-6222-46E4-B13C-4E3ACCF32094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42CED-FBE8-4A0A-934A-BD47408E92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4614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C2774-6222-46E4-B13C-4E3ACCF32094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42CED-FBE8-4A0A-934A-BD47408E92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96633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C2774-6222-46E4-B13C-4E3ACCF32094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42CED-FBE8-4A0A-934A-BD47408E92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63079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C2774-6222-46E4-B13C-4E3ACCF32094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42CED-FBE8-4A0A-934A-BD47408E92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01482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C2774-6222-46E4-B13C-4E3ACCF32094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42CED-FBE8-4A0A-934A-BD47408E92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27280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C2774-6222-46E4-B13C-4E3ACCF32094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42CED-FBE8-4A0A-934A-BD47408E92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39401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C2774-6222-46E4-B13C-4E3ACCF32094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42CED-FBE8-4A0A-934A-BD47408E92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91721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C2774-6222-46E4-B13C-4E3ACCF32094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42CED-FBE8-4A0A-934A-BD47408E92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61329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5C2774-6222-46E4-B13C-4E3ACCF32094}" type="datetimeFigureOut">
              <a:rPr lang="en-GB" smtClean="0"/>
              <a:t>26/03/2019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C42CED-FBE8-4A0A-934A-BD47408E92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04019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8000" b="1" dirty="0"/>
              <a:t>Sources of Finance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r"/>
            <a:r>
              <a:rPr lang="en-GB" dirty="0"/>
              <a:t>Finance &amp; Economics</a:t>
            </a:r>
          </a:p>
        </p:txBody>
      </p:sp>
    </p:spTree>
    <p:extLst>
      <p:ext uri="{BB962C8B-B14F-4D97-AF65-F5344CB8AC3E}">
        <p14:creationId xmlns:p14="http://schemas.microsoft.com/office/powerpoint/2010/main" val="13980015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3487" y="113871"/>
            <a:ext cx="10515600" cy="631653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/>
              <a:t>Sources of Finance</a:t>
            </a:r>
          </a:p>
        </p:txBody>
      </p:sp>
      <p:sp>
        <p:nvSpPr>
          <p:cNvPr id="4" name="Pentagon 3"/>
          <p:cNvSpPr/>
          <p:nvPr/>
        </p:nvSpPr>
        <p:spPr>
          <a:xfrm>
            <a:off x="1029728" y="991281"/>
            <a:ext cx="3286898" cy="159814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Short Term</a:t>
            </a:r>
          </a:p>
        </p:txBody>
      </p:sp>
      <p:sp>
        <p:nvSpPr>
          <p:cNvPr id="5" name="Pentagon 4"/>
          <p:cNvSpPr/>
          <p:nvPr/>
        </p:nvSpPr>
        <p:spPr>
          <a:xfrm>
            <a:off x="1029728" y="2835178"/>
            <a:ext cx="5128055" cy="159814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Medium Term</a:t>
            </a:r>
          </a:p>
        </p:txBody>
      </p:sp>
      <p:sp>
        <p:nvSpPr>
          <p:cNvPr id="6" name="Pentagon 5"/>
          <p:cNvSpPr/>
          <p:nvPr/>
        </p:nvSpPr>
        <p:spPr>
          <a:xfrm>
            <a:off x="1029728" y="4843847"/>
            <a:ext cx="7084542" cy="1598140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Long Term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980235" y="1112093"/>
            <a:ext cx="218810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Trade Credit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Bank Overdrafts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Factoring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Bills of exchange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Commercial Paper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948615" y="3045077"/>
            <a:ext cx="176843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Bank Loans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Credit Sales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Hire Purchase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Leasing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649729" y="5181252"/>
            <a:ext cx="237597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Debentures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Other types of loans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Shares</a:t>
            </a:r>
          </a:p>
        </p:txBody>
      </p:sp>
    </p:spTree>
    <p:extLst>
      <p:ext uri="{BB962C8B-B14F-4D97-AF65-F5344CB8AC3E}">
        <p14:creationId xmlns:p14="http://schemas.microsoft.com/office/powerpoint/2010/main" val="7196406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Trade Credit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486275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Agree to pay for goods or services in a set number of days / weeks after they have been delivered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Delaying payment to creditors frees up cash in the business to potentially be used for other projects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Improves cash operating cycle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Should only be used as temporary method of financing projects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Vulnerable to pressure from creditors</a:t>
            </a:r>
          </a:p>
        </p:txBody>
      </p:sp>
    </p:spTree>
    <p:extLst>
      <p:ext uri="{BB962C8B-B14F-4D97-AF65-F5344CB8AC3E}">
        <p14:creationId xmlns:p14="http://schemas.microsoft.com/office/powerpoint/2010/main" val="32777155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62313"/>
          </a:xfrm>
        </p:spPr>
        <p:txBody>
          <a:bodyPr/>
          <a:lstStyle/>
          <a:p>
            <a:r>
              <a:rPr lang="en-GB" b="1" dirty="0"/>
              <a:t>Bank Overdraft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42768"/>
            <a:ext cx="10515600" cy="4834195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Form of bank loan which allows business to draw more from bank account than is deposited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Overdraft ma be secured by a </a:t>
            </a:r>
            <a:r>
              <a:rPr lang="en-GB" i="1" dirty="0"/>
              <a:t>floating charge </a:t>
            </a:r>
            <a:r>
              <a:rPr lang="en-GB" dirty="0"/>
              <a:t>which gives the bank a claim over a company’s assets if the overdraft cannot be repaid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Usually subject to an upper limit.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Debt can be called in by the bank at any time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Interest charge may be high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Main advantage is that an overdraft is flexible and interest only charged daily</a:t>
            </a:r>
          </a:p>
        </p:txBody>
      </p:sp>
    </p:spTree>
    <p:extLst>
      <p:ext uri="{BB962C8B-B14F-4D97-AF65-F5344CB8AC3E}">
        <p14:creationId xmlns:p14="http://schemas.microsoft.com/office/powerpoint/2010/main" val="6248728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14184"/>
            <a:ext cx="10515600" cy="1006947"/>
          </a:xfrm>
        </p:spPr>
        <p:txBody>
          <a:bodyPr/>
          <a:lstStyle/>
          <a:p>
            <a:r>
              <a:rPr lang="en-GB" b="1" dirty="0"/>
              <a:t>Factoring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18054"/>
            <a:ext cx="10515600" cy="4858909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Two types: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Recourse Factoring – loan obtained on the amount of its debtor balances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Non-recourse Factoring – Debtor balances sold to 3</a:t>
            </a:r>
            <a:r>
              <a:rPr lang="en-GB" baseline="30000" dirty="0"/>
              <a:t>rd</a:t>
            </a:r>
            <a:r>
              <a:rPr lang="en-GB" dirty="0"/>
              <a:t> party (factor) who takes responsibility for collection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Convenient and reduces administration costs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Quick access to cash – </a:t>
            </a:r>
            <a:r>
              <a:rPr lang="en-GB" dirty="0" err="1"/>
              <a:t>imropves</a:t>
            </a:r>
            <a:r>
              <a:rPr lang="en-GB" dirty="0"/>
              <a:t> cash operating cycle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Either interest rate on loan or discount on invoices is high</a:t>
            </a:r>
          </a:p>
        </p:txBody>
      </p:sp>
    </p:spTree>
    <p:extLst>
      <p:ext uri="{BB962C8B-B14F-4D97-AF65-F5344CB8AC3E}">
        <p14:creationId xmlns:p14="http://schemas.microsoft.com/office/powerpoint/2010/main" val="12967504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95264"/>
          </a:xfrm>
        </p:spPr>
        <p:txBody>
          <a:bodyPr/>
          <a:lstStyle/>
          <a:p>
            <a:r>
              <a:rPr lang="en-GB" b="1" dirty="0"/>
              <a:t>Bill of Exchange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92195"/>
            <a:ext cx="10515600" cy="4784768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An invoice that has been endorsed by a merchant bank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Can be sold by legal holder to obtain immediate finance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Interest charged depends on creditworthiness of parties involved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Companies with poor reputation will pay more interest</a:t>
            </a:r>
          </a:p>
        </p:txBody>
      </p:sp>
    </p:spTree>
    <p:extLst>
      <p:ext uri="{BB962C8B-B14F-4D97-AF65-F5344CB8AC3E}">
        <p14:creationId xmlns:p14="http://schemas.microsoft.com/office/powerpoint/2010/main" val="4397363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45837"/>
          </a:xfrm>
        </p:spPr>
        <p:txBody>
          <a:bodyPr/>
          <a:lstStyle/>
          <a:p>
            <a:r>
              <a:rPr lang="en-GB" b="1" dirty="0"/>
              <a:t>Commercial Paper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26292"/>
            <a:ext cx="10515600" cy="4850671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Short term borrowing used by large, listed companies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Minimum amount permitted - £100,000</a:t>
            </a:r>
          </a:p>
        </p:txBody>
      </p:sp>
    </p:spTree>
    <p:extLst>
      <p:ext uri="{BB962C8B-B14F-4D97-AF65-F5344CB8AC3E}">
        <p14:creationId xmlns:p14="http://schemas.microsoft.com/office/powerpoint/2010/main" val="8658107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88172"/>
          </a:xfrm>
        </p:spPr>
        <p:txBody>
          <a:bodyPr/>
          <a:lstStyle/>
          <a:p>
            <a:r>
              <a:rPr lang="en-GB" b="1" dirty="0"/>
              <a:t>Bank Loan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76865"/>
            <a:ext cx="10515600" cy="4900098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Fixed amount loaned to a customer over fixed period – medium to long term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Loan </a:t>
            </a:r>
            <a:r>
              <a:rPr lang="en-GB" dirty="0" err="1"/>
              <a:t>cmay</a:t>
            </a:r>
            <a:r>
              <a:rPr lang="en-GB" dirty="0"/>
              <a:t> be secured on company’s assets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Interest charge may be variable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Regular payments of both interest and capital are required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Restrictions placed on company may be demanding</a:t>
            </a:r>
          </a:p>
        </p:txBody>
      </p:sp>
    </p:spTree>
    <p:extLst>
      <p:ext uri="{BB962C8B-B14F-4D97-AF65-F5344CB8AC3E}">
        <p14:creationId xmlns:p14="http://schemas.microsoft.com/office/powerpoint/2010/main" val="28386431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45837"/>
          </a:xfrm>
        </p:spPr>
        <p:txBody>
          <a:bodyPr/>
          <a:lstStyle/>
          <a:p>
            <a:r>
              <a:rPr lang="en-GB" b="1" dirty="0"/>
              <a:t>Credit Sale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16908"/>
            <a:ext cx="10515600" cy="4760055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Purchaser agrees to pay for goods or services in instalments over agreed period of time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When agreement is signed legal ownership is passed to purchaser an seller cannot reclaim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Generous terms can be negotiated – buy now, pay later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Cost of goods usually higher than if purchased elsewhere with cash</a:t>
            </a:r>
          </a:p>
        </p:txBody>
      </p:sp>
    </p:spTree>
    <p:extLst>
      <p:ext uri="{BB962C8B-B14F-4D97-AF65-F5344CB8AC3E}">
        <p14:creationId xmlns:p14="http://schemas.microsoft.com/office/powerpoint/2010/main" val="16543960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Hire Purchase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Ø"/>
            </a:pPr>
            <a:r>
              <a:rPr lang="en-GB" dirty="0">
                <a:cs typeface="Calibri" panose="020F0502020204030204"/>
              </a:rPr>
              <a:t>HP is similar to credit sale except seller remains the legal owner of goods until payments have been completed</a:t>
            </a:r>
          </a:p>
          <a:p>
            <a:pPr>
              <a:buFont typeface="Wingdings" panose="020B0604020202020204" pitchFamily="34" charset="0"/>
              <a:buChar char="Ø"/>
            </a:pPr>
            <a:endParaRPr lang="en-GB" dirty="0">
              <a:cs typeface="Calibri" panose="020F0502020204030204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GB" dirty="0">
                <a:cs typeface="Calibri" panose="020F0502020204030204"/>
              </a:rPr>
              <a:t>Immediate deposit necessary followed by regular instalments</a:t>
            </a:r>
          </a:p>
          <a:p>
            <a:pPr>
              <a:buFont typeface="Wingdings" panose="020B0604020202020204" pitchFamily="34" charset="0"/>
              <a:buChar char="Ø"/>
            </a:pPr>
            <a:endParaRPr lang="en-GB" dirty="0">
              <a:cs typeface="Calibri" panose="020F0502020204030204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GB" dirty="0">
                <a:cs typeface="Calibri" panose="020F0502020204030204"/>
              </a:rPr>
              <a:t>HP is expensive method of financing the purchase of fixed assets</a:t>
            </a:r>
          </a:p>
        </p:txBody>
      </p:sp>
    </p:spTree>
    <p:extLst>
      <p:ext uri="{BB962C8B-B14F-4D97-AF65-F5344CB8AC3E}">
        <p14:creationId xmlns:p14="http://schemas.microsoft.com/office/powerpoint/2010/main" val="10530734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Leasing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Ø"/>
            </a:pPr>
            <a:r>
              <a:rPr lang="en-GB" dirty="0">
                <a:cs typeface="Calibri" panose="020F0502020204030204"/>
              </a:rPr>
              <a:t>A form of renting</a:t>
            </a:r>
          </a:p>
          <a:p>
            <a:pPr>
              <a:buFont typeface="Wingdings" panose="020B0604020202020204" pitchFamily="34" charset="0"/>
              <a:buChar char="Ø"/>
            </a:pPr>
            <a:endParaRPr lang="en-GB" dirty="0">
              <a:cs typeface="Calibri" panose="020F0502020204030204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GB" dirty="0">
                <a:cs typeface="Calibri" panose="020F0502020204030204"/>
              </a:rPr>
              <a:t>Fixed asset remains legally owned by the lessor</a:t>
            </a:r>
          </a:p>
          <a:p>
            <a:pPr>
              <a:buFont typeface="Wingdings" panose="020B0604020202020204" pitchFamily="34" charset="0"/>
              <a:buChar char="Ø"/>
            </a:pPr>
            <a:endParaRPr lang="en-GB" dirty="0">
              <a:cs typeface="Calibri" panose="020F0502020204030204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GB" dirty="0">
                <a:cs typeface="Calibri" panose="020F0502020204030204"/>
              </a:rPr>
              <a:t>Expensive but can be reasonably economic method of financing projects – no need for large capital outlay</a:t>
            </a:r>
          </a:p>
        </p:txBody>
      </p:sp>
    </p:spTree>
    <p:extLst>
      <p:ext uri="{BB962C8B-B14F-4D97-AF65-F5344CB8AC3E}">
        <p14:creationId xmlns:p14="http://schemas.microsoft.com/office/powerpoint/2010/main" val="1203781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en-GB" b="1" dirty="0"/>
              <a:t>Debentures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30284"/>
            <a:ext cx="10515600" cy="4946679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Formal, long-term loans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Can be for a certain period or open-ended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Usually secured on all or some of a company’s assets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Interest is payable but allowable against corporation tax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Can encourage long term funding to grow a business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54678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82492"/>
            <a:ext cx="10515600" cy="1325563"/>
          </a:xfrm>
        </p:spPr>
        <p:txBody>
          <a:bodyPr/>
          <a:lstStyle/>
          <a:p>
            <a:r>
              <a:rPr lang="en-GB" b="1" dirty="0"/>
              <a:t>Loan Capital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12916"/>
            <a:ext cx="10515600" cy="4664047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Investors paid a regular amount of interest and capital is eventually repaid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Investors become creditors of company but have no voting rights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48402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Unsecured Loan Stock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32238"/>
            <a:ext cx="10515600" cy="4644725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endParaRPr lang="en-GB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Similar to debenture but no security on loan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Interest rate tends to be higher because of greater risk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83175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Convertible Unsecured Loan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endParaRPr lang="en-GB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Gives lenders the right to convert stock into ordinary shares at specific dates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85613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Eurobond Loan Capital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82811"/>
            <a:ext cx="10515600" cy="4694152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endParaRPr lang="en-GB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Obtained by borrowing overseas in the ‘Euro’ market.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Loans are usually unsecured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Redeemed at face value on certain date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Interest paid annually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Rate depends on lender and size of loan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29130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15743"/>
            <a:ext cx="10515600" cy="1325563"/>
          </a:xfrm>
        </p:spPr>
        <p:txBody>
          <a:bodyPr/>
          <a:lstStyle/>
          <a:p>
            <a:r>
              <a:rPr lang="en-GB" b="1" dirty="0"/>
              <a:t>Shares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05098"/>
            <a:ext cx="10515600" cy="4871865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Expansion of company can be financed by issuing additional ordinary shares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 smtClean="0"/>
              <a:t>Either on open market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 smtClean="0"/>
              <a:t>Or to existing shareholders in form of </a:t>
            </a:r>
            <a:r>
              <a:rPr lang="en-GB" i="1" dirty="0" smtClean="0"/>
              <a:t>rights issue</a:t>
            </a:r>
            <a:endParaRPr lang="en-GB" dirty="0" smtClean="0"/>
          </a:p>
          <a:p>
            <a:pPr lvl="1"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Increase in company’s shares dilutes holdings of existing shareholders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Shareholders expect to receive increasing amounts of dividend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46967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EB3D8-CF1F-4235-81CB-79E59146E2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cs typeface="Calibri Light"/>
              </a:rPr>
              <a:t>Activity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0E9492-5A44-49C1-B351-263D168DF0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88031"/>
            <a:ext cx="10515600" cy="46889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cs typeface="Calibri" panose="020F0502020204030204"/>
              </a:rPr>
              <a:t>You are in a small business as </a:t>
            </a:r>
          </a:p>
          <a:p>
            <a:pPr marL="514350" indent="-514350">
              <a:buAutoNum type="alphaLcParenR"/>
            </a:pPr>
            <a:r>
              <a:rPr lang="en-US" dirty="0">
                <a:cs typeface="Calibri" panose="020F0502020204030204"/>
              </a:rPr>
              <a:t>a sole trader, </a:t>
            </a:r>
          </a:p>
          <a:p>
            <a:pPr marL="514350" indent="-514350">
              <a:buAutoNum type="alphaLcParenR"/>
            </a:pPr>
            <a:r>
              <a:rPr lang="en-US" dirty="0">
                <a:cs typeface="Calibri" panose="020F0502020204030204"/>
              </a:rPr>
              <a:t>a partnership</a:t>
            </a:r>
          </a:p>
          <a:p>
            <a:pPr marL="514350" indent="-514350">
              <a:buAutoNum type="alphaLcParenR"/>
            </a:pPr>
            <a:r>
              <a:rPr lang="en-US" dirty="0">
                <a:cs typeface="Calibri" panose="020F0502020204030204"/>
              </a:rPr>
              <a:t>a limited company.  </a:t>
            </a:r>
          </a:p>
          <a:p>
            <a:pPr marL="0" indent="0">
              <a:buNone/>
            </a:pPr>
            <a:endParaRPr lang="en-US" dirty="0">
              <a:cs typeface="Calibri" panose="020F0502020204030204"/>
            </a:endParaRPr>
          </a:p>
          <a:p>
            <a:pPr marL="0" indent="0">
              <a:buNone/>
            </a:pPr>
            <a:r>
              <a:rPr lang="en-US" dirty="0">
                <a:cs typeface="Calibri" panose="020F0502020204030204"/>
              </a:rPr>
              <a:t>You wish to purchase some new machinery costing £50,000.  In each case, which form of financing would you prefer and why?</a:t>
            </a:r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8485855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645</Words>
  <Application>Microsoft Office PowerPoint</Application>
  <PresentationFormat>Widescreen</PresentationFormat>
  <Paragraphs>138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Calibri Light</vt:lpstr>
      <vt:lpstr>Wingdings</vt:lpstr>
      <vt:lpstr>Office Theme</vt:lpstr>
      <vt:lpstr>Sources of Finance</vt:lpstr>
      <vt:lpstr>Sources of Finance</vt:lpstr>
      <vt:lpstr>Trade Credit</vt:lpstr>
      <vt:lpstr>Bank Overdraft</vt:lpstr>
      <vt:lpstr>Factoring</vt:lpstr>
      <vt:lpstr>Bill of Exchange</vt:lpstr>
      <vt:lpstr>Commercial Paper</vt:lpstr>
      <vt:lpstr>Bank Loan</vt:lpstr>
      <vt:lpstr>Credit Sale</vt:lpstr>
      <vt:lpstr>Hire Purchase</vt:lpstr>
      <vt:lpstr>Leasing</vt:lpstr>
      <vt:lpstr>Debentures</vt:lpstr>
      <vt:lpstr>Loan Capital</vt:lpstr>
      <vt:lpstr>Unsecured Loan Stock</vt:lpstr>
      <vt:lpstr>Convertible Unsecured Loan</vt:lpstr>
      <vt:lpstr>Eurobond Loan Capital</vt:lpstr>
      <vt:lpstr>Shares</vt:lpstr>
      <vt:lpstr>Activity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Sources of Finance</dc:title>
  <dc:creator>Carl Singleton</dc:creator>
  <cp:lastModifiedBy>Carl Singleton</cp:lastModifiedBy>
  <cp:revision>134</cp:revision>
  <dcterms:created xsi:type="dcterms:W3CDTF">2019-03-25T14:43:34Z</dcterms:created>
  <dcterms:modified xsi:type="dcterms:W3CDTF">2019-03-26T14:46:25Z</dcterms:modified>
</cp:coreProperties>
</file>