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theme/theme2.xml" ContentType="application/vnd.openxmlformats-officedocument.theme+xml"/>
  <Override PartName="/ppt/slideLayouts/slideLayout3.xml" ContentType="application/vnd.openxmlformats-officedocument.presentationml.slideLayout+xml"/>
  <Override PartName="/ppt/theme/theme3.xml" ContentType="application/vnd.openxmlformats-officedocument.theme+xml"/>
  <Override PartName="/ppt/slideLayouts/slideLayout4.xml" ContentType="application/vnd.openxmlformats-officedocument.presentationml.slideLayout+xml"/>
  <Override PartName="/ppt/theme/theme4.xml" ContentType="application/vnd.openxmlformats-officedocument.theme+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theme/theme5.xml" ContentType="application/vnd.openxmlformats-officedocument.theme+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6.xml" ContentType="application/vnd.openxmlformats-officedocument.theme+xml"/>
  <Override PartName="/ppt/theme/theme7.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changesInfos/changesInfo1.xml" ContentType="application/vnd.ms-powerpoint.changesinfo+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51" r:id="rId4"/>
    <p:sldMasterId id="2147483723" r:id="rId5"/>
    <p:sldMasterId id="2147483726" r:id="rId6"/>
    <p:sldMasterId id="2147483720" r:id="rId7"/>
    <p:sldMasterId id="2147483666" r:id="rId8"/>
    <p:sldMasterId id="2147483732" r:id="rId9"/>
  </p:sldMasterIdLst>
  <p:notesMasterIdLst>
    <p:notesMasterId r:id="rId25"/>
  </p:notesMasterIdLst>
  <p:sldIdLst>
    <p:sldId id="257" r:id="rId10"/>
    <p:sldId id="491" r:id="rId11"/>
    <p:sldId id="490" r:id="rId12"/>
    <p:sldId id="493" r:id="rId13"/>
    <p:sldId id="496" r:id="rId14"/>
    <p:sldId id="497" r:id="rId15"/>
    <p:sldId id="498" r:id="rId16"/>
    <p:sldId id="461" r:id="rId17"/>
    <p:sldId id="466" r:id="rId18"/>
    <p:sldId id="495" r:id="rId19"/>
    <p:sldId id="500" r:id="rId20"/>
    <p:sldId id="499" r:id="rId21"/>
    <p:sldId id="494" r:id="rId22"/>
    <p:sldId id="485" r:id="rId23"/>
    <p:sldId id="289" r:id="rId2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 uri="{2D200454-40CA-4A62-9FC3-DE9A4176ACB9}">
      <p15:notes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AD9F28CB-CBE9-2CAC-2597-D676662A255C}" name="Lilian Martin" initials="LM" userId="S::l.martin@uwtsd.ac.uk::865a25aa-5d86-405e-9b5c-e4f83f7b7fbb" providerId="AD"/>
</p188: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4B90"/>
    <a:srgbClr val="FFFFE7"/>
    <a:srgbClr val="FFFFCC"/>
    <a:srgbClr val="BA4ABA"/>
    <a:srgbClr val="FF66CC"/>
    <a:srgbClr val="FFCCFF"/>
    <a:srgbClr val="FFCC99"/>
    <a:srgbClr val="CCFFFF"/>
    <a:srgbClr val="66CCFF"/>
    <a:srgbClr val="CCCCFF"/>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7985" autoAdjust="0"/>
    <p:restoredTop sz="76682" autoAdjust="0"/>
  </p:normalViewPr>
  <p:slideViewPr>
    <p:cSldViewPr snapToGrid="0">
      <p:cViewPr>
        <p:scale>
          <a:sx n="58" d="100"/>
          <a:sy n="58" d="100"/>
        </p:scale>
        <p:origin x="1424" y="500"/>
      </p:cViewPr>
      <p:guideLst/>
    </p:cSldViewPr>
  </p:slideViewPr>
  <p:notesTextViewPr>
    <p:cViewPr>
      <p:scale>
        <a:sx n="1" d="1"/>
        <a:sy n="1" d="1"/>
      </p:scale>
      <p:origin x="0" y="0"/>
    </p:cViewPr>
  </p:notesTextViewPr>
  <p:notesViewPr>
    <p:cSldViewPr snapToGrid="0">
      <p:cViewPr>
        <p:scale>
          <a:sx n="1" d="2"/>
          <a:sy n="1" d="2"/>
        </p:scale>
        <p:origin x="0" y="0"/>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Master" Target="slideMasters/slideMaster5.xml"/><Relationship Id="rId13" Type="http://schemas.openxmlformats.org/officeDocument/2006/relationships/slide" Target="slides/slide4.xml"/><Relationship Id="rId18" Type="http://schemas.openxmlformats.org/officeDocument/2006/relationships/slide" Target="slides/slide9.xml"/><Relationship Id="rId26" Type="http://schemas.openxmlformats.org/officeDocument/2006/relationships/presProps" Target="presProps.xml"/><Relationship Id="rId3" Type="http://schemas.openxmlformats.org/officeDocument/2006/relationships/customXml" Target="../customXml/item3.xml"/><Relationship Id="rId21" Type="http://schemas.openxmlformats.org/officeDocument/2006/relationships/slide" Target="slides/slide12.xml"/><Relationship Id="rId7" Type="http://schemas.openxmlformats.org/officeDocument/2006/relationships/slideMaster" Target="slideMasters/slideMaster4.xml"/><Relationship Id="rId12" Type="http://schemas.openxmlformats.org/officeDocument/2006/relationships/slide" Target="slides/slide3.xml"/><Relationship Id="rId17" Type="http://schemas.openxmlformats.org/officeDocument/2006/relationships/slide" Target="slides/slide8.xml"/><Relationship Id="rId25" Type="http://schemas.openxmlformats.org/officeDocument/2006/relationships/notesMaster" Target="notesMasters/notesMaster1.xml"/><Relationship Id="rId2" Type="http://schemas.openxmlformats.org/officeDocument/2006/relationships/customXml" Target="../customXml/item2.xml"/><Relationship Id="rId16" Type="http://schemas.openxmlformats.org/officeDocument/2006/relationships/slide" Target="slides/slide7.xml"/><Relationship Id="rId20" Type="http://schemas.openxmlformats.org/officeDocument/2006/relationships/slide" Target="slides/slide11.xml"/><Relationship Id="rId29" Type="http://schemas.openxmlformats.org/officeDocument/2006/relationships/tableStyles" Target="tableStyle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2.xml"/><Relationship Id="rId24" Type="http://schemas.openxmlformats.org/officeDocument/2006/relationships/slide" Target="slides/slide15.xml"/><Relationship Id="rId5" Type="http://schemas.openxmlformats.org/officeDocument/2006/relationships/slideMaster" Target="slideMasters/slideMaster2.xml"/><Relationship Id="rId15" Type="http://schemas.openxmlformats.org/officeDocument/2006/relationships/slide" Target="slides/slide6.xml"/><Relationship Id="rId23" Type="http://schemas.openxmlformats.org/officeDocument/2006/relationships/slide" Target="slides/slide14.xml"/><Relationship Id="rId28" Type="http://schemas.openxmlformats.org/officeDocument/2006/relationships/theme" Target="theme/theme1.xml"/><Relationship Id="rId10" Type="http://schemas.openxmlformats.org/officeDocument/2006/relationships/slide" Target="slides/slide1.xml"/><Relationship Id="rId19" Type="http://schemas.openxmlformats.org/officeDocument/2006/relationships/slide" Target="slides/slide10.xml"/><Relationship Id="rId31" Type="http://schemas.microsoft.com/office/2018/10/relationships/authors" Target="authors.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5.xml"/><Relationship Id="rId22" Type="http://schemas.openxmlformats.org/officeDocument/2006/relationships/slide" Target="slides/slide13.xml"/><Relationship Id="rId27" Type="http://schemas.openxmlformats.org/officeDocument/2006/relationships/viewProps" Target="viewProps.xml"/><Relationship Id="rId30" Type="http://schemas.microsoft.com/office/2016/11/relationships/changesInfo" Target="changesInfos/changesInfo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Bethan Sturrock" userId="67c2b33a-22c0-463e-873e-8a560312126b" providerId="ADAL" clId="{5DA2305F-F864-42F0-9426-181089A3A823}"/>
    <pc:docChg chg="custSel modSld">
      <pc:chgData name="Bethan Sturrock" userId="67c2b33a-22c0-463e-873e-8a560312126b" providerId="ADAL" clId="{5DA2305F-F864-42F0-9426-181089A3A823}" dt="2026-04-18T13:14:30.152" v="585" actId="20577"/>
      <pc:docMkLst>
        <pc:docMk/>
      </pc:docMkLst>
      <pc:sldChg chg="modNotesTx">
        <pc:chgData name="Bethan Sturrock" userId="67c2b33a-22c0-463e-873e-8a560312126b" providerId="ADAL" clId="{5DA2305F-F864-42F0-9426-181089A3A823}" dt="2026-04-18T13:14:30.152" v="585" actId="20577"/>
        <pc:sldMkLst>
          <pc:docMk/>
          <pc:sldMk cId="2322131221" sldId="289"/>
        </pc:sldMkLst>
      </pc:sldChg>
      <pc:sldChg chg="modNotesTx">
        <pc:chgData name="Bethan Sturrock" userId="67c2b33a-22c0-463e-873e-8a560312126b" providerId="ADAL" clId="{5DA2305F-F864-42F0-9426-181089A3A823}" dt="2026-04-18T13:13:46.268" v="562" actId="20577"/>
        <pc:sldMkLst>
          <pc:docMk/>
          <pc:sldMk cId="3584962033" sldId="485"/>
        </pc:sldMkLst>
      </pc:sldChg>
      <pc:sldChg chg="modNotesTx">
        <pc:chgData name="Bethan Sturrock" userId="67c2b33a-22c0-463e-873e-8a560312126b" providerId="ADAL" clId="{5DA2305F-F864-42F0-9426-181089A3A823}" dt="2026-04-18T13:06:45" v="131" actId="20577"/>
        <pc:sldMkLst>
          <pc:docMk/>
          <pc:sldMk cId="2872742126" sldId="490"/>
        </pc:sldMkLst>
      </pc:sldChg>
      <pc:sldChg chg="modNotesTx">
        <pc:chgData name="Bethan Sturrock" userId="67c2b33a-22c0-463e-873e-8a560312126b" providerId="ADAL" clId="{5DA2305F-F864-42F0-9426-181089A3A823}" dt="2026-04-18T13:07:41.633" v="240" actId="20577"/>
        <pc:sldMkLst>
          <pc:docMk/>
          <pc:sldMk cId="31006012" sldId="493"/>
        </pc:sldMkLst>
      </pc:sldChg>
      <pc:sldChg chg="modNotesTx">
        <pc:chgData name="Bethan Sturrock" userId="67c2b33a-22c0-463e-873e-8a560312126b" providerId="ADAL" clId="{5DA2305F-F864-42F0-9426-181089A3A823}" dt="2026-04-18T13:12:10.256" v="479" actId="115"/>
        <pc:sldMkLst>
          <pc:docMk/>
          <pc:sldMk cId="4114146093" sldId="494"/>
        </pc:sldMkLst>
      </pc:sldChg>
      <pc:sldChg chg="modNotesTx">
        <pc:chgData name="Bethan Sturrock" userId="67c2b33a-22c0-463e-873e-8a560312126b" providerId="ADAL" clId="{5DA2305F-F864-42F0-9426-181089A3A823}" dt="2026-04-18T13:09:21.166" v="369" actId="20577"/>
        <pc:sldMkLst>
          <pc:docMk/>
          <pc:sldMk cId="3530601666" sldId="496"/>
        </pc:sldMkLst>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7.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F0FB87F-754C-465C-9770-966B53F2B7AB}" type="datetimeFigureOut">
              <a:rPr lang="en-GB" smtClean="0"/>
              <a:t>10/04/2026</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5FB824EF-40B7-4B64-AAF9-A45E704C992E}" type="slidenum">
              <a:rPr lang="en-GB" smtClean="0"/>
              <a:t>‹#›</a:t>
            </a:fld>
            <a:endParaRPr lang="en-GB"/>
          </a:p>
        </p:txBody>
      </p:sp>
    </p:spTree>
    <p:extLst>
      <p:ext uri="{BB962C8B-B14F-4D97-AF65-F5344CB8AC3E}">
        <p14:creationId xmlns:p14="http://schemas.microsoft.com/office/powerpoint/2010/main" val="2682043568"/>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F224FA7D-0C8C-463C-9E3B-116964E282E0}" type="slidenum">
              <a:rPr lang="en-GB"/>
              <a:t>1</a:t>
            </a:fld>
            <a:endParaRPr lang="en-GB"/>
          </a:p>
        </p:txBody>
      </p:sp>
    </p:spTree>
    <p:extLst>
      <p:ext uri="{BB962C8B-B14F-4D97-AF65-F5344CB8AC3E}">
        <p14:creationId xmlns:p14="http://schemas.microsoft.com/office/powerpoint/2010/main" val="32954928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54C07BE-4D72-9A79-2A16-76E3B440D81A}"/>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1E1C0BD-FF55-323D-6AD8-72F2BBF37E6A}"/>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75CD1310-E802-EAF4-7592-7A00C204EE7E}"/>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3BACA9D4-FBF6-F26B-CB36-F9C2E007CBD6}"/>
              </a:ext>
            </a:extLst>
          </p:cNvPr>
          <p:cNvSpPr>
            <a:spLocks noGrp="1"/>
          </p:cNvSpPr>
          <p:nvPr>
            <p:ph type="sldNum" sz="quarter" idx="5"/>
          </p:nvPr>
        </p:nvSpPr>
        <p:spPr/>
        <p:txBody>
          <a:bodyPr/>
          <a:lstStyle/>
          <a:p>
            <a:fld id="{5603C52C-5E29-41AF-BAA3-8217E886DA08}" type="slidenum">
              <a:rPr lang="en-US" smtClean="0"/>
              <a:t>2</a:t>
            </a:fld>
            <a:endParaRPr lang="en-US" dirty="0"/>
          </a:p>
        </p:txBody>
      </p:sp>
    </p:spTree>
    <p:extLst>
      <p:ext uri="{BB962C8B-B14F-4D97-AF65-F5344CB8AC3E}">
        <p14:creationId xmlns:p14="http://schemas.microsoft.com/office/powerpoint/2010/main" val="290042943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19724452-694E-D49F-1AE4-0A7D32B2986D}"/>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7864E3CA-0115-CD8C-C3B3-94FFA2EF9E62}"/>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54352F8-9541-D834-3652-11AD749CB3F0}"/>
              </a:ext>
            </a:extLst>
          </p:cNvPr>
          <p:cNvSpPr>
            <a:spLocks noGrp="1"/>
          </p:cNvSpPr>
          <p:nvPr>
            <p:ph type="body" idx="1"/>
          </p:nvPr>
        </p:nvSpPr>
        <p:spPr/>
        <p:txBody>
          <a:bodyPr/>
          <a:lstStyle/>
          <a:p>
            <a:r>
              <a:rPr lang="cy-GB" dirty="0"/>
              <a:t>*********************</a:t>
            </a:r>
            <a:r>
              <a:rPr lang="cy-GB" dirty="0" err="1"/>
              <a:t>Spend</a:t>
            </a:r>
            <a:r>
              <a:rPr lang="cy-GB" dirty="0"/>
              <a:t> </a:t>
            </a:r>
            <a:r>
              <a:rPr lang="cy-GB" dirty="0" err="1"/>
              <a:t>around</a:t>
            </a:r>
            <a:r>
              <a:rPr lang="cy-GB" dirty="0"/>
              <a:t> 5 </a:t>
            </a:r>
            <a:r>
              <a:rPr lang="cy-GB" dirty="0" err="1"/>
              <a:t>minutes</a:t>
            </a:r>
            <a:r>
              <a:rPr lang="cy-GB" dirty="0"/>
              <a:t> </a:t>
            </a:r>
            <a:r>
              <a:rPr lang="cy-GB" dirty="0" err="1"/>
              <a:t>reflecting</a:t>
            </a:r>
            <a:r>
              <a:rPr lang="cy-GB" dirty="0"/>
              <a:t> </a:t>
            </a:r>
            <a:r>
              <a:rPr lang="cy-GB" dirty="0" err="1"/>
              <a:t>on</a:t>
            </a:r>
            <a:r>
              <a:rPr lang="cy-GB" dirty="0"/>
              <a:t> </a:t>
            </a:r>
            <a:r>
              <a:rPr lang="cy-GB" dirty="0" err="1"/>
              <a:t>our</a:t>
            </a:r>
            <a:r>
              <a:rPr lang="cy-GB" dirty="0"/>
              <a:t> </a:t>
            </a:r>
            <a:r>
              <a:rPr lang="cy-GB" dirty="0" err="1"/>
              <a:t>roles</a:t>
            </a:r>
            <a:r>
              <a:rPr lang="cy-GB" dirty="0"/>
              <a:t> as </a:t>
            </a:r>
            <a:r>
              <a:rPr lang="cy-GB" dirty="0" err="1"/>
              <a:t>parents</a:t>
            </a:r>
            <a:r>
              <a:rPr lang="cy-GB" dirty="0"/>
              <a:t>/</a:t>
            </a:r>
            <a:r>
              <a:rPr lang="cy-GB" dirty="0" err="1"/>
              <a:t>early</a:t>
            </a:r>
            <a:r>
              <a:rPr lang="cy-GB" dirty="0"/>
              <a:t> </a:t>
            </a:r>
            <a:r>
              <a:rPr lang="cy-GB" dirty="0" err="1"/>
              <a:t>years</a:t>
            </a:r>
            <a:r>
              <a:rPr lang="cy-GB" dirty="0"/>
              <a:t> </a:t>
            </a:r>
            <a:r>
              <a:rPr lang="cy-GB" dirty="0" err="1"/>
              <a:t>providers</a:t>
            </a:r>
            <a:r>
              <a:rPr lang="cy-GB" dirty="0"/>
              <a:t>**************************</a:t>
            </a:r>
            <a:endParaRPr lang="en-GB" dirty="0"/>
          </a:p>
        </p:txBody>
      </p:sp>
      <p:sp>
        <p:nvSpPr>
          <p:cNvPr id="4" name="Slide Number Placeholder 3">
            <a:extLst>
              <a:ext uri="{FF2B5EF4-FFF2-40B4-BE49-F238E27FC236}">
                <a16:creationId xmlns:a16="http://schemas.microsoft.com/office/drawing/2014/main" id="{E8F15C3C-06B0-CE20-C02C-EB364E92095F}"/>
              </a:ext>
            </a:extLst>
          </p:cNvPr>
          <p:cNvSpPr>
            <a:spLocks noGrp="1"/>
          </p:cNvSpPr>
          <p:nvPr>
            <p:ph type="sldNum" sz="quarter" idx="5"/>
          </p:nvPr>
        </p:nvSpPr>
        <p:spPr/>
        <p:txBody>
          <a:bodyPr/>
          <a:lstStyle/>
          <a:p>
            <a:fld id="{5603C52C-5E29-41AF-BAA3-8217E886DA08}" type="slidenum">
              <a:rPr lang="en-US" smtClean="0"/>
              <a:t>3</a:t>
            </a:fld>
            <a:endParaRPr lang="en-US" dirty="0"/>
          </a:p>
        </p:txBody>
      </p:sp>
    </p:spTree>
    <p:extLst>
      <p:ext uri="{BB962C8B-B14F-4D97-AF65-F5344CB8AC3E}">
        <p14:creationId xmlns:p14="http://schemas.microsoft.com/office/powerpoint/2010/main" val="51261537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5D174F4-5FF8-68DA-B367-4EE20298C151}"/>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B8B6CA9-404C-4E83-5C22-930052F0D2A0}"/>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EDBC8A21-5509-3D81-9B02-F46ECF878DBA}"/>
              </a:ext>
            </a:extLst>
          </p:cNvPr>
          <p:cNvSpPr>
            <a:spLocks noGrp="1"/>
          </p:cNvSpPr>
          <p:nvPr>
            <p:ph type="body" idx="1"/>
          </p:nvPr>
        </p:nvSpPr>
        <p:spPr/>
        <p:txBody>
          <a:bodyPr/>
          <a:lstStyle/>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*****************************Spend around 10-15555 minutes on this task*******************************</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t>
            </a:r>
            <a:r>
              <a:rPr lang="en-GB" sz="1200" b="1" i="0" kern="1200" dirty="0" err="1">
                <a:solidFill>
                  <a:schemeClr val="tx1"/>
                </a:solidFill>
                <a:effectLst/>
                <a:latin typeface="+mn-lt"/>
                <a:ea typeface="+mn-ea"/>
                <a:cs typeface="+mn-cs"/>
              </a:rPr>
              <a:t>Dangos</a:t>
            </a:r>
            <a:r>
              <a:rPr lang="en-GB" sz="1200" b="1" i="0" kern="1200" dirty="0">
                <a:solidFill>
                  <a:schemeClr val="tx1"/>
                </a:solidFill>
                <a:effectLst/>
                <a:latin typeface="+mn-lt"/>
                <a:ea typeface="+mn-ea"/>
                <a:cs typeface="+mn-cs"/>
              </a:rPr>
              <a:t> y </a:t>
            </a:r>
            <a:r>
              <a:rPr lang="en-GB" sz="1200" b="1" i="0" kern="1200" dirty="0" err="1">
                <a:solidFill>
                  <a:schemeClr val="tx1"/>
                </a:solidFill>
                <a:effectLst/>
                <a:latin typeface="+mn-lt"/>
                <a:ea typeface="+mn-ea"/>
                <a:cs typeface="+mn-cs"/>
              </a:rPr>
              <a:t>pennawdau</a:t>
            </a:r>
            <a:r>
              <a:rPr lang="en-GB" sz="1200" b="1" i="0" kern="1200" dirty="0">
                <a:solidFill>
                  <a:schemeClr val="tx1"/>
                </a:solidFill>
                <a:effectLst/>
                <a:latin typeface="+mn-lt"/>
                <a:ea typeface="+mn-ea"/>
                <a:cs typeface="+mn-cs"/>
              </a:rPr>
              <a:t> – </a:t>
            </a:r>
            <a:r>
              <a:rPr lang="en-GB" sz="1200" b="1" i="0" kern="1200" dirty="0" err="1">
                <a:solidFill>
                  <a:schemeClr val="tx1"/>
                </a:solidFill>
                <a:effectLst/>
                <a:latin typeface="+mn-lt"/>
                <a:ea typeface="+mn-ea"/>
                <a:cs typeface="+mn-cs"/>
              </a:rPr>
              <a:t>cael</a:t>
            </a:r>
            <a:r>
              <a:rPr lang="en-GB" sz="1200" b="1" i="0" kern="1200" dirty="0">
                <a:solidFill>
                  <a:schemeClr val="tx1"/>
                </a:solidFill>
                <a:effectLst/>
                <a:latin typeface="+mn-lt"/>
                <a:ea typeface="+mn-ea"/>
                <a:cs typeface="+mn-cs"/>
              </a:rPr>
              <a:t> y </a:t>
            </a:r>
            <a:r>
              <a:rPr lang="en-GB" sz="1200" b="1" i="0" kern="1200" dirty="0" err="1">
                <a:solidFill>
                  <a:schemeClr val="tx1"/>
                </a:solidFill>
                <a:effectLst/>
                <a:latin typeface="+mn-lt"/>
                <a:ea typeface="+mn-ea"/>
                <a:cs typeface="+mn-cs"/>
              </a:rPr>
              <a:t>myfyrwyr</a:t>
            </a:r>
            <a:r>
              <a:rPr lang="en-GB" sz="1200" b="1" i="0" kern="1200" dirty="0">
                <a:solidFill>
                  <a:schemeClr val="tx1"/>
                </a:solidFill>
                <a:effectLst/>
                <a:latin typeface="+mn-lt"/>
                <a:ea typeface="+mn-ea"/>
                <a:cs typeface="+mn-cs"/>
              </a:rPr>
              <a:t> I </a:t>
            </a:r>
            <a:r>
              <a:rPr lang="en-GB" sz="1200" b="1" i="0" kern="1200" dirty="0" err="1">
                <a:solidFill>
                  <a:schemeClr val="tx1"/>
                </a:solidFill>
                <a:effectLst/>
                <a:latin typeface="+mn-lt"/>
                <a:ea typeface="+mn-ea"/>
                <a:cs typeface="+mn-cs"/>
              </a:rPr>
              <a:t>feddwl</a:t>
            </a:r>
            <a:r>
              <a:rPr lang="en-GB" sz="1200" b="1" i="0" kern="1200" dirty="0">
                <a:solidFill>
                  <a:schemeClr val="tx1"/>
                </a:solidFill>
                <a:effectLst/>
                <a:latin typeface="+mn-lt"/>
                <a:ea typeface="+mn-ea"/>
                <a:cs typeface="+mn-cs"/>
              </a:rPr>
              <a:t> am </a:t>
            </a:r>
            <a:r>
              <a:rPr lang="en-GB" sz="1200" b="1" i="0" kern="1200" dirty="0" err="1">
                <a:solidFill>
                  <a:schemeClr val="tx1"/>
                </a:solidFill>
                <a:effectLst/>
                <a:latin typeface="+mn-lt"/>
                <a:ea typeface="+mn-ea"/>
                <a:cs typeface="+mn-cs"/>
              </a:rPr>
              <a:t>dri</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peth</a:t>
            </a:r>
            <a:r>
              <a:rPr lang="en-GB" sz="1200" b="1" i="0" kern="1200" dirty="0">
                <a:solidFill>
                  <a:schemeClr val="tx1"/>
                </a:solidFill>
                <a:effectLst/>
                <a:latin typeface="+mn-lt"/>
                <a:ea typeface="+mn-ea"/>
                <a:cs typeface="+mn-cs"/>
              </a:rPr>
              <a:t> I </a:t>
            </a:r>
            <a:r>
              <a:rPr lang="en-GB" sz="1200" b="1" i="0" kern="1200" dirty="0" err="1">
                <a:solidFill>
                  <a:schemeClr val="tx1"/>
                </a:solidFill>
                <a:effectLst/>
                <a:latin typeface="+mn-lt"/>
                <a:ea typeface="+mn-ea"/>
                <a:cs typeface="+mn-cs"/>
              </a:rPr>
              <a:t>roi</a:t>
            </a:r>
            <a:r>
              <a:rPr lang="en-GB" sz="1200" b="1" i="0" kern="1200" dirty="0">
                <a:solidFill>
                  <a:schemeClr val="tx1"/>
                </a:solidFill>
                <a:effectLst/>
                <a:latin typeface="+mn-lt"/>
                <a:ea typeface="+mn-ea"/>
                <a:cs typeface="+mn-cs"/>
              </a:rPr>
              <a:t> o dan bob </a:t>
            </a:r>
            <a:r>
              <a:rPr lang="en-GB" sz="1200" b="1" i="0" kern="1200" dirty="0" err="1">
                <a:solidFill>
                  <a:schemeClr val="tx1"/>
                </a:solidFill>
                <a:effectLst/>
                <a:latin typeface="+mn-lt"/>
                <a:ea typeface="+mn-ea"/>
                <a:cs typeface="+mn-cs"/>
              </a:rPr>
              <a:t>pennawd</a:t>
            </a:r>
            <a:r>
              <a:rPr lang="en-GB" sz="1200" b="1" i="0" kern="1200" dirty="0">
                <a:solidFill>
                  <a:schemeClr val="tx1"/>
                </a:solidFill>
                <a:effectLst/>
                <a:latin typeface="+mn-lt"/>
                <a:ea typeface="+mn-ea"/>
                <a:cs typeface="+mn-cs"/>
              </a:rPr>
              <a:t>***</a:t>
            </a:r>
          </a:p>
          <a:p>
            <a:r>
              <a:rPr lang="en-GB" sz="1200" b="1" i="0" kern="1200" dirty="0">
                <a:solidFill>
                  <a:schemeClr val="tx1"/>
                </a:solidFill>
                <a:effectLst/>
                <a:latin typeface="+mn-lt"/>
                <a:ea typeface="+mn-ea"/>
                <a:cs typeface="+mn-cs"/>
              </a:rPr>
              <a:t>***Show 5 headings, then ask student teachers to think of 3 more ***</a:t>
            </a:r>
          </a:p>
          <a:p>
            <a:endParaRPr lang="en-GB" sz="1200" b="1" i="0" kern="1200" dirty="0">
              <a:solidFill>
                <a:schemeClr val="tx1"/>
              </a:solidFill>
              <a:effectLst/>
              <a:latin typeface="+mn-lt"/>
              <a:ea typeface="+mn-ea"/>
              <a:cs typeface="+mn-cs"/>
            </a:endParaRPr>
          </a:p>
          <a:p>
            <a:r>
              <a:rPr lang="en-GB" sz="1200" b="1" i="0" kern="1200" dirty="0" err="1">
                <a:solidFill>
                  <a:schemeClr val="tx1"/>
                </a:solidFill>
                <a:effectLst/>
                <a:latin typeface="+mn-lt"/>
                <a:ea typeface="+mn-ea"/>
                <a:cs typeface="+mn-cs"/>
              </a:rPr>
              <a:t>Annibyniaeth</a:t>
            </a:r>
            <a:r>
              <a:rPr lang="en-GB" sz="1200" b="1" i="0" kern="1200" dirty="0">
                <a:solidFill>
                  <a:schemeClr val="tx1"/>
                </a:solidFill>
                <a:effectLst/>
                <a:latin typeface="+mn-lt"/>
                <a:ea typeface="+mn-ea"/>
                <a:cs typeface="+mn-cs"/>
              </a:rPr>
              <a:t> a Hunan-</a:t>
            </a:r>
            <a:r>
              <a:rPr lang="en-GB" sz="1200" b="1" i="0" kern="1200" dirty="0" err="1">
                <a:solidFill>
                  <a:schemeClr val="tx1"/>
                </a:solidFill>
                <a:effectLst/>
                <a:latin typeface="+mn-lt"/>
                <a:ea typeface="+mn-ea"/>
                <a:cs typeface="+mn-cs"/>
              </a:rPr>
              <a:t>ofal</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Gwisgo</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Ymarferwch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wisgo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cotiau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esgidiau</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defnyddio</a:t>
            </a:r>
            <a:r>
              <a:rPr lang="en-GB" sz="1200" b="0" i="0" kern="1200" dirty="0">
                <a:solidFill>
                  <a:schemeClr val="tx1"/>
                </a:solidFill>
                <a:effectLst/>
                <a:latin typeface="+mn-lt"/>
                <a:ea typeface="+mn-ea"/>
                <a:cs typeface="+mn-cs"/>
              </a:rPr>
              <a:t> zips / </a:t>
            </a:r>
            <a:r>
              <a:rPr lang="en-GB" sz="1200" b="0" i="0" kern="1200" dirty="0" err="1">
                <a:solidFill>
                  <a:schemeClr val="tx1"/>
                </a:solidFill>
                <a:effectLst/>
                <a:latin typeface="+mn-lt"/>
                <a:ea typeface="+mn-ea"/>
                <a:cs typeface="+mn-cs"/>
              </a:rPr>
              <a:t>botymau</a:t>
            </a:r>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Hyfforddiant</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Toiledau</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Annog</a:t>
            </a:r>
            <a:r>
              <a:rPr lang="en-GB" sz="1200" b="0" i="0" kern="1200" dirty="0">
                <a:solidFill>
                  <a:schemeClr val="tx1"/>
                </a:solidFill>
                <a:effectLst/>
                <a:latin typeface="+mn-lt"/>
                <a:ea typeface="+mn-ea"/>
                <a:cs typeface="+mn-cs"/>
              </a:rPr>
              <a:t> toiled </a:t>
            </a:r>
            <a:r>
              <a:rPr lang="en-GB" sz="1200" b="0" i="0" kern="1200" dirty="0" err="1">
                <a:solidFill>
                  <a:schemeClr val="tx1"/>
                </a:solidFill>
                <a:effectLst/>
                <a:latin typeface="+mn-lt"/>
                <a:ea typeface="+mn-ea"/>
                <a:cs typeface="+mn-cs"/>
              </a:rPr>
              <a:t>annibynnol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gynnwys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golchi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dwylo</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rheoli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dillad</a:t>
            </a:r>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Sgiliau</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amser</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cinio</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Ymarferwch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agor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bocsys</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cinio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lapwyr</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defnyddio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cyllyll</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ffyrc</a:t>
            </a:r>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Eiddo</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Annog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tacluso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teganau</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gofalu</a:t>
            </a:r>
            <a:r>
              <a:rPr lang="en-GB" sz="1200" b="0" i="0" kern="1200" dirty="0">
                <a:solidFill>
                  <a:schemeClr val="tx1"/>
                </a:solidFill>
                <a:effectLst/>
                <a:latin typeface="+mn-lt"/>
                <a:ea typeface="+mn-ea"/>
                <a:cs typeface="+mn-cs"/>
              </a:rPr>
              <a:t> am </a:t>
            </a:r>
            <a:r>
              <a:rPr lang="en-GB" sz="1200" b="0" i="0" kern="1200" dirty="0" err="1">
                <a:solidFill>
                  <a:schemeClr val="tx1"/>
                </a:solidFill>
                <a:effectLst/>
                <a:latin typeface="+mn-lt"/>
                <a:ea typeface="+mn-ea"/>
                <a:cs typeface="+mn-cs"/>
              </a:rPr>
              <a:t>eitemau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personol</a:t>
            </a:r>
            <a:endParaRPr lang="en-GB" sz="1200" b="0"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Independence and Self-Care:</a:t>
            </a:r>
          </a:p>
          <a:p>
            <a:r>
              <a:rPr lang="en-GB" sz="1200" b="1" i="0" kern="1200" dirty="0">
                <a:solidFill>
                  <a:schemeClr val="tx1"/>
                </a:solidFill>
                <a:effectLst/>
                <a:latin typeface="+mn-lt"/>
                <a:ea typeface="+mn-ea"/>
                <a:cs typeface="+mn-cs"/>
              </a:rPr>
              <a:t>Dressing:</a:t>
            </a:r>
            <a:r>
              <a:rPr lang="en-GB" sz="1200" b="0" i="0" kern="1200" dirty="0">
                <a:solidFill>
                  <a:schemeClr val="tx1"/>
                </a:solidFill>
                <a:effectLst/>
                <a:latin typeface="+mn-lt"/>
                <a:ea typeface="+mn-ea"/>
                <a:cs typeface="+mn-cs"/>
              </a:rPr>
              <a:t> Practice putting on coats, shoes, and using zips/buttons.</a:t>
            </a:r>
          </a:p>
          <a:p>
            <a:r>
              <a:rPr lang="en-GB" sz="1200" b="1" i="0" kern="1200" dirty="0">
                <a:solidFill>
                  <a:schemeClr val="tx1"/>
                </a:solidFill>
                <a:effectLst/>
                <a:latin typeface="+mn-lt"/>
                <a:ea typeface="+mn-ea"/>
                <a:cs typeface="+mn-cs"/>
              </a:rPr>
              <a:t>Toilet Training:</a:t>
            </a:r>
            <a:r>
              <a:rPr lang="en-GB" sz="1200" b="0" i="0" kern="1200" dirty="0">
                <a:solidFill>
                  <a:schemeClr val="tx1"/>
                </a:solidFill>
                <a:effectLst/>
                <a:latin typeface="+mn-lt"/>
                <a:ea typeface="+mn-ea"/>
                <a:cs typeface="+mn-cs"/>
              </a:rPr>
              <a:t> Encourage independent toileting, including washing hands and managing clothing.</a:t>
            </a:r>
          </a:p>
          <a:p>
            <a:r>
              <a:rPr lang="en-GB" sz="1200" b="1" i="0" kern="1200" dirty="0">
                <a:solidFill>
                  <a:schemeClr val="tx1"/>
                </a:solidFill>
                <a:effectLst/>
                <a:latin typeface="+mn-lt"/>
                <a:ea typeface="+mn-ea"/>
                <a:cs typeface="+mn-cs"/>
              </a:rPr>
              <a:t>Lunchtime Skills:</a:t>
            </a:r>
            <a:r>
              <a:rPr lang="en-GB" sz="1200" b="0" i="0" kern="1200" dirty="0">
                <a:solidFill>
                  <a:schemeClr val="tx1"/>
                </a:solidFill>
                <a:effectLst/>
                <a:latin typeface="+mn-lt"/>
                <a:ea typeface="+mn-ea"/>
                <a:cs typeface="+mn-cs"/>
              </a:rPr>
              <a:t> Practice opening lunchboxes, wrappers, and using cutlery.</a:t>
            </a:r>
          </a:p>
          <a:p>
            <a:r>
              <a:rPr lang="en-GB" sz="1200" b="1" i="0" kern="1200" dirty="0">
                <a:solidFill>
                  <a:schemeClr val="tx1"/>
                </a:solidFill>
                <a:effectLst/>
                <a:latin typeface="+mn-lt"/>
                <a:ea typeface="+mn-ea"/>
                <a:cs typeface="+mn-cs"/>
              </a:rPr>
              <a:t>Belongings:</a:t>
            </a:r>
            <a:r>
              <a:rPr lang="en-GB" sz="1200" b="0" i="0" kern="1200" dirty="0">
                <a:solidFill>
                  <a:schemeClr val="tx1"/>
                </a:solidFill>
                <a:effectLst/>
                <a:latin typeface="+mn-lt"/>
                <a:ea typeface="+mn-ea"/>
                <a:cs typeface="+mn-cs"/>
              </a:rPr>
              <a:t> Encourage tidying up toys and taking care of personal items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1" i="0" kern="1200" dirty="0" err="1">
                <a:solidFill>
                  <a:schemeClr val="tx1"/>
                </a:solidFill>
                <a:effectLst/>
                <a:latin typeface="+mn-lt"/>
                <a:ea typeface="+mn-ea"/>
                <a:cs typeface="+mn-cs"/>
              </a:rPr>
              <a:t>Sgiliau</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Cymdeithasol</a:t>
            </a:r>
            <a:r>
              <a:rPr lang="en-GB" sz="1200" b="1" i="0" kern="1200" dirty="0">
                <a:solidFill>
                  <a:schemeClr val="tx1"/>
                </a:solidFill>
                <a:effectLst/>
                <a:latin typeface="+mn-lt"/>
                <a:ea typeface="+mn-ea"/>
                <a:cs typeface="+mn-cs"/>
              </a:rPr>
              <a:t> ac </a:t>
            </a:r>
            <a:r>
              <a:rPr lang="en-GB" sz="1200" b="1" i="0" kern="1200" dirty="0" err="1">
                <a:solidFill>
                  <a:schemeClr val="tx1"/>
                </a:solidFill>
                <a:effectLst/>
                <a:latin typeface="+mn-lt"/>
                <a:ea typeface="+mn-ea"/>
                <a:cs typeface="+mn-cs"/>
              </a:rPr>
              <a:t>Emosiynol</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Rhannu</a:t>
            </a:r>
            <a:r>
              <a:rPr lang="en-GB" sz="1200" b="1" i="0" kern="1200" dirty="0">
                <a:solidFill>
                  <a:schemeClr val="tx1"/>
                </a:solidFill>
                <a:effectLst/>
                <a:latin typeface="+mn-lt"/>
                <a:ea typeface="+mn-ea"/>
                <a:cs typeface="+mn-cs"/>
              </a:rPr>
              <a:t>/Turn-taking: </a:t>
            </a:r>
            <a:r>
              <a:rPr lang="en-GB" sz="1200" b="0" i="0" kern="1200" dirty="0">
                <a:solidFill>
                  <a:schemeClr val="tx1"/>
                </a:solidFill>
                <a:effectLst/>
                <a:latin typeface="+mn-lt"/>
                <a:ea typeface="+mn-ea"/>
                <a:cs typeface="+mn-cs"/>
              </a:rPr>
              <a:t>Chwarae </a:t>
            </a:r>
            <a:r>
              <a:rPr lang="en-GB" sz="1200" b="0" i="0" kern="1200" dirty="0" err="1">
                <a:solidFill>
                  <a:schemeClr val="tx1"/>
                </a:solidFill>
                <a:effectLst/>
                <a:latin typeface="+mn-lt"/>
                <a:ea typeface="+mn-ea"/>
                <a:cs typeface="+mn-cs"/>
              </a:rPr>
              <a:t>gemau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cynnwys</a:t>
            </a:r>
            <a:r>
              <a:rPr lang="en-GB" sz="1200" b="0" i="0" kern="1200" dirty="0">
                <a:solidFill>
                  <a:schemeClr val="tx1"/>
                </a:solidFill>
                <a:effectLst/>
                <a:latin typeface="+mn-lt"/>
                <a:ea typeface="+mn-ea"/>
                <a:cs typeface="+mn-cs"/>
              </a:rPr>
              <a:t> aros a </a:t>
            </a:r>
            <a:r>
              <a:rPr lang="en-GB" sz="1200" b="0" i="0" kern="1200" dirty="0" err="1">
                <a:solidFill>
                  <a:schemeClr val="tx1"/>
                </a:solidFill>
                <a:effectLst/>
                <a:latin typeface="+mn-lt"/>
                <a:ea typeface="+mn-ea"/>
                <a:cs typeface="+mn-cs"/>
              </a:rPr>
              <a:t>rhannu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fel</a:t>
            </a:r>
            <a:r>
              <a:rPr lang="en-GB" sz="1200" b="0" i="0" kern="1200" dirty="0">
                <a:solidFill>
                  <a:schemeClr val="tx1"/>
                </a:solidFill>
                <a:effectLst/>
                <a:latin typeface="+mn-lt"/>
                <a:ea typeface="+mn-ea"/>
                <a:cs typeface="+mn-cs"/>
              </a:rPr>
              <a:t> 'Simon Says' neu </a:t>
            </a:r>
            <a:r>
              <a:rPr lang="en-GB" sz="1200" b="0" i="0" kern="1200" dirty="0" err="1">
                <a:solidFill>
                  <a:schemeClr val="tx1"/>
                </a:solidFill>
                <a:effectLst/>
                <a:latin typeface="+mn-lt"/>
                <a:ea typeface="+mn-ea"/>
                <a:cs typeface="+mn-cs"/>
              </a:rPr>
              <a:t>gemau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bwrdd</a:t>
            </a:r>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Rheoli</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emosiynau</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Siaradwch</a:t>
            </a:r>
            <a:r>
              <a:rPr lang="en-GB" sz="1200" b="0" i="0" kern="1200" dirty="0">
                <a:solidFill>
                  <a:schemeClr val="tx1"/>
                </a:solidFill>
                <a:effectLst/>
                <a:latin typeface="+mn-lt"/>
                <a:ea typeface="+mn-ea"/>
                <a:cs typeface="+mn-cs"/>
              </a:rPr>
              <a:t> am </a:t>
            </a:r>
            <a:r>
              <a:rPr lang="en-GB" sz="1200" b="0" i="0" kern="1200" dirty="0" err="1">
                <a:solidFill>
                  <a:schemeClr val="tx1"/>
                </a:solidFill>
                <a:effectLst/>
                <a:latin typeface="+mn-lt"/>
                <a:ea typeface="+mn-ea"/>
                <a:cs typeface="+mn-cs"/>
              </a:rPr>
              <a:t>deimladau</a:t>
            </a:r>
            <a:r>
              <a:rPr lang="en-GB" sz="1200" b="0" i="0" kern="1200" dirty="0">
                <a:solidFill>
                  <a:schemeClr val="tx1"/>
                </a:solidFill>
                <a:effectLst/>
                <a:latin typeface="+mn-lt"/>
                <a:ea typeface="+mn-ea"/>
                <a:cs typeface="+mn-cs"/>
              </a:rPr>
              <a:t> ac </a:t>
            </a:r>
            <a:r>
              <a:rPr lang="en-GB" sz="1200" b="0" i="0" kern="1200" dirty="0" err="1">
                <a:solidFill>
                  <a:schemeClr val="tx1"/>
                </a:solidFill>
                <a:effectLst/>
                <a:latin typeface="+mn-lt"/>
                <a:ea typeface="+mn-ea"/>
                <a:cs typeface="+mn-cs"/>
              </a:rPr>
              <a:t>annog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adnabod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emosiynau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mewn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llyfrau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stori</a:t>
            </a:r>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Gwahanu</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Rhoi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sicrwydd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blant</a:t>
            </a:r>
            <a:r>
              <a:rPr lang="en-GB" sz="1200" b="0" i="0" kern="1200" dirty="0">
                <a:solidFill>
                  <a:schemeClr val="tx1"/>
                </a:solidFill>
                <a:effectLst/>
                <a:latin typeface="+mn-lt"/>
                <a:ea typeface="+mn-ea"/>
                <a:cs typeface="+mn-cs"/>
              </a:rPr>
              <a:t> am </a:t>
            </a:r>
            <a:r>
              <a:rPr lang="en-GB" sz="1200" b="0" i="0" kern="1200" dirty="0" err="1">
                <a:solidFill>
                  <a:schemeClr val="tx1"/>
                </a:solidFill>
                <a:effectLst/>
                <a:latin typeface="+mn-lt"/>
                <a:ea typeface="+mn-ea"/>
                <a:cs typeface="+mn-cs"/>
              </a:rPr>
              <a:t>bwy</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casglu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adeiladu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hyder</a:t>
            </a:r>
            <a:r>
              <a:rPr lang="en-GB" sz="1200" b="0" i="0" kern="1200" dirty="0">
                <a:solidFill>
                  <a:schemeClr val="tx1"/>
                </a:solidFill>
                <a:effectLst/>
                <a:latin typeface="+mn-lt"/>
                <a:ea typeface="+mn-ea"/>
                <a:cs typeface="+mn-cs"/>
              </a:rPr>
              <a:t>.</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Gwrando</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Ymarferwch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wrando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gyfarwyddiadau</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thalu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sylw</a:t>
            </a:r>
            <a:r>
              <a:rPr lang="en-GB" sz="1200" b="0" i="0" kern="1200" dirty="0">
                <a:solidFill>
                  <a:schemeClr val="tx1"/>
                </a:solidFill>
                <a:effectLst/>
                <a:latin typeface="+mn-lt"/>
                <a:ea typeface="+mn-ea"/>
                <a:cs typeface="+mn-cs"/>
              </a:rPr>
              <a:t> am </a:t>
            </a:r>
            <a:r>
              <a:rPr lang="en-GB" sz="1200" b="0" i="0" kern="1200" dirty="0" err="1">
                <a:solidFill>
                  <a:schemeClr val="tx1"/>
                </a:solidFill>
                <a:effectLst/>
                <a:latin typeface="+mn-lt"/>
                <a:ea typeface="+mn-ea"/>
                <a:cs typeface="+mn-cs"/>
              </a:rPr>
              <a:t>gyfnodau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byr</a:t>
            </a:r>
            <a:r>
              <a:rPr lang="en-GB" sz="1200" b="0" i="0" kern="1200" dirty="0">
                <a:solidFill>
                  <a:schemeClr val="tx1"/>
                </a:solidFill>
                <a:effectLst/>
                <a:latin typeface="+mn-lt"/>
                <a:ea typeface="+mn-ea"/>
                <a:cs typeface="+mn-cs"/>
              </a:rPr>
              <a:t>.</a:t>
            </a:r>
            <a:endParaRPr lang="en-GB" sz="1200" b="1" i="0" kern="1200" dirty="0">
              <a:solidFill>
                <a:schemeClr val="tx1"/>
              </a:solidFill>
              <a:effectLst/>
              <a:latin typeface="+mn-lt"/>
              <a:ea typeface="+mn-ea"/>
              <a:cs typeface="+mn-cs"/>
            </a:endParaRP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Social and Emotional Skills:</a:t>
            </a:r>
          </a:p>
          <a:p>
            <a:r>
              <a:rPr lang="en-GB" sz="1200" b="1" i="0" kern="1200" dirty="0">
                <a:solidFill>
                  <a:schemeClr val="tx1"/>
                </a:solidFill>
                <a:effectLst/>
                <a:latin typeface="+mn-lt"/>
                <a:ea typeface="+mn-ea"/>
                <a:cs typeface="+mn-cs"/>
              </a:rPr>
              <a:t>Sharing/Turn-taking:</a:t>
            </a:r>
            <a:r>
              <a:rPr lang="en-GB" sz="1200" b="0" i="0" kern="1200" dirty="0">
                <a:solidFill>
                  <a:schemeClr val="tx1"/>
                </a:solidFill>
                <a:effectLst/>
                <a:latin typeface="+mn-lt"/>
                <a:ea typeface="+mn-ea"/>
                <a:cs typeface="+mn-cs"/>
              </a:rPr>
              <a:t> Play games that involve waiting and sharing, such as 'Simon Says' or board games.</a:t>
            </a:r>
          </a:p>
          <a:p>
            <a:r>
              <a:rPr lang="en-GB" sz="1200" b="1" i="0" kern="1200" dirty="0">
                <a:solidFill>
                  <a:schemeClr val="tx1"/>
                </a:solidFill>
                <a:effectLst/>
                <a:latin typeface="+mn-lt"/>
                <a:ea typeface="+mn-ea"/>
                <a:cs typeface="+mn-cs"/>
              </a:rPr>
              <a:t>Managing Emotions:</a:t>
            </a:r>
            <a:r>
              <a:rPr lang="en-GB" sz="1200" b="0" i="0" kern="1200" dirty="0">
                <a:solidFill>
                  <a:schemeClr val="tx1"/>
                </a:solidFill>
                <a:effectLst/>
                <a:latin typeface="+mn-lt"/>
                <a:ea typeface="+mn-ea"/>
                <a:cs typeface="+mn-cs"/>
              </a:rPr>
              <a:t> Talk about feelings and encourage identifying emotions in storybooks.</a:t>
            </a:r>
          </a:p>
          <a:p>
            <a:r>
              <a:rPr lang="en-GB" sz="1200" b="1" i="0" kern="1200" dirty="0">
                <a:solidFill>
                  <a:schemeClr val="tx1"/>
                </a:solidFill>
                <a:effectLst/>
                <a:latin typeface="+mn-lt"/>
                <a:ea typeface="+mn-ea"/>
                <a:cs typeface="+mn-cs"/>
              </a:rPr>
              <a:t>Separation:</a:t>
            </a:r>
            <a:r>
              <a:rPr lang="en-GB" sz="1200" b="0" i="0" kern="1200" dirty="0">
                <a:solidFill>
                  <a:schemeClr val="tx1"/>
                </a:solidFill>
                <a:effectLst/>
                <a:latin typeface="+mn-lt"/>
                <a:ea typeface="+mn-ea"/>
                <a:cs typeface="+mn-cs"/>
              </a:rPr>
              <a:t> Reassure children about who is collecting them to build confidence.</a:t>
            </a:r>
          </a:p>
          <a:p>
            <a:r>
              <a:rPr lang="en-GB" sz="1200" b="1" i="0" kern="1200" dirty="0">
                <a:solidFill>
                  <a:schemeClr val="tx1"/>
                </a:solidFill>
                <a:effectLst/>
                <a:latin typeface="+mn-lt"/>
                <a:ea typeface="+mn-ea"/>
                <a:cs typeface="+mn-cs"/>
              </a:rPr>
              <a:t>Listening:</a:t>
            </a:r>
            <a:r>
              <a:rPr lang="en-GB" sz="1200" b="0" i="0" kern="1200" dirty="0">
                <a:solidFill>
                  <a:schemeClr val="tx1"/>
                </a:solidFill>
                <a:effectLst/>
                <a:latin typeface="+mn-lt"/>
                <a:ea typeface="+mn-ea"/>
                <a:cs typeface="+mn-cs"/>
              </a:rPr>
              <a:t> Practice listening to instructions and paying attention for short periods.</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err="1">
                <a:solidFill>
                  <a:schemeClr val="tx1"/>
                </a:solidFill>
                <a:effectLst/>
                <a:latin typeface="+mn-lt"/>
                <a:ea typeface="+mn-ea"/>
                <a:cs typeface="+mn-cs"/>
              </a:rPr>
              <a:t>Paratoi</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Ymarferol</a:t>
            </a:r>
            <a:r>
              <a:rPr lang="en-GB" sz="1200" b="1" i="0" kern="1200" dirty="0">
                <a:solidFill>
                  <a:schemeClr val="tx1"/>
                </a:solidFill>
                <a:effectLst/>
                <a:latin typeface="+mn-lt"/>
                <a:ea typeface="+mn-ea"/>
                <a:cs typeface="+mn-cs"/>
              </a:rPr>
              <a:t>:</a:t>
            </a:r>
            <a:r>
              <a:rPr lang="en-GB" sz="1200" b="0" i="0" kern="1200" dirty="0">
                <a:solidFill>
                  <a:schemeClr val="tx1"/>
                </a:solidFill>
                <a:effectLst/>
                <a:latin typeface="+mn-lt"/>
                <a:ea typeface="+mn-ea"/>
                <a:cs typeface="+mn-cs"/>
              </a:rPr>
              <a:t>
</a:t>
            </a:r>
            <a:r>
              <a:rPr lang="en-GB" sz="1200" b="1" i="0" kern="1200" dirty="0">
                <a:solidFill>
                  <a:schemeClr val="tx1"/>
                </a:solidFill>
                <a:effectLst/>
                <a:latin typeface="+mn-lt"/>
                <a:ea typeface="+mn-ea"/>
                <a:cs typeface="+mn-cs"/>
              </a:rPr>
              <a:t>Routines: </a:t>
            </a:r>
            <a:r>
              <a:rPr lang="en-GB" sz="1200" b="0" i="0" kern="1200" dirty="0" err="1">
                <a:solidFill>
                  <a:schemeClr val="tx1"/>
                </a:solidFill>
                <a:effectLst/>
                <a:latin typeface="+mn-lt"/>
                <a:ea typeface="+mn-ea"/>
                <a:cs typeface="+mn-cs"/>
              </a:rPr>
              <a:t>Sefydlu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trefn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amser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gwely</a:t>
            </a:r>
            <a:r>
              <a:rPr lang="en-GB" sz="1200" b="0" i="0" kern="1200" dirty="0">
                <a:solidFill>
                  <a:schemeClr val="tx1"/>
                </a:solidFill>
                <a:effectLst/>
                <a:latin typeface="+mn-lt"/>
                <a:ea typeface="+mn-ea"/>
                <a:cs typeface="+mn-cs"/>
              </a:rPr>
              <a:t> a bore </a:t>
            </a:r>
            <a:r>
              <a:rPr lang="en-GB" sz="1200" b="0" i="0" kern="1200" dirty="0" err="1">
                <a:solidFill>
                  <a:schemeClr val="tx1"/>
                </a:solidFill>
                <a:effectLst/>
                <a:latin typeface="+mn-lt"/>
                <a:ea typeface="+mn-ea"/>
                <a:cs typeface="+mn-cs"/>
              </a:rPr>
              <a:t>cyson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leihau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sgriniau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gwely</a:t>
            </a:r>
            <a:r>
              <a:rPr lang="en-GB" sz="1200" b="0"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Teithio</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i’r</a:t>
            </a:r>
            <a:r>
              <a:rPr lang="en-GB" sz="1200" b="1" i="0" kern="1200" dirty="0">
                <a:solidFill>
                  <a:schemeClr val="tx1"/>
                </a:solidFill>
                <a:effectLst/>
                <a:latin typeface="+mn-lt"/>
                <a:ea typeface="+mn-ea"/>
                <a:cs typeface="+mn-cs"/>
              </a:rPr>
              <a:t> Ysgol: </a:t>
            </a:r>
            <a:r>
              <a:rPr lang="en-GB" sz="1200" b="0" i="0" kern="1200" dirty="0" err="1">
                <a:solidFill>
                  <a:schemeClr val="tx1"/>
                </a:solidFill>
                <a:effectLst/>
                <a:latin typeface="+mn-lt"/>
                <a:ea typeface="+mn-ea"/>
                <a:cs typeface="+mn-cs"/>
              </a:rPr>
              <a:t>Cerddwch</a:t>
            </a:r>
            <a:r>
              <a:rPr lang="en-GB" sz="1200" b="0" i="0" kern="1200" dirty="0">
                <a:solidFill>
                  <a:schemeClr val="tx1"/>
                </a:solidFill>
                <a:effectLst/>
                <a:latin typeface="+mn-lt"/>
                <a:ea typeface="+mn-ea"/>
                <a:cs typeface="+mn-cs"/>
              </a:rPr>
              <a:t> neu </a:t>
            </a:r>
            <a:r>
              <a:rPr lang="en-GB" sz="1200" b="0" i="0" kern="1200" dirty="0" err="1">
                <a:solidFill>
                  <a:schemeClr val="tx1"/>
                </a:solidFill>
                <a:effectLst/>
                <a:latin typeface="+mn-lt"/>
                <a:ea typeface="+mn-ea"/>
                <a:cs typeface="+mn-cs"/>
              </a:rPr>
              <a:t>deithiwch</a:t>
            </a:r>
            <a:r>
              <a:rPr lang="en-GB" sz="1200" b="0" i="0" kern="1200" dirty="0">
                <a:solidFill>
                  <a:schemeClr val="tx1"/>
                </a:solidFill>
                <a:effectLst/>
                <a:latin typeface="+mn-lt"/>
                <a:ea typeface="+mn-ea"/>
                <a:cs typeface="+mn-cs"/>
              </a:rPr>
              <a:t> y </a:t>
            </a:r>
            <a:r>
              <a:rPr lang="en-GB" sz="1200" b="0" i="0" kern="1200" dirty="0" err="1">
                <a:solidFill>
                  <a:schemeClr val="tx1"/>
                </a:solidFill>
                <a:effectLst/>
                <a:latin typeface="+mn-lt"/>
                <a:ea typeface="+mn-ea"/>
                <a:cs typeface="+mn-cs"/>
              </a:rPr>
              <a:t>llwybr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ysgol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ymlaen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llaw</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i'w</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hymgyfarwyddo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â'r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amgylchedd</a:t>
            </a:r>
            <a:r>
              <a:rPr lang="en-GB" sz="1200" b="0"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Sgwrs</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Gadarnhaol</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Darllenwch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lyfrau</a:t>
            </a:r>
            <a:r>
              <a:rPr lang="en-GB" sz="1200" b="0" i="0" kern="1200" dirty="0">
                <a:solidFill>
                  <a:schemeClr val="tx1"/>
                </a:solidFill>
                <a:effectLst/>
                <a:latin typeface="+mn-lt"/>
                <a:ea typeface="+mn-ea"/>
                <a:cs typeface="+mn-cs"/>
              </a:rPr>
              <a:t> am </a:t>
            </a:r>
            <a:r>
              <a:rPr lang="en-GB" sz="1200" b="0" i="0" kern="1200" dirty="0" err="1">
                <a:solidFill>
                  <a:schemeClr val="tx1"/>
                </a:solidFill>
                <a:effectLst/>
                <a:latin typeface="+mn-lt"/>
                <a:ea typeface="+mn-ea"/>
                <a:cs typeface="+mn-cs"/>
              </a:rPr>
              <a:t>ddechrau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ysgol</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rhannu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straeon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cadarnhaol</a:t>
            </a:r>
            <a:r>
              <a:rPr lang="en-GB" sz="1200" b="0"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Gwisg</a:t>
            </a:r>
            <a:r>
              <a:rPr lang="en-GB" sz="1200" b="1" i="0" kern="1200" dirty="0">
                <a:solidFill>
                  <a:schemeClr val="tx1"/>
                </a:solidFill>
                <a:effectLst/>
                <a:latin typeface="+mn-lt"/>
                <a:ea typeface="+mn-ea"/>
                <a:cs typeface="+mn-cs"/>
              </a:rPr>
              <a:t> Ysgol: </a:t>
            </a:r>
            <a:r>
              <a:rPr lang="en-GB" sz="1200" b="0" i="0" kern="1200" dirty="0" err="1">
                <a:solidFill>
                  <a:schemeClr val="tx1"/>
                </a:solidFill>
                <a:effectLst/>
                <a:latin typeface="+mn-lt"/>
                <a:ea typeface="+mn-ea"/>
                <a:cs typeface="+mn-cs"/>
              </a:rPr>
              <a:t>Ymarferwch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wisgo'r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wisg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ysgol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wneud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iddo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deimlo'n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gyfforddus</a:t>
            </a:r>
            <a:r>
              <a:rPr lang="en-GB" sz="1200" b="0" i="0" kern="1200" dirty="0">
                <a:solidFill>
                  <a:schemeClr val="tx1"/>
                </a:solidFill>
                <a:effectLst/>
                <a:latin typeface="+mn-lt"/>
                <a:ea typeface="+mn-ea"/>
                <a:cs typeface="+mn-cs"/>
              </a:rPr>
              <a:t>.</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Practical Preparation:</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Routines:</a:t>
            </a:r>
            <a:r>
              <a:rPr lang="en-GB" sz="1200" b="0" i="0" kern="1200" dirty="0">
                <a:solidFill>
                  <a:schemeClr val="tx1"/>
                </a:solidFill>
                <a:effectLst/>
                <a:latin typeface="+mn-lt"/>
                <a:ea typeface="+mn-ea"/>
                <a:cs typeface="+mn-cs"/>
              </a:rPr>
              <a:t> Establish a consistent bedtime and morning routine, reducing screens before bed.</a:t>
            </a:r>
          </a:p>
          <a:p>
            <a:r>
              <a:rPr lang="en-GB" sz="1200" b="1" i="0" kern="1200" dirty="0">
                <a:solidFill>
                  <a:schemeClr val="tx1"/>
                </a:solidFill>
                <a:effectLst/>
                <a:latin typeface="+mn-lt"/>
                <a:ea typeface="+mn-ea"/>
                <a:cs typeface="+mn-cs"/>
              </a:rPr>
              <a:t>School Run:</a:t>
            </a:r>
            <a:r>
              <a:rPr lang="en-GB" sz="1200" b="0" i="0" kern="1200" dirty="0">
                <a:solidFill>
                  <a:schemeClr val="tx1"/>
                </a:solidFill>
                <a:effectLst/>
                <a:latin typeface="+mn-lt"/>
                <a:ea typeface="+mn-ea"/>
                <a:cs typeface="+mn-cs"/>
              </a:rPr>
              <a:t> Walk or travel the route to school beforehand to familiarize them with the surroundings.</a:t>
            </a:r>
          </a:p>
          <a:p>
            <a:r>
              <a:rPr lang="en-GB" sz="1200" b="1" i="0" kern="1200" dirty="0">
                <a:solidFill>
                  <a:schemeClr val="tx1"/>
                </a:solidFill>
                <a:effectLst/>
                <a:latin typeface="+mn-lt"/>
                <a:ea typeface="+mn-ea"/>
                <a:cs typeface="+mn-cs"/>
              </a:rPr>
              <a:t>Positive Talk:</a:t>
            </a:r>
            <a:r>
              <a:rPr lang="en-GB" sz="1200" b="0" i="0" kern="1200" dirty="0">
                <a:solidFill>
                  <a:schemeClr val="tx1"/>
                </a:solidFill>
                <a:effectLst/>
                <a:latin typeface="+mn-lt"/>
                <a:ea typeface="+mn-ea"/>
                <a:cs typeface="+mn-cs"/>
              </a:rPr>
              <a:t> Read books about starting school and share positive stories.</a:t>
            </a:r>
          </a:p>
          <a:p>
            <a:r>
              <a:rPr lang="en-GB" sz="1200" b="1" i="0" kern="1200" dirty="0">
                <a:solidFill>
                  <a:schemeClr val="tx1"/>
                </a:solidFill>
                <a:effectLst/>
                <a:latin typeface="+mn-lt"/>
                <a:ea typeface="+mn-ea"/>
                <a:cs typeface="+mn-cs"/>
              </a:rPr>
              <a:t>School Uniform:</a:t>
            </a:r>
            <a:r>
              <a:rPr lang="en-GB" sz="1200" b="0" i="0" kern="1200" dirty="0">
                <a:solidFill>
                  <a:schemeClr val="tx1"/>
                </a:solidFill>
                <a:effectLst/>
                <a:latin typeface="+mn-lt"/>
                <a:ea typeface="+mn-ea"/>
                <a:cs typeface="+mn-cs"/>
              </a:rPr>
              <a:t> Practice wearing the school uniform to make it feel comfortable.</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err="1">
                <a:solidFill>
                  <a:schemeClr val="tx1"/>
                </a:solidFill>
                <a:effectLst/>
                <a:latin typeface="+mn-lt"/>
                <a:ea typeface="+mn-ea"/>
                <a:cs typeface="+mn-cs"/>
              </a:rPr>
              <a:t>Cyfathrebu</a:t>
            </a:r>
            <a:r>
              <a:rPr lang="en-GB" sz="1200" b="1" i="0" kern="1200" dirty="0">
                <a:solidFill>
                  <a:schemeClr val="tx1"/>
                </a:solidFill>
                <a:effectLst/>
                <a:latin typeface="+mn-lt"/>
                <a:ea typeface="+mn-ea"/>
                <a:cs typeface="+mn-cs"/>
              </a:rPr>
              <a:t> a </a:t>
            </a:r>
            <a:r>
              <a:rPr lang="en-GB" sz="1200" b="1" i="0" kern="1200" dirty="0" err="1">
                <a:solidFill>
                  <a:schemeClr val="tx1"/>
                </a:solidFill>
                <a:effectLst/>
                <a:latin typeface="+mn-lt"/>
                <a:ea typeface="+mn-ea"/>
                <a:cs typeface="+mn-cs"/>
              </a:rPr>
              <a:t>Llythrennedd</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Adnabod</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Enw</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Helpwch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blant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adnabod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henw</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ysgrifenedig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eu</a:t>
            </a:r>
            <a:r>
              <a:rPr lang="en-GB" sz="1200" b="0" i="0" kern="1200" dirty="0">
                <a:solidFill>
                  <a:schemeClr val="tx1"/>
                </a:solidFill>
                <a:effectLst/>
                <a:latin typeface="+mn-lt"/>
                <a:ea typeface="+mn-ea"/>
                <a:cs typeface="+mn-cs"/>
              </a:rPr>
              <a:t> peg cot.</a:t>
            </a:r>
            <a:r>
              <a:rPr lang="en-GB" sz="1200" b="1"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Mynegiant</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Anogwch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nhw</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gyfathrebu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hanghenion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fel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gofyn</a:t>
            </a:r>
            <a:r>
              <a:rPr lang="en-GB" sz="1200" b="0" i="0" kern="1200" dirty="0">
                <a:solidFill>
                  <a:schemeClr val="tx1"/>
                </a:solidFill>
                <a:effectLst/>
                <a:latin typeface="+mn-lt"/>
                <a:ea typeface="+mn-ea"/>
                <a:cs typeface="+mn-cs"/>
              </a:rPr>
              <a:t> am </a:t>
            </a:r>
            <a:r>
              <a:rPr lang="en-GB" sz="1200" b="0" i="0" kern="1200" dirty="0" err="1">
                <a:solidFill>
                  <a:schemeClr val="tx1"/>
                </a:solidFill>
                <a:effectLst/>
                <a:latin typeface="+mn-lt"/>
                <a:ea typeface="+mn-ea"/>
                <a:cs typeface="+mn-cs"/>
              </a:rPr>
              <a:t>ddefnyddio'r</a:t>
            </a:r>
            <a:r>
              <a:rPr lang="en-GB" sz="1200" b="0" i="0" kern="1200" dirty="0">
                <a:solidFill>
                  <a:schemeClr val="tx1"/>
                </a:solidFill>
                <a:effectLst/>
                <a:latin typeface="+mn-lt"/>
                <a:ea typeface="+mn-ea"/>
                <a:cs typeface="+mn-cs"/>
              </a:rPr>
              <a:t> toiled neu </a:t>
            </a:r>
            <a:r>
              <a:rPr lang="en-GB" sz="1200" b="0" i="0" kern="1200" dirty="0" err="1">
                <a:solidFill>
                  <a:schemeClr val="tx1"/>
                </a:solidFill>
                <a:effectLst/>
                <a:latin typeface="+mn-lt"/>
                <a:ea typeface="+mn-ea"/>
                <a:cs typeface="+mn-cs"/>
              </a:rPr>
              <a:t>ofyn</a:t>
            </a:r>
            <a:r>
              <a:rPr lang="en-GB" sz="1200" b="0" i="0" kern="1200" dirty="0">
                <a:solidFill>
                  <a:schemeClr val="tx1"/>
                </a:solidFill>
                <a:effectLst/>
                <a:latin typeface="+mn-lt"/>
                <a:ea typeface="+mn-ea"/>
                <a:cs typeface="+mn-cs"/>
              </a:rPr>
              <a:t> am help.</a:t>
            </a:r>
          </a:p>
          <a:p>
            <a:endParaRPr lang="en-GB" sz="1200" b="1"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Communication &amp; Literacy:</a:t>
            </a:r>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Name Recognition:</a:t>
            </a:r>
            <a:r>
              <a:rPr lang="en-GB" sz="1200" b="0" i="0" kern="1200" dirty="0">
                <a:solidFill>
                  <a:schemeClr val="tx1"/>
                </a:solidFill>
                <a:effectLst/>
                <a:latin typeface="+mn-lt"/>
                <a:ea typeface="+mn-ea"/>
                <a:cs typeface="+mn-cs"/>
              </a:rPr>
              <a:t> Help children recognize their written name for their coat peg.</a:t>
            </a:r>
          </a:p>
          <a:p>
            <a:r>
              <a:rPr lang="en-GB" sz="1200" b="1" i="0" kern="1200" dirty="0">
                <a:solidFill>
                  <a:schemeClr val="tx1"/>
                </a:solidFill>
                <a:effectLst/>
                <a:latin typeface="+mn-lt"/>
                <a:ea typeface="+mn-ea"/>
                <a:cs typeface="+mn-cs"/>
              </a:rPr>
              <a:t>Expression:</a:t>
            </a:r>
            <a:r>
              <a:rPr lang="en-GB" sz="1200" b="0" i="0" kern="1200" dirty="0">
                <a:solidFill>
                  <a:schemeClr val="tx1"/>
                </a:solidFill>
                <a:effectLst/>
                <a:latin typeface="+mn-lt"/>
                <a:ea typeface="+mn-ea"/>
                <a:cs typeface="+mn-cs"/>
              </a:rPr>
              <a:t> Encourage them to communicate their needs, such as asking to use the toilet or asking for help.</a:t>
            </a:r>
          </a:p>
          <a:p>
            <a:endParaRPr lang="en-GB" sz="1200" b="0" i="0" kern="1200" dirty="0">
              <a:solidFill>
                <a:schemeClr val="tx1"/>
              </a:solidFill>
              <a:effectLst/>
              <a:latin typeface="+mn-lt"/>
              <a:ea typeface="+mn-ea"/>
              <a:cs typeface="+mn-cs"/>
            </a:endParaRPr>
          </a:p>
          <a:p>
            <a:r>
              <a:rPr lang="en-GB" sz="1200" b="0" i="0" kern="1200" dirty="0">
                <a:solidFill>
                  <a:schemeClr val="tx1"/>
                </a:solidFill>
                <a:effectLst/>
                <a:latin typeface="+mn-lt"/>
                <a:ea typeface="+mn-ea"/>
                <a:cs typeface="+mn-cs"/>
              </a:rPr>
              <a:t>*******************************************************************************************************</a:t>
            </a:r>
          </a:p>
          <a:p>
            <a:r>
              <a:rPr lang="en-GB" sz="1200" b="1" i="0" kern="1200" dirty="0" err="1">
                <a:solidFill>
                  <a:schemeClr val="tx1"/>
                </a:solidFill>
                <a:effectLst/>
                <a:latin typeface="+mn-lt"/>
                <a:ea typeface="+mn-ea"/>
                <a:cs typeface="+mn-cs"/>
              </a:rPr>
              <a:t>Gweithgareddau</a:t>
            </a:r>
            <a:r>
              <a:rPr lang="en-GB" sz="1200" b="1" i="0" kern="1200" dirty="0">
                <a:solidFill>
                  <a:schemeClr val="tx1"/>
                </a:solidFill>
                <a:effectLst/>
                <a:latin typeface="+mn-lt"/>
                <a:ea typeface="+mn-ea"/>
                <a:cs typeface="+mn-cs"/>
              </a:rPr>
              <a:t>: </a:t>
            </a:r>
          </a:p>
          <a:p>
            <a:r>
              <a:rPr lang="en-GB" sz="1200" b="1" i="0" kern="1200" dirty="0">
                <a:solidFill>
                  <a:schemeClr val="tx1"/>
                </a:solidFill>
                <a:effectLst/>
                <a:latin typeface="+mn-lt"/>
                <a:ea typeface="+mn-ea"/>
                <a:cs typeface="+mn-cs"/>
              </a:rPr>
              <a:t>Chwarae: </a:t>
            </a:r>
            <a:r>
              <a:rPr lang="en-GB" sz="1200" b="0" i="0" kern="1200" dirty="0" err="1">
                <a:solidFill>
                  <a:schemeClr val="tx1"/>
                </a:solidFill>
                <a:effectLst/>
                <a:latin typeface="+mn-lt"/>
                <a:ea typeface="+mn-ea"/>
                <a:cs typeface="+mn-cs"/>
              </a:rPr>
              <a:t>Annog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chwarae</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corfforol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ddatblygu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sgiliau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echddygol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fel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rhedeg</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marchogaeth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sgwter</a:t>
            </a:r>
            <a:r>
              <a:rPr lang="en-GB" sz="1200" b="0" i="0" kern="1200" dirty="0">
                <a:solidFill>
                  <a:schemeClr val="tx1"/>
                </a:solidFill>
                <a:effectLst/>
                <a:latin typeface="+mn-lt"/>
                <a:ea typeface="+mn-ea"/>
                <a:cs typeface="+mn-cs"/>
              </a:rPr>
              <a:t>.
</a:t>
            </a:r>
            <a:r>
              <a:rPr lang="en-GB" sz="1200" b="1" i="0" kern="1200" dirty="0" err="1">
                <a:solidFill>
                  <a:schemeClr val="tx1"/>
                </a:solidFill>
                <a:effectLst/>
                <a:latin typeface="+mn-lt"/>
                <a:ea typeface="+mn-ea"/>
                <a:cs typeface="+mn-cs"/>
              </a:rPr>
              <a:t>Darllen</a:t>
            </a:r>
            <a:r>
              <a:rPr lang="en-GB" sz="1200" b="1"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Darllenwch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lyfrau</a:t>
            </a:r>
            <a:r>
              <a:rPr lang="en-GB" sz="1200" b="0" i="0" kern="1200" dirty="0">
                <a:solidFill>
                  <a:schemeClr val="tx1"/>
                </a:solidFill>
                <a:effectLst/>
                <a:latin typeface="+mn-lt"/>
                <a:ea typeface="+mn-ea"/>
                <a:cs typeface="+mn-cs"/>
              </a:rPr>
              <a:t> am </a:t>
            </a:r>
            <a:r>
              <a:rPr lang="en-GB" sz="1200" b="0" i="0" kern="1200" dirty="0" err="1">
                <a:solidFill>
                  <a:schemeClr val="tx1"/>
                </a:solidFill>
                <a:effectLst/>
                <a:latin typeface="+mn-lt"/>
                <a:ea typeface="+mn-ea"/>
                <a:cs typeface="+mn-cs"/>
              </a:rPr>
              <a:t>ddechrau'r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ysgol</a:t>
            </a:r>
            <a:r>
              <a:rPr lang="en-GB" sz="1200" b="0" i="0" kern="1200" dirty="0">
                <a:solidFill>
                  <a:schemeClr val="tx1"/>
                </a:solidFill>
                <a:effectLst/>
                <a:latin typeface="+mn-lt"/>
                <a:ea typeface="+mn-ea"/>
                <a:cs typeface="+mn-cs"/>
              </a:rPr>
              <a:t>.</a:t>
            </a:r>
          </a:p>
          <a:p>
            <a:r>
              <a:rPr lang="en-GB" sz="1200" b="1" i="0" kern="1200" dirty="0" err="1">
                <a:solidFill>
                  <a:schemeClr val="tx1"/>
                </a:solidFill>
                <a:effectLst/>
                <a:latin typeface="+mn-lt"/>
                <a:ea typeface="+mn-ea"/>
                <a:cs typeface="+mn-cs"/>
              </a:rPr>
              <a:t>Sgiliau</a:t>
            </a:r>
            <a:r>
              <a:rPr lang="en-GB" sz="1200" b="1" i="0" kern="1200" dirty="0">
                <a:solidFill>
                  <a:schemeClr val="tx1"/>
                </a:solidFill>
                <a:effectLst/>
                <a:latin typeface="+mn-lt"/>
                <a:ea typeface="+mn-ea"/>
                <a:cs typeface="+mn-cs"/>
              </a:rPr>
              <a:t> Motor Cain: </a:t>
            </a:r>
            <a:r>
              <a:rPr lang="en-GB" sz="1200" b="0" i="0" kern="1200" dirty="0" err="1">
                <a:solidFill>
                  <a:schemeClr val="tx1"/>
                </a:solidFill>
                <a:effectLst/>
                <a:latin typeface="+mn-lt"/>
                <a:ea typeface="+mn-ea"/>
                <a:cs typeface="+mn-cs"/>
              </a:rPr>
              <a:t>Defnyddiwch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siswrn</a:t>
            </a:r>
            <a:r>
              <a:rPr lang="en-GB" sz="1200" b="0" i="0" kern="1200" dirty="0">
                <a:solidFill>
                  <a:schemeClr val="tx1"/>
                </a:solidFill>
                <a:effectLst/>
                <a:latin typeface="+mn-lt"/>
                <a:ea typeface="+mn-ea"/>
                <a:cs typeface="+mn-cs"/>
              </a:rPr>
              <a:t> a </a:t>
            </a:r>
            <a:r>
              <a:rPr lang="en-GB" sz="1200" b="0" i="0" kern="1200" dirty="0" err="1">
                <a:solidFill>
                  <a:schemeClr val="tx1"/>
                </a:solidFill>
                <a:effectLst/>
                <a:latin typeface="+mn-lt"/>
                <a:ea typeface="+mn-ea"/>
                <a:cs typeface="+mn-cs"/>
              </a:rPr>
              <a:t>chreonau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ddatblygu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cryfder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llaw</a:t>
            </a:r>
            <a:r>
              <a:rPr lang="en-GB" sz="1200" b="0" i="0" kern="1200" dirty="0">
                <a:solidFill>
                  <a:schemeClr val="tx1"/>
                </a:solidFill>
                <a:effectLst/>
                <a:latin typeface="+mn-lt"/>
                <a:ea typeface="+mn-ea"/>
                <a:cs typeface="+mn-cs"/>
              </a:rPr>
              <a:t>.</a:t>
            </a:r>
          </a:p>
          <a:p>
            <a:endParaRPr lang="en-GB" sz="1200" b="0" i="0" kern="1200" dirty="0">
              <a:solidFill>
                <a:schemeClr val="tx1"/>
              </a:solidFill>
              <a:effectLst/>
              <a:latin typeface="+mn-lt"/>
              <a:ea typeface="+mn-ea"/>
              <a:cs typeface="+mn-cs"/>
            </a:endParaRPr>
          </a:p>
          <a:p>
            <a:r>
              <a:rPr lang="en-GB" sz="1200" b="1" i="0" kern="1200" dirty="0">
                <a:solidFill>
                  <a:schemeClr val="tx1"/>
                </a:solidFill>
                <a:effectLst/>
                <a:latin typeface="+mn-lt"/>
                <a:ea typeface="+mn-ea"/>
                <a:cs typeface="+mn-cs"/>
              </a:rPr>
              <a:t>Activities:</a:t>
            </a:r>
          </a:p>
          <a:p>
            <a:r>
              <a:rPr lang="en-GB" sz="1200" b="1" i="0" kern="1200" dirty="0">
                <a:solidFill>
                  <a:schemeClr val="tx1"/>
                </a:solidFill>
                <a:effectLst/>
                <a:latin typeface="+mn-lt"/>
                <a:ea typeface="+mn-ea"/>
                <a:cs typeface="+mn-cs"/>
              </a:rPr>
              <a:t>Play:</a:t>
            </a:r>
            <a:r>
              <a:rPr lang="en-GB" sz="1200" b="0" i="0" kern="1200" dirty="0">
                <a:solidFill>
                  <a:schemeClr val="tx1"/>
                </a:solidFill>
                <a:effectLst/>
                <a:latin typeface="+mn-lt"/>
                <a:ea typeface="+mn-ea"/>
                <a:cs typeface="+mn-cs"/>
              </a:rPr>
              <a:t> Encourage physical play to develop motor skills, like running and riding a scooter.</a:t>
            </a:r>
          </a:p>
          <a:p>
            <a:r>
              <a:rPr lang="en-GB" sz="1200" b="1" i="0" kern="1200" dirty="0">
                <a:solidFill>
                  <a:schemeClr val="tx1"/>
                </a:solidFill>
                <a:effectLst/>
                <a:latin typeface="+mn-lt"/>
                <a:ea typeface="+mn-ea"/>
                <a:cs typeface="+mn-cs"/>
              </a:rPr>
              <a:t>Reading:</a:t>
            </a:r>
            <a:r>
              <a:rPr lang="en-GB" sz="1200" b="0" i="0" kern="1200" dirty="0">
                <a:solidFill>
                  <a:schemeClr val="tx1"/>
                </a:solidFill>
                <a:effectLst/>
                <a:latin typeface="+mn-lt"/>
                <a:ea typeface="+mn-ea"/>
                <a:cs typeface="+mn-cs"/>
              </a:rPr>
              <a:t> Read books about starting school.</a:t>
            </a:r>
          </a:p>
          <a:p>
            <a:r>
              <a:rPr lang="en-GB" sz="1200" b="1" i="0" kern="1200" dirty="0">
                <a:solidFill>
                  <a:schemeClr val="tx1"/>
                </a:solidFill>
                <a:effectLst/>
                <a:latin typeface="+mn-lt"/>
                <a:ea typeface="+mn-ea"/>
                <a:cs typeface="+mn-cs"/>
              </a:rPr>
              <a:t>Fine Motor:</a:t>
            </a:r>
            <a:r>
              <a:rPr lang="en-GB" sz="1200" b="0" i="0" kern="1200" dirty="0">
                <a:solidFill>
                  <a:schemeClr val="tx1"/>
                </a:solidFill>
                <a:effectLst/>
                <a:latin typeface="+mn-lt"/>
                <a:ea typeface="+mn-ea"/>
                <a:cs typeface="+mn-cs"/>
              </a:rPr>
              <a:t> Use scissors and crayons to develop hand strength.</a:t>
            </a: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sz="1200" b="0" i="0" kern="1200" dirty="0">
              <a:solidFill>
                <a:schemeClr val="tx1"/>
              </a:solidFill>
              <a:effectLst/>
              <a:latin typeface="+mn-lt"/>
              <a:ea typeface="+mn-ea"/>
              <a:cs typeface="+mn-cs"/>
            </a:endParaRPr>
          </a:p>
          <a:p>
            <a:endParaRPr lang="en-GB" dirty="0"/>
          </a:p>
        </p:txBody>
      </p:sp>
      <p:sp>
        <p:nvSpPr>
          <p:cNvPr id="4" name="Slide Number Placeholder 3">
            <a:extLst>
              <a:ext uri="{FF2B5EF4-FFF2-40B4-BE49-F238E27FC236}">
                <a16:creationId xmlns:a16="http://schemas.microsoft.com/office/drawing/2014/main" id="{E682C455-C283-973B-3C3C-CD1F5D67FBB3}"/>
              </a:ext>
            </a:extLst>
          </p:cNvPr>
          <p:cNvSpPr>
            <a:spLocks noGrp="1"/>
          </p:cNvSpPr>
          <p:nvPr>
            <p:ph type="sldNum" sz="quarter" idx="5"/>
          </p:nvPr>
        </p:nvSpPr>
        <p:spPr/>
        <p:txBody>
          <a:bodyPr/>
          <a:lstStyle/>
          <a:p>
            <a:fld id="{5603C52C-5E29-41AF-BAA3-8217E886DA08}" type="slidenum">
              <a:rPr lang="en-US" smtClean="0"/>
              <a:t>4</a:t>
            </a:fld>
            <a:endParaRPr lang="en-US" dirty="0"/>
          </a:p>
        </p:txBody>
      </p:sp>
    </p:spTree>
    <p:extLst>
      <p:ext uri="{BB962C8B-B14F-4D97-AF65-F5344CB8AC3E}">
        <p14:creationId xmlns:p14="http://schemas.microsoft.com/office/powerpoint/2010/main" val="3993310128"/>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D10DFCB-51E2-0048-2B69-BD04C5D1A8D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CFC4CF06-8FEF-BA92-F6E8-4D8578C33A28}"/>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A354187E-0EB7-3D47-CD93-201A02405C01}"/>
              </a:ext>
            </a:extLst>
          </p:cNvPr>
          <p:cNvSpPr>
            <a:spLocks noGrp="1"/>
          </p:cNvSpPr>
          <p:nvPr>
            <p:ph type="body" idx="1"/>
          </p:nvPr>
        </p:nvSpPr>
        <p:spPr/>
        <p:txBody>
          <a:bodyPr/>
          <a:lstStyle/>
          <a:p>
            <a:r>
              <a:rPr lang="cy-GB" dirty="0"/>
              <a:t> **********************5minutes to </a:t>
            </a:r>
            <a:r>
              <a:rPr lang="cy-GB" dirty="0" err="1"/>
              <a:t>discuss</a:t>
            </a:r>
            <a:r>
              <a:rPr lang="cy-GB" dirty="0"/>
              <a:t> </a:t>
            </a:r>
            <a:r>
              <a:rPr lang="cy-GB" dirty="0" err="1"/>
              <a:t>and</a:t>
            </a:r>
            <a:r>
              <a:rPr lang="cy-GB" dirty="0"/>
              <a:t> </a:t>
            </a:r>
            <a:r>
              <a:rPr lang="cy-GB" dirty="0" err="1"/>
              <a:t>share</a:t>
            </a:r>
            <a:r>
              <a:rPr lang="cy-GB" dirty="0"/>
              <a:t> </a:t>
            </a:r>
            <a:r>
              <a:rPr lang="cy-GB" dirty="0" err="1"/>
              <a:t>thoughts</a:t>
            </a:r>
            <a:r>
              <a:rPr lang="cy-GB" dirty="0"/>
              <a:t> </a:t>
            </a:r>
            <a:r>
              <a:rPr lang="cy-GB" dirty="0" err="1"/>
              <a:t>on</a:t>
            </a:r>
            <a:r>
              <a:rPr lang="cy-GB" dirty="0"/>
              <a:t> </a:t>
            </a:r>
            <a:r>
              <a:rPr lang="cy-GB" dirty="0" err="1"/>
              <a:t>quote</a:t>
            </a:r>
            <a:r>
              <a:rPr lang="cy-GB" dirty="0"/>
              <a:t> by Harris </a:t>
            </a:r>
            <a:r>
              <a:rPr lang="cy-GB" dirty="0" err="1"/>
              <a:t>Goodall</a:t>
            </a:r>
            <a:r>
              <a:rPr lang="cy-GB" dirty="0"/>
              <a:t> (2009)******************************</a:t>
            </a:r>
            <a:endParaRPr lang="en-GB" dirty="0"/>
          </a:p>
        </p:txBody>
      </p:sp>
      <p:sp>
        <p:nvSpPr>
          <p:cNvPr id="4" name="Slide Number Placeholder 3">
            <a:extLst>
              <a:ext uri="{FF2B5EF4-FFF2-40B4-BE49-F238E27FC236}">
                <a16:creationId xmlns:a16="http://schemas.microsoft.com/office/drawing/2014/main" id="{865B3CAE-80B9-AC38-9AE8-766009469E4F}"/>
              </a:ext>
            </a:extLst>
          </p:cNvPr>
          <p:cNvSpPr>
            <a:spLocks noGrp="1"/>
          </p:cNvSpPr>
          <p:nvPr>
            <p:ph type="sldNum" sz="quarter" idx="5"/>
          </p:nvPr>
        </p:nvSpPr>
        <p:spPr/>
        <p:txBody>
          <a:bodyPr/>
          <a:lstStyle/>
          <a:p>
            <a:fld id="{5603C52C-5E29-41AF-BAA3-8217E886DA08}" type="slidenum">
              <a:rPr lang="en-US" smtClean="0"/>
              <a:t>5</a:t>
            </a:fld>
            <a:endParaRPr lang="en-US" dirty="0"/>
          </a:p>
        </p:txBody>
      </p:sp>
    </p:spTree>
    <p:extLst>
      <p:ext uri="{BB962C8B-B14F-4D97-AF65-F5344CB8AC3E}">
        <p14:creationId xmlns:p14="http://schemas.microsoft.com/office/powerpoint/2010/main" val="416739615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a:t>Beth yw’r gwahaniaeth rhwng Lloegr a Chymru?</a:t>
            </a:r>
          </a:p>
          <a:p>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6</a:t>
            </a:fld>
            <a:endParaRPr lang="en-GB"/>
          </a:p>
        </p:txBody>
      </p:sp>
    </p:spTree>
    <p:extLst>
      <p:ext uri="{BB962C8B-B14F-4D97-AF65-F5344CB8AC3E}">
        <p14:creationId xmlns:p14="http://schemas.microsoft.com/office/powerpoint/2010/main" val="249470260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err="1"/>
              <a:t>How</a:t>
            </a:r>
            <a:r>
              <a:rPr lang="cy-GB" dirty="0"/>
              <a:t> does </a:t>
            </a:r>
            <a:r>
              <a:rPr lang="cy-GB" dirty="0" err="1"/>
              <a:t>this</a:t>
            </a:r>
            <a:r>
              <a:rPr lang="cy-GB" dirty="0"/>
              <a:t> </a:t>
            </a:r>
            <a:r>
              <a:rPr lang="cy-GB" dirty="0" err="1"/>
              <a:t>differ</a:t>
            </a:r>
            <a:r>
              <a:rPr lang="cy-GB" dirty="0"/>
              <a:t> to UK </a:t>
            </a:r>
            <a:r>
              <a:rPr lang="cy-GB" dirty="0" err="1"/>
              <a:t>Gov</a:t>
            </a:r>
            <a:r>
              <a:rPr lang="cy-GB" dirty="0"/>
              <a:t>?</a:t>
            </a:r>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7</a:t>
            </a:fld>
            <a:endParaRPr lang="en-GB"/>
          </a:p>
        </p:txBody>
      </p:sp>
    </p:spTree>
    <p:extLst>
      <p:ext uri="{BB962C8B-B14F-4D97-AF65-F5344CB8AC3E}">
        <p14:creationId xmlns:p14="http://schemas.microsoft.com/office/powerpoint/2010/main" val="421798818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baseline="0" dirty="0"/>
              <a:t>The home learning environment has been shown by research to have the greatest influence on shaping the development of young children. </a:t>
            </a:r>
          </a:p>
          <a:p>
            <a:r>
              <a:rPr lang="en-GB" i="0" baseline="0" dirty="0"/>
              <a:t>The factors shown on the slide each have their own influence.</a:t>
            </a:r>
          </a:p>
          <a:p>
            <a:endParaRPr lang="en-GB" i="0" baseline="0" dirty="0"/>
          </a:p>
          <a:p>
            <a:endParaRPr lang="en-GB" i="0" baseline="0" dirty="0"/>
          </a:p>
          <a:p>
            <a:r>
              <a:rPr lang="en-GB" i="0" baseline="0" dirty="0"/>
              <a:t>SES – socioeconomic statues</a:t>
            </a:r>
          </a:p>
        </p:txBody>
      </p:sp>
      <p:sp>
        <p:nvSpPr>
          <p:cNvPr id="4" name="Slide Number Placeholder 3"/>
          <p:cNvSpPr>
            <a:spLocks noGrp="1"/>
          </p:cNvSpPr>
          <p:nvPr>
            <p:ph type="sldNum" sz="quarter" idx="10"/>
          </p:nvPr>
        </p:nvSpPr>
        <p:spPr/>
        <p:txBody>
          <a:bodyPr/>
          <a:lstStyle/>
          <a:p>
            <a:fld id="{B68C8073-CAD2-48BF-B8DB-FCAF7D6ED014}" type="slidenum">
              <a:rPr lang="en-US" smtClean="0"/>
              <a:t>8</a:t>
            </a:fld>
            <a:endParaRPr lang="en-US" dirty="0"/>
          </a:p>
        </p:txBody>
      </p:sp>
    </p:spTree>
    <p:extLst>
      <p:ext uri="{BB962C8B-B14F-4D97-AF65-F5344CB8AC3E}">
        <p14:creationId xmlns:p14="http://schemas.microsoft.com/office/powerpoint/2010/main" val="363063783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i="0" baseline="0" dirty="0"/>
              <a:t>The home learning environment has been shown by research to have the greatest influence on shaping the development of young children. </a:t>
            </a:r>
          </a:p>
          <a:p>
            <a:r>
              <a:rPr lang="en-GB" i="0" baseline="0" dirty="0"/>
              <a:t>The factors shown on the slide each have their own influence.</a:t>
            </a:r>
          </a:p>
          <a:p>
            <a:endParaRPr lang="en-GB" i="0" baseline="0" dirty="0"/>
          </a:p>
          <a:p>
            <a:endParaRPr lang="en-GB" i="0" baseline="0" dirty="0"/>
          </a:p>
          <a:p>
            <a:r>
              <a:rPr lang="en-GB" i="0" baseline="0" dirty="0"/>
              <a:t>SES – socioeconomic statues</a:t>
            </a:r>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B68C8073-CAD2-48BF-B8DB-FCAF7D6ED014}" type="slidenum">
              <a:rPr kumimoji="0" lang="en-US"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9</a:t>
            </a:fld>
            <a:endParaRPr kumimoji="0" lang="en-US" sz="12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87472625"/>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4DD36B4-9DA9-CC41-D47C-1668D115FB0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08ACC43B-54DB-B741-BDE6-17DE6E1A15E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D244D28-A771-840D-C41D-70E7805CD589}"/>
              </a:ext>
            </a:extLst>
          </p:cNvPr>
          <p:cNvSpPr>
            <a:spLocks noGrp="1"/>
          </p:cNvSpPr>
          <p:nvPr>
            <p:ph type="body" idx="1"/>
          </p:nvPr>
        </p:nvSpPr>
        <p:spPr/>
        <p:txBody>
          <a:bodyPr/>
          <a:lstStyle/>
          <a:p>
            <a:endParaRPr lang="en-GB" dirty="0"/>
          </a:p>
        </p:txBody>
      </p:sp>
      <p:sp>
        <p:nvSpPr>
          <p:cNvPr id="4" name="Slide Number Placeholder 3">
            <a:extLst>
              <a:ext uri="{FF2B5EF4-FFF2-40B4-BE49-F238E27FC236}">
                <a16:creationId xmlns:a16="http://schemas.microsoft.com/office/drawing/2014/main" id="{98F63862-402F-0F8F-B946-A29B419D41DE}"/>
              </a:ext>
            </a:extLst>
          </p:cNvPr>
          <p:cNvSpPr>
            <a:spLocks noGrp="1"/>
          </p:cNvSpPr>
          <p:nvPr>
            <p:ph type="sldNum" sz="quarter" idx="5"/>
          </p:nvPr>
        </p:nvSpPr>
        <p:spPr/>
        <p:txBody>
          <a:bodyPr/>
          <a:lstStyle/>
          <a:p>
            <a:fld id="{5603C52C-5E29-41AF-BAA3-8217E886DA08}" type="slidenum">
              <a:rPr lang="en-US" smtClean="0"/>
              <a:t>10</a:t>
            </a:fld>
            <a:endParaRPr lang="en-US" dirty="0"/>
          </a:p>
        </p:txBody>
      </p:sp>
    </p:spTree>
    <p:extLst>
      <p:ext uri="{BB962C8B-B14F-4D97-AF65-F5344CB8AC3E}">
        <p14:creationId xmlns:p14="http://schemas.microsoft.com/office/powerpoint/2010/main" val="236454701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B190D8E-46DF-CA05-F9B8-D70569913FE2}"/>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27AEB2C3-44DD-E15F-0B2E-54C2637E084F}"/>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138240A1-F1A2-55DC-A9E1-58AC611CFFD8}"/>
              </a:ext>
            </a:extLst>
          </p:cNvPr>
          <p:cNvSpPr>
            <a:spLocks noGrp="1"/>
          </p:cNvSpPr>
          <p:nvPr>
            <p:ph type="body" idx="1"/>
          </p:nvPr>
        </p:nvSpPr>
        <p:spPr/>
        <p:txBody>
          <a:bodyPr/>
          <a:lstStyle/>
          <a:p>
            <a:r>
              <a:rPr lang="cy-GB" dirty="0"/>
              <a:t>Faint </a:t>
            </a:r>
            <a:r>
              <a:rPr lang="cy-GB" dirty="0" err="1"/>
              <a:t>ohonch</a:t>
            </a:r>
            <a:r>
              <a:rPr lang="cy-GB" dirty="0"/>
              <a:t> chi aeth i ysgol lle roedden nhw’n cynnig cymorth Dechrau’n Deg?</a:t>
            </a:r>
            <a:endParaRPr lang="en-GB" dirty="0"/>
          </a:p>
        </p:txBody>
      </p:sp>
      <p:sp>
        <p:nvSpPr>
          <p:cNvPr id="4" name="Slide Number Placeholder 3">
            <a:extLst>
              <a:ext uri="{FF2B5EF4-FFF2-40B4-BE49-F238E27FC236}">
                <a16:creationId xmlns:a16="http://schemas.microsoft.com/office/drawing/2014/main" id="{DD362949-BB2E-E3EE-72CC-69CD1A38A82A}"/>
              </a:ext>
            </a:extLst>
          </p:cNvPr>
          <p:cNvSpPr>
            <a:spLocks noGrp="1"/>
          </p:cNvSpPr>
          <p:nvPr>
            <p:ph type="sldNum" sz="quarter" idx="5"/>
          </p:nvPr>
        </p:nvSpPr>
        <p:spPr/>
        <p:txBody>
          <a:bodyPr/>
          <a:lstStyle/>
          <a:p>
            <a:fld id="{5603C52C-5E29-41AF-BAA3-8217E886DA08}" type="slidenum">
              <a:rPr lang="en-US" smtClean="0"/>
              <a:t>11</a:t>
            </a:fld>
            <a:endParaRPr lang="en-US" dirty="0"/>
          </a:p>
        </p:txBody>
      </p:sp>
    </p:spTree>
    <p:extLst>
      <p:ext uri="{BB962C8B-B14F-4D97-AF65-F5344CB8AC3E}">
        <p14:creationId xmlns:p14="http://schemas.microsoft.com/office/powerpoint/2010/main" val="211140106"/>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cy-GB" dirty="0" err="1"/>
              <a:t>Ask</a:t>
            </a:r>
            <a:r>
              <a:rPr lang="cy-GB" dirty="0"/>
              <a:t> </a:t>
            </a:r>
            <a:r>
              <a:rPr lang="cy-GB" dirty="0" err="1"/>
              <a:t>students</a:t>
            </a:r>
            <a:r>
              <a:rPr lang="cy-GB" dirty="0"/>
              <a:t> </a:t>
            </a:r>
            <a:r>
              <a:rPr lang="cy-GB" dirty="0" err="1"/>
              <a:t>if</a:t>
            </a:r>
            <a:r>
              <a:rPr lang="cy-GB" dirty="0"/>
              <a:t> ‘</a:t>
            </a:r>
            <a:r>
              <a:rPr lang="cy-GB" dirty="0" err="1"/>
              <a:t>Flying</a:t>
            </a:r>
            <a:r>
              <a:rPr lang="cy-GB" dirty="0"/>
              <a:t> </a:t>
            </a:r>
            <a:r>
              <a:rPr lang="cy-GB" dirty="0" err="1"/>
              <a:t>Start</a:t>
            </a:r>
            <a:r>
              <a:rPr lang="cy-GB" dirty="0"/>
              <a:t>’ was a </a:t>
            </a:r>
            <a:r>
              <a:rPr lang="cy-GB" dirty="0" err="1"/>
              <a:t>part</a:t>
            </a:r>
            <a:r>
              <a:rPr lang="cy-GB" dirty="0"/>
              <a:t> of </a:t>
            </a:r>
            <a:r>
              <a:rPr lang="cy-GB" dirty="0" err="1"/>
              <a:t>their</a:t>
            </a:r>
            <a:r>
              <a:rPr lang="cy-GB" dirty="0"/>
              <a:t> </a:t>
            </a:r>
            <a:r>
              <a:rPr lang="cy-GB" dirty="0" err="1"/>
              <a:t>school</a:t>
            </a:r>
            <a:r>
              <a:rPr lang="cy-GB" dirty="0"/>
              <a:t> system?</a:t>
            </a:r>
          </a:p>
          <a:p>
            <a:r>
              <a:rPr lang="cy-GB" dirty="0" err="1"/>
              <a:t>If</a:t>
            </a:r>
            <a:r>
              <a:rPr lang="cy-GB" dirty="0"/>
              <a:t> </a:t>
            </a:r>
            <a:r>
              <a:rPr lang="cy-GB" dirty="0" err="1"/>
              <a:t>so</a:t>
            </a:r>
            <a:r>
              <a:rPr lang="cy-GB" dirty="0"/>
              <a:t>, </a:t>
            </a:r>
            <a:r>
              <a:rPr lang="cy-GB" dirty="0" err="1"/>
              <a:t>what</a:t>
            </a:r>
            <a:r>
              <a:rPr lang="cy-GB" dirty="0"/>
              <a:t> did </a:t>
            </a:r>
            <a:r>
              <a:rPr lang="cy-GB" dirty="0" err="1"/>
              <a:t>they</a:t>
            </a:r>
            <a:r>
              <a:rPr lang="cy-GB" dirty="0"/>
              <a:t> </a:t>
            </a:r>
            <a:r>
              <a:rPr lang="cy-GB" dirty="0" err="1"/>
              <a:t>see</a:t>
            </a:r>
            <a:r>
              <a:rPr lang="cy-GB" dirty="0"/>
              <a:t>?</a:t>
            </a:r>
          </a:p>
          <a:p>
            <a:r>
              <a:rPr lang="cy-GB" dirty="0"/>
              <a:t>C</a:t>
            </a:r>
            <a:endParaRPr lang="en-GB" dirty="0"/>
          </a:p>
        </p:txBody>
      </p:sp>
      <p:sp>
        <p:nvSpPr>
          <p:cNvPr id="4" name="Slide Number Placeholder 3"/>
          <p:cNvSpPr>
            <a:spLocks noGrp="1"/>
          </p:cNvSpPr>
          <p:nvPr>
            <p:ph type="sldNum" sz="quarter" idx="5"/>
          </p:nvPr>
        </p:nvSpPr>
        <p:spPr/>
        <p:txBody>
          <a:bodyPr/>
          <a:lstStyle/>
          <a:p>
            <a:fld id="{5FB824EF-40B7-4B64-AAF9-A45E704C992E}" type="slidenum">
              <a:rPr lang="en-GB" smtClean="0"/>
              <a:t>12</a:t>
            </a:fld>
            <a:endParaRPr lang="en-GB"/>
          </a:p>
        </p:txBody>
      </p:sp>
    </p:spTree>
    <p:extLst>
      <p:ext uri="{BB962C8B-B14F-4D97-AF65-F5344CB8AC3E}">
        <p14:creationId xmlns:p14="http://schemas.microsoft.com/office/powerpoint/2010/main" val="3622650063"/>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839D2B9-AC04-D0A7-8098-8313A5225628}"/>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57CF3A4F-2994-2F1E-415B-10EDEB5E7F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81D7E59-F2F1-4D92-AA6F-41311104B258}"/>
              </a:ext>
            </a:extLst>
          </p:cNvPr>
          <p:cNvSpPr>
            <a:spLocks noGrp="1"/>
          </p:cNvSpPr>
          <p:nvPr>
            <p:ph type="body" idx="1"/>
          </p:nvPr>
        </p:nvSpPr>
        <p:spPr/>
        <p:txBody>
          <a:bodyPr/>
          <a:lstStyle/>
          <a:p>
            <a:r>
              <a:rPr lang="cy-GB" b="1" u="none" dirty="0"/>
              <a:t>**************************15-20 </a:t>
            </a:r>
            <a:r>
              <a:rPr lang="cy-GB" b="1" u="none" dirty="0" err="1"/>
              <a:t>minutes</a:t>
            </a:r>
            <a:r>
              <a:rPr lang="cy-GB" b="1" u="none" dirty="0"/>
              <a:t> to </a:t>
            </a:r>
            <a:r>
              <a:rPr lang="cy-GB" b="1" u="none" dirty="0" err="1"/>
              <a:t>read</a:t>
            </a:r>
            <a:r>
              <a:rPr lang="cy-GB" b="1" u="none" dirty="0"/>
              <a:t> </a:t>
            </a:r>
            <a:r>
              <a:rPr lang="cy-GB" b="1" u="none" dirty="0" err="1"/>
              <a:t>and</a:t>
            </a:r>
            <a:r>
              <a:rPr lang="cy-GB" b="1" u="none" dirty="0"/>
              <a:t> </a:t>
            </a:r>
            <a:r>
              <a:rPr lang="cy-GB" b="1" u="none" dirty="0" err="1"/>
              <a:t>discuss</a:t>
            </a:r>
            <a:r>
              <a:rPr lang="cy-GB" b="1" u="none" dirty="0"/>
              <a:t>*********************************</a:t>
            </a:r>
          </a:p>
          <a:p>
            <a:endParaRPr lang="cy-GB" b="1" u="sng" dirty="0"/>
          </a:p>
          <a:p>
            <a:r>
              <a:rPr lang="cy-GB" b="1" u="sng" dirty="0"/>
              <a:t>Natur y Strategaeth</a:t>
            </a:r>
          </a:p>
          <a:p>
            <a:endParaRPr lang="cy-GB" dirty="0"/>
          </a:p>
          <a:p>
            <a:pPr marL="171450" indent="-171450">
              <a:buFont typeface="Arial" panose="020B0604020202020204" pitchFamily="34" charset="0"/>
              <a:buChar char="•"/>
            </a:pPr>
            <a:r>
              <a:rPr lang="cy-GB" dirty="0"/>
              <a:t>Cyfnod pontio esmwyth i’r ysgol gynradd yn hanfodol ar gyfer lles a llwyddiant</a:t>
            </a:r>
          </a:p>
          <a:p>
            <a:pPr marL="171450" indent="-171450">
              <a:buFont typeface="Arial" panose="020B0604020202020204" pitchFamily="34" charset="0"/>
              <a:buChar char="•"/>
            </a:pPr>
            <a:r>
              <a:rPr lang="cy-GB" dirty="0"/>
              <a:t>Arsylwi plant ac adrodd rheolaidd i rieni.</a:t>
            </a:r>
          </a:p>
          <a:p>
            <a:pPr marL="171450" indent="-171450">
              <a:buFont typeface="Arial" panose="020B0604020202020204" pitchFamily="34" charset="0"/>
              <a:buChar char="•"/>
            </a:pPr>
            <a:r>
              <a:rPr lang="cy-GB" dirty="0"/>
              <a:t>Plant oed cyn-ysgol yn cael eu gwahodd i ddiwrnodau chwaraeon, gwasanaethau a diwrnodau arbennig yng nghalendr yr ysgol</a:t>
            </a:r>
          </a:p>
          <a:p>
            <a:pPr marL="171450" indent="-171450">
              <a:buFont typeface="Arial" panose="020B0604020202020204" pitchFamily="34" charset="0"/>
              <a:buChar char="•"/>
            </a:pPr>
            <a:r>
              <a:rPr lang="cy-GB" dirty="0"/>
              <a:t>Ysgol cynnal ‘Diwrnodau Mercher Pontio’ i’r rhai fydd yn mynychu’r ysgol yna</a:t>
            </a:r>
          </a:p>
          <a:p>
            <a:pPr marL="171450" indent="-171450">
              <a:buFont typeface="Arial" panose="020B0604020202020204" pitchFamily="34" charset="0"/>
              <a:buChar char="•"/>
            </a:pPr>
            <a:r>
              <a:rPr lang="en-GB" sz="1200" b="0" i="0" kern="1200" dirty="0" err="1">
                <a:solidFill>
                  <a:schemeClr val="tx1"/>
                </a:solidFill>
                <a:effectLst/>
                <a:latin typeface="+mn-lt"/>
                <a:ea typeface="+mn-ea"/>
                <a:cs typeface="+mn-cs"/>
              </a:rPr>
              <a:t>Maent</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gwisgo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gwisg</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ysgol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cyfarfod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â’u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hathrawon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newydd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mwynhau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cinio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ysgol</a:t>
            </a:r>
            <a:r>
              <a:rPr lang="en-GB" sz="1200" b="0" i="0" kern="1200" dirty="0">
                <a:solidFill>
                  <a:schemeClr val="tx1"/>
                </a:solidFill>
                <a:effectLst/>
                <a:latin typeface="+mn-lt"/>
                <a:ea typeface="+mn-ea"/>
                <a:cs typeface="+mn-cs"/>
              </a:rPr>
              <a:t>, ac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cymryd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rhan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mewn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profiadau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dosbarth</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tra’n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cael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cynorthwyo</a:t>
            </a:r>
            <a:r>
              <a:rPr lang="en-GB" sz="1200" b="0" i="0" kern="1200" dirty="0">
                <a:solidFill>
                  <a:schemeClr val="tx1"/>
                </a:solidFill>
                <a:effectLst/>
                <a:latin typeface="+mn-lt"/>
                <a:ea typeface="+mn-ea"/>
                <a:cs typeface="+mn-cs"/>
              </a:rPr>
              <a:t> o </a:t>
            </a:r>
            <a:r>
              <a:rPr lang="en-GB" sz="1200" b="0" i="0" kern="1200" dirty="0" err="1">
                <a:solidFill>
                  <a:schemeClr val="tx1"/>
                </a:solidFill>
                <a:effectLst/>
                <a:latin typeface="+mn-lt"/>
                <a:ea typeface="+mn-ea"/>
                <a:cs typeface="+mn-cs"/>
              </a:rPr>
              <a:t>hyd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eu</a:t>
            </a:r>
            <a:r>
              <a:rPr lang="en-GB" sz="1200" b="0" i="0" kern="1200" dirty="0">
                <a:solidFill>
                  <a:schemeClr val="tx1"/>
                </a:solidFill>
                <a:effectLst/>
                <a:latin typeface="+mn-lt"/>
                <a:ea typeface="+mn-ea"/>
                <a:cs typeface="+mn-cs"/>
              </a:rPr>
              <a:t> staff </a:t>
            </a:r>
            <a:r>
              <a:rPr lang="en-GB" sz="1200" b="0" i="0" kern="1200" dirty="0" err="1">
                <a:solidFill>
                  <a:schemeClr val="tx1"/>
                </a:solidFill>
                <a:effectLst/>
                <a:latin typeface="+mn-lt"/>
                <a:ea typeface="+mn-ea"/>
                <a:cs typeface="+mn-cs"/>
              </a:rPr>
              <a:t>cyfarwydd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o’r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lleoliad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cyn-ysgol</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Mae’r</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sesiynau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hyn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yn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caniatáu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i’r</a:t>
            </a:r>
            <a:r>
              <a:rPr lang="en-GB" sz="1200" b="0" i="0" kern="1200" dirty="0">
                <a:solidFill>
                  <a:schemeClr val="tx1"/>
                </a:solidFill>
                <a:effectLst/>
                <a:latin typeface="+mn-lt"/>
                <a:ea typeface="+mn-ea"/>
                <a:cs typeface="+mn-cs"/>
              </a:rPr>
              <a:t> plant </a:t>
            </a:r>
            <a:r>
              <a:rPr lang="en-GB" sz="1200" b="0" i="0" kern="1200" dirty="0" err="1">
                <a:solidFill>
                  <a:schemeClr val="tx1"/>
                </a:solidFill>
                <a:effectLst/>
                <a:latin typeface="+mn-lt"/>
                <a:ea typeface="+mn-ea"/>
                <a:cs typeface="+mn-cs"/>
              </a:rPr>
              <a:t>gynefino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gan</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adeiladu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gwydnwch</a:t>
            </a:r>
            <a:r>
              <a:rPr lang="en-GB" sz="1200" b="0" i="0" kern="1200" dirty="0">
                <a:solidFill>
                  <a:schemeClr val="tx1"/>
                </a:solidFill>
                <a:effectLst/>
                <a:latin typeface="+mn-lt"/>
                <a:ea typeface="+mn-ea"/>
                <a:cs typeface="+mn-cs"/>
              </a:rPr>
              <a:t> ac </a:t>
            </a:r>
            <a:r>
              <a:rPr lang="en-GB" sz="1200" b="0" i="0" kern="1200" dirty="0" err="1">
                <a:solidFill>
                  <a:schemeClr val="tx1"/>
                </a:solidFill>
                <a:effectLst/>
                <a:latin typeface="+mn-lt"/>
                <a:ea typeface="+mn-ea"/>
                <a:cs typeface="+mn-cs"/>
              </a:rPr>
              <a:t>annibyniaeth</a:t>
            </a: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r>
              <a:rPr lang="en-GB" sz="1200" b="0" i="0" kern="1200" dirty="0" err="1">
                <a:solidFill>
                  <a:schemeClr val="tx1"/>
                </a:solidFill>
                <a:effectLst/>
                <a:latin typeface="+mn-lt"/>
                <a:ea typeface="+mn-ea"/>
                <a:cs typeface="+mn-cs"/>
              </a:rPr>
              <a:t>Boreau</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agored</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rieni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i</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gwrdd</a:t>
            </a:r>
            <a:r>
              <a:rPr lang="en-GB" sz="1200" b="0" i="0" kern="1200" dirty="0">
                <a:solidFill>
                  <a:schemeClr val="tx1"/>
                </a:solidFill>
                <a:effectLst/>
                <a:latin typeface="+mn-lt"/>
                <a:ea typeface="+mn-ea"/>
                <a:cs typeface="+mn-cs"/>
              </a:rPr>
              <a:t> á staff ac </a:t>
            </a:r>
            <a:r>
              <a:rPr lang="en-GB" sz="1200" b="0" i="0" kern="1200" dirty="0" err="1">
                <a:solidFill>
                  <a:schemeClr val="tx1"/>
                </a:solidFill>
                <a:effectLst/>
                <a:latin typeface="+mn-lt"/>
                <a:ea typeface="+mn-ea"/>
                <a:cs typeface="+mn-cs"/>
              </a:rPr>
              <a:t>archwilio</a:t>
            </a:r>
            <a:r>
              <a:rPr lang="en-GB" sz="1200" b="0" i="0" kern="1200" dirty="0">
                <a:solidFill>
                  <a:schemeClr val="tx1"/>
                </a:solidFill>
                <a:effectLst/>
                <a:latin typeface="+mn-lt"/>
                <a:ea typeface="+mn-ea"/>
                <a:cs typeface="+mn-cs"/>
              </a:rPr>
              <a:t> </a:t>
            </a:r>
            <a:r>
              <a:rPr lang="en-GB" sz="1200" b="0" i="0" kern="1200" dirty="0" err="1">
                <a:solidFill>
                  <a:schemeClr val="tx1"/>
                </a:solidFill>
                <a:effectLst/>
                <a:latin typeface="+mn-lt"/>
                <a:ea typeface="+mn-ea"/>
                <a:cs typeface="+mn-cs"/>
              </a:rPr>
              <a:t>amgylchedd</a:t>
            </a:r>
            <a:r>
              <a:rPr lang="en-GB" sz="1200" b="0" i="0" kern="1200" dirty="0">
                <a:solidFill>
                  <a:schemeClr val="tx1"/>
                </a:solidFill>
                <a:effectLst/>
                <a:latin typeface="+mn-lt"/>
                <a:ea typeface="+mn-ea"/>
                <a:cs typeface="+mn-cs"/>
              </a:rPr>
              <a:t> yr </a:t>
            </a:r>
            <a:r>
              <a:rPr lang="en-GB" sz="1200" b="0" i="0" kern="1200" dirty="0" err="1">
                <a:solidFill>
                  <a:schemeClr val="tx1"/>
                </a:solidFill>
                <a:effectLst/>
                <a:latin typeface="+mn-lt"/>
                <a:ea typeface="+mn-ea"/>
                <a:cs typeface="+mn-cs"/>
              </a:rPr>
              <a:t>ysgol</a:t>
            </a: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171450" indent="-171450">
              <a:buFont typeface="Arial" panose="020B0604020202020204" pitchFamily="34" charset="0"/>
              <a:buChar char="•"/>
            </a:pPr>
            <a:endParaRPr lang="en-GB" sz="1200" b="0" i="0" kern="1200" dirty="0">
              <a:solidFill>
                <a:schemeClr val="tx1"/>
              </a:solidFill>
              <a:effectLst/>
              <a:latin typeface="+mn-lt"/>
              <a:ea typeface="+mn-ea"/>
              <a:cs typeface="+mn-cs"/>
            </a:endParaRPr>
          </a:p>
          <a:p>
            <a:pPr marL="0" indent="0">
              <a:buFont typeface="Arial" panose="020B0604020202020204" pitchFamily="34" charset="0"/>
              <a:buNone/>
            </a:pPr>
            <a:r>
              <a:rPr lang="en-GB" sz="1200" b="1" i="0" u="sng" kern="1200" dirty="0">
                <a:solidFill>
                  <a:schemeClr val="tx1"/>
                </a:solidFill>
                <a:effectLst/>
                <a:latin typeface="+mn-lt"/>
                <a:ea typeface="+mn-ea"/>
                <a:cs typeface="+mn-cs"/>
              </a:rPr>
              <a:t>The Nature of the Strategy</a:t>
            </a:r>
          </a:p>
          <a:p>
            <a:pPr marL="171450" indent="-171450">
              <a:buFont typeface="Arial" panose="020B0604020202020204" pitchFamily="34" charset="0"/>
              <a:buChar char="•"/>
            </a:pPr>
            <a:r>
              <a:rPr lang="en-GB" sz="1200" b="0" i="0" kern="1200" dirty="0">
                <a:solidFill>
                  <a:schemeClr val="tx1"/>
                </a:solidFill>
                <a:effectLst/>
                <a:latin typeface="+mn-lt"/>
                <a:ea typeface="+mn-ea"/>
                <a:cs typeface="+mn-cs"/>
              </a:rPr>
              <a:t>
A smooth transition to primary school is essential for wellbeing and success
Observe children and report regularly to parents.
Pre-school children are invited to sports days, services and special days in the school calendar
School to hold '</a:t>
            </a:r>
            <a:r>
              <a:rPr lang="en-GB" sz="1200" b="0" i="0" kern="1200" dirty="0" err="1">
                <a:solidFill>
                  <a:schemeClr val="tx1"/>
                </a:solidFill>
                <a:effectLst/>
                <a:latin typeface="+mn-lt"/>
                <a:ea typeface="+mn-ea"/>
                <a:cs typeface="+mn-cs"/>
              </a:rPr>
              <a:t>Pontio</a:t>
            </a:r>
            <a:r>
              <a:rPr lang="en-GB" sz="1200" b="0" i="0" kern="1200" dirty="0">
                <a:solidFill>
                  <a:schemeClr val="tx1"/>
                </a:solidFill>
                <a:effectLst/>
                <a:latin typeface="+mn-lt"/>
                <a:ea typeface="+mn-ea"/>
                <a:cs typeface="+mn-cs"/>
              </a:rPr>
              <a:t> Wednesday Days' for those attending that school
They wear school uniforms, meet their new teachers, enjoy school lunches, and participate in classroom experiences while still being assisted by their familiar staff from the preschool setting. These sessions allow the children to settle in, building resilience and independence
Open mornings for parents to meet staff and explore the school environment</a:t>
            </a:r>
          </a:p>
          <a:p>
            <a:pPr marL="171450" indent="-171450">
              <a:buFont typeface="Arial" panose="020B0604020202020204" pitchFamily="34" charset="0"/>
              <a:buChar char="•"/>
            </a:pPr>
            <a:endParaRPr lang="cy-GB" dirty="0"/>
          </a:p>
          <a:p>
            <a:pPr marL="171450" indent="-171450">
              <a:buFont typeface="Arial" panose="020B0604020202020204" pitchFamily="34" charset="0"/>
              <a:buChar char="•"/>
            </a:pPr>
            <a:endParaRPr lang="cy-GB" dirty="0"/>
          </a:p>
          <a:p>
            <a:pPr marL="0" indent="0">
              <a:buFont typeface="Arial" panose="020B0604020202020204" pitchFamily="34" charset="0"/>
              <a:buNone/>
            </a:pPr>
            <a:r>
              <a:rPr lang="cy-GB" b="1" u="sng" dirty="0"/>
              <a:t>Effaith ar safonau plant?</a:t>
            </a:r>
          </a:p>
          <a:p>
            <a:pPr marL="0" indent="0">
              <a:buFont typeface="Arial" panose="020B0604020202020204" pitchFamily="34" charset="0"/>
              <a:buNone/>
            </a:pPr>
            <a:endParaRPr lang="cy-GB" b="1" u="sng" dirty="0"/>
          </a:p>
          <a:p>
            <a:pPr marL="171450" indent="-171450">
              <a:buFont typeface="Arial" panose="020B0604020202020204" pitchFamily="34" charset="0"/>
              <a:buChar char="•"/>
            </a:pPr>
            <a:r>
              <a:rPr lang="cy-GB" b="0" u="none" dirty="0"/>
              <a:t>Gadael y lleoliad yn teimlo’n hyderus</a:t>
            </a:r>
          </a:p>
          <a:p>
            <a:pPr marL="171450" indent="-171450">
              <a:buFont typeface="Arial" panose="020B0604020202020204" pitchFamily="34" charset="0"/>
              <a:buChar char="•"/>
            </a:pPr>
            <a:r>
              <a:rPr lang="cy-GB" b="0" u="none" dirty="0"/>
              <a:t>Plant wedi eu paratoi yn ddâr ar gyfer eu cam nesaf o ddysgu</a:t>
            </a:r>
          </a:p>
          <a:p>
            <a:pPr marL="171450" indent="-171450">
              <a:buFont typeface="Arial" panose="020B0604020202020204" pitchFamily="34" charset="0"/>
              <a:buChar char="•"/>
            </a:pPr>
            <a:r>
              <a:rPr lang="cy-GB" b="0" u="none" dirty="0"/>
              <a:t>Plant yn fwy parod yn emosiynol</a:t>
            </a:r>
          </a:p>
          <a:p>
            <a:pPr marL="171450" indent="-171450">
              <a:buFont typeface="Arial" panose="020B0604020202020204" pitchFamily="34" charset="0"/>
              <a:buChar char="•"/>
            </a:pPr>
            <a:endParaRPr lang="cy-GB" b="0" u="none" dirty="0"/>
          </a:p>
          <a:p>
            <a:pPr marL="171450" indent="-171450">
              <a:buFont typeface="Arial" panose="020B0604020202020204" pitchFamily="34" charset="0"/>
              <a:buChar char="•"/>
            </a:pPr>
            <a:endParaRPr lang="cy-GB" b="1" u="sng" dirty="0"/>
          </a:p>
          <a:p>
            <a:pPr marL="0" indent="0">
              <a:buFont typeface="Arial" panose="020B0604020202020204" pitchFamily="34" charset="0"/>
              <a:buNone/>
            </a:pPr>
            <a:r>
              <a:rPr lang="en-GB" b="1" u="sng" dirty="0"/>
              <a:t>Impact on children's standards?</a:t>
            </a:r>
          </a:p>
          <a:p>
            <a:pPr marL="171450" indent="-171450">
              <a:buFont typeface="Arial" panose="020B0604020202020204" pitchFamily="34" charset="0"/>
              <a:buChar char="•"/>
            </a:pPr>
            <a:r>
              <a:rPr lang="en-GB" b="1" u="sng" dirty="0"/>
              <a:t>
</a:t>
            </a:r>
            <a:r>
              <a:rPr lang="en-GB" b="0" u="none" dirty="0"/>
              <a:t>Leaving the setting feeling confident
Children well prepared for their next stage of learning
Children are more emotionally ready</a:t>
            </a:r>
            <a:endParaRPr lang="cy-GB" b="0" u="none" dirty="0"/>
          </a:p>
          <a:p>
            <a:pPr marL="171450" indent="-171450">
              <a:buFont typeface="Arial" panose="020B0604020202020204" pitchFamily="34" charset="0"/>
              <a:buChar char="•"/>
            </a:pPr>
            <a:endParaRPr lang="cy-GB" dirty="0"/>
          </a:p>
          <a:p>
            <a:pPr marL="0" indent="0">
              <a:buFont typeface="Arial" panose="020B0604020202020204" pitchFamily="34" charset="0"/>
              <a:buNone/>
            </a:pPr>
            <a:endParaRPr lang="cy-GB" dirty="0"/>
          </a:p>
          <a:p>
            <a:endParaRPr lang="cy-GB" dirty="0"/>
          </a:p>
          <a:p>
            <a:endParaRPr lang="cy-GB" dirty="0"/>
          </a:p>
          <a:p>
            <a:endParaRPr lang="en-GB" dirty="0"/>
          </a:p>
        </p:txBody>
      </p:sp>
      <p:sp>
        <p:nvSpPr>
          <p:cNvPr id="4" name="Slide Number Placeholder 3">
            <a:extLst>
              <a:ext uri="{FF2B5EF4-FFF2-40B4-BE49-F238E27FC236}">
                <a16:creationId xmlns:a16="http://schemas.microsoft.com/office/drawing/2014/main" id="{47BD4694-4CDF-2231-3E14-5C368D71CDF8}"/>
              </a:ext>
            </a:extLst>
          </p:cNvPr>
          <p:cNvSpPr>
            <a:spLocks noGrp="1"/>
          </p:cNvSpPr>
          <p:nvPr>
            <p:ph type="sldNum" sz="quarter" idx="5"/>
          </p:nvPr>
        </p:nvSpPr>
        <p:spPr/>
        <p:txBody>
          <a:bodyPr/>
          <a:lstStyle/>
          <a:p>
            <a:fld id="{5603C52C-5E29-41AF-BAA3-8217E886DA08}" type="slidenum">
              <a:rPr lang="en-US" smtClean="0"/>
              <a:t>13</a:t>
            </a:fld>
            <a:endParaRPr lang="en-US" dirty="0"/>
          </a:p>
        </p:txBody>
      </p:sp>
    </p:spTree>
    <p:extLst>
      <p:ext uri="{BB962C8B-B14F-4D97-AF65-F5344CB8AC3E}">
        <p14:creationId xmlns:p14="http://schemas.microsoft.com/office/powerpoint/2010/main" val="2743220799"/>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4743626-53E7-B8D3-5019-C5BC4C08C1E6}"/>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98BF2B26-C926-166F-FFA8-F46D4F0B1759}"/>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62C0BC0C-68CB-3A9F-5178-E9C191783E8C}"/>
              </a:ext>
            </a:extLst>
          </p:cNvPr>
          <p:cNvSpPr>
            <a:spLocks noGrp="1"/>
          </p:cNvSpPr>
          <p:nvPr>
            <p:ph type="body" idx="1"/>
          </p:nvPr>
        </p:nvSpPr>
        <p:spPr/>
        <p:txBody>
          <a:bodyPr/>
          <a:lstStyle/>
          <a:p>
            <a:r>
              <a:rPr lang="cy-GB" dirty="0"/>
              <a:t> 10 </a:t>
            </a:r>
            <a:r>
              <a:rPr lang="cy-GB" dirty="0" err="1"/>
              <a:t>minutes</a:t>
            </a:r>
            <a:r>
              <a:rPr lang="cy-GB" dirty="0"/>
              <a:t> to </a:t>
            </a:r>
            <a:r>
              <a:rPr lang="cy-GB" dirty="0" err="1"/>
              <a:t>discuss</a:t>
            </a:r>
            <a:r>
              <a:rPr lang="cy-GB" dirty="0"/>
              <a:t> </a:t>
            </a:r>
            <a:r>
              <a:rPr lang="cy-GB" dirty="0" err="1"/>
              <a:t>Goodall’s</a:t>
            </a:r>
            <a:r>
              <a:rPr lang="cy-GB" dirty="0"/>
              <a:t> </a:t>
            </a:r>
            <a:r>
              <a:rPr lang="cy-GB" dirty="0" err="1"/>
              <a:t>views</a:t>
            </a:r>
            <a:endParaRPr lang="en-GB" dirty="0"/>
          </a:p>
        </p:txBody>
      </p:sp>
      <p:sp>
        <p:nvSpPr>
          <p:cNvPr id="4" name="Slide Number Placeholder 3">
            <a:extLst>
              <a:ext uri="{FF2B5EF4-FFF2-40B4-BE49-F238E27FC236}">
                <a16:creationId xmlns:a16="http://schemas.microsoft.com/office/drawing/2014/main" id="{3E131FAA-EDD3-9ECD-4FE4-8FF0B17FD21C}"/>
              </a:ext>
            </a:extLst>
          </p:cNvPr>
          <p:cNvSpPr>
            <a:spLocks noGrp="1"/>
          </p:cNvSpPr>
          <p:nvPr>
            <p:ph type="sldNum" sz="quarter" idx="5"/>
          </p:nvPr>
        </p:nvSpPr>
        <p:spPr/>
        <p:txBody>
          <a:bodyPr/>
          <a:lstStyle/>
          <a:p>
            <a:fld id="{5603C52C-5E29-41AF-BAA3-8217E886DA08}" type="slidenum">
              <a:rPr lang="en-US" smtClean="0"/>
              <a:t>14</a:t>
            </a:fld>
            <a:endParaRPr lang="en-US" dirty="0"/>
          </a:p>
        </p:txBody>
      </p:sp>
    </p:spTree>
    <p:extLst>
      <p:ext uri="{BB962C8B-B14F-4D97-AF65-F5344CB8AC3E}">
        <p14:creationId xmlns:p14="http://schemas.microsoft.com/office/powerpoint/2010/main" val="3531160226"/>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b="1"/>
              <a:t>20 -30 minutes</a:t>
            </a:r>
          </a:p>
          <a:p>
            <a:pPr marL="0" marR="0" lvl="0" indent="0" algn="l" defTabSz="914400" rtl="0" eaLnBrk="1" fontAlgn="auto" latinLnBrk="0" hangingPunct="1">
              <a:lnSpc>
                <a:spcPct val="100000"/>
              </a:lnSpc>
              <a:spcBef>
                <a:spcPts val="0"/>
              </a:spcBef>
              <a:spcAft>
                <a:spcPts val="0"/>
              </a:spcAft>
              <a:buClrTx/>
              <a:buSzTx/>
              <a:buFontTx/>
              <a:buNone/>
              <a:tabLst/>
              <a:defRPr/>
            </a:pPr>
            <a:r>
              <a:rPr lang="en-GB" b="1" dirty="0"/>
              <a:t>Activity</a:t>
            </a:r>
          </a:p>
          <a:p>
            <a:pPr marL="0" marR="0" lvl="0" indent="0" algn="l" defTabSz="914400" rtl="0" eaLnBrk="1" fontAlgn="auto" latinLnBrk="0" hangingPunct="1">
              <a:lnSpc>
                <a:spcPct val="100000"/>
              </a:lnSpc>
              <a:spcBef>
                <a:spcPts val="0"/>
              </a:spcBef>
              <a:spcAft>
                <a:spcPts val="0"/>
              </a:spcAft>
              <a:buClrTx/>
              <a:buSzTx/>
              <a:buFontTx/>
              <a:buNone/>
              <a:tabLst/>
              <a:defRPr/>
            </a:pPr>
            <a:r>
              <a:rPr lang="en-GB" dirty="0"/>
              <a:t>With a partner or group, make an A4 “Advice Sheet” for parents on how they can support the learning of their Foundation Phase child at home.</a:t>
            </a:r>
          </a:p>
          <a:p>
            <a:endParaRPr lang="en-GB" dirty="0"/>
          </a:p>
        </p:txBody>
      </p:sp>
      <p:sp>
        <p:nvSpPr>
          <p:cNvPr id="4" name="Slide Number Placeholder 3"/>
          <p:cNvSpPr>
            <a:spLocks noGrp="1"/>
          </p:cNvSpPr>
          <p:nvPr>
            <p:ph type="sldNum" sz="quarter" idx="10"/>
          </p:nvPr>
        </p:nvSpPr>
        <p:spPr/>
        <p:txBody>
          <a:bodyPr/>
          <a:lstStyle/>
          <a:p>
            <a:fld id="{B68C8073-CAD2-48BF-B8DB-FCAF7D6ED014}" type="slidenum">
              <a:rPr lang="en-US" smtClean="0"/>
              <a:t>15</a:t>
            </a:fld>
            <a:endParaRPr lang="en-US" dirty="0"/>
          </a:p>
        </p:txBody>
      </p:sp>
    </p:spTree>
    <p:extLst>
      <p:ext uri="{BB962C8B-B14F-4D97-AF65-F5344CB8AC3E}">
        <p14:creationId xmlns:p14="http://schemas.microsoft.com/office/powerpoint/2010/main" val="369892280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Master" Target="../slideMasters/slideMaster5.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5.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6.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jpg"/><Relationship Id="rId1" Type="http://schemas.openxmlformats.org/officeDocument/2006/relationships/slideMaster" Target="../slideMasters/slideMaster6.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9.jpg"/><Relationship Id="rId1" Type="http://schemas.openxmlformats.org/officeDocument/2006/relationships/slideMaster" Target="../slideMasters/slideMaster6.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Cynllun Personol">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latin typeface="Century Gothic" panose="020B0502020202020204" pitchFamily="34" charset="0"/>
              </a:defRPr>
            </a:lvl1pPr>
          </a:lstStyle>
          <a:p>
            <a:pPr lvl="0"/>
            <a:r>
              <a:rPr lang="cy-GB"/>
              <a:t>Cliciwch i olygu'r arddulliau testun Meistr</a:t>
            </a:r>
          </a:p>
        </p:txBody>
      </p:sp>
    </p:spTree>
    <p:extLst>
      <p:ext uri="{BB962C8B-B14F-4D97-AF65-F5344CB8AC3E}">
        <p14:creationId xmlns:p14="http://schemas.microsoft.com/office/powerpoint/2010/main" val="127313769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Tree>
    <p:extLst>
      <p:ext uri="{BB962C8B-B14F-4D97-AF65-F5344CB8AC3E}">
        <p14:creationId xmlns:p14="http://schemas.microsoft.com/office/powerpoint/2010/main" val="417546287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lvl1pPr>
              <a:defRPr>
                <a:latin typeface="Century Gothic" panose="020B0502020202020204" pitchFamily="34" charset="0"/>
              </a:defRPr>
            </a:lvl1pPr>
          </a:lstStyle>
          <a:p>
            <a:pPr lvl="0"/>
            <a:r>
              <a:rPr lang="en-GB" dirty="0"/>
              <a:t>Click to edit Master text styles</a:t>
            </a:r>
          </a:p>
        </p:txBody>
      </p:sp>
    </p:spTree>
    <p:extLst>
      <p:ext uri="{BB962C8B-B14F-4D97-AF65-F5344CB8AC3E}">
        <p14:creationId xmlns:p14="http://schemas.microsoft.com/office/powerpoint/2010/main" val="370635921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BA5A08F0-2738-3E26-A8BB-4627897D22A2}"/>
              </a:ext>
            </a:extLst>
          </p:cNvPr>
          <p:cNvPicPr>
            <a:picLocks noChangeAspect="1"/>
          </p:cNvPicPr>
          <p:nvPr userDrawn="1"/>
        </p:nvPicPr>
        <p:blipFill>
          <a:blip r:embed="rId2"/>
          <a:stretch>
            <a:fillRect/>
          </a:stretch>
        </p:blipFill>
        <p:spPr>
          <a:xfrm>
            <a:off x="212382" y="156278"/>
            <a:ext cx="3694599" cy="646595"/>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2" name="Picture 1" descr="A picture containing text, font, screenshot, graphics&#10;&#10;Description automatically generated">
            <a:extLst>
              <a:ext uri="{FF2B5EF4-FFF2-40B4-BE49-F238E27FC236}">
                <a16:creationId xmlns:a16="http://schemas.microsoft.com/office/drawing/2014/main" id="{280103D1-598B-42AA-30E9-548AC198B669}"/>
              </a:ext>
            </a:extLst>
          </p:cNvPr>
          <p:cNvPicPr>
            <a:picLocks noChangeAspect="1"/>
          </p:cNvPicPr>
          <p:nvPr userDrawn="1"/>
        </p:nvPicPr>
        <p:blipFill>
          <a:blip r:embed="rId2"/>
          <a:stretch>
            <a:fillRect/>
          </a:stretch>
        </p:blipFill>
        <p:spPr>
          <a:xfrm>
            <a:off x="8331146" y="6122994"/>
            <a:ext cx="3694599" cy="646595"/>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ACF524A0-9C28-4A49-8D7A-64976118779A}"/>
              </a:ext>
            </a:extLst>
          </p:cNvPr>
          <p:cNvSpPr>
            <a:spLocks noGrp="1"/>
          </p:cNvSpPr>
          <p:nvPr>
            <p:ph type="dt" sz="half" idx="10"/>
          </p:nvPr>
        </p:nvSpPr>
        <p:spPr/>
        <p:txBody>
          <a:bodyPr/>
          <a:lstStyle/>
          <a:p>
            <a:fld id="{5B09236F-209F-49BA-A263-5A444940819B}" type="datetimeFigureOut">
              <a:rPr lang="en-GB" smtClean="0"/>
              <a:t>10/04/2026</a:t>
            </a:fld>
            <a:endParaRPr lang="en-GB"/>
          </a:p>
        </p:txBody>
      </p:sp>
      <p:sp>
        <p:nvSpPr>
          <p:cNvPr id="3" name="Footer Placeholder 2">
            <a:extLst>
              <a:ext uri="{FF2B5EF4-FFF2-40B4-BE49-F238E27FC236}">
                <a16:creationId xmlns:a16="http://schemas.microsoft.com/office/drawing/2014/main" id="{FC38A32B-1B76-48EA-B7E0-9EC5A664540F}"/>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79B3E18-D677-4000-9151-1E438C644517}"/>
              </a:ext>
            </a:extLst>
          </p:cNvPr>
          <p:cNvSpPr>
            <a:spLocks noGrp="1"/>
          </p:cNvSpPr>
          <p:nvPr>
            <p:ph type="sldNum" sz="quarter" idx="12"/>
          </p:nvPr>
        </p:nvSpPr>
        <p:spPr/>
        <p:txBody>
          <a:bodyPr/>
          <a:lstStyle/>
          <a:p>
            <a:fld id="{375F53FD-5AD4-4558-B260-3BFD9B4BFE1C}" type="slidenum">
              <a:rPr lang="en-GB" smtClean="0"/>
              <a:t>‹#›</a:t>
            </a:fld>
            <a:endParaRPr lang="en-GB"/>
          </a:p>
        </p:txBody>
      </p:sp>
    </p:spTree>
    <p:extLst>
      <p:ext uri="{BB962C8B-B14F-4D97-AF65-F5344CB8AC3E}">
        <p14:creationId xmlns:p14="http://schemas.microsoft.com/office/powerpoint/2010/main" val="347779816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62814720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TxTwoObj">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71523910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pic>
        <p:nvPicPr>
          <p:cNvPr id="8" name="Picture 7"/>
          <p:cNvPicPr>
            <a:picLocks noChangeAspect="1"/>
          </p:cNvPicPr>
          <p:nvPr userDrawn="1"/>
        </p:nvPicPr>
        <p:blipFill>
          <a:blip r:embed="rId2">
            <a:extLst>
              <a:ext uri="{28A0092B-C50C-407E-A947-70E740481C1C}">
                <a14:useLocalDpi xmlns:a14="http://schemas.microsoft.com/office/drawing/2010/main" val="0"/>
              </a:ext>
            </a:extLst>
          </a:blip>
          <a:stretch>
            <a:fillRect/>
          </a:stretch>
        </p:blipFill>
        <p:spPr>
          <a:xfrm>
            <a:off x="0" y="0"/>
            <a:ext cx="12192000" cy="6858000"/>
          </a:xfrm>
          <a:prstGeom prst="rect">
            <a:avLst/>
          </a:prstGeom>
        </p:spPr>
      </p:pic>
    </p:spTree>
    <p:extLst>
      <p:ext uri="{BB962C8B-B14F-4D97-AF65-F5344CB8AC3E}">
        <p14:creationId xmlns:p14="http://schemas.microsoft.com/office/powerpoint/2010/main" val="428590556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Title and Content">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6" name="Date Placeholder 5">
            <a:extLst>
              <a:ext uri="{FF2B5EF4-FFF2-40B4-BE49-F238E27FC236}">
                <a16:creationId xmlns:a16="http://schemas.microsoft.com/office/drawing/2014/main" id="{11E10363-227B-5C46-BC1B-916C9DDF8762}"/>
              </a:ext>
            </a:extLst>
          </p:cNvPr>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8" name="Footer Placeholder 7">
            <a:extLst>
              <a:ext uri="{FF2B5EF4-FFF2-40B4-BE49-F238E27FC236}">
                <a16:creationId xmlns:a16="http://schemas.microsoft.com/office/drawing/2014/main" id="{E0D81000-8647-4A48-921C-4541CD9CF7A4}"/>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8197E8E9-13FE-A340-9846-19E603C1B558}"/>
              </a:ext>
            </a:extLst>
          </p:cNvPr>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445473960"/>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Section Header">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96918143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Date Placeholder 4"/>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927734625"/>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7"/>
            <a:ext cx="10515600" cy="1325563"/>
          </a:xfrm>
        </p:spPr>
        <p:txBody>
          <a:bodyPr/>
          <a:lstStyle/>
          <a:p>
            <a:r>
              <a:rPr lang="en-GB"/>
              <a:t>Click to edit Master title style</a:t>
            </a:r>
            <a:endParaRPr lang="en-US" dirty="0"/>
          </a:p>
        </p:txBody>
      </p:sp>
      <p:sp>
        <p:nvSpPr>
          <p:cNvPr id="3" name="Text Placeholder 2"/>
          <p:cNvSpPr>
            <a:spLocks noGrp="1"/>
          </p:cNvSpPr>
          <p:nvPr>
            <p:ph type="body" idx="1"/>
          </p:nvPr>
        </p:nvSpPr>
        <p:spPr>
          <a:xfrm>
            <a:off x="839789"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9"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5" name="Text Placeholder 4"/>
          <p:cNvSpPr>
            <a:spLocks noGrp="1"/>
          </p:cNvSpPr>
          <p:nvPr>
            <p:ph type="body" sz="quarter" idx="3"/>
          </p:nvPr>
        </p:nvSpPr>
        <p:spPr>
          <a:xfrm>
            <a:off x="6172201"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1"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7" name="Date Placeholder 6"/>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9598167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Date Placeholder 2"/>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395500220"/>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3391923243"/>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Content Placeholder 2"/>
          <p:cNvSpPr>
            <a:spLocks noGrp="1"/>
          </p:cNvSpPr>
          <p:nvPr>
            <p:ph idx="1"/>
          </p:nvPr>
        </p:nvSpPr>
        <p:spPr>
          <a:xfrm>
            <a:off x="5183188" y="987427"/>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432937101"/>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dirty="0"/>
          </a:p>
        </p:txBody>
      </p:sp>
      <p:sp>
        <p:nvSpPr>
          <p:cNvPr id="3" name="Picture Placeholder 2"/>
          <p:cNvSpPr>
            <a:spLocks noGrp="1" noChangeAspect="1"/>
          </p:cNvSpPr>
          <p:nvPr>
            <p:ph type="pic" idx="1"/>
          </p:nvPr>
        </p:nvSpPr>
        <p:spPr>
          <a:xfrm>
            <a:off x="5183188" y="987427"/>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dirty="0"/>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797773666"/>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1693448903"/>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1" y="365125"/>
            <a:ext cx="2628900" cy="5811838"/>
          </a:xfrm>
        </p:spPr>
        <p:txBody>
          <a:bodyPr vert="eaVert"/>
          <a:lstStyle/>
          <a:p>
            <a:r>
              <a:rPr lang="en-GB"/>
              <a:t>Click to edit Master title style</a:t>
            </a:r>
            <a:endParaRPr lang="en-US" dirty="0"/>
          </a:p>
        </p:txBody>
      </p:sp>
      <p:sp>
        <p:nvSpPr>
          <p:cNvPr id="3" name="Vertical Text Placeholder 2"/>
          <p:cNvSpPr>
            <a:spLocks noGrp="1"/>
          </p:cNvSpPr>
          <p:nvPr>
            <p:ph type="body" orient="vert" idx="1"/>
          </p:nvPr>
        </p:nvSpPr>
        <p:spPr>
          <a:xfrm>
            <a:off x="838201"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10"/>
          </p:nvPr>
        </p:nvSpPr>
        <p:spPr/>
        <p:txBody>
          <a:bodyPr/>
          <a:lstStyle/>
          <a:p>
            <a:fld id="{5C958B5D-2B71-F94E-8A2A-2F1F5E391DA3}" type="datetimeFigureOut">
              <a:rPr lang="en-US" smtClean="0"/>
              <a:t>4/13/2026</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6A8CBF47-CD5C-4D4C-8BC8-D49EA6405D47}" type="slidenum">
              <a:rPr lang="en-US" smtClean="0"/>
              <a:t>‹#›</a:t>
            </a:fld>
            <a:endParaRPr lang="en-US" dirty="0"/>
          </a:p>
        </p:txBody>
      </p:sp>
    </p:spTree>
    <p:extLst>
      <p:ext uri="{BB962C8B-B14F-4D97-AF65-F5344CB8AC3E}">
        <p14:creationId xmlns:p14="http://schemas.microsoft.com/office/powerpoint/2010/main" val="2307251534"/>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obj">
  <p:cSld name="1_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5D61AA-0733-B3EB-47B7-BE0764FC5B2D}"/>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93CDA104-FC8C-8C66-466E-B2392F901F0D}"/>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49106E15-F268-4632-AB02-1382174E892E}"/>
              </a:ext>
            </a:extLst>
          </p:cNvPr>
          <p:cNvSpPr>
            <a:spLocks noGrp="1"/>
          </p:cNvSpPr>
          <p:nvPr>
            <p:ph type="dt" sz="half" idx="10"/>
          </p:nvPr>
        </p:nvSpPr>
        <p:spPr/>
        <p:txBody>
          <a:bodyPr/>
          <a:lstStyle/>
          <a:p>
            <a:fld id="{823339A4-703E-4CEE-8F85-AFB57DCD0DE6}" type="datetimeFigureOut">
              <a:rPr lang="en-GB" smtClean="0"/>
              <a:t>13/04/2026</a:t>
            </a:fld>
            <a:endParaRPr lang="en-GB"/>
          </a:p>
        </p:txBody>
      </p:sp>
      <p:sp>
        <p:nvSpPr>
          <p:cNvPr id="5" name="Footer Placeholder 4">
            <a:extLst>
              <a:ext uri="{FF2B5EF4-FFF2-40B4-BE49-F238E27FC236}">
                <a16:creationId xmlns:a16="http://schemas.microsoft.com/office/drawing/2014/main" id="{42F15DF1-5FEC-B730-9C1C-64117C651B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B71D775-25F2-EC55-73D2-9A3A1A4A81B4}"/>
              </a:ext>
            </a:extLst>
          </p:cNvPr>
          <p:cNvSpPr>
            <a:spLocks noGrp="1"/>
          </p:cNvSpPr>
          <p:nvPr>
            <p:ph type="sldNum" sz="quarter" idx="12"/>
          </p:nvPr>
        </p:nvSpPr>
        <p:spPr/>
        <p:txBody>
          <a:bodyPr/>
          <a:lstStyle/>
          <a:p>
            <a:fld id="{FC4B344D-66D3-493D-871B-098D8B4D8AFD}" type="slidenum">
              <a:rPr lang="en-GB" smtClean="0"/>
              <a:t>‹#›</a:t>
            </a:fld>
            <a:endParaRPr lang="en-GB"/>
          </a:p>
        </p:txBody>
      </p:sp>
    </p:spTree>
    <p:extLst>
      <p:ext uri="{BB962C8B-B14F-4D97-AF65-F5344CB8AC3E}">
        <p14:creationId xmlns:p14="http://schemas.microsoft.com/office/powerpoint/2010/main" val="3553037181"/>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 Id="rId4" Type="http://schemas.openxmlformats.org/officeDocument/2006/relationships/image" Target="../media/image2.png"/></Relationships>
</file>

<file path=ppt/slideMasters/_rels/slideMaster2.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theme" Target="../theme/theme2.xml"/><Relationship Id="rId1" Type="http://schemas.openxmlformats.org/officeDocument/2006/relationships/slideLayout" Target="../slideLayouts/slideLayout2.xml"/><Relationship Id="rId4" Type="http://schemas.openxmlformats.org/officeDocument/2006/relationships/image" Target="../media/image2.png"/></Relationships>
</file>

<file path=ppt/slideMasters/_rels/slideMaster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theme" Target="../theme/theme3.xml"/><Relationship Id="rId1" Type="http://schemas.openxmlformats.org/officeDocument/2006/relationships/slideLayout" Target="../slideLayouts/slideLayout3.xml"/><Relationship Id="rId5" Type="http://schemas.openxmlformats.org/officeDocument/2006/relationships/image" Target="../media/image5.jpeg"/><Relationship Id="rId4" Type="http://schemas.openxmlformats.org/officeDocument/2006/relationships/image" Target="../media/image2.png"/></Relationships>
</file>

<file path=ppt/slideMasters/_rels/slideMaster4.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theme" Target="../theme/theme4.xml"/><Relationship Id="rId1" Type="http://schemas.openxmlformats.org/officeDocument/2006/relationships/slideLayout" Target="../slideLayouts/slideLayout4.xml"/><Relationship Id="rId5" Type="http://schemas.openxmlformats.org/officeDocument/2006/relationships/image" Target="../media/image5.jpeg"/><Relationship Id="rId4" Type="http://schemas.openxmlformats.org/officeDocument/2006/relationships/image" Target="../media/image2.png"/></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7.xml"/><Relationship Id="rId2" Type="http://schemas.openxmlformats.org/officeDocument/2006/relationships/slideLayout" Target="../slideLayouts/slideLayout6.xml"/><Relationship Id="rId1" Type="http://schemas.openxmlformats.org/officeDocument/2006/relationships/slideLayout" Target="../slideLayouts/slideLayout5.xml"/><Relationship Id="rId6" Type="http://schemas.openxmlformats.org/officeDocument/2006/relationships/theme" Target="../theme/theme5.xml"/><Relationship Id="rId5" Type="http://schemas.openxmlformats.org/officeDocument/2006/relationships/slideLayout" Target="../slideLayouts/slideLayout9.xml"/><Relationship Id="rId4" Type="http://schemas.openxmlformats.org/officeDocument/2006/relationships/slideLayout" Target="../slideLayouts/slideLayout8.xml"/></Relationships>
</file>

<file path=ppt/slideMasters/_rels/slideMaster6.xml.rels><?xml version="1.0" encoding="UTF-8" standalone="yes"?>
<Relationships xmlns="http://schemas.openxmlformats.org/package/2006/relationships"><Relationship Id="rId8" Type="http://schemas.openxmlformats.org/officeDocument/2006/relationships/slideLayout" Target="../slideLayouts/slideLayout17.xml"/><Relationship Id="rId13" Type="http://schemas.openxmlformats.org/officeDocument/2006/relationships/theme" Target="../theme/theme6.xml"/><Relationship Id="rId3" Type="http://schemas.openxmlformats.org/officeDocument/2006/relationships/slideLayout" Target="../slideLayouts/slideLayout12.xml"/><Relationship Id="rId7" Type="http://schemas.openxmlformats.org/officeDocument/2006/relationships/slideLayout" Target="../slideLayouts/slideLayout16.xml"/><Relationship Id="rId12" Type="http://schemas.openxmlformats.org/officeDocument/2006/relationships/slideLayout" Target="../slideLayouts/slideLayout21.xml"/><Relationship Id="rId2" Type="http://schemas.openxmlformats.org/officeDocument/2006/relationships/slideLayout" Target="../slideLayouts/slideLayout11.xml"/><Relationship Id="rId1" Type="http://schemas.openxmlformats.org/officeDocument/2006/relationships/slideLayout" Target="../slideLayouts/slideLayout10.xml"/><Relationship Id="rId6" Type="http://schemas.openxmlformats.org/officeDocument/2006/relationships/slideLayout" Target="../slideLayouts/slideLayout15.xml"/><Relationship Id="rId11" Type="http://schemas.openxmlformats.org/officeDocument/2006/relationships/slideLayout" Target="../slideLayouts/slideLayout20.xml"/><Relationship Id="rId5" Type="http://schemas.openxmlformats.org/officeDocument/2006/relationships/slideLayout" Target="../slideLayouts/slideLayout14.xml"/><Relationship Id="rId10" Type="http://schemas.openxmlformats.org/officeDocument/2006/relationships/slideLayout" Target="../slideLayouts/slideLayout19.xml"/><Relationship Id="rId4" Type="http://schemas.openxmlformats.org/officeDocument/2006/relationships/slideLayout" Target="../slideLayouts/slideLayout13.xml"/><Relationship Id="rId9" Type="http://schemas.openxmlformats.org/officeDocument/2006/relationships/slideLayout" Target="../slideLayouts/slideLayout18.xml"/><Relationship Id="rId14" Type="http://schemas.openxmlformats.org/officeDocument/2006/relationships/image" Target="../media/image9.jpg"/></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A389DAE1-275B-7B22-7BF2-E10100BE1A93}"/>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pic>
        <p:nvPicPr>
          <p:cNvPr id="4" name="Picture 3" descr="A picture containing text, poster, graphic design, screenshot&#10;&#10;Description automatically generated">
            <a:extLst>
              <a:ext uri="{FF2B5EF4-FFF2-40B4-BE49-F238E27FC236}">
                <a16:creationId xmlns:a16="http://schemas.microsoft.com/office/drawing/2014/main" id="{5CBD028D-E99F-30B1-1034-10971F847430}"/>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B0AB5309-8B76-4E1C-1C21-59A49C2A96F7}"/>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spTree>
    <p:extLst>
      <p:ext uri="{BB962C8B-B14F-4D97-AF65-F5344CB8AC3E}">
        <p14:creationId xmlns:p14="http://schemas.microsoft.com/office/powerpoint/2010/main" val="3994187330"/>
      </p:ext>
    </p:extLst>
  </p:cSld>
  <p:clrMap bg1="lt1" tx1="dk1" bg2="lt2" tx2="dk2" accent1="accent1" accent2="accent2" accent3="accent3" accent4="accent4" accent5="accent5" accent6="accent6" hlink="hlink" folHlink="folHlink"/>
  <p:sldLayoutIdLst>
    <p:sldLayoutId id="2147483675"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Arial" panose="020B0604020202020204" pitchFamily="34" charset="0"/>
          <a:ea typeface="+mn-ea"/>
          <a:cs typeface="Arial" panose="020B0604020202020204" pitchFamily="34" charset="0"/>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04C61A7C-4809-A943-A5D0-A39547C69297}"/>
              </a:ext>
            </a:extLst>
          </p:cNvPr>
          <p:cNvSpPr>
            <a:spLocks noGrp="1"/>
          </p:cNvSpPr>
          <p:nvPr>
            <p:ph type="body" idx="1"/>
          </p:nvPr>
        </p:nvSpPr>
        <p:spPr>
          <a:xfrm>
            <a:off x="630810" y="1470581"/>
            <a:ext cx="10803903"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blue background with yellow text&#10;&#10;Description automatically generated with low confidence">
            <a:extLst>
              <a:ext uri="{FF2B5EF4-FFF2-40B4-BE49-F238E27FC236}">
                <a16:creationId xmlns:a16="http://schemas.microsoft.com/office/drawing/2014/main" id="{C57804DB-28D9-A0D4-1910-EE6AC086140A}"/>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C771081F-8384-FD9D-6C61-8853082F5F9B}"/>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C0A72071-BF97-8615-9924-E9ABE25188D5}"/>
              </a:ext>
            </a:extLst>
          </p:cNvPr>
          <p:cNvPicPr>
            <a:picLocks noChangeAspect="1"/>
          </p:cNvPicPr>
          <p:nvPr userDrawn="1"/>
        </p:nvPicPr>
        <p:blipFill rotWithShape="1">
          <a:blip r:embed="rId5"/>
          <a:srcRect l="2410" t="1207" r="2110" b="46813"/>
          <a:stretch/>
        </p:blipFill>
        <p:spPr>
          <a:xfrm>
            <a:off x="10522232" y="328743"/>
            <a:ext cx="1357016" cy="737645"/>
          </a:xfrm>
          <a:prstGeom prst="rect">
            <a:avLst/>
          </a:prstGeom>
        </p:spPr>
      </p:pic>
    </p:spTree>
    <p:extLst>
      <p:ext uri="{BB962C8B-B14F-4D97-AF65-F5344CB8AC3E}">
        <p14:creationId xmlns:p14="http://schemas.microsoft.com/office/powerpoint/2010/main" val="19418140"/>
      </p:ext>
    </p:extLst>
  </p:cSld>
  <p:clrMap bg1="lt1" tx1="dk1" bg2="lt2" tx2="dk2" accent1="accent1" accent2="accent2" accent3="accent3" accent4="accent4" accent5="accent5" accent6="accent6" hlink="hlink" folHlink="folHlink"/>
  <p:sldLayoutIdLst>
    <p:sldLayoutId id="2147483678"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4" name="Picture 3" descr="A close-up of a building&#10;&#10;Description automatically generated with low confidence">
            <a:extLst>
              <a:ext uri="{FF2B5EF4-FFF2-40B4-BE49-F238E27FC236}">
                <a16:creationId xmlns:a16="http://schemas.microsoft.com/office/drawing/2014/main" id="{E012B580-B5A2-C938-6463-FAB625A271D2}"/>
              </a:ext>
            </a:extLst>
          </p:cNvPr>
          <p:cNvPicPr>
            <a:picLocks noChangeAspect="1"/>
          </p:cNvPicPr>
          <p:nvPr userDrawn="1"/>
        </p:nvPicPr>
        <p:blipFill>
          <a:blip r:embed="rId3"/>
          <a:stretch>
            <a:fillRect/>
          </a:stretch>
        </p:blipFill>
        <p:spPr>
          <a:xfrm>
            <a:off x="0" y="0"/>
            <a:ext cx="12192000" cy="6858000"/>
          </a:xfrm>
          <a:prstGeom prst="rect">
            <a:avLst/>
          </a:prstGeom>
        </p:spPr>
      </p:pic>
      <p:pic>
        <p:nvPicPr>
          <p:cNvPr id="2" name="Picture 1" descr="A black and white sign with white text&#10;&#10;Description automatically generated with low confidence">
            <a:extLst>
              <a:ext uri="{FF2B5EF4-FFF2-40B4-BE49-F238E27FC236}">
                <a16:creationId xmlns:a16="http://schemas.microsoft.com/office/drawing/2014/main" id="{E59115CD-FD2E-8936-3D5F-B5023FBC5A28}"/>
              </a:ext>
            </a:extLst>
          </p:cNvPr>
          <p:cNvPicPr>
            <a:picLocks noChangeAspect="1"/>
          </p:cNvPicPr>
          <p:nvPr userDrawn="1"/>
        </p:nvPicPr>
        <p:blipFill rotWithShape="1">
          <a:blip r:embed="rId4"/>
          <a:srcRect l="51836" r="-5866"/>
          <a:stretch/>
        </p:blipFill>
        <p:spPr>
          <a:xfrm>
            <a:off x="2715490" y="354831"/>
            <a:ext cx="2126683" cy="688878"/>
          </a:xfrm>
          <a:prstGeom prst="rect">
            <a:avLst/>
          </a:prstGeom>
        </p:spPr>
      </p:pic>
      <p:pic>
        <p:nvPicPr>
          <p:cNvPr id="3" name="Picture 2" descr="A close-up of a logo&#10;&#10;Description automatically generated">
            <a:extLst>
              <a:ext uri="{FF2B5EF4-FFF2-40B4-BE49-F238E27FC236}">
                <a16:creationId xmlns:a16="http://schemas.microsoft.com/office/drawing/2014/main" id="{E62D25CC-879F-3D3E-D7CA-D72201F52C27}"/>
              </a:ext>
            </a:extLst>
          </p:cNvPr>
          <p:cNvPicPr>
            <a:picLocks noChangeAspect="1"/>
          </p:cNvPicPr>
          <p:nvPr userDrawn="1"/>
        </p:nvPicPr>
        <p:blipFill rotWithShape="1">
          <a:blip r:embed="rId5"/>
          <a:srcRect l="2410" t="1207" r="2110" b="46813"/>
          <a:stretch/>
        </p:blipFill>
        <p:spPr>
          <a:xfrm>
            <a:off x="540221" y="5762442"/>
            <a:ext cx="1644143" cy="893721"/>
          </a:xfrm>
          <a:prstGeom prst="rect">
            <a:avLst/>
          </a:prstGeom>
        </p:spPr>
      </p:pic>
    </p:spTree>
    <p:extLst>
      <p:ext uri="{BB962C8B-B14F-4D97-AF65-F5344CB8AC3E}">
        <p14:creationId xmlns:p14="http://schemas.microsoft.com/office/powerpoint/2010/main" val="3921216059"/>
      </p:ext>
    </p:extLst>
  </p:cSld>
  <p:clrMap bg1="lt1" tx1="dk1" bg2="lt2" tx2="dk2" accent1="accent1" accent2="accent2" accent3="accent3" accent4="accent4" accent5="accent5" accent6="accent6" hlink="hlink" folHlink="folHlink"/>
  <p:sldLayoutIdLst>
    <p:sldLayoutId id="2147483721"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Pr>
        <a:solidFill>
          <a:srgbClr val="FFFFCC">
            <a:alpha val="40000"/>
          </a:srgbClr>
        </a:solidFill>
        <a:effectLst/>
      </p:bgPr>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730" r:id="rId3"/>
    <p:sldLayoutId id="2147483731" r:id="rId4"/>
    <p:sldLayoutId id="2147483745"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7"/>
            <a:ext cx="10515600" cy="1325563"/>
          </a:xfrm>
          <a:prstGeom prst="rect">
            <a:avLst/>
          </a:prstGeom>
        </p:spPr>
        <p:txBody>
          <a:bodyPr vert="horz" lIns="91440" tIns="45720" rIns="91440" bIns="45720" rtlCol="0" anchor="ctr">
            <a:normAutofit/>
          </a:bodyPr>
          <a:lstStyle/>
          <a:p>
            <a:r>
              <a:rPr lang="en-GB"/>
              <a:t>Click to edit Master title style</a:t>
            </a:r>
            <a:endParaRPr lang="en-US" dirty="0"/>
          </a:p>
        </p:txBody>
      </p:sp>
      <p:sp>
        <p:nvSpPr>
          <p:cNvPr id="3" name="Text Placeholder 2"/>
          <p:cNvSpPr>
            <a:spLocks noGrp="1"/>
          </p:cNvSpPr>
          <p:nvPr>
            <p:ph type="body" idx="1"/>
          </p:nvPr>
        </p:nvSpPr>
        <p:spPr>
          <a:xfrm>
            <a:off x="838200" y="1847851"/>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dirty="0"/>
          </a:p>
        </p:txBody>
      </p:sp>
      <p:sp>
        <p:nvSpPr>
          <p:cNvPr id="4" name="Date Placeholder 3"/>
          <p:cNvSpPr>
            <a:spLocks noGrp="1"/>
          </p:cNvSpPr>
          <p:nvPr>
            <p:ph type="dt" sz="half" idx="2"/>
          </p:nvPr>
        </p:nvSpPr>
        <p:spPr>
          <a:xfrm>
            <a:off x="838200" y="6356352"/>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5C958B5D-2B71-F94E-8A2A-2F1F5E391DA3}" type="datetimeFigureOut">
              <a:rPr lang="en-US" smtClean="0"/>
              <a:t>4/13/2026</a:t>
            </a:fld>
            <a:endParaRPr lang="en-US" dirty="0"/>
          </a:p>
        </p:txBody>
      </p:sp>
      <p:sp>
        <p:nvSpPr>
          <p:cNvPr id="5" name="Footer Placeholder 4"/>
          <p:cNvSpPr>
            <a:spLocks noGrp="1"/>
          </p:cNvSpPr>
          <p:nvPr>
            <p:ph type="ftr" sz="quarter" idx="3"/>
          </p:nvPr>
        </p:nvSpPr>
        <p:spPr>
          <a:xfrm>
            <a:off x="4038600" y="6356352"/>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2"/>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A8CBF47-CD5C-4D4C-8BC8-D49EA6405D47}" type="slidenum">
              <a:rPr lang="en-US" smtClean="0"/>
              <a:t>‹#›</a:t>
            </a:fld>
            <a:endParaRPr lang="en-US" dirty="0"/>
          </a:p>
        </p:txBody>
      </p:sp>
    </p:spTree>
    <p:extLst>
      <p:ext uri="{BB962C8B-B14F-4D97-AF65-F5344CB8AC3E}">
        <p14:creationId xmlns:p14="http://schemas.microsoft.com/office/powerpoint/2010/main" val="1881228835"/>
      </p:ext>
    </p:extLst>
  </p:cSld>
  <p:clrMap bg1="lt1" tx1="dk1" bg2="lt2" tx2="dk2" accent1="accent1" accent2="accent2" accent3="accent3" accent4="accent4" accent5="accent5" accent6="accent6" hlink="hlink" folHlink="folHlink"/>
  <p:sldLayoutIdLst>
    <p:sldLayoutId id="2147483733" r:id="rId1"/>
    <p:sldLayoutId id="2147483734" r:id="rId2"/>
    <p:sldLayoutId id="2147483735" r:id="rId3"/>
    <p:sldLayoutId id="2147483736" r:id="rId4"/>
    <p:sldLayoutId id="2147483737" r:id="rId5"/>
    <p:sldLayoutId id="2147483738" r:id="rId6"/>
    <p:sldLayoutId id="2147483739" r:id="rId7"/>
    <p:sldLayoutId id="2147483740" r:id="rId8"/>
    <p:sldLayoutId id="2147483741" r:id="rId9"/>
    <p:sldLayoutId id="2147483742" r:id="rId10"/>
    <p:sldLayoutId id="2147483743" r:id="rId11"/>
    <p:sldLayoutId id="2147483744"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image" Target="../media/image12.jpeg"/><Relationship Id="rId2" Type="http://schemas.openxmlformats.org/officeDocument/2006/relationships/notesSlide" Target="../notesSlides/notesSlide1.xml"/><Relationship Id="rId1" Type="http://schemas.openxmlformats.org/officeDocument/2006/relationships/slideLayout" Target="../slideLayouts/slideLayout8.xml"/><Relationship Id="rId4" Type="http://schemas.openxmlformats.org/officeDocument/2006/relationships/image" Target="../media/image13.png"/></Relationships>
</file>

<file path=ppt/slides/_rels/slide2.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2.xml"/><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3.xml"/><Relationship Id="rId1" Type="http://schemas.openxmlformats.org/officeDocument/2006/relationships/slideLayout" Target="../slideLayouts/slideLayout7.xml"/><Relationship Id="rId5" Type="http://schemas.openxmlformats.org/officeDocument/2006/relationships/hyperlink" Target="https://www.peeple.org.uk/" TargetMode="External"/><Relationship Id="rId4" Type="http://schemas.openxmlformats.org/officeDocument/2006/relationships/image" Target="../media/image15.png"/></Relationships>
</file>

<file path=ppt/slides/_rels/slide4.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4.xml"/><Relationship Id="rId1" Type="http://schemas.openxmlformats.org/officeDocument/2006/relationships/slideLayout" Target="../slideLayouts/slideLayout7.xml"/><Relationship Id="rId4" Type="http://schemas.openxmlformats.org/officeDocument/2006/relationships/image" Target="../media/image17.png"/></Relationships>
</file>

<file path=ppt/slides/_rels/slide5.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5.xml"/><Relationship Id="rId1" Type="http://schemas.openxmlformats.org/officeDocument/2006/relationships/slideLayout" Target="../slideLayouts/slideLayout7.xml"/><Relationship Id="rId5" Type="http://schemas.openxmlformats.org/officeDocument/2006/relationships/hyperlink" Target="https://www.gov.wales/sites/default/files/publications/2018-12/theme-3-welcoming-families-to-engage-with-the-school-resources-1-9.pdf" TargetMode="External"/><Relationship Id="rId4" Type="http://schemas.openxmlformats.org/officeDocument/2006/relationships/image" Target="../media/image18.png"/></Relationships>
</file>

<file path=ppt/slides/_rels/slide6.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6.xml"/><Relationship Id="rId1" Type="http://schemas.openxmlformats.org/officeDocument/2006/relationships/slideLayout" Target="../slideLayouts/slideLayout7.xml"/><Relationship Id="rId4" Type="http://schemas.openxmlformats.org/officeDocument/2006/relationships/hyperlink" Target="https://www.gov.wales/sites/default/files/publications/2018-12/theme-3-welcoming-families-to-engage-with-the-school-resources-1-9.pdf" TargetMode="External"/></Relationships>
</file>

<file path=ppt/slides/_rels/slide7.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7.xml"/><Relationship Id="rId1" Type="http://schemas.openxmlformats.org/officeDocument/2006/relationships/slideLayout" Target="../slideLayouts/slideLayout7.xml"/><Relationship Id="rId5" Type="http://schemas.openxmlformats.org/officeDocument/2006/relationships/hyperlink" Target="https://www.gov.wales/sites/default/files/publications/2018-12/theme-3-welcoming-families-to-engage-with-the-school-resources-1-9.pdf" TargetMode="External"/><Relationship Id="rId4" Type="http://schemas.openxmlformats.org/officeDocument/2006/relationships/image" Target="../media/image19.png"/></Relationships>
</file>

<file path=ppt/slides/_rels/slide8.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8.xml"/><Relationship Id="rId1" Type="http://schemas.openxmlformats.org/officeDocument/2006/relationships/slideLayout" Target="../slideLayouts/slideLayout9.xml"/></Relationships>
</file>

<file path=ppt/slides/_rels/slide9.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7.xml"/><Relationship Id="rId6" Type="http://schemas.openxmlformats.org/officeDocument/2006/relationships/hyperlink" Target="https://www.llyw.cymru/beth-yw-hawliau-plant-canllawiau-i-rieni-gofalwyr" TargetMode="External"/><Relationship Id="rId5" Type="http://schemas.openxmlformats.org/officeDocument/2006/relationships/hyperlink" Target="https://www.gov.wales/what-are-childrens-rights-guidance-parents-and-carers" TargetMode="External"/><Relationship Id="rId4" Type="http://schemas.openxmlformats.org/officeDocument/2006/relationships/hyperlink" Target="https://www.gov.wales/sites/default/files/pdf-versions/2026/3/3/1774438403/flying-start-childcare-guidance.pdf" TargetMode="External"/></Relationships>
</file>

<file path=ppt/slides/_rels/slide11.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1.xml"/><Relationship Id="rId1" Type="http://schemas.openxmlformats.org/officeDocument/2006/relationships/slideLayout" Target="../slideLayouts/slideLayout7.xml"/><Relationship Id="rId4" Type="http://schemas.openxmlformats.org/officeDocument/2006/relationships/hyperlink" Target="https://www.gov.wales/sites/default/files/pdf-versions/2026/3/3/1774438403/flying-start-childcare-guidance.pdf" TargetMode="External"/></Relationships>
</file>

<file path=ppt/slides/_rels/slide12.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2.xml"/><Relationship Id="rId1" Type="http://schemas.openxmlformats.org/officeDocument/2006/relationships/slideLayout" Target="../slideLayouts/slideLayout7.xml"/><Relationship Id="rId4" Type="http://schemas.openxmlformats.org/officeDocument/2006/relationships/hyperlink" Target="https://www.gov.wales/sites/default/files/pdf-versions/2026/3/3/1774438403/flying-start-childcare-guidance.pdf" TargetMode="External"/></Relationships>
</file>

<file path=ppt/slides/_rels/slide13.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3.xml"/><Relationship Id="rId1" Type="http://schemas.openxmlformats.org/officeDocument/2006/relationships/slideLayout" Target="../slideLayouts/slideLayout7.xml"/><Relationship Id="rId6" Type="http://schemas.openxmlformats.org/officeDocument/2006/relationships/hyperlink" Target="https://www.estyn.llyw.cymru/adnoddau-gwella/trefniadau-cefnogol-ar-gyfer-trosglwyddo-ir-ysgol-i-blant-au-teuluoedd/" TargetMode="External"/><Relationship Id="rId5" Type="http://schemas.openxmlformats.org/officeDocument/2006/relationships/hyperlink" Target="https://estyn.gov.wales/improvement-resources/supportive-arrangements-for-transition-to-school-for-children-and-their-families/#information-about-the-setting" TargetMode="External"/><Relationship Id="rId4" Type="http://schemas.openxmlformats.org/officeDocument/2006/relationships/image" Target="../media/image20.png"/></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7.xml"/><Relationship Id="rId1" Type="http://schemas.openxmlformats.org/officeDocument/2006/relationships/video" Target="https://www.youtube.com/embed/7bkRAEn2PAw?feature=oembed" TargetMode="External"/><Relationship Id="rId6" Type="http://schemas.openxmlformats.org/officeDocument/2006/relationships/hyperlink" Target="https://www.youtube.com/watch?v=7bkRAEn2PAw" TargetMode="External"/><Relationship Id="rId5" Type="http://schemas.openxmlformats.org/officeDocument/2006/relationships/image" Target="../media/image21.jpeg"/><Relationship Id="rId4" Type="http://schemas.openxmlformats.org/officeDocument/2006/relationships/image" Target="../media/image14.png"/></Relationships>
</file>

<file path=ppt/slides/_rels/slide15.xml.rels><?xml version="1.0" encoding="UTF-8" standalone="yes"?>
<Relationships xmlns="http://schemas.openxmlformats.org/package/2006/relationships"><Relationship Id="rId3" Type="http://schemas.openxmlformats.org/officeDocument/2006/relationships/image" Target="../media/image22.png"/><Relationship Id="rId2" Type="http://schemas.openxmlformats.org/officeDocument/2006/relationships/notesSlide" Target="../notesSlides/notesSlide15.xml"/><Relationship Id="rId1" Type="http://schemas.openxmlformats.org/officeDocument/2006/relationships/slideLayout" Target="../slideLayouts/slideLayout9.xml"/><Relationship Id="rId5" Type="http://schemas.openxmlformats.org/officeDocument/2006/relationships/image" Target="../media/image23.png"/><Relationship Id="rId4" Type="http://schemas.openxmlformats.org/officeDocument/2006/relationships/image" Target="../media/image14.pn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a:extLst>
              <a:ext uri="{FF2B5EF4-FFF2-40B4-BE49-F238E27FC236}">
                <a16:creationId xmlns:a16="http://schemas.microsoft.com/office/drawing/2014/main" id="{E9A0C28A-248D-C9C5-268D-A53696B031BD}"/>
              </a:ext>
            </a:extLst>
          </p:cNvPr>
          <p:cNvSpPr>
            <a:spLocks noGrp="1"/>
          </p:cNvSpPr>
          <p:nvPr>
            <p:ph idx="1"/>
          </p:nvPr>
        </p:nvSpPr>
        <p:spPr/>
        <p:txBody>
          <a:bodyPr/>
          <a:lstStyle/>
          <a:p>
            <a:pPr marL="0" indent="0">
              <a:buNone/>
            </a:pPr>
            <a:endParaRPr lang="en-GB" dirty="0">
              <a:highlight>
                <a:srgbClr val="FFFF00"/>
              </a:highlight>
            </a:endParaRPr>
          </a:p>
          <a:p>
            <a:pPr marL="0" indent="0">
              <a:buNone/>
            </a:pPr>
            <a:endParaRPr lang="en-GB" dirty="0"/>
          </a:p>
        </p:txBody>
      </p:sp>
      <p:sp>
        <p:nvSpPr>
          <p:cNvPr id="6" name="TextBox 5">
            <a:extLst>
              <a:ext uri="{FF2B5EF4-FFF2-40B4-BE49-F238E27FC236}">
                <a16:creationId xmlns:a16="http://schemas.microsoft.com/office/drawing/2014/main" id="{EBEE33A7-F235-FE36-C2EE-31C29005A29E}"/>
              </a:ext>
            </a:extLst>
          </p:cNvPr>
          <p:cNvSpPr txBox="1"/>
          <p:nvPr/>
        </p:nvSpPr>
        <p:spPr>
          <a:xfrm>
            <a:off x="323079" y="1362483"/>
            <a:ext cx="5254752" cy="2246769"/>
          </a:xfrm>
          <a:prstGeom prst="rect">
            <a:avLst/>
          </a:prstGeom>
          <a:noFill/>
        </p:spPr>
        <p:txBody>
          <a:bodyPr wrap="square">
            <a:spAutoFit/>
          </a:bodyPr>
          <a:lstStyle/>
          <a:p>
            <a:pPr>
              <a:defRPr/>
            </a:pPr>
            <a:r>
              <a:rPr lang="cy-GB" sz="2800" b="1" dirty="0">
                <a:solidFill>
                  <a:schemeClr val="bg1"/>
                </a:solidFill>
                <a:cs typeface="Calibri"/>
              </a:rPr>
              <a:t>ECAD4018C – Sesiwn 7</a:t>
            </a:r>
          </a:p>
          <a:p>
            <a:pPr>
              <a:defRPr/>
            </a:pPr>
            <a:endParaRPr lang="cy-GB" sz="2800" b="1" dirty="0">
              <a:solidFill>
                <a:schemeClr val="bg1"/>
              </a:solidFill>
              <a:cs typeface="Calibri"/>
            </a:endParaRPr>
          </a:p>
          <a:p>
            <a:pPr>
              <a:defRPr/>
            </a:pPr>
            <a:r>
              <a:rPr lang="cy-GB" sz="2800" b="1" dirty="0">
                <a:solidFill>
                  <a:schemeClr val="bg1"/>
                </a:solidFill>
                <a:cs typeface="Calibri"/>
              </a:rPr>
              <a:t>Cefnogi plant i fod yn barod i’r ysgol</a:t>
            </a:r>
          </a:p>
          <a:p>
            <a:pPr>
              <a:defRPr/>
            </a:pPr>
            <a:endParaRPr lang="cy-GB" sz="2800" b="1" dirty="0">
              <a:solidFill>
                <a:schemeClr val="bg1"/>
              </a:solidFill>
              <a:cs typeface="Calibri"/>
            </a:endParaRPr>
          </a:p>
        </p:txBody>
      </p:sp>
      <p:sp>
        <p:nvSpPr>
          <p:cNvPr id="8" name="TextBox 7">
            <a:extLst>
              <a:ext uri="{FF2B5EF4-FFF2-40B4-BE49-F238E27FC236}">
                <a16:creationId xmlns:a16="http://schemas.microsoft.com/office/drawing/2014/main" id="{EA3E3C16-C435-C8C8-3AD9-E4AF1792994E}"/>
              </a:ext>
            </a:extLst>
          </p:cNvPr>
          <p:cNvSpPr txBox="1"/>
          <p:nvPr/>
        </p:nvSpPr>
        <p:spPr>
          <a:xfrm>
            <a:off x="323079" y="3520440"/>
            <a:ext cx="5465073" cy="1815882"/>
          </a:xfrm>
          <a:prstGeom prst="rect">
            <a:avLst/>
          </a:prstGeom>
          <a:noFill/>
        </p:spPr>
        <p:txBody>
          <a:bodyPr wrap="square">
            <a:spAutoFit/>
          </a:bodyPr>
          <a:lstStyle/>
          <a:p>
            <a:pPr marL="0" indent="0">
              <a:buFont typeface="Arial" panose="020B0604020202020204" pitchFamily="34" charset="0"/>
              <a:buNone/>
            </a:pPr>
            <a:r>
              <a:rPr lang="en-GB" sz="2800" b="1" dirty="0">
                <a:solidFill>
                  <a:srgbClr val="E1BC4C"/>
                </a:solidFill>
                <a:cs typeface="Calibri"/>
              </a:rPr>
              <a:t>ECAD4018 – Session 7</a:t>
            </a:r>
          </a:p>
          <a:p>
            <a:pPr marL="0" indent="0">
              <a:buFont typeface="Arial" panose="020B0604020202020204" pitchFamily="34" charset="0"/>
              <a:buNone/>
            </a:pPr>
            <a:endParaRPr lang="en-GB" sz="2800" b="1" dirty="0">
              <a:solidFill>
                <a:srgbClr val="E1BC4C"/>
              </a:solidFill>
              <a:cs typeface="Calibri"/>
            </a:endParaRPr>
          </a:p>
          <a:p>
            <a:pPr marL="0" indent="0">
              <a:buFont typeface="Arial" panose="020B0604020202020204" pitchFamily="34" charset="0"/>
              <a:buNone/>
            </a:pPr>
            <a:r>
              <a:rPr lang="en-GB" sz="2800" b="1" dirty="0">
                <a:solidFill>
                  <a:srgbClr val="E1BC4C"/>
                </a:solidFill>
                <a:cs typeface="Calibri"/>
              </a:rPr>
              <a:t>Supporting Children to get ready for school</a:t>
            </a:r>
          </a:p>
        </p:txBody>
      </p:sp>
      <p:pic>
        <p:nvPicPr>
          <p:cNvPr id="10" name="Picture 9" descr="A logo for a company&#10;&#10;Description automatically generated">
            <a:extLst>
              <a:ext uri="{FF2B5EF4-FFF2-40B4-BE49-F238E27FC236}">
                <a16:creationId xmlns:a16="http://schemas.microsoft.com/office/drawing/2014/main" id="{BDCE53C3-8758-3AA6-6FFD-23CF40C46B17}"/>
              </a:ext>
            </a:extLst>
          </p:cNvPr>
          <p:cNvPicPr>
            <a:picLocks noChangeAspect="1"/>
          </p:cNvPicPr>
          <p:nvPr/>
        </p:nvPicPr>
        <p:blipFill>
          <a:blip r:embed="rId3"/>
          <a:stretch>
            <a:fillRect/>
          </a:stretch>
        </p:blipFill>
        <p:spPr>
          <a:xfrm>
            <a:off x="3360415" y="224919"/>
            <a:ext cx="1372006" cy="888559"/>
          </a:xfrm>
          <a:prstGeom prst="rect">
            <a:avLst/>
          </a:prstGeom>
        </p:spPr>
      </p:pic>
      <p:pic>
        <p:nvPicPr>
          <p:cNvPr id="4" name="Picture 3">
            <a:extLst>
              <a:ext uri="{FF2B5EF4-FFF2-40B4-BE49-F238E27FC236}">
                <a16:creationId xmlns:a16="http://schemas.microsoft.com/office/drawing/2014/main" id="{07140480-4D50-0EC2-91C7-C3978DA1582B}"/>
              </a:ext>
            </a:extLst>
          </p:cNvPr>
          <p:cNvPicPr>
            <a:picLocks noChangeAspect="1"/>
          </p:cNvPicPr>
          <p:nvPr/>
        </p:nvPicPr>
        <p:blipFill>
          <a:blip r:embed="rId4"/>
          <a:srcRect l="6214"/>
          <a:stretch/>
        </p:blipFill>
        <p:spPr>
          <a:xfrm>
            <a:off x="6095883" y="-1"/>
            <a:ext cx="6554116" cy="6917235"/>
          </a:xfrm>
          <a:prstGeom prst="rect">
            <a:avLst/>
          </a:prstGeom>
        </p:spPr>
      </p:pic>
    </p:spTree>
    <p:extLst>
      <p:ext uri="{BB962C8B-B14F-4D97-AF65-F5344CB8AC3E}">
        <p14:creationId xmlns:p14="http://schemas.microsoft.com/office/powerpoint/2010/main" val="207959689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A8E5D5A-327F-7BFD-E76D-5479D9C66B81}"/>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53A0E6D4-CB2F-A8DD-597C-B66050D50058}"/>
              </a:ext>
            </a:extLst>
          </p:cNvPr>
          <p:cNvPicPr>
            <a:picLocks noChangeAspect="1"/>
          </p:cNvPicPr>
          <p:nvPr/>
        </p:nvPicPr>
        <p:blipFill>
          <a:blip r:embed="rId3"/>
          <a:stretch>
            <a:fillRect/>
          </a:stretch>
        </p:blipFill>
        <p:spPr>
          <a:xfrm>
            <a:off x="-6348" y="5584777"/>
            <a:ext cx="12196757" cy="1276445"/>
          </a:xfrm>
          <a:prstGeom prst="rect">
            <a:avLst/>
          </a:prstGeom>
        </p:spPr>
      </p:pic>
      <p:sp>
        <p:nvSpPr>
          <p:cNvPr id="5" name="TextBox 4">
            <a:extLst>
              <a:ext uri="{FF2B5EF4-FFF2-40B4-BE49-F238E27FC236}">
                <a16:creationId xmlns:a16="http://schemas.microsoft.com/office/drawing/2014/main" id="{5198971E-7ED5-C915-1498-E7391BAB2D18}"/>
              </a:ext>
            </a:extLst>
          </p:cNvPr>
          <p:cNvSpPr txBox="1"/>
          <p:nvPr/>
        </p:nvSpPr>
        <p:spPr>
          <a:xfrm>
            <a:off x="308471" y="165253"/>
            <a:ext cx="5905041" cy="7940635"/>
          </a:xfrm>
          <a:prstGeom prst="rect">
            <a:avLst/>
          </a:prstGeom>
          <a:noFill/>
        </p:spPr>
        <p:txBody>
          <a:bodyPr wrap="square" rtlCol="0">
            <a:spAutoFit/>
          </a:bodyPr>
          <a:lstStyle/>
          <a:p>
            <a:r>
              <a:rPr lang="cy-GB" sz="2200" b="1" u="sng" dirty="0">
                <a:solidFill>
                  <a:srgbClr val="004B90"/>
                </a:solidFill>
                <a:latin typeface="Aptos" panose="020B0004020202020204" pitchFamily="34" charset="0"/>
              </a:rPr>
              <a:t>Nod y sesiwn yma:</a:t>
            </a:r>
          </a:p>
          <a:p>
            <a:pPr marL="285750" indent="-285750">
              <a:lnSpc>
                <a:spcPct val="150000"/>
              </a:lnSpc>
              <a:buFont typeface="Arial" panose="020B0604020202020204" pitchFamily="34" charset="0"/>
              <a:buChar char="•"/>
            </a:pPr>
            <a:r>
              <a:rPr lang="en-GB" sz="2200" dirty="0" err="1">
                <a:solidFill>
                  <a:srgbClr val="004B90"/>
                </a:solidFill>
                <a:latin typeface="Aptos" panose="020B0004020202020204" pitchFamily="34" charset="0"/>
              </a:rPr>
              <a:t>Edrych</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ar</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rôl</a:t>
            </a:r>
            <a:r>
              <a:rPr lang="en-GB" sz="2200" dirty="0">
                <a:solidFill>
                  <a:srgbClr val="004B90"/>
                </a:solidFill>
                <a:latin typeface="Aptos" panose="020B0004020202020204" pitchFamily="34" charset="0"/>
              </a:rPr>
              <a:t> y </a:t>
            </a:r>
            <a:r>
              <a:rPr lang="en-GB" sz="2200" dirty="0" err="1">
                <a:solidFill>
                  <a:srgbClr val="004B90"/>
                </a:solidFill>
                <a:latin typeface="Aptos" panose="020B0004020202020204" pitchFamily="34" charset="0"/>
              </a:rPr>
              <a:t>rhieni</a:t>
            </a:r>
            <a:r>
              <a:rPr lang="en-GB" sz="2200" dirty="0">
                <a:solidFill>
                  <a:srgbClr val="004B90"/>
                </a:solidFill>
                <a:latin typeface="Aptos" panose="020B0004020202020204" pitchFamily="34" charset="0"/>
              </a:rPr>
              <a:t> a </a:t>
            </a:r>
            <a:r>
              <a:rPr lang="en-GB" sz="2200" dirty="0" err="1">
                <a:solidFill>
                  <a:srgbClr val="004B90"/>
                </a:solidFill>
                <a:latin typeface="Aptos" panose="020B0004020202020204" pitchFamily="34" charset="0"/>
              </a:rPr>
              <a:t>darparwyr</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blynyddoedd</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cynnar</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i</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gefnogi</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datblygiad</a:t>
            </a:r>
            <a:r>
              <a:rPr lang="en-GB" sz="2200" dirty="0">
                <a:solidFill>
                  <a:srgbClr val="004B90"/>
                </a:solidFill>
                <a:latin typeface="Aptos" panose="020B0004020202020204" pitchFamily="34" charset="0"/>
              </a:rPr>
              <a:t> plant</a:t>
            </a:r>
          </a:p>
          <a:p>
            <a:pPr marL="285750" indent="-285750">
              <a:lnSpc>
                <a:spcPct val="150000"/>
              </a:lnSpc>
              <a:buFont typeface="Arial" panose="020B0604020202020204" pitchFamily="34" charset="0"/>
              <a:buChar char="•"/>
            </a:pPr>
            <a:r>
              <a:rPr lang="en-GB" sz="2200" dirty="0" err="1">
                <a:solidFill>
                  <a:srgbClr val="004B90"/>
                </a:solidFill>
                <a:latin typeface="Aptos" panose="020B0004020202020204" pitchFamily="34" charset="0"/>
              </a:rPr>
              <a:t>Edrych</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ar</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feysydd</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allweddol</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ar</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gyfer</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cefnogi</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parodrwydd</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ysgol</a:t>
            </a:r>
            <a:endParaRPr lang="en-GB" sz="2200" dirty="0">
              <a:solidFill>
                <a:srgbClr val="004B90"/>
              </a:solidFill>
              <a:latin typeface="Aptos" panose="020B0004020202020204" pitchFamily="34" charset="0"/>
            </a:endParaRPr>
          </a:p>
          <a:p>
            <a:pPr marL="285750" indent="-285750">
              <a:lnSpc>
                <a:spcPct val="150000"/>
              </a:lnSpc>
              <a:buFont typeface="Arial" panose="020B0604020202020204" pitchFamily="34" charset="0"/>
              <a:buChar char="•"/>
            </a:pPr>
            <a:r>
              <a:rPr lang="en-GB" sz="2200" dirty="0" err="1">
                <a:solidFill>
                  <a:srgbClr val="004B90"/>
                </a:solidFill>
                <a:latin typeface="Aptos" panose="020B0004020202020204" pitchFamily="34" charset="0"/>
              </a:rPr>
              <a:t>Trafod</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beth</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mae</a:t>
            </a:r>
            <a:r>
              <a:rPr lang="en-GB" sz="2200" dirty="0">
                <a:solidFill>
                  <a:srgbClr val="004B90"/>
                </a:solidFill>
                <a:latin typeface="Aptos" panose="020B0004020202020204" pitchFamily="34" charset="0"/>
              </a:rPr>
              <a:t> ‘bod </a:t>
            </a:r>
            <a:r>
              <a:rPr lang="en-GB" sz="2200" dirty="0" err="1">
                <a:solidFill>
                  <a:srgbClr val="004B90"/>
                </a:solidFill>
                <a:latin typeface="Aptos" panose="020B0004020202020204" pitchFamily="34" charset="0"/>
              </a:rPr>
              <a:t>yn</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barod</a:t>
            </a:r>
            <a:r>
              <a:rPr lang="en-GB" sz="2200" dirty="0">
                <a:solidFill>
                  <a:srgbClr val="004B90"/>
                </a:solidFill>
                <a:latin typeface="Aptos" panose="020B0004020202020204" pitchFamily="34" charset="0"/>
              </a:rPr>
              <a:t> i </a:t>
            </a:r>
            <a:r>
              <a:rPr lang="en-GB" sz="2200" dirty="0" err="1">
                <a:solidFill>
                  <a:srgbClr val="004B90"/>
                </a:solidFill>
                <a:latin typeface="Aptos" panose="020B0004020202020204" pitchFamily="34" charset="0"/>
              </a:rPr>
              <a:t>ddysgu</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yn</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ei</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olygu</a:t>
            </a:r>
            <a:endParaRPr lang="en-GB" sz="2200" dirty="0">
              <a:solidFill>
                <a:srgbClr val="004B90"/>
              </a:solidFill>
              <a:latin typeface="Aptos" panose="020B0004020202020204" pitchFamily="34" charset="0"/>
            </a:endParaRPr>
          </a:p>
          <a:p>
            <a:pPr marL="285750" indent="-285750">
              <a:lnSpc>
                <a:spcPct val="150000"/>
              </a:lnSpc>
              <a:buFont typeface="Arial" panose="020B0604020202020204" pitchFamily="34" charset="0"/>
              <a:buChar char="•"/>
            </a:pPr>
            <a:r>
              <a:rPr lang="en-GB" sz="2200" dirty="0" err="1">
                <a:solidFill>
                  <a:srgbClr val="004B90"/>
                </a:solidFill>
                <a:latin typeface="Aptos" panose="020B0004020202020204" pitchFamily="34" charset="0"/>
              </a:rPr>
              <a:t>Edrych</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ar</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gyd-destun</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polisi</a:t>
            </a:r>
            <a:r>
              <a:rPr lang="en-GB" sz="2200" dirty="0">
                <a:solidFill>
                  <a:srgbClr val="004B90"/>
                </a:solidFill>
                <a:latin typeface="Aptos" panose="020B0004020202020204" pitchFamily="34" charset="0"/>
              </a:rPr>
              <a:t> – </a:t>
            </a:r>
            <a:r>
              <a:rPr lang="en-GB" sz="2200" b="1" dirty="0" err="1">
                <a:solidFill>
                  <a:srgbClr val="004B90"/>
                </a:solidFill>
                <a:latin typeface="Aptos" panose="020B0004020202020204" pitchFamily="34" charset="0"/>
              </a:rPr>
              <a:t>Dechrau’n</a:t>
            </a:r>
            <a:r>
              <a:rPr lang="en-GB" sz="2200" b="1" dirty="0">
                <a:solidFill>
                  <a:srgbClr val="004B90"/>
                </a:solidFill>
                <a:latin typeface="Aptos" panose="020B0004020202020204" pitchFamily="34" charset="0"/>
              </a:rPr>
              <a:t> </a:t>
            </a:r>
            <a:r>
              <a:rPr lang="en-GB" sz="2200" b="1" dirty="0" err="1">
                <a:solidFill>
                  <a:srgbClr val="004B90"/>
                </a:solidFill>
                <a:latin typeface="Aptos" panose="020B0004020202020204" pitchFamily="34" charset="0"/>
              </a:rPr>
              <a:t>Deg</a:t>
            </a:r>
            <a:endParaRPr lang="en-GB" sz="2200" b="1" dirty="0">
              <a:solidFill>
                <a:srgbClr val="004B90"/>
              </a:solidFill>
              <a:latin typeface="Aptos" panose="020B0004020202020204" pitchFamily="34" charset="0"/>
            </a:endParaRPr>
          </a:p>
          <a:p>
            <a:pPr marL="285750" indent="-285750">
              <a:lnSpc>
                <a:spcPct val="150000"/>
              </a:lnSpc>
              <a:buFont typeface="Arial" panose="020B0604020202020204" pitchFamily="34" charset="0"/>
              <a:buChar char="•"/>
            </a:pPr>
            <a:r>
              <a:rPr lang="en-GB" sz="2200" b="1" dirty="0">
                <a:solidFill>
                  <a:srgbClr val="004B90"/>
                </a:solidFill>
                <a:latin typeface="Aptos" panose="020B0004020202020204" pitchFamily="34" charset="0"/>
              </a:rPr>
              <a:t>Estyn</a:t>
            </a:r>
            <a:r>
              <a:rPr lang="en-GB" sz="2200" dirty="0">
                <a:solidFill>
                  <a:srgbClr val="004B90"/>
                </a:solidFill>
                <a:latin typeface="Aptos" panose="020B0004020202020204" pitchFamily="34" charset="0"/>
              </a:rPr>
              <a:t> – </a:t>
            </a:r>
            <a:r>
              <a:rPr lang="en-GB" sz="2200" dirty="0" err="1">
                <a:solidFill>
                  <a:srgbClr val="004B90"/>
                </a:solidFill>
                <a:latin typeface="Aptos" panose="020B0004020202020204" pitchFamily="34" charset="0"/>
              </a:rPr>
              <a:t>Trefniadau</a:t>
            </a:r>
            <a:r>
              <a:rPr lang="en-GB" sz="2200" dirty="0">
                <a:solidFill>
                  <a:srgbClr val="004B90"/>
                </a:solidFill>
                <a:latin typeface="Aptos" panose="020B0004020202020204" pitchFamily="34" charset="0"/>
              </a:rPr>
              <a:t> </a:t>
            </a:r>
            <a:r>
              <a:rPr lang="en-GB" sz="2200" dirty="0" err="1">
                <a:solidFill>
                  <a:srgbClr val="004B90"/>
                </a:solidFill>
                <a:latin typeface="Aptos" panose="020B0004020202020204" pitchFamily="34" charset="0"/>
              </a:rPr>
              <a:t>Cefnogol</a:t>
            </a:r>
            <a:endParaRPr lang="en-GB" sz="2200" dirty="0">
              <a:solidFill>
                <a:srgbClr val="004B90"/>
              </a:solidFill>
              <a:latin typeface="Aptos" panose="020B0004020202020204" pitchFamily="34" charset="0"/>
            </a:endParaRPr>
          </a:p>
          <a:p>
            <a:pPr marL="285750" indent="-285750">
              <a:lnSpc>
                <a:spcPct val="150000"/>
              </a:lnSpc>
              <a:buFont typeface="Arial" panose="020B0604020202020204" pitchFamily="34" charset="0"/>
              <a:buChar char="•"/>
            </a:pPr>
            <a:r>
              <a:rPr lang="en-GB" sz="2200" dirty="0" err="1">
                <a:solidFill>
                  <a:srgbClr val="004B90"/>
                </a:solidFill>
                <a:latin typeface="Aptos" panose="020B0004020202020204" pitchFamily="34" charset="0"/>
              </a:rPr>
              <a:t>Tasg</a:t>
            </a:r>
            <a:endParaRPr lang="en-GB" sz="2200" dirty="0">
              <a:solidFill>
                <a:srgbClr val="004B90"/>
              </a:solidFill>
              <a:latin typeface="Aptos" panose="020B0004020202020204" pitchFamily="34" charset="0"/>
            </a:endParaRPr>
          </a:p>
          <a:p>
            <a:pPr marL="285750" indent="-285750">
              <a:buFont typeface="Arial" panose="020B0604020202020204" pitchFamily="34" charset="0"/>
              <a:buChar char="•"/>
            </a:pPr>
            <a:endParaRPr lang="en-GB" sz="2000" dirty="0">
              <a:solidFill>
                <a:srgbClr val="004B90"/>
              </a:solidFill>
              <a:latin typeface="Aptos" panose="020B0004020202020204" pitchFamily="34" charset="0"/>
            </a:endParaRPr>
          </a:p>
          <a:p>
            <a:pPr marL="285750" indent="-285750">
              <a:buFont typeface="Arial" panose="020B0604020202020204" pitchFamily="34" charset="0"/>
              <a:buChar char="•"/>
            </a:pPr>
            <a:endParaRPr lang="en-GB" sz="2000" dirty="0">
              <a:solidFill>
                <a:srgbClr val="004B90"/>
              </a:solidFill>
              <a:latin typeface="Aptos" panose="020B0004020202020204" pitchFamily="34" charset="0"/>
            </a:endParaRPr>
          </a:p>
          <a:p>
            <a:pPr marL="285750" indent="-285750">
              <a:buFont typeface="Arial" panose="020B0604020202020204" pitchFamily="34" charset="0"/>
              <a:buChar char="•"/>
            </a:pPr>
            <a:endParaRPr lang="en-GB" sz="2000" dirty="0">
              <a:solidFill>
                <a:srgbClr val="004B90"/>
              </a:solidFill>
              <a:latin typeface="Aptos" panose="020B0004020202020204" pitchFamily="34" charset="0"/>
            </a:endParaRPr>
          </a:p>
          <a:p>
            <a:pPr marL="285750" indent="-285750">
              <a:buFont typeface="Arial" panose="020B0604020202020204" pitchFamily="34" charset="0"/>
              <a:buChar char="•"/>
            </a:pPr>
            <a:endParaRPr lang="en-GB" sz="2000" dirty="0">
              <a:solidFill>
                <a:srgbClr val="004B90"/>
              </a:solidFill>
              <a:latin typeface="Aptos" panose="020B0004020202020204" pitchFamily="34" charset="0"/>
            </a:endParaRPr>
          </a:p>
          <a:p>
            <a:pPr marL="285750" indent="-285750">
              <a:buFont typeface="Arial" panose="020B0604020202020204" pitchFamily="34" charset="0"/>
              <a:buChar char="•"/>
            </a:pPr>
            <a:endParaRPr lang="en-GB" sz="2000" dirty="0">
              <a:solidFill>
                <a:srgbClr val="004B90"/>
              </a:solidFill>
              <a:latin typeface="Aptos" panose="020B0004020202020204" pitchFamily="34" charset="0"/>
            </a:endParaRPr>
          </a:p>
          <a:p>
            <a:pPr marL="285750" indent="-285750">
              <a:buFont typeface="Arial" panose="020B0604020202020204" pitchFamily="34" charset="0"/>
              <a:buChar char="•"/>
            </a:pPr>
            <a:endParaRPr lang="en-GB" sz="2000" dirty="0">
              <a:solidFill>
                <a:srgbClr val="004B90"/>
              </a:solidFill>
              <a:latin typeface="Aptos" panose="020B0004020202020204" pitchFamily="34" charset="0"/>
            </a:endParaRPr>
          </a:p>
          <a:p>
            <a:pPr marL="285750" indent="-285750">
              <a:buFont typeface="Arial" panose="020B0604020202020204" pitchFamily="34" charset="0"/>
              <a:buChar char="•"/>
            </a:pPr>
            <a:endParaRPr lang="en-GB" sz="2000" dirty="0">
              <a:solidFill>
                <a:srgbClr val="004B90"/>
              </a:solidFill>
              <a:latin typeface="Aptos" panose="020B0004020202020204" pitchFamily="34" charset="0"/>
            </a:endParaRPr>
          </a:p>
          <a:p>
            <a:pPr marL="285750" indent="-285750">
              <a:buFont typeface="Arial" panose="020B0604020202020204" pitchFamily="34" charset="0"/>
              <a:buChar char="•"/>
            </a:pPr>
            <a:endParaRPr lang="en-GB" sz="2000" dirty="0">
              <a:solidFill>
                <a:srgbClr val="004B90"/>
              </a:solidFill>
              <a:latin typeface="Aptos" panose="020B0004020202020204" pitchFamily="34" charset="0"/>
            </a:endParaRPr>
          </a:p>
        </p:txBody>
      </p:sp>
      <p:sp>
        <p:nvSpPr>
          <p:cNvPr id="6" name="TextBox 5">
            <a:extLst>
              <a:ext uri="{FF2B5EF4-FFF2-40B4-BE49-F238E27FC236}">
                <a16:creationId xmlns:a16="http://schemas.microsoft.com/office/drawing/2014/main" id="{CE91DE3F-BBC5-7BF8-0EB0-A1B63D663154}"/>
              </a:ext>
            </a:extLst>
          </p:cNvPr>
          <p:cNvSpPr txBox="1"/>
          <p:nvPr/>
        </p:nvSpPr>
        <p:spPr>
          <a:xfrm>
            <a:off x="6213512" y="242371"/>
            <a:ext cx="5905041" cy="5121851"/>
          </a:xfrm>
          <a:prstGeom prst="rect">
            <a:avLst/>
          </a:prstGeom>
          <a:noFill/>
        </p:spPr>
        <p:txBody>
          <a:bodyPr wrap="square" rtlCol="0">
            <a:spAutoFit/>
          </a:bodyPr>
          <a:lstStyle/>
          <a:p>
            <a:pPr marL="342900" indent="-342900">
              <a:lnSpc>
                <a:spcPct val="150000"/>
              </a:lnSpc>
              <a:buFont typeface="Arial" panose="020B0604020202020204" pitchFamily="34" charset="0"/>
              <a:buChar char="•"/>
            </a:pPr>
            <a:r>
              <a:rPr lang="en-GB" sz="2200" b="1" u="sng" dirty="0">
                <a:latin typeface="Aptos" panose="020B0004020202020204" pitchFamily="34" charset="0"/>
              </a:rPr>
              <a:t>The aim of this session is:</a:t>
            </a:r>
            <a:r>
              <a:rPr lang="en-GB" dirty="0">
                <a:latin typeface="Aptos" panose="020B0004020202020204" pitchFamily="34" charset="0"/>
              </a:rPr>
              <a:t>
</a:t>
            </a:r>
            <a:r>
              <a:rPr lang="en-GB" sz="2200" dirty="0">
                <a:latin typeface="Aptos" panose="020B0004020202020204" pitchFamily="34" charset="0"/>
              </a:rPr>
              <a:t>Looking at the role of parents and early years providers in supporting child development
Looking at key areas for supporting school readiness
Discussing what 'being ready to learn' means
Looking at policy context – </a:t>
            </a:r>
            <a:r>
              <a:rPr lang="en-GB" sz="2200" b="1" dirty="0">
                <a:latin typeface="Aptos" panose="020B0004020202020204" pitchFamily="34" charset="0"/>
              </a:rPr>
              <a:t>Flying Start</a:t>
            </a:r>
            <a:r>
              <a:rPr lang="en-GB" sz="2200" dirty="0">
                <a:latin typeface="Aptos" panose="020B0004020202020204" pitchFamily="34" charset="0"/>
              </a:rPr>
              <a:t>
</a:t>
            </a:r>
            <a:r>
              <a:rPr lang="en-GB" sz="2200" b="1" dirty="0">
                <a:latin typeface="Aptos" panose="020B0004020202020204" pitchFamily="34" charset="0"/>
              </a:rPr>
              <a:t>Estyn </a:t>
            </a:r>
            <a:r>
              <a:rPr lang="en-GB" sz="2200" dirty="0">
                <a:latin typeface="Aptos" panose="020B0004020202020204" pitchFamily="34" charset="0"/>
              </a:rPr>
              <a:t>– Supportive Arrangements
Task</a:t>
            </a:r>
          </a:p>
        </p:txBody>
      </p:sp>
    </p:spTree>
    <p:extLst>
      <p:ext uri="{BB962C8B-B14F-4D97-AF65-F5344CB8AC3E}">
        <p14:creationId xmlns:p14="http://schemas.microsoft.com/office/powerpoint/2010/main" val="22521397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27A2CD0-97FB-4815-FC55-FDC995006DDB}"/>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9CB66771-4136-7DB7-49A2-3BD6F12288AC}"/>
              </a:ext>
            </a:extLst>
          </p:cNvPr>
          <p:cNvPicPr>
            <a:picLocks noChangeAspect="1"/>
          </p:cNvPicPr>
          <p:nvPr/>
        </p:nvPicPr>
        <p:blipFill>
          <a:blip r:embed="rId3"/>
          <a:stretch>
            <a:fillRect/>
          </a:stretch>
        </p:blipFill>
        <p:spPr>
          <a:xfrm>
            <a:off x="-6348" y="5584777"/>
            <a:ext cx="12196757" cy="1276445"/>
          </a:xfrm>
          <a:prstGeom prst="rect">
            <a:avLst/>
          </a:prstGeom>
        </p:spPr>
      </p:pic>
      <p:pic>
        <p:nvPicPr>
          <p:cNvPr id="4" name="Picture 3">
            <a:extLst>
              <a:ext uri="{FF2B5EF4-FFF2-40B4-BE49-F238E27FC236}">
                <a16:creationId xmlns:a16="http://schemas.microsoft.com/office/drawing/2014/main" id="{CEAB3329-D3E5-D27E-8A0B-EF917D10ABCB}"/>
              </a:ext>
            </a:extLst>
          </p:cNvPr>
          <p:cNvPicPr>
            <a:picLocks noChangeAspect="1"/>
          </p:cNvPicPr>
          <p:nvPr/>
        </p:nvPicPr>
        <p:blipFill>
          <a:blip r:embed="rId4"/>
          <a:stretch>
            <a:fillRect/>
          </a:stretch>
        </p:blipFill>
        <p:spPr>
          <a:xfrm>
            <a:off x="3117941" y="1813819"/>
            <a:ext cx="5449016" cy="3230361"/>
          </a:xfrm>
          <a:prstGeom prst="rect">
            <a:avLst/>
          </a:prstGeom>
        </p:spPr>
      </p:pic>
      <p:sp>
        <p:nvSpPr>
          <p:cNvPr id="6" name="TextBox 5">
            <a:extLst>
              <a:ext uri="{FF2B5EF4-FFF2-40B4-BE49-F238E27FC236}">
                <a16:creationId xmlns:a16="http://schemas.microsoft.com/office/drawing/2014/main" id="{B7F78E49-2FC5-D2EA-C81E-4B57A43026F7}"/>
              </a:ext>
            </a:extLst>
          </p:cNvPr>
          <p:cNvSpPr txBox="1"/>
          <p:nvPr/>
        </p:nvSpPr>
        <p:spPr>
          <a:xfrm>
            <a:off x="3117941" y="236431"/>
            <a:ext cx="6101394" cy="369332"/>
          </a:xfrm>
          <a:prstGeom prst="rect">
            <a:avLst/>
          </a:prstGeom>
          <a:noFill/>
        </p:spPr>
        <p:txBody>
          <a:bodyPr wrap="square">
            <a:spAutoFit/>
          </a:bodyPr>
          <a:lstStyle/>
          <a:p>
            <a:r>
              <a:rPr lang="en-GB" dirty="0">
                <a:hlinkClick r:id="rId5"/>
              </a:rPr>
              <a:t>Peeple - charity supporting parents with children’s learning</a:t>
            </a:r>
            <a:endParaRPr lang="en-GB" dirty="0"/>
          </a:p>
        </p:txBody>
      </p:sp>
      <p:sp>
        <p:nvSpPr>
          <p:cNvPr id="8" name="TextBox 7">
            <a:extLst>
              <a:ext uri="{FF2B5EF4-FFF2-40B4-BE49-F238E27FC236}">
                <a16:creationId xmlns:a16="http://schemas.microsoft.com/office/drawing/2014/main" id="{9F6DC202-1D30-2117-D251-F50DD734BE6B}"/>
              </a:ext>
            </a:extLst>
          </p:cNvPr>
          <p:cNvSpPr txBox="1"/>
          <p:nvPr/>
        </p:nvSpPr>
        <p:spPr>
          <a:xfrm>
            <a:off x="8893146" y="2017345"/>
            <a:ext cx="3358195" cy="1785104"/>
          </a:xfrm>
          <a:prstGeom prst="rect">
            <a:avLst/>
          </a:prstGeom>
          <a:noFill/>
        </p:spPr>
        <p:txBody>
          <a:bodyPr wrap="square" rtlCol="0">
            <a:spAutoFit/>
          </a:bodyPr>
          <a:lstStyle/>
          <a:p>
            <a:r>
              <a:rPr lang="cy-GB" sz="2200" b="1" dirty="0" err="1"/>
              <a:t>What</a:t>
            </a:r>
            <a:r>
              <a:rPr lang="cy-GB" sz="2200" b="1" dirty="0"/>
              <a:t> </a:t>
            </a:r>
            <a:r>
              <a:rPr lang="cy-GB" sz="2200" b="1" dirty="0" err="1"/>
              <a:t>are</a:t>
            </a:r>
            <a:r>
              <a:rPr lang="cy-GB" sz="2200" b="1" dirty="0"/>
              <a:t> </a:t>
            </a:r>
            <a:r>
              <a:rPr lang="cy-GB" sz="2200" b="1" dirty="0" err="1"/>
              <a:t>our</a:t>
            </a:r>
            <a:r>
              <a:rPr lang="cy-GB" sz="2200" b="1" dirty="0"/>
              <a:t> </a:t>
            </a:r>
            <a:r>
              <a:rPr lang="cy-GB" sz="2200" b="1" dirty="0" err="1"/>
              <a:t>roles</a:t>
            </a:r>
            <a:r>
              <a:rPr lang="cy-GB" sz="2200" b="1" dirty="0"/>
              <a:t> as </a:t>
            </a:r>
            <a:r>
              <a:rPr lang="cy-GB" sz="2200" b="1" dirty="0" err="1"/>
              <a:t>parents</a:t>
            </a:r>
            <a:r>
              <a:rPr lang="cy-GB" sz="2200" b="1" dirty="0"/>
              <a:t> </a:t>
            </a:r>
            <a:r>
              <a:rPr lang="cy-GB" sz="2200" b="1" dirty="0" err="1"/>
              <a:t>and</a:t>
            </a:r>
            <a:r>
              <a:rPr lang="cy-GB" sz="2200" b="1" dirty="0"/>
              <a:t> </a:t>
            </a:r>
            <a:r>
              <a:rPr lang="cy-GB" sz="2200" b="1" dirty="0" err="1"/>
              <a:t>early</a:t>
            </a:r>
            <a:r>
              <a:rPr lang="cy-GB" sz="2200" b="1" dirty="0"/>
              <a:t> </a:t>
            </a:r>
            <a:r>
              <a:rPr lang="cy-GB" sz="2200" b="1" dirty="0" err="1"/>
              <a:t>years</a:t>
            </a:r>
            <a:r>
              <a:rPr lang="cy-GB" sz="2200" b="1" dirty="0"/>
              <a:t> </a:t>
            </a:r>
            <a:r>
              <a:rPr lang="cy-GB" sz="2200" b="1" dirty="0" err="1"/>
              <a:t>providers</a:t>
            </a:r>
            <a:r>
              <a:rPr lang="cy-GB" sz="2200" b="1" dirty="0"/>
              <a:t> to </a:t>
            </a:r>
            <a:r>
              <a:rPr lang="cy-GB" sz="2200" b="1" dirty="0" err="1"/>
              <a:t>support</a:t>
            </a:r>
            <a:r>
              <a:rPr lang="cy-GB" sz="2200" b="1" dirty="0"/>
              <a:t> the </a:t>
            </a:r>
            <a:r>
              <a:rPr lang="cy-GB" sz="2200" b="1" dirty="0" err="1"/>
              <a:t>development</a:t>
            </a:r>
            <a:r>
              <a:rPr lang="cy-GB" sz="2200" b="1" dirty="0"/>
              <a:t> of </a:t>
            </a:r>
            <a:r>
              <a:rPr lang="cy-GB" sz="2200" b="1" dirty="0" err="1"/>
              <a:t>our</a:t>
            </a:r>
            <a:r>
              <a:rPr lang="cy-GB" sz="2200" b="1" dirty="0"/>
              <a:t> </a:t>
            </a:r>
            <a:r>
              <a:rPr lang="cy-GB" sz="2200" b="1" dirty="0" err="1"/>
              <a:t>children</a:t>
            </a:r>
            <a:r>
              <a:rPr lang="cy-GB" sz="2200" b="1" dirty="0"/>
              <a:t>?</a:t>
            </a:r>
            <a:endParaRPr lang="en-GB" sz="2200" b="1" dirty="0"/>
          </a:p>
        </p:txBody>
      </p:sp>
      <p:sp>
        <p:nvSpPr>
          <p:cNvPr id="9" name="TextBox 8">
            <a:extLst>
              <a:ext uri="{FF2B5EF4-FFF2-40B4-BE49-F238E27FC236}">
                <a16:creationId xmlns:a16="http://schemas.microsoft.com/office/drawing/2014/main" id="{1B51A5E4-1EED-813A-EE2D-2C30A1F7C1ED}"/>
              </a:ext>
            </a:extLst>
          </p:cNvPr>
          <p:cNvSpPr txBox="1"/>
          <p:nvPr/>
        </p:nvSpPr>
        <p:spPr>
          <a:xfrm>
            <a:off x="168583" y="2106524"/>
            <a:ext cx="3035863" cy="1785104"/>
          </a:xfrm>
          <a:prstGeom prst="rect">
            <a:avLst/>
          </a:prstGeom>
          <a:noFill/>
        </p:spPr>
        <p:txBody>
          <a:bodyPr wrap="square" rtlCol="0">
            <a:spAutoFit/>
          </a:bodyPr>
          <a:lstStyle/>
          <a:p>
            <a:r>
              <a:rPr lang="cy-GB" sz="2200" b="1" dirty="0">
                <a:solidFill>
                  <a:srgbClr val="004B90"/>
                </a:solidFill>
              </a:rPr>
              <a:t>Beth yw ein rolau fel rhieni a darparwyr blynyddoedd cynnar i gefnogi datblygiad ein plant?</a:t>
            </a:r>
            <a:endParaRPr lang="en-GB" sz="2200" b="1" dirty="0">
              <a:solidFill>
                <a:srgbClr val="004B90"/>
              </a:solidFill>
            </a:endParaRPr>
          </a:p>
        </p:txBody>
      </p:sp>
    </p:spTree>
    <p:extLst>
      <p:ext uri="{BB962C8B-B14F-4D97-AF65-F5344CB8AC3E}">
        <p14:creationId xmlns:p14="http://schemas.microsoft.com/office/powerpoint/2010/main" val="287274212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AB1A4AA4-3AEC-D3BA-F068-7722541FD429}"/>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225BBDF4-C13A-C6E5-00C6-0A0C0EEB7E30}"/>
              </a:ext>
            </a:extLst>
          </p:cNvPr>
          <p:cNvPicPr>
            <a:picLocks noChangeAspect="1"/>
          </p:cNvPicPr>
          <p:nvPr/>
        </p:nvPicPr>
        <p:blipFill>
          <a:blip r:embed="rId3"/>
          <a:stretch>
            <a:fillRect/>
          </a:stretch>
        </p:blipFill>
        <p:spPr>
          <a:xfrm>
            <a:off x="-6348" y="5584777"/>
            <a:ext cx="12196757" cy="1276445"/>
          </a:xfrm>
          <a:prstGeom prst="rect">
            <a:avLst/>
          </a:prstGeom>
        </p:spPr>
      </p:pic>
      <p:sp>
        <p:nvSpPr>
          <p:cNvPr id="3" name="TextBox 2">
            <a:extLst>
              <a:ext uri="{FF2B5EF4-FFF2-40B4-BE49-F238E27FC236}">
                <a16:creationId xmlns:a16="http://schemas.microsoft.com/office/drawing/2014/main" id="{C95AEDC1-3BDD-FADA-E69A-0A3096032727}"/>
              </a:ext>
            </a:extLst>
          </p:cNvPr>
          <p:cNvSpPr txBox="1"/>
          <p:nvPr/>
        </p:nvSpPr>
        <p:spPr>
          <a:xfrm>
            <a:off x="6342571" y="1072153"/>
            <a:ext cx="5445940" cy="4031873"/>
          </a:xfrm>
          <a:prstGeom prst="rect">
            <a:avLst/>
          </a:prstGeom>
          <a:noFill/>
        </p:spPr>
        <p:txBody>
          <a:bodyPr wrap="square" rtlCol="0">
            <a:spAutoFit/>
          </a:bodyPr>
          <a:lstStyle/>
          <a:p>
            <a:r>
              <a:rPr lang="cy-GB" sz="2200" b="1" dirty="0" err="1"/>
              <a:t>Key</a:t>
            </a:r>
            <a:r>
              <a:rPr lang="cy-GB" sz="2200" b="1" dirty="0"/>
              <a:t> </a:t>
            </a:r>
            <a:r>
              <a:rPr lang="cy-GB" sz="2200" b="1" dirty="0" err="1"/>
              <a:t>Areas</a:t>
            </a:r>
            <a:r>
              <a:rPr lang="cy-GB" sz="2200" b="1" dirty="0"/>
              <a:t> </a:t>
            </a:r>
            <a:r>
              <a:rPr lang="cy-GB" sz="2200" b="1" dirty="0" err="1"/>
              <a:t>for</a:t>
            </a:r>
            <a:r>
              <a:rPr lang="cy-GB" sz="2200" b="1" dirty="0"/>
              <a:t> </a:t>
            </a:r>
            <a:r>
              <a:rPr lang="cy-GB" sz="2200" b="1" dirty="0" err="1"/>
              <a:t>Supporting</a:t>
            </a:r>
            <a:r>
              <a:rPr lang="cy-GB" sz="2200" b="1" dirty="0"/>
              <a:t> </a:t>
            </a:r>
            <a:r>
              <a:rPr lang="cy-GB" sz="2200" b="1" dirty="0" err="1"/>
              <a:t>School</a:t>
            </a:r>
            <a:r>
              <a:rPr lang="cy-GB" sz="2200" b="1" dirty="0"/>
              <a:t> </a:t>
            </a:r>
            <a:r>
              <a:rPr lang="cy-GB" sz="2200" b="1" dirty="0" err="1"/>
              <a:t>Readiness</a:t>
            </a:r>
            <a:r>
              <a:rPr lang="cy-GB" sz="2200" b="1" dirty="0"/>
              <a:t>...</a:t>
            </a:r>
          </a:p>
          <a:p>
            <a:endParaRPr lang="cy-GB" b="1" dirty="0"/>
          </a:p>
          <a:p>
            <a:endParaRPr lang="cy-GB" b="1" dirty="0"/>
          </a:p>
          <a:p>
            <a:pPr marL="285750" indent="-285750">
              <a:buFont typeface="Wingdings" panose="05000000000000000000" pitchFamily="2" charset="2"/>
              <a:buChar char="ü"/>
            </a:pPr>
            <a:r>
              <a:rPr lang="cy-GB" sz="2200" b="1" dirty="0" err="1"/>
              <a:t>Independence</a:t>
            </a:r>
            <a:r>
              <a:rPr lang="cy-GB" sz="2200" b="1" dirty="0"/>
              <a:t> </a:t>
            </a:r>
            <a:r>
              <a:rPr lang="cy-GB" sz="2200" b="1" dirty="0" err="1"/>
              <a:t>and</a:t>
            </a:r>
            <a:r>
              <a:rPr lang="cy-GB" sz="2200" b="1" dirty="0"/>
              <a:t> </a:t>
            </a:r>
            <a:r>
              <a:rPr lang="cy-GB" sz="2200" b="1" dirty="0" err="1"/>
              <a:t>Self</a:t>
            </a:r>
            <a:r>
              <a:rPr lang="cy-GB" sz="2200" b="1" dirty="0"/>
              <a:t>-Care</a:t>
            </a:r>
          </a:p>
          <a:p>
            <a:pPr marL="285750" indent="-285750">
              <a:buFont typeface="Wingdings" panose="05000000000000000000" pitchFamily="2" charset="2"/>
              <a:buChar char="ü"/>
            </a:pPr>
            <a:endParaRPr lang="cy-GB" sz="2200" b="1" dirty="0"/>
          </a:p>
          <a:p>
            <a:pPr marL="285750" indent="-285750">
              <a:buFont typeface="Wingdings" panose="05000000000000000000" pitchFamily="2" charset="2"/>
              <a:buChar char="ü"/>
            </a:pPr>
            <a:r>
              <a:rPr lang="cy-GB" sz="2200" b="1" dirty="0" err="1"/>
              <a:t>Social</a:t>
            </a:r>
            <a:r>
              <a:rPr lang="cy-GB" sz="2200" b="1" dirty="0"/>
              <a:t> </a:t>
            </a:r>
            <a:r>
              <a:rPr lang="cy-GB" sz="2200" b="1" dirty="0" err="1"/>
              <a:t>and</a:t>
            </a:r>
            <a:r>
              <a:rPr lang="cy-GB" sz="2200" b="1" dirty="0"/>
              <a:t> </a:t>
            </a:r>
            <a:r>
              <a:rPr lang="cy-GB" sz="2200" b="1" dirty="0" err="1"/>
              <a:t>Emotional</a:t>
            </a:r>
            <a:r>
              <a:rPr lang="cy-GB" sz="2200" b="1" dirty="0"/>
              <a:t> </a:t>
            </a:r>
            <a:r>
              <a:rPr lang="cy-GB" sz="2200" b="1" dirty="0" err="1"/>
              <a:t>Skills</a:t>
            </a:r>
            <a:endParaRPr lang="cy-GB" sz="2200" b="1" dirty="0"/>
          </a:p>
          <a:p>
            <a:pPr marL="285750" indent="-285750">
              <a:buFont typeface="Wingdings" panose="05000000000000000000" pitchFamily="2" charset="2"/>
              <a:buChar char="ü"/>
            </a:pPr>
            <a:endParaRPr lang="cy-GB" sz="2200" b="1" dirty="0"/>
          </a:p>
          <a:p>
            <a:pPr marL="285750" indent="-285750">
              <a:buFont typeface="Wingdings" panose="05000000000000000000" pitchFamily="2" charset="2"/>
              <a:buChar char="ü"/>
            </a:pPr>
            <a:r>
              <a:rPr lang="cy-GB" sz="2200" b="1" dirty="0" err="1"/>
              <a:t>Practical</a:t>
            </a:r>
            <a:r>
              <a:rPr lang="cy-GB" sz="2200" b="1" dirty="0"/>
              <a:t> </a:t>
            </a:r>
            <a:r>
              <a:rPr lang="cy-GB" sz="2200" b="1" dirty="0" err="1"/>
              <a:t>Preparation</a:t>
            </a:r>
            <a:r>
              <a:rPr lang="cy-GB" sz="2200" b="1" dirty="0"/>
              <a:t> (</a:t>
            </a:r>
            <a:r>
              <a:rPr lang="cy-GB" sz="2200" b="1" dirty="0" err="1"/>
              <a:t>Routines</a:t>
            </a:r>
            <a:r>
              <a:rPr lang="cy-GB" sz="2200" b="1" dirty="0"/>
              <a:t>)</a:t>
            </a:r>
          </a:p>
          <a:p>
            <a:pPr marL="285750" indent="-285750">
              <a:buFont typeface="Wingdings" panose="05000000000000000000" pitchFamily="2" charset="2"/>
              <a:buChar char="ü"/>
            </a:pPr>
            <a:endParaRPr lang="cy-GB" sz="2200" b="1" dirty="0"/>
          </a:p>
          <a:p>
            <a:pPr marL="285750" indent="-285750">
              <a:buFont typeface="Wingdings" panose="05000000000000000000" pitchFamily="2" charset="2"/>
              <a:buChar char="ü"/>
            </a:pPr>
            <a:r>
              <a:rPr lang="cy-GB" sz="2200" b="1" dirty="0" err="1"/>
              <a:t>Communication</a:t>
            </a:r>
            <a:r>
              <a:rPr lang="cy-GB" sz="2200" b="1" dirty="0"/>
              <a:t> </a:t>
            </a:r>
            <a:r>
              <a:rPr lang="cy-GB" sz="2200" b="1" dirty="0" err="1"/>
              <a:t>and</a:t>
            </a:r>
            <a:r>
              <a:rPr lang="cy-GB" sz="2200" b="1" dirty="0"/>
              <a:t> </a:t>
            </a:r>
            <a:r>
              <a:rPr lang="cy-GB" sz="2200" b="1" dirty="0" err="1"/>
              <a:t>Literacy</a:t>
            </a:r>
            <a:endParaRPr lang="cy-GB" sz="2200" b="1" dirty="0"/>
          </a:p>
          <a:p>
            <a:pPr marL="285750" indent="-285750">
              <a:buFont typeface="Wingdings" panose="05000000000000000000" pitchFamily="2" charset="2"/>
              <a:buChar char="ü"/>
            </a:pPr>
            <a:endParaRPr lang="cy-GB" sz="2200" b="1" dirty="0"/>
          </a:p>
          <a:p>
            <a:pPr marL="285750" indent="-285750">
              <a:buFont typeface="Wingdings" panose="05000000000000000000" pitchFamily="2" charset="2"/>
              <a:buChar char="ü"/>
            </a:pPr>
            <a:r>
              <a:rPr lang="cy-GB" sz="2200" b="1" dirty="0" err="1"/>
              <a:t>Activities</a:t>
            </a:r>
            <a:r>
              <a:rPr lang="cy-GB" sz="2200" b="1" dirty="0"/>
              <a:t> (</a:t>
            </a:r>
            <a:r>
              <a:rPr lang="cy-GB" sz="2200" b="1" dirty="0" err="1"/>
              <a:t>Play</a:t>
            </a:r>
            <a:r>
              <a:rPr lang="cy-GB" sz="2200" b="1" dirty="0"/>
              <a:t>, </a:t>
            </a:r>
            <a:r>
              <a:rPr lang="cy-GB" sz="2200" b="1" dirty="0" err="1"/>
              <a:t>Reading</a:t>
            </a:r>
            <a:r>
              <a:rPr lang="cy-GB" sz="2200" b="1" dirty="0"/>
              <a:t>, </a:t>
            </a:r>
            <a:r>
              <a:rPr lang="cy-GB" sz="2200" b="1" dirty="0" err="1"/>
              <a:t>Fine</a:t>
            </a:r>
            <a:r>
              <a:rPr lang="cy-GB" sz="2200" b="1" dirty="0"/>
              <a:t> Motor)</a:t>
            </a:r>
          </a:p>
        </p:txBody>
      </p:sp>
      <p:sp>
        <p:nvSpPr>
          <p:cNvPr id="4" name="TextBox 3">
            <a:extLst>
              <a:ext uri="{FF2B5EF4-FFF2-40B4-BE49-F238E27FC236}">
                <a16:creationId xmlns:a16="http://schemas.microsoft.com/office/drawing/2014/main" id="{95663722-86FC-6CD8-A8E0-53D134791517}"/>
              </a:ext>
            </a:extLst>
          </p:cNvPr>
          <p:cNvSpPr txBox="1"/>
          <p:nvPr/>
        </p:nvSpPr>
        <p:spPr>
          <a:xfrm>
            <a:off x="403489" y="884681"/>
            <a:ext cx="5549074" cy="4737322"/>
          </a:xfrm>
          <a:prstGeom prst="rect">
            <a:avLst/>
          </a:prstGeom>
          <a:noFill/>
        </p:spPr>
        <p:txBody>
          <a:bodyPr wrap="square" rtlCol="0">
            <a:spAutoFit/>
          </a:bodyPr>
          <a:lstStyle/>
          <a:p>
            <a:r>
              <a:rPr lang="en-GB" sz="2200" b="1" dirty="0" err="1">
                <a:solidFill>
                  <a:srgbClr val="004B90"/>
                </a:solidFill>
              </a:rPr>
              <a:t>Meysydd</a:t>
            </a:r>
            <a:r>
              <a:rPr lang="en-GB" sz="2200" b="1" dirty="0">
                <a:solidFill>
                  <a:srgbClr val="004B90"/>
                </a:solidFill>
              </a:rPr>
              <a:t> </a:t>
            </a:r>
            <a:r>
              <a:rPr lang="en-GB" sz="2200" b="1" dirty="0" err="1">
                <a:solidFill>
                  <a:srgbClr val="004B90"/>
                </a:solidFill>
              </a:rPr>
              <a:t>Allweddol</a:t>
            </a:r>
            <a:r>
              <a:rPr lang="en-GB" sz="2200" b="1" dirty="0">
                <a:solidFill>
                  <a:srgbClr val="004B90"/>
                </a:solidFill>
              </a:rPr>
              <a:t> </a:t>
            </a:r>
            <a:r>
              <a:rPr lang="en-GB" sz="2200" b="1" dirty="0" err="1">
                <a:solidFill>
                  <a:srgbClr val="004B90"/>
                </a:solidFill>
              </a:rPr>
              <a:t>ar</a:t>
            </a:r>
            <a:r>
              <a:rPr lang="en-GB" sz="2200" b="1" dirty="0">
                <a:solidFill>
                  <a:srgbClr val="004B90"/>
                </a:solidFill>
              </a:rPr>
              <a:t> </a:t>
            </a:r>
            <a:r>
              <a:rPr lang="en-GB" sz="2200" b="1" dirty="0" err="1">
                <a:solidFill>
                  <a:srgbClr val="004B90"/>
                </a:solidFill>
              </a:rPr>
              <a:t>gyfer</a:t>
            </a:r>
            <a:r>
              <a:rPr lang="en-GB" sz="2200" b="1" dirty="0">
                <a:solidFill>
                  <a:srgbClr val="004B90"/>
                </a:solidFill>
              </a:rPr>
              <a:t> </a:t>
            </a:r>
            <a:r>
              <a:rPr lang="en-GB" sz="2200" b="1" dirty="0" err="1">
                <a:solidFill>
                  <a:srgbClr val="004B90"/>
                </a:solidFill>
              </a:rPr>
              <a:t>Cefnogi</a:t>
            </a:r>
            <a:r>
              <a:rPr lang="en-GB" sz="2200" b="1" dirty="0">
                <a:solidFill>
                  <a:srgbClr val="004B90"/>
                </a:solidFill>
              </a:rPr>
              <a:t> </a:t>
            </a:r>
            <a:r>
              <a:rPr lang="en-GB" sz="2200" b="1" dirty="0" err="1">
                <a:solidFill>
                  <a:srgbClr val="004B90"/>
                </a:solidFill>
              </a:rPr>
              <a:t>Parodrwydd</a:t>
            </a:r>
            <a:r>
              <a:rPr lang="en-GB" sz="2200" b="1" dirty="0">
                <a:solidFill>
                  <a:srgbClr val="004B90"/>
                </a:solidFill>
              </a:rPr>
              <a:t> Ysgol...</a:t>
            </a:r>
          </a:p>
          <a:p>
            <a:pPr marL="342900" indent="-342900">
              <a:lnSpc>
                <a:spcPct val="200000"/>
              </a:lnSpc>
              <a:buFont typeface="Wingdings" panose="05000000000000000000" pitchFamily="2" charset="2"/>
              <a:buChar char="ü"/>
            </a:pPr>
            <a:r>
              <a:rPr lang="en-GB" sz="2200" b="1" dirty="0" err="1">
                <a:solidFill>
                  <a:srgbClr val="004B90"/>
                </a:solidFill>
              </a:rPr>
              <a:t>Annibyniaeth</a:t>
            </a:r>
            <a:r>
              <a:rPr lang="en-GB" sz="2200" b="1" dirty="0">
                <a:solidFill>
                  <a:srgbClr val="004B90"/>
                </a:solidFill>
              </a:rPr>
              <a:t> a Hunan-</a:t>
            </a:r>
            <a:r>
              <a:rPr lang="en-GB" sz="2200" b="1" dirty="0" err="1">
                <a:solidFill>
                  <a:srgbClr val="004B90"/>
                </a:solidFill>
              </a:rPr>
              <a:t>ofal</a:t>
            </a:r>
            <a:r>
              <a:rPr lang="en-GB" sz="2200" b="1" dirty="0">
                <a:solidFill>
                  <a:srgbClr val="004B90"/>
                </a:solidFill>
              </a:rPr>
              <a:t>
</a:t>
            </a:r>
            <a:r>
              <a:rPr lang="en-GB" sz="2200" b="1" dirty="0" err="1">
                <a:solidFill>
                  <a:srgbClr val="004B90"/>
                </a:solidFill>
              </a:rPr>
              <a:t>Sgiliau</a:t>
            </a:r>
            <a:r>
              <a:rPr lang="en-GB" sz="2200" b="1" dirty="0">
                <a:solidFill>
                  <a:srgbClr val="004B90"/>
                </a:solidFill>
              </a:rPr>
              <a:t> </a:t>
            </a:r>
            <a:r>
              <a:rPr lang="en-GB" sz="2200" b="1" dirty="0" err="1">
                <a:solidFill>
                  <a:srgbClr val="004B90"/>
                </a:solidFill>
              </a:rPr>
              <a:t>Cymdeithasol</a:t>
            </a:r>
            <a:r>
              <a:rPr lang="en-GB" sz="2200" b="1" dirty="0">
                <a:solidFill>
                  <a:srgbClr val="004B90"/>
                </a:solidFill>
              </a:rPr>
              <a:t> ac </a:t>
            </a:r>
            <a:r>
              <a:rPr lang="en-GB" sz="2200" b="1" dirty="0" err="1">
                <a:solidFill>
                  <a:srgbClr val="004B90"/>
                </a:solidFill>
              </a:rPr>
              <a:t>Emosiynol</a:t>
            </a:r>
            <a:endParaRPr lang="en-GB" sz="2200" b="1" dirty="0">
              <a:solidFill>
                <a:srgbClr val="004B90"/>
              </a:solidFill>
            </a:endParaRPr>
          </a:p>
          <a:p>
            <a:pPr marL="342900" indent="-342900">
              <a:lnSpc>
                <a:spcPct val="200000"/>
              </a:lnSpc>
              <a:buFont typeface="Wingdings" panose="05000000000000000000" pitchFamily="2" charset="2"/>
              <a:buChar char="ü"/>
            </a:pPr>
            <a:r>
              <a:rPr lang="en-GB" sz="2200" b="1" dirty="0" err="1">
                <a:solidFill>
                  <a:srgbClr val="004B90"/>
                </a:solidFill>
              </a:rPr>
              <a:t>Paratoi</a:t>
            </a:r>
            <a:r>
              <a:rPr lang="en-GB" sz="2200" b="1" dirty="0">
                <a:solidFill>
                  <a:srgbClr val="004B90"/>
                </a:solidFill>
              </a:rPr>
              <a:t> </a:t>
            </a:r>
            <a:r>
              <a:rPr lang="en-GB" sz="2200" b="1" dirty="0" err="1">
                <a:solidFill>
                  <a:srgbClr val="004B90"/>
                </a:solidFill>
              </a:rPr>
              <a:t>Ymarferol</a:t>
            </a:r>
            <a:r>
              <a:rPr lang="en-GB" sz="2200" b="1" dirty="0">
                <a:solidFill>
                  <a:srgbClr val="004B90"/>
                </a:solidFill>
              </a:rPr>
              <a:t> (</a:t>
            </a:r>
            <a:r>
              <a:rPr lang="en-GB" sz="2200" b="1" dirty="0" err="1">
                <a:solidFill>
                  <a:srgbClr val="004B90"/>
                </a:solidFill>
              </a:rPr>
              <a:t>Arferion</a:t>
            </a:r>
            <a:r>
              <a:rPr lang="en-GB" sz="2200" b="1" dirty="0">
                <a:solidFill>
                  <a:srgbClr val="004B90"/>
                </a:solidFill>
              </a:rPr>
              <a:t>)
</a:t>
            </a:r>
            <a:r>
              <a:rPr lang="en-GB" sz="2200" b="1" dirty="0" err="1">
                <a:solidFill>
                  <a:srgbClr val="004B90"/>
                </a:solidFill>
              </a:rPr>
              <a:t>Cyfathrebu</a:t>
            </a:r>
            <a:r>
              <a:rPr lang="en-GB" sz="2200" b="1" dirty="0">
                <a:solidFill>
                  <a:srgbClr val="004B90"/>
                </a:solidFill>
              </a:rPr>
              <a:t> a </a:t>
            </a:r>
            <a:r>
              <a:rPr lang="en-GB" sz="2200" b="1" dirty="0" err="1">
                <a:solidFill>
                  <a:srgbClr val="004B90"/>
                </a:solidFill>
              </a:rPr>
              <a:t>Llythrennedd</a:t>
            </a:r>
            <a:r>
              <a:rPr lang="en-GB" sz="2200" b="1" dirty="0">
                <a:solidFill>
                  <a:srgbClr val="004B90"/>
                </a:solidFill>
              </a:rPr>
              <a:t>
</a:t>
            </a:r>
            <a:r>
              <a:rPr lang="en-GB" sz="2200" b="1" dirty="0" err="1">
                <a:solidFill>
                  <a:srgbClr val="004B90"/>
                </a:solidFill>
              </a:rPr>
              <a:t>Gweithgareddau</a:t>
            </a:r>
            <a:r>
              <a:rPr lang="en-GB" sz="2200" b="1" dirty="0">
                <a:solidFill>
                  <a:srgbClr val="004B90"/>
                </a:solidFill>
              </a:rPr>
              <a:t> (Chwarae, </a:t>
            </a:r>
            <a:r>
              <a:rPr lang="en-GB" sz="2200" b="1" dirty="0" err="1">
                <a:solidFill>
                  <a:srgbClr val="004B90"/>
                </a:solidFill>
              </a:rPr>
              <a:t>Darllen</a:t>
            </a:r>
            <a:r>
              <a:rPr lang="en-GB" sz="2200" b="1" dirty="0">
                <a:solidFill>
                  <a:srgbClr val="004B90"/>
                </a:solidFill>
              </a:rPr>
              <a:t>, Motor Cain)</a:t>
            </a:r>
          </a:p>
        </p:txBody>
      </p:sp>
      <p:pic>
        <p:nvPicPr>
          <p:cNvPr id="6" name="Picture 5">
            <a:extLst>
              <a:ext uri="{FF2B5EF4-FFF2-40B4-BE49-F238E27FC236}">
                <a16:creationId xmlns:a16="http://schemas.microsoft.com/office/drawing/2014/main" id="{E1022B6B-C78D-6E98-1B75-6E5AE78EC6AF}"/>
              </a:ext>
            </a:extLst>
          </p:cNvPr>
          <p:cNvPicPr>
            <a:picLocks noChangeAspect="1"/>
          </p:cNvPicPr>
          <p:nvPr/>
        </p:nvPicPr>
        <p:blipFill>
          <a:blip r:embed="rId4"/>
          <a:stretch>
            <a:fillRect/>
          </a:stretch>
        </p:blipFill>
        <p:spPr>
          <a:xfrm>
            <a:off x="4619521" y="111163"/>
            <a:ext cx="2505637" cy="636513"/>
          </a:xfrm>
          <a:prstGeom prst="rect">
            <a:avLst/>
          </a:prstGeom>
        </p:spPr>
      </p:pic>
    </p:spTree>
    <p:extLst>
      <p:ext uri="{BB962C8B-B14F-4D97-AF65-F5344CB8AC3E}">
        <p14:creationId xmlns:p14="http://schemas.microsoft.com/office/powerpoint/2010/main" val="3100601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DF05CF4-3C8E-8E75-F568-29178CAA2D80}"/>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CE337596-38E8-DBDB-61BB-336A9C155ABD}"/>
              </a:ext>
            </a:extLst>
          </p:cNvPr>
          <p:cNvPicPr>
            <a:picLocks noChangeAspect="1"/>
          </p:cNvPicPr>
          <p:nvPr/>
        </p:nvPicPr>
        <p:blipFill>
          <a:blip r:embed="rId3"/>
          <a:stretch>
            <a:fillRect/>
          </a:stretch>
        </p:blipFill>
        <p:spPr>
          <a:xfrm>
            <a:off x="0" y="5581555"/>
            <a:ext cx="12196757" cy="1276445"/>
          </a:xfrm>
          <a:prstGeom prst="rect">
            <a:avLst/>
          </a:prstGeom>
        </p:spPr>
      </p:pic>
      <p:pic>
        <p:nvPicPr>
          <p:cNvPr id="4" name="Picture 3">
            <a:extLst>
              <a:ext uri="{FF2B5EF4-FFF2-40B4-BE49-F238E27FC236}">
                <a16:creationId xmlns:a16="http://schemas.microsoft.com/office/drawing/2014/main" id="{E6F11EB7-5536-81F6-C9C0-6B03D1413DAD}"/>
              </a:ext>
            </a:extLst>
          </p:cNvPr>
          <p:cNvPicPr>
            <a:picLocks noChangeAspect="1"/>
          </p:cNvPicPr>
          <p:nvPr/>
        </p:nvPicPr>
        <p:blipFill>
          <a:blip r:embed="rId4"/>
          <a:stretch>
            <a:fillRect/>
          </a:stretch>
        </p:blipFill>
        <p:spPr>
          <a:xfrm>
            <a:off x="3726924" y="1225375"/>
            <a:ext cx="4875538" cy="3609410"/>
          </a:xfrm>
          <a:prstGeom prst="rect">
            <a:avLst/>
          </a:prstGeom>
        </p:spPr>
      </p:pic>
      <p:sp>
        <p:nvSpPr>
          <p:cNvPr id="5" name="TextBox 4">
            <a:extLst>
              <a:ext uri="{FF2B5EF4-FFF2-40B4-BE49-F238E27FC236}">
                <a16:creationId xmlns:a16="http://schemas.microsoft.com/office/drawing/2014/main" id="{45C9DBC9-BB9A-B509-D4C9-E89E746E5CBE}"/>
              </a:ext>
            </a:extLst>
          </p:cNvPr>
          <p:cNvSpPr txBox="1"/>
          <p:nvPr/>
        </p:nvSpPr>
        <p:spPr>
          <a:xfrm>
            <a:off x="1100831" y="1373301"/>
            <a:ext cx="10697592" cy="492443"/>
          </a:xfrm>
          <a:prstGeom prst="rect">
            <a:avLst/>
          </a:prstGeom>
          <a:noFill/>
        </p:spPr>
        <p:txBody>
          <a:bodyPr wrap="square" rtlCol="0">
            <a:spAutoFit/>
          </a:bodyPr>
          <a:lstStyle/>
          <a:p>
            <a:r>
              <a:rPr lang="cy-GB" sz="2600" b="1" dirty="0"/>
              <a:t>Trafodwch...                                                                                       </a:t>
            </a:r>
            <a:r>
              <a:rPr lang="cy-GB" sz="2600" b="1" dirty="0" err="1"/>
              <a:t>Discuss</a:t>
            </a:r>
            <a:r>
              <a:rPr lang="cy-GB" sz="2600" b="1" dirty="0"/>
              <a:t>...</a:t>
            </a:r>
            <a:endParaRPr lang="en-GB" sz="2600" b="1" dirty="0"/>
          </a:p>
        </p:txBody>
      </p:sp>
      <p:sp>
        <p:nvSpPr>
          <p:cNvPr id="7" name="TextBox 6">
            <a:extLst>
              <a:ext uri="{FF2B5EF4-FFF2-40B4-BE49-F238E27FC236}">
                <a16:creationId xmlns:a16="http://schemas.microsoft.com/office/drawing/2014/main" id="{2C364173-5324-EF4A-1665-90A3039B5A7B}"/>
              </a:ext>
            </a:extLst>
          </p:cNvPr>
          <p:cNvSpPr txBox="1"/>
          <p:nvPr/>
        </p:nvSpPr>
        <p:spPr>
          <a:xfrm>
            <a:off x="2614474" y="232265"/>
            <a:ext cx="8038730" cy="369332"/>
          </a:xfrm>
          <a:prstGeom prst="rect">
            <a:avLst/>
          </a:prstGeom>
          <a:noFill/>
        </p:spPr>
        <p:txBody>
          <a:bodyPr wrap="square">
            <a:spAutoFit/>
          </a:bodyPr>
          <a:lstStyle/>
          <a:p>
            <a:r>
              <a:rPr lang="en-GB" dirty="0">
                <a:hlinkClick r:id="rId5"/>
              </a:rPr>
              <a:t>theme-3-welcoming-families-to-engage-with-the-school-resources-1-9.pdf</a:t>
            </a:r>
            <a:endParaRPr lang="en-GB" dirty="0"/>
          </a:p>
        </p:txBody>
      </p:sp>
    </p:spTree>
    <p:extLst>
      <p:ext uri="{BB962C8B-B14F-4D97-AF65-F5344CB8AC3E}">
        <p14:creationId xmlns:p14="http://schemas.microsoft.com/office/powerpoint/2010/main" val="353060166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2" descr="Logo">
            <a:extLst>
              <a:ext uri="{FF2B5EF4-FFF2-40B4-BE49-F238E27FC236}">
                <a16:creationId xmlns:a16="http://schemas.microsoft.com/office/drawing/2014/main" id="{1EF6FCD4-2504-517D-E17F-00CC5523F0B9}"/>
              </a:ext>
            </a:extLst>
          </p:cNvPr>
          <p:cNvPicPr>
            <a:picLocks noChangeAspect="1"/>
          </p:cNvPicPr>
          <p:nvPr/>
        </p:nvPicPr>
        <p:blipFill>
          <a:blip r:embed="rId3"/>
          <a:stretch>
            <a:fillRect/>
          </a:stretch>
        </p:blipFill>
        <p:spPr>
          <a:xfrm>
            <a:off x="0" y="5581555"/>
            <a:ext cx="12196757" cy="1276445"/>
          </a:xfrm>
          <a:prstGeom prst="rect">
            <a:avLst/>
          </a:prstGeom>
        </p:spPr>
      </p:pic>
      <p:sp>
        <p:nvSpPr>
          <p:cNvPr id="3" name="TextBox 2">
            <a:extLst>
              <a:ext uri="{FF2B5EF4-FFF2-40B4-BE49-F238E27FC236}">
                <a16:creationId xmlns:a16="http://schemas.microsoft.com/office/drawing/2014/main" id="{AE548E5F-D280-381E-D535-CC8EE2E9ABD3}"/>
              </a:ext>
            </a:extLst>
          </p:cNvPr>
          <p:cNvSpPr txBox="1"/>
          <p:nvPr/>
        </p:nvSpPr>
        <p:spPr>
          <a:xfrm>
            <a:off x="297454" y="407625"/>
            <a:ext cx="7149948" cy="492443"/>
          </a:xfrm>
          <a:prstGeom prst="rect">
            <a:avLst/>
          </a:prstGeom>
          <a:noFill/>
        </p:spPr>
        <p:txBody>
          <a:bodyPr wrap="square" rtlCol="0">
            <a:spAutoFit/>
          </a:bodyPr>
          <a:lstStyle/>
          <a:p>
            <a:r>
              <a:rPr lang="cy-GB" sz="2600" b="1" dirty="0">
                <a:solidFill>
                  <a:srgbClr val="004B90"/>
                </a:solidFill>
                <a:latin typeface="Aptos" panose="020B0004020202020204" pitchFamily="34" charset="0"/>
              </a:rPr>
              <a:t>Beth mae ‘bod yn barod i ddysgu’ yn ei olygu?</a:t>
            </a:r>
            <a:endParaRPr lang="en-GB" sz="2600" b="1" dirty="0">
              <a:solidFill>
                <a:srgbClr val="004B90"/>
              </a:solidFill>
              <a:latin typeface="Aptos" panose="020B0004020202020204" pitchFamily="34" charset="0"/>
            </a:endParaRPr>
          </a:p>
        </p:txBody>
      </p:sp>
      <p:sp>
        <p:nvSpPr>
          <p:cNvPr id="5" name="Rectangle 4">
            <a:extLst>
              <a:ext uri="{FF2B5EF4-FFF2-40B4-BE49-F238E27FC236}">
                <a16:creationId xmlns:a16="http://schemas.microsoft.com/office/drawing/2014/main" id="{C12428E6-A990-B49D-B21E-33E44E0E7271}"/>
              </a:ext>
            </a:extLst>
          </p:cNvPr>
          <p:cNvSpPr/>
          <p:nvPr/>
        </p:nvSpPr>
        <p:spPr>
          <a:xfrm>
            <a:off x="297454" y="900068"/>
            <a:ext cx="10212638" cy="461665"/>
          </a:xfrm>
          <a:prstGeom prst="rect">
            <a:avLst/>
          </a:prstGeom>
        </p:spPr>
        <p:txBody>
          <a:bodyPr wrap="square">
            <a:spAutoFit/>
          </a:bodyPr>
          <a:lstStyle/>
          <a:p>
            <a:r>
              <a:rPr lang="en-GB" sz="2400" dirty="0">
                <a:solidFill>
                  <a:srgbClr val="004B90"/>
                </a:solidFill>
                <a:latin typeface="Aptos" panose="020B0004020202020204" pitchFamily="34" charset="0"/>
              </a:rPr>
              <a:t>Mae plant </a:t>
            </a:r>
            <a:r>
              <a:rPr lang="en-GB" sz="2400" dirty="0" err="1">
                <a:solidFill>
                  <a:srgbClr val="004B90"/>
                </a:solidFill>
                <a:latin typeface="Aptos" panose="020B0004020202020204" pitchFamily="34" charset="0"/>
              </a:rPr>
              <a:t>pedair</a:t>
            </a:r>
            <a:r>
              <a:rPr lang="en-GB" sz="2400" dirty="0">
                <a:solidFill>
                  <a:srgbClr val="004B90"/>
                </a:solidFill>
                <a:latin typeface="Aptos" panose="020B0004020202020204" pitchFamily="34" charset="0"/>
              </a:rPr>
              <a:t> </a:t>
            </a:r>
            <a:r>
              <a:rPr lang="en-GB" sz="2400" dirty="0" err="1">
                <a:solidFill>
                  <a:srgbClr val="004B90"/>
                </a:solidFill>
                <a:latin typeface="Aptos" panose="020B0004020202020204" pitchFamily="34" charset="0"/>
              </a:rPr>
              <a:t>oed</a:t>
            </a:r>
            <a:r>
              <a:rPr lang="en-GB" sz="2400" dirty="0">
                <a:solidFill>
                  <a:srgbClr val="004B90"/>
                </a:solidFill>
                <a:latin typeface="Aptos" panose="020B0004020202020204" pitchFamily="34" charset="0"/>
              </a:rPr>
              <a:t> </a:t>
            </a:r>
            <a:r>
              <a:rPr lang="en-GB" sz="2400" dirty="0" err="1">
                <a:solidFill>
                  <a:srgbClr val="004B90"/>
                </a:solidFill>
                <a:latin typeface="Aptos" panose="020B0004020202020204" pitchFamily="34" charset="0"/>
              </a:rPr>
              <a:t>yn</a:t>
            </a:r>
            <a:r>
              <a:rPr lang="en-GB" sz="2400" dirty="0">
                <a:solidFill>
                  <a:srgbClr val="004B90"/>
                </a:solidFill>
                <a:latin typeface="Aptos" panose="020B0004020202020204" pitchFamily="34" charset="0"/>
              </a:rPr>
              <a:t> </a:t>
            </a:r>
            <a:r>
              <a:rPr lang="en-GB" sz="2400" dirty="0" err="1">
                <a:solidFill>
                  <a:srgbClr val="004B90"/>
                </a:solidFill>
                <a:latin typeface="Aptos" panose="020B0004020202020204" pitchFamily="34" charset="0"/>
              </a:rPr>
              <a:t>tueddu</a:t>
            </a:r>
            <a:r>
              <a:rPr lang="en-GB" sz="2400" dirty="0">
                <a:solidFill>
                  <a:srgbClr val="004B90"/>
                </a:solidFill>
                <a:latin typeface="Aptos" panose="020B0004020202020204" pitchFamily="34" charset="0"/>
              </a:rPr>
              <a:t> </a:t>
            </a:r>
            <a:r>
              <a:rPr lang="en-GB" sz="2400" dirty="0" err="1">
                <a:solidFill>
                  <a:srgbClr val="004B90"/>
                </a:solidFill>
                <a:latin typeface="Aptos" panose="020B0004020202020204" pitchFamily="34" charset="0"/>
              </a:rPr>
              <a:t>i</a:t>
            </a:r>
            <a:r>
              <a:rPr lang="en-GB" sz="2400" dirty="0">
                <a:solidFill>
                  <a:srgbClr val="004B90"/>
                </a:solidFill>
                <a:latin typeface="Aptos" panose="020B0004020202020204" pitchFamily="34" charset="0"/>
              </a:rPr>
              <a:t> </a:t>
            </a:r>
            <a:r>
              <a:rPr lang="en-GB" sz="2400" dirty="0" err="1">
                <a:solidFill>
                  <a:srgbClr val="004B90"/>
                </a:solidFill>
                <a:latin typeface="Aptos" panose="020B0004020202020204" pitchFamily="34" charset="0"/>
              </a:rPr>
              <a:t>setlo'n</a:t>
            </a:r>
            <a:r>
              <a:rPr lang="en-GB" sz="2400" dirty="0">
                <a:solidFill>
                  <a:srgbClr val="004B90"/>
                </a:solidFill>
                <a:latin typeface="Aptos" panose="020B0004020202020204" pitchFamily="34" charset="0"/>
              </a:rPr>
              <a:t> </a:t>
            </a:r>
            <a:r>
              <a:rPr lang="en-GB" sz="2400" dirty="0" err="1">
                <a:solidFill>
                  <a:srgbClr val="004B90"/>
                </a:solidFill>
                <a:latin typeface="Aptos" panose="020B0004020202020204" pitchFamily="34" charset="0"/>
              </a:rPr>
              <a:t>gyflymach</a:t>
            </a:r>
            <a:r>
              <a:rPr lang="en-GB" sz="2400" dirty="0">
                <a:solidFill>
                  <a:srgbClr val="004B90"/>
                </a:solidFill>
                <a:latin typeface="Aptos" panose="020B0004020202020204" pitchFamily="34" charset="0"/>
              </a:rPr>
              <a:t> </a:t>
            </a:r>
            <a:r>
              <a:rPr lang="en-GB" sz="2400" dirty="0" err="1">
                <a:solidFill>
                  <a:srgbClr val="004B90"/>
                </a:solidFill>
                <a:latin typeface="Aptos" panose="020B0004020202020204" pitchFamily="34" charset="0"/>
              </a:rPr>
              <a:t>yn</a:t>
            </a:r>
            <a:r>
              <a:rPr lang="en-GB" sz="2400" dirty="0">
                <a:solidFill>
                  <a:srgbClr val="004B90"/>
                </a:solidFill>
                <a:latin typeface="Aptos" panose="020B0004020202020204" pitchFamily="34" charset="0"/>
              </a:rPr>
              <a:t> yr </a:t>
            </a:r>
            <a:r>
              <a:rPr lang="en-GB" sz="2400" dirty="0" err="1">
                <a:solidFill>
                  <a:srgbClr val="004B90"/>
                </a:solidFill>
                <a:latin typeface="Aptos" panose="020B0004020202020204" pitchFamily="34" charset="0"/>
              </a:rPr>
              <a:t>ysgol</a:t>
            </a:r>
            <a:r>
              <a:rPr lang="en-GB" sz="2400" dirty="0">
                <a:solidFill>
                  <a:srgbClr val="004B90"/>
                </a:solidFill>
                <a:latin typeface="Aptos" panose="020B0004020202020204" pitchFamily="34" charset="0"/>
              </a:rPr>
              <a:t> </a:t>
            </a:r>
            <a:r>
              <a:rPr lang="en-GB" sz="2400" dirty="0" err="1">
                <a:solidFill>
                  <a:srgbClr val="004B90"/>
                </a:solidFill>
                <a:latin typeface="Aptos" panose="020B0004020202020204" pitchFamily="34" charset="0"/>
              </a:rPr>
              <a:t>os</a:t>
            </a:r>
            <a:r>
              <a:rPr lang="en-GB" sz="2400" dirty="0">
                <a:solidFill>
                  <a:srgbClr val="004B90"/>
                </a:solidFill>
                <a:latin typeface="Aptos" panose="020B0004020202020204" pitchFamily="34" charset="0"/>
              </a:rPr>
              <a:t> </a:t>
            </a:r>
            <a:r>
              <a:rPr lang="en-GB" sz="2400" dirty="0" err="1">
                <a:solidFill>
                  <a:srgbClr val="004B90"/>
                </a:solidFill>
                <a:latin typeface="Aptos" panose="020B0004020202020204" pitchFamily="34" charset="0"/>
              </a:rPr>
              <a:t>ydyn</a:t>
            </a:r>
            <a:r>
              <a:rPr lang="en-GB" sz="2400" dirty="0">
                <a:solidFill>
                  <a:srgbClr val="004B90"/>
                </a:solidFill>
                <a:latin typeface="Aptos" panose="020B0004020202020204" pitchFamily="34" charset="0"/>
              </a:rPr>
              <a:t> </a:t>
            </a:r>
            <a:r>
              <a:rPr lang="en-GB" sz="2400" dirty="0" err="1">
                <a:solidFill>
                  <a:srgbClr val="004B90"/>
                </a:solidFill>
                <a:latin typeface="Aptos" panose="020B0004020202020204" pitchFamily="34" charset="0"/>
              </a:rPr>
              <a:t>nhw</a:t>
            </a:r>
            <a:r>
              <a:rPr lang="en-GB" sz="2400" dirty="0">
                <a:solidFill>
                  <a:srgbClr val="004B90"/>
                </a:solidFill>
                <a:latin typeface="Aptos" panose="020B0004020202020204" pitchFamily="34" charset="0"/>
              </a:rPr>
              <a:t>:</a:t>
            </a:r>
          </a:p>
        </p:txBody>
      </p:sp>
      <p:sp>
        <p:nvSpPr>
          <p:cNvPr id="6" name="TextBox 5">
            <a:extLst>
              <a:ext uri="{FF2B5EF4-FFF2-40B4-BE49-F238E27FC236}">
                <a16:creationId xmlns:a16="http://schemas.microsoft.com/office/drawing/2014/main" id="{4270456E-C713-C2EC-C330-A86C14CEDFBD}"/>
              </a:ext>
            </a:extLst>
          </p:cNvPr>
          <p:cNvSpPr txBox="1"/>
          <p:nvPr/>
        </p:nvSpPr>
        <p:spPr>
          <a:xfrm>
            <a:off x="297454" y="1467148"/>
            <a:ext cx="11082970" cy="3923703"/>
          </a:xfrm>
          <a:prstGeom prst="rect">
            <a:avLst/>
          </a:prstGeom>
          <a:solidFill>
            <a:schemeClr val="accent2">
              <a:lumMod val="40000"/>
              <a:lumOff val="60000"/>
            </a:schemeClr>
          </a:solidFill>
        </p:spPr>
        <p:txBody>
          <a:bodyPr wrap="square" rtlCol="0">
            <a:spAutoFit/>
          </a:bodyPr>
          <a:lstStyle/>
          <a:p>
            <a:pPr>
              <a:lnSpc>
                <a:spcPct val="150000"/>
              </a:lnSpc>
            </a:pPr>
            <a:r>
              <a:rPr lang="en-GB" sz="2100" dirty="0">
                <a:latin typeface="Aptos" panose="020B0004020202020204" pitchFamily="34" charset="0"/>
              </a:rPr>
              <a:t>• bod â </a:t>
            </a:r>
            <a:r>
              <a:rPr lang="en-GB" sz="2100" dirty="0" err="1">
                <a:latin typeface="Aptos" panose="020B0004020202020204" pitchFamily="34" charset="0"/>
              </a:rPr>
              <a:t>digon</a:t>
            </a:r>
            <a:r>
              <a:rPr lang="en-GB" sz="2100" dirty="0">
                <a:latin typeface="Aptos" panose="020B0004020202020204" pitchFamily="34" charset="0"/>
              </a:rPr>
              <a:t> o </a:t>
            </a:r>
            <a:r>
              <a:rPr lang="en-GB" sz="2100" dirty="0" err="1">
                <a:latin typeface="Aptos" panose="020B0004020202020204" pitchFamily="34" charset="0"/>
              </a:rPr>
              <a:t>iaith</a:t>
            </a:r>
            <a:r>
              <a:rPr lang="en-GB" sz="2100" dirty="0">
                <a:latin typeface="Aptos" panose="020B0004020202020204" pitchFamily="34" charset="0"/>
              </a:rPr>
              <a:t> </a:t>
            </a:r>
            <a:r>
              <a:rPr lang="en-GB" sz="2100" dirty="0" err="1">
                <a:latin typeface="Aptos" panose="020B0004020202020204" pitchFamily="34" charset="0"/>
              </a:rPr>
              <a:t>i</a:t>
            </a:r>
            <a:r>
              <a:rPr lang="en-GB" sz="2100" dirty="0">
                <a:latin typeface="Aptos" panose="020B0004020202020204" pitchFamily="34" charset="0"/>
              </a:rPr>
              <a:t> </a:t>
            </a:r>
            <a:r>
              <a:rPr lang="en-GB" sz="2100" dirty="0" err="1">
                <a:latin typeface="Aptos" panose="020B0004020202020204" pitchFamily="34" charset="0"/>
              </a:rPr>
              <a:t>fynegi</a:t>
            </a:r>
            <a:r>
              <a:rPr lang="en-GB" sz="2100" dirty="0">
                <a:latin typeface="Aptos" panose="020B0004020202020204" pitchFamily="34" charset="0"/>
              </a:rPr>
              <a:t> </a:t>
            </a:r>
            <a:r>
              <a:rPr lang="en-GB" sz="2100" dirty="0" err="1">
                <a:latin typeface="Aptos" panose="020B0004020202020204" pitchFamily="34" charset="0"/>
              </a:rPr>
              <a:t>eu</a:t>
            </a:r>
            <a:r>
              <a:rPr lang="en-GB" sz="2100" dirty="0">
                <a:latin typeface="Aptos" panose="020B0004020202020204" pitchFamily="34" charset="0"/>
              </a:rPr>
              <a:t> </a:t>
            </a:r>
            <a:r>
              <a:rPr lang="en-GB" sz="2100" dirty="0" err="1">
                <a:latin typeface="Aptos" panose="020B0004020202020204" pitchFamily="34" charset="0"/>
              </a:rPr>
              <a:t>hunain</a:t>
            </a:r>
            <a:r>
              <a:rPr lang="en-GB" sz="2100" dirty="0">
                <a:latin typeface="Aptos" panose="020B0004020202020204" pitchFamily="34" charset="0"/>
              </a:rPr>
              <a:t> a </a:t>
            </a:r>
            <a:r>
              <a:rPr lang="en-GB" sz="2100" dirty="0" err="1">
                <a:latin typeface="Aptos" panose="020B0004020202020204" pitchFamily="34" charset="0"/>
              </a:rPr>
              <a:t>gofyn</a:t>
            </a:r>
            <a:r>
              <a:rPr lang="en-GB" sz="2100" dirty="0">
                <a:latin typeface="Aptos" panose="020B0004020202020204" pitchFamily="34" charset="0"/>
              </a:rPr>
              <a:t> </a:t>
            </a:r>
            <a:r>
              <a:rPr lang="en-GB" sz="2100" dirty="0" err="1">
                <a:latin typeface="Aptos" panose="020B0004020202020204" pitchFamily="34" charset="0"/>
              </a:rPr>
              <a:t>cwestiynau</a:t>
            </a:r>
            <a:r>
              <a:rPr lang="en-GB" sz="2100" dirty="0">
                <a:latin typeface="Aptos" panose="020B0004020202020204" pitchFamily="34" charset="0"/>
              </a:rPr>
              <a:t> (</a:t>
            </a:r>
            <a:r>
              <a:rPr lang="en-GB" sz="2100" dirty="0" err="1">
                <a:latin typeface="Aptos" panose="020B0004020202020204" pitchFamily="34" charset="0"/>
              </a:rPr>
              <a:t>sgiliau</a:t>
            </a:r>
            <a:r>
              <a:rPr lang="en-GB" sz="2100" dirty="0">
                <a:latin typeface="Aptos" panose="020B0004020202020204" pitchFamily="34" charset="0"/>
              </a:rPr>
              <a:t> </a:t>
            </a:r>
            <a:r>
              <a:rPr lang="en-GB" sz="2100" dirty="0" err="1">
                <a:latin typeface="Aptos" panose="020B0004020202020204" pitchFamily="34" charset="0"/>
              </a:rPr>
              <a:t>iaith</a:t>
            </a:r>
            <a:r>
              <a:rPr lang="en-GB" sz="2100" dirty="0">
                <a:latin typeface="Aptos" panose="020B0004020202020204" pitchFamily="34" charset="0"/>
              </a:rPr>
              <a:t> </a:t>
            </a:r>
            <a:r>
              <a:rPr lang="en-GB" sz="2100" dirty="0" err="1">
                <a:latin typeface="Aptos" panose="020B0004020202020204" pitchFamily="34" charset="0"/>
              </a:rPr>
              <a:t>cynnar</a:t>
            </a:r>
            <a:r>
              <a:rPr lang="en-GB" sz="2100" dirty="0">
                <a:latin typeface="Aptos" panose="020B0004020202020204" pitchFamily="34" charset="0"/>
              </a:rPr>
              <a:t>)</a:t>
            </a:r>
          </a:p>
          <a:p>
            <a:pPr>
              <a:lnSpc>
                <a:spcPct val="150000"/>
              </a:lnSpc>
            </a:pPr>
            <a:r>
              <a:rPr lang="en-GB" sz="2100" dirty="0">
                <a:latin typeface="Aptos" panose="020B0004020202020204" pitchFamily="34" charset="0"/>
              </a:rPr>
              <a:t>• </a:t>
            </a:r>
            <a:r>
              <a:rPr lang="en-GB" sz="2100" dirty="0" err="1">
                <a:latin typeface="Aptos" panose="020B0004020202020204" pitchFamily="34" charset="0"/>
              </a:rPr>
              <a:t>gallu</a:t>
            </a:r>
            <a:r>
              <a:rPr lang="en-GB" sz="2100" dirty="0">
                <a:latin typeface="Aptos" panose="020B0004020202020204" pitchFamily="34" charset="0"/>
              </a:rPr>
              <a:t> </a:t>
            </a:r>
            <a:r>
              <a:rPr lang="en-GB" sz="2100" dirty="0" err="1">
                <a:latin typeface="Aptos" panose="020B0004020202020204" pitchFamily="34" charset="0"/>
              </a:rPr>
              <a:t>gwrando</a:t>
            </a:r>
            <a:r>
              <a:rPr lang="en-GB" sz="2100" dirty="0">
                <a:latin typeface="Aptos" panose="020B0004020202020204" pitchFamily="34" charset="0"/>
              </a:rPr>
              <a:t> </a:t>
            </a:r>
            <a:r>
              <a:rPr lang="en-GB" sz="2100" dirty="0" err="1">
                <a:latin typeface="Aptos" panose="020B0004020202020204" pitchFamily="34" charset="0"/>
              </a:rPr>
              <a:t>ar</a:t>
            </a:r>
            <a:r>
              <a:rPr lang="en-GB" sz="2100" dirty="0">
                <a:latin typeface="Aptos" panose="020B0004020202020204" pitchFamily="34" charset="0"/>
              </a:rPr>
              <a:t> </a:t>
            </a:r>
            <a:r>
              <a:rPr lang="en-GB" sz="2100" dirty="0" err="1">
                <a:latin typeface="Aptos" panose="020B0004020202020204" pitchFamily="34" charset="0"/>
              </a:rPr>
              <a:t>gyfarwyddiadau</a:t>
            </a:r>
            <a:r>
              <a:rPr lang="en-GB" sz="2100" dirty="0">
                <a:latin typeface="Aptos" panose="020B0004020202020204" pitchFamily="34" charset="0"/>
              </a:rPr>
              <a:t> </a:t>
            </a:r>
            <a:r>
              <a:rPr lang="en-GB" sz="2100" dirty="0" err="1">
                <a:latin typeface="Aptos" panose="020B0004020202020204" pitchFamily="34" charset="0"/>
              </a:rPr>
              <a:t>a’u</a:t>
            </a:r>
            <a:r>
              <a:rPr lang="en-GB" sz="2100" dirty="0">
                <a:latin typeface="Aptos" panose="020B0004020202020204" pitchFamily="34" charset="0"/>
              </a:rPr>
              <a:t> </a:t>
            </a:r>
            <a:r>
              <a:rPr lang="en-GB" sz="2100" dirty="0" err="1">
                <a:latin typeface="Aptos" panose="020B0004020202020204" pitchFamily="34" charset="0"/>
              </a:rPr>
              <a:t>dilyn</a:t>
            </a:r>
            <a:endParaRPr lang="en-GB" sz="2100" dirty="0">
              <a:latin typeface="Aptos" panose="020B0004020202020204" pitchFamily="34" charset="0"/>
            </a:endParaRPr>
          </a:p>
          <a:p>
            <a:pPr>
              <a:lnSpc>
                <a:spcPct val="150000"/>
              </a:lnSpc>
            </a:pPr>
            <a:r>
              <a:rPr lang="en-GB" sz="2100" dirty="0">
                <a:latin typeface="Aptos" panose="020B0004020202020204" pitchFamily="34" charset="0"/>
              </a:rPr>
              <a:t>• </a:t>
            </a:r>
            <a:r>
              <a:rPr lang="en-GB" sz="2100" dirty="0" err="1">
                <a:latin typeface="Aptos" panose="020B0004020202020204" pitchFamily="34" charset="0"/>
              </a:rPr>
              <a:t>gallu</a:t>
            </a:r>
            <a:r>
              <a:rPr lang="en-GB" sz="2100" dirty="0">
                <a:latin typeface="Aptos" panose="020B0004020202020204" pitchFamily="34" charset="0"/>
              </a:rPr>
              <a:t> </a:t>
            </a:r>
            <a:r>
              <a:rPr lang="en-GB" sz="2100" dirty="0" err="1">
                <a:latin typeface="Aptos" panose="020B0004020202020204" pitchFamily="34" charset="0"/>
              </a:rPr>
              <a:t>dod</a:t>
            </a:r>
            <a:r>
              <a:rPr lang="en-GB" sz="2100" dirty="0">
                <a:latin typeface="Aptos" panose="020B0004020202020204" pitchFamily="34" charset="0"/>
              </a:rPr>
              <a:t> </a:t>
            </a:r>
            <a:r>
              <a:rPr lang="en-GB" sz="2100" dirty="0" err="1">
                <a:latin typeface="Aptos" panose="020B0004020202020204" pitchFamily="34" charset="0"/>
              </a:rPr>
              <a:t>ymlaen</a:t>
            </a:r>
            <a:r>
              <a:rPr lang="en-GB" sz="2100" dirty="0">
                <a:latin typeface="Aptos" panose="020B0004020202020204" pitchFamily="34" charset="0"/>
              </a:rPr>
              <a:t> â </a:t>
            </a:r>
            <a:r>
              <a:rPr lang="en-GB" sz="2100" dirty="0" err="1">
                <a:latin typeface="Aptos" panose="020B0004020202020204" pitchFamily="34" charset="0"/>
              </a:rPr>
              <a:t>phlant</a:t>
            </a:r>
            <a:r>
              <a:rPr lang="en-GB" sz="2100" dirty="0">
                <a:latin typeface="Aptos" panose="020B0004020202020204" pitchFamily="34" charset="0"/>
              </a:rPr>
              <a:t> </a:t>
            </a:r>
            <a:r>
              <a:rPr lang="en-GB" sz="2100" dirty="0" err="1">
                <a:latin typeface="Aptos" panose="020B0004020202020204" pitchFamily="34" charset="0"/>
              </a:rPr>
              <a:t>eraill</a:t>
            </a:r>
            <a:r>
              <a:rPr lang="en-GB" sz="2100" dirty="0">
                <a:latin typeface="Aptos" panose="020B0004020202020204" pitchFamily="34" charset="0"/>
              </a:rPr>
              <a:t>, </a:t>
            </a:r>
            <a:r>
              <a:rPr lang="en-GB" sz="2100" dirty="0" err="1">
                <a:latin typeface="Aptos" panose="020B0004020202020204" pitchFamily="34" charset="0"/>
              </a:rPr>
              <a:t>gan</a:t>
            </a:r>
            <a:r>
              <a:rPr lang="en-GB" sz="2100" dirty="0">
                <a:latin typeface="Aptos" panose="020B0004020202020204" pitchFamily="34" charset="0"/>
              </a:rPr>
              <a:t> </a:t>
            </a:r>
            <a:r>
              <a:rPr lang="en-GB" sz="2100" dirty="0" err="1">
                <a:latin typeface="Aptos" panose="020B0004020202020204" pitchFamily="34" charset="0"/>
              </a:rPr>
              <a:t>rannu</a:t>
            </a:r>
            <a:r>
              <a:rPr lang="en-GB" sz="2100" dirty="0">
                <a:latin typeface="Aptos" panose="020B0004020202020204" pitchFamily="34" charset="0"/>
              </a:rPr>
              <a:t> a </a:t>
            </a:r>
            <a:r>
              <a:rPr lang="en-GB" sz="2100" dirty="0" err="1">
                <a:latin typeface="Aptos" panose="020B0004020202020204" pitchFamily="34" charset="0"/>
              </a:rPr>
              <a:t>chymryd</a:t>
            </a:r>
            <a:r>
              <a:rPr lang="en-GB" sz="2100" dirty="0">
                <a:latin typeface="Aptos" panose="020B0004020202020204" pitchFamily="34" charset="0"/>
              </a:rPr>
              <a:t> </a:t>
            </a:r>
            <a:r>
              <a:rPr lang="en-GB" sz="2100" dirty="0" err="1">
                <a:latin typeface="Aptos" panose="020B0004020202020204" pitchFamily="34" charset="0"/>
              </a:rPr>
              <a:t>eu</a:t>
            </a:r>
            <a:r>
              <a:rPr lang="en-GB" sz="2100" dirty="0">
                <a:latin typeface="Aptos" panose="020B0004020202020204" pitchFamily="34" charset="0"/>
              </a:rPr>
              <a:t> </a:t>
            </a:r>
            <a:r>
              <a:rPr lang="en-GB" sz="2100" dirty="0" err="1">
                <a:latin typeface="Aptos" panose="020B0004020202020204" pitchFamily="34" charset="0"/>
              </a:rPr>
              <a:t>tro</a:t>
            </a:r>
            <a:endParaRPr lang="en-GB" sz="2100" dirty="0">
              <a:latin typeface="Aptos" panose="020B0004020202020204" pitchFamily="34" charset="0"/>
            </a:endParaRPr>
          </a:p>
          <a:p>
            <a:pPr>
              <a:lnSpc>
                <a:spcPct val="150000"/>
              </a:lnSpc>
            </a:pPr>
            <a:r>
              <a:rPr lang="en-GB" sz="2100" dirty="0">
                <a:latin typeface="Aptos" panose="020B0004020202020204" pitchFamily="34" charset="0"/>
              </a:rPr>
              <a:t>• </a:t>
            </a:r>
            <a:r>
              <a:rPr lang="en-GB" sz="2100" dirty="0" err="1">
                <a:latin typeface="Aptos" panose="020B0004020202020204" pitchFamily="34" charset="0"/>
              </a:rPr>
              <a:t>mynd</a:t>
            </a:r>
            <a:r>
              <a:rPr lang="en-GB" sz="2100" dirty="0">
                <a:latin typeface="Aptos" panose="020B0004020202020204" pitchFamily="34" charset="0"/>
              </a:rPr>
              <a:t> </a:t>
            </a:r>
            <a:r>
              <a:rPr lang="en-GB" sz="2100" dirty="0" err="1">
                <a:latin typeface="Aptos" panose="020B0004020202020204" pitchFamily="34" charset="0"/>
              </a:rPr>
              <a:t>i'r</a:t>
            </a:r>
            <a:r>
              <a:rPr lang="en-GB" sz="2100" dirty="0">
                <a:latin typeface="Aptos" panose="020B0004020202020204" pitchFamily="34" charset="0"/>
              </a:rPr>
              <a:t> toiled a </a:t>
            </a:r>
            <a:r>
              <a:rPr lang="en-GB" sz="2100" dirty="0" err="1">
                <a:latin typeface="Aptos" panose="020B0004020202020204" pitchFamily="34" charset="0"/>
              </a:rPr>
              <a:t>gwisgo</a:t>
            </a:r>
            <a:r>
              <a:rPr lang="en-GB" sz="2100" dirty="0">
                <a:latin typeface="Aptos" panose="020B0004020202020204" pitchFamily="34" charset="0"/>
              </a:rPr>
              <a:t> </a:t>
            </a:r>
            <a:r>
              <a:rPr lang="en-GB" sz="2100" dirty="0" err="1">
                <a:latin typeface="Aptos" panose="020B0004020202020204" pitchFamily="34" charset="0"/>
              </a:rPr>
              <a:t>ar</a:t>
            </a:r>
            <a:r>
              <a:rPr lang="en-GB" sz="2100" dirty="0">
                <a:latin typeface="Aptos" panose="020B0004020202020204" pitchFamily="34" charset="0"/>
              </a:rPr>
              <a:t> </a:t>
            </a:r>
            <a:r>
              <a:rPr lang="en-GB" sz="2100" dirty="0" err="1">
                <a:latin typeface="Aptos" panose="020B0004020202020204" pitchFamily="34" charset="0"/>
              </a:rPr>
              <a:t>eu</a:t>
            </a:r>
            <a:r>
              <a:rPr lang="en-GB" sz="2100" dirty="0">
                <a:latin typeface="Aptos" panose="020B0004020202020204" pitchFamily="34" charset="0"/>
              </a:rPr>
              <a:t> pen </a:t>
            </a:r>
            <a:r>
              <a:rPr lang="en-GB" sz="2100" dirty="0" err="1">
                <a:latin typeface="Aptos" panose="020B0004020202020204" pitchFamily="34" charset="0"/>
              </a:rPr>
              <a:t>eu</a:t>
            </a:r>
            <a:r>
              <a:rPr lang="en-GB" sz="2100" dirty="0">
                <a:latin typeface="Aptos" panose="020B0004020202020204" pitchFamily="34" charset="0"/>
              </a:rPr>
              <a:t> </a:t>
            </a:r>
            <a:r>
              <a:rPr lang="en-GB" sz="2100" dirty="0" err="1">
                <a:latin typeface="Aptos" panose="020B0004020202020204" pitchFamily="34" charset="0"/>
              </a:rPr>
              <a:t>hunain</a:t>
            </a:r>
            <a:endParaRPr lang="en-GB" sz="2100" dirty="0">
              <a:latin typeface="Aptos" panose="020B0004020202020204" pitchFamily="34" charset="0"/>
            </a:endParaRPr>
          </a:p>
          <a:p>
            <a:pPr>
              <a:lnSpc>
                <a:spcPct val="150000"/>
              </a:lnSpc>
            </a:pPr>
            <a:r>
              <a:rPr lang="en-GB" sz="2100" dirty="0">
                <a:latin typeface="Aptos" panose="020B0004020202020204" pitchFamily="34" charset="0"/>
              </a:rPr>
              <a:t>• </a:t>
            </a:r>
            <a:r>
              <a:rPr lang="en-GB" sz="2100" dirty="0" err="1">
                <a:latin typeface="Aptos" panose="020B0004020202020204" pitchFamily="34" charset="0"/>
              </a:rPr>
              <a:t>ymdopi</a:t>
            </a:r>
            <a:r>
              <a:rPr lang="en-GB" sz="2100" dirty="0">
                <a:latin typeface="Aptos" panose="020B0004020202020204" pitchFamily="34" charset="0"/>
              </a:rPr>
              <a:t> â bod </a:t>
            </a:r>
            <a:r>
              <a:rPr lang="en-GB" sz="2100" dirty="0" err="1">
                <a:latin typeface="Aptos" panose="020B0004020202020204" pitchFamily="34" charset="0"/>
              </a:rPr>
              <a:t>i</a:t>
            </a:r>
            <a:r>
              <a:rPr lang="en-GB" sz="2100" dirty="0">
                <a:latin typeface="Aptos" panose="020B0004020202020204" pitchFamily="34" charset="0"/>
              </a:rPr>
              <a:t> </a:t>
            </a:r>
            <a:r>
              <a:rPr lang="en-GB" sz="2100" dirty="0" err="1">
                <a:latin typeface="Aptos" panose="020B0004020202020204" pitchFamily="34" charset="0"/>
              </a:rPr>
              <a:t>ffwrdd</a:t>
            </a:r>
            <a:r>
              <a:rPr lang="en-GB" sz="2100" dirty="0">
                <a:latin typeface="Aptos" panose="020B0004020202020204" pitchFamily="34" charset="0"/>
              </a:rPr>
              <a:t> </a:t>
            </a:r>
            <a:r>
              <a:rPr lang="en-GB" sz="2100" dirty="0" err="1">
                <a:latin typeface="Aptos" panose="020B0004020202020204" pitchFamily="34" charset="0"/>
              </a:rPr>
              <a:t>o'u</a:t>
            </a:r>
            <a:r>
              <a:rPr lang="en-GB" sz="2100" dirty="0">
                <a:latin typeface="Aptos" panose="020B0004020202020204" pitchFamily="34" charset="0"/>
              </a:rPr>
              <a:t> </a:t>
            </a:r>
            <a:r>
              <a:rPr lang="en-GB" sz="2100" dirty="0" err="1">
                <a:latin typeface="Aptos" panose="020B0004020202020204" pitchFamily="34" charset="0"/>
              </a:rPr>
              <a:t>rhieni</a:t>
            </a:r>
            <a:r>
              <a:rPr lang="en-GB" sz="2100" dirty="0">
                <a:latin typeface="Aptos" panose="020B0004020202020204" pitchFamily="34" charset="0"/>
              </a:rPr>
              <a:t>/</a:t>
            </a:r>
            <a:r>
              <a:rPr lang="en-GB" sz="2100" dirty="0" err="1">
                <a:latin typeface="Aptos" panose="020B0004020202020204" pitchFamily="34" charset="0"/>
              </a:rPr>
              <a:t>gofalwyr</a:t>
            </a:r>
            <a:endParaRPr lang="en-GB" sz="2100" dirty="0">
              <a:latin typeface="Aptos" panose="020B0004020202020204" pitchFamily="34" charset="0"/>
            </a:endParaRPr>
          </a:p>
          <a:p>
            <a:pPr>
              <a:lnSpc>
                <a:spcPct val="150000"/>
              </a:lnSpc>
            </a:pPr>
            <a:r>
              <a:rPr lang="en-GB" sz="2100" dirty="0">
                <a:latin typeface="Aptos" panose="020B0004020202020204" pitchFamily="34" charset="0"/>
              </a:rPr>
              <a:t>• â </a:t>
            </a:r>
            <a:r>
              <a:rPr lang="en-GB" sz="2100" dirty="0" err="1">
                <a:latin typeface="Aptos" panose="020B0004020202020204" pitchFamily="34" charset="0"/>
              </a:rPr>
              <a:t>diddordeb</a:t>
            </a:r>
            <a:r>
              <a:rPr lang="en-GB" sz="2100" dirty="0">
                <a:latin typeface="Aptos" panose="020B0004020202020204" pitchFamily="34" charset="0"/>
              </a:rPr>
              <a:t> </a:t>
            </a:r>
            <a:r>
              <a:rPr lang="en-GB" sz="2100" dirty="0" err="1">
                <a:latin typeface="Aptos" panose="020B0004020202020204" pitchFamily="34" charset="0"/>
              </a:rPr>
              <a:t>mewn</a:t>
            </a:r>
            <a:r>
              <a:rPr lang="en-GB" sz="2100" dirty="0">
                <a:latin typeface="Aptos" panose="020B0004020202020204" pitchFamily="34" charset="0"/>
              </a:rPr>
              <a:t> </a:t>
            </a:r>
            <a:r>
              <a:rPr lang="en-GB" sz="2100" dirty="0" err="1">
                <a:latin typeface="Aptos" panose="020B0004020202020204" pitchFamily="34" charset="0"/>
              </a:rPr>
              <a:t>straeon</a:t>
            </a:r>
            <a:r>
              <a:rPr lang="en-GB" sz="2100" dirty="0">
                <a:latin typeface="Aptos" panose="020B0004020202020204" pitchFamily="34" charset="0"/>
              </a:rPr>
              <a:t>, </a:t>
            </a:r>
            <a:r>
              <a:rPr lang="en-GB" sz="2100" dirty="0" err="1">
                <a:latin typeface="Aptos" panose="020B0004020202020204" pitchFamily="34" charset="0"/>
              </a:rPr>
              <a:t>caneuon</a:t>
            </a:r>
            <a:r>
              <a:rPr lang="en-GB" sz="2100" dirty="0">
                <a:latin typeface="Aptos" panose="020B0004020202020204" pitchFamily="34" charset="0"/>
              </a:rPr>
              <a:t> a </a:t>
            </a:r>
            <a:r>
              <a:rPr lang="en-GB" sz="2100" dirty="0" err="1">
                <a:latin typeface="Aptos" panose="020B0004020202020204" pitchFamily="34" charset="0"/>
              </a:rPr>
              <a:t>rhigymau</a:t>
            </a:r>
            <a:r>
              <a:rPr lang="en-GB" sz="2100" dirty="0">
                <a:latin typeface="Aptos" panose="020B0004020202020204" pitchFamily="34" charset="0"/>
              </a:rPr>
              <a:t>, </a:t>
            </a:r>
            <a:r>
              <a:rPr lang="en-GB" sz="2100" dirty="0" err="1">
                <a:latin typeface="Aptos" panose="020B0004020202020204" pitchFamily="34" charset="0"/>
              </a:rPr>
              <a:t>tynnu</a:t>
            </a:r>
            <a:r>
              <a:rPr lang="en-GB" sz="2100" dirty="0">
                <a:latin typeface="Aptos" panose="020B0004020202020204" pitchFamily="34" charset="0"/>
              </a:rPr>
              <a:t> </a:t>
            </a:r>
            <a:r>
              <a:rPr lang="en-GB" sz="2100" dirty="0" err="1">
                <a:latin typeface="Aptos" panose="020B0004020202020204" pitchFamily="34" charset="0"/>
              </a:rPr>
              <a:t>lluniau</a:t>
            </a:r>
            <a:r>
              <a:rPr lang="en-GB" sz="2100" dirty="0">
                <a:latin typeface="Aptos" panose="020B0004020202020204" pitchFamily="34" charset="0"/>
              </a:rPr>
              <a:t> a </a:t>
            </a:r>
            <a:r>
              <a:rPr lang="en-GB" sz="2100" dirty="0" err="1">
                <a:latin typeface="Aptos" panose="020B0004020202020204" pitchFamily="34" charset="0"/>
              </a:rPr>
              <a:t>gwneud</a:t>
            </a:r>
            <a:r>
              <a:rPr lang="en-GB" sz="2100" dirty="0">
                <a:latin typeface="Aptos" panose="020B0004020202020204" pitchFamily="34" charset="0"/>
              </a:rPr>
              <a:t> </a:t>
            </a:r>
            <a:r>
              <a:rPr lang="en-GB" sz="2100" dirty="0" err="1">
                <a:latin typeface="Aptos" panose="020B0004020202020204" pitchFamily="34" charset="0"/>
              </a:rPr>
              <a:t>pethau</a:t>
            </a:r>
            <a:endParaRPr lang="en-GB" sz="2100" dirty="0">
              <a:latin typeface="Aptos" panose="020B0004020202020204" pitchFamily="34" charset="0"/>
            </a:endParaRPr>
          </a:p>
          <a:p>
            <a:pPr>
              <a:lnSpc>
                <a:spcPct val="150000"/>
              </a:lnSpc>
            </a:pPr>
            <a:r>
              <a:rPr lang="en-GB" sz="2100" dirty="0">
                <a:latin typeface="Aptos" panose="020B0004020202020204" pitchFamily="34" charset="0"/>
              </a:rPr>
              <a:t>• bod â </a:t>
            </a:r>
            <a:r>
              <a:rPr lang="en-GB" sz="2100" dirty="0" err="1">
                <a:latin typeface="Aptos" panose="020B0004020202020204" pitchFamily="34" charset="0"/>
              </a:rPr>
              <a:t>rhywfaint</a:t>
            </a:r>
            <a:r>
              <a:rPr lang="en-GB" sz="2100" dirty="0">
                <a:latin typeface="Aptos" panose="020B0004020202020204" pitchFamily="34" charset="0"/>
              </a:rPr>
              <a:t> o </a:t>
            </a:r>
            <a:r>
              <a:rPr lang="en-GB" sz="2100" dirty="0" err="1">
                <a:latin typeface="Aptos" panose="020B0004020202020204" pitchFamily="34" charset="0"/>
              </a:rPr>
              <a:t>gyfarwyddyd</a:t>
            </a:r>
            <a:r>
              <a:rPr lang="en-GB" sz="2100" dirty="0">
                <a:latin typeface="Aptos" panose="020B0004020202020204" pitchFamily="34" charset="0"/>
              </a:rPr>
              <a:t> â </a:t>
            </a:r>
            <a:r>
              <a:rPr lang="en-GB" sz="2100" dirty="0" err="1">
                <a:latin typeface="Aptos" panose="020B0004020202020204" pitchFamily="34" charset="0"/>
              </a:rPr>
              <a:t>llythrennau</a:t>
            </a:r>
            <a:r>
              <a:rPr lang="en-GB" sz="2100" dirty="0">
                <a:latin typeface="Aptos" panose="020B0004020202020204" pitchFamily="34" charset="0"/>
              </a:rPr>
              <a:t> a </a:t>
            </a:r>
            <a:r>
              <a:rPr lang="en-GB" sz="2100" dirty="0" err="1">
                <a:latin typeface="Aptos" panose="020B0004020202020204" pitchFamily="34" charset="0"/>
              </a:rPr>
              <a:t>rhifau</a:t>
            </a:r>
            <a:endParaRPr lang="en-GB" sz="2100" dirty="0">
              <a:latin typeface="Aptos" panose="020B0004020202020204" pitchFamily="34" charset="0"/>
            </a:endParaRPr>
          </a:p>
          <a:p>
            <a:pPr>
              <a:lnSpc>
                <a:spcPct val="150000"/>
              </a:lnSpc>
            </a:pPr>
            <a:r>
              <a:rPr lang="en-GB" sz="2100" dirty="0">
                <a:latin typeface="Aptos" panose="020B0004020202020204" pitchFamily="34" charset="0"/>
              </a:rPr>
              <a:t>• </a:t>
            </a:r>
            <a:r>
              <a:rPr lang="en-GB" sz="2100" dirty="0" err="1">
                <a:latin typeface="Aptos" panose="020B0004020202020204" pitchFamily="34" charset="0"/>
              </a:rPr>
              <a:t>yn</a:t>
            </a:r>
            <a:r>
              <a:rPr lang="en-GB" sz="2100" dirty="0">
                <a:latin typeface="Aptos" panose="020B0004020202020204" pitchFamily="34" charset="0"/>
              </a:rPr>
              <a:t> </a:t>
            </a:r>
            <a:r>
              <a:rPr lang="en-GB" sz="2100" dirty="0" err="1">
                <a:latin typeface="Aptos" panose="020B0004020202020204" pitchFamily="34" charset="0"/>
              </a:rPr>
              <a:t>chwilfrydig</a:t>
            </a:r>
            <a:r>
              <a:rPr lang="en-GB" sz="2100" dirty="0">
                <a:latin typeface="Aptos" panose="020B0004020202020204" pitchFamily="34" charset="0"/>
              </a:rPr>
              <a:t> am y </a:t>
            </a:r>
            <a:r>
              <a:rPr lang="en-GB" sz="2100" dirty="0" err="1">
                <a:latin typeface="Aptos" panose="020B0004020202020204" pitchFamily="34" charset="0"/>
              </a:rPr>
              <a:t>byd</a:t>
            </a:r>
            <a:r>
              <a:rPr lang="en-GB" sz="2100" dirty="0">
                <a:latin typeface="Aptos" panose="020B0004020202020204" pitchFamily="34" charset="0"/>
              </a:rPr>
              <a:t>, </a:t>
            </a:r>
            <a:r>
              <a:rPr lang="en-GB" sz="2100" dirty="0" err="1">
                <a:latin typeface="Aptos" panose="020B0004020202020204" pitchFamily="34" charset="0"/>
              </a:rPr>
              <a:t>gyda</a:t>
            </a:r>
            <a:r>
              <a:rPr lang="en-GB" sz="2100" dirty="0">
                <a:latin typeface="Aptos" panose="020B0004020202020204" pitchFamily="34" charset="0"/>
              </a:rPr>
              <a:t> </a:t>
            </a:r>
            <a:r>
              <a:rPr lang="en-GB" sz="2100" dirty="0" err="1">
                <a:latin typeface="Aptos" panose="020B0004020202020204" pitchFamily="34" charset="0"/>
              </a:rPr>
              <a:t>dyhead</a:t>
            </a:r>
            <a:r>
              <a:rPr lang="en-GB" sz="2100" dirty="0">
                <a:latin typeface="Aptos" panose="020B0004020202020204" pitchFamily="34" charset="0"/>
              </a:rPr>
              <a:t> </a:t>
            </a:r>
            <a:r>
              <a:rPr lang="en-GB" sz="2100" dirty="0" err="1">
                <a:latin typeface="Aptos" panose="020B0004020202020204" pitchFamily="34" charset="0"/>
              </a:rPr>
              <a:t>i</a:t>
            </a:r>
            <a:r>
              <a:rPr lang="en-GB" sz="2100" dirty="0">
                <a:latin typeface="Aptos" panose="020B0004020202020204" pitchFamily="34" charset="0"/>
              </a:rPr>
              <a:t> </a:t>
            </a:r>
            <a:r>
              <a:rPr lang="en-GB" sz="2100" dirty="0" err="1">
                <a:latin typeface="Aptos" panose="020B0004020202020204" pitchFamily="34" charset="0"/>
              </a:rPr>
              <a:t>ddysgu</a:t>
            </a:r>
            <a:r>
              <a:rPr lang="en-GB" sz="2100" dirty="0">
                <a:latin typeface="Aptos" panose="020B0004020202020204" pitchFamily="34" charset="0"/>
              </a:rPr>
              <a:t>.</a:t>
            </a:r>
          </a:p>
        </p:txBody>
      </p:sp>
      <p:sp>
        <p:nvSpPr>
          <p:cNvPr id="8" name="TextBox 7">
            <a:extLst>
              <a:ext uri="{FF2B5EF4-FFF2-40B4-BE49-F238E27FC236}">
                <a16:creationId xmlns:a16="http://schemas.microsoft.com/office/drawing/2014/main" id="{A1E6BB33-1773-5680-3C2F-0D08EB1499B4}"/>
              </a:ext>
            </a:extLst>
          </p:cNvPr>
          <p:cNvSpPr txBox="1"/>
          <p:nvPr/>
        </p:nvSpPr>
        <p:spPr>
          <a:xfrm>
            <a:off x="7271132" y="4628916"/>
            <a:ext cx="3955056" cy="646331"/>
          </a:xfrm>
          <a:prstGeom prst="rect">
            <a:avLst/>
          </a:prstGeom>
          <a:noFill/>
        </p:spPr>
        <p:txBody>
          <a:bodyPr wrap="square">
            <a:spAutoFit/>
          </a:bodyPr>
          <a:lstStyle/>
          <a:p>
            <a:r>
              <a:rPr lang="en-GB" dirty="0">
                <a:hlinkClick r:id="rId4"/>
              </a:rPr>
              <a:t>theme-3-welcoming-families-to-engage-with-the-school-resources-1-9.pdf</a:t>
            </a:r>
            <a:endParaRPr lang="en-GB" dirty="0"/>
          </a:p>
        </p:txBody>
      </p:sp>
    </p:spTree>
    <p:extLst>
      <p:ext uri="{BB962C8B-B14F-4D97-AF65-F5344CB8AC3E}">
        <p14:creationId xmlns:p14="http://schemas.microsoft.com/office/powerpoint/2010/main" val="288705120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29C5C54A-76C9-1713-EED3-F73C375EDB6C}"/>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D3C0B024-C64A-C921-C65C-5FEC7B2D6FF8}"/>
              </a:ext>
            </a:extLst>
          </p:cNvPr>
          <p:cNvPicPr>
            <a:picLocks noChangeAspect="1"/>
          </p:cNvPicPr>
          <p:nvPr/>
        </p:nvPicPr>
        <p:blipFill>
          <a:blip r:embed="rId3"/>
          <a:stretch>
            <a:fillRect/>
          </a:stretch>
        </p:blipFill>
        <p:spPr>
          <a:xfrm>
            <a:off x="0" y="5581555"/>
            <a:ext cx="12196757" cy="1276445"/>
          </a:xfrm>
          <a:prstGeom prst="rect">
            <a:avLst/>
          </a:prstGeom>
        </p:spPr>
      </p:pic>
      <p:sp>
        <p:nvSpPr>
          <p:cNvPr id="4" name="TextBox 3">
            <a:extLst>
              <a:ext uri="{FF2B5EF4-FFF2-40B4-BE49-F238E27FC236}">
                <a16:creationId xmlns:a16="http://schemas.microsoft.com/office/drawing/2014/main" id="{47B12096-9C97-E5D3-63F6-FC9FF76AC106}"/>
              </a:ext>
            </a:extLst>
          </p:cNvPr>
          <p:cNvSpPr txBox="1"/>
          <p:nvPr/>
        </p:nvSpPr>
        <p:spPr>
          <a:xfrm>
            <a:off x="341523" y="363557"/>
            <a:ext cx="5649817" cy="492443"/>
          </a:xfrm>
          <a:prstGeom prst="rect">
            <a:avLst/>
          </a:prstGeom>
          <a:noFill/>
        </p:spPr>
        <p:txBody>
          <a:bodyPr wrap="square" rtlCol="0">
            <a:spAutoFit/>
          </a:bodyPr>
          <a:lstStyle/>
          <a:p>
            <a:r>
              <a:rPr lang="cy-GB" sz="2600" b="1" dirty="0">
                <a:latin typeface="Aptos" panose="020B0004020202020204" pitchFamily="34" charset="0"/>
              </a:rPr>
              <a:t> </a:t>
            </a:r>
            <a:r>
              <a:rPr lang="cy-GB" sz="2600" b="1" dirty="0" err="1">
                <a:latin typeface="Aptos" panose="020B0004020202020204" pitchFamily="34" charset="0"/>
              </a:rPr>
              <a:t>What</a:t>
            </a:r>
            <a:r>
              <a:rPr lang="cy-GB" sz="2600" b="1" dirty="0">
                <a:latin typeface="Aptos" panose="020B0004020202020204" pitchFamily="34" charset="0"/>
              </a:rPr>
              <a:t> does ‘</a:t>
            </a:r>
            <a:r>
              <a:rPr lang="cy-GB" sz="2600" b="1" dirty="0" err="1">
                <a:latin typeface="Aptos" panose="020B0004020202020204" pitchFamily="34" charset="0"/>
              </a:rPr>
              <a:t>ready</a:t>
            </a:r>
            <a:r>
              <a:rPr lang="cy-GB" sz="2600" b="1" dirty="0">
                <a:latin typeface="Aptos" panose="020B0004020202020204" pitchFamily="34" charset="0"/>
              </a:rPr>
              <a:t> to </a:t>
            </a:r>
            <a:r>
              <a:rPr lang="cy-GB" sz="2600" b="1" dirty="0" err="1">
                <a:latin typeface="Aptos" panose="020B0004020202020204" pitchFamily="34" charset="0"/>
              </a:rPr>
              <a:t>learn</a:t>
            </a:r>
            <a:r>
              <a:rPr lang="cy-GB" sz="2600" b="1" dirty="0">
                <a:latin typeface="Aptos" panose="020B0004020202020204" pitchFamily="34" charset="0"/>
              </a:rPr>
              <a:t>’ </a:t>
            </a:r>
            <a:r>
              <a:rPr lang="cy-GB" sz="2600" b="1" dirty="0" err="1">
                <a:latin typeface="Aptos" panose="020B0004020202020204" pitchFamily="34" charset="0"/>
              </a:rPr>
              <a:t>mean</a:t>
            </a:r>
            <a:r>
              <a:rPr lang="cy-GB" sz="2600" b="1" dirty="0">
                <a:latin typeface="Aptos" panose="020B0004020202020204" pitchFamily="34" charset="0"/>
              </a:rPr>
              <a:t>?</a:t>
            </a:r>
            <a:endParaRPr lang="en-GB" sz="2600" b="1" dirty="0">
              <a:latin typeface="Aptos" panose="020B0004020202020204" pitchFamily="34" charset="0"/>
            </a:endParaRPr>
          </a:p>
        </p:txBody>
      </p:sp>
      <p:sp>
        <p:nvSpPr>
          <p:cNvPr id="5" name="TextBox 4">
            <a:extLst>
              <a:ext uri="{FF2B5EF4-FFF2-40B4-BE49-F238E27FC236}">
                <a16:creationId xmlns:a16="http://schemas.microsoft.com/office/drawing/2014/main" id="{940FF88B-8933-AAE8-DC37-87931F0ECCE9}"/>
              </a:ext>
            </a:extLst>
          </p:cNvPr>
          <p:cNvSpPr txBox="1"/>
          <p:nvPr/>
        </p:nvSpPr>
        <p:spPr>
          <a:xfrm>
            <a:off x="341523" y="1112704"/>
            <a:ext cx="11413475" cy="461665"/>
          </a:xfrm>
          <a:prstGeom prst="rect">
            <a:avLst/>
          </a:prstGeom>
          <a:noFill/>
        </p:spPr>
        <p:txBody>
          <a:bodyPr wrap="square" rtlCol="0">
            <a:spAutoFit/>
          </a:bodyPr>
          <a:lstStyle/>
          <a:p>
            <a:r>
              <a:rPr lang="cy-GB" sz="2400" dirty="0" err="1">
                <a:latin typeface="Aptos" panose="020B0004020202020204" pitchFamily="34" charset="0"/>
              </a:rPr>
              <a:t>Children</a:t>
            </a:r>
            <a:r>
              <a:rPr lang="cy-GB" sz="2400" dirty="0">
                <a:latin typeface="Aptos" panose="020B0004020202020204" pitchFamily="34" charset="0"/>
              </a:rPr>
              <a:t> </a:t>
            </a:r>
            <a:r>
              <a:rPr lang="cy-GB" sz="2400" dirty="0" err="1">
                <a:latin typeface="Aptos" panose="020B0004020202020204" pitchFamily="34" charset="0"/>
              </a:rPr>
              <a:t>age</a:t>
            </a:r>
            <a:r>
              <a:rPr lang="cy-GB" sz="2400" dirty="0">
                <a:latin typeface="Aptos" panose="020B0004020202020204" pitchFamily="34" charset="0"/>
              </a:rPr>
              <a:t> </a:t>
            </a:r>
            <a:r>
              <a:rPr lang="cy-GB" sz="2400" dirty="0" err="1">
                <a:latin typeface="Aptos" panose="020B0004020202020204" pitchFamily="34" charset="0"/>
              </a:rPr>
              <a:t>four</a:t>
            </a:r>
            <a:r>
              <a:rPr lang="cy-GB" sz="2400" dirty="0">
                <a:latin typeface="Aptos" panose="020B0004020202020204" pitchFamily="34" charset="0"/>
              </a:rPr>
              <a:t> </a:t>
            </a:r>
            <a:r>
              <a:rPr lang="cy-GB" sz="2400" dirty="0" err="1">
                <a:latin typeface="Aptos" panose="020B0004020202020204" pitchFamily="34" charset="0"/>
              </a:rPr>
              <a:t>tend</a:t>
            </a:r>
            <a:r>
              <a:rPr lang="cy-GB" sz="2400" dirty="0">
                <a:latin typeface="Aptos" panose="020B0004020202020204" pitchFamily="34" charset="0"/>
              </a:rPr>
              <a:t> to </a:t>
            </a:r>
            <a:r>
              <a:rPr lang="cy-GB" sz="2400" dirty="0" err="1">
                <a:latin typeface="Aptos" panose="020B0004020202020204" pitchFamily="34" charset="0"/>
              </a:rPr>
              <a:t>settle</a:t>
            </a:r>
            <a:r>
              <a:rPr lang="cy-GB" sz="2400" dirty="0">
                <a:latin typeface="Aptos" panose="020B0004020202020204" pitchFamily="34" charset="0"/>
              </a:rPr>
              <a:t> more </a:t>
            </a:r>
            <a:r>
              <a:rPr lang="cy-GB" sz="2400" dirty="0" err="1">
                <a:latin typeface="Aptos" panose="020B0004020202020204" pitchFamily="34" charset="0"/>
              </a:rPr>
              <a:t>quickly</a:t>
            </a:r>
            <a:r>
              <a:rPr lang="cy-GB" sz="2400" dirty="0">
                <a:latin typeface="Aptos" panose="020B0004020202020204" pitchFamily="34" charset="0"/>
              </a:rPr>
              <a:t> </a:t>
            </a:r>
            <a:r>
              <a:rPr lang="cy-GB" sz="2400" dirty="0" err="1">
                <a:latin typeface="Aptos" panose="020B0004020202020204" pitchFamily="34" charset="0"/>
              </a:rPr>
              <a:t>in</a:t>
            </a:r>
            <a:r>
              <a:rPr lang="cy-GB" sz="2400" dirty="0">
                <a:latin typeface="Aptos" panose="020B0004020202020204" pitchFamily="34" charset="0"/>
              </a:rPr>
              <a:t> </a:t>
            </a:r>
            <a:r>
              <a:rPr lang="cy-GB" sz="2400" dirty="0" err="1">
                <a:latin typeface="Aptos" panose="020B0004020202020204" pitchFamily="34" charset="0"/>
              </a:rPr>
              <a:t>school</a:t>
            </a:r>
            <a:r>
              <a:rPr lang="cy-GB" sz="2400" dirty="0">
                <a:latin typeface="Aptos" panose="020B0004020202020204" pitchFamily="34" charset="0"/>
              </a:rPr>
              <a:t> </a:t>
            </a:r>
            <a:r>
              <a:rPr lang="cy-GB" sz="2400" dirty="0" err="1">
                <a:latin typeface="Aptos" panose="020B0004020202020204" pitchFamily="34" charset="0"/>
              </a:rPr>
              <a:t>if</a:t>
            </a:r>
            <a:r>
              <a:rPr lang="cy-GB" sz="2400" dirty="0">
                <a:latin typeface="Aptos" panose="020B0004020202020204" pitchFamily="34" charset="0"/>
              </a:rPr>
              <a:t> </a:t>
            </a:r>
            <a:r>
              <a:rPr lang="cy-GB" sz="2400" dirty="0" err="1">
                <a:latin typeface="Aptos" panose="020B0004020202020204" pitchFamily="34" charset="0"/>
              </a:rPr>
              <a:t>they</a:t>
            </a:r>
            <a:r>
              <a:rPr lang="cy-GB" sz="2400" dirty="0">
                <a:latin typeface="Aptos" panose="020B0004020202020204" pitchFamily="34" charset="0"/>
              </a:rPr>
              <a:t>:</a:t>
            </a:r>
            <a:endParaRPr lang="en-GB" sz="2400" dirty="0">
              <a:latin typeface="Aptos" panose="020B0004020202020204" pitchFamily="34" charset="0"/>
            </a:endParaRPr>
          </a:p>
        </p:txBody>
      </p:sp>
      <p:pic>
        <p:nvPicPr>
          <p:cNvPr id="7" name="Picture 6">
            <a:extLst>
              <a:ext uri="{FF2B5EF4-FFF2-40B4-BE49-F238E27FC236}">
                <a16:creationId xmlns:a16="http://schemas.microsoft.com/office/drawing/2014/main" id="{82FA3BFF-2A50-C1CC-E34D-CD280FDEB0AF}"/>
              </a:ext>
            </a:extLst>
          </p:cNvPr>
          <p:cNvPicPr>
            <a:picLocks noChangeAspect="1"/>
          </p:cNvPicPr>
          <p:nvPr/>
        </p:nvPicPr>
        <p:blipFill>
          <a:blip r:embed="rId4"/>
          <a:stretch>
            <a:fillRect/>
          </a:stretch>
        </p:blipFill>
        <p:spPr>
          <a:xfrm>
            <a:off x="418641" y="1739510"/>
            <a:ext cx="10807547" cy="3676904"/>
          </a:xfrm>
          <a:prstGeom prst="rect">
            <a:avLst/>
          </a:prstGeom>
        </p:spPr>
      </p:pic>
      <p:sp>
        <p:nvSpPr>
          <p:cNvPr id="8" name="TextBox 7">
            <a:extLst>
              <a:ext uri="{FF2B5EF4-FFF2-40B4-BE49-F238E27FC236}">
                <a16:creationId xmlns:a16="http://schemas.microsoft.com/office/drawing/2014/main" id="{C37E3319-2738-A8F7-BD0E-5CC5EE87CFB1}"/>
              </a:ext>
            </a:extLst>
          </p:cNvPr>
          <p:cNvSpPr txBox="1"/>
          <p:nvPr/>
        </p:nvSpPr>
        <p:spPr>
          <a:xfrm>
            <a:off x="7116896" y="4529488"/>
            <a:ext cx="3955056" cy="646331"/>
          </a:xfrm>
          <a:prstGeom prst="rect">
            <a:avLst/>
          </a:prstGeom>
          <a:noFill/>
        </p:spPr>
        <p:txBody>
          <a:bodyPr wrap="square">
            <a:spAutoFit/>
          </a:bodyPr>
          <a:lstStyle/>
          <a:p>
            <a:r>
              <a:rPr lang="en-GB" dirty="0">
                <a:hlinkClick r:id="rId5"/>
              </a:rPr>
              <a:t>theme-3-welcoming-families-to-engage-with-the-school-resources-1-9.pdf</a:t>
            </a:r>
            <a:endParaRPr lang="en-GB" dirty="0"/>
          </a:p>
        </p:txBody>
      </p:sp>
    </p:spTree>
    <p:extLst>
      <p:ext uri="{BB962C8B-B14F-4D97-AF65-F5344CB8AC3E}">
        <p14:creationId xmlns:p14="http://schemas.microsoft.com/office/powerpoint/2010/main" val="233402291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1726215" y="338626"/>
            <a:ext cx="3868340" cy="823912"/>
          </a:xfrm>
        </p:spPr>
        <p:txBody>
          <a:bodyPr/>
          <a:lstStyle/>
          <a:p>
            <a:pPr algn="ctr"/>
            <a:r>
              <a:rPr lang="cy-GB" b="0" dirty="0">
                <a:latin typeface="Comic Sans MS" panose="030F0702030302020204" pitchFamily="66" charset="0"/>
              </a:rPr>
              <a:t>Amgylchedd dysgu yn y cartref</a:t>
            </a:r>
          </a:p>
        </p:txBody>
      </p:sp>
      <p:sp>
        <p:nvSpPr>
          <p:cNvPr id="5" name="Text Placeholder 4"/>
          <p:cNvSpPr>
            <a:spLocks noGrp="1"/>
          </p:cNvSpPr>
          <p:nvPr>
            <p:ph type="body" sz="quarter" idx="3"/>
          </p:nvPr>
        </p:nvSpPr>
        <p:spPr>
          <a:xfrm>
            <a:off x="6669064" y="174982"/>
            <a:ext cx="3887391" cy="823912"/>
          </a:xfrm>
        </p:spPr>
        <p:txBody>
          <a:bodyPr/>
          <a:lstStyle/>
          <a:p>
            <a:pPr algn="ctr"/>
            <a:endParaRPr lang="en-GB" b="0" dirty="0"/>
          </a:p>
        </p:txBody>
      </p:sp>
      <p:sp>
        <p:nvSpPr>
          <p:cNvPr id="6" name="TextBox 5">
            <a:extLst>
              <a:ext uri="{FF2B5EF4-FFF2-40B4-BE49-F238E27FC236}">
                <a16:creationId xmlns:a16="http://schemas.microsoft.com/office/drawing/2014/main" id="{06F929DF-9122-4F04-008E-EA4D1301F2AD}"/>
              </a:ext>
            </a:extLst>
          </p:cNvPr>
          <p:cNvSpPr txBox="1"/>
          <p:nvPr/>
        </p:nvSpPr>
        <p:spPr>
          <a:xfrm>
            <a:off x="5402826" y="4847186"/>
            <a:ext cx="1791929" cy="923330"/>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cy-GB" dirty="0">
                <a:latin typeface="Comic Sans MS" panose="030F0702030302020204" pitchFamily="66" charset="0"/>
              </a:rPr>
              <a:t>Datblygiad plant </a:t>
            </a:r>
            <a:r>
              <a:rPr lang="en-GB" dirty="0"/>
              <a:t>
</a:t>
            </a:r>
          </a:p>
        </p:txBody>
      </p:sp>
      <p:sp>
        <p:nvSpPr>
          <p:cNvPr id="7" name="TextBox 6">
            <a:extLst>
              <a:ext uri="{FF2B5EF4-FFF2-40B4-BE49-F238E27FC236}">
                <a16:creationId xmlns:a16="http://schemas.microsoft.com/office/drawing/2014/main" id="{15EED08B-55BC-1C7C-9A27-D0878130F94D}"/>
              </a:ext>
            </a:extLst>
          </p:cNvPr>
          <p:cNvSpPr txBox="1"/>
          <p:nvPr/>
        </p:nvSpPr>
        <p:spPr>
          <a:xfrm>
            <a:off x="7623044" y="4200973"/>
            <a:ext cx="2796267"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cy-GB" dirty="0">
                <a:latin typeface="Comic Sans MS" panose="030F0702030302020204" pitchFamily="66" charset="0"/>
              </a:rPr>
              <a:t>Prosesau penodol i’r parth
(e.e., llythrennedd a rhifedd)</a:t>
            </a:r>
          </a:p>
        </p:txBody>
      </p:sp>
      <p:sp>
        <p:nvSpPr>
          <p:cNvPr id="8" name="TextBox 7">
            <a:extLst>
              <a:ext uri="{FF2B5EF4-FFF2-40B4-BE49-F238E27FC236}">
                <a16:creationId xmlns:a16="http://schemas.microsoft.com/office/drawing/2014/main" id="{DFC8D1A6-55E3-D313-2538-35C511BEFBFF}"/>
              </a:ext>
            </a:extLst>
          </p:cNvPr>
          <p:cNvSpPr txBox="1"/>
          <p:nvPr/>
        </p:nvSpPr>
        <p:spPr>
          <a:xfrm>
            <a:off x="2661076" y="1435431"/>
            <a:ext cx="2741750"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cy-GB" dirty="0">
                <a:latin typeface="Comic Sans MS" panose="030F0702030302020204" pitchFamily="66" charset="0"/>
              </a:rPr>
              <a:t>Strwythurau
(e.e., SES, lefel addysg, maint teulu</a:t>
            </a:r>
            <a:r>
              <a:rPr lang="en-GB" dirty="0"/>
              <a:t>
</a:t>
            </a:r>
          </a:p>
        </p:txBody>
      </p:sp>
      <p:sp>
        <p:nvSpPr>
          <p:cNvPr id="9" name="TextBox 8">
            <a:extLst>
              <a:ext uri="{FF2B5EF4-FFF2-40B4-BE49-F238E27FC236}">
                <a16:creationId xmlns:a16="http://schemas.microsoft.com/office/drawing/2014/main" id="{60B5DCD7-CF13-55CF-0C59-DBBB9BD79C2D}"/>
              </a:ext>
            </a:extLst>
          </p:cNvPr>
          <p:cNvSpPr txBox="1"/>
          <p:nvPr/>
        </p:nvSpPr>
        <p:spPr>
          <a:xfrm>
            <a:off x="1699680" y="4136903"/>
            <a:ext cx="2877592"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cy-GB" dirty="0">
                <a:latin typeface="Comic Sans MS" panose="030F0702030302020204" pitchFamily="66" charset="0"/>
              </a:rPr>
              <a:t>Prosesau Cyffredinol
(e.e., cefnogaeth emosiynol a gweithgareddau</a:t>
            </a:r>
            <a:r>
              <a:rPr lang="en-GB" dirty="0">
                <a:latin typeface="Comic Sans MS" panose="030F0702030302020204" pitchFamily="66" charset="0"/>
              </a:rPr>
              <a:t>)</a:t>
            </a:r>
          </a:p>
        </p:txBody>
      </p:sp>
      <p:sp>
        <p:nvSpPr>
          <p:cNvPr id="10" name="TextBox 9">
            <a:extLst>
              <a:ext uri="{FF2B5EF4-FFF2-40B4-BE49-F238E27FC236}">
                <a16:creationId xmlns:a16="http://schemas.microsoft.com/office/drawing/2014/main" id="{BAEE159D-8586-0719-FA2A-60AE56C559A4}"/>
              </a:ext>
            </a:extLst>
          </p:cNvPr>
          <p:cNvSpPr txBox="1"/>
          <p:nvPr/>
        </p:nvSpPr>
        <p:spPr>
          <a:xfrm>
            <a:off x="4554822" y="2945826"/>
            <a:ext cx="3274087" cy="1477328"/>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cy-GB" dirty="0">
                <a:latin typeface="Comic Sans MS" panose="030F0702030302020204" pitchFamily="66" charset="0"/>
              </a:rPr>
              <a:t>Prosesau
(e.e., rhyngweithio a gweithgareddau rhieni a phlant</a:t>
            </a:r>
            <a:r>
              <a:rPr lang="en-GB" dirty="0">
                <a:latin typeface="Comic Sans MS" panose="030F0702030302020204" pitchFamily="66" charset="0"/>
              </a:rPr>
              <a:t>)
</a:t>
            </a:r>
          </a:p>
        </p:txBody>
      </p:sp>
      <p:sp>
        <p:nvSpPr>
          <p:cNvPr id="11" name="TextBox 10">
            <a:extLst>
              <a:ext uri="{FF2B5EF4-FFF2-40B4-BE49-F238E27FC236}">
                <a16:creationId xmlns:a16="http://schemas.microsoft.com/office/drawing/2014/main" id="{F25B0A9C-AF55-4027-204B-F1DEEF11587A}"/>
              </a:ext>
            </a:extLst>
          </p:cNvPr>
          <p:cNvSpPr txBox="1"/>
          <p:nvPr/>
        </p:nvSpPr>
        <p:spPr>
          <a:xfrm>
            <a:off x="6991109" y="1448694"/>
            <a:ext cx="2653923"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cy-GB" dirty="0">
                <a:latin typeface="Comic Sans MS" panose="030F0702030302020204" pitchFamily="66" charset="0"/>
              </a:rPr>
              <a:t>Cred Addysgol
(e.e., canfyddiad o blant, nodau addysgol, </a:t>
            </a:r>
            <a:r>
              <a:rPr lang="cy-GB" dirty="0" err="1">
                <a:latin typeface="Comic Sans MS" panose="030F0702030302020204" pitchFamily="66" charset="0"/>
              </a:rPr>
              <a:t>cyfeiriadeddau</a:t>
            </a:r>
            <a:r>
              <a:rPr lang="en-GB" dirty="0">
                <a:latin typeface="Comic Sans MS" panose="030F0702030302020204" pitchFamily="66" charset="0"/>
              </a:rPr>
              <a:t>)</a:t>
            </a:r>
          </a:p>
        </p:txBody>
      </p:sp>
      <p:cxnSp>
        <p:nvCxnSpPr>
          <p:cNvPr id="13" name="Straight Arrow Connector 12">
            <a:extLst>
              <a:ext uri="{FF2B5EF4-FFF2-40B4-BE49-F238E27FC236}">
                <a16:creationId xmlns:a16="http://schemas.microsoft.com/office/drawing/2014/main" id="{E6C8D93A-8745-1A8B-214A-ED250494713D}"/>
              </a:ext>
            </a:extLst>
          </p:cNvPr>
          <p:cNvCxnSpPr>
            <a:cxnSpLocks/>
          </p:cNvCxnSpPr>
          <p:nvPr/>
        </p:nvCxnSpPr>
        <p:spPr>
          <a:xfrm>
            <a:off x="5594556" y="1880419"/>
            <a:ext cx="1194621" cy="0"/>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D930CFCD-6442-C3A2-0C8D-E129E6241FD9}"/>
              </a:ext>
            </a:extLst>
          </p:cNvPr>
          <p:cNvCxnSpPr/>
          <p:nvPr/>
        </p:nvCxnSpPr>
        <p:spPr>
          <a:xfrm>
            <a:off x="5196348" y="2678080"/>
            <a:ext cx="140110" cy="17664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CC2991F-C8EB-780F-F96C-419815081A1C}"/>
              </a:ext>
            </a:extLst>
          </p:cNvPr>
          <p:cNvCxnSpPr>
            <a:cxnSpLocks/>
          </p:cNvCxnSpPr>
          <p:nvPr/>
        </p:nvCxnSpPr>
        <p:spPr>
          <a:xfrm flipH="1">
            <a:off x="7103922" y="2735753"/>
            <a:ext cx="519122" cy="32904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7D61603-087B-745F-8BAB-696E50BC061B}"/>
              </a:ext>
            </a:extLst>
          </p:cNvPr>
          <p:cNvCxnSpPr>
            <a:cxnSpLocks/>
          </p:cNvCxnSpPr>
          <p:nvPr/>
        </p:nvCxnSpPr>
        <p:spPr>
          <a:xfrm>
            <a:off x="6168729" y="3916827"/>
            <a:ext cx="0" cy="93035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257756EC-6B3A-76C3-0F67-5CED73C2033B}"/>
              </a:ext>
            </a:extLst>
          </p:cNvPr>
          <p:cNvCxnSpPr>
            <a:cxnSpLocks/>
          </p:cNvCxnSpPr>
          <p:nvPr/>
        </p:nvCxnSpPr>
        <p:spPr>
          <a:xfrm flipV="1">
            <a:off x="5011252" y="4625101"/>
            <a:ext cx="2359857" cy="20139"/>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pic>
        <p:nvPicPr>
          <p:cNvPr id="2" name="Picture 2" descr="Logo">
            <a:extLst>
              <a:ext uri="{FF2B5EF4-FFF2-40B4-BE49-F238E27FC236}">
                <a16:creationId xmlns:a16="http://schemas.microsoft.com/office/drawing/2014/main" id="{64322478-85CA-4414-243B-5CDE333B6420}"/>
              </a:ext>
            </a:extLst>
          </p:cNvPr>
          <p:cNvPicPr>
            <a:picLocks noChangeAspect="1"/>
          </p:cNvPicPr>
          <p:nvPr/>
        </p:nvPicPr>
        <p:blipFill>
          <a:blip r:embed="rId3"/>
          <a:stretch>
            <a:fillRect/>
          </a:stretch>
        </p:blipFill>
        <p:spPr>
          <a:xfrm>
            <a:off x="-88777" y="5623388"/>
            <a:ext cx="12196757" cy="1276445"/>
          </a:xfrm>
          <a:prstGeom prst="rect">
            <a:avLst/>
          </a:prstGeom>
        </p:spPr>
      </p:pic>
    </p:spTree>
    <p:extLst>
      <p:ext uri="{BB962C8B-B14F-4D97-AF65-F5344CB8AC3E}">
        <p14:creationId xmlns:p14="http://schemas.microsoft.com/office/powerpoint/2010/main" val="2194586397"/>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FFFFE7"/>
        </a:solidFill>
        <a:effectLst/>
      </p:bgPr>
    </p:bg>
    <p:spTree>
      <p:nvGrpSpPr>
        <p:cNvPr id="1" name=""/>
        <p:cNvGrpSpPr/>
        <p:nvPr/>
      </p:nvGrpSpPr>
      <p:grpSpPr>
        <a:xfrm>
          <a:off x="0" y="0"/>
          <a:ext cx="0" cy="0"/>
          <a:chOff x="0" y="0"/>
          <a:chExt cx="0" cy="0"/>
        </a:xfrm>
      </p:grpSpPr>
      <p:sp>
        <p:nvSpPr>
          <p:cNvPr id="5" name="Text Placeholder 4"/>
          <p:cNvSpPr>
            <a:spLocks noGrp="1"/>
          </p:cNvSpPr>
          <p:nvPr>
            <p:ph type="body" sz="quarter" idx="3"/>
          </p:nvPr>
        </p:nvSpPr>
        <p:spPr>
          <a:xfrm>
            <a:off x="1580926" y="124183"/>
            <a:ext cx="3887391" cy="823912"/>
          </a:xfrm>
        </p:spPr>
        <p:txBody>
          <a:bodyPr/>
          <a:lstStyle/>
          <a:p>
            <a:pPr algn="ctr"/>
            <a:r>
              <a:rPr lang="en-GB" b="0" dirty="0">
                <a:latin typeface="Comic Sans MS" panose="030F0702030302020204" pitchFamily="66" charset="0"/>
              </a:rPr>
              <a:t>Home learning environment</a:t>
            </a:r>
          </a:p>
        </p:txBody>
      </p:sp>
      <p:sp>
        <p:nvSpPr>
          <p:cNvPr id="6" name="TextBox 5">
            <a:extLst>
              <a:ext uri="{FF2B5EF4-FFF2-40B4-BE49-F238E27FC236}">
                <a16:creationId xmlns:a16="http://schemas.microsoft.com/office/drawing/2014/main" id="{06F929DF-9122-4F04-008E-EA4D1301F2AD}"/>
              </a:ext>
            </a:extLst>
          </p:cNvPr>
          <p:cNvSpPr txBox="1"/>
          <p:nvPr/>
        </p:nvSpPr>
        <p:spPr>
          <a:xfrm>
            <a:off x="5402827" y="4894856"/>
            <a:ext cx="1791929" cy="646331"/>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en-GB" dirty="0">
                <a:solidFill>
                  <a:prstClr val="black"/>
                </a:solidFill>
                <a:latin typeface="Comic Sans MS" panose="030F0702030302020204" pitchFamily="66" charset="0"/>
              </a:rPr>
              <a:t>Child</a:t>
            </a:r>
          </a:p>
          <a:p>
            <a:pPr algn="ctr"/>
            <a:r>
              <a:rPr lang="en-GB" dirty="0">
                <a:solidFill>
                  <a:prstClr val="black"/>
                </a:solidFill>
                <a:latin typeface="Comic Sans MS" panose="030F0702030302020204" pitchFamily="66" charset="0"/>
              </a:rPr>
              <a:t>development</a:t>
            </a:r>
          </a:p>
        </p:txBody>
      </p:sp>
      <p:sp>
        <p:nvSpPr>
          <p:cNvPr id="7" name="TextBox 6">
            <a:extLst>
              <a:ext uri="{FF2B5EF4-FFF2-40B4-BE49-F238E27FC236}">
                <a16:creationId xmlns:a16="http://schemas.microsoft.com/office/drawing/2014/main" id="{15EED08B-55BC-1C7C-9A27-D0878130F94D}"/>
              </a:ext>
            </a:extLst>
          </p:cNvPr>
          <p:cNvSpPr txBox="1"/>
          <p:nvPr/>
        </p:nvSpPr>
        <p:spPr>
          <a:xfrm>
            <a:off x="7760188" y="4160744"/>
            <a:ext cx="2796267"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en-GB" dirty="0">
                <a:solidFill>
                  <a:prstClr val="black"/>
                </a:solidFill>
                <a:latin typeface="Comic Sans MS" panose="030F0702030302020204" pitchFamily="66" charset="0"/>
              </a:rPr>
              <a:t>Domain-specific Processes</a:t>
            </a:r>
          </a:p>
          <a:p>
            <a:pPr algn="ctr"/>
            <a:r>
              <a:rPr lang="en-GB" dirty="0">
                <a:solidFill>
                  <a:prstClr val="black"/>
                </a:solidFill>
                <a:latin typeface="Comic Sans MS" panose="030F0702030302020204" pitchFamily="66" charset="0"/>
              </a:rPr>
              <a:t>(e.g., literacy and numeracy)</a:t>
            </a:r>
          </a:p>
        </p:txBody>
      </p:sp>
      <p:sp>
        <p:nvSpPr>
          <p:cNvPr id="8" name="TextBox 7">
            <a:extLst>
              <a:ext uri="{FF2B5EF4-FFF2-40B4-BE49-F238E27FC236}">
                <a16:creationId xmlns:a16="http://schemas.microsoft.com/office/drawing/2014/main" id="{DFC8D1A6-55E3-D313-2538-35C511BEFBFF}"/>
              </a:ext>
            </a:extLst>
          </p:cNvPr>
          <p:cNvSpPr txBox="1"/>
          <p:nvPr/>
        </p:nvSpPr>
        <p:spPr>
          <a:xfrm>
            <a:off x="2661076" y="1435431"/>
            <a:ext cx="2741750"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en-GB" dirty="0">
                <a:solidFill>
                  <a:prstClr val="black"/>
                </a:solidFill>
                <a:latin typeface="Comic Sans MS" panose="030F0702030302020204" pitchFamily="66" charset="0"/>
              </a:rPr>
              <a:t>Structures</a:t>
            </a:r>
          </a:p>
          <a:p>
            <a:pPr algn="ctr"/>
            <a:r>
              <a:rPr lang="en-GB" dirty="0">
                <a:solidFill>
                  <a:prstClr val="black"/>
                </a:solidFill>
                <a:latin typeface="Comic Sans MS" panose="030F0702030302020204" pitchFamily="66" charset="0"/>
              </a:rPr>
              <a:t>(e.g., SES, education-level, family size</a:t>
            </a:r>
          </a:p>
          <a:p>
            <a:pPr algn="ctr"/>
            <a:endParaRPr lang="en-GB" dirty="0">
              <a:solidFill>
                <a:prstClr val="black"/>
              </a:solidFill>
              <a:latin typeface="Calibri" panose="020F0502020204030204"/>
            </a:endParaRPr>
          </a:p>
        </p:txBody>
      </p:sp>
      <p:sp>
        <p:nvSpPr>
          <p:cNvPr id="9" name="TextBox 8">
            <a:extLst>
              <a:ext uri="{FF2B5EF4-FFF2-40B4-BE49-F238E27FC236}">
                <a16:creationId xmlns:a16="http://schemas.microsoft.com/office/drawing/2014/main" id="{60B5DCD7-CF13-55CF-0C59-DBBB9BD79C2D}"/>
              </a:ext>
            </a:extLst>
          </p:cNvPr>
          <p:cNvSpPr txBox="1"/>
          <p:nvPr/>
        </p:nvSpPr>
        <p:spPr>
          <a:xfrm>
            <a:off x="1699680" y="4136902"/>
            <a:ext cx="2877592" cy="923330"/>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en-GB" dirty="0">
                <a:solidFill>
                  <a:prstClr val="black"/>
                </a:solidFill>
                <a:latin typeface="Comic Sans MS" panose="030F0702030302020204" pitchFamily="66" charset="0"/>
              </a:rPr>
              <a:t>General Processes</a:t>
            </a:r>
          </a:p>
          <a:p>
            <a:pPr algn="ctr"/>
            <a:r>
              <a:rPr lang="en-GB" dirty="0">
                <a:solidFill>
                  <a:prstClr val="black"/>
                </a:solidFill>
                <a:latin typeface="Comic Sans MS" panose="030F0702030302020204" pitchFamily="66" charset="0"/>
              </a:rPr>
              <a:t>(e.g., emotional support and activities)</a:t>
            </a:r>
          </a:p>
        </p:txBody>
      </p:sp>
      <p:sp>
        <p:nvSpPr>
          <p:cNvPr id="10" name="TextBox 9">
            <a:extLst>
              <a:ext uri="{FF2B5EF4-FFF2-40B4-BE49-F238E27FC236}">
                <a16:creationId xmlns:a16="http://schemas.microsoft.com/office/drawing/2014/main" id="{BAEE159D-8586-0719-FA2A-60AE56C559A4}"/>
              </a:ext>
            </a:extLst>
          </p:cNvPr>
          <p:cNvSpPr txBox="1"/>
          <p:nvPr/>
        </p:nvSpPr>
        <p:spPr>
          <a:xfrm>
            <a:off x="4554822" y="2945826"/>
            <a:ext cx="3274087" cy="923330"/>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en-GB" dirty="0">
                <a:solidFill>
                  <a:prstClr val="black"/>
                </a:solidFill>
                <a:latin typeface="Comic Sans MS" panose="030F0702030302020204" pitchFamily="66" charset="0"/>
              </a:rPr>
              <a:t>Processes</a:t>
            </a:r>
          </a:p>
          <a:p>
            <a:pPr algn="ctr"/>
            <a:r>
              <a:rPr lang="en-GB" dirty="0">
                <a:solidFill>
                  <a:prstClr val="black"/>
                </a:solidFill>
                <a:latin typeface="Comic Sans MS" panose="030F0702030302020204" pitchFamily="66" charset="0"/>
              </a:rPr>
              <a:t>(e.g., parent-child interaction and activities)</a:t>
            </a:r>
          </a:p>
        </p:txBody>
      </p:sp>
      <p:sp>
        <p:nvSpPr>
          <p:cNvPr id="11" name="TextBox 10">
            <a:extLst>
              <a:ext uri="{FF2B5EF4-FFF2-40B4-BE49-F238E27FC236}">
                <a16:creationId xmlns:a16="http://schemas.microsoft.com/office/drawing/2014/main" id="{F25B0A9C-AF55-4027-204B-F1DEEF11587A}"/>
              </a:ext>
            </a:extLst>
          </p:cNvPr>
          <p:cNvSpPr txBox="1"/>
          <p:nvPr/>
        </p:nvSpPr>
        <p:spPr>
          <a:xfrm>
            <a:off x="6991109" y="1448694"/>
            <a:ext cx="2653923" cy="1200329"/>
          </a:xfrm>
          <a:prstGeom prst="rect">
            <a:avLst/>
          </a:prstGeom>
          <a:solidFill>
            <a:schemeClr val="accent1">
              <a:lumMod val="40000"/>
              <a:lumOff val="60000"/>
            </a:schemeClr>
          </a:solidFill>
          <a:ln w="38100">
            <a:solidFill>
              <a:srgbClr val="0070C0"/>
            </a:solidFill>
          </a:ln>
        </p:spPr>
        <p:txBody>
          <a:bodyPr wrap="square" rtlCol="0">
            <a:spAutoFit/>
          </a:bodyPr>
          <a:lstStyle/>
          <a:p>
            <a:pPr algn="ctr"/>
            <a:r>
              <a:rPr lang="en-GB" dirty="0">
                <a:solidFill>
                  <a:prstClr val="black"/>
                </a:solidFill>
                <a:latin typeface="Comic Sans MS" panose="030F0702030302020204" pitchFamily="66" charset="0"/>
              </a:rPr>
              <a:t>Educational Beliefs</a:t>
            </a:r>
          </a:p>
          <a:p>
            <a:pPr algn="ctr"/>
            <a:r>
              <a:rPr lang="en-GB" dirty="0">
                <a:solidFill>
                  <a:prstClr val="black"/>
                </a:solidFill>
                <a:latin typeface="Comic Sans MS" panose="030F0702030302020204" pitchFamily="66" charset="0"/>
              </a:rPr>
              <a:t>(e.g., perception of children, educational goals, orientations)</a:t>
            </a:r>
          </a:p>
        </p:txBody>
      </p:sp>
      <p:cxnSp>
        <p:nvCxnSpPr>
          <p:cNvPr id="13" name="Straight Arrow Connector 12">
            <a:extLst>
              <a:ext uri="{FF2B5EF4-FFF2-40B4-BE49-F238E27FC236}">
                <a16:creationId xmlns:a16="http://schemas.microsoft.com/office/drawing/2014/main" id="{E6C8D93A-8745-1A8B-214A-ED250494713D}"/>
              </a:ext>
            </a:extLst>
          </p:cNvPr>
          <p:cNvCxnSpPr>
            <a:cxnSpLocks/>
          </p:cNvCxnSpPr>
          <p:nvPr/>
        </p:nvCxnSpPr>
        <p:spPr>
          <a:xfrm>
            <a:off x="5594556" y="1880419"/>
            <a:ext cx="1194621" cy="0"/>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cxnSp>
        <p:nvCxnSpPr>
          <p:cNvPr id="16" name="Straight Arrow Connector 15">
            <a:extLst>
              <a:ext uri="{FF2B5EF4-FFF2-40B4-BE49-F238E27FC236}">
                <a16:creationId xmlns:a16="http://schemas.microsoft.com/office/drawing/2014/main" id="{D930CFCD-6442-C3A2-0C8D-E129E6241FD9}"/>
              </a:ext>
            </a:extLst>
          </p:cNvPr>
          <p:cNvCxnSpPr/>
          <p:nvPr/>
        </p:nvCxnSpPr>
        <p:spPr>
          <a:xfrm>
            <a:off x="5196348" y="2678080"/>
            <a:ext cx="140110" cy="17664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17" name="Straight Arrow Connector 16">
            <a:extLst>
              <a:ext uri="{FF2B5EF4-FFF2-40B4-BE49-F238E27FC236}">
                <a16:creationId xmlns:a16="http://schemas.microsoft.com/office/drawing/2014/main" id="{ECC2991F-C8EB-780F-F96C-419815081A1C}"/>
              </a:ext>
            </a:extLst>
          </p:cNvPr>
          <p:cNvCxnSpPr>
            <a:cxnSpLocks/>
          </p:cNvCxnSpPr>
          <p:nvPr/>
        </p:nvCxnSpPr>
        <p:spPr>
          <a:xfrm flipH="1">
            <a:off x="7103922" y="2735753"/>
            <a:ext cx="519122" cy="329040"/>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0" name="Straight Arrow Connector 19">
            <a:extLst>
              <a:ext uri="{FF2B5EF4-FFF2-40B4-BE49-F238E27FC236}">
                <a16:creationId xmlns:a16="http://schemas.microsoft.com/office/drawing/2014/main" id="{67D61603-087B-745F-8BAB-696E50BC061B}"/>
              </a:ext>
            </a:extLst>
          </p:cNvPr>
          <p:cNvCxnSpPr>
            <a:cxnSpLocks/>
          </p:cNvCxnSpPr>
          <p:nvPr/>
        </p:nvCxnSpPr>
        <p:spPr>
          <a:xfrm>
            <a:off x="6168729" y="3916827"/>
            <a:ext cx="0" cy="930359"/>
          </a:xfrm>
          <a:prstGeom prst="straightConnector1">
            <a:avLst/>
          </a:prstGeom>
          <a:ln w="38100">
            <a:tailEnd type="triangle"/>
          </a:ln>
        </p:spPr>
        <p:style>
          <a:lnRef idx="1">
            <a:schemeClr val="accent1"/>
          </a:lnRef>
          <a:fillRef idx="0">
            <a:schemeClr val="accent1"/>
          </a:fillRef>
          <a:effectRef idx="0">
            <a:schemeClr val="accent1"/>
          </a:effectRef>
          <a:fontRef idx="minor">
            <a:schemeClr val="tx1"/>
          </a:fontRef>
        </p:style>
      </p:cxnSp>
      <p:cxnSp>
        <p:nvCxnSpPr>
          <p:cNvPr id="23" name="Straight Arrow Connector 22">
            <a:extLst>
              <a:ext uri="{FF2B5EF4-FFF2-40B4-BE49-F238E27FC236}">
                <a16:creationId xmlns:a16="http://schemas.microsoft.com/office/drawing/2014/main" id="{257756EC-6B3A-76C3-0F67-5CED73C2033B}"/>
              </a:ext>
            </a:extLst>
          </p:cNvPr>
          <p:cNvCxnSpPr>
            <a:cxnSpLocks/>
          </p:cNvCxnSpPr>
          <p:nvPr/>
        </p:nvCxnSpPr>
        <p:spPr>
          <a:xfrm flipV="1">
            <a:off x="4885698" y="4382006"/>
            <a:ext cx="2359857" cy="20139"/>
          </a:xfrm>
          <a:prstGeom prst="straightConnector1">
            <a:avLst/>
          </a:prstGeom>
          <a:ln w="28575">
            <a:headEnd type="triangle"/>
            <a:tailEnd type="triangle"/>
          </a:ln>
        </p:spPr>
        <p:style>
          <a:lnRef idx="1">
            <a:schemeClr val="accent1"/>
          </a:lnRef>
          <a:fillRef idx="0">
            <a:schemeClr val="accent1"/>
          </a:fillRef>
          <a:effectRef idx="0">
            <a:schemeClr val="accent1"/>
          </a:effectRef>
          <a:fontRef idx="minor">
            <a:schemeClr val="tx1"/>
          </a:fontRef>
        </p:style>
      </p:cxnSp>
      <p:pic>
        <p:nvPicPr>
          <p:cNvPr id="2" name="Picture 2" descr="Logo">
            <a:extLst>
              <a:ext uri="{FF2B5EF4-FFF2-40B4-BE49-F238E27FC236}">
                <a16:creationId xmlns:a16="http://schemas.microsoft.com/office/drawing/2014/main" id="{788F211E-57D9-D926-42BD-E697370F5885}"/>
              </a:ext>
            </a:extLst>
          </p:cNvPr>
          <p:cNvPicPr>
            <a:picLocks noChangeAspect="1"/>
          </p:cNvPicPr>
          <p:nvPr/>
        </p:nvPicPr>
        <p:blipFill>
          <a:blip r:embed="rId3"/>
          <a:stretch>
            <a:fillRect/>
          </a:stretch>
        </p:blipFill>
        <p:spPr>
          <a:xfrm>
            <a:off x="0" y="5581555"/>
            <a:ext cx="12196757" cy="1276445"/>
          </a:xfrm>
          <a:prstGeom prst="rect">
            <a:avLst/>
          </a:prstGeom>
        </p:spPr>
      </p:pic>
    </p:spTree>
    <p:extLst>
      <p:ext uri="{BB962C8B-B14F-4D97-AF65-F5344CB8AC3E}">
        <p14:creationId xmlns:p14="http://schemas.microsoft.com/office/powerpoint/2010/main" val="291124475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78685929-89D0-890D-0EB5-25585F4655EC}"/>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1CDB1145-1C25-2B80-E2FB-5EFD0362BC5F}"/>
              </a:ext>
            </a:extLst>
          </p:cNvPr>
          <p:cNvPicPr>
            <a:picLocks noChangeAspect="1"/>
          </p:cNvPicPr>
          <p:nvPr/>
        </p:nvPicPr>
        <p:blipFill>
          <a:blip r:embed="rId3"/>
          <a:stretch>
            <a:fillRect/>
          </a:stretch>
        </p:blipFill>
        <p:spPr>
          <a:xfrm>
            <a:off x="-6348" y="5584777"/>
            <a:ext cx="12196757" cy="1276445"/>
          </a:xfrm>
          <a:prstGeom prst="rect">
            <a:avLst/>
          </a:prstGeom>
        </p:spPr>
      </p:pic>
      <p:sp>
        <p:nvSpPr>
          <p:cNvPr id="4" name="TextBox 3">
            <a:extLst>
              <a:ext uri="{FF2B5EF4-FFF2-40B4-BE49-F238E27FC236}">
                <a16:creationId xmlns:a16="http://schemas.microsoft.com/office/drawing/2014/main" id="{2A82532F-C144-043F-749B-E70607DBBDAC}"/>
              </a:ext>
            </a:extLst>
          </p:cNvPr>
          <p:cNvSpPr txBox="1"/>
          <p:nvPr/>
        </p:nvSpPr>
        <p:spPr>
          <a:xfrm>
            <a:off x="3471582" y="330804"/>
            <a:ext cx="6100482" cy="369332"/>
          </a:xfrm>
          <a:prstGeom prst="rect">
            <a:avLst/>
          </a:prstGeom>
          <a:noFill/>
        </p:spPr>
        <p:txBody>
          <a:bodyPr wrap="square">
            <a:spAutoFit/>
          </a:bodyPr>
          <a:lstStyle/>
          <a:p>
            <a:r>
              <a:rPr lang="en-GB" dirty="0">
                <a:hlinkClick r:id="rId4"/>
              </a:rPr>
              <a:t>Flying Start childcare: guidance | GOV.WALES</a:t>
            </a:r>
            <a:endParaRPr lang="en-GB" dirty="0"/>
          </a:p>
        </p:txBody>
      </p:sp>
      <p:sp>
        <p:nvSpPr>
          <p:cNvPr id="8" name="TextBox 7">
            <a:extLst>
              <a:ext uri="{FF2B5EF4-FFF2-40B4-BE49-F238E27FC236}">
                <a16:creationId xmlns:a16="http://schemas.microsoft.com/office/drawing/2014/main" id="{9A834E70-3F9B-19E4-7651-7877C90CB9CB}"/>
              </a:ext>
            </a:extLst>
          </p:cNvPr>
          <p:cNvSpPr txBox="1"/>
          <p:nvPr/>
        </p:nvSpPr>
        <p:spPr>
          <a:xfrm>
            <a:off x="6521823" y="1721223"/>
            <a:ext cx="5304863" cy="3139321"/>
          </a:xfrm>
          <a:prstGeom prst="rect">
            <a:avLst/>
          </a:prstGeom>
          <a:noFill/>
        </p:spPr>
        <p:txBody>
          <a:bodyPr wrap="square">
            <a:spAutoFit/>
          </a:bodyPr>
          <a:lstStyle/>
          <a:p>
            <a:r>
              <a:rPr lang="en-GB" b="0" i="0" dirty="0">
                <a:solidFill>
                  <a:srgbClr val="1F1F1F"/>
                </a:solidFill>
                <a:effectLst/>
                <a:latin typeface="Arial" panose="020B0604020202020204" pitchFamily="34" charset="0"/>
              </a:rPr>
              <a:t>Underpinned by children’s rights the Welsh Government’s ambition is for each and every child in Wales to have the best possible start in life. We want </a:t>
            </a:r>
            <a:r>
              <a:rPr lang="en-GB" b="1" i="0" dirty="0">
                <a:solidFill>
                  <a:srgbClr val="1F1F1F"/>
                </a:solidFill>
                <a:effectLst/>
                <a:latin typeface="Arial" panose="020B0604020202020204" pitchFamily="34" charset="0"/>
              </a:rPr>
              <a:t>‘A Wales for All Children / Cymru </a:t>
            </a:r>
            <a:r>
              <a:rPr lang="en-GB" b="1" i="0" dirty="0" err="1">
                <a:solidFill>
                  <a:srgbClr val="1F1F1F"/>
                </a:solidFill>
                <a:effectLst/>
                <a:latin typeface="Arial" panose="020B0604020202020204" pitchFamily="34" charset="0"/>
              </a:rPr>
              <a:t>i</a:t>
            </a:r>
            <a:r>
              <a:rPr lang="en-GB" b="1" i="0" dirty="0">
                <a:solidFill>
                  <a:srgbClr val="1F1F1F"/>
                </a:solidFill>
                <a:effectLst/>
                <a:latin typeface="Arial" panose="020B0604020202020204" pitchFamily="34" charset="0"/>
              </a:rPr>
              <a:t> Bob </a:t>
            </a:r>
            <a:r>
              <a:rPr lang="en-GB" b="1" i="0" dirty="0" err="1">
                <a:solidFill>
                  <a:srgbClr val="1F1F1F"/>
                </a:solidFill>
                <a:effectLst/>
                <a:latin typeface="Arial" panose="020B0604020202020204" pitchFamily="34" charset="0"/>
              </a:rPr>
              <a:t>Plentyn</a:t>
            </a:r>
            <a:r>
              <a:rPr lang="en-GB" b="1" i="0" dirty="0">
                <a:solidFill>
                  <a:srgbClr val="1F1F1F"/>
                </a:solidFill>
                <a:effectLst/>
                <a:latin typeface="Arial" panose="020B0604020202020204" pitchFamily="34" charset="0"/>
              </a:rPr>
              <a:t>’, </a:t>
            </a:r>
            <a:r>
              <a:rPr lang="en-GB" b="0" i="0" dirty="0">
                <a:solidFill>
                  <a:srgbClr val="1F1F1F"/>
                </a:solidFill>
                <a:effectLst/>
                <a:latin typeface="Arial" panose="020B0604020202020204" pitchFamily="34" charset="0"/>
              </a:rPr>
              <a:t>a Wales where all children have the best start in life, including high quality childcare and early years services and support for parents or carers. </a:t>
            </a:r>
            <a:r>
              <a:rPr lang="en-GB" b="1" i="0" u="none" strike="noStrike" dirty="0">
                <a:solidFill>
                  <a:srgbClr val="0360A6"/>
                </a:solidFill>
                <a:effectLst/>
                <a:latin typeface="Arial" panose="020B0604020202020204" pitchFamily="34" charset="0"/>
                <a:hlinkClick r:id="rId5"/>
              </a:rPr>
              <a:t>What are children’s rights: guidance for parents and carers | GOV.WALES</a:t>
            </a:r>
            <a:r>
              <a:rPr lang="en-GB" b="0" i="0" dirty="0">
                <a:solidFill>
                  <a:srgbClr val="1F1F1F"/>
                </a:solidFill>
                <a:effectLst/>
                <a:latin typeface="Arial" panose="020B0604020202020204" pitchFamily="34" charset="0"/>
              </a:rPr>
              <a:t>  Children’s rights are the driving force behind key programmes and policies like Flying Start.</a:t>
            </a:r>
            <a:endParaRPr lang="en-GB" dirty="0"/>
          </a:p>
        </p:txBody>
      </p:sp>
      <p:sp>
        <p:nvSpPr>
          <p:cNvPr id="9" name="TextBox 8">
            <a:extLst>
              <a:ext uri="{FF2B5EF4-FFF2-40B4-BE49-F238E27FC236}">
                <a16:creationId xmlns:a16="http://schemas.microsoft.com/office/drawing/2014/main" id="{62F09EF9-C65A-06FF-6427-EB175C208608}"/>
              </a:ext>
            </a:extLst>
          </p:cNvPr>
          <p:cNvSpPr txBox="1"/>
          <p:nvPr/>
        </p:nvSpPr>
        <p:spPr>
          <a:xfrm>
            <a:off x="336178" y="1721223"/>
            <a:ext cx="5495365" cy="3416320"/>
          </a:xfrm>
          <a:prstGeom prst="rect">
            <a:avLst/>
          </a:prstGeom>
          <a:noFill/>
        </p:spPr>
        <p:txBody>
          <a:bodyPr wrap="square" rtlCol="0">
            <a:spAutoFit/>
          </a:bodyPr>
          <a:lstStyle/>
          <a:p>
            <a:r>
              <a:rPr lang="en-GB" dirty="0" err="1">
                <a:solidFill>
                  <a:srgbClr val="004B90"/>
                </a:solidFill>
                <a:latin typeface="Arial" panose="020B0604020202020204" pitchFamily="34" charset="0"/>
                <a:cs typeface="Arial" panose="020B0604020202020204" pitchFamily="34" charset="0"/>
              </a:rPr>
              <a:t>Uchelgais</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Llywodraeth</a:t>
            </a:r>
            <a:r>
              <a:rPr lang="en-GB" dirty="0">
                <a:solidFill>
                  <a:srgbClr val="004B90"/>
                </a:solidFill>
                <a:latin typeface="Arial" panose="020B0604020202020204" pitchFamily="34" charset="0"/>
                <a:cs typeface="Arial" panose="020B0604020202020204" pitchFamily="34" charset="0"/>
              </a:rPr>
              <a:t> Cymru </a:t>
            </a:r>
            <a:r>
              <a:rPr lang="en-GB" dirty="0" err="1">
                <a:solidFill>
                  <a:srgbClr val="004B90"/>
                </a:solidFill>
                <a:latin typeface="Arial" panose="020B0604020202020204" pitchFamily="34" charset="0"/>
                <a:cs typeface="Arial" panose="020B0604020202020204" pitchFamily="34" charset="0"/>
              </a:rPr>
              <a:t>yw</a:t>
            </a:r>
            <a:r>
              <a:rPr lang="en-GB" dirty="0">
                <a:solidFill>
                  <a:srgbClr val="004B90"/>
                </a:solidFill>
                <a:latin typeface="Arial" panose="020B0604020202020204" pitchFamily="34" charset="0"/>
                <a:cs typeface="Arial" panose="020B0604020202020204" pitchFamily="34" charset="0"/>
              </a:rPr>
              <a:t> bod </a:t>
            </a:r>
            <a:r>
              <a:rPr lang="en-GB" dirty="0" err="1">
                <a:solidFill>
                  <a:srgbClr val="004B90"/>
                </a:solidFill>
                <a:latin typeface="Arial" panose="020B0604020202020204" pitchFamily="34" charset="0"/>
                <a:cs typeface="Arial" panose="020B0604020202020204" pitchFamily="34" charset="0"/>
              </a:rPr>
              <a:t>pob</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plentyn</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yng</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Nghymru</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yn</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cael</a:t>
            </a:r>
            <a:r>
              <a:rPr lang="en-GB" dirty="0">
                <a:solidFill>
                  <a:srgbClr val="004B90"/>
                </a:solidFill>
                <a:latin typeface="Arial" panose="020B0604020202020204" pitchFamily="34" charset="0"/>
                <a:cs typeface="Arial" panose="020B0604020202020204" pitchFamily="34" charset="0"/>
              </a:rPr>
              <a:t> y </a:t>
            </a:r>
            <a:r>
              <a:rPr lang="en-GB" dirty="0" err="1">
                <a:solidFill>
                  <a:srgbClr val="004B90"/>
                </a:solidFill>
                <a:latin typeface="Arial" panose="020B0604020202020204" pitchFamily="34" charset="0"/>
                <a:cs typeface="Arial" panose="020B0604020202020204" pitchFamily="34" charset="0"/>
              </a:rPr>
              <a:t>dechrau</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gorau</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posibl</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mewn</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bywyd</a:t>
            </a:r>
            <a:r>
              <a:rPr lang="en-GB" dirty="0">
                <a:solidFill>
                  <a:srgbClr val="004B90"/>
                </a:solidFill>
                <a:latin typeface="Arial" panose="020B0604020202020204" pitchFamily="34" charset="0"/>
                <a:cs typeface="Arial" panose="020B0604020202020204" pitchFamily="34" charset="0"/>
              </a:rPr>
              <a:t> a </a:t>
            </a:r>
            <a:r>
              <a:rPr lang="en-GB" dirty="0" err="1">
                <a:solidFill>
                  <a:srgbClr val="004B90"/>
                </a:solidFill>
                <a:latin typeface="Arial" panose="020B0604020202020204" pitchFamily="34" charset="0"/>
                <a:cs typeface="Arial" panose="020B0604020202020204" pitchFamily="34" charset="0"/>
              </a:rPr>
              <a:t>chaiff</a:t>
            </a:r>
            <a:r>
              <a:rPr lang="en-GB" dirty="0">
                <a:solidFill>
                  <a:srgbClr val="004B90"/>
                </a:solidFill>
                <a:latin typeface="Arial" panose="020B0604020202020204" pitchFamily="34" charset="0"/>
                <a:cs typeface="Arial" panose="020B0604020202020204" pitchFamily="34" charset="0"/>
              </a:rPr>
              <a:t> yr </a:t>
            </a:r>
            <a:r>
              <a:rPr lang="en-GB" dirty="0" err="1">
                <a:solidFill>
                  <a:srgbClr val="004B90"/>
                </a:solidFill>
                <a:latin typeface="Arial" panose="020B0604020202020204" pitchFamily="34" charset="0"/>
                <a:cs typeface="Arial" panose="020B0604020202020204" pitchFamily="34" charset="0"/>
              </a:rPr>
              <a:t>uchelgais</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hwnnw</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ei</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ategu</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gan</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hawliau</a:t>
            </a:r>
            <a:r>
              <a:rPr lang="en-GB" dirty="0">
                <a:solidFill>
                  <a:srgbClr val="004B90"/>
                </a:solidFill>
                <a:latin typeface="Arial" panose="020B0604020202020204" pitchFamily="34" charset="0"/>
                <a:cs typeface="Arial" panose="020B0604020202020204" pitchFamily="34" charset="0"/>
              </a:rPr>
              <a:t> plant. </a:t>
            </a:r>
            <a:r>
              <a:rPr lang="en-GB" dirty="0" err="1">
                <a:solidFill>
                  <a:srgbClr val="004B90"/>
                </a:solidFill>
                <a:latin typeface="Arial" panose="020B0604020202020204" pitchFamily="34" charset="0"/>
                <a:cs typeface="Arial" panose="020B0604020202020204" pitchFamily="34" charset="0"/>
              </a:rPr>
              <a:t>Rydym</a:t>
            </a:r>
            <a:r>
              <a:rPr lang="en-GB" dirty="0">
                <a:solidFill>
                  <a:srgbClr val="004B90"/>
                </a:solidFill>
                <a:latin typeface="Arial" panose="020B0604020202020204" pitchFamily="34" charset="0"/>
                <a:cs typeface="Arial" panose="020B0604020202020204" pitchFamily="34" charset="0"/>
              </a:rPr>
              <a:t> am </a:t>
            </a:r>
            <a:r>
              <a:rPr lang="en-GB" dirty="0" err="1">
                <a:solidFill>
                  <a:srgbClr val="004B90"/>
                </a:solidFill>
                <a:latin typeface="Arial" panose="020B0604020202020204" pitchFamily="34" charset="0"/>
                <a:cs typeface="Arial" panose="020B0604020202020204" pitchFamily="34" charset="0"/>
              </a:rPr>
              <a:t>gael</a:t>
            </a:r>
            <a:r>
              <a:rPr lang="en-GB" dirty="0">
                <a:solidFill>
                  <a:srgbClr val="004B90"/>
                </a:solidFill>
                <a:latin typeface="Arial" panose="020B0604020202020204" pitchFamily="34" charset="0"/>
                <a:cs typeface="Arial" panose="020B0604020202020204" pitchFamily="34" charset="0"/>
              </a:rPr>
              <a:t> </a:t>
            </a:r>
            <a:r>
              <a:rPr lang="en-GB" b="1" dirty="0">
                <a:solidFill>
                  <a:srgbClr val="004B90"/>
                </a:solidFill>
                <a:latin typeface="Arial" panose="020B0604020202020204" pitchFamily="34" charset="0"/>
                <a:cs typeface="Arial" panose="020B0604020202020204" pitchFamily="34" charset="0"/>
              </a:rPr>
              <a:t>‘Cymru </a:t>
            </a:r>
            <a:r>
              <a:rPr lang="en-GB" b="1" dirty="0" err="1">
                <a:solidFill>
                  <a:srgbClr val="004B90"/>
                </a:solidFill>
                <a:latin typeface="Arial" panose="020B0604020202020204" pitchFamily="34" charset="0"/>
                <a:cs typeface="Arial" panose="020B0604020202020204" pitchFamily="34" charset="0"/>
              </a:rPr>
              <a:t>i</a:t>
            </a:r>
            <a:r>
              <a:rPr lang="en-GB" b="1" dirty="0">
                <a:solidFill>
                  <a:srgbClr val="004B90"/>
                </a:solidFill>
                <a:latin typeface="Arial" panose="020B0604020202020204" pitchFamily="34" charset="0"/>
                <a:cs typeface="Arial" panose="020B0604020202020204" pitchFamily="34" charset="0"/>
              </a:rPr>
              <a:t> Bob </a:t>
            </a:r>
            <a:r>
              <a:rPr lang="en-GB" b="1" dirty="0" err="1">
                <a:solidFill>
                  <a:srgbClr val="004B90"/>
                </a:solidFill>
                <a:latin typeface="Arial" panose="020B0604020202020204" pitchFamily="34" charset="0"/>
                <a:cs typeface="Arial" panose="020B0604020202020204" pitchFamily="34" charset="0"/>
              </a:rPr>
              <a:t>Plentyn</a:t>
            </a:r>
            <a:r>
              <a:rPr lang="en-GB" b="1" dirty="0">
                <a:solidFill>
                  <a:srgbClr val="004B90"/>
                </a:solidFill>
                <a:latin typeface="Arial" panose="020B0604020202020204" pitchFamily="34" charset="0"/>
                <a:cs typeface="Arial" panose="020B0604020202020204" pitchFamily="34" charset="0"/>
              </a:rPr>
              <a:t>’, </a:t>
            </a:r>
            <a:r>
              <a:rPr lang="en-GB" dirty="0">
                <a:solidFill>
                  <a:srgbClr val="004B90"/>
                </a:solidFill>
                <a:latin typeface="Arial" panose="020B0604020202020204" pitchFamily="34" charset="0"/>
                <a:cs typeface="Arial" panose="020B0604020202020204" pitchFamily="34" charset="0"/>
              </a:rPr>
              <a:t>a </a:t>
            </a:r>
            <a:r>
              <a:rPr lang="en-GB" dirty="0" err="1">
                <a:solidFill>
                  <a:srgbClr val="004B90"/>
                </a:solidFill>
                <a:latin typeface="Arial" panose="020B0604020202020204" pitchFamily="34" charset="0"/>
                <a:cs typeface="Arial" panose="020B0604020202020204" pitchFamily="34" charset="0"/>
              </a:rPr>
              <a:t>Chymru</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lle</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mae</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pob</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plentyn</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yn</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cael</a:t>
            </a:r>
            <a:r>
              <a:rPr lang="en-GB" dirty="0">
                <a:solidFill>
                  <a:srgbClr val="004B90"/>
                </a:solidFill>
                <a:latin typeface="Arial" panose="020B0604020202020204" pitchFamily="34" charset="0"/>
                <a:cs typeface="Arial" panose="020B0604020202020204" pitchFamily="34" charset="0"/>
              </a:rPr>
              <a:t> y </a:t>
            </a:r>
            <a:r>
              <a:rPr lang="en-GB" dirty="0" err="1">
                <a:solidFill>
                  <a:srgbClr val="004B90"/>
                </a:solidFill>
                <a:latin typeface="Arial" panose="020B0604020202020204" pitchFamily="34" charset="0"/>
                <a:cs typeface="Arial" panose="020B0604020202020204" pitchFamily="34" charset="0"/>
              </a:rPr>
              <a:t>dechrau</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gorau</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mewn</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bywyd</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gan</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gynnwys</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gwasanaethau</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gofal</a:t>
            </a:r>
            <a:r>
              <a:rPr lang="en-GB" dirty="0">
                <a:solidFill>
                  <a:srgbClr val="004B90"/>
                </a:solidFill>
                <a:latin typeface="Arial" panose="020B0604020202020204" pitchFamily="34" charset="0"/>
                <a:cs typeface="Arial" panose="020B0604020202020204" pitchFamily="34" charset="0"/>
              </a:rPr>
              <a:t> plant a </a:t>
            </a:r>
            <a:r>
              <a:rPr lang="en-GB" dirty="0" err="1">
                <a:solidFill>
                  <a:srgbClr val="004B90"/>
                </a:solidFill>
                <a:latin typeface="Arial" panose="020B0604020202020204" pitchFamily="34" charset="0"/>
                <a:cs typeface="Arial" panose="020B0604020202020204" pitchFamily="34" charset="0"/>
              </a:rPr>
              <a:t>blynyddoedd</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cynnar</a:t>
            </a:r>
            <a:r>
              <a:rPr lang="en-GB" dirty="0">
                <a:solidFill>
                  <a:srgbClr val="004B90"/>
                </a:solidFill>
                <a:latin typeface="Arial" panose="020B0604020202020204" pitchFamily="34" charset="0"/>
                <a:cs typeface="Arial" panose="020B0604020202020204" pitchFamily="34" charset="0"/>
              </a:rPr>
              <a:t> o </a:t>
            </a:r>
            <a:r>
              <a:rPr lang="en-GB" dirty="0" err="1">
                <a:solidFill>
                  <a:srgbClr val="004B90"/>
                </a:solidFill>
                <a:latin typeface="Arial" panose="020B0604020202020204" pitchFamily="34" charset="0"/>
                <a:cs typeface="Arial" panose="020B0604020202020204" pitchFamily="34" charset="0"/>
              </a:rPr>
              <a:t>ansawdd</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uchel</a:t>
            </a:r>
            <a:r>
              <a:rPr lang="en-GB" dirty="0">
                <a:solidFill>
                  <a:srgbClr val="004B90"/>
                </a:solidFill>
                <a:latin typeface="Arial" panose="020B0604020202020204" pitchFamily="34" charset="0"/>
                <a:cs typeface="Arial" panose="020B0604020202020204" pitchFamily="34" charset="0"/>
              </a:rPr>
              <a:t> a </a:t>
            </a:r>
            <a:r>
              <a:rPr lang="en-GB" dirty="0" err="1">
                <a:solidFill>
                  <a:srgbClr val="004B90"/>
                </a:solidFill>
                <a:latin typeface="Arial" panose="020B0604020202020204" pitchFamily="34" charset="0"/>
                <a:cs typeface="Arial" panose="020B0604020202020204" pitchFamily="34" charset="0"/>
              </a:rPr>
              <a:t>chymorth</a:t>
            </a:r>
            <a:r>
              <a:rPr lang="en-GB" dirty="0">
                <a:solidFill>
                  <a:srgbClr val="004B90"/>
                </a:solidFill>
                <a:latin typeface="Arial" panose="020B0604020202020204" pitchFamily="34" charset="0"/>
                <a:cs typeface="Arial" panose="020B0604020202020204" pitchFamily="34" charset="0"/>
              </a:rPr>
              <a:t> o </a:t>
            </a:r>
            <a:r>
              <a:rPr lang="en-GB" dirty="0" err="1">
                <a:solidFill>
                  <a:srgbClr val="004B90"/>
                </a:solidFill>
                <a:latin typeface="Arial" panose="020B0604020202020204" pitchFamily="34" charset="0"/>
                <a:cs typeface="Arial" panose="020B0604020202020204" pitchFamily="34" charset="0"/>
              </a:rPr>
              <a:t>ansawdd</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uchel</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i</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rieni</a:t>
            </a:r>
            <a:r>
              <a:rPr lang="en-GB" dirty="0">
                <a:solidFill>
                  <a:srgbClr val="004B90"/>
                </a:solidFill>
                <a:latin typeface="Arial" panose="020B0604020202020204" pitchFamily="34" charset="0"/>
                <a:cs typeface="Arial" panose="020B0604020202020204" pitchFamily="34" charset="0"/>
              </a:rPr>
              <a:t> neu </a:t>
            </a:r>
            <a:r>
              <a:rPr lang="en-GB" dirty="0" err="1">
                <a:solidFill>
                  <a:srgbClr val="004B90"/>
                </a:solidFill>
                <a:latin typeface="Arial" panose="020B0604020202020204" pitchFamily="34" charset="0"/>
                <a:cs typeface="Arial" panose="020B0604020202020204" pitchFamily="34" charset="0"/>
              </a:rPr>
              <a:t>ofalwyr</a:t>
            </a:r>
            <a:r>
              <a:rPr lang="en-GB" dirty="0">
                <a:solidFill>
                  <a:srgbClr val="004B90"/>
                </a:solidFill>
                <a:latin typeface="Arial" panose="020B0604020202020204" pitchFamily="34" charset="0"/>
                <a:cs typeface="Arial" panose="020B0604020202020204" pitchFamily="34" charset="0"/>
              </a:rPr>
              <a:t>.  </a:t>
            </a:r>
            <a:r>
              <a:rPr lang="en-GB" b="1" dirty="0">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Beth </a:t>
            </a:r>
            <a:r>
              <a:rPr lang="en-GB" b="1" dirty="0" err="1">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yw</a:t>
            </a:r>
            <a:r>
              <a:rPr lang="en-GB" b="1" dirty="0">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a:t>
            </a:r>
            <a:r>
              <a:rPr lang="en-GB" b="1" dirty="0" err="1">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hawliau</a:t>
            </a:r>
            <a:r>
              <a:rPr lang="en-GB" b="1" dirty="0">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plant: </a:t>
            </a:r>
            <a:r>
              <a:rPr lang="en-GB" b="1" dirty="0" err="1">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canllawiau</a:t>
            </a:r>
            <a:r>
              <a:rPr lang="en-GB" b="1" dirty="0">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a:t>
            </a:r>
            <a:r>
              <a:rPr lang="en-GB" b="1" dirty="0" err="1">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i</a:t>
            </a:r>
            <a:r>
              <a:rPr lang="en-GB" b="1" dirty="0">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a:t>
            </a:r>
            <a:r>
              <a:rPr lang="en-GB" b="1" dirty="0" err="1">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rieni</a:t>
            </a:r>
            <a:r>
              <a:rPr lang="en-GB" b="1" dirty="0">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a </a:t>
            </a:r>
            <a:r>
              <a:rPr lang="en-GB" b="1" dirty="0" err="1">
                <a:solidFill>
                  <a:srgbClr val="0563C1"/>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gofalwyr</a:t>
            </a:r>
            <a:r>
              <a:rPr lang="en-GB" b="1" dirty="0">
                <a:solidFill>
                  <a:srgbClr val="004B90"/>
                </a:solidFill>
                <a:latin typeface="Arial" panose="020B0604020202020204" pitchFamily="34" charset="0"/>
                <a:cs typeface="Arial" panose="020B0604020202020204" pitchFamily="34" charset="0"/>
                <a:hlinkClick r:id="rId6">
                  <a:extLst>
                    <a:ext uri="{A12FA001-AC4F-418D-AE19-62706E023703}">
                      <ahyp:hlinkClr xmlns:ahyp="http://schemas.microsoft.com/office/drawing/2018/hyperlinkcolor" val="tx"/>
                    </a:ext>
                  </a:extLst>
                </a:hlinkClick>
              </a:rPr>
              <a:t> | LLYW.CYMRU</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Hawliau</a:t>
            </a:r>
            <a:r>
              <a:rPr lang="en-GB" dirty="0">
                <a:solidFill>
                  <a:srgbClr val="004B90"/>
                </a:solidFill>
                <a:latin typeface="Arial" panose="020B0604020202020204" pitchFamily="34" charset="0"/>
                <a:cs typeface="Arial" panose="020B0604020202020204" pitchFamily="34" charset="0"/>
              </a:rPr>
              <a:t> plant </a:t>
            </a:r>
            <a:r>
              <a:rPr lang="en-GB" dirty="0" err="1">
                <a:solidFill>
                  <a:srgbClr val="004B90"/>
                </a:solidFill>
                <a:latin typeface="Arial" panose="020B0604020202020204" pitchFamily="34" charset="0"/>
                <a:cs typeface="Arial" panose="020B0604020202020204" pitchFamily="34" charset="0"/>
              </a:rPr>
              <a:t>yw'r</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sbardun</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i</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raglenni</a:t>
            </a:r>
            <a:r>
              <a:rPr lang="en-GB" dirty="0">
                <a:solidFill>
                  <a:srgbClr val="004B90"/>
                </a:solidFill>
                <a:latin typeface="Arial" panose="020B0604020202020204" pitchFamily="34" charset="0"/>
                <a:cs typeface="Arial" panose="020B0604020202020204" pitchFamily="34" charset="0"/>
              </a:rPr>
              <a:t> a </a:t>
            </a:r>
            <a:r>
              <a:rPr lang="en-GB" dirty="0" err="1">
                <a:solidFill>
                  <a:srgbClr val="004B90"/>
                </a:solidFill>
                <a:latin typeface="Arial" panose="020B0604020202020204" pitchFamily="34" charset="0"/>
                <a:cs typeface="Arial" panose="020B0604020202020204" pitchFamily="34" charset="0"/>
              </a:rPr>
              <a:t>pholisïau</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allweddol</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fel</a:t>
            </a:r>
            <a:r>
              <a:rPr lang="en-GB" dirty="0">
                <a:solidFill>
                  <a:srgbClr val="004B90"/>
                </a:solidFill>
                <a:latin typeface="Arial" panose="020B0604020202020204" pitchFamily="34" charset="0"/>
                <a:cs typeface="Arial" panose="020B0604020202020204" pitchFamily="34" charset="0"/>
              </a:rPr>
              <a:t> </a:t>
            </a:r>
            <a:r>
              <a:rPr lang="en-GB" dirty="0" err="1">
                <a:solidFill>
                  <a:srgbClr val="004B90"/>
                </a:solidFill>
                <a:latin typeface="Arial" panose="020B0604020202020204" pitchFamily="34" charset="0"/>
                <a:cs typeface="Arial" panose="020B0604020202020204" pitchFamily="34" charset="0"/>
              </a:rPr>
              <a:t>Dechrau'n</a:t>
            </a:r>
            <a:r>
              <a:rPr lang="en-GB" dirty="0">
                <a:solidFill>
                  <a:srgbClr val="004B90"/>
                </a:solidFill>
                <a:latin typeface="Arial" panose="020B0604020202020204" pitchFamily="34" charset="0"/>
                <a:cs typeface="Arial" panose="020B0604020202020204" pitchFamily="34" charset="0"/>
              </a:rPr>
              <a:t> Deg.</a:t>
            </a:r>
          </a:p>
        </p:txBody>
      </p:sp>
      <p:sp>
        <p:nvSpPr>
          <p:cNvPr id="10" name="TextBox 9">
            <a:extLst>
              <a:ext uri="{FF2B5EF4-FFF2-40B4-BE49-F238E27FC236}">
                <a16:creationId xmlns:a16="http://schemas.microsoft.com/office/drawing/2014/main" id="{20FA7487-3926-F2F0-7851-E49FE60567C8}"/>
              </a:ext>
            </a:extLst>
          </p:cNvPr>
          <p:cNvSpPr txBox="1"/>
          <p:nvPr/>
        </p:nvSpPr>
        <p:spPr>
          <a:xfrm>
            <a:off x="475129" y="973423"/>
            <a:ext cx="4607859" cy="492443"/>
          </a:xfrm>
          <a:prstGeom prst="rect">
            <a:avLst/>
          </a:prstGeom>
          <a:noFill/>
        </p:spPr>
        <p:txBody>
          <a:bodyPr wrap="square" rtlCol="0">
            <a:spAutoFit/>
          </a:bodyPr>
          <a:lstStyle/>
          <a:p>
            <a:r>
              <a:rPr lang="cy-GB" sz="2600" b="1" u="sng" dirty="0">
                <a:solidFill>
                  <a:srgbClr val="004B90"/>
                </a:solidFill>
                <a:latin typeface="Arial" panose="020B0604020202020204" pitchFamily="34" charset="0"/>
                <a:cs typeface="Arial" panose="020B0604020202020204" pitchFamily="34" charset="0"/>
              </a:rPr>
              <a:t>Cyd-destun Polisi</a:t>
            </a:r>
            <a:endParaRPr lang="en-GB" sz="2600" b="1" u="sng" dirty="0">
              <a:solidFill>
                <a:srgbClr val="004B90"/>
              </a:solidFill>
              <a:latin typeface="Arial" panose="020B0604020202020204" pitchFamily="34" charset="0"/>
              <a:cs typeface="Arial" panose="020B0604020202020204" pitchFamily="34" charset="0"/>
            </a:endParaRPr>
          </a:p>
        </p:txBody>
      </p:sp>
      <p:sp>
        <p:nvSpPr>
          <p:cNvPr id="11" name="TextBox 10">
            <a:extLst>
              <a:ext uri="{FF2B5EF4-FFF2-40B4-BE49-F238E27FC236}">
                <a16:creationId xmlns:a16="http://schemas.microsoft.com/office/drawing/2014/main" id="{4AACE83C-9B40-A13C-8575-33BBEDB5E0D7}"/>
              </a:ext>
            </a:extLst>
          </p:cNvPr>
          <p:cNvSpPr txBox="1"/>
          <p:nvPr/>
        </p:nvSpPr>
        <p:spPr>
          <a:xfrm>
            <a:off x="6615953" y="973423"/>
            <a:ext cx="4607859" cy="492443"/>
          </a:xfrm>
          <a:prstGeom prst="rect">
            <a:avLst/>
          </a:prstGeom>
          <a:noFill/>
        </p:spPr>
        <p:txBody>
          <a:bodyPr wrap="square" rtlCol="0">
            <a:spAutoFit/>
          </a:bodyPr>
          <a:lstStyle/>
          <a:p>
            <a:r>
              <a:rPr lang="cy-GB" sz="2600" b="1" u="sng" dirty="0" err="1">
                <a:latin typeface="Arial" panose="020B0604020202020204" pitchFamily="34" charset="0"/>
                <a:cs typeface="Arial" panose="020B0604020202020204" pitchFamily="34" charset="0"/>
              </a:rPr>
              <a:t>Policy</a:t>
            </a:r>
            <a:r>
              <a:rPr lang="cy-GB" sz="2600" b="1" u="sng" dirty="0">
                <a:latin typeface="Arial" panose="020B0604020202020204" pitchFamily="34" charset="0"/>
                <a:cs typeface="Arial" panose="020B0604020202020204" pitchFamily="34" charset="0"/>
              </a:rPr>
              <a:t> </a:t>
            </a:r>
            <a:r>
              <a:rPr lang="cy-GB" sz="2600" b="1" u="sng" dirty="0" err="1">
                <a:latin typeface="Arial" panose="020B0604020202020204" pitchFamily="34" charset="0"/>
                <a:cs typeface="Arial" panose="020B0604020202020204" pitchFamily="34" charset="0"/>
              </a:rPr>
              <a:t>Context</a:t>
            </a:r>
            <a:endParaRPr lang="en-GB" sz="2600" b="1" u="sng"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20367862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718645C-6828-69C6-7005-2CB7BFFC760B}"/>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0E745E11-25A4-0046-2455-5E7575C09881}"/>
              </a:ext>
            </a:extLst>
          </p:cNvPr>
          <p:cNvPicPr>
            <a:picLocks noChangeAspect="1"/>
          </p:cNvPicPr>
          <p:nvPr/>
        </p:nvPicPr>
        <p:blipFill>
          <a:blip r:embed="rId3"/>
          <a:stretch>
            <a:fillRect/>
          </a:stretch>
        </p:blipFill>
        <p:spPr>
          <a:xfrm>
            <a:off x="-6348" y="5584777"/>
            <a:ext cx="12196757" cy="1276445"/>
          </a:xfrm>
          <a:prstGeom prst="rect">
            <a:avLst/>
          </a:prstGeom>
        </p:spPr>
      </p:pic>
      <p:sp>
        <p:nvSpPr>
          <p:cNvPr id="4" name="TextBox 3">
            <a:extLst>
              <a:ext uri="{FF2B5EF4-FFF2-40B4-BE49-F238E27FC236}">
                <a16:creationId xmlns:a16="http://schemas.microsoft.com/office/drawing/2014/main" id="{B4E1E369-3847-C791-703D-44C0051C05EA}"/>
              </a:ext>
            </a:extLst>
          </p:cNvPr>
          <p:cNvSpPr txBox="1"/>
          <p:nvPr/>
        </p:nvSpPr>
        <p:spPr>
          <a:xfrm>
            <a:off x="3471582" y="142969"/>
            <a:ext cx="6100482" cy="369332"/>
          </a:xfrm>
          <a:prstGeom prst="rect">
            <a:avLst/>
          </a:prstGeom>
          <a:noFill/>
        </p:spPr>
        <p:txBody>
          <a:bodyPr wrap="square">
            <a:spAutoFit/>
          </a:bodyPr>
          <a:lstStyle/>
          <a:p>
            <a:r>
              <a:rPr lang="en-GB" dirty="0">
                <a:hlinkClick r:id="rId4"/>
              </a:rPr>
              <a:t>Flying Start child</a:t>
            </a:r>
            <a:r>
              <a:rPr lang="en-GB" dirty="0">
                <a:hlinkClick r:id="rId4"/>
              </a:rPr>
              <a:t>c</a:t>
            </a:r>
            <a:r>
              <a:rPr lang="en-GB" dirty="0">
                <a:hlinkClick r:id="rId4"/>
              </a:rPr>
              <a:t>are: guidance | GOV.WALES</a:t>
            </a:r>
            <a:endParaRPr lang="en-GB" dirty="0"/>
          </a:p>
        </p:txBody>
      </p:sp>
      <p:sp>
        <p:nvSpPr>
          <p:cNvPr id="3" name="Rectangle 2">
            <a:extLst>
              <a:ext uri="{FF2B5EF4-FFF2-40B4-BE49-F238E27FC236}">
                <a16:creationId xmlns:a16="http://schemas.microsoft.com/office/drawing/2014/main" id="{E0D41D57-987A-1697-670F-91EA266ABF63}"/>
              </a:ext>
            </a:extLst>
          </p:cNvPr>
          <p:cNvSpPr/>
          <p:nvPr/>
        </p:nvSpPr>
        <p:spPr>
          <a:xfrm>
            <a:off x="253389" y="601829"/>
            <a:ext cx="11777029" cy="4985980"/>
          </a:xfrm>
          <a:prstGeom prst="rect">
            <a:avLst/>
          </a:prstGeom>
        </p:spPr>
        <p:txBody>
          <a:bodyPr wrap="square">
            <a:spAutoFit/>
          </a:bodyPr>
          <a:lstStyle/>
          <a:p>
            <a:r>
              <a:rPr lang="en-GB" sz="2000" b="1" dirty="0" err="1">
                <a:solidFill>
                  <a:srgbClr val="004B90"/>
                </a:solidFill>
                <a:latin typeface="Aptos" panose="020B0004020202020204" pitchFamily="34" charset="0"/>
              </a:rPr>
              <a:t>Ehangu</a:t>
            </a:r>
            <a:r>
              <a:rPr lang="en-GB" sz="2000" b="1" dirty="0">
                <a:solidFill>
                  <a:srgbClr val="004B90"/>
                </a:solidFill>
                <a:latin typeface="Aptos" panose="020B0004020202020204" pitchFamily="34" charset="0"/>
              </a:rPr>
              <a:t> </a:t>
            </a:r>
            <a:r>
              <a:rPr lang="en-GB" sz="2000" b="1" dirty="0" err="1">
                <a:solidFill>
                  <a:srgbClr val="004B90"/>
                </a:solidFill>
                <a:latin typeface="Aptos" panose="020B0004020202020204" pitchFamily="34" charset="0"/>
              </a:rPr>
              <a:t>gofal</a:t>
            </a:r>
            <a:r>
              <a:rPr lang="en-GB" sz="2000" b="1" dirty="0">
                <a:solidFill>
                  <a:srgbClr val="004B90"/>
                </a:solidFill>
                <a:latin typeface="Aptos" panose="020B0004020202020204" pitchFamily="34" charset="0"/>
              </a:rPr>
              <a:t> plant </a:t>
            </a:r>
            <a:r>
              <a:rPr lang="en-GB" sz="2000" b="1" dirty="0" err="1">
                <a:solidFill>
                  <a:srgbClr val="004B90"/>
                </a:solidFill>
                <a:latin typeface="Aptos" panose="020B0004020202020204" pitchFamily="34" charset="0"/>
              </a:rPr>
              <a:t>Dechrau'n</a:t>
            </a:r>
            <a:r>
              <a:rPr lang="en-GB" sz="2000" b="1" dirty="0">
                <a:solidFill>
                  <a:srgbClr val="004B90"/>
                </a:solidFill>
                <a:latin typeface="Aptos" panose="020B0004020202020204" pitchFamily="34" charset="0"/>
              </a:rPr>
              <a:t> </a:t>
            </a:r>
            <a:r>
              <a:rPr lang="en-GB" sz="2000" b="1" dirty="0" err="1">
                <a:solidFill>
                  <a:srgbClr val="004B90"/>
                </a:solidFill>
                <a:latin typeface="Aptos" panose="020B0004020202020204" pitchFamily="34" charset="0"/>
              </a:rPr>
              <a:t>Deg</a:t>
            </a:r>
            <a:r>
              <a:rPr lang="en-GB" sz="2000" b="1" dirty="0">
                <a:solidFill>
                  <a:srgbClr val="004B90"/>
                </a:solidFill>
                <a:latin typeface="Aptos" panose="020B0004020202020204" pitchFamily="34" charset="0"/>
              </a:rPr>
              <a:t> Yn </a:t>
            </a:r>
            <a:r>
              <a:rPr lang="en-GB" sz="2000" b="1" dirty="0" err="1">
                <a:solidFill>
                  <a:srgbClr val="004B90"/>
                </a:solidFill>
                <a:latin typeface="Aptos" panose="020B0004020202020204" pitchFamily="34" charset="0"/>
              </a:rPr>
              <a:t>Rhaglen</a:t>
            </a:r>
            <a:r>
              <a:rPr lang="en-GB" sz="2000" b="1" dirty="0">
                <a:solidFill>
                  <a:srgbClr val="004B90"/>
                </a:solidFill>
                <a:latin typeface="Aptos" panose="020B0004020202020204" pitchFamily="34" charset="0"/>
              </a:rPr>
              <a:t> </a:t>
            </a:r>
            <a:r>
              <a:rPr lang="en-GB" sz="2000" b="1" dirty="0" err="1">
                <a:solidFill>
                  <a:srgbClr val="004B90"/>
                </a:solidFill>
                <a:latin typeface="Aptos" panose="020B0004020202020204" pitchFamily="34" charset="0"/>
              </a:rPr>
              <a:t>Lywodraethu</a:t>
            </a:r>
            <a:r>
              <a:rPr lang="en-GB" sz="2000" b="1" dirty="0">
                <a:solidFill>
                  <a:srgbClr val="004B90"/>
                </a:solidFill>
                <a:latin typeface="Aptos" panose="020B0004020202020204" pitchFamily="34" charset="0"/>
              </a:rPr>
              <a:t> 2021-2025</a:t>
            </a:r>
          </a:p>
          <a:p>
            <a:r>
              <a:rPr lang="en-GB" sz="2000" dirty="0" err="1">
                <a:solidFill>
                  <a:srgbClr val="004B90"/>
                </a:solidFill>
                <a:latin typeface="Aptos" panose="020B0004020202020204" pitchFamily="34" charset="0"/>
              </a:rPr>
              <a:t>Roedd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ymrwymiad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i</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ddarparu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ehangu'r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ddarpariaeth</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blynyddoedd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cynnar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yn</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raddol</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i</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gynnwys</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pob</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plentyn</a:t>
            </a:r>
            <a:r>
              <a:rPr lang="en-GB" sz="2000" dirty="0">
                <a:solidFill>
                  <a:srgbClr val="004B90"/>
                </a:solidFill>
                <a:latin typeface="Aptos" panose="020B0004020202020204" pitchFamily="34" charset="0"/>
              </a:rPr>
              <a:t> 2 </a:t>
            </a:r>
            <a:r>
              <a:rPr lang="en-GB" sz="2000" dirty="0" err="1">
                <a:solidFill>
                  <a:srgbClr val="004B90"/>
                </a:solidFill>
                <a:latin typeface="Aptos" panose="020B0004020202020204" pitchFamily="34" charset="0"/>
              </a:rPr>
              <a:t>oed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cymwys</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gyda</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phwyslais</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arbennig</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ar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gryfhau'r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ddarpariaeth</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cyfrwng</a:t>
            </a:r>
            <a:r>
              <a:rPr lang="en-GB" sz="2000" dirty="0">
                <a:solidFill>
                  <a:srgbClr val="004B90"/>
                </a:solidFill>
                <a:latin typeface="Aptos" panose="020B0004020202020204" pitchFamily="34" charset="0"/>
              </a:rPr>
              <a:t> Cymraeg. </a:t>
            </a:r>
          </a:p>
          <a:p>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Dechreuodd</a:t>
            </a:r>
            <a:r>
              <a:rPr lang="en-GB" sz="2000" dirty="0">
                <a:solidFill>
                  <a:srgbClr val="004B90"/>
                </a:solidFill>
                <a:latin typeface="Aptos" panose="020B0004020202020204" pitchFamily="34" charset="0"/>
              </a:rPr>
              <a:t> cam </a:t>
            </a:r>
            <a:r>
              <a:rPr lang="en-GB" sz="2000" dirty="0" err="1">
                <a:solidFill>
                  <a:srgbClr val="004B90"/>
                </a:solidFill>
                <a:latin typeface="Aptos" panose="020B0004020202020204" pitchFamily="34" charset="0"/>
              </a:rPr>
              <a:t>cyntaf</a:t>
            </a:r>
            <a:r>
              <a:rPr lang="en-GB" sz="2000" dirty="0">
                <a:solidFill>
                  <a:srgbClr val="004B90"/>
                </a:solidFill>
                <a:latin typeface="Aptos" panose="020B0004020202020204" pitchFamily="34" charset="0"/>
              </a:rPr>
              <a:t> yr </a:t>
            </a:r>
            <a:r>
              <a:rPr lang="en-GB" sz="2000" dirty="0" err="1">
                <a:solidFill>
                  <a:srgbClr val="004B90"/>
                </a:solidFill>
                <a:latin typeface="Aptos" panose="020B0004020202020204" pitchFamily="34" charset="0"/>
              </a:rPr>
              <a:t>ehangu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ym</a:t>
            </a:r>
            <a:r>
              <a:rPr lang="en-GB" sz="2000" dirty="0">
                <a:solidFill>
                  <a:srgbClr val="004B90"/>
                </a:solidFill>
                <a:latin typeface="Aptos" panose="020B0004020202020204" pitchFamily="34" charset="0"/>
              </a:rPr>
              <a:t> mis Medi 2022 ac </a:t>
            </a:r>
            <a:r>
              <a:rPr lang="en-GB" sz="2000" dirty="0" err="1">
                <a:solidFill>
                  <a:srgbClr val="004B90"/>
                </a:solidFill>
                <a:latin typeface="Aptos" panose="020B0004020202020204" pitchFamily="34" charset="0"/>
              </a:rPr>
              <a:t>roedd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yn</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cynnwys</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pob</a:t>
            </a:r>
            <a:r>
              <a:rPr lang="en-GB" sz="2000" dirty="0">
                <a:solidFill>
                  <a:srgbClr val="004B90"/>
                </a:solidFill>
                <a:latin typeface="Aptos" panose="020B0004020202020204" pitchFamily="34" charset="0"/>
              </a:rPr>
              <a:t> un </a:t>
            </a:r>
            <a:r>
              <a:rPr lang="en-GB" sz="2000" dirty="0" err="1">
                <a:solidFill>
                  <a:srgbClr val="004B90"/>
                </a:solidFill>
                <a:latin typeface="Aptos" panose="020B0004020202020204" pitchFamily="34" charset="0"/>
              </a:rPr>
              <a:t>o'r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pedair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elfen</a:t>
            </a:r>
            <a:r>
              <a:rPr lang="en-GB" sz="2000" dirty="0">
                <a:solidFill>
                  <a:srgbClr val="004B90"/>
                </a:solidFill>
                <a:latin typeface="Aptos" panose="020B0004020202020204" pitchFamily="34" charset="0"/>
              </a:rPr>
              <a:t> o Flying Start. </a:t>
            </a:r>
            <a:r>
              <a:rPr lang="en-GB" sz="2000" dirty="0" err="1">
                <a:solidFill>
                  <a:srgbClr val="004B90"/>
                </a:solidFill>
                <a:latin typeface="Aptos" panose="020B0004020202020204" pitchFamily="34" charset="0"/>
              </a:rPr>
              <a:t>Roedd</a:t>
            </a:r>
            <a:r>
              <a:rPr lang="en-GB" sz="2000" dirty="0">
                <a:solidFill>
                  <a:srgbClr val="004B90"/>
                </a:solidFill>
                <a:latin typeface="Aptos" panose="020B0004020202020204" pitchFamily="34" charset="0"/>
              </a:rPr>
              <a:t> Cam 2 </a:t>
            </a:r>
            <a:r>
              <a:rPr lang="en-GB" sz="2000" dirty="0" err="1">
                <a:solidFill>
                  <a:srgbClr val="004B90"/>
                </a:solidFill>
                <a:latin typeface="Aptos" panose="020B0004020202020204" pitchFamily="34" charset="0"/>
              </a:rPr>
              <a:t>yn</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canolbwyntio</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ar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ddarparu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elfen</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gofal</a:t>
            </a:r>
            <a:r>
              <a:rPr lang="en-GB" sz="2000" dirty="0">
                <a:solidFill>
                  <a:srgbClr val="004B90"/>
                </a:solidFill>
                <a:latin typeface="Aptos" panose="020B0004020202020204" pitchFamily="34" charset="0"/>
              </a:rPr>
              <a:t> plant </a:t>
            </a:r>
            <a:r>
              <a:rPr lang="en-GB" sz="2000" dirty="0" err="1">
                <a:solidFill>
                  <a:srgbClr val="004B90"/>
                </a:solidFill>
                <a:latin typeface="Aptos" panose="020B0004020202020204" pitchFamily="34" charset="0"/>
              </a:rPr>
              <a:t>rhan-amser</a:t>
            </a:r>
            <a:r>
              <a:rPr lang="en-GB" sz="2000" dirty="0">
                <a:solidFill>
                  <a:srgbClr val="004B90"/>
                </a:solidFill>
                <a:latin typeface="Aptos" panose="020B0004020202020204" pitchFamily="34" charset="0"/>
              </a:rPr>
              <a:t> o </a:t>
            </a:r>
            <a:r>
              <a:rPr lang="en-GB" sz="2000" dirty="0" err="1">
                <a:solidFill>
                  <a:srgbClr val="004B90"/>
                </a:solidFill>
                <a:latin typeface="Aptos" panose="020B0004020202020204" pitchFamily="34" charset="0"/>
              </a:rPr>
              <a:t>ansawdd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uchel</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Dechrau'n</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Deg</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i</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fwy</a:t>
            </a:r>
            <a:r>
              <a:rPr lang="en-GB" sz="2000" dirty="0">
                <a:solidFill>
                  <a:srgbClr val="004B90"/>
                </a:solidFill>
                <a:latin typeface="Aptos" panose="020B0004020202020204" pitchFamily="34" charset="0"/>
              </a:rPr>
              <a:t> o </a:t>
            </a:r>
            <a:r>
              <a:rPr lang="en-GB" sz="2000" dirty="0" err="1">
                <a:solidFill>
                  <a:srgbClr val="004B90"/>
                </a:solidFill>
                <a:latin typeface="Aptos" panose="020B0004020202020204" pitchFamily="34" charset="0"/>
              </a:rPr>
              <a:t>blant</a:t>
            </a:r>
            <a:r>
              <a:rPr lang="en-GB" sz="2000" dirty="0">
                <a:solidFill>
                  <a:srgbClr val="004B90"/>
                </a:solidFill>
                <a:latin typeface="Aptos" panose="020B0004020202020204" pitchFamily="34" charset="0"/>
              </a:rPr>
              <a:t> 2 </a:t>
            </a:r>
            <a:r>
              <a:rPr lang="en-GB" sz="2000" dirty="0" err="1">
                <a:solidFill>
                  <a:srgbClr val="004B90"/>
                </a:solidFill>
                <a:latin typeface="Aptos" panose="020B0004020202020204" pitchFamily="34" charset="0"/>
              </a:rPr>
              <a:t>oed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yn</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ystod</a:t>
            </a:r>
            <a:r>
              <a:rPr lang="en-GB" sz="2000" dirty="0">
                <a:solidFill>
                  <a:srgbClr val="004B90"/>
                </a:solidFill>
                <a:latin typeface="Aptos" panose="020B0004020202020204" pitchFamily="34" charset="0"/>
              </a:rPr>
              <a:t> 2023-24 a 2024-25. </a:t>
            </a:r>
            <a:r>
              <a:rPr lang="en-GB" sz="2000" dirty="0" err="1">
                <a:solidFill>
                  <a:srgbClr val="004B90"/>
                </a:solidFill>
                <a:latin typeface="Aptos" panose="020B0004020202020204" pitchFamily="34" charset="0"/>
              </a:rPr>
              <a:t>Parhaodd</a:t>
            </a:r>
            <a:r>
              <a:rPr lang="en-GB" sz="2000" dirty="0">
                <a:solidFill>
                  <a:srgbClr val="004B90"/>
                </a:solidFill>
                <a:latin typeface="Aptos" panose="020B0004020202020204" pitchFamily="34" charset="0"/>
              </a:rPr>
              <a:t> Cam 3 </a:t>
            </a:r>
            <a:r>
              <a:rPr lang="en-GB" sz="2000" dirty="0" err="1">
                <a:solidFill>
                  <a:srgbClr val="004B90"/>
                </a:solidFill>
                <a:latin typeface="Aptos" panose="020B0004020202020204" pitchFamily="34" charset="0"/>
              </a:rPr>
              <a:t>â'r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ehangiad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hwn</a:t>
            </a:r>
            <a:r>
              <a:rPr lang="en-GB" sz="2000" dirty="0">
                <a:solidFill>
                  <a:srgbClr val="004B90"/>
                </a:solidFill>
                <a:latin typeface="Aptos" panose="020B0004020202020204" pitchFamily="34" charset="0"/>
              </a:rPr>
              <a:t> o 2025/26 </a:t>
            </a:r>
            <a:r>
              <a:rPr lang="en-GB" sz="2000" dirty="0" err="1">
                <a:solidFill>
                  <a:srgbClr val="004B90"/>
                </a:solidFill>
                <a:latin typeface="Aptos" panose="020B0004020202020204" pitchFamily="34" charset="0"/>
              </a:rPr>
              <a:t>ymlaen</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gyda'r</a:t>
            </a:r>
            <a:r>
              <a:rPr lang="en-GB" sz="2000" dirty="0">
                <a:solidFill>
                  <a:srgbClr val="004B90"/>
                </a:solidFill>
                <a:latin typeface="Aptos" panose="020B0004020202020204" pitchFamily="34" charset="0"/>
              </a:rPr>
              <a:t> nod </a:t>
            </a:r>
            <a:r>
              <a:rPr lang="en-GB" sz="2000" dirty="0" err="1">
                <a:solidFill>
                  <a:srgbClr val="004B90"/>
                </a:solidFill>
                <a:latin typeface="Aptos" panose="020B0004020202020204" pitchFamily="34" charset="0"/>
              </a:rPr>
              <a:t>yn</a:t>
            </a:r>
            <a:r>
              <a:rPr lang="en-GB" sz="2000" dirty="0">
                <a:solidFill>
                  <a:srgbClr val="004B90"/>
                </a:solidFill>
                <a:latin typeface="Aptos" panose="020B0004020202020204" pitchFamily="34" charset="0"/>
              </a:rPr>
              <a:t> y pen draw y </a:t>
            </a:r>
            <a:r>
              <a:rPr lang="en-GB" sz="2000" dirty="0" err="1">
                <a:solidFill>
                  <a:srgbClr val="004B90"/>
                </a:solidFill>
                <a:latin typeface="Aptos" panose="020B0004020202020204" pitchFamily="34" charset="0"/>
              </a:rPr>
              <a:t>byddai'r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ddarpariaeth</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ar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gael</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i</a:t>
            </a:r>
            <a:r>
              <a:rPr lang="en-GB" sz="2000" dirty="0">
                <a:solidFill>
                  <a:srgbClr val="004B90"/>
                </a:solidFill>
                <a:latin typeface="Aptos" panose="020B0004020202020204" pitchFamily="34" charset="0"/>
              </a:rPr>
              <a:t> bob </a:t>
            </a:r>
            <a:r>
              <a:rPr lang="en-GB" sz="2000" dirty="0" err="1">
                <a:solidFill>
                  <a:srgbClr val="004B90"/>
                </a:solidFill>
                <a:latin typeface="Aptos" panose="020B0004020202020204" pitchFamily="34" charset="0"/>
              </a:rPr>
              <a:t>plentyn</a:t>
            </a:r>
            <a:r>
              <a:rPr lang="en-GB" sz="2000" dirty="0">
                <a:solidFill>
                  <a:srgbClr val="004B90"/>
                </a:solidFill>
                <a:latin typeface="Aptos" panose="020B0004020202020204" pitchFamily="34" charset="0"/>
              </a:rPr>
              <a:t> 2 </a:t>
            </a:r>
            <a:r>
              <a:rPr lang="en-GB" sz="2000" dirty="0" err="1">
                <a:solidFill>
                  <a:srgbClr val="004B90"/>
                </a:solidFill>
                <a:latin typeface="Aptos" panose="020B0004020202020204" pitchFamily="34" charset="0"/>
              </a:rPr>
              <a:t>oed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yng</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Nghymru</a:t>
            </a:r>
            <a:r>
              <a:rPr lang="en-GB" sz="2000" dirty="0">
                <a:solidFill>
                  <a:srgbClr val="004B90"/>
                </a:solidFill>
                <a:latin typeface="Aptos" panose="020B0004020202020204" pitchFamily="34" charset="0"/>
              </a:rPr>
              <a:t>. </a:t>
            </a:r>
          </a:p>
          <a:p>
            <a:r>
              <a:rPr lang="en-GB" sz="2000" dirty="0">
                <a:solidFill>
                  <a:srgbClr val="004B90"/>
                </a:solidFill>
                <a:latin typeface="Aptos" panose="020B0004020202020204" pitchFamily="34" charset="0"/>
              </a:rPr>
              <a:t>
</a:t>
            </a:r>
            <a:r>
              <a:rPr lang="en-GB" sz="2000" b="1" dirty="0" err="1">
                <a:solidFill>
                  <a:srgbClr val="004B90"/>
                </a:solidFill>
                <a:latin typeface="Aptos" panose="020B0004020202020204" pitchFamily="34" charset="0"/>
              </a:rPr>
              <a:t>Blaenoriaethau</a:t>
            </a:r>
            <a:r>
              <a:rPr lang="en-GB" sz="2000" b="1" dirty="0">
                <a:solidFill>
                  <a:srgbClr val="004B90"/>
                </a:solidFill>
                <a:latin typeface="Aptos" panose="020B0004020202020204" pitchFamily="34" charset="0"/>
              </a:rPr>
              <a:t> </a:t>
            </a:r>
            <a:r>
              <a:rPr lang="en-GB" sz="2000" b="1" dirty="0" err="1">
                <a:solidFill>
                  <a:srgbClr val="004B90"/>
                </a:solidFill>
                <a:latin typeface="Aptos" panose="020B0004020202020204" pitchFamily="34" charset="0"/>
              </a:rPr>
              <a:t>ar</a:t>
            </a:r>
            <a:r>
              <a:rPr lang="en-GB" sz="2000" b="1" dirty="0">
                <a:solidFill>
                  <a:srgbClr val="004B90"/>
                </a:solidFill>
                <a:latin typeface="Aptos" panose="020B0004020202020204" pitchFamily="34" charset="0"/>
              </a:rPr>
              <a:t> </a:t>
            </a:r>
            <a:r>
              <a:rPr lang="en-GB" sz="2000" b="1" dirty="0" err="1">
                <a:solidFill>
                  <a:srgbClr val="004B90"/>
                </a:solidFill>
                <a:latin typeface="Aptos" panose="020B0004020202020204" pitchFamily="34" charset="0"/>
              </a:rPr>
              <a:t>gyfer</a:t>
            </a:r>
            <a:r>
              <a:rPr lang="en-GB" sz="2000" b="1" dirty="0">
                <a:solidFill>
                  <a:srgbClr val="004B90"/>
                </a:solidFill>
                <a:latin typeface="Aptos" panose="020B0004020202020204" pitchFamily="34" charset="0"/>
              </a:rPr>
              <a:t> yr </a:t>
            </a:r>
            <a:r>
              <a:rPr lang="en-GB" sz="2000" b="1" dirty="0" err="1">
                <a:solidFill>
                  <a:srgbClr val="004B90"/>
                </a:solidFill>
                <a:latin typeface="Aptos" panose="020B0004020202020204" pitchFamily="34" charset="0"/>
              </a:rPr>
              <a:t>ehangu</a:t>
            </a:r>
            <a:r>
              <a:rPr lang="en-GB" sz="2000" b="1" dirty="0">
                <a:solidFill>
                  <a:srgbClr val="004B90"/>
                </a:solidFill>
                <a:latin typeface="Aptos" panose="020B0004020202020204" pitchFamily="34" charset="0"/>
              </a:rPr>
              <a:t> </a:t>
            </a:r>
            <a:r>
              <a:rPr lang="en-GB" sz="2000" b="1" dirty="0" err="1">
                <a:solidFill>
                  <a:srgbClr val="004B90"/>
                </a:solidFill>
                <a:latin typeface="Aptos" panose="020B0004020202020204" pitchFamily="34" charset="0"/>
              </a:rPr>
              <a:t>yw</a:t>
            </a:r>
            <a:r>
              <a:rPr lang="en-GB" sz="2000" b="1" dirty="0">
                <a:solidFill>
                  <a:srgbClr val="004B90"/>
                </a:solidFill>
                <a:latin typeface="Aptos" panose="020B0004020202020204" pitchFamily="34" charset="0"/>
              </a:rPr>
              <a:t>: </a:t>
            </a:r>
          </a:p>
          <a:p>
            <a:r>
              <a:rPr lang="en-GB" dirty="0">
                <a:solidFill>
                  <a:srgbClr val="004B90"/>
                </a:solidFill>
              </a:rPr>
              <a:t>
</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Gwneud</a:t>
            </a:r>
            <a:r>
              <a:rPr lang="en-GB" sz="2000" dirty="0">
                <a:solidFill>
                  <a:srgbClr val="004B90"/>
                </a:solidFill>
                <a:latin typeface="Aptos" panose="020B0004020202020204" pitchFamily="34" charset="0"/>
              </a:rPr>
              <a:t> y </a:t>
            </a:r>
            <a:r>
              <a:rPr lang="en-GB" sz="2000" dirty="0" err="1">
                <a:solidFill>
                  <a:srgbClr val="004B90"/>
                </a:solidFill>
                <a:latin typeface="Aptos" panose="020B0004020202020204" pitchFamily="34" charset="0"/>
              </a:rPr>
              <a:t>mwyaf</a:t>
            </a:r>
            <a:r>
              <a:rPr lang="en-GB" sz="2000" dirty="0">
                <a:solidFill>
                  <a:srgbClr val="004B90"/>
                </a:solidFill>
                <a:latin typeface="Aptos" panose="020B0004020202020204" pitchFamily="34" charset="0"/>
              </a:rPr>
              <a:t> o </a:t>
            </a:r>
            <a:r>
              <a:rPr lang="en-GB" sz="2000" dirty="0" err="1">
                <a:solidFill>
                  <a:srgbClr val="004B90"/>
                </a:solidFill>
                <a:latin typeface="Aptos" panose="020B0004020202020204" pitchFamily="34" charset="0"/>
              </a:rPr>
              <a:t>ganlyniadau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datblygiad</a:t>
            </a:r>
            <a:r>
              <a:rPr lang="en-GB" sz="2000" dirty="0">
                <a:solidFill>
                  <a:srgbClr val="004B90"/>
                </a:solidFill>
                <a:latin typeface="Aptos" panose="020B0004020202020204" pitchFamily="34" charset="0"/>
              </a:rPr>
              <a:t> plant </a:t>
            </a:r>
            <a:r>
              <a:rPr lang="en-GB" sz="2000" dirty="0" err="1">
                <a:solidFill>
                  <a:srgbClr val="004B90"/>
                </a:solidFill>
                <a:latin typeface="Aptos" panose="020B0004020202020204" pitchFamily="34" charset="0"/>
              </a:rPr>
              <a:t>i</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gefnogi'r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dechrau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gorau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mewn</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bywyd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yn</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enwedig</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i'n</a:t>
            </a:r>
            <a:r>
              <a:rPr lang="en-GB" sz="2000" dirty="0">
                <a:solidFill>
                  <a:srgbClr val="004B90"/>
                </a:solidFill>
                <a:latin typeface="Aptos" panose="020B0004020202020204" pitchFamily="34" charset="0"/>
              </a:rPr>
              <a:t> plant </a:t>
            </a:r>
            <a:r>
              <a:rPr lang="en-GB" sz="2000" dirty="0" err="1">
                <a:solidFill>
                  <a:srgbClr val="004B90"/>
                </a:solidFill>
                <a:latin typeface="Aptos" panose="020B0004020202020204" pitchFamily="34" charset="0"/>
              </a:rPr>
              <a:t>mwyaf</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difreintiedig</a:t>
            </a:r>
            <a:r>
              <a:rPr lang="en-GB" sz="2000" dirty="0">
                <a:solidFill>
                  <a:srgbClr val="004B90"/>
                </a:solidFill>
                <a:latin typeface="Aptos" panose="020B0004020202020204" pitchFamily="34" charset="0"/>
              </a:rPr>
              <a:t> 
• Mynd </a:t>
            </a:r>
            <a:r>
              <a:rPr lang="en-GB" sz="2000" dirty="0" err="1">
                <a:solidFill>
                  <a:srgbClr val="004B90"/>
                </a:solidFill>
                <a:latin typeface="Aptos" panose="020B0004020202020204" pitchFamily="34" charset="0"/>
              </a:rPr>
              <a:t>i'r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afael</a:t>
            </a:r>
            <a:r>
              <a:rPr lang="en-GB" sz="2000" dirty="0">
                <a:solidFill>
                  <a:srgbClr val="004B90"/>
                </a:solidFill>
                <a:latin typeface="Aptos" panose="020B0004020202020204" pitchFamily="34" charset="0"/>
              </a:rPr>
              <a:t> ag </a:t>
            </a:r>
            <a:r>
              <a:rPr lang="en-GB" sz="2000" dirty="0" err="1">
                <a:solidFill>
                  <a:srgbClr val="004B90"/>
                </a:solidFill>
                <a:latin typeface="Aptos" panose="020B0004020202020204" pitchFamily="34" charset="0"/>
              </a:rPr>
              <a:t>anghydraddoldeb</a:t>
            </a:r>
            <a:r>
              <a:rPr lang="en-GB" sz="2000" dirty="0">
                <a:solidFill>
                  <a:srgbClr val="004B90"/>
                </a:solidFill>
                <a:latin typeface="Aptos" panose="020B0004020202020204" pitchFamily="34" charset="0"/>
              </a:rPr>
              <a:t> a </a:t>
            </a:r>
            <a:r>
              <a:rPr lang="en-GB" sz="2000" dirty="0" err="1">
                <a:solidFill>
                  <a:srgbClr val="004B90"/>
                </a:solidFill>
                <a:latin typeface="Aptos" panose="020B0004020202020204" pitchFamily="34" charset="0"/>
              </a:rPr>
              <a:t>lliniaru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rhai</a:t>
            </a:r>
            <a:r>
              <a:rPr lang="en-GB" sz="2000" dirty="0">
                <a:solidFill>
                  <a:srgbClr val="004B90"/>
                </a:solidFill>
                <a:latin typeface="Aptos" panose="020B0004020202020204" pitchFamily="34" charset="0"/>
              </a:rPr>
              <a:t> o </a:t>
            </a:r>
            <a:r>
              <a:rPr lang="en-GB" sz="2000" dirty="0" err="1">
                <a:solidFill>
                  <a:srgbClr val="004B90"/>
                </a:solidFill>
                <a:latin typeface="Aptos" panose="020B0004020202020204" pitchFamily="34" charset="0"/>
              </a:rPr>
              <a:t>effeithiau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amddifadedd</a:t>
            </a:r>
            <a:r>
              <a:rPr lang="en-GB" sz="2000" dirty="0">
                <a:solidFill>
                  <a:srgbClr val="004B90"/>
                </a:solidFill>
                <a:latin typeface="Aptos" panose="020B0004020202020204" pitchFamily="34" charset="0"/>
              </a:rPr>
              <a:t> 
• </a:t>
            </a:r>
            <a:r>
              <a:rPr lang="en-GB" sz="2000" dirty="0" err="1">
                <a:solidFill>
                  <a:srgbClr val="004B90"/>
                </a:solidFill>
                <a:latin typeface="Aptos" panose="020B0004020202020204" pitchFamily="34" charset="0"/>
              </a:rPr>
              <a:t>Cefnogi</a:t>
            </a:r>
            <a:r>
              <a:rPr lang="en-GB" sz="2000" dirty="0">
                <a:solidFill>
                  <a:srgbClr val="004B90"/>
                </a:solidFill>
                <a:latin typeface="Aptos" panose="020B0004020202020204" pitchFamily="34" charset="0"/>
              </a:rPr>
              <a:t> a </a:t>
            </a:r>
            <a:r>
              <a:rPr lang="en-GB" sz="2000" dirty="0" err="1">
                <a:solidFill>
                  <a:srgbClr val="004B90"/>
                </a:solidFill>
                <a:latin typeface="Aptos" panose="020B0004020202020204" pitchFamily="34" charset="0"/>
              </a:rPr>
              <a:t>chryfhau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darpariaethau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cyfrwng</a:t>
            </a:r>
            <a:r>
              <a:rPr lang="en-GB" sz="2000" dirty="0">
                <a:solidFill>
                  <a:srgbClr val="004B90"/>
                </a:solidFill>
                <a:latin typeface="Aptos" panose="020B0004020202020204" pitchFamily="34" charset="0"/>
              </a:rPr>
              <a:t> Cymraeg a 
• Mynd </a:t>
            </a:r>
            <a:r>
              <a:rPr lang="en-GB" sz="2000" dirty="0" err="1">
                <a:solidFill>
                  <a:srgbClr val="004B90"/>
                </a:solidFill>
                <a:latin typeface="Aptos" panose="020B0004020202020204" pitchFamily="34" charset="0"/>
              </a:rPr>
              <a:t>i'r</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afael</a:t>
            </a:r>
            <a:r>
              <a:rPr lang="en-GB" sz="2000" dirty="0">
                <a:solidFill>
                  <a:srgbClr val="004B90"/>
                </a:solidFill>
                <a:latin typeface="Aptos" panose="020B0004020202020204" pitchFamily="34" charset="0"/>
              </a:rPr>
              <a:t> â </a:t>
            </a:r>
            <a:r>
              <a:rPr lang="en-GB" sz="2000" dirty="0" err="1">
                <a:solidFill>
                  <a:srgbClr val="004B90"/>
                </a:solidFill>
                <a:latin typeface="Aptos" panose="020B0004020202020204" pitchFamily="34" charset="0"/>
              </a:rPr>
              <a:t>bylchau</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yn</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argaeledd</a:t>
            </a:r>
            <a:r>
              <a:rPr lang="en-GB" sz="2000" dirty="0">
                <a:solidFill>
                  <a:srgbClr val="004B90"/>
                </a:solidFill>
                <a:latin typeface="Aptos" panose="020B0004020202020204" pitchFamily="34" charset="0"/>
              </a:rPr>
              <a:t> </a:t>
            </a:r>
            <a:r>
              <a:rPr lang="en-GB" sz="2000" dirty="0" err="1">
                <a:solidFill>
                  <a:srgbClr val="004B90"/>
                </a:solidFill>
                <a:latin typeface="Aptos" panose="020B0004020202020204" pitchFamily="34" charset="0"/>
              </a:rPr>
              <a:t>darpariaeth</a:t>
            </a:r>
            <a:endParaRPr lang="en-GB" sz="2000" dirty="0">
              <a:solidFill>
                <a:srgbClr val="004B90"/>
              </a:solidFill>
              <a:latin typeface="Aptos" panose="020B0004020202020204" pitchFamily="34" charset="0"/>
            </a:endParaRPr>
          </a:p>
        </p:txBody>
      </p:sp>
    </p:spTree>
    <p:extLst>
      <p:ext uri="{BB962C8B-B14F-4D97-AF65-F5344CB8AC3E}">
        <p14:creationId xmlns:p14="http://schemas.microsoft.com/office/powerpoint/2010/main" val="257545451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4134AF24-8A48-9E1F-B368-69D07C0311EE}"/>
              </a:ext>
            </a:extLst>
          </p:cNvPr>
          <p:cNvSpPr txBox="1"/>
          <p:nvPr/>
        </p:nvSpPr>
        <p:spPr>
          <a:xfrm>
            <a:off x="455364" y="342882"/>
            <a:ext cx="11281271" cy="4985980"/>
          </a:xfrm>
          <a:prstGeom prst="rect">
            <a:avLst/>
          </a:prstGeom>
          <a:noFill/>
        </p:spPr>
        <p:txBody>
          <a:bodyPr wrap="square">
            <a:spAutoFit/>
          </a:bodyPr>
          <a:lstStyle/>
          <a:p>
            <a:r>
              <a:rPr lang="en-GB" sz="2000" b="1" dirty="0">
                <a:latin typeface="Aptos" panose="020B0004020202020204" pitchFamily="34" charset="0"/>
              </a:rPr>
              <a:t>Expansion of Flying Start childcare In the 2021-2025 </a:t>
            </a:r>
          </a:p>
          <a:p>
            <a:r>
              <a:rPr lang="en-GB" sz="2000" dirty="0">
                <a:latin typeface="Aptos" panose="020B0004020202020204" pitchFamily="34" charset="0"/>
              </a:rPr>
              <a:t>There was a commitment to deliver a phased expansion of early years provision to include all eligible 2 year olds, with a particular emphasis on strengthening Welsh medium provision. </a:t>
            </a:r>
          </a:p>
          <a:p>
            <a:endParaRPr lang="en-GB" sz="2000" dirty="0">
              <a:latin typeface="Aptos" panose="020B0004020202020204" pitchFamily="34" charset="0"/>
            </a:endParaRPr>
          </a:p>
          <a:p>
            <a:r>
              <a:rPr lang="en-GB" sz="2000" dirty="0">
                <a:latin typeface="Aptos" panose="020B0004020202020204" pitchFamily="34" charset="0"/>
              </a:rPr>
              <a:t>The first phase of the expansion started in September 2022 and included all four elements of Flying Start. Phase 2 focussed on delivering the high quality part time childcare element of Flying Start to more 2 year olds during 2023-24 and 2024-25. Phase 3 continued this expansion from 2025/26 onwards with the eventual aim that provision would be available to all 2 year olds in Wales. </a:t>
            </a:r>
          </a:p>
          <a:p>
            <a:endParaRPr lang="en-GB" dirty="0"/>
          </a:p>
          <a:p>
            <a:r>
              <a:rPr lang="en-GB" sz="2000" b="1" dirty="0">
                <a:latin typeface="Aptos" panose="020B0004020202020204" pitchFamily="34" charset="0"/>
              </a:rPr>
              <a:t>Priorities for the expansion are to: </a:t>
            </a:r>
          </a:p>
          <a:p>
            <a:endParaRPr lang="en-GB" sz="2000" b="1" dirty="0">
              <a:latin typeface="Aptos" panose="020B0004020202020204" pitchFamily="34" charset="0"/>
            </a:endParaRPr>
          </a:p>
          <a:p>
            <a:r>
              <a:rPr lang="en-GB" sz="2000" dirty="0">
                <a:latin typeface="Aptos" panose="020B0004020202020204" pitchFamily="34" charset="0"/>
              </a:rPr>
              <a:t>• Maximise child development outcomes to support the best start in life, particularly for our most disadvantaged children </a:t>
            </a:r>
          </a:p>
          <a:p>
            <a:r>
              <a:rPr lang="en-GB" sz="2000" dirty="0">
                <a:latin typeface="Aptos" panose="020B0004020202020204" pitchFamily="34" charset="0"/>
              </a:rPr>
              <a:t>• Address inequality and alleviating some of the impacts of deprivation </a:t>
            </a:r>
          </a:p>
          <a:p>
            <a:r>
              <a:rPr lang="en-GB" sz="2000" dirty="0">
                <a:latin typeface="Aptos" panose="020B0004020202020204" pitchFamily="34" charset="0"/>
              </a:rPr>
              <a:t>• Support and strengthen Welsh medium provisions and </a:t>
            </a:r>
          </a:p>
          <a:p>
            <a:r>
              <a:rPr lang="en-GB" sz="2000" dirty="0">
                <a:latin typeface="Aptos" panose="020B0004020202020204" pitchFamily="34" charset="0"/>
              </a:rPr>
              <a:t>• Address gaps in the availability of provision</a:t>
            </a:r>
          </a:p>
        </p:txBody>
      </p:sp>
      <p:pic>
        <p:nvPicPr>
          <p:cNvPr id="4" name="Picture 2" descr="Logo">
            <a:extLst>
              <a:ext uri="{FF2B5EF4-FFF2-40B4-BE49-F238E27FC236}">
                <a16:creationId xmlns:a16="http://schemas.microsoft.com/office/drawing/2014/main" id="{B59D5F26-2C51-6F4E-34F3-45293B6AC2CA}"/>
              </a:ext>
            </a:extLst>
          </p:cNvPr>
          <p:cNvPicPr>
            <a:picLocks noChangeAspect="1"/>
          </p:cNvPicPr>
          <p:nvPr/>
        </p:nvPicPr>
        <p:blipFill>
          <a:blip r:embed="rId3"/>
          <a:stretch>
            <a:fillRect/>
          </a:stretch>
        </p:blipFill>
        <p:spPr>
          <a:xfrm>
            <a:off x="0" y="5581555"/>
            <a:ext cx="12196757" cy="1276445"/>
          </a:xfrm>
          <a:prstGeom prst="rect">
            <a:avLst/>
          </a:prstGeom>
        </p:spPr>
      </p:pic>
      <p:sp>
        <p:nvSpPr>
          <p:cNvPr id="5" name="TextBox 4">
            <a:extLst>
              <a:ext uri="{FF2B5EF4-FFF2-40B4-BE49-F238E27FC236}">
                <a16:creationId xmlns:a16="http://schemas.microsoft.com/office/drawing/2014/main" id="{88BB4E52-2028-6878-B084-0B0E0DB9A7F4}"/>
              </a:ext>
            </a:extLst>
          </p:cNvPr>
          <p:cNvSpPr txBox="1"/>
          <p:nvPr/>
        </p:nvSpPr>
        <p:spPr>
          <a:xfrm>
            <a:off x="6985963" y="90189"/>
            <a:ext cx="6100482" cy="369332"/>
          </a:xfrm>
          <a:prstGeom prst="rect">
            <a:avLst/>
          </a:prstGeom>
          <a:noFill/>
        </p:spPr>
        <p:txBody>
          <a:bodyPr wrap="square">
            <a:spAutoFit/>
          </a:bodyPr>
          <a:lstStyle/>
          <a:p>
            <a:r>
              <a:rPr lang="en-GB" dirty="0">
                <a:hlinkClick r:id="rId4"/>
              </a:rPr>
              <a:t>Flying Start child</a:t>
            </a:r>
            <a:r>
              <a:rPr lang="en-GB" dirty="0">
                <a:hlinkClick r:id="rId4"/>
              </a:rPr>
              <a:t>c</a:t>
            </a:r>
            <a:r>
              <a:rPr lang="en-GB" dirty="0">
                <a:hlinkClick r:id="rId4"/>
              </a:rPr>
              <a:t>are: guidance | GOV.WALES</a:t>
            </a:r>
            <a:endParaRPr lang="en-GB" dirty="0"/>
          </a:p>
        </p:txBody>
      </p:sp>
    </p:spTree>
    <p:extLst>
      <p:ext uri="{BB962C8B-B14F-4D97-AF65-F5344CB8AC3E}">
        <p14:creationId xmlns:p14="http://schemas.microsoft.com/office/powerpoint/2010/main" val="165616699"/>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66FD208-0476-4EDA-F7C8-34EEE4605D4C}"/>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2CB29E4F-01F3-F553-86F7-55F09DF1FBBC}"/>
              </a:ext>
            </a:extLst>
          </p:cNvPr>
          <p:cNvPicPr>
            <a:picLocks noChangeAspect="1"/>
          </p:cNvPicPr>
          <p:nvPr/>
        </p:nvPicPr>
        <p:blipFill>
          <a:blip r:embed="rId3"/>
          <a:stretch>
            <a:fillRect/>
          </a:stretch>
        </p:blipFill>
        <p:spPr>
          <a:xfrm>
            <a:off x="-6348" y="5584777"/>
            <a:ext cx="12196757" cy="1276445"/>
          </a:xfrm>
          <a:prstGeom prst="rect">
            <a:avLst/>
          </a:prstGeom>
        </p:spPr>
      </p:pic>
      <p:pic>
        <p:nvPicPr>
          <p:cNvPr id="6" name="Picture 5">
            <a:extLst>
              <a:ext uri="{FF2B5EF4-FFF2-40B4-BE49-F238E27FC236}">
                <a16:creationId xmlns:a16="http://schemas.microsoft.com/office/drawing/2014/main" id="{741D937E-A9C4-C864-5125-A204AF816D9F}"/>
              </a:ext>
            </a:extLst>
          </p:cNvPr>
          <p:cNvPicPr>
            <a:picLocks noChangeAspect="1"/>
          </p:cNvPicPr>
          <p:nvPr/>
        </p:nvPicPr>
        <p:blipFill>
          <a:blip r:embed="rId4"/>
          <a:stretch>
            <a:fillRect/>
          </a:stretch>
        </p:blipFill>
        <p:spPr>
          <a:xfrm>
            <a:off x="4028785" y="1848962"/>
            <a:ext cx="3484717" cy="2050839"/>
          </a:xfrm>
          <a:prstGeom prst="rect">
            <a:avLst/>
          </a:prstGeom>
        </p:spPr>
      </p:pic>
      <p:sp>
        <p:nvSpPr>
          <p:cNvPr id="8" name="TextBox 7">
            <a:extLst>
              <a:ext uri="{FF2B5EF4-FFF2-40B4-BE49-F238E27FC236}">
                <a16:creationId xmlns:a16="http://schemas.microsoft.com/office/drawing/2014/main" id="{025574F9-BA55-E351-9E8D-FF52A23EAE9A}"/>
              </a:ext>
            </a:extLst>
          </p:cNvPr>
          <p:cNvSpPr txBox="1"/>
          <p:nvPr/>
        </p:nvSpPr>
        <p:spPr>
          <a:xfrm>
            <a:off x="6654187" y="4758948"/>
            <a:ext cx="5365213" cy="646331"/>
          </a:xfrm>
          <a:prstGeom prst="rect">
            <a:avLst/>
          </a:prstGeom>
          <a:noFill/>
        </p:spPr>
        <p:txBody>
          <a:bodyPr wrap="square">
            <a:spAutoFit/>
          </a:bodyPr>
          <a:lstStyle/>
          <a:p>
            <a:r>
              <a:rPr lang="en-GB" dirty="0">
                <a:hlinkClick r:id="rId5"/>
              </a:rPr>
              <a:t>Supportive arrangements for transition to school for children and their families. - Estyn</a:t>
            </a:r>
            <a:endParaRPr lang="en-GB" dirty="0"/>
          </a:p>
        </p:txBody>
      </p:sp>
      <p:sp>
        <p:nvSpPr>
          <p:cNvPr id="10" name="TextBox 9">
            <a:extLst>
              <a:ext uri="{FF2B5EF4-FFF2-40B4-BE49-F238E27FC236}">
                <a16:creationId xmlns:a16="http://schemas.microsoft.com/office/drawing/2014/main" id="{84440E07-A3D4-23FE-FA1C-E11F762F2C3C}"/>
              </a:ext>
            </a:extLst>
          </p:cNvPr>
          <p:cNvSpPr txBox="1"/>
          <p:nvPr/>
        </p:nvSpPr>
        <p:spPr>
          <a:xfrm>
            <a:off x="297455" y="4848697"/>
            <a:ext cx="6103344" cy="646331"/>
          </a:xfrm>
          <a:prstGeom prst="rect">
            <a:avLst/>
          </a:prstGeom>
          <a:noFill/>
        </p:spPr>
        <p:txBody>
          <a:bodyPr wrap="square">
            <a:spAutoFit/>
          </a:bodyPr>
          <a:lstStyle/>
          <a:p>
            <a:r>
              <a:rPr lang="en-GB" dirty="0" err="1">
                <a:hlinkClick r:id="rId6"/>
              </a:rPr>
              <a:t>Trefniadau</a:t>
            </a:r>
            <a:r>
              <a:rPr lang="en-GB" dirty="0">
                <a:hlinkClick r:id="rId6"/>
              </a:rPr>
              <a:t> </a:t>
            </a:r>
            <a:r>
              <a:rPr lang="en-GB" dirty="0" err="1">
                <a:hlinkClick r:id="rId6"/>
              </a:rPr>
              <a:t>cefnogol</a:t>
            </a:r>
            <a:r>
              <a:rPr lang="en-GB" dirty="0">
                <a:hlinkClick r:id="rId6"/>
              </a:rPr>
              <a:t> </a:t>
            </a:r>
            <a:r>
              <a:rPr lang="en-GB" dirty="0" err="1">
                <a:hlinkClick r:id="rId6"/>
              </a:rPr>
              <a:t>ar</a:t>
            </a:r>
            <a:r>
              <a:rPr lang="en-GB" dirty="0">
                <a:hlinkClick r:id="rId6"/>
              </a:rPr>
              <a:t> </a:t>
            </a:r>
            <a:r>
              <a:rPr lang="en-GB" dirty="0" err="1">
                <a:hlinkClick r:id="rId6"/>
              </a:rPr>
              <a:t>gyfer</a:t>
            </a:r>
            <a:r>
              <a:rPr lang="en-GB" dirty="0">
                <a:hlinkClick r:id="rId6"/>
              </a:rPr>
              <a:t> </a:t>
            </a:r>
            <a:r>
              <a:rPr lang="en-GB" dirty="0" err="1">
                <a:hlinkClick r:id="rId6"/>
              </a:rPr>
              <a:t>trosglwyddo</a:t>
            </a:r>
            <a:r>
              <a:rPr lang="en-GB" dirty="0">
                <a:hlinkClick r:id="rId6"/>
              </a:rPr>
              <a:t> </a:t>
            </a:r>
            <a:r>
              <a:rPr lang="en-GB" dirty="0" err="1">
                <a:hlinkClick r:id="rId6"/>
              </a:rPr>
              <a:t>i'r</a:t>
            </a:r>
            <a:r>
              <a:rPr lang="en-GB" dirty="0">
                <a:hlinkClick r:id="rId6"/>
              </a:rPr>
              <a:t> </a:t>
            </a:r>
            <a:r>
              <a:rPr lang="en-GB" dirty="0" err="1">
                <a:hlinkClick r:id="rId6"/>
              </a:rPr>
              <a:t>ysgol</a:t>
            </a:r>
            <a:r>
              <a:rPr lang="en-GB" dirty="0">
                <a:hlinkClick r:id="rId6"/>
              </a:rPr>
              <a:t> </a:t>
            </a:r>
            <a:r>
              <a:rPr lang="en-GB" dirty="0" err="1">
                <a:hlinkClick r:id="rId6"/>
              </a:rPr>
              <a:t>i</a:t>
            </a:r>
            <a:r>
              <a:rPr lang="en-GB" dirty="0">
                <a:hlinkClick r:id="rId6"/>
              </a:rPr>
              <a:t> </a:t>
            </a:r>
            <a:r>
              <a:rPr lang="en-GB" dirty="0" err="1">
                <a:hlinkClick r:id="rId6"/>
              </a:rPr>
              <a:t>blant</a:t>
            </a:r>
            <a:r>
              <a:rPr lang="en-GB" dirty="0">
                <a:hlinkClick r:id="rId6"/>
              </a:rPr>
              <a:t> </a:t>
            </a:r>
            <a:r>
              <a:rPr lang="en-GB" dirty="0" err="1">
                <a:hlinkClick r:id="rId6"/>
              </a:rPr>
              <a:t>a'u</a:t>
            </a:r>
            <a:r>
              <a:rPr lang="en-GB" dirty="0">
                <a:hlinkClick r:id="rId6"/>
              </a:rPr>
              <a:t> </a:t>
            </a:r>
            <a:r>
              <a:rPr lang="en-GB" dirty="0" err="1">
                <a:hlinkClick r:id="rId6"/>
              </a:rPr>
              <a:t>teuluoedd</a:t>
            </a:r>
            <a:r>
              <a:rPr lang="en-GB" dirty="0">
                <a:hlinkClick r:id="rId6"/>
              </a:rPr>
              <a:t>. - Estyn</a:t>
            </a:r>
            <a:endParaRPr lang="en-GB" dirty="0"/>
          </a:p>
        </p:txBody>
      </p:sp>
      <p:sp>
        <p:nvSpPr>
          <p:cNvPr id="11" name="TextBox 10">
            <a:extLst>
              <a:ext uri="{FF2B5EF4-FFF2-40B4-BE49-F238E27FC236}">
                <a16:creationId xmlns:a16="http://schemas.microsoft.com/office/drawing/2014/main" id="{921052DB-6B11-D8F1-3BE9-EF25085A5BD4}"/>
              </a:ext>
            </a:extLst>
          </p:cNvPr>
          <p:cNvSpPr txBox="1"/>
          <p:nvPr/>
        </p:nvSpPr>
        <p:spPr>
          <a:xfrm>
            <a:off x="297455" y="407624"/>
            <a:ext cx="11490593" cy="492443"/>
          </a:xfrm>
          <a:prstGeom prst="rect">
            <a:avLst/>
          </a:prstGeom>
          <a:noFill/>
        </p:spPr>
        <p:txBody>
          <a:bodyPr wrap="square" rtlCol="0">
            <a:spAutoFit/>
          </a:bodyPr>
          <a:lstStyle/>
          <a:p>
            <a:r>
              <a:rPr lang="cy-GB" sz="2600" b="1" dirty="0">
                <a:solidFill>
                  <a:srgbClr val="004B90"/>
                </a:solidFill>
                <a:latin typeface="Aptos" panose="020B0004020202020204" pitchFamily="34" charset="0"/>
              </a:rPr>
              <a:t>Trafodwch...                                                                                    </a:t>
            </a:r>
            <a:r>
              <a:rPr lang="cy-GB" sz="2600" b="1" dirty="0" err="1">
                <a:latin typeface="Aptos" panose="020B0004020202020204" pitchFamily="34" charset="0"/>
              </a:rPr>
              <a:t>Discuss</a:t>
            </a:r>
            <a:r>
              <a:rPr lang="cy-GB" sz="2600" b="1" dirty="0">
                <a:latin typeface="Aptos" panose="020B0004020202020204" pitchFamily="34" charset="0"/>
              </a:rPr>
              <a:t>...</a:t>
            </a:r>
            <a:endParaRPr lang="en-GB" sz="2600" b="1" dirty="0">
              <a:latin typeface="Aptos" panose="020B0004020202020204" pitchFamily="34" charset="0"/>
            </a:endParaRPr>
          </a:p>
        </p:txBody>
      </p:sp>
      <p:sp>
        <p:nvSpPr>
          <p:cNvPr id="12" name="TextBox 11">
            <a:extLst>
              <a:ext uri="{FF2B5EF4-FFF2-40B4-BE49-F238E27FC236}">
                <a16:creationId xmlns:a16="http://schemas.microsoft.com/office/drawing/2014/main" id="{D6F5BEAD-4656-8115-59E3-6209FDC229E4}"/>
              </a:ext>
            </a:extLst>
          </p:cNvPr>
          <p:cNvSpPr txBox="1"/>
          <p:nvPr/>
        </p:nvSpPr>
        <p:spPr>
          <a:xfrm>
            <a:off x="297455" y="1277957"/>
            <a:ext cx="4263528" cy="2893100"/>
          </a:xfrm>
          <a:prstGeom prst="rect">
            <a:avLst/>
          </a:prstGeom>
          <a:noFill/>
        </p:spPr>
        <p:txBody>
          <a:bodyPr wrap="square" rtlCol="0">
            <a:spAutoFit/>
          </a:bodyPr>
          <a:lstStyle/>
          <a:p>
            <a:pPr marL="285750" indent="-285750">
              <a:buFont typeface="Arial" panose="020B0604020202020204" pitchFamily="34" charset="0"/>
              <a:buChar char="•"/>
            </a:pPr>
            <a:r>
              <a:rPr lang="cy-GB" sz="2600" dirty="0">
                <a:solidFill>
                  <a:srgbClr val="004B90"/>
                </a:solidFill>
                <a:latin typeface="Aptos" panose="020B0004020202020204" pitchFamily="34" charset="0"/>
              </a:rPr>
              <a:t>Beth yw </a:t>
            </a:r>
            <a:r>
              <a:rPr lang="cy-GB" sz="2600" b="1" dirty="0">
                <a:solidFill>
                  <a:srgbClr val="004B90"/>
                </a:solidFill>
                <a:latin typeface="Aptos" panose="020B0004020202020204" pitchFamily="34" charset="0"/>
              </a:rPr>
              <a:t>natur y strategaeth </a:t>
            </a:r>
            <a:r>
              <a:rPr lang="cy-GB" sz="2600" dirty="0">
                <a:solidFill>
                  <a:srgbClr val="004B90"/>
                </a:solidFill>
                <a:latin typeface="Aptos" panose="020B0004020202020204" pitchFamily="34" charset="0"/>
              </a:rPr>
              <a:t>neu’r gweithgarwch?</a:t>
            </a:r>
          </a:p>
          <a:p>
            <a:endParaRPr lang="cy-GB" sz="2600" dirty="0">
              <a:solidFill>
                <a:srgbClr val="004B90"/>
              </a:solidFill>
              <a:latin typeface="Aptos" panose="020B0004020202020204" pitchFamily="34" charset="0"/>
            </a:endParaRPr>
          </a:p>
          <a:p>
            <a:pPr marL="285750" indent="-285750">
              <a:buFont typeface="Arial" panose="020B0604020202020204" pitchFamily="34" charset="0"/>
              <a:buChar char="•"/>
            </a:pPr>
            <a:r>
              <a:rPr lang="cy-GB" sz="2600" dirty="0">
                <a:solidFill>
                  <a:srgbClr val="004B90"/>
                </a:solidFill>
                <a:latin typeface="Aptos" panose="020B0004020202020204" pitchFamily="34" charset="0"/>
              </a:rPr>
              <a:t>Beth yw </a:t>
            </a:r>
            <a:r>
              <a:rPr lang="cy-GB" sz="2600" b="1" dirty="0">
                <a:solidFill>
                  <a:srgbClr val="004B90"/>
                </a:solidFill>
                <a:latin typeface="Aptos" panose="020B0004020202020204" pitchFamily="34" charset="0"/>
              </a:rPr>
              <a:t>effaith</a:t>
            </a:r>
            <a:r>
              <a:rPr lang="cy-GB" sz="2600" dirty="0">
                <a:solidFill>
                  <a:srgbClr val="004B90"/>
                </a:solidFill>
                <a:latin typeface="Aptos" panose="020B0004020202020204" pitchFamily="34" charset="0"/>
              </a:rPr>
              <a:t> y gwaith hwn ar </a:t>
            </a:r>
            <a:r>
              <a:rPr lang="cy-GB" sz="2600" b="1" dirty="0">
                <a:solidFill>
                  <a:srgbClr val="004B90"/>
                </a:solidFill>
                <a:latin typeface="Aptos" panose="020B0004020202020204" pitchFamily="34" charset="0"/>
              </a:rPr>
              <a:t>ddarpariaeth a safonau </a:t>
            </a:r>
            <a:r>
              <a:rPr lang="cy-GB" sz="2600" dirty="0">
                <a:solidFill>
                  <a:srgbClr val="004B90"/>
                </a:solidFill>
                <a:latin typeface="Aptos" panose="020B0004020202020204" pitchFamily="34" charset="0"/>
              </a:rPr>
              <a:t>plant?</a:t>
            </a:r>
            <a:endParaRPr lang="en-GB" sz="2600" dirty="0">
              <a:solidFill>
                <a:srgbClr val="004B90"/>
              </a:solidFill>
              <a:latin typeface="Aptos" panose="020B0004020202020204" pitchFamily="34" charset="0"/>
            </a:endParaRPr>
          </a:p>
        </p:txBody>
      </p:sp>
      <p:sp>
        <p:nvSpPr>
          <p:cNvPr id="13" name="TextBox 12">
            <a:extLst>
              <a:ext uri="{FF2B5EF4-FFF2-40B4-BE49-F238E27FC236}">
                <a16:creationId xmlns:a16="http://schemas.microsoft.com/office/drawing/2014/main" id="{1F19D6E5-A135-6482-D95B-98FEA6B23786}"/>
              </a:ext>
            </a:extLst>
          </p:cNvPr>
          <p:cNvSpPr txBox="1"/>
          <p:nvPr/>
        </p:nvSpPr>
        <p:spPr>
          <a:xfrm>
            <a:off x="7524520" y="1427832"/>
            <a:ext cx="4263528" cy="2492990"/>
          </a:xfrm>
          <a:prstGeom prst="rect">
            <a:avLst/>
          </a:prstGeom>
          <a:noFill/>
        </p:spPr>
        <p:txBody>
          <a:bodyPr wrap="square" rtlCol="0">
            <a:spAutoFit/>
          </a:bodyPr>
          <a:lstStyle/>
          <a:p>
            <a:pPr marL="285750" indent="-285750">
              <a:buFont typeface="Arial" panose="020B0604020202020204" pitchFamily="34" charset="0"/>
              <a:buChar char="•"/>
            </a:pPr>
            <a:r>
              <a:rPr lang="en-GB" sz="2600" dirty="0">
                <a:latin typeface="Aptos" panose="020B0004020202020204" pitchFamily="34" charset="0"/>
              </a:rPr>
              <a:t>What is the </a:t>
            </a:r>
            <a:r>
              <a:rPr lang="en-GB" sz="2600" b="1" dirty="0">
                <a:latin typeface="Aptos" panose="020B0004020202020204" pitchFamily="34" charset="0"/>
              </a:rPr>
              <a:t>nature of the strategy </a:t>
            </a:r>
            <a:r>
              <a:rPr lang="en-GB" sz="2600" dirty="0">
                <a:latin typeface="Aptos" panose="020B0004020202020204" pitchFamily="34" charset="0"/>
              </a:rPr>
              <a:t>or activity?</a:t>
            </a:r>
          </a:p>
          <a:p>
            <a:pPr marL="285750" indent="-285750">
              <a:buFont typeface="Arial" panose="020B0604020202020204" pitchFamily="34" charset="0"/>
              <a:buChar char="•"/>
            </a:pPr>
            <a:r>
              <a:rPr lang="en-GB" sz="2600" dirty="0">
                <a:latin typeface="Aptos" panose="020B0004020202020204" pitchFamily="34" charset="0"/>
              </a:rPr>
              <a:t>
What is the </a:t>
            </a:r>
            <a:r>
              <a:rPr lang="en-GB" sz="2600" b="1" dirty="0">
                <a:latin typeface="Aptos" panose="020B0004020202020204" pitchFamily="34" charset="0"/>
              </a:rPr>
              <a:t>impact</a:t>
            </a:r>
            <a:r>
              <a:rPr lang="en-GB" sz="2600" dirty="0">
                <a:latin typeface="Aptos" panose="020B0004020202020204" pitchFamily="34" charset="0"/>
              </a:rPr>
              <a:t> of this work on </a:t>
            </a:r>
            <a:r>
              <a:rPr lang="en-GB" sz="2600" b="1" dirty="0">
                <a:latin typeface="Aptos" panose="020B0004020202020204" pitchFamily="34" charset="0"/>
              </a:rPr>
              <a:t>children's provision and standards</a:t>
            </a:r>
            <a:r>
              <a:rPr lang="en-GB" sz="2600" dirty="0">
                <a:latin typeface="Aptos" panose="020B0004020202020204" pitchFamily="34" charset="0"/>
              </a:rPr>
              <a:t>?</a:t>
            </a:r>
          </a:p>
        </p:txBody>
      </p:sp>
    </p:spTree>
    <p:extLst>
      <p:ext uri="{BB962C8B-B14F-4D97-AF65-F5344CB8AC3E}">
        <p14:creationId xmlns:p14="http://schemas.microsoft.com/office/powerpoint/2010/main" val="41141460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A32E428-2EDE-0F27-5F76-BED0C3D4BB65}"/>
            </a:ext>
          </a:extLst>
        </p:cNvPr>
        <p:cNvGrpSpPr/>
        <p:nvPr/>
      </p:nvGrpSpPr>
      <p:grpSpPr>
        <a:xfrm>
          <a:off x="0" y="0"/>
          <a:ext cx="0" cy="0"/>
          <a:chOff x="0" y="0"/>
          <a:chExt cx="0" cy="0"/>
        </a:xfrm>
      </p:grpSpPr>
      <p:pic>
        <p:nvPicPr>
          <p:cNvPr id="2" name="Picture 2" descr="Logo">
            <a:extLst>
              <a:ext uri="{FF2B5EF4-FFF2-40B4-BE49-F238E27FC236}">
                <a16:creationId xmlns:a16="http://schemas.microsoft.com/office/drawing/2014/main" id="{F2FDD2BD-D5F6-B984-360E-93643C072F4F}"/>
              </a:ext>
            </a:extLst>
          </p:cNvPr>
          <p:cNvPicPr>
            <a:picLocks noChangeAspect="1"/>
          </p:cNvPicPr>
          <p:nvPr/>
        </p:nvPicPr>
        <p:blipFill>
          <a:blip r:embed="rId4"/>
          <a:stretch>
            <a:fillRect/>
          </a:stretch>
        </p:blipFill>
        <p:spPr>
          <a:xfrm>
            <a:off x="-6348" y="5584777"/>
            <a:ext cx="12196757" cy="1276445"/>
          </a:xfrm>
          <a:prstGeom prst="rect">
            <a:avLst/>
          </a:prstGeom>
        </p:spPr>
      </p:pic>
      <p:pic>
        <p:nvPicPr>
          <p:cNvPr id="3" name="Online Media 2" title="Parental Engagement in Children’s Learning Narrowing the Achievement Gap   Dr Janet Goodall">
            <a:hlinkClick r:id="" action="ppaction://media"/>
            <a:extLst>
              <a:ext uri="{FF2B5EF4-FFF2-40B4-BE49-F238E27FC236}">
                <a16:creationId xmlns:a16="http://schemas.microsoft.com/office/drawing/2014/main" id="{6F799D9B-F779-70B5-A8F9-74AF059346ED}"/>
              </a:ext>
            </a:extLst>
          </p:cNvPr>
          <p:cNvPicPr>
            <a:picLocks noRot="1" noChangeAspect="1"/>
          </p:cNvPicPr>
          <p:nvPr>
            <a:videoFile r:link="rId1"/>
          </p:nvPr>
        </p:nvPicPr>
        <p:blipFill>
          <a:blip r:embed="rId5"/>
          <a:stretch>
            <a:fillRect/>
          </a:stretch>
        </p:blipFill>
        <p:spPr>
          <a:xfrm>
            <a:off x="2929318" y="388189"/>
            <a:ext cx="5778612" cy="3264916"/>
          </a:xfrm>
          <a:prstGeom prst="rect">
            <a:avLst/>
          </a:prstGeom>
        </p:spPr>
      </p:pic>
      <p:sp>
        <p:nvSpPr>
          <p:cNvPr id="5" name="TextBox 4">
            <a:extLst>
              <a:ext uri="{FF2B5EF4-FFF2-40B4-BE49-F238E27FC236}">
                <a16:creationId xmlns:a16="http://schemas.microsoft.com/office/drawing/2014/main" id="{6E128355-5D3F-3A8E-A691-B546C6436D43}"/>
              </a:ext>
            </a:extLst>
          </p:cNvPr>
          <p:cNvSpPr txBox="1"/>
          <p:nvPr/>
        </p:nvSpPr>
        <p:spPr>
          <a:xfrm>
            <a:off x="2929318" y="3884693"/>
            <a:ext cx="6101394" cy="646331"/>
          </a:xfrm>
          <a:prstGeom prst="rect">
            <a:avLst/>
          </a:prstGeom>
          <a:noFill/>
        </p:spPr>
        <p:txBody>
          <a:bodyPr wrap="square">
            <a:spAutoFit/>
          </a:bodyPr>
          <a:lstStyle/>
          <a:p>
            <a:r>
              <a:rPr lang="en-GB" dirty="0">
                <a:hlinkClick r:id="rId6"/>
              </a:rPr>
              <a:t>(9) Parental Engagement in Children’s Learning Narrowing the Achievement Gap Dr Janet Goodall - YouTube</a:t>
            </a:r>
            <a:endParaRPr lang="en-GB" dirty="0"/>
          </a:p>
        </p:txBody>
      </p:sp>
      <p:sp>
        <p:nvSpPr>
          <p:cNvPr id="7" name="TextBox 6">
            <a:extLst>
              <a:ext uri="{FF2B5EF4-FFF2-40B4-BE49-F238E27FC236}">
                <a16:creationId xmlns:a16="http://schemas.microsoft.com/office/drawing/2014/main" id="{CE4F8724-3E98-3100-A8E3-64508236A4A1}"/>
              </a:ext>
            </a:extLst>
          </p:cNvPr>
          <p:cNvSpPr txBox="1"/>
          <p:nvPr/>
        </p:nvSpPr>
        <p:spPr>
          <a:xfrm>
            <a:off x="8901629" y="1233889"/>
            <a:ext cx="2610998" cy="492443"/>
          </a:xfrm>
          <a:prstGeom prst="rect">
            <a:avLst/>
          </a:prstGeom>
          <a:noFill/>
        </p:spPr>
        <p:txBody>
          <a:bodyPr wrap="square" rtlCol="0">
            <a:spAutoFit/>
          </a:bodyPr>
          <a:lstStyle/>
          <a:p>
            <a:r>
              <a:rPr lang="cy-GB" sz="2600" dirty="0"/>
              <a:t>33:10 – 35:48</a:t>
            </a:r>
            <a:endParaRPr lang="en-GB" sz="2600" dirty="0"/>
          </a:p>
        </p:txBody>
      </p:sp>
    </p:spTree>
    <p:extLst>
      <p:ext uri="{BB962C8B-B14F-4D97-AF65-F5344CB8AC3E}">
        <p14:creationId xmlns:p14="http://schemas.microsoft.com/office/powerpoint/2010/main" val="35849620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3"/>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3"/>
                </p:tgtEl>
              </p:cMediaNode>
            </p:video>
            <p:seq concurrent="1" nextAc="seek">
              <p:cTn id="8" restart="whenNotActive" fill="hold" evtFilter="cancelBubble" nodeType="interactiveSeq">
                <p:stCondLst>
                  <p:cond evt="onClick" delay="0">
                    <p:tgtEl>
                      <p:spTgt spid="3"/>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3"/>
                                        </p:tgtEl>
                                      </p:cBhvr>
                                    </p:cmd>
                                  </p:childTnLst>
                                </p:cTn>
                              </p:par>
                            </p:childTnLst>
                          </p:cTn>
                        </p:par>
                      </p:childTnLst>
                    </p:cTn>
                  </p:par>
                </p:childTnLst>
              </p:cTn>
              <p:nextCondLst>
                <p:cond evt="onClick" delay="0">
                  <p:tgtEl>
                    <p:spTgt spid="3"/>
                  </p:tgtEl>
                </p:cond>
              </p:nextCondLst>
            </p:seq>
          </p:childTnLst>
        </p:cTn>
      </p:par>
    </p:tn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 Placeholder 2"/>
          <p:cNvSpPr>
            <a:spLocks noGrp="1"/>
          </p:cNvSpPr>
          <p:nvPr>
            <p:ph type="body" idx="1"/>
          </p:nvPr>
        </p:nvSpPr>
        <p:spPr>
          <a:xfrm>
            <a:off x="440452" y="1142071"/>
            <a:ext cx="3868340" cy="823912"/>
          </a:xfrm>
        </p:spPr>
        <p:txBody>
          <a:bodyPr/>
          <a:lstStyle/>
          <a:p>
            <a:pPr algn="ctr"/>
            <a:r>
              <a:rPr lang="cy-GB" u="sng" dirty="0">
                <a:solidFill>
                  <a:srgbClr val="004B90"/>
                </a:solidFill>
                <a:latin typeface="Aptos" panose="020B0004020202020204" pitchFamily="34" charset="0"/>
              </a:rPr>
              <a:t>Cyngor i rieni</a:t>
            </a:r>
          </a:p>
        </p:txBody>
      </p:sp>
      <p:pic>
        <p:nvPicPr>
          <p:cNvPr id="7" name="Content Placeholder 6"/>
          <p:cNvPicPr>
            <a:picLocks noGrp="1" noChangeAspect="1"/>
          </p:cNvPicPr>
          <p:nvPr>
            <p:ph sz="half" idx="2"/>
          </p:nvPr>
        </p:nvPicPr>
        <p:blipFill rotWithShape="1">
          <a:blip r:embed="rId3">
            <a:extLst>
              <a:ext uri="{28A0092B-C50C-407E-A947-70E740481C1C}">
                <a14:useLocalDpi xmlns:a14="http://schemas.microsoft.com/office/drawing/2010/main" val="0"/>
              </a:ext>
            </a:extLst>
          </a:blip>
          <a:srcRect l="40952" t="21317" r="41876" b="46312"/>
          <a:stretch/>
        </p:blipFill>
        <p:spPr>
          <a:xfrm rot="20824188">
            <a:off x="4774407" y="2080897"/>
            <a:ext cx="2283618" cy="2869723"/>
          </a:xfrm>
          <a:ln w="57150">
            <a:solidFill>
              <a:schemeClr val="accent1"/>
            </a:solidFill>
          </a:ln>
        </p:spPr>
      </p:pic>
      <p:sp>
        <p:nvSpPr>
          <p:cNvPr id="5" name="Text Placeholder 4"/>
          <p:cNvSpPr>
            <a:spLocks noGrp="1"/>
          </p:cNvSpPr>
          <p:nvPr>
            <p:ph type="body" sz="quarter" idx="3"/>
          </p:nvPr>
        </p:nvSpPr>
        <p:spPr>
          <a:xfrm>
            <a:off x="7329137" y="1282373"/>
            <a:ext cx="3887391" cy="823912"/>
          </a:xfrm>
        </p:spPr>
        <p:txBody>
          <a:bodyPr/>
          <a:lstStyle/>
          <a:p>
            <a:pPr algn="ctr"/>
            <a:r>
              <a:rPr lang="en-GB" u="sng" dirty="0">
                <a:latin typeface="Aptos" panose="020B0004020202020204" pitchFamily="34" charset="0"/>
              </a:rPr>
              <a:t>Advice for parents</a:t>
            </a:r>
          </a:p>
        </p:txBody>
      </p:sp>
      <p:sp>
        <p:nvSpPr>
          <p:cNvPr id="6" name="Content Placeholder 5"/>
          <p:cNvSpPr>
            <a:spLocks noGrp="1"/>
          </p:cNvSpPr>
          <p:nvPr>
            <p:ph sz="quarter" idx="4"/>
          </p:nvPr>
        </p:nvSpPr>
        <p:spPr>
          <a:xfrm>
            <a:off x="7918312" y="2249484"/>
            <a:ext cx="2787253" cy="2481262"/>
          </a:xfrm>
        </p:spPr>
        <p:txBody>
          <a:bodyPr>
            <a:normAutofit fontScale="92500" lnSpcReduction="10000"/>
          </a:bodyPr>
          <a:lstStyle/>
          <a:p>
            <a:pPr marL="0" indent="0">
              <a:buNone/>
            </a:pPr>
            <a:r>
              <a:rPr lang="en-GB" sz="2400" b="1" dirty="0">
                <a:latin typeface="Aptos" panose="020B0004020202020204" pitchFamily="34" charset="0"/>
              </a:rPr>
              <a:t>With a partner or group, make an A4 “Advice Sheet” for parents on how they can support the learning of their Foundation Phase child at home</a:t>
            </a:r>
            <a:r>
              <a:rPr lang="en-GB" sz="2000" b="1" dirty="0">
                <a:latin typeface="Aptos" panose="020B0004020202020204" pitchFamily="34" charset="0"/>
              </a:rPr>
              <a:t>.</a:t>
            </a:r>
          </a:p>
        </p:txBody>
      </p:sp>
      <p:sp>
        <p:nvSpPr>
          <p:cNvPr id="9" name="Content Placeholder 5">
            <a:extLst>
              <a:ext uri="{FF2B5EF4-FFF2-40B4-BE49-F238E27FC236}">
                <a16:creationId xmlns:a16="http://schemas.microsoft.com/office/drawing/2014/main" id="{7242A19B-75CD-415A-AE3A-D6B4FE532BB0}"/>
              </a:ext>
            </a:extLst>
          </p:cNvPr>
          <p:cNvSpPr txBox="1">
            <a:spLocks/>
          </p:cNvSpPr>
          <p:nvPr/>
        </p:nvSpPr>
        <p:spPr>
          <a:xfrm>
            <a:off x="1126867" y="2070523"/>
            <a:ext cx="2787253" cy="2481262"/>
          </a:xfrm>
          <a:prstGeom prst="rect">
            <a:avLst/>
          </a:prstGeom>
        </p:spPr>
        <p:txBody>
          <a:bodyPr vert="horz" lIns="91440" tIns="45720" rIns="91440" bIns="45720" rtlCol="0">
            <a:noAutofit/>
          </a:bodyPr>
          <a:lst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pPr marL="0" indent="0">
              <a:buNone/>
            </a:pPr>
            <a:r>
              <a:rPr lang="cy-GB" sz="2400" b="1" dirty="0">
                <a:solidFill>
                  <a:srgbClr val="004B90"/>
                </a:solidFill>
                <a:latin typeface="Aptos" panose="020B0004020202020204" pitchFamily="34" charset="0"/>
              </a:rPr>
              <a:t>Gyda phartner neu grŵp, lluniwch “Daflen Gyngor” A4 i rieni ar sut y </a:t>
            </a:r>
            <a:r>
              <a:rPr lang="cy-GB" sz="2400" b="1" dirty="0" err="1">
                <a:solidFill>
                  <a:srgbClr val="004B90"/>
                </a:solidFill>
                <a:latin typeface="Aptos" panose="020B0004020202020204" pitchFamily="34" charset="0"/>
              </a:rPr>
              <a:t>gallant</a:t>
            </a:r>
            <a:r>
              <a:rPr lang="cy-GB" sz="2400" b="1" dirty="0">
                <a:solidFill>
                  <a:srgbClr val="004B90"/>
                </a:solidFill>
                <a:latin typeface="Aptos" panose="020B0004020202020204" pitchFamily="34" charset="0"/>
              </a:rPr>
              <a:t> gefnogi dysg eu plentyn Cyfnod Sylfaen gartref.</a:t>
            </a:r>
          </a:p>
        </p:txBody>
      </p:sp>
      <p:pic>
        <p:nvPicPr>
          <p:cNvPr id="2" name="Picture 2" descr="Logo">
            <a:extLst>
              <a:ext uri="{FF2B5EF4-FFF2-40B4-BE49-F238E27FC236}">
                <a16:creationId xmlns:a16="http://schemas.microsoft.com/office/drawing/2014/main" id="{83048700-5406-921C-1CD8-4F48F929D74D}"/>
              </a:ext>
            </a:extLst>
          </p:cNvPr>
          <p:cNvPicPr>
            <a:picLocks noChangeAspect="1"/>
          </p:cNvPicPr>
          <p:nvPr/>
        </p:nvPicPr>
        <p:blipFill>
          <a:blip r:embed="rId4"/>
          <a:stretch>
            <a:fillRect/>
          </a:stretch>
        </p:blipFill>
        <p:spPr>
          <a:xfrm>
            <a:off x="-6348" y="5584777"/>
            <a:ext cx="12196757" cy="1276445"/>
          </a:xfrm>
          <a:prstGeom prst="rect">
            <a:avLst/>
          </a:prstGeom>
        </p:spPr>
      </p:pic>
      <p:pic>
        <p:nvPicPr>
          <p:cNvPr id="1026" name="Picture 2">
            <a:extLst>
              <a:ext uri="{FF2B5EF4-FFF2-40B4-BE49-F238E27FC236}">
                <a16:creationId xmlns:a16="http://schemas.microsoft.com/office/drawing/2014/main" id="{7CBE281F-F187-62D2-0C0E-48CF0C11C4E0}"/>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222776" y="914613"/>
            <a:ext cx="3365874" cy="3862741"/>
          </a:xfrm>
          <a:prstGeom prst="rect">
            <a:avLst/>
          </a:prstGeom>
          <a:noFill/>
          <a:extLst>
            <a:ext uri="{909E8E84-426E-40DD-AFC4-6F175D3DCCD1}">
              <a14:hiddenFill xmlns:a14="http://schemas.microsoft.com/office/drawing/2010/main">
                <a:solidFill>
                  <a:srgbClr val="FFFFFF"/>
                </a:solidFill>
              </a14:hiddenFill>
            </a:ext>
          </a:extLst>
        </p:spPr>
      </p:pic>
      <p:sp>
        <p:nvSpPr>
          <p:cNvPr id="4" name="TextBox 3">
            <a:extLst>
              <a:ext uri="{FF2B5EF4-FFF2-40B4-BE49-F238E27FC236}">
                <a16:creationId xmlns:a16="http://schemas.microsoft.com/office/drawing/2014/main" id="{B60DC5A7-CE80-6BCB-7691-A563AD89924E}"/>
              </a:ext>
            </a:extLst>
          </p:cNvPr>
          <p:cNvSpPr txBox="1"/>
          <p:nvPr/>
        </p:nvSpPr>
        <p:spPr>
          <a:xfrm>
            <a:off x="1188414" y="363965"/>
            <a:ext cx="4149303" cy="523220"/>
          </a:xfrm>
          <a:prstGeom prst="rect">
            <a:avLst/>
          </a:prstGeom>
          <a:noFill/>
        </p:spPr>
        <p:txBody>
          <a:bodyPr wrap="square" rtlCol="0">
            <a:spAutoFit/>
          </a:bodyPr>
          <a:lstStyle/>
          <a:p>
            <a:r>
              <a:rPr lang="cy-GB" sz="2800" b="1" dirty="0">
                <a:solidFill>
                  <a:srgbClr val="004B90"/>
                </a:solidFill>
                <a:latin typeface="Aptos" panose="020B0004020202020204" pitchFamily="34" charset="0"/>
              </a:rPr>
              <a:t>Tasg/ </a:t>
            </a:r>
            <a:r>
              <a:rPr lang="cy-GB" sz="2800" b="1" dirty="0" err="1">
                <a:latin typeface="Aptos" panose="020B0004020202020204" pitchFamily="34" charset="0"/>
              </a:rPr>
              <a:t>Task</a:t>
            </a:r>
            <a:endParaRPr lang="en-GB" sz="2800" b="1" dirty="0">
              <a:latin typeface="Aptos" panose="020B0004020202020204" pitchFamily="34" charset="0"/>
            </a:endParaRPr>
          </a:p>
        </p:txBody>
      </p:sp>
    </p:spTree>
    <p:extLst>
      <p:ext uri="{BB962C8B-B14F-4D97-AF65-F5344CB8AC3E}">
        <p14:creationId xmlns:p14="http://schemas.microsoft.com/office/powerpoint/2010/main" val="2322131221"/>
      </p:ext>
    </p:extLst>
  </p:cSld>
  <p:clrMapOvr>
    <a:masterClrMapping/>
  </p:clrMapOvr>
</p:sld>
</file>

<file path=ppt/theme/theme1.xml><?xml version="1.0" encoding="utf-8"?>
<a:theme xmlns:a="http://schemas.openxmlformats.org/drawingml/2006/main" name="UWTSD 200_Title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70E3979E-ED76-42C5-A57F-A5F1841E1BED}"/>
    </a:ext>
  </a:extLst>
</a:theme>
</file>

<file path=ppt/theme/theme2.xml><?xml version="1.0" encoding="utf-8"?>
<a:theme xmlns:a="http://schemas.openxmlformats.org/drawingml/2006/main" name="UWTSD 200_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AB13C628-E64C-4338-9E2D-7E2C0AB7259A}"/>
    </a:ext>
  </a:extLst>
</a:theme>
</file>

<file path=ppt/theme/theme3.xml><?xml version="1.0" encoding="utf-8"?>
<a:theme xmlns:a="http://schemas.openxmlformats.org/drawingml/2006/main" name="UWTSD 200_Subtitl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B5AD004F-2CE7-46A6-8456-E8EE21EFA7C8}"/>
    </a:ext>
  </a:extLst>
</a:theme>
</file>

<file path=ppt/theme/theme4.xml><?xml version="1.0" encoding="utf-8"?>
<a:theme xmlns:a="http://schemas.openxmlformats.org/drawingml/2006/main" name="8_UWTSD 200_Subtitle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137F8BE8-395A-4781-835E-358AE9D452AC}"/>
    </a:ext>
  </a:extLst>
</a:theme>
</file>

<file path=ppt/theme/theme5.xml><?xml version="1.0" encoding="utf-8"?>
<a:theme xmlns:a="http://schemas.openxmlformats.org/drawingml/2006/main" name="UWTSD Logo Variations with Image Behi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APLP Template green" id="{0FA866E0-468F-4C63-9911-68FDA88FF72A}" vid="{D3C9D65B-A09C-45D6-B818-4985C8CCFE80}"/>
    </a:ext>
  </a:extLst>
</a:theme>
</file>

<file path=ppt/theme/theme6.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Them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gfen" ma:contentTypeID="0x010100E209B251219B0E4FA192FAB8C3136AE6" ma:contentTypeVersion="39" ma:contentTypeDescription="Creu dogfen newydd." ma:contentTypeScope="" ma:versionID="f95bcb4796cadc3cb9811311446a9c44">
  <xsd:schema xmlns:xsd="http://www.w3.org/2001/XMLSchema" xmlns:xs="http://www.w3.org/2001/XMLSchema" xmlns:p="http://schemas.microsoft.com/office/2006/metadata/properties" xmlns:ns2="92c24619-d6d5-42cf-b618-23d930ad9f20" xmlns:ns3="8ee9550b-f5f4-4dde-bce5-39f4ba45c2f1" targetNamespace="http://schemas.microsoft.com/office/2006/metadata/properties" ma:root="true" ma:fieldsID="70e2613e0ce83e1944f1456bf38bccab" ns2:_="" ns3:_="">
    <xsd:import namespace="92c24619-d6d5-42cf-b618-23d930ad9f20"/>
    <xsd:import namespace="8ee9550b-f5f4-4dde-bce5-39f4ba45c2f1"/>
    <xsd:element name="properties">
      <xsd:complexType>
        <xsd:sequence>
          <xsd:element name="documentManagement">
            <xsd:complexType>
              <xsd:all>
                <xsd:element ref="ns2:MediaServiceMetadata" minOccurs="0"/>
                <xsd:element ref="ns2:MediaServiceFastMetadata" minOccurs="0"/>
                <xsd:element ref="ns2:MediaServiceAutoKeyPoints" minOccurs="0"/>
                <xsd:element ref="ns2:MediaServiceKeyPoints" minOccurs="0"/>
                <xsd:element ref="ns3:SharedWithUsers" minOccurs="0"/>
                <xsd:element ref="ns3:SharedWithDetails" minOccurs="0"/>
                <xsd:element ref="ns2:MediaServiceDateTaken" minOccurs="0"/>
                <xsd:element ref="ns2:MediaServiceLocation" minOccurs="0"/>
                <xsd:element ref="ns2:MediaServiceGenerationTime" minOccurs="0"/>
                <xsd:element ref="ns2:MediaServiceEventHashCode" minOccurs="0"/>
                <xsd:element ref="ns2:MediaServiceOCR" minOccurs="0"/>
                <xsd:element ref="ns2:MediaLengthInSeconds" minOccurs="0"/>
                <xsd:element ref="ns2:NotebookType" minOccurs="0"/>
                <xsd:element ref="ns2:FolderType" minOccurs="0"/>
                <xsd:element ref="ns2:CultureName" minOccurs="0"/>
                <xsd:element ref="ns2:AppVersion" minOccurs="0"/>
                <xsd:element ref="ns2:TeamsChannelId" minOccurs="0"/>
                <xsd:element ref="ns2:Owner" minOccurs="0"/>
                <xsd:element ref="ns2:Math_Settings" minOccurs="0"/>
                <xsd:element ref="ns2:DefaultSectionNames" minOccurs="0"/>
                <xsd:element ref="ns2:Templates" minOccurs="0"/>
                <xsd:element ref="ns2:Teachers" minOccurs="0"/>
                <xsd:element ref="ns2:Students" minOccurs="0"/>
                <xsd:element ref="ns2:Student_Groups" minOccurs="0"/>
                <xsd:element ref="ns2:Distribution_Groups" minOccurs="0"/>
                <xsd:element ref="ns2:LMS_Mappings" minOccurs="0"/>
                <xsd:element ref="ns2:Invited_Teachers" minOccurs="0"/>
                <xsd:element ref="ns2:Invited_Students" minOccurs="0"/>
                <xsd:element ref="ns2:Self_Registration_Enabled" minOccurs="0"/>
                <xsd:element ref="ns2:Has_Teacher_Only_SectionGroup" minOccurs="0"/>
                <xsd:element ref="ns2:Is_Collaboration_Space_Locked" minOccurs="0"/>
                <xsd:element ref="ns2:IsNotebookLocked" minOccurs="0"/>
                <xsd:element ref="ns2:Teams_Channel_Section_Location" minOccurs="0"/>
                <xsd:element ref="ns2:lcf76f155ced4ddcb4097134ff3c332f" minOccurs="0"/>
                <xsd:element ref="ns3:TaxCatchAll" minOccurs="0"/>
                <xsd:element ref="ns2:MediaServiceSearchProperties"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92c24619-d6d5-42cf-b618-23d930ad9f2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element name="MediaServiceDateTaken" ma:index="14" nillable="true" ma:displayName="MediaServiceDateTaken" ma:hidden="true" ma:internalName="MediaServiceDateTaken" ma:readOnly="true">
      <xsd:simpleType>
        <xsd:restriction base="dms:Text"/>
      </xsd:simpleType>
    </xsd:element>
    <xsd:element name="MediaServiceLocation" ma:index="15"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OCR" ma:index="18" nillable="true" ma:displayName="Extracted Text" ma:internalName="MediaServiceOCR" ma:readOnly="true">
      <xsd:simpleType>
        <xsd:restriction base="dms:Note">
          <xsd:maxLength value="255"/>
        </xsd:restriction>
      </xsd:simpleType>
    </xsd:element>
    <xsd:element name="MediaLengthInSeconds" ma:index="19" nillable="true" ma:displayName="Length (seconds)" ma:internalName="MediaLengthInSeconds" ma:readOnly="true">
      <xsd:simpleType>
        <xsd:restriction base="dms:Unknown"/>
      </xsd:simpleType>
    </xsd:element>
    <xsd:element name="NotebookType" ma:index="20" nillable="true" ma:displayName="Notebook Type" ma:internalName="NotebookType">
      <xsd:simpleType>
        <xsd:restriction base="dms:Text"/>
      </xsd:simpleType>
    </xsd:element>
    <xsd:element name="FolderType" ma:index="21" nillable="true" ma:displayName="Folder Type" ma:internalName="FolderType">
      <xsd:simpleType>
        <xsd:restriction base="dms:Text"/>
      </xsd:simpleType>
    </xsd:element>
    <xsd:element name="CultureName" ma:index="22" nillable="true" ma:displayName="Culture Name" ma:internalName="CultureName">
      <xsd:simpleType>
        <xsd:restriction base="dms:Text"/>
      </xsd:simpleType>
    </xsd:element>
    <xsd:element name="AppVersion" ma:index="23" nillable="true" ma:displayName="App Version" ma:internalName="AppVersion">
      <xsd:simpleType>
        <xsd:restriction base="dms:Text"/>
      </xsd:simpleType>
    </xsd:element>
    <xsd:element name="TeamsChannelId" ma:index="24" nillable="true" ma:displayName="Teams Channel Id" ma:internalName="TeamsChannelId">
      <xsd:simpleType>
        <xsd:restriction base="dms:Text"/>
      </xsd:simpleType>
    </xsd:element>
    <xsd:element name="Owner" ma:index="25" nillable="true" ma:displayName="Owner" ma:internalName="Owner">
      <xsd:complexType>
        <xsd:complexContent>
          <xsd:extension base="dms:User">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Math_Settings" ma:index="26" nillable="true" ma:displayName="Math Settings" ma:internalName="Math_Settings">
      <xsd:simpleType>
        <xsd:restriction base="dms:Text"/>
      </xsd:simpleType>
    </xsd:element>
    <xsd:element name="DefaultSectionNames" ma:index="27" nillable="true" ma:displayName="Default Section Names" ma:internalName="DefaultSectionNames">
      <xsd:simpleType>
        <xsd:restriction base="dms:Note">
          <xsd:maxLength value="255"/>
        </xsd:restriction>
      </xsd:simpleType>
    </xsd:element>
    <xsd:element name="Templates" ma:index="28" nillable="true" ma:displayName="Templates" ma:internalName="Templates">
      <xsd:simpleType>
        <xsd:restriction base="dms:Note">
          <xsd:maxLength value="255"/>
        </xsd:restriction>
      </xsd:simpleType>
    </xsd:element>
    <xsd:element name="Teachers" ma:index="29" nillable="true" ma:displayName="Teachers" ma:internalName="Teacher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s" ma:index="30" nillable="true" ma:displayName="Students" ma:internalName="Student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tudent_Groups" ma:index="31" nillable="true" ma:displayName="Student Groups" ma:internalName="Student_Groups">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Distribution_Groups" ma:index="32" nillable="true" ma:displayName="Distribution Groups" ma:internalName="Distribution_Groups">
      <xsd:simpleType>
        <xsd:restriction base="dms:Note">
          <xsd:maxLength value="255"/>
        </xsd:restriction>
      </xsd:simpleType>
    </xsd:element>
    <xsd:element name="LMS_Mappings" ma:index="33" nillable="true" ma:displayName="LMS Mappings" ma:internalName="LMS_Mappings">
      <xsd:simpleType>
        <xsd:restriction base="dms:Note">
          <xsd:maxLength value="255"/>
        </xsd:restriction>
      </xsd:simpleType>
    </xsd:element>
    <xsd:element name="Invited_Teachers" ma:index="34" nillable="true" ma:displayName="Invited Teachers" ma:internalName="Invited_Teachers">
      <xsd:simpleType>
        <xsd:restriction base="dms:Note">
          <xsd:maxLength value="255"/>
        </xsd:restriction>
      </xsd:simpleType>
    </xsd:element>
    <xsd:element name="Invited_Students" ma:index="35" nillable="true" ma:displayName="Invited Students" ma:internalName="Invited_Students">
      <xsd:simpleType>
        <xsd:restriction base="dms:Note">
          <xsd:maxLength value="255"/>
        </xsd:restriction>
      </xsd:simpleType>
    </xsd:element>
    <xsd:element name="Self_Registration_Enabled" ma:index="36" nillable="true" ma:displayName="Self Registration Enabled" ma:internalName="Self_Registration_Enabled">
      <xsd:simpleType>
        <xsd:restriction base="dms:Boolean"/>
      </xsd:simpleType>
    </xsd:element>
    <xsd:element name="Has_Teacher_Only_SectionGroup" ma:index="37" nillable="true" ma:displayName="Has Teacher Only SectionGroup" ma:internalName="Has_Teacher_Only_SectionGroup">
      <xsd:simpleType>
        <xsd:restriction base="dms:Boolean"/>
      </xsd:simpleType>
    </xsd:element>
    <xsd:element name="Is_Collaboration_Space_Locked" ma:index="38" nillable="true" ma:displayName="Is Collaboration Space Locked" ma:internalName="Is_Collaboration_Space_Locked">
      <xsd:simpleType>
        <xsd:restriction base="dms:Boolean"/>
      </xsd:simpleType>
    </xsd:element>
    <xsd:element name="IsNotebookLocked" ma:index="39" nillable="true" ma:displayName="Is Notebook Locked" ma:internalName="IsNotebookLocked">
      <xsd:simpleType>
        <xsd:restriction base="dms:Boolean"/>
      </xsd:simpleType>
    </xsd:element>
    <xsd:element name="Teams_Channel_Section_Location" ma:index="40" nillable="true" ma:displayName="Teams Channel Section Location" ma:internalName="Teams_Channel_Section_Location">
      <xsd:simpleType>
        <xsd:restriction base="dms:Text"/>
      </xsd:simpleType>
    </xsd:element>
    <xsd:element name="lcf76f155ced4ddcb4097134ff3c332f" ma:index="42" nillable="true" ma:taxonomy="true" ma:internalName="lcf76f155ced4ddcb4097134ff3c332f" ma:taxonomyFieldName="MediaServiceImageTags" ma:displayName="Tagiau Delwedd"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SearchProperties" ma:index="44" nillable="true" ma:displayName="MediaServiceSearchProperties" ma:hidden="true" ma:internalName="MediaServiceSearchProperties" ma:readOnly="true">
      <xsd:simpleType>
        <xsd:restriction base="dms:Note"/>
      </xsd:simpleType>
    </xsd:element>
    <xsd:element name="MediaServiceObjectDetectorVersions" ma:index="45"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8ee9550b-f5f4-4dde-bce5-39f4ba45c2f1" elementFormDefault="qualified">
    <xsd:import namespace="http://schemas.microsoft.com/office/2006/documentManagement/types"/>
    <xsd:import namespace="http://schemas.microsoft.com/office/infopath/2007/PartnerControls"/>
    <xsd:element name="SharedWithUsers" ma:index="12" nillable="true" ma:displayName="Rhannwyd â"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Wedi Rhannu Gyda Manylion" ma:internalName="SharedWithDetails" ma:readOnly="true">
      <xsd:simpleType>
        <xsd:restriction base="dms:Note">
          <xsd:maxLength value="255"/>
        </xsd:restriction>
      </xsd:simpleType>
    </xsd:element>
    <xsd:element name="TaxCatchAll" ma:index="43" nillable="true" ma:displayName="Taxonomy Catch All Column" ma:hidden="true" ma:list="{e800afd8-9188-484f-822e-9df23d421d18}" ma:internalName="TaxCatchAll" ma:showField="CatchAllData" ma:web="8ee9550b-f5f4-4dde-bce5-39f4ba45c2f1">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Math o Gynnwys"/>
        <xsd:element ref="dc:title" minOccurs="0" maxOccurs="1" ma:index="4" ma:displayName="Teitl"/>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p:properties xmlns:p="http://schemas.microsoft.com/office/2006/metadata/properties" xmlns:xsi="http://www.w3.org/2001/XMLSchema-instance" xmlns:pc="http://schemas.microsoft.com/office/infopath/2007/PartnerControls">
  <documentManagement>
    <LMS_Mappings xmlns="92c24619-d6d5-42cf-b618-23d930ad9f20" xsi:nil="true"/>
    <Teams_Channel_Section_Location xmlns="92c24619-d6d5-42cf-b618-23d930ad9f20" xsi:nil="true"/>
    <Math_Settings xmlns="92c24619-d6d5-42cf-b618-23d930ad9f20" xsi:nil="true"/>
    <NotebookType xmlns="92c24619-d6d5-42cf-b618-23d930ad9f20" xsi:nil="true"/>
    <Distribution_Groups xmlns="92c24619-d6d5-42cf-b618-23d930ad9f20" xsi:nil="true"/>
    <Invited_Teachers xmlns="92c24619-d6d5-42cf-b618-23d930ad9f20" xsi:nil="true"/>
    <Invited_Students xmlns="92c24619-d6d5-42cf-b618-23d930ad9f20" xsi:nil="true"/>
    <DefaultSectionNames xmlns="92c24619-d6d5-42cf-b618-23d930ad9f20" xsi:nil="true"/>
    <FolderType xmlns="92c24619-d6d5-42cf-b618-23d930ad9f20" xsi:nil="true"/>
    <Owner xmlns="92c24619-d6d5-42cf-b618-23d930ad9f20">
      <UserInfo>
        <DisplayName/>
        <AccountId xsi:nil="true"/>
        <AccountType/>
      </UserInfo>
    </Owner>
    <Student_Groups xmlns="92c24619-d6d5-42cf-b618-23d930ad9f20">
      <UserInfo>
        <DisplayName/>
        <AccountId xsi:nil="true"/>
        <AccountType/>
      </UserInfo>
    </Student_Groups>
    <TaxCatchAll xmlns="8ee9550b-f5f4-4dde-bce5-39f4ba45c2f1" xsi:nil="true"/>
    <Is_Collaboration_Space_Locked xmlns="92c24619-d6d5-42cf-b618-23d930ad9f20" xsi:nil="true"/>
    <Templates xmlns="92c24619-d6d5-42cf-b618-23d930ad9f20" xsi:nil="true"/>
    <Students xmlns="92c24619-d6d5-42cf-b618-23d930ad9f20">
      <UserInfo>
        <DisplayName/>
        <AccountId xsi:nil="true"/>
        <AccountType/>
      </UserInfo>
    </Students>
    <lcf76f155ced4ddcb4097134ff3c332f xmlns="92c24619-d6d5-42cf-b618-23d930ad9f20">
      <Terms xmlns="http://schemas.microsoft.com/office/infopath/2007/PartnerControls"/>
    </lcf76f155ced4ddcb4097134ff3c332f>
    <TeamsChannelId xmlns="92c24619-d6d5-42cf-b618-23d930ad9f20" xsi:nil="true"/>
    <IsNotebookLocked xmlns="92c24619-d6d5-42cf-b618-23d930ad9f20" xsi:nil="true"/>
    <Self_Registration_Enabled xmlns="92c24619-d6d5-42cf-b618-23d930ad9f20" xsi:nil="true"/>
    <Has_Teacher_Only_SectionGroup xmlns="92c24619-d6d5-42cf-b618-23d930ad9f20" xsi:nil="true"/>
    <CultureName xmlns="92c24619-d6d5-42cf-b618-23d930ad9f20" xsi:nil="true"/>
    <AppVersion xmlns="92c24619-d6d5-42cf-b618-23d930ad9f20" xsi:nil="true"/>
    <Teachers xmlns="92c24619-d6d5-42cf-b618-23d930ad9f20">
      <UserInfo>
        <DisplayName/>
        <AccountId xsi:nil="true"/>
        <AccountType/>
      </UserInfo>
    </Teachers>
  </documentManagement>
</p:properties>
</file>

<file path=customXml/itemProps1.xml><?xml version="1.0" encoding="utf-8"?>
<ds:datastoreItem xmlns:ds="http://schemas.openxmlformats.org/officeDocument/2006/customXml" ds:itemID="{2CE36C9E-69B7-4239-AB31-A02549166200}">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92c24619-d6d5-42cf-b618-23d930ad9f20"/>
    <ds:schemaRef ds:uri="8ee9550b-f5f4-4dde-bce5-39f4ba45c2f1"/>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F1EB36A1-00A8-4A82-8553-77C9455E5C4D}">
  <ds:schemaRefs>
    <ds:schemaRef ds:uri="http://schemas.microsoft.com/sharepoint/v3/contenttype/forms"/>
  </ds:schemaRefs>
</ds:datastoreItem>
</file>

<file path=customXml/itemProps3.xml><?xml version="1.0" encoding="utf-8"?>
<ds:datastoreItem xmlns:ds="http://schemas.openxmlformats.org/officeDocument/2006/customXml" ds:itemID="{C0EDD0EC-C1BD-41A2-ABCB-96065693B41B}">
  <ds:schemaRefs>
    <ds:schemaRef ds:uri="8ee9550b-f5f4-4dde-bce5-39f4ba45c2f1"/>
    <ds:schemaRef ds:uri="92c24619-d6d5-42cf-b618-23d930ad9f20"/>
    <ds:schemaRef ds:uri="http://schemas.microsoft.com/office/2006/metadata/properties"/>
    <ds:schemaRef ds:uri="http://schemas.microsoft.com/office/infopath/2007/PartnerControls"/>
  </ds:schemaRefs>
</ds:datastoreItem>
</file>

<file path=docProps/app.xml><?xml version="1.0" encoding="utf-8"?>
<Properties xmlns="http://schemas.openxmlformats.org/officeDocument/2006/extended-properties" xmlns:vt="http://schemas.openxmlformats.org/officeDocument/2006/docPropsVTypes">
  <Template>APLP Template yellow</Template>
  <TotalTime>14140</TotalTime>
  <Words>2389</Words>
  <Application>Microsoft Office PowerPoint</Application>
  <PresentationFormat>Widescreen</PresentationFormat>
  <Paragraphs>228</Paragraphs>
  <Slides>15</Slides>
  <Notes>15</Notes>
  <HiddenSlides>0</HiddenSlides>
  <MMClips>1</MMClips>
  <ScaleCrop>false</ScaleCrop>
  <HeadingPairs>
    <vt:vector size="6" baseType="variant">
      <vt:variant>
        <vt:lpstr>Fonts Used</vt:lpstr>
      </vt:variant>
      <vt:variant>
        <vt:i4>7</vt:i4>
      </vt:variant>
      <vt:variant>
        <vt:lpstr>Theme</vt:lpstr>
      </vt:variant>
      <vt:variant>
        <vt:i4>6</vt:i4>
      </vt:variant>
      <vt:variant>
        <vt:lpstr>Slide Titles</vt:lpstr>
      </vt:variant>
      <vt:variant>
        <vt:i4>15</vt:i4>
      </vt:variant>
    </vt:vector>
  </HeadingPairs>
  <TitlesOfParts>
    <vt:vector size="28" baseType="lpstr">
      <vt:lpstr>Aptos</vt:lpstr>
      <vt:lpstr>Arial</vt:lpstr>
      <vt:lpstr>Calibri</vt:lpstr>
      <vt:lpstr>Calibri Light</vt:lpstr>
      <vt:lpstr>Century Gothic</vt:lpstr>
      <vt:lpstr>Comic Sans MS</vt:lpstr>
      <vt:lpstr>Wingdings</vt:lpstr>
      <vt:lpstr>UWTSD 200_Title Page</vt:lpstr>
      <vt:lpstr>UWTSD 200_Title Page 1</vt:lpstr>
      <vt:lpstr>UWTSD 200_Subtitle 1</vt:lpstr>
      <vt:lpstr>8_UWTSD 200_Subtitle 3</vt:lpstr>
      <vt:lpstr>UWTSD Logo Variations with Image Behind</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Cyflwyniad PowerPoint</dc:title>
  <dc:creator>Meryl Bowen</dc:creator>
  <cp:lastModifiedBy>Bethan Sturrock</cp:lastModifiedBy>
  <cp:revision>6</cp:revision>
  <dcterms:created xsi:type="dcterms:W3CDTF">2023-11-30T10:14:11Z</dcterms:created>
  <dcterms:modified xsi:type="dcterms:W3CDTF">2026-04-18T13:14:30Z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0x010100E209B251219B0E4FA192FAB8C3136AE6</vt:lpwstr>
  </property>
  <property fmtid="{D5CDD505-2E9C-101B-9397-08002B2CF9AE}" pid="3" name="MediaServiceImageTags">
    <vt:lpwstr/>
  </property>
</Properties>
</file>