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7" r:id="rId2"/>
    <p:sldId id="259" r:id="rId3"/>
    <p:sldId id="260" r:id="rId4"/>
    <p:sldId id="261" r:id="rId5"/>
    <p:sldId id="270" r:id="rId6"/>
    <p:sldId id="271" r:id="rId7"/>
    <p:sldId id="274" r:id="rId8"/>
    <p:sldId id="273" r:id="rId9"/>
    <p:sldId id="275" r:id="rId10"/>
    <p:sldId id="258" r:id="rId11"/>
    <p:sldId id="267" r:id="rId12"/>
    <p:sldId id="276" r:id="rId13"/>
    <p:sldId id="282" r:id="rId14"/>
    <p:sldId id="280" r:id="rId15"/>
    <p:sldId id="279" r:id="rId16"/>
    <p:sldId id="281" r:id="rId17"/>
    <p:sldId id="277" r:id="rId18"/>
    <p:sldId id="278" r:id="rId19"/>
    <p:sldId id="263" r:id="rId20"/>
    <p:sldId id="264" r:id="rId21"/>
    <p:sldId id="265" r:id="rId22"/>
    <p:sldId id="26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BAE5F-FDF8-4524-9580-38D0524FE32E}" type="datetimeFigureOut">
              <a:rPr lang="en-GB" smtClean="0"/>
              <a:t>26/09/2014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591631-D8B1-403C-9F24-AF2100F81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329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Warning </a:t>
            </a:r>
            <a:r>
              <a:rPr lang="en-GB" smtClean="0"/>
              <a:t>about content.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91631-D8B1-403C-9F24-AF2100F81D2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591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 as a question,</a:t>
            </a:r>
            <a:r>
              <a:rPr lang="en-GB" baseline="0" dirty="0" smtClean="0"/>
              <a:t> write answers on board?  Physical health, mental health, fitness, weight, impairment, disability.  Are you healthy?  Why or why not?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91631-D8B1-403C-9F24-AF2100F81D2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57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Changing ideas of health.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91631-D8B1-403C-9F24-AF2100F81D2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3584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91631-D8B1-403C-9F24-AF2100F81D2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314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D8BD707-D9CF-40AE-B4C6-C98DA3205C09}" type="datetimeFigureOut">
              <a:rPr lang="en-US" smtClean="0"/>
              <a:pPr/>
              <a:t>9/26/2014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penelope.uchicago.edu/Thayer/E/Roman/Texts/Celsus/1*.html" TargetMode="External"/><Relationship Id="rId2" Type="http://schemas.openxmlformats.org/officeDocument/2006/relationships/hyperlink" Target="http://tsd-l.worldcat.org/oclc/749204450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penelope.uchicago.edu/Thayer/E/Roman/Texts/Plutarch/Moralia/De_tuenda_sanitate*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152400" y="685800"/>
            <a:ext cx="8991600" cy="5943600"/>
          </a:xfrm>
        </p:spPr>
        <p:txBody>
          <a:bodyPr>
            <a:normAutofit/>
          </a:bodyPr>
          <a:lstStyle/>
          <a:p>
            <a:pPr marL="18288" indent="0">
              <a:buNone/>
            </a:pPr>
            <a:r>
              <a:rPr lang="en-GB" sz="4000" b="1" dirty="0">
                <a:solidFill>
                  <a:schemeClr val="bg1"/>
                </a:solidFill>
                <a:effectLst/>
              </a:rPr>
              <a:t>CLSK5002: </a:t>
            </a:r>
            <a:br>
              <a:rPr lang="en-GB" sz="4000" b="1" dirty="0">
                <a:solidFill>
                  <a:schemeClr val="bg1"/>
                </a:solidFill>
                <a:effectLst/>
              </a:rPr>
            </a:br>
            <a:r>
              <a:rPr lang="en-GB" sz="4000" b="1" dirty="0">
                <a:solidFill>
                  <a:schemeClr val="bg1"/>
                </a:solidFill>
                <a:effectLst/>
              </a:rPr>
              <a:t>Methods and </a:t>
            </a:r>
            <a:r>
              <a:rPr lang="en-GB" sz="4000" b="1" dirty="0" smtClean="0">
                <a:solidFill>
                  <a:schemeClr val="bg1"/>
                </a:solidFill>
                <a:effectLst/>
              </a:rPr>
              <a:t>Approaches for Classics:</a:t>
            </a:r>
            <a:r>
              <a:rPr lang="en-GB" sz="4000" b="1" dirty="0">
                <a:solidFill>
                  <a:schemeClr val="bg1"/>
                </a:solidFill>
                <a:effectLst/>
              </a:rPr>
              <a:t/>
            </a:r>
            <a:br>
              <a:rPr lang="en-GB" sz="4000" b="1" dirty="0">
                <a:solidFill>
                  <a:schemeClr val="bg1"/>
                </a:solidFill>
                <a:effectLst/>
              </a:rPr>
            </a:br>
            <a:r>
              <a:rPr lang="en-GB" sz="4000" b="1" dirty="0">
                <a:solidFill>
                  <a:schemeClr val="bg1"/>
                </a:solidFill>
                <a:effectLst/>
              </a:rPr>
              <a:t>Exploring Sustainability in the Ancient </a:t>
            </a:r>
            <a:r>
              <a:rPr lang="en-GB" sz="4000" b="1" dirty="0" smtClean="0">
                <a:solidFill>
                  <a:schemeClr val="bg1"/>
                </a:solidFill>
                <a:effectLst/>
              </a:rPr>
              <a:t>World:</a:t>
            </a:r>
          </a:p>
          <a:p>
            <a:pPr marL="18288" indent="0">
              <a:buNone/>
            </a:pPr>
            <a:r>
              <a:rPr lang="en-GB" sz="4000" b="1" dirty="0" smtClean="0">
                <a:solidFill>
                  <a:schemeClr val="bg1"/>
                </a:solidFill>
                <a:effectLst/>
              </a:rPr>
              <a:t>Health and Well-being in Antiquity</a:t>
            </a:r>
            <a:endParaRPr lang="en-GB" sz="4000" b="1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2403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Who am I?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3400" y="1371600"/>
            <a:ext cx="8534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Dr Jane Draycott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Email: j.draycott@tsd.ac.uk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@</a:t>
            </a:r>
            <a:r>
              <a:rPr lang="en-GB" sz="2800" b="1" dirty="0" err="1" smtClean="0">
                <a:solidFill>
                  <a:schemeClr val="bg1"/>
                </a:solidFill>
              </a:rPr>
              <a:t>JLDraycott</a:t>
            </a:r>
            <a:endParaRPr lang="en-GB" sz="2800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Office: Arts A117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Office hours: Monday 15.15-16.15 pm; Thursday 11.15 am – 12.15 pm; Friday 14.15-15.15 pm</a:t>
            </a:r>
          </a:p>
        </p:txBody>
      </p:sp>
    </p:spTree>
    <p:extLst>
      <p:ext uri="{BB962C8B-B14F-4D97-AF65-F5344CB8AC3E}">
        <p14:creationId xmlns:p14="http://schemas.microsoft.com/office/powerpoint/2010/main" val="2553340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52400"/>
            <a:ext cx="9144000" cy="1143000"/>
          </a:xfrm>
        </p:spPr>
        <p:txBody>
          <a:bodyPr/>
          <a:lstStyle/>
          <a:p>
            <a:r>
              <a:rPr lang="en-GB" sz="4400" b="1" dirty="0" smtClean="0">
                <a:solidFill>
                  <a:schemeClr val="bg1"/>
                </a:solidFill>
                <a:effectLst/>
              </a:rPr>
              <a:t>When and where are we meeting?</a:t>
            </a:r>
            <a:endParaRPr lang="en-GB" sz="4400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1000" y="2209800"/>
            <a:ext cx="83058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Monday 16.15 pm LR 17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Thursday 16.15 pm LR 09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Friday 13.15 pm LR 17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3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What are we studying?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57200" y="1143000"/>
            <a:ext cx="86868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Research methods and approaches for Classics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Sustainability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</a:rPr>
              <a:t>Health and well-being in Graeco-Roman antiquity</a:t>
            </a:r>
            <a:endParaRPr lang="en-GB" sz="28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3575064"/>
            <a:ext cx="3057525" cy="3044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0" y="5943600"/>
            <a:ext cx="5562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Attic red-figure cup,  signed by the potter </a:t>
            </a:r>
            <a:r>
              <a:rPr lang="en-GB" b="1" dirty="0" err="1" smtClean="0">
                <a:solidFill>
                  <a:schemeClr val="bg1"/>
                </a:solidFill>
              </a:rPr>
              <a:t>Sosias</a:t>
            </a:r>
            <a:r>
              <a:rPr lang="en-GB" b="1" dirty="0" smtClean="0">
                <a:solidFill>
                  <a:schemeClr val="bg1"/>
                </a:solidFill>
              </a:rPr>
              <a:t>, </a:t>
            </a:r>
            <a:r>
              <a:rPr lang="en-GB" b="1" i="1" dirty="0" smtClean="0">
                <a:solidFill>
                  <a:schemeClr val="bg1"/>
                </a:solidFill>
              </a:rPr>
              <a:t>circa</a:t>
            </a:r>
            <a:r>
              <a:rPr lang="en-GB" b="1" dirty="0" smtClean="0">
                <a:solidFill>
                  <a:schemeClr val="bg1"/>
                </a:solidFill>
              </a:rPr>
              <a:t> 500 BC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27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Why are we studying?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44286" y="1295400"/>
            <a:ext cx="754380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800" b="1" dirty="0">
                <a:solidFill>
                  <a:schemeClr val="bg1"/>
                </a:solidFill>
              </a:rPr>
              <a:t>Research skills</a:t>
            </a:r>
          </a:p>
          <a:p>
            <a:pPr marL="342900" indent="-342900">
              <a:buAutoNum type="arabicPeriod"/>
            </a:pPr>
            <a:endParaRPr lang="en-GB" sz="2800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sz="2800" b="1" dirty="0">
                <a:solidFill>
                  <a:schemeClr val="bg1"/>
                </a:solidFill>
              </a:rPr>
              <a:t>Transferable skills</a:t>
            </a:r>
          </a:p>
          <a:p>
            <a:pPr marL="342900" indent="-342900">
              <a:buAutoNum type="arabicPeriod"/>
            </a:pPr>
            <a:endParaRPr lang="en-GB" sz="2800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sz="2800" b="1" dirty="0">
                <a:solidFill>
                  <a:schemeClr val="bg1"/>
                </a:solidFill>
              </a:rPr>
              <a:t>Sustainability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953" y="4114800"/>
            <a:ext cx="5520597" cy="2552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0" y="6298167"/>
            <a:ext cx="335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 smtClean="0">
                <a:solidFill>
                  <a:schemeClr val="bg1"/>
                </a:solidFill>
              </a:rPr>
              <a:t>Relief, </a:t>
            </a:r>
            <a:r>
              <a:rPr lang="en-GB" b="1" i="1" dirty="0" smtClean="0">
                <a:solidFill>
                  <a:schemeClr val="bg1"/>
                </a:solidFill>
              </a:rPr>
              <a:t>circa</a:t>
            </a:r>
            <a:r>
              <a:rPr lang="en-GB" b="1" dirty="0" smtClean="0">
                <a:solidFill>
                  <a:schemeClr val="bg1"/>
                </a:solidFill>
              </a:rPr>
              <a:t> AD 180-185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43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How is this assessed?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3400" y="1606621"/>
            <a:ext cx="7620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INDIVIDUAL: Conference paper abstract  + bibliography </a:t>
            </a:r>
          </a:p>
          <a:p>
            <a:r>
              <a:rPr lang="en-GB" b="1" dirty="0">
                <a:solidFill>
                  <a:schemeClr val="bg1"/>
                </a:solidFill>
              </a:rPr>
              <a:t>	</a:t>
            </a:r>
            <a:r>
              <a:rPr lang="en-GB" b="1" dirty="0" smtClean="0">
                <a:solidFill>
                  <a:schemeClr val="bg1"/>
                </a:solidFill>
              </a:rPr>
              <a:t>(25%) 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Deadline:  Tuesday 2</a:t>
            </a:r>
            <a:r>
              <a:rPr lang="en-GB" b="1" baseline="30000" dirty="0" smtClean="0">
                <a:solidFill>
                  <a:schemeClr val="bg1"/>
                </a:solidFill>
              </a:rPr>
              <a:t>nd</a:t>
            </a:r>
            <a:r>
              <a:rPr lang="en-GB" b="1" dirty="0" smtClean="0">
                <a:solidFill>
                  <a:schemeClr val="bg1"/>
                </a:solidFill>
              </a:rPr>
              <a:t> December 15.00 pm</a:t>
            </a:r>
          </a:p>
          <a:p>
            <a:pPr marL="342900" indent="-342900">
              <a:buAutoNum type="arabicPeriod"/>
            </a:pPr>
            <a:endParaRPr lang="en-GB" b="1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2.   GROUP: Conference poster + presentation </a:t>
            </a:r>
          </a:p>
          <a:p>
            <a:r>
              <a:rPr lang="en-GB" b="1" dirty="0">
                <a:solidFill>
                  <a:schemeClr val="bg1"/>
                </a:solidFill>
              </a:rPr>
              <a:t>	</a:t>
            </a:r>
            <a:r>
              <a:rPr lang="en-GB" b="1" dirty="0" smtClean="0">
                <a:solidFill>
                  <a:schemeClr val="bg1"/>
                </a:solidFill>
              </a:rPr>
              <a:t>(75%) 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Deadline for poster submission:  Friday 17</a:t>
            </a:r>
            <a:r>
              <a:rPr lang="en-GB" b="1" baseline="30000" dirty="0" smtClean="0">
                <a:solidFill>
                  <a:schemeClr val="bg1"/>
                </a:solidFill>
              </a:rPr>
              <a:t>th</a:t>
            </a:r>
            <a:r>
              <a:rPr lang="en-GB" b="1" dirty="0" smtClean="0">
                <a:solidFill>
                  <a:schemeClr val="bg1"/>
                </a:solidFill>
              </a:rPr>
              <a:t> January 15.00 pm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Presentations: Monday 20</a:t>
            </a:r>
            <a:r>
              <a:rPr lang="en-GB" b="1" baseline="30000" dirty="0" smtClean="0">
                <a:solidFill>
                  <a:schemeClr val="bg1"/>
                </a:solidFill>
              </a:rPr>
              <a:t>th</a:t>
            </a:r>
            <a:r>
              <a:rPr lang="en-GB" b="1" dirty="0" smtClean="0">
                <a:solidFill>
                  <a:schemeClr val="bg1"/>
                </a:solidFill>
              </a:rPr>
              <a:t> January 10.00 am – 17.00 pm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921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048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Assignment 1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57200" y="1447800"/>
            <a:ext cx="78486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Conference paper abstract (500 words) and select bibliography (500 words)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	Deadline: </a:t>
            </a:r>
            <a:r>
              <a:rPr lang="en-GB" b="1" dirty="0">
                <a:solidFill>
                  <a:schemeClr val="bg1"/>
                </a:solidFill>
              </a:rPr>
              <a:t>Tuesday 2</a:t>
            </a:r>
            <a:r>
              <a:rPr lang="en-GB" b="1" baseline="30000" dirty="0">
                <a:solidFill>
                  <a:schemeClr val="bg1"/>
                </a:solidFill>
              </a:rPr>
              <a:t>nd</a:t>
            </a:r>
            <a:r>
              <a:rPr lang="en-GB" b="1" dirty="0">
                <a:solidFill>
                  <a:schemeClr val="bg1"/>
                </a:solidFill>
              </a:rPr>
              <a:t> December 15.00 pm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Choose a research area from among the subjects we have covered in the module.</a:t>
            </a:r>
          </a:p>
          <a:p>
            <a:pPr marL="342900" indent="-342900">
              <a:buAutoNum type="arabicPeriod"/>
            </a:pPr>
            <a:endParaRPr lang="en-GB" b="1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Develop a specific research question IN CONSULTATION WITH ME.</a:t>
            </a: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Research this area, and this question, and prepare an abstract and select </a:t>
            </a:r>
            <a:r>
              <a:rPr lang="en-GB" b="1" dirty="0" err="1" smtClean="0">
                <a:solidFill>
                  <a:schemeClr val="bg1"/>
                </a:solidFill>
              </a:rPr>
              <a:t>biliography</a:t>
            </a:r>
            <a:r>
              <a:rPr lang="en-GB" b="1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endParaRPr lang="en-GB" b="1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There are resources on Moodle to help you with this -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Step by step guidance on how to write conference paper abstract</a:t>
            </a: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Examples of a conference Call For Papers and a Conference Paper Abstract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24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457" y="3048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Assignment 2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2400" y="1447800"/>
            <a:ext cx="886097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Form a group consisting of 3-4 members</a:t>
            </a:r>
          </a:p>
          <a:p>
            <a:pPr marL="342900" indent="-342900">
              <a:buAutoNum type="arabicPeriod"/>
            </a:pPr>
            <a:endParaRPr lang="en-GB" b="1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Email me a list of the members of the group by 12:15 pm on MONDAY 6</a:t>
            </a:r>
            <a:r>
              <a:rPr lang="en-GB" b="1" baseline="30000" dirty="0" smtClean="0">
                <a:solidFill>
                  <a:schemeClr val="bg1"/>
                </a:solidFill>
              </a:rPr>
              <a:t>TH</a:t>
            </a:r>
            <a:r>
              <a:rPr lang="en-GB" b="1" dirty="0" smtClean="0">
                <a:solidFill>
                  <a:schemeClr val="bg1"/>
                </a:solidFill>
              </a:rPr>
              <a:t> OCTOBER 2014</a:t>
            </a:r>
          </a:p>
          <a:p>
            <a:pPr marL="342900" indent="-342900">
              <a:buAutoNum type="arabicPeriod"/>
            </a:pPr>
            <a:endParaRPr lang="en-GB" b="1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Choose a research area DIFFERENT TO THAT CHOSEN FOR ASSIGNMENT 1</a:t>
            </a:r>
          </a:p>
          <a:p>
            <a:pPr marL="342900" indent="-342900">
              <a:buAutoNum type="arabicPeriod"/>
            </a:pPr>
            <a:endParaRPr lang="en-GB" b="1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Collectively, as a group: research, write, design, and produce a conference poster and poster presentation, to be submitted to the Faculty </a:t>
            </a:r>
            <a:r>
              <a:rPr lang="en-GB" b="1" dirty="0">
                <a:solidFill>
                  <a:schemeClr val="bg1"/>
                </a:solidFill>
              </a:rPr>
              <a:t>Office on Friday 17</a:t>
            </a:r>
            <a:r>
              <a:rPr lang="en-GB" b="1" baseline="30000" dirty="0">
                <a:solidFill>
                  <a:schemeClr val="bg1"/>
                </a:solidFill>
              </a:rPr>
              <a:t>th</a:t>
            </a:r>
            <a:r>
              <a:rPr lang="en-GB" b="1" dirty="0">
                <a:solidFill>
                  <a:schemeClr val="bg1"/>
                </a:solidFill>
              </a:rPr>
              <a:t> January </a:t>
            </a:r>
            <a:r>
              <a:rPr lang="en-GB" b="1" dirty="0" smtClean="0">
                <a:solidFill>
                  <a:schemeClr val="bg1"/>
                </a:solidFill>
              </a:rPr>
              <a:t>at 15.00 pm, and presented to me on </a:t>
            </a:r>
            <a:r>
              <a:rPr lang="en-GB" b="1" dirty="0">
                <a:solidFill>
                  <a:schemeClr val="bg1"/>
                </a:solidFill>
              </a:rPr>
              <a:t>Monday 20</a:t>
            </a:r>
            <a:r>
              <a:rPr lang="en-GB" b="1" baseline="30000" dirty="0">
                <a:solidFill>
                  <a:schemeClr val="bg1"/>
                </a:solidFill>
              </a:rPr>
              <a:t>th</a:t>
            </a:r>
            <a:r>
              <a:rPr lang="en-GB" b="1" dirty="0">
                <a:solidFill>
                  <a:schemeClr val="bg1"/>
                </a:solidFill>
              </a:rPr>
              <a:t> January 10.00 am – 17.00 pm</a:t>
            </a:r>
          </a:p>
          <a:p>
            <a:endParaRPr lang="en-GB" b="1" dirty="0" smtClean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There </a:t>
            </a:r>
            <a:r>
              <a:rPr lang="en-GB" b="1" dirty="0" smtClean="0">
                <a:solidFill>
                  <a:schemeClr val="bg1"/>
                </a:solidFill>
              </a:rPr>
              <a:t>are resources </a:t>
            </a:r>
            <a:r>
              <a:rPr lang="en-GB" b="1" dirty="0">
                <a:solidFill>
                  <a:schemeClr val="bg1"/>
                </a:solidFill>
              </a:rPr>
              <a:t>on Moodle to help you with </a:t>
            </a:r>
            <a:r>
              <a:rPr lang="en-GB" b="1" dirty="0" smtClean="0">
                <a:solidFill>
                  <a:schemeClr val="bg1"/>
                </a:solidFill>
              </a:rPr>
              <a:t>this -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Step by step guidance </a:t>
            </a:r>
            <a:r>
              <a:rPr lang="en-GB" b="1" dirty="0">
                <a:solidFill>
                  <a:schemeClr val="bg1"/>
                </a:solidFill>
              </a:rPr>
              <a:t>on how to </a:t>
            </a:r>
            <a:r>
              <a:rPr lang="en-GB" b="1" dirty="0" smtClean="0">
                <a:solidFill>
                  <a:schemeClr val="bg1"/>
                </a:solidFill>
              </a:rPr>
              <a:t>create </a:t>
            </a:r>
            <a:r>
              <a:rPr lang="en-GB" b="1" dirty="0">
                <a:solidFill>
                  <a:schemeClr val="bg1"/>
                </a:solidFill>
              </a:rPr>
              <a:t>conference </a:t>
            </a:r>
            <a:r>
              <a:rPr lang="en-GB" b="1" dirty="0" smtClean="0">
                <a:solidFill>
                  <a:schemeClr val="bg1"/>
                </a:solidFill>
              </a:rPr>
              <a:t>poster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There are also examples of last year’s conference posters on display in the School of Classics.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6559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991600" cy="1295400"/>
          </a:xfrm>
        </p:spPr>
        <p:txBody>
          <a:bodyPr/>
          <a:lstStyle/>
          <a:p>
            <a:r>
              <a:rPr lang="en-GB" sz="4000" b="1" dirty="0" smtClean="0">
                <a:solidFill>
                  <a:schemeClr val="bg1"/>
                </a:solidFill>
                <a:effectLst/>
              </a:rPr>
              <a:t>Faculty of Humanities </a:t>
            </a:r>
            <a:br>
              <a:rPr lang="en-GB" sz="4000" b="1" dirty="0" smtClean="0">
                <a:solidFill>
                  <a:schemeClr val="bg1"/>
                </a:solidFill>
                <a:effectLst/>
              </a:rPr>
            </a:br>
            <a:r>
              <a:rPr lang="en-GB" sz="4000" b="1" dirty="0" smtClean="0">
                <a:solidFill>
                  <a:schemeClr val="bg1"/>
                </a:solidFill>
                <a:effectLst/>
              </a:rPr>
              <a:t>Student Conference</a:t>
            </a:r>
            <a:endParaRPr lang="en-GB" sz="4000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90600" y="1905000"/>
            <a:ext cx="76962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10 am – 5 pm TBD, attendance and participation is COMPULSORY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Theme = ‘Peoples, Places and Environments’ (CFP forthcoming)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4 x places (1 x Classics, 1 x Classical Studies, 1 x Classical Civilisation, 1 x Ancient History)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1 team = chair and presenter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1 x 15 minute paper, 1 x 5 minute Q &amp; A session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YOU vote for who you think gives the best paper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First Prize = £50, Second Prize = £30, Third Prize = £20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And video/electronic publication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10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-76200" y="152400"/>
            <a:ext cx="9220199" cy="1066800"/>
          </a:xfrm>
        </p:spPr>
        <p:txBody>
          <a:bodyPr/>
          <a:lstStyle/>
          <a:p>
            <a:pPr algn="ctr"/>
            <a:r>
              <a:rPr lang="en-GB" sz="4200" b="1" dirty="0" smtClean="0">
                <a:solidFill>
                  <a:schemeClr val="bg1"/>
                </a:solidFill>
                <a:effectLst/>
              </a:rPr>
              <a:t>Health and Well-being in Antiquity</a:t>
            </a:r>
            <a:endParaRPr lang="en-GB" sz="4200" b="1" dirty="0">
              <a:solidFill>
                <a:schemeClr val="bg1"/>
              </a:solidFill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1524000"/>
            <a:ext cx="5053011" cy="494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15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7457" y="1524000"/>
            <a:ext cx="8382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Hippocrates and the Hippocratic Corpus</a:t>
            </a:r>
          </a:p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Galen and the </a:t>
            </a:r>
            <a:r>
              <a:rPr lang="en-GB" sz="2800" b="1" dirty="0" err="1" smtClean="0">
                <a:solidFill>
                  <a:schemeClr val="bg1"/>
                </a:solidFill>
              </a:rPr>
              <a:t>Galenic</a:t>
            </a:r>
            <a:r>
              <a:rPr lang="en-GB" sz="2800" b="1" dirty="0" smtClean="0">
                <a:solidFill>
                  <a:schemeClr val="bg1"/>
                </a:solidFill>
              </a:rPr>
              <a:t> Corpus</a:t>
            </a:r>
          </a:p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The Physician/</a:t>
            </a:r>
            <a:r>
              <a:rPr lang="en-GB" sz="2800" b="1" i="1" dirty="0" smtClean="0">
                <a:solidFill>
                  <a:schemeClr val="bg1"/>
                </a:solidFill>
              </a:rPr>
              <a:t>Medicus</a:t>
            </a:r>
            <a:r>
              <a:rPr lang="en-GB" sz="2800" b="1" dirty="0" smtClean="0">
                <a:solidFill>
                  <a:schemeClr val="bg1"/>
                </a:solidFill>
              </a:rPr>
              <a:t>/</a:t>
            </a:r>
            <a:r>
              <a:rPr lang="en-GB" sz="2800" b="1" i="1" dirty="0" err="1" smtClean="0">
                <a:solidFill>
                  <a:schemeClr val="bg1"/>
                </a:solidFill>
              </a:rPr>
              <a:t>Iatros</a:t>
            </a:r>
            <a:endParaRPr lang="en-GB" sz="2800" b="1" i="1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The Roman Army</a:t>
            </a:r>
          </a:p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Athletes, Gymnasts, and Gladiators</a:t>
            </a:r>
          </a:p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Women, Pregnancy, and Childbirth</a:t>
            </a:r>
          </a:p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Infants and Children</a:t>
            </a:r>
          </a:p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Impairment and Disability</a:t>
            </a:r>
          </a:p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Domestic Medical Practice</a:t>
            </a:r>
          </a:p>
          <a:p>
            <a:pPr marL="342900" indent="-342900"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Sanctuaries, Temples, and Shrines</a:t>
            </a:r>
          </a:p>
          <a:p>
            <a:pPr marL="342900" indent="-342900">
              <a:buAutoNum type="arabicPeriod"/>
            </a:pPr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 dirty="0" smtClean="0">
                <a:solidFill>
                  <a:schemeClr val="bg1"/>
                </a:solidFill>
              </a:rPr>
              <a:t>USE MOODLE!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48343" y="3810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Course Content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24765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What is health?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0532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5029200"/>
            <a:ext cx="8382000" cy="1600200"/>
          </a:xfrm>
        </p:spPr>
        <p:txBody>
          <a:bodyPr/>
          <a:lstStyle/>
          <a:p>
            <a:r>
              <a:rPr lang="en-GB" sz="3600" b="1" dirty="0" smtClean="0">
                <a:solidFill>
                  <a:schemeClr val="bg1"/>
                </a:solidFill>
                <a:effectLst/>
              </a:rPr>
              <a:t>Anna Utopia Giordano’s ‘size zero’ reworking of Botticelli’s </a:t>
            </a:r>
            <a:r>
              <a:rPr lang="en-GB" sz="3600" b="1" i="1" dirty="0" smtClean="0">
                <a:solidFill>
                  <a:schemeClr val="bg1"/>
                </a:solidFill>
                <a:effectLst/>
              </a:rPr>
              <a:t>Birth of Venus</a:t>
            </a:r>
            <a:endParaRPr lang="en-GB" sz="3600" b="1" i="1" dirty="0">
              <a:solidFill>
                <a:schemeClr val="bg1"/>
              </a:solidFill>
              <a:effectLst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857" y="2209800"/>
            <a:ext cx="4476750" cy="2852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04800"/>
            <a:ext cx="4495800" cy="2864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2772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76800"/>
            <a:ext cx="8620124" cy="1905000"/>
          </a:xfrm>
        </p:spPr>
        <p:txBody>
          <a:bodyPr/>
          <a:lstStyle/>
          <a:p>
            <a:r>
              <a:rPr lang="en-GB" sz="3200" b="1" dirty="0" smtClean="0">
                <a:solidFill>
                  <a:schemeClr val="bg1"/>
                </a:solidFill>
                <a:effectLst/>
              </a:rPr>
              <a:t>Christian Bale </a:t>
            </a:r>
            <a:br>
              <a:rPr lang="en-GB" sz="3200" b="1" dirty="0" smtClean="0">
                <a:solidFill>
                  <a:schemeClr val="bg1"/>
                </a:solidFill>
                <a:effectLst/>
              </a:rPr>
            </a:br>
            <a:r>
              <a:rPr lang="en-GB" sz="1800" b="1" dirty="0" smtClean="0">
                <a:solidFill>
                  <a:schemeClr val="bg1"/>
                </a:solidFill>
                <a:effectLst/>
              </a:rPr>
              <a:t>- Patrick Bateman in </a:t>
            </a:r>
            <a:r>
              <a:rPr lang="en-GB" sz="1800" b="1" i="1" dirty="0" smtClean="0">
                <a:solidFill>
                  <a:schemeClr val="bg1"/>
                </a:solidFill>
                <a:effectLst/>
              </a:rPr>
              <a:t>American Psycho - </a:t>
            </a:r>
            <a:br>
              <a:rPr lang="en-GB" sz="1800" b="1" i="1" dirty="0" smtClean="0">
                <a:solidFill>
                  <a:schemeClr val="bg1"/>
                </a:solidFill>
                <a:effectLst/>
              </a:rPr>
            </a:br>
            <a:r>
              <a:rPr lang="en-GB" sz="1800" b="1" i="1" dirty="0">
                <a:solidFill>
                  <a:schemeClr val="bg1"/>
                </a:solidFill>
                <a:effectLst/>
              </a:rPr>
              <a:t>	</a:t>
            </a:r>
            <a:r>
              <a:rPr lang="en-US" sz="1800" b="1" dirty="0" smtClean="0">
                <a:solidFill>
                  <a:schemeClr val="bg1"/>
                </a:solidFill>
                <a:effectLst/>
              </a:rPr>
              <a:t>‘All </a:t>
            </a:r>
            <a:r>
              <a:rPr lang="en-US" sz="1800" b="1" dirty="0">
                <a:solidFill>
                  <a:schemeClr val="bg1"/>
                </a:solidFill>
                <a:effectLst/>
              </a:rPr>
              <a:t>it comes down to is this: I feel </a:t>
            </a:r>
            <a:r>
              <a:rPr lang="en-US" sz="1800" b="1" dirty="0" smtClean="0">
                <a:solidFill>
                  <a:schemeClr val="bg1"/>
                </a:solidFill>
                <a:effectLst/>
              </a:rPr>
              <a:t>like shit </a:t>
            </a:r>
            <a:r>
              <a:rPr lang="en-US" sz="1800" b="1" dirty="0">
                <a:solidFill>
                  <a:schemeClr val="bg1"/>
                </a:solidFill>
                <a:effectLst/>
              </a:rPr>
              <a:t>but I look </a:t>
            </a:r>
            <a:r>
              <a:rPr lang="en-US" sz="1800" b="1" dirty="0" smtClean="0">
                <a:solidFill>
                  <a:schemeClr val="bg1"/>
                </a:solidFill>
                <a:effectLst/>
              </a:rPr>
              <a:t>great’.</a:t>
            </a:r>
            <a:br>
              <a:rPr lang="en-US" sz="1800" b="1" dirty="0" smtClean="0">
                <a:solidFill>
                  <a:schemeClr val="bg1"/>
                </a:solidFill>
                <a:effectLst/>
              </a:rPr>
            </a:br>
            <a:r>
              <a:rPr lang="en-US" sz="1800" b="1" dirty="0" smtClean="0">
                <a:solidFill>
                  <a:schemeClr val="bg1"/>
                </a:solidFill>
                <a:effectLst/>
              </a:rPr>
              <a:t>- Trevor </a:t>
            </a:r>
            <a:r>
              <a:rPr lang="en-US" sz="1800" b="1" dirty="0" err="1" smtClean="0">
                <a:solidFill>
                  <a:schemeClr val="bg1"/>
                </a:solidFill>
                <a:effectLst/>
              </a:rPr>
              <a:t>Reznick</a:t>
            </a:r>
            <a:r>
              <a:rPr lang="en-US" sz="1800" b="1" dirty="0" smtClean="0">
                <a:solidFill>
                  <a:schemeClr val="bg1"/>
                </a:solidFill>
                <a:effectLst/>
              </a:rPr>
              <a:t> in </a:t>
            </a:r>
            <a:r>
              <a:rPr lang="en-US" sz="1800" b="1" i="1" dirty="0" smtClean="0">
                <a:solidFill>
                  <a:schemeClr val="bg1"/>
                </a:solidFill>
                <a:effectLst/>
              </a:rPr>
              <a:t>The Machinist</a:t>
            </a:r>
            <a:r>
              <a:rPr lang="en-US" sz="1800" b="1" dirty="0" smtClean="0">
                <a:solidFill>
                  <a:schemeClr val="bg1"/>
                </a:solidFill>
                <a:effectLst/>
              </a:rPr>
              <a:t/>
            </a:r>
            <a:br>
              <a:rPr lang="en-US" sz="1800" b="1" dirty="0" smtClean="0">
                <a:solidFill>
                  <a:schemeClr val="bg1"/>
                </a:solidFill>
                <a:effectLst/>
              </a:rPr>
            </a:br>
            <a:r>
              <a:rPr lang="en-US" sz="1800" b="1" dirty="0" smtClean="0">
                <a:solidFill>
                  <a:schemeClr val="bg1"/>
                </a:solidFill>
                <a:effectLst/>
              </a:rPr>
              <a:t>- Irving Rosenfeld in </a:t>
            </a:r>
            <a:r>
              <a:rPr lang="en-US" sz="1800" b="1" i="1" dirty="0" smtClean="0">
                <a:solidFill>
                  <a:schemeClr val="bg1"/>
                </a:solidFill>
                <a:effectLst/>
              </a:rPr>
              <a:t>American Hustle</a:t>
            </a:r>
            <a:endParaRPr lang="en-GB" sz="1800" b="1" i="1" dirty="0">
              <a:solidFill>
                <a:schemeClr val="bg1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8934"/>
            <a:ext cx="4552643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199" y="178934"/>
            <a:ext cx="3183863" cy="4581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210" y="2849337"/>
            <a:ext cx="2504622" cy="1878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5594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56388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Sir Steve Redgrave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28" y="380999"/>
            <a:ext cx="3488871" cy="4984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365171" y="887890"/>
            <a:ext cx="46482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Won gold medals at 5 consecutive Olympic Games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6 Olympic Games medals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3 Commonwealth Games medals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9 World Championship medals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But…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He was diagnosed with dyslexia as a child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He was diagnosed with ulcerative colitis in 1992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He was diagnosed with diabetes mellitus type 2 in 1997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14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6388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Oscar </a:t>
            </a:r>
            <a:r>
              <a:rPr lang="en-GB" b="1" dirty="0" err="1" smtClean="0">
                <a:solidFill>
                  <a:schemeClr val="bg1"/>
                </a:solidFill>
                <a:effectLst/>
              </a:rPr>
              <a:t>Pistorius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8601"/>
            <a:ext cx="3276600" cy="5113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191000" y="228601"/>
            <a:ext cx="45720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Born with </a:t>
            </a:r>
            <a:r>
              <a:rPr lang="en-GB" b="1" i="1" dirty="0" smtClean="0">
                <a:solidFill>
                  <a:schemeClr val="bg1"/>
                </a:solidFill>
              </a:rPr>
              <a:t>fibular </a:t>
            </a:r>
            <a:r>
              <a:rPr lang="en-GB" b="1" i="1" dirty="0" err="1" smtClean="0">
                <a:solidFill>
                  <a:schemeClr val="bg1"/>
                </a:solidFill>
              </a:rPr>
              <a:t>hemimelia</a:t>
            </a:r>
            <a:r>
              <a:rPr lang="en-GB" b="1" dirty="0" smtClean="0">
                <a:solidFill>
                  <a:schemeClr val="bg1"/>
                </a:solidFill>
              </a:rPr>
              <a:t>, and had both legs amputated below the knee at 11 months 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Competes in events for double amputee athletes, single amputee athletes, and able bodied athletes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bg1"/>
                </a:solidFill>
              </a:rPr>
              <a:t>‘You're </a:t>
            </a:r>
            <a:r>
              <a:rPr lang="en-US" b="1" dirty="0">
                <a:solidFill>
                  <a:schemeClr val="bg1"/>
                </a:solidFill>
              </a:rPr>
              <a:t>not disabled by the disabilities you have, you are able by the abilities you </a:t>
            </a:r>
            <a:r>
              <a:rPr lang="en-US" b="1" dirty="0" smtClean="0">
                <a:solidFill>
                  <a:schemeClr val="bg1"/>
                </a:solidFill>
              </a:rPr>
              <a:t>have’.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bg1"/>
                </a:solidFill>
              </a:rPr>
              <a:t>Forensic </a:t>
            </a:r>
            <a:r>
              <a:rPr lang="en-US" b="1" dirty="0">
                <a:solidFill>
                  <a:schemeClr val="bg1"/>
                </a:solidFill>
              </a:rPr>
              <a:t>psychiatrist Dr. </a:t>
            </a:r>
            <a:r>
              <a:rPr lang="en-US" b="1" dirty="0" err="1">
                <a:solidFill>
                  <a:schemeClr val="bg1"/>
                </a:solidFill>
              </a:rPr>
              <a:t>Merryl</a:t>
            </a:r>
            <a:r>
              <a:rPr lang="en-US" b="1" dirty="0">
                <a:solidFill>
                  <a:schemeClr val="bg1"/>
                </a:solidFill>
              </a:rPr>
              <a:t> Vorster </a:t>
            </a:r>
            <a:r>
              <a:rPr lang="en-US" b="1" dirty="0" smtClean="0">
                <a:solidFill>
                  <a:schemeClr val="bg1"/>
                </a:solidFill>
              </a:rPr>
              <a:t>has testified </a:t>
            </a:r>
            <a:r>
              <a:rPr lang="en-US" b="1" dirty="0">
                <a:solidFill>
                  <a:schemeClr val="bg1"/>
                </a:solidFill>
              </a:rPr>
              <a:t>that </a:t>
            </a:r>
            <a:r>
              <a:rPr lang="en-US" b="1" dirty="0" err="1">
                <a:solidFill>
                  <a:schemeClr val="bg1"/>
                </a:solidFill>
              </a:rPr>
              <a:t>Pistorius</a:t>
            </a:r>
            <a:r>
              <a:rPr lang="en-US" b="1" dirty="0">
                <a:solidFill>
                  <a:schemeClr val="bg1"/>
                </a:solidFill>
              </a:rPr>
              <a:t> has a </a:t>
            </a:r>
            <a:r>
              <a:rPr lang="en-US" b="1" dirty="0" err="1">
                <a:solidFill>
                  <a:schemeClr val="bg1"/>
                </a:solidFill>
              </a:rPr>
              <a:t>generalised</a:t>
            </a:r>
            <a:r>
              <a:rPr lang="en-US" b="1" dirty="0">
                <a:solidFill>
                  <a:schemeClr val="bg1"/>
                </a:solidFill>
              </a:rPr>
              <a:t> anxiety disorder (GAD) and is a "distrusting and guarded" person hyper-vigilant about security, and also that in a fight or flight situation he is more likely to stand up to threatening situations than to flee, due to his </a:t>
            </a:r>
            <a:r>
              <a:rPr lang="en-US" b="1" dirty="0" smtClean="0">
                <a:solidFill>
                  <a:schemeClr val="bg1"/>
                </a:solidFill>
              </a:rPr>
              <a:t>disability.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9316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34400" cy="914400"/>
          </a:xfrm>
        </p:spPr>
        <p:txBody>
          <a:bodyPr/>
          <a:lstStyle/>
          <a:p>
            <a:r>
              <a:rPr lang="en-GB" sz="4000" b="1" dirty="0" smtClean="0">
                <a:solidFill>
                  <a:schemeClr val="bg1"/>
                </a:solidFill>
                <a:effectLst/>
              </a:rPr>
              <a:t>When you are ill, what do you do?</a:t>
            </a:r>
            <a:endParaRPr lang="en-GB" sz="4000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3400" y="1752600"/>
            <a:ext cx="8001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Go to see the doctor, get a prescription.</a:t>
            </a: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Go to a place of worship, pray.</a:t>
            </a: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Go to an alternative healing practitioner, get a spell, amulet etc.</a:t>
            </a: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Stay at home, treat yourself or get treated by a family member or friend.</a:t>
            </a: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All of the above.</a:t>
            </a: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chemeClr val="bg1"/>
                </a:solidFill>
              </a:rPr>
              <a:t>None of the above.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3133726"/>
            <a:ext cx="3429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0" y="6193394"/>
            <a:ext cx="51162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Funerary monument of Jason the physician, second century AD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54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457200"/>
            <a:ext cx="8763000" cy="914400"/>
          </a:xfrm>
        </p:spPr>
        <p:txBody>
          <a:bodyPr/>
          <a:lstStyle/>
          <a:p>
            <a:r>
              <a:rPr lang="en-GB" sz="4400" b="1" dirty="0" smtClean="0">
                <a:solidFill>
                  <a:schemeClr val="bg1"/>
                </a:solidFill>
                <a:effectLst/>
              </a:rPr>
              <a:t>Titus </a:t>
            </a:r>
            <a:r>
              <a:rPr lang="en-GB" sz="4400" b="1" dirty="0" err="1" smtClean="0">
                <a:solidFill>
                  <a:schemeClr val="bg1"/>
                </a:solidFill>
                <a:effectLst/>
              </a:rPr>
              <a:t>Pullo</a:t>
            </a:r>
            <a:r>
              <a:rPr lang="en-GB" sz="4400" b="1" dirty="0" smtClean="0">
                <a:solidFill>
                  <a:schemeClr val="bg1"/>
                </a:solidFill>
                <a:effectLst/>
              </a:rPr>
              <a:t> gets brain surgery…</a:t>
            </a:r>
            <a:endParaRPr lang="en-GB" sz="4400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579120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Footage from HBO Rome, video courtesy of YouTube: http</a:t>
            </a:r>
            <a:r>
              <a:rPr lang="en-GB" b="1" dirty="0">
                <a:solidFill>
                  <a:schemeClr val="bg1"/>
                </a:solidFill>
              </a:rPr>
              <a:t>://youtu.be/Ro9tn-wN9-0</a:t>
            </a:r>
          </a:p>
        </p:txBody>
      </p:sp>
    </p:spTree>
    <p:extLst>
      <p:ext uri="{BB962C8B-B14F-4D97-AF65-F5344CB8AC3E}">
        <p14:creationId xmlns:p14="http://schemas.microsoft.com/office/powerpoint/2010/main" val="68109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Terminology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3400" y="1524000"/>
            <a:ext cx="78486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sz="2800" b="1" dirty="0">
                <a:solidFill>
                  <a:schemeClr val="bg1"/>
                </a:solidFill>
              </a:rPr>
              <a:t>ἡ </a:t>
            </a:r>
            <a:r>
              <a:rPr lang="el-GR" sz="2800" b="1" dirty="0" smtClean="0">
                <a:solidFill>
                  <a:schemeClr val="bg1"/>
                </a:solidFill>
              </a:rPr>
              <a:t>ὑγίεια</a:t>
            </a:r>
            <a:r>
              <a:rPr lang="en-GB" sz="2800" b="1" dirty="0" smtClean="0">
                <a:solidFill>
                  <a:schemeClr val="bg1"/>
                </a:solidFill>
              </a:rPr>
              <a:t> – </a:t>
            </a:r>
            <a:r>
              <a:rPr lang="en-GB" sz="2800" b="1" i="1" dirty="0" err="1" smtClean="0">
                <a:solidFill>
                  <a:schemeClr val="bg1"/>
                </a:solidFill>
              </a:rPr>
              <a:t>hygieia</a:t>
            </a:r>
            <a:r>
              <a:rPr lang="en-GB" sz="2800" b="1" dirty="0" smtClean="0">
                <a:solidFill>
                  <a:schemeClr val="bg1"/>
                </a:solidFill>
              </a:rPr>
              <a:t> – ‘health’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l-GR" sz="2800" b="1" dirty="0" smtClean="0">
                <a:solidFill>
                  <a:schemeClr val="bg1"/>
                </a:solidFill>
              </a:rPr>
              <a:t>ὑγιής</a:t>
            </a:r>
            <a:r>
              <a:rPr lang="en-GB" sz="2800" b="1" dirty="0" smtClean="0">
                <a:solidFill>
                  <a:schemeClr val="bg1"/>
                </a:solidFill>
              </a:rPr>
              <a:t> – </a:t>
            </a:r>
            <a:r>
              <a:rPr lang="en-GB" sz="2800" b="1" i="1" dirty="0" err="1" smtClean="0">
                <a:solidFill>
                  <a:schemeClr val="bg1"/>
                </a:solidFill>
              </a:rPr>
              <a:t>hygiēs</a:t>
            </a:r>
            <a:r>
              <a:rPr lang="en-GB" sz="2800" b="1" dirty="0" smtClean="0">
                <a:solidFill>
                  <a:schemeClr val="bg1"/>
                </a:solidFill>
              </a:rPr>
              <a:t> – ‘healthy’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i="1" dirty="0" err="1">
                <a:solidFill>
                  <a:schemeClr val="bg1"/>
                </a:solidFill>
              </a:rPr>
              <a:t>v</a:t>
            </a:r>
            <a:r>
              <a:rPr lang="en-GB" sz="2800" b="1" i="1" dirty="0" err="1" smtClean="0">
                <a:solidFill>
                  <a:schemeClr val="bg1"/>
                </a:solidFill>
              </a:rPr>
              <a:t>aletudo</a:t>
            </a:r>
            <a:r>
              <a:rPr lang="en-GB" sz="2800" b="1" dirty="0" smtClean="0">
                <a:solidFill>
                  <a:schemeClr val="bg1"/>
                </a:solidFill>
              </a:rPr>
              <a:t> – ‘state of health’ (good or bad)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i="1" dirty="0" err="1">
                <a:solidFill>
                  <a:schemeClr val="bg1"/>
                </a:solidFill>
              </a:rPr>
              <a:t>s</a:t>
            </a:r>
            <a:r>
              <a:rPr lang="en-GB" sz="2800" b="1" i="1" dirty="0" err="1" smtClean="0">
                <a:solidFill>
                  <a:schemeClr val="bg1"/>
                </a:solidFill>
              </a:rPr>
              <a:t>anitas</a:t>
            </a:r>
            <a:r>
              <a:rPr lang="en-GB" sz="2800" b="1" dirty="0" smtClean="0">
                <a:solidFill>
                  <a:schemeClr val="bg1"/>
                </a:solidFill>
              </a:rPr>
              <a:t> – ‘soundness of health’</a:t>
            </a:r>
            <a:endParaRPr lang="en-GB" sz="28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i="1" dirty="0" err="1" smtClean="0">
                <a:solidFill>
                  <a:schemeClr val="bg1"/>
                </a:solidFill>
              </a:rPr>
              <a:t>salus</a:t>
            </a:r>
            <a:r>
              <a:rPr lang="en-GB" sz="2800" b="1" dirty="0" smtClean="0">
                <a:solidFill>
                  <a:schemeClr val="bg1"/>
                </a:solidFill>
              </a:rPr>
              <a:t> – ‘good health’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3263235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7630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The goddess Hygieia/</a:t>
            </a:r>
            <a:r>
              <a:rPr lang="en-GB" b="1" dirty="0" err="1" smtClean="0">
                <a:solidFill>
                  <a:schemeClr val="bg1"/>
                </a:solidFill>
                <a:effectLst/>
              </a:rPr>
              <a:t>Salus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0"/>
            <a:ext cx="3436144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191000" y="1524000"/>
            <a:ext cx="4800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The daughter of Asklepios/Aesculapius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The sister of </a:t>
            </a:r>
            <a:r>
              <a:rPr lang="en-GB" b="1" dirty="0" err="1" smtClean="0">
                <a:solidFill>
                  <a:schemeClr val="bg1"/>
                </a:solidFill>
              </a:rPr>
              <a:t>Panakeia</a:t>
            </a:r>
            <a:r>
              <a:rPr lang="en-GB" b="1" dirty="0" smtClean="0">
                <a:solidFill>
                  <a:schemeClr val="bg1"/>
                </a:solidFill>
              </a:rPr>
              <a:t> (‘cure-all’), </a:t>
            </a:r>
            <a:r>
              <a:rPr lang="en-GB" b="1" dirty="0" err="1" smtClean="0">
                <a:solidFill>
                  <a:schemeClr val="bg1"/>
                </a:solidFill>
              </a:rPr>
              <a:t>Iaso</a:t>
            </a:r>
            <a:r>
              <a:rPr lang="en-GB" b="1" dirty="0" smtClean="0">
                <a:solidFill>
                  <a:schemeClr val="bg1"/>
                </a:solidFill>
              </a:rPr>
              <a:t> (‘remedy/recovery’), </a:t>
            </a:r>
            <a:r>
              <a:rPr lang="en-GB" b="1" dirty="0" err="1" smtClean="0">
                <a:solidFill>
                  <a:schemeClr val="bg1"/>
                </a:solidFill>
              </a:rPr>
              <a:t>Akeso</a:t>
            </a:r>
            <a:r>
              <a:rPr lang="en-GB" b="1" dirty="0" smtClean="0">
                <a:solidFill>
                  <a:schemeClr val="bg1"/>
                </a:solidFill>
              </a:rPr>
              <a:t> (‘healing/curing’), and </a:t>
            </a:r>
            <a:r>
              <a:rPr lang="en-GB" b="1" dirty="0" err="1" smtClean="0">
                <a:solidFill>
                  <a:schemeClr val="bg1"/>
                </a:solidFill>
              </a:rPr>
              <a:t>Telesphorus</a:t>
            </a:r>
            <a:r>
              <a:rPr lang="en-GB" b="1" dirty="0" smtClean="0">
                <a:solidFill>
                  <a:schemeClr val="bg1"/>
                </a:solidFill>
              </a:rPr>
              <a:t> (‘convalescence’)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36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10000"/>
            <a:ext cx="4668108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381000"/>
            <a:ext cx="3384718" cy="601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054" y="381000"/>
            <a:ext cx="45720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0678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7543800" cy="91440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effectLst/>
              </a:rPr>
              <a:t>Reading</a:t>
            </a:r>
            <a:endParaRPr lang="en-GB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57200" y="1524000"/>
            <a:ext cx="79248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H. King (2005) ‘Introduction: what is health?’, in H. King (ed.) </a:t>
            </a:r>
            <a:r>
              <a:rPr lang="en-GB" b="1" i="1" dirty="0" smtClean="0">
                <a:solidFill>
                  <a:schemeClr val="bg1"/>
                </a:solidFill>
              </a:rPr>
              <a:t>Health in Antiquity</a:t>
            </a:r>
            <a:r>
              <a:rPr lang="en-GB" b="1" dirty="0" smtClean="0">
                <a:solidFill>
                  <a:schemeClr val="bg1"/>
                </a:solidFill>
              </a:rPr>
              <a:t> (London) pp. 1-11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E. Stafford (2005) ‘’Without You No One is Happy’: The Cult of Health in Ancient Greece</a:t>
            </a:r>
            <a:r>
              <a:rPr lang="en-GB" b="1" dirty="0">
                <a:solidFill>
                  <a:schemeClr val="bg1"/>
                </a:solidFill>
              </a:rPr>
              <a:t>’, in H. King (ed.) </a:t>
            </a:r>
            <a:r>
              <a:rPr lang="en-GB" b="1" i="1" dirty="0">
                <a:solidFill>
                  <a:schemeClr val="bg1"/>
                </a:solidFill>
              </a:rPr>
              <a:t>Health in Antiquity </a:t>
            </a:r>
            <a:r>
              <a:rPr lang="en-GB" b="1" dirty="0">
                <a:solidFill>
                  <a:schemeClr val="bg1"/>
                </a:solidFill>
              </a:rPr>
              <a:t>(London) pp. </a:t>
            </a:r>
            <a:r>
              <a:rPr lang="en-GB" b="1" dirty="0" smtClean="0">
                <a:solidFill>
                  <a:schemeClr val="bg1"/>
                </a:solidFill>
              </a:rPr>
              <a:t>120-135 </a:t>
            </a:r>
          </a:p>
          <a:p>
            <a:r>
              <a:rPr lang="en-GB" b="1" dirty="0">
                <a:solidFill>
                  <a:schemeClr val="bg1"/>
                </a:solidFill>
              </a:rPr>
              <a:t>	</a:t>
            </a:r>
            <a:endParaRPr lang="en-GB" b="1" dirty="0" smtClean="0">
              <a:solidFill>
                <a:schemeClr val="bg1"/>
              </a:solidFill>
            </a:endParaRPr>
          </a:p>
          <a:p>
            <a:pPr algn="ctr"/>
            <a:r>
              <a:rPr lang="en-GB" b="1" dirty="0" smtClean="0">
                <a:solidFill>
                  <a:schemeClr val="bg1"/>
                </a:solidFill>
              </a:rPr>
              <a:t>[E-Book</a:t>
            </a:r>
            <a:r>
              <a:rPr lang="en-GB" b="1" dirty="0">
                <a:solidFill>
                  <a:schemeClr val="bg1"/>
                </a:solidFill>
              </a:rPr>
              <a:t>, available here: </a:t>
            </a:r>
            <a:r>
              <a:rPr lang="en-GB" b="1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en-GB" b="1" dirty="0" smtClean="0">
                <a:solidFill>
                  <a:schemeClr val="bg1"/>
                </a:solidFill>
                <a:hlinkClick r:id="rId2"/>
              </a:rPr>
              <a:t>tsd-l.worldcat.org/oclc/749204450</a:t>
            </a:r>
            <a:r>
              <a:rPr lang="en-GB" b="1" dirty="0" smtClean="0">
                <a:solidFill>
                  <a:schemeClr val="bg1"/>
                </a:solidFill>
              </a:rPr>
              <a:t>]</a:t>
            </a:r>
          </a:p>
          <a:p>
            <a:pPr algn="ctr"/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 smtClean="0">
                <a:solidFill>
                  <a:schemeClr val="bg1"/>
                </a:solidFill>
              </a:rPr>
              <a:t>Celsus</a:t>
            </a:r>
            <a:r>
              <a:rPr lang="en-GB" b="1" dirty="0" smtClean="0">
                <a:solidFill>
                  <a:schemeClr val="bg1"/>
                </a:solidFill>
              </a:rPr>
              <a:t>, </a:t>
            </a:r>
            <a:r>
              <a:rPr lang="en-GB" b="1" i="1" dirty="0" smtClean="0">
                <a:solidFill>
                  <a:schemeClr val="bg1"/>
                </a:solidFill>
              </a:rPr>
              <a:t>On Medicine </a:t>
            </a:r>
            <a:r>
              <a:rPr lang="en-GB" b="1" dirty="0" smtClean="0">
                <a:solidFill>
                  <a:schemeClr val="bg1"/>
                </a:solidFill>
              </a:rPr>
              <a:t>Book 1 [available online at Lacus </a:t>
            </a:r>
            <a:r>
              <a:rPr lang="en-GB" b="1" dirty="0" err="1" smtClean="0">
                <a:solidFill>
                  <a:schemeClr val="bg1"/>
                </a:solidFill>
              </a:rPr>
              <a:t>Curtius</a:t>
            </a:r>
            <a:r>
              <a:rPr lang="en-GB" b="1" dirty="0">
                <a:solidFill>
                  <a:schemeClr val="bg1"/>
                </a:solidFill>
              </a:rPr>
              <a:t>: </a:t>
            </a:r>
            <a:r>
              <a:rPr lang="en-GB" b="1" dirty="0">
                <a:solidFill>
                  <a:schemeClr val="bg1"/>
                </a:solidFill>
                <a:hlinkClick r:id="rId3"/>
              </a:rPr>
              <a:t>http://penelope.uchicago.edu/Thayer/E/Roman/Texts/Celsus/1*.</a:t>
            </a:r>
            <a:r>
              <a:rPr lang="en-GB" b="1" dirty="0" smtClean="0">
                <a:solidFill>
                  <a:schemeClr val="bg1"/>
                </a:solidFill>
                <a:hlinkClick r:id="rId3"/>
              </a:rPr>
              <a:t>html</a:t>
            </a:r>
            <a:r>
              <a:rPr lang="en-GB" b="1" dirty="0" smtClean="0">
                <a:solidFill>
                  <a:schemeClr val="bg1"/>
                </a:solidFill>
              </a:rPr>
              <a:t>]</a:t>
            </a:r>
          </a:p>
          <a:p>
            <a:endParaRPr lang="en-GB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</a:rPr>
              <a:t>Plutarch,  </a:t>
            </a:r>
            <a:r>
              <a:rPr lang="en-GB" b="1" i="1" dirty="0" smtClean="0">
                <a:solidFill>
                  <a:schemeClr val="bg1"/>
                </a:solidFill>
              </a:rPr>
              <a:t>Advice on Keeping Well </a:t>
            </a:r>
            <a:r>
              <a:rPr lang="en-GB" b="1" dirty="0" smtClean="0">
                <a:solidFill>
                  <a:schemeClr val="bg1"/>
                </a:solidFill>
              </a:rPr>
              <a:t>[available online at Lacus </a:t>
            </a:r>
            <a:r>
              <a:rPr lang="en-GB" b="1" dirty="0" err="1" smtClean="0">
                <a:solidFill>
                  <a:schemeClr val="bg1"/>
                </a:solidFill>
              </a:rPr>
              <a:t>Curtius</a:t>
            </a:r>
            <a:r>
              <a:rPr lang="en-GB" b="1" dirty="0">
                <a:solidFill>
                  <a:schemeClr val="bg1"/>
                </a:solidFill>
              </a:rPr>
              <a:t>: </a:t>
            </a:r>
            <a:r>
              <a:rPr lang="en-GB" b="1" dirty="0">
                <a:solidFill>
                  <a:schemeClr val="bg1"/>
                </a:solidFill>
                <a:hlinkClick r:id="rId4"/>
              </a:rPr>
              <a:t>http://penelope.uchicago.edu/Thayer/E/Roman/Texts/Plutarch/Moralia/De_tuenda_sanitate*.</a:t>
            </a:r>
            <a:r>
              <a:rPr lang="en-GB" b="1" dirty="0" smtClean="0">
                <a:solidFill>
                  <a:schemeClr val="bg1"/>
                </a:solidFill>
                <a:hlinkClick r:id="rId4"/>
              </a:rPr>
              <a:t>html</a:t>
            </a:r>
            <a:r>
              <a:rPr lang="en-GB" b="1" dirty="0" smtClean="0">
                <a:solidFill>
                  <a:schemeClr val="bg1"/>
                </a:solidFill>
              </a:rPr>
              <a:t>] </a:t>
            </a:r>
          </a:p>
        </p:txBody>
      </p:sp>
    </p:spTree>
    <p:extLst>
      <p:ext uri="{BB962C8B-B14F-4D97-AF65-F5344CB8AC3E}">
        <p14:creationId xmlns:p14="http://schemas.microsoft.com/office/powerpoint/2010/main" val="310394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lemental">
  <a:themeElements>
    <a:clrScheme name="Custom 2">
      <a:dk1>
        <a:sysClr val="windowText" lastClr="000000"/>
      </a:dk1>
      <a:lt1>
        <a:sysClr val="window" lastClr="FFFFFF"/>
      </a:lt1>
      <a:dk2>
        <a:srgbClr val="F2F2F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lemental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285</TotalTime>
  <Words>872</Words>
  <Application>Microsoft Office PowerPoint</Application>
  <PresentationFormat>On-screen Show (4:3)</PresentationFormat>
  <Paragraphs>155</Paragraphs>
  <Slides>22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Elemental</vt:lpstr>
      <vt:lpstr>PowerPoint Presentation</vt:lpstr>
      <vt:lpstr>Who am I?</vt:lpstr>
      <vt:lpstr>When and where are we meeting?</vt:lpstr>
      <vt:lpstr>What are we studying?</vt:lpstr>
      <vt:lpstr>Why are we studying?</vt:lpstr>
      <vt:lpstr>How is this assessed?</vt:lpstr>
      <vt:lpstr>Assignment 1</vt:lpstr>
      <vt:lpstr>Assignment 2</vt:lpstr>
      <vt:lpstr>Faculty of Humanities  Student Conference</vt:lpstr>
      <vt:lpstr>Health and Well-being in Antiquity</vt:lpstr>
      <vt:lpstr>Course Content</vt:lpstr>
      <vt:lpstr>What is health?</vt:lpstr>
      <vt:lpstr>Anna Utopia Giordano’s ‘size zero’ reworking of Botticelli’s Birth of Venus</vt:lpstr>
      <vt:lpstr>Christian Bale  - Patrick Bateman in American Psycho -   ‘All it comes down to is this: I feel like shit but I look great’. - Trevor Reznick in The Machinist - Irving Rosenfeld in American Hustle</vt:lpstr>
      <vt:lpstr>Sir Steve Redgrave</vt:lpstr>
      <vt:lpstr>Oscar Pistorius</vt:lpstr>
      <vt:lpstr>When you are ill, what do you do?</vt:lpstr>
      <vt:lpstr>Titus Pullo gets brain surgery…</vt:lpstr>
      <vt:lpstr>Terminology</vt:lpstr>
      <vt:lpstr>The goddess Hygieia/Salus</vt:lpstr>
      <vt:lpstr>PowerPoint Presentation</vt:lpstr>
      <vt:lpstr>Reading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 Draycott</dc:creator>
  <cp:lastModifiedBy>Administrator</cp:lastModifiedBy>
  <cp:revision>24</cp:revision>
  <dcterms:created xsi:type="dcterms:W3CDTF">2006-08-16T00:00:00Z</dcterms:created>
  <dcterms:modified xsi:type="dcterms:W3CDTF">2014-09-26T08:42:52Z</dcterms:modified>
</cp:coreProperties>
</file>