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88" r:id="rId1"/>
  </p:sldMasterIdLst>
  <p:sldIdLst>
    <p:sldId id="256" r:id="rId2"/>
    <p:sldId id="257" r:id="rId3"/>
    <p:sldId id="259" r:id="rId4"/>
    <p:sldId id="258" r:id="rId5"/>
    <p:sldId id="261" r:id="rId6"/>
    <p:sldId id="262" r:id="rId7"/>
    <p:sldId id="265" r:id="rId8"/>
    <p:sldId id="276" r:id="rId9"/>
    <p:sldId id="273" r:id="rId10"/>
    <p:sldId id="274" r:id="rId11"/>
    <p:sldId id="269" r:id="rId12"/>
    <p:sldId id="280" r:id="rId13"/>
    <p:sldId id="278" r:id="rId14"/>
    <p:sldId id="263" r:id="rId15"/>
    <p:sldId id="288" r:id="rId16"/>
    <p:sldId id="281" r:id="rId17"/>
    <p:sldId id="260" r:id="rId18"/>
    <p:sldId id="267" r:id="rId19"/>
    <p:sldId id="268" r:id="rId20"/>
    <p:sldId id="266" r:id="rId21"/>
    <p:sldId id="264" r:id="rId22"/>
    <p:sldId id="270" r:id="rId23"/>
    <p:sldId id="287" r:id="rId24"/>
    <p:sldId id="284" r:id="rId25"/>
    <p:sldId id="286" r:id="rId26"/>
    <p:sldId id="283" r:id="rId27"/>
    <p:sldId id="285" r:id="rId28"/>
    <p:sldId id="277" r:id="rId29"/>
    <p:sldId id="271" r:id="rId30"/>
    <p:sldId id="272" r:id="rId31"/>
    <p:sldId id="279" r:id="rId3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16" autoAdjust="0"/>
    <p:restoredTop sz="94660"/>
  </p:normalViewPr>
  <p:slideViewPr>
    <p:cSldViewPr snapToGrid="0">
      <p:cViewPr varScale="1">
        <p:scale>
          <a:sx n="64" d="100"/>
          <a:sy n="64" d="100"/>
        </p:scale>
        <p:origin x="172"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9/15/2020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2172321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2647F38-B617-4D2F-AE0A-013F0C4D2C57}" type="datetimeFigureOut">
              <a:rPr lang="en-US" smtClean="0"/>
              <a:t>9/15/2020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97799C9-84D9-46D2-A11E-BCF8A720529D}" type="slidenum">
              <a:rPr lang="en-US" smtClean="0"/>
              <a:t>‹#›</a:t>
            </a:fld>
            <a:endParaRPr lang="en-US" dirty="0"/>
          </a:p>
        </p:txBody>
      </p:sp>
    </p:spTree>
    <p:extLst>
      <p:ext uri="{BB962C8B-B14F-4D97-AF65-F5344CB8AC3E}">
        <p14:creationId xmlns:p14="http://schemas.microsoft.com/office/powerpoint/2010/main" val="20864392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9/15/2020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7956865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5BFA754-D5C3-4E66-96A6-867B257F58DC}" type="datetimeFigureOut">
              <a:rPr lang="en-US" smtClean="0"/>
              <a:t>9/15/2020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D84065D-F351-4B03-BD91-D8A6B8D4B362}" type="slidenum">
              <a:rPr lang="en-US" smtClean="0"/>
              <a:t>‹#›</a:t>
            </a:fld>
            <a:endParaRPr lang="en-US" dirty="0"/>
          </a:p>
        </p:txBody>
      </p:sp>
    </p:spTree>
    <p:extLst>
      <p:ext uri="{BB962C8B-B14F-4D97-AF65-F5344CB8AC3E}">
        <p14:creationId xmlns:p14="http://schemas.microsoft.com/office/powerpoint/2010/main" val="22676510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smtClean="0"/>
              <a:pPr/>
              <a:t>9/15/2020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81877519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smtClean="0"/>
              <a:pPr/>
              <a:t>9/15/2020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6220551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smtClean="0"/>
              <a:pPr/>
              <a:t>9/15/2020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1082301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9/15/2020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2913333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9/15/2020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1439600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9/15/2020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5583559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9/15/2020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424901691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9/15/2020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05465933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9/15/2020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67112280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9/15/2020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03659629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9/15/2020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25994975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9/15/2020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2745632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smtClean="0"/>
              <a:pPr/>
              <a:t>9/15/2020</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276311497"/>
      </p:ext>
    </p:extLst>
  </p:cSld>
  <p:clrMap bg1="lt1" tx1="dk1" bg2="lt2" tx2="dk2" accent1="accent1" accent2="accent2" accent3="accent3" accent4="accent4" accent5="accent5" accent6="accent6" hlink="hlink" folHlink="folHlink"/>
  <p:sldLayoutIdLst>
    <p:sldLayoutId id="2147483689" r:id="rId1"/>
    <p:sldLayoutId id="2147483690" r:id="rId2"/>
    <p:sldLayoutId id="2147483691" r:id="rId3"/>
    <p:sldLayoutId id="2147483692" r:id="rId4"/>
    <p:sldLayoutId id="2147483693" r:id="rId5"/>
    <p:sldLayoutId id="2147483694" r:id="rId6"/>
    <p:sldLayoutId id="2147483695" r:id="rId7"/>
    <p:sldLayoutId id="2147483696" r:id="rId8"/>
    <p:sldLayoutId id="2147483697" r:id="rId9"/>
    <p:sldLayoutId id="2147483698" r:id="rId10"/>
    <p:sldLayoutId id="2147483699" r:id="rId11"/>
    <p:sldLayoutId id="2147483700" r:id="rId12"/>
    <p:sldLayoutId id="2147483701" r:id="rId13"/>
    <p:sldLayoutId id="2147483702" r:id="rId14"/>
    <p:sldLayoutId id="2147483703" r:id="rId15"/>
    <p:sldLayoutId id="2147483704"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hyperlink" Target="https://www.youtube.com/watch?v=y77y7XW8GtE" TargetMode="Externa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s://www.youtube.com/watch?v=jsnQEAyP8Rk" TargetMode="External"/><Relationship Id="rId2" Type="http://schemas.openxmlformats.org/officeDocument/2006/relationships/hyperlink" Target="https://www.youtube.com/watch?v=o0jpWKjYwHg" TargetMode="External"/><Relationship Id="rId1" Type="http://schemas.openxmlformats.org/officeDocument/2006/relationships/slideLayout" Target="../slideLayouts/slideLayout2.xml"/><Relationship Id="rId4" Type="http://schemas.openxmlformats.org/officeDocument/2006/relationships/hyperlink" Target="https://www.youtube.com/watch?v=4tLfjPbFJcY" TargetMode="External"/></Relationships>
</file>

<file path=ppt/slides/_rels/slide16.xml.rels><?xml version="1.0" encoding="UTF-8" standalone="yes"?>
<Relationships xmlns="http://schemas.openxmlformats.org/package/2006/relationships"><Relationship Id="rId2" Type="http://schemas.openxmlformats.org/officeDocument/2006/relationships/hyperlink" Target="https://www.hse.ie/eng/staff/resources/changeguide/resources/change-guide.pdf"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hyperlink" Target="http://helensandersonassociates.co.uk/person-centred-practice/paths/" TargetMode="External"/><Relationship Id="rId2" Type="http://schemas.openxmlformats.org/officeDocument/2006/relationships/hyperlink" Target="http://helensandersonassociates.co.uk/person-centred-practice/maps/" TargetMode="External"/><Relationship Id="rId1" Type="http://schemas.openxmlformats.org/officeDocument/2006/relationships/slideLayout" Target="../slideLayouts/slideLayout2.xml"/><Relationship Id="rId4" Type="http://schemas.openxmlformats.org/officeDocument/2006/relationships/hyperlink" Target="http://helensandersonassociates.co.uk/person-centred-practice/person-centred-thinking-tools/relationship-circle/" TargetMode="External"/></Relationships>
</file>

<file path=ppt/slides/_rels/slide23.xml.rels><?xml version="1.0" encoding="UTF-8" standalone="yes"?>
<Relationships xmlns="http://schemas.openxmlformats.org/package/2006/relationships"><Relationship Id="rId3" Type="http://schemas.openxmlformats.org/officeDocument/2006/relationships/hyperlink" Target="https://www.alzheimers.org.uk/get-support/publications-factsheets/this-is-me" TargetMode="External"/><Relationship Id="rId2" Type="http://schemas.openxmlformats.org/officeDocument/2006/relationships/hyperlink" Target="https://www.youtube.com/watch?v=9M0SBJ_MTtw" TargetMode="External"/><Relationship Id="rId1" Type="http://schemas.openxmlformats.org/officeDocument/2006/relationships/slideLayout" Target="../slideLayouts/slideLayout2.xml"/><Relationship Id="rId4" Type="http://schemas.openxmlformats.org/officeDocument/2006/relationships/hyperlink" Target="http://www.cwp.nhs.uk/about-us/our-campaigns/person-centred-framework/recovery-toolbox/advance-statement/" TargetMode="Externa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hyperlink" Target="https://www.ndti.org.uk/uploads/files/Advocacy-Charter-A3.pdf" TargetMode="External"/><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hyperlink" Target="https://qualityadvocacy.org.uk/wp-content/uploads/2018/05/Code-of-Practice-1.pdf" TargetMode="External"/><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hyperlink" Target="http://www.familiesleadingplanning.co.uk/documents/pcp%20key%20features%20and%20styles.pdf" TargetMode="External"/><Relationship Id="rId2" Type="http://schemas.openxmlformats.org/officeDocument/2006/relationships/hyperlink" Target="https://www.hse.ie/eng/staff/resources/changeguide/resources/person-centred-principles-and-person-centred-practice-framework.pdf" TargetMode="External"/><Relationship Id="rId1" Type="http://schemas.openxmlformats.org/officeDocument/2006/relationships/slideLayout" Target="../slideLayouts/slideLayout2.xml"/><Relationship Id="rId4" Type="http://schemas.openxmlformats.org/officeDocument/2006/relationships/hyperlink" Target="https://www.ncbi.nlm.nih.gov/pubmed"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179DE42-5613-4B35-A1E6-6CCBAA13C7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0" name="Straight Connector 9">
            <a:extLst>
              <a:ext uri="{FF2B5EF4-FFF2-40B4-BE49-F238E27FC236}">
                <a16:creationId xmlns:a16="http://schemas.microsoft.com/office/drawing/2014/main" id="{EB898B32-3891-4C3A-8F58-C5969D2E903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448300" y="0"/>
            <a:ext cx="1219200" cy="6858000"/>
          </a:xfrm>
          <a:prstGeom prst="line">
            <a:avLst/>
          </a:prstGeom>
          <a:ln w="9525">
            <a:solidFill>
              <a:schemeClr val="accent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2" name="Straight Connector 11">
            <a:extLst>
              <a:ext uri="{FF2B5EF4-FFF2-40B4-BE49-F238E27FC236}">
                <a16:creationId xmlns:a16="http://schemas.microsoft.com/office/drawing/2014/main" id="{4AE4806D-B8F9-4679-A68A-9BD21C01A30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67175" y="3681413"/>
            <a:ext cx="4763558" cy="3176587"/>
          </a:xfrm>
          <a:prstGeom prst="line">
            <a:avLst/>
          </a:prstGeom>
          <a:ln w="9525">
            <a:solidFill>
              <a:schemeClr val="tx1">
                <a:lumMod val="50000"/>
                <a:lumOff val="50000"/>
                <a:alpha val="80000"/>
              </a:schemeClr>
            </a:solidFill>
          </a:ln>
        </p:spPr>
        <p:style>
          <a:lnRef idx="2">
            <a:schemeClr val="accent1"/>
          </a:lnRef>
          <a:fillRef idx="0">
            <a:schemeClr val="accent1"/>
          </a:fillRef>
          <a:effectRef idx="1">
            <a:schemeClr val="accent1"/>
          </a:effectRef>
          <a:fontRef idx="minor">
            <a:schemeClr val="tx1"/>
          </a:fontRef>
        </p:style>
      </p:cxnSp>
      <p:sp>
        <p:nvSpPr>
          <p:cNvPr id="14" name="Rectangle 23">
            <a:extLst>
              <a:ext uri="{FF2B5EF4-FFF2-40B4-BE49-F238E27FC236}">
                <a16:creationId xmlns:a16="http://schemas.microsoft.com/office/drawing/2014/main" id="{52FB45E9-914E-4471-AC87-E475CD5176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58764"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Rectangle 25">
            <a:extLst>
              <a:ext uri="{FF2B5EF4-FFF2-40B4-BE49-F238E27FC236}">
                <a16:creationId xmlns:a16="http://schemas.microsoft.com/office/drawing/2014/main" id="{C310626D-5743-49D4-8F7D-88C4F8F057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80730"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8" name="Isosceles Triangle 17">
            <a:extLst>
              <a:ext uri="{FF2B5EF4-FFF2-40B4-BE49-F238E27FC236}">
                <a16:creationId xmlns:a16="http://schemas.microsoft.com/office/drawing/2014/main" id="{3C195FC1-B568-4C72-9902-34CB35DDD7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09621"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 name="Rectangle 27">
            <a:extLst>
              <a:ext uri="{FF2B5EF4-FFF2-40B4-BE49-F238E27FC236}">
                <a16:creationId xmlns:a16="http://schemas.microsoft.com/office/drawing/2014/main" id="{EF2BDF77-362C-43F0-8CBB-A969EC2AE0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11788"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Isosceles Triangle 21">
            <a:extLst>
              <a:ext uri="{FF2B5EF4-FFF2-40B4-BE49-F238E27FC236}">
                <a16:creationId xmlns:a16="http://schemas.microsoft.com/office/drawing/2014/main" id="{4BE96B01-3929-432D-B8C2-ADBCB74C2EF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448954"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Freeform: Shape 23">
            <a:extLst>
              <a:ext uri="{FF2B5EF4-FFF2-40B4-BE49-F238E27FC236}">
                <a16:creationId xmlns:a16="http://schemas.microsoft.com/office/drawing/2014/main" id="{2A6FCDE6-CDE2-4C51-B18E-A95CFB6797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16287" y="-8467"/>
            <a:ext cx="9175713" cy="6866467"/>
          </a:xfrm>
          <a:custGeom>
            <a:avLst/>
            <a:gdLst>
              <a:gd name="connsiteX0" fmla="*/ 0 w 9175713"/>
              <a:gd name="connsiteY0" fmla="*/ 0 h 6866467"/>
              <a:gd name="connsiteX1" fmla="*/ 1249825 w 9175713"/>
              <a:gd name="connsiteY1" fmla="*/ 0 h 6866467"/>
              <a:gd name="connsiteX2" fmla="*/ 1249825 w 9175713"/>
              <a:gd name="connsiteY2" fmla="*/ 8467 h 6866467"/>
              <a:gd name="connsiteX3" fmla="*/ 9175713 w 9175713"/>
              <a:gd name="connsiteY3" fmla="*/ 8467 h 6866467"/>
              <a:gd name="connsiteX4" fmla="*/ 9175713 w 9175713"/>
              <a:gd name="connsiteY4" fmla="*/ 6866467 h 6866467"/>
              <a:gd name="connsiteX5" fmla="*/ 1249825 w 9175713"/>
              <a:gd name="connsiteY5" fmla="*/ 6866467 h 6866467"/>
              <a:gd name="connsiteX6" fmla="*/ 1109382 w 9175713"/>
              <a:gd name="connsiteY6" fmla="*/ 6866467 h 6866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75713" h="6866467">
                <a:moveTo>
                  <a:pt x="0" y="0"/>
                </a:moveTo>
                <a:lnTo>
                  <a:pt x="1249825" y="0"/>
                </a:lnTo>
                <a:lnTo>
                  <a:pt x="1249825" y="8467"/>
                </a:lnTo>
                <a:lnTo>
                  <a:pt x="9175713" y="8467"/>
                </a:lnTo>
                <a:lnTo>
                  <a:pt x="9175713" y="6866467"/>
                </a:lnTo>
                <a:lnTo>
                  <a:pt x="1249825" y="6866467"/>
                </a:lnTo>
                <a:lnTo>
                  <a:pt x="1109382" y="6866467"/>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4419136" y="1020871"/>
            <a:ext cx="6960759" cy="2849671"/>
          </a:xfrm>
        </p:spPr>
        <p:txBody>
          <a:bodyPr>
            <a:normAutofit/>
          </a:bodyPr>
          <a:lstStyle/>
          <a:p>
            <a:pPr algn="l"/>
            <a:r>
              <a:rPr lang="en-GB" sz="6000">
                <a:solidFill>
                  <a:srgbClr val="FFFFFF"/>
                </a:solidFill>
              </a:rPr>
              <a:t>Person Centred Practice</a:t>
            </a:r>
          </a:p>
        </p:txBody>
      </p:sp>
      <p:sp>
        <p:nvSpPr>
          <p:cNvPr id="3" name="Subtitle 2"/>
          <p:cNvSpPr>
            <a:spLocks noGrp="1"/>
          </p:cNvSpPr>
          <p:nvPr>
            <p:ph type="subTitle" idx="1"/>
          </p:nvPr>
        </p:nvSpPr>
        <p:spPr>
          <a:xfrm>
            <a:off x="4548104" y="3962088"/>
            <a:ext cx="6112077" cy="1186108"/>
          </a:xfrm>
        </p:spPr>
        <p:txBody>
          <a:bodyPr>
            <a:normAutofit/>
          </a:bodyPr>
          <a:lstStyle/>
          <a:p>
            <a:pPr algn="l"/>
            <a:r>
              <a:rPr lang="en-GB">
                <a:solidFill>
                  <a:srgbClr val="FFFFFF">
                    <a:alpha val="70000"/>
                  </a:srgbClr>
                </a:solidFill>
              </a:rPr>
              <a:t>SJSS6004</a:t>
            </a:r>
          </a:p>
          <a:p>
            <a:pPr algn="l"/>
            <a:r>
              <a:rPr lang="en-GB">
                <a:solidFill>
                  <a:srgbClr val="FFFFFF">
                    <a:alpha val="70000"/>
                  </a:srgbClr>
                </a:solidFill>
              </a:rPr>
              <a:t>Joanne Davies</a:t>
            </a:r>
          </a:p>
        </p:txBody>
      </p:sp>
      <p:sp>
        <p:nvSpPr>
          <p:cNvPr id="26" name="Isosceles Triangle 25">
            <a:extLst>
              <a:ext uri="{FF2B5EF4-FFF2-40B4-BE49-F238E27FC236}">
                <a16:creationId xmlns:a16="http://schemas.microsoft.com/office/drawing/2014/main" id="{9D2E8756-2465-473A-BA2A-2DB1D62247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4062562" y="3271487"/>
            <a:ext cx="220660" cy="186439"/>
          </a:xfrm>
          <a:prstGeom prst="triangl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969470966"/>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 is Person Centred Practice?</a:t>
            </a:r>
          </a:p>
        </p:txBody>
      </p:sp>
      <p:sp>
        <p:nvSpPr>
          <p:cNvPr id="3" name="Content Placeholder 2"/>
          <p:cNvSpPr>
            <a:spLocks noGrp="1"/>
          </p:cNvSpPr>
          <p:nvPr>
            <p:ph idx="1"/>
          </p:nvPr>
        </p:nvSpPr>
        <p:spPr/>
        <p:txBody>
          <a:bodyPr/>
          <a:lstStyle/>
          <a:p>
            <a:pPr algn="ctr">
              <a:buNone/>
            </a:pPr>
            <a:r>
              <a:rPr lang="en-GB" sz="2800" dirty="0">
                <a:solidFill>
                  <a:srgbClr val="FF0000"/>
                </a:solidFill>
              </a:rPr>
              <a:t>Consider discussing in your peer study groups</a:t>
            </a:r>
            <a:endParaRPr lang="en-GB" sz="2800" i="1" dirty="0"/>
          </a:p>
          <a:p>
            <a:pPr algn="ctr">
              <a:buNone/>
            </a:pPr>
            <a:r>
              <a:rPr lang="en-US" sz="2800" dirty="0"/>
              <a:t>Discuss the phrase Person Centred Practice.</a:t>
            </a:r>
          </a:p>
          <a:p>
            <a:pPr algn="ctr">
              <a:buNone/>
            </a:pPr>
            <a:r>
              <a:rPr lang="en-US" sz="2800" dirty="0"/>
              <a:t>Is it a phrase you are familiar with?</a:t>
            </a:r>
          </a:p>
          <a:p>
            <a:pPr algn="ctr">
              <a:buNone/>
            </a:pPr>
            <a:r>
              <a:rPr lang="en-US" sz="2800" dirty="0"/>
              <a:t>Have you come across it in your work?</a:t>
            </a:r>
          </a:p>
          <a:p>
            <a:pPr algn="ctr">
              <a:buNone/>
            </a:pPr>
            <a:r>
              <a:rPr lang="en-US" sz="2800" dirty="0"/>
              <a:t>What do you think it means?</a:t>
            </a:r>
          </a:p>
          <a:p>
            <a:endParaRPr lang="en-GB" dirty="0"/>
          </a:p>
        </p:txBody>
      </p:sp>
    </p:spTree>
    <p:extLst>
      <p:ext uri="{BB962C8B-B14F-4D97-AF65-F5344CB8AC3E}">
        <p14:creationId xmlns:p14="http://schemas.microsoft.com/office/powerpoint/2010/main" val="14170527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Person Centred Practice (PCP)</a:t>
            </a:r>
          </a:p>
        </p:txBody>
      </p:sp>
      <p:sp>
        <p:nvSpPr>
          <p:cNvPr id="3" name="Content Placeholder 2"/>
          <p:cNvSpPr>
            <a:spLocks noGrp="1"/>
          </p:cNvSpPr>
          <p:nvPr>
            <p:ph idx="1"/>
          </p:nvPr>
        </p:nvSpPr>
        <p:spPr>
          <a:xfrm>
            <a:off x="1377779" y="2993537"/>
            <a:ext cx="9601196" cy="3318936"/>
          </a:xfrm>
        </p:spPr>
        <p:txBody>
          <a:bodyPr/>
          <a:lstStyle/>
          <a:p>
            <a:r>
              <a:rPr lang="en-GB" dirty="0"/>
              <a:t>‘</a:t>
            </a:r>
            <a:r>
              <a:rPr lang="en-US" dirty="0"/>
              <a:t>a process for continual listening and learning, focusing on what is important to someone now and in the future, and acting upon this in alliance with their family and friends’</a:t>
            </a:r>
          </a:p>
          <a:p>
            <a:endParaRPr lang="en-US" dirty="0"/>
          </a:p>
          <a:p>
            <a:pPr marL="0" indent="0">
              <a:buNone/>
            </a:pPr>
            <a:r>
              <a:rPr lang="en-US" dirty="0"/>
              <a:t>                                                                                            </a:t>
            </a:r>
            <a:r>
              <a:rPr lang="en-US" sz="1600" dirty="0"/>
              <a:t>(Department of Health, 2001) </a:t>
            </a:r>
          </a:p>
          <a:p>
            <a:endParaRPr lang="en-GB" dirty="0"/>
          </a:p>
        </p:txBody>
      </p:sp>
    </p:spTree>
    <p:extLst>
      <p:ext uri="{BB962C8B-B14F-4D97-AF65-F5344CB8AC3E}">
        <p14:creationId xmlns:p14="http://schemas.microsoft.com/office/powerpoint/2010/main" val="48451340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Person Centred Practice</a:t>
            </a:r>
          </a:p>
        </p:txBody>
      </p:sp>
      <p:sp>
        <p:nvSpPr>
          <p:cNvPr id="3" name="Content Placeholder 2"/>
          <p:cNvSpPr>
            <a:spLocks noGrp="1"/>
          </p:cNvSpPr>
          <p:nvPr>
            <p:ph idx="1"/>
          </p:nvPr>
        </p:nvSpPr>
        <p:spPr/>
        <p:txBody>
          <a:bodyPr>
            <a:normAutofit/>
          </a:bodyPr>
          <a:lstStyle/>
          <a:p>
            <a:pPr>
              <a:buFont typeface="Wingdings" pitchFamily="2" charset="2"/>
              <a:buChar char="Ø"/>
            </a:pPr>
            <a:r>
              <a:rPr lang="en-US" dirty="0"/>
              <a:t>Developed in services for adults with learning disabilities </a:t>
            </a:r>
          </a:p>
          <a:p>
            <a:pPr>
              <a:buNone/>
            </a:pPr>
            <a:endParaRPr lang="en-US" dirty="0"/>
          </a:p>
          <a:p>
            <a:pPr>
              <a:buFont typeface="Wingdings" pitchFamily="2" charset="2"/>
              <a:buChar char="Ø"/>
            </a:pPr>
            <a:r>
              <a:rPr lang="en-US" dirty="0"/>
              <a:t> Embedded in current H+SC policy in the UK</a:t>
            </a:r>
            <a:endParaRPr lang="en-US" i="1" dirty="0"/>
          </a:p>
          <a:p>
            <a:pPr>
              <a:buNone/>
            </a:pPr>
            <a:endParaRPr lang="en-GB" i="1" dirty="0"/>
          </a:p>
          <a:p>
            <a:pPr>
              <a:buFont typeface="Wingdings" pitchFamily="2" charset="2"/>
              <a:buChar char="Ø"/>
            </a:pPr>
            <a:r>
              <a:rPr lang="en-US" dirty="0"/>
              <a:t> Increasingly used in health and social care and in schools within reviews and transition planning       </a:t>
            </a:r>
            <a:r>
              <a:rPr lang="en-US" sz="1500" dirty="0"/>
              <a:t> </a:t>
            </a:r>
          </a:p>
          <a:p>
            <a:endParaRPr lang="en-US" dirty="0"/>
          </a:p>
          <a:p>
            <a:pPr>
              <a:buFont typeface="Wingdings" pitchFamily="2" charset="2"/>
              <a:buChar char="Ø"/>
            </a:pPr>
            <a:r>
              <a:rPr lang="en-US" dirty="0"/>
              <a:t> Strategy used by the third sector </a:t>
            </a:r>
          </a:p>
          <a:p>
            <a:endParaRPr lang="en-GB" dirty="0"/>
          </a:p>
        </p:txBody>
      </p:sp>
    </p:spTree>
    <p:extLst>
      <p:ext uri="{BB962C8B-B14F-4D97-AF65-F5344CB8AC3E}">
        <p14:creationId xmlns:p14="http://schemas.microsoft.com/office/powerpoint/2010/main" val="1869058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0B5F7E3B-C5F1-40E0-A491-558BAFBC112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241804" y="1460500"/>
            <a:ext cx="0" cy="3937000"/>
          </a:xfrm>
          <a:prstGeom prst="line">
            <a:avLst/>
          </a:prstGeom>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643467" y="816638"/>
            <a:ext cx="3367359" cy="5224724"/>
          </a:xfrm>
        </p:spPr>
        <p:txBody>
          <a:bodyPr anchor="ctr">
            <a:normAutofit/>
          </a:bodyPr>
          <a:lstStyle/>
          <a:p>
            <a:r>
              <a:rPr lang="en-GB" dirty="0"/>
              <a:t>Person Centred Practice</a:t>
            </a:r>
          </a:p>
        </p:txBody>
      </p:sp>
      <p:sp>
        <p:nvSpPr>
          <p:cNvPr id="3" name="Content Placeholder 2"/>
          <p:cNvSpPr>
            <a:spLocks noGrp="1"/>
          </p:cNvSpPr>
          <p:nvPr>
            <p:ph idx="1"/>
          </p:nvPr>
        </p:nvSpPr>
        <p:spPr>
          <a:xfrm>
            <a:off x="4654295" y="816638"/>
            <a:ext cx="4619706" cy="5224724"/>
          </a:xfrm>
        </p:spPr>
        <p:txBody>
          <a:bodyPr anchor="ctr">
            <a:normAutofit/>
          </a:bodyPr>
          <a:lstStyle/>
          <a:p>
            <a:r>
              <a:rPr lang="en-GB" dirty="0"/>
              <a:t>Person centred practice should not be a one off event</a:t>
            </a:r>
          </a:p>
          <a:p>
            <a:pPr lvl="1"/>
            <a:r>
              <a:rPr lang="en-GB" dirty="0"/>
              <a:t>It assumes that people have futures;</a:t>
            </a:r>
          </a:p>
          <a:p>
            <a:pPr lvl="1"/>
            <a:r>
              <a:rPr lang="en-GB" dirty="0"/>
              <a:t>that their aspirations will change and grow with their experiences</a:t>
            </a:r>
          </a:p>
          <a:p>
            <a:pPr lvl="1"/>
            <a:r>
              <a:rPr lang="en-GB" dirty="0"/>
              <a:t>therefore the pattern of supports and services that are agreed now will not work forever!</a:t>
            </a:r>
          </a:p>
        </p:txBody>
      </p:sp>
    </p:spTree>
    <p:extLst>
      <p:ext uri="{BB962C8B-B14F-4D97-AF65-F5344CB8AC3E}">
        <p14:creationId xmlns:p14="http://schemas.microsoft.com/office/powerpoint/2010/main" val="15577245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Person Centred Planning</a:t>
            </a:r>
          </a:p>
        </p:txBody>
      </p:sp>
      <p:sp>
        <p:nvSpPr>
          <p:cNvPr id="3" name="Content Placeholder 2"/>
          <p:cNvSpPr>
            <a:spLocks noGrp="1"/>
          </p:cNvSpPr>
          <p:nvPr>
            <p:ph idx="1"/>
          </p:nvPr>
        </p:nvSpPr>
        <p:spPr/>
        <p:txBody>
          <a:bodyPr/>
          <a:lstStyle/>
          <a:p>
            <a:r>
              <a:rPr lang="en-GB" dirty="0"/>
              <a:t>A process of </a:t>
            </a:r>
          </a:p>
          <a:p>
            <a:pPr lvl="1"/>
            <a:r>
              <a:rPr lang="en-GB" dirty="0"/>
              <a:t>continual listening, and learning; </a:t>
            </a:r>
          </a:p>
          <a:p>
            <a:pPr lvl="1"/>
            <a:r>
              <a:rPr lang="en-GB" dirty="0"/>
              <a:t>Focussed on what is important to someone</a:t>
            </a:r>
          </a:p>
          <a:p>
            <a:pPr lvl="2"/>
            <a:r>
              <a:rPr lang="en-GB" dirty="0"/>
              <a:t>now</a:t>
            </a:r>
          </a:p>
          <a:p>
            <a:pPr lvl="2"/>
            <a:r>
              <a:rPr lang="en-GB" dirty="0"/>
              <a:t>for the future;</a:t>
            </a:r>
          </a:p>
          <a:p>
            <a:pPr lvl="1"/>
            <a:r>
              <a:rPr lang="en-GB" dirty="0"/>
              <a:t>Acting upon this in alliance with their family and friends</a:t>
            </a:r>
          </a:p>
        </p:txBody>
      </p:sp>
    </p:spTree>
    <p:extLst>
      <p:ext uri="{BB962C8B-B14F-4D97-AF65-F5344CB8AC3E}">
        <p14:creationId xmlns:p14="http://schemas.microsoft.com/office/powerpoint/2010/main" val="9658406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PCP Requirements</a:t>
            </a:r>
          </a:p>
        </p:txBody>
      </p:sp>
      <p:sp>
        <p:nvSpPr>
          <p:cNvPr id="3" name="Content Placeholder 2"/>
          <p:cNvSpPr>
            <a:spLocks noGrp="1"/>
          </p:cNvSpPr>
          <p:nvPr>
            <p:ph idx="1"/>
          </p:nvPr>
        </p:nvSpPr>
        <p:spPr>
          <a:xfrm>
            <a:off x="1295402" y="2871257"/>
            <a:ext cx="9601196" cy="3318936"/>
          </a:xfrm>
        </p:spPr>
        <p:txBody>
          <a:bodyPr/>
          <a:lstStyle/>
          <a:p>
            <a:r>
              <a:rPr lang="en-GB" dirty="0"/>
              <a:t>Should be a flexible and responsive approach to meet peoples changing circumstances</a:t>
            </a:r>
          </a:p>
          <a:p>
            <a:r>
              <a:rPr lang="en-GB" dirty="0"/>
              <a:t>The person is always at the centre</a:t>
            </a:r>
          </a:p>
          <a:p>
            <a:r>
              <a:rPr lang="en-GB" dirty="0"/>
              <a:t>The person is listened to, and respected</a:t>
            </a:r>
          </a:p>
        </p:txBody>
      </p:sp>
    </p:spTree>
    <p:extLst>
      <p:ext uri="{BB962C8B-B14F-4D97-AF65-F5344CB8AC3E}">
        <p14:creationId xmlns:p14="http://schemas.microsoft.com/office/powerpoint/2010/main" val="16961190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338349" y="1654233"/>
            <a:ext cx="10083338" cy="3231654"/>
          </a:xfrm>
          <a:prstGeom prst="rect">
            <a:avLst/>
          </a:prstGeom>
        </p:spPr>
        <p:txBody>
          <a:bodyPr wrap="square">
            <a:spAutoFit/>
          </a:bodyPr>
          <a:lstStyle/>
          <a:p>
            <a:r>
              <a:rPr lang="en-GB" sz="3200" dirty="0"/>
              <a:t>If you were invited to decide whether you would prefer to deliver person centred care or something more standardised:</a:t>
            </a:r>
          </a:p>
          <a:p>
            <a:r>
              <a:rPr lang="en-GB" sz="2800" dirty="0"/>
              <a:t>What would you decide?</a:t>
            </a:r>
          </a:p>
          <a:p>
            <a:r>
              <a:rPr lang="en-GB" sz="2800" dirty="0"/>
              <a:t>Why?</a:t>
            </a:r>
          </a:p>
          <a:p>
            <a:r>
              <a:rPr lang="en-GB" sz="2800" dirty="0"/>
              <a:t>What would your patients/residents/clients think of this?</a:t>
            </a:r>
          </a:p>
          <a:p>
            <a:r>
              <a:rPr lang="en-GB" sz="2800" i="1" dirty="0"/>
              <a:t>Person Centred vs System Centred</a:t>
            </a:r>
          </a:p>
          <a:p>
            <a:r>
              <a:rPr lang="en-GB" sz="2800" u="sng" dirty="0">
                <a:hlinkClick r:id="rId2"/>
              </a:rPr>
              <a:t>https://www.youtube.com/watch?v=y77y7XW8GtE</a:t>
            </a:r>
            <a:r>
              <a:rPr lang="en-GB" sz="2800" u="sng" dirty="0"/>
              <a:t> </a:t>
            </a:r>
          </a:p>
        </p:txBody>
      </p:sp>
    </p:spTree>
    <p:extLst>
      <p:ext uri="{BB962C8B-B14F-4D97-AF65-F5344CB8AC3E}">
        <p14:creationId xmlns:p14="http://schemas.microsoft.com/office/powerpoint/2010/main" val="37609086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Being ‘Person Centred’</a:t>
            </a:r>
          </a:p>
        </p:txBody>
      </p:sp>
      <p:sp>
        <p:nvSpPr>
          <p:cNvPr id="3" name="Content Placeholder 2"/>
          <p:cNvSpPr>
            <a:spLocks noGrp="1"/>
          </p:cNvSpPr>
          <p:nvPr>
            <p:ph idx="1"/>
          </p:nvPr>
        </p:nvSpPr>
        <p:spPr>
          <a:xfrm>
            <a:off x="1237211" y="2723186"/>
            <a:ext cx="9601196" cy="3318936"/>
          </a:xfrm>
        </p:spPr>
        <p:txBody>
          <a:bodyPr/>
          <a:lstStyle/>
          <a:p>
            <a:r>
              <a:rPr lang="en-GB" dirty="0"/>
              <a:t>Working in a person centred manner requires that ‘we’ should have ‘proper regard’ for the needs and experiences of the individual. Challenging us to find out what people really need/want</a:t>
            </a:r>
          </a:p>
          <a:p>
            <a:r>
              <a:rPr lang="en-GB" dirty="0"/>
              <a:t>What are THEIR GOALS?</a:t>
            </a:r>
          </a:p>
          <a:p>
            <a:r>
              <a:rPr lang="en-GB" dirty="0"/>
              <a:t>What do we need to negotiate for on their behalf?</a:t>
            </a:r>
          </a:p>
          <a:p>
            <a:pPr marL="0" indent="0" algn="r">
              <a:buNone/>
            </a:pPr>
            <a:r>
              <a:rPr lang="en-GB" sz="1200" dirty="0"/>
              <a:t>(NMC, 2015)</a:t>
            </a:r>
          </a:p>
          <a:p>
            <a:endParaRPr lang="en-GB" dirty="0"/>
          </a:p>
        </p:txBody>
      </p:sp>
    </p:spTree>
    <p:extLst>
      <p:ext uri="{BB962C8B-B14F-4D97-AF65-F5344CB8AC3E}">
        <p14:creationId xmlns:p14="http://schemas.microsoft.com/office/powerpoint/2010/main" val="290517398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Key Premises of Person Centred Care</a:t>
            </a:r>
          </a:p>
        </p:txBody>
      </p:sp>
      <p:sp>
        <p:nvSpPr>
          <p:cNvPr id="3" name="Content Placeholder 2"/>
          <p:cNvSpPr>
            <a:spLocks noGrp="1"/>
          </p:cNvSpPr>
          <p:nvPr>
            <p:ph idx="1"/>
          </p:nvPr>
        </p:nvSpPr>
        <p:spPr/>
        <p:txBody>
          <a:bodyPr>
            <a:normAutofit/>
          </a:bodyPr>
          <a:lstStyle/>
          <a:p>
            <a:pPr marL="457200" lvl="1" indent="0">
              <a:buNone/>
            </a:pPr>
            <a:r>
              <a:rPr lang="en-GB" dirty="0"/>
              <a:t>Underpinning assumptions look at </a:t>
            </a:r>
          </a:p>
          <a:p>
            <a:pPr lvl="1"/>
            <a:r>
              <a:rPr lang="en-GB" dirty="0"/>
              <a:t>Therapeutic Relationships</a:t>
            </a:r>
          </a:p>
          <a:p>
            <a:pPr lvl="1"/>
            <a:r>
              <a:rPr lang="en-GB" dirty="0"/>
              <a:t>Rapport</a:t>
            </a:r>
          </a:p>
          <a:p>
            <a:pPr lvl="1"/>
            <a:r>
              <a:rPr lang="en-GB" dirty="0"/>
              <a:t>Expertise</a:t>
            </a:r>
          </a:p>
          <a:p>
            <a:pPr lvl="1"/>
            <a:r>
              <a:rPr lang="en-GB" dirty="0"/>
              <a:t>Patient Responsibility</a:t>
            </a:r>
          </a:p>
          <a:p>
            <a:pPr lvl="1"/>
            <a:r>
              <a:rPr lang="en-GB" dirty="0"/>
              <a:t>Knowing the ‘Person’</a:t>
            </a:r>
          </a:p>
          <a:p>
            <a:pPr lvl="1"/>
            <a:r>
              <a:rPr lang="en-GB" dirty="0"/>
              <a:t>Positive Relationships</a:t>
            </a:r>
          </a:p>
          <a:p>
            <a:pPr lvl="1"/>
            <a:r>
              <a:rPr lang="en-GB" dirty="0"/>
              <a:t>Communication                                                                               (Sharma </a:t>
            </a:r>
            <a:r>
              <a:rPr lang="en-GB" i="1" dirty="0"/>
              <a:t>et al. </a:t>
            </a:r>
            <a:r>
              <a:rPr lang="en-GB" dirty="0"/>
              <a:t>2015)</a:t>
            </a:r>
          </a:p>
        </p:txBody>
      </p:sp>
    </p:spTree>
    <p:extLst>
      <p:ext uri="{BB962C8B-B14F-4D97-AF65-F5344CB8AC3E}">
        <p14:creationId xmlns:p14="http://schemas.microsoft.com/office/powerpoint/2010/main" val="12814943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309815" y="1524000"/>
            <a:ext cx="9819503" cy="3293209"/>
          </a:xfrm>
          <a:prstGeom prst="rect">
            <a:avLst/>
          </a:prstGeom>
        </p:spPr>
        <p:txBody>
          <a:bodyPr wrap="square">
            <a:spAutoFit/>
          </a:bodyPr>
          <a:lstStyle/>
          <a:p>
            <a:r>
              <a:rPr lang="en-GB" sz="2800" dirty="0">
                <a:latin typeface="+mj-lt"/>
                <a:ea typeface="Calibri" panose="020F0502020204030204" pitchFamily="34" charset="0"/>
              </a:rPr>
              <a:t>The main features of person centred planning are that it advocates social inclusion and is specifically formulated to assist an individual to make the changes that </a:t>
            </a:r>
            <a:r>
              <a:rPr lang="en-GB" sz="2800" i="1" dirty="0">
                <a:latin typeface="+mj-lt"/>
                <a:ea typeface="Calibri" panose="020F0502020204030204" pitchFamily="34" charset="0"/>
              </a:rPr>
              <a:t>they</a:t>
            </a:r>
            <a:r>
              <a:rPr lang="en-GB" sz="2800" dirty="0">
                <a:latin typeface="+mj-lt"/>
                <a:ea typeface="Calibri" panose="020F0502020204030204" pitchFamily="34" charset="0"/>
              </a:rPr>
              <a:t> want to make in their lives, not changes that other people, such as health care professionals, think are necessary or appropriate, or indeed, cost effective and easiest! </a:t>
            </a:r>
          </a:p>
          <a:p>
            <a:r>
              <a:rPr lang="en-GB" sz="2800" dirty="0">
                <a:latin typeface="+mj-lt"/>
                <a:ea typeface="Calibri" panose="020F0502020204030204" pitchFamily="34" charset="0"/>
              </a:rPr>
              <a:t>Everything is done with transparency and in partnership with the individual</a:t>
            </a:r>
            <a:r>
              <a:rPr lang="en-GB" sz="1200" dirty="0">
                <a:ea typeface="Calibri" panose="020F0502020204030204" pitchFamily="34" charset="0"/>
              </a:rPr>
              <a:t>                                                                                                                                                                                          (Sanderson, 2000)</a:t>
            </a:r>
            <a:endParaRPr lang="en-GB" sz="1200" dirty="0"/>
          </a:p>
          <a:p>
            <a:endParaRPr lang="en-GB" sz="1200" dirty="0">
              <a:latin typeface="+mj-lt"/>
            </a:endParaRPr>
          </a:p>
        </p:txBody>
      </p:sp>
    </p:spTree>
    <p:extLst>
      <p:ext uri="{BB962C8B-B14F-4D97-AF65-F5344CB8AC3E}">
        <p14:creationId xmlns:p14="http://schemas.microsoft.com/office/powerpoint/2010/main" val="61508557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What are Person Centred Approaches?</a:t>
            </a:r>
          </a:p>
        </p:txBody>
      </p:sp>
      <p:sp>
        <p:nvSpPr>
          <p:cNvPr id="3" name="Content Placeholder 2"/>
          <p:cNvSpPr>
            <a:spLocks noGrp="1"/>
          </p:cNvSpPr>
          <p:nvPr>
            <p:ph idx="1"/>
          </p:nvPr>
        </p:nvSpPr>
        <p:spPr/>
        <p:txBody>
          <a:bodyPr>
            <a:normAutofit/>
          </a:bodyPr>
          <a:lstStyle/>
          <a:p>
            <a:r>
              <a:rPr lang="en-GB" dirty="0"/>
              <a:t>A range of approaches which share common values and principles </a:t>
            </a:r>
            <a:r>
              <a:rPr lang="en-GB" sz="2400" dirty="0"/>
              <a:t>to answer two fundamental questions:</a:t>
            </a:r>
          </a:p>
          <a:p>
            <a:endParaRPr lang="en-GB" dirty="0"/>
          </a:p>
          <a:p>
            <a:r>
              <a:rPr lang="en-GB" dirty="0"/>
              <a:t>Who are you, and who are we in your life?</a:t>
            </a:r>
          </a:p>
          <a:p>
            <a:r>
              <a:rPr lang="en-GB" dirty="0"/>
              <a:t>What can we do together to achieve a better life for you now, and in the future?</a:t>
            </a:r>
          </a:p>
        </p:txBody>
      </p:sp>
    </p:spTree>
    <p:extLst>
      <p:ext uri="{BB962C8B-B14F-4D97-AF65-F5344CB8AC3E}">
        <p14:creationId xmlns:p14="http://schemas.microsoft.com/office/powerpoint/2010/main" val="24622611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Person Centred Care</a:t>
            </a:r>
          </a:p>
        </p:txBody>
      </p:sp>
      <p:sp>
        <p:nvSpPr>
          <p:cNvPr id="3" name="Content Placeholder 2"/>
          <p:cNvSpPr>
            <a:spLocks noGrp="1"/>
          </p:cNvSpPr>
          <p:nvPr>
            <p:ph idx="1"/>
          </p:nvPr>
        </p:nvSpPr>
        <p:spPr>
          <a:xfrm>
            <a:off x="1203961" y="2806314"/>
            <a:ext cx="9601196" cy="3318936"/>
          </a:xfrm>
        </p:spPr>
        <p:txBody>
          <a:bodyPr/>
          <a:lstStyle/>
          <a:p>
            <a:r>
              <a:rPr lang="en-GB" dirty="0"/>
              <a:t>Person Centred Care </a:t>
            </a:r>
          </a:p>
          <a:p>
            <a:r>
              <a:rPr lang="en-GB" dirty="0"/>
              <a:t>An obvious thing that comes naturally?</a:t>
            </a:r>
          </a:p>
          <a:p>
            <a:pPr marL="0" indent="0" algn="ctr">
              <a:buNone/>
            </a:pPr>
            <a:r>
              <a:rPr lang="en-GB" dirty="0"/>
              <a:t>To be Person Centred is ‘synonymous with understanding and helping’</a:t>
            </a:r>
          </a:p>
          <a:p>
            <a:pPr marL="0" indent="0" algn="ctr">
              <a:buNone/>
            </a:pPr>
            <a:endParaRPr lang="en-GB" dirty="0"/>
          </a:p>
        </p:txBody>
      </p:sp>
    </p:spTree>
    <p:extLst>
      <p:ext uri="{BB962C8B-B14F-4D97-AF65-F5344CB8AC3E}">
        <p14:creationId xmlns:p14="http://schemas.microsoft.com/office/powerpoint/2010/main" val="28518289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PCP is NOT…</a:t>
            </a:r>
          </a:p>
        </p:txBody>
      </p:sp>
      <p:sp>
        <p:nvSpPr>
          <p:cNvPr id="3" name="Content Placeholder 2"/>
          <p:cNvSpPr>
            <a:spLocks noGrp="1"/>
          </p:cNvSpPr>
          <p:nvPr>
            <p:ph idx="1"/>
          </p:nvPr>
        </p:nvSpPr>
        <p:spPr>
          <a:xfrm>
            <a:off x="1295402" y="2812305"/>
            <a:ext cx="9601196" cy="3318936"/>
          </a:xfrm>
        </p:spPr>
        <p:txBody>
          <a:bodyPr/>
          <a:lstStyle/>
          <a:p>
            <a:r>
              <a:rPr lang="en-GB" dirty="0"/>
              <a:t>Simply a collection of new techniques for planning to replace other methods such as Individual Programme Planning</a:t>
            </a:r>
            <a:r>
              <a:rPr lang="en-GB" i="1" dirty="0"/>
              <a:t> </a:t>
            </a:r>
          </a:p>
          <a:p>
            <a:r>
              <a:rPr lang="en-GB" dirty="0"/>
              <a:t>It is based on a completely different way of seeing and working with people with disabilities or those who are potentially excluded</a:t>
            </a:r>
          </a:p>
          <a:p>
            <a:pPr lvl="1"/>
            <a:r>
              <a:rPr lang="en-GB" b="1" dirty="0">
                <a:solidFill>
                  <a:schemeClr val="tx1"/>
                </a:solidFill>
              </a:rPr>
              <a:t>It is fundamentally about sharing power and community inclusion</a:t>
            </a:r>
          </a:p>
          <a:p>
            <a:endParaRPr lang="en-GB" dirty="0"/>
          </a:p>
        </p:txBody>
      </p:sp>
    </p:spTree>
    <p:extLst>
      <p:ext uri="{BB962C8B-B14F-4D97-AF65-F5344CB8AC3E}">
        <p14:creationId xmlns:p14="http://schemas.microsoft.com/office/powerpoint/2010/main" val="362233077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Who Would Benefit from a Person Centred Approach?</a:t>
            </a:r>
          </a:p>
        </p:txBody>
      </p:sp>
      <p:sp>
        <p:nvSpPr>
          <p:cNvPr id="3" name="Content Placeholder 2"/>
          <p:cNvSpPr>
            <a:spLocks noGrp="1"/>
          </p:cNvSpPr>
          <p:nvPr>
            <p:ph idx="1"/>
          </p:nvPr>
        </p:nvSpPr>
        <p:spPr/>
        <p:txBody>
          <a:bodyPr>
            <a:normAutofit/>
          </a:bodyPr>
          <a:lstStyle/>
          <a:p>
            <a:pPr marL="0" indent="0">
              <a:buNone/>
            </a:pPr>
            <a:endParaRPr lang="en-GB" sz="5400" i="1" dirty="0"/>
          </a:p>
          <a:p>
            <a:pPr marL="0" indent="0">
              <a:buNone/>
            </a:pPr>
            <a:r>
              <a:rPr lang="en-GB" sz="5400" i="1" dirty="0"/>
              <a:t>                   Discuss…</a:t>
            </a:r>
          </a:p>
          <a:p>
            <a:pPr marL="0" indent="0">
              <a:buNone/>
            </a:pPr>
            <a:r>
              <a:rPr lang="en-GB" sz="1400" i="1" dirty="0"/>
              <a:t>PCC and Dementia </a:t>
            </a:r>
            <a:r>
              <a:rPr lang="en-GB" sz="1400" u="sng" dirty="0">
                <a:hlinkClick r:id="rId2"/>
              </a:rPr>
              <a:t>https://www.youtube.com/watch?v=o0jpWKjYwHg</a:t>
            </a:r>
            <a:endParaRPr lang="en-GB" sz="1400" u="sng" dirty="0"/>
          </a:p>
          <a:p>
            <a:pPr marL="0" indent="0">
              <a:buNone/>
            </a:pPr>
            <a:r>
              <a:rPr lang="en-GB" sz="1400" i="1" dirty="0"/>
              <a:t>What is a PCP meeting? </a:t>
            </a:r>
            <a:r>
              <a:rPr lang="en-GB" sz="1400" u="sng" dirty="0">
                <a:hlinkClick r:id="rId3"/>
              </a:rPr>
              <a:t>https://www.youtube.com/watch?v=jsnQEAyP8Rk</a:t>
            </a:r>
            <a:endParaRPr lang="en-GB" sz="1400" u="sng" dirty="0"/>
          </a:p>
          <a:p>
            <a:pPr marL="0" indent="0">
              <a:buNone/>
            </a:pPr>
            <a:r>
              <a:rPr lang="en-GB" sz="1500" i="1" dirty="0"/>
              <a:t>Person centred planning - Future Choices – Reviews- Leonard Cheshire Disability </a:t>
            </a:r>
            <a:r>
              <a:rPr lang="en-GB" sz="1400" u="sng" dirty="0">
                <a:hlinkClick r:id="rId4"/>
              </a:rPr>
              <a:t>https://www.youtube.com/watch?v=4tLfjPbFJcY</a:t>
            </a:r>
            <a:endParaRPr lang="en-GB" sz="1400" dirty="0"/>
          </a:p>
          <a:p>
            <a:pPr marL="0" indent="0">
              <a:buNone/>
            </a:pPr>
            <a:endParaRPr lang="en-GB" sz="1500" i="1" dirty="0"/>
          </a:p>
          <a:p>
            <a:pPr marL="0" indent="0">
              <a:buNone/>
            </a:pPr>
            <a:endParaRPr lang="en-GB" sz="1400" i="1" dirty="0"/>
          </a:p>
          <a:p>
            <a:pPr marL="0" indent="0">
              <a:buNone/>
            </a:pPr>
            <a:endParaRPr lang="en-GB" sz="1400" i="1" dirty="0"/>
          </a:p>
        </p:txBody>
      </p:sp>
    </p:spTree>
    <p:extLst>
      <p:ext uri="{BB962C8B-B14F-4D97-AF65-F5344CB8AC3E}">
        <p14:creationId xmlns:p14="http://schemas.microsoft.com/office/powerpoint/2010/main" val="7602723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Person-Centred Principles and Person-Centred Practice Framework</a:t>
            </a:r>
          </a:p>
        </p:txBody>
      </p:sp>
      <p:sp>
        <p:nvSpPr>
          <p:cNvPr id="3" name="Content Placeholder 2"/>
          <p:cNvSpPr>
            <a:spLocks noGrp="1"/>
          </p:cNvSpPr>
          <p:nvPr>
            <p:ph idx="1"/>
          </p:nvPr>
        </p:nvSpPr>
        <p:spPr/>
        <p:txBody>
          <a:bodyPr/>
          <a:lstStyle/>
          <a:p>
            <a:r>
              <a:rPr lang="en-GB" dirty="0"/>
              <a:t>The Health Service Executive (Ireland) developed these principles and framework in their guide to making a positive change to the way Health and Social Care is delivered- </a:t>
            </a:r>
          </a:p>
          <a:p>
            <a:r>
              <a:rPr lang="en-GB" sz="2800" dirty="0"/>
              <a:t>People’s Needs Defining Change (2016) </a:t>
            </a:r>
            <a:r>
              <a:rPr lang="en-GB" sz="1600" dirty="0"/>
              <a:t>(Updated, 2018)</a:t>
            </a:r>
          </a:p>
          <a:p>
            <a:endParaRPr lang="en-GB" sz="1600" dirty="0"/>
          </a:p>
          <a:p>
            <a:r>
              <a:rPr lang="en-GB" sz="1600" dirty="0">
                <a:hlinkClick r:id="rId2"/>
              </a:rPr>
              <a:t>https://www.hse.ie/eng/staff/resources/changeguide/resources/change-guide.pdf</a:t>
            </a:r>
            <a:endParaRPr lang="en-GB" sz="1600" dirty="0"/>
          </a:p>
        </p:txBody>
      </p:sp>
    </p:spTree>
    <p:extLst>
      <p:ext uri="{BB962C8B-B14F-4D97-AF65-F5344CB8AC3E}">
        <p14:creationId xmlns:p14="http://schemas.microsoft.com/office/powerpoint/2010/main" val="136301833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93802" y="482599"/>
            <a:ext cx="9601196" cy="1303867"/>
          </a:xfrm>
        </p:spPr>
        <p:txBody>
          <a:bodyPr/>
          <a:lstStyle/>
          <a:p>
            <a:r>
              <a:rPr lang="en-GB" dirty="0"/>
              <a:t>Person Centred Principles</a:t>
            </a:r>
          </a:p>
        </p:txBody>
      </p:sp>
      <p:sp>
        <p:nvSpPr>
          <p:cNvPr id="3" name="Content Placeholder 2"/>
          <p:cNvSpPr>
            <a:spLocks noGrp="1"/>
          </p:cNvSpPr>
          <p:nvPr>
            <p:ph idx="1"/>
          </p:nvPr>
        </p:nvSpPr>
        <p:spPr/>
        <p:txBody>
          <a:bodyPr>
            <a:normAutofit/>
          </a:bodyPr>
          <a:lstStyle/>
          <a:p>
            <a:r>
              <a:rPr lang="en-GB" b="1" dirty="0"/>
              <a:t>Principle 1 </a:t>
            </a:r>
            <a:r>
              <a:rPr lang="en-GB" dirty="0"/>
              <a:t>Being person-centred means affording people dignity, respect and compassion, whether service user or provider.</a:t>
            </a:r>
          </a:p>
          <a:p>
            <a:r>
              <a:rPr lang="en-GB" b="1" dirty="0"/>
              <a:t>Principle 2 </a:t>
            </a:r>
            <a:r>
              <a:rPr lang="en-GB" dirty="0"/>
              <a:t>Being person-centred means the person is a partner in their own health care, and the health and wellbeing of the person is the focus of care, not their illness or conditions.</a:t>
            </a:r>
          </a:p>
          <a:p>
            <a:r>
              <a:rPr lang="en-GB" b="1" dirty="0"/>
              <a:t>Principle 3 </a:t>
            </a:r>
            <a:r>
              <a:rPr lang="en-GB" dirty="0"/>
              <a:t>Being person-centred means offering co-ordinated care, support or treatment across multiple episodes of treatment, care and therapy over time and across services.</a:t>
            </a:r>
          </a:p>
          <a:p>
            <a:endParaRPr lang="en-GB" dirty="0"/>
          </a:p>
        </p:txBody>
      </p:sp>
      <p:sp>
        <p:nvSpPr>
          <p:cNvPr id="4" name="TextBox 3"/>
          <p:cNvSpPr txBox="1"/>
          <p:nvPr/>
        </p:nvSpPr>
        <p:spPr>
          <a:xfrm>
            <a:off x="10274530" y="5527964"/>
            <a:ext cx="2202873" cy="276999"/>
          </a:xfrm>
          <a:prstGeom prst="rect">
            <a:avLst/>
          </a:prstGeom>
          <a:noFill/>
        </p:spPr>
        <p:txBody>
          <a:bodyPr wrap="square" rtlCol="0">
            <a:spAutoFit/>
          </a:bodyPr>
          <a:lstStyle/>
          <a:p>
            <a:r>
              <a:rPr lang="en-GB" sz="1200" dirty="0"/>
              <a:t>(HSE, 2016)</a:t>
            </a:r>
          </a:p>
        </p:txBody>
      </p:sp>
    </p:spTree>
    <p:extLst>
      <p:ext uri="{BB962C8B-B14F-4D97-AF65-F5344CB8AC3E}">
        <p14:creationId xmlns:p14="http://schemas.microsoft.com/office/powerpoint/2010/main" val="398532154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Person Centred Principles</a:t>
            </a:r>
          </a:p>
        </p:txBody>
      </p:sp>
      <p:sp>
        <p:nvSpPr>
          <p:cNvPr id="3" name="Content Placeholder 2"/>
          <p:cNvSpPr>
            <a:spLocks noGrp="1"/>
          </p:cNvSpPr>
          <p:nvPr>
            <p:ph idx="1"/>
          </p:nvPr>
        </p:nvSpPr>
        <p:spPr/>
        <p:txBody>
          <a:bodyPr>
            <a:normAutofit/>
          </a:bodyPr>
          <a:lstStyle/>
          <a:p>
            <a:r>
              <a:rPr lang="en-GB" b="1" dirty="0"/>
              <a:t>Principle 4 </a:t>
            </a:r>
            <a:r>
              <a:rPr lang="en-GB" dirty="0"/>
              <a:t>Being person-centred means offering personalised health and social care, support or treatment, for example by incorporation the person’s family knowledge, values, beliefs and cultural backgrounds into the planning and delivery of care</a:t>
            </a:r>
          </a:p>
          <a:p>
            <a:r>
              <a:rPr lang="en-GB" b="1" dirty="0"/>
              <a:t>Principle 5 </a:t>
            </a:r>
            <a:r>
              <a:rPr lang="en-GB" dirty="0"/>
              <a:t>Being person-centred means being enabling where systems and services are oriented towards supporting persons to recognise and build upon their own strengths, preferences and goals, to achieve their full potential.</a:t>
            </a:r>
          </a:p>
          <a:p>
            <a:r>
              <a:rPr lang="en-GB" b="1" dirty="0"/>
              <a:t>Principle 6 </a:t>
            </a:r>
            <a:r>
              <a:rPr lang="en-GB" dirty="0"/>
              <a:t>A person-centred health and social care system supports the person to make informed decisions about, and successfully manage, their own health and social care at the level they choose, including choices about when to let others act on their behalf.</a:t>
            </a:r>
          </a:p>
          <a:p>
            <a:endParaRPr lang="en-GB" dirty="0"/>
          </a:p>
        </p:txBody>
      </p:sp>
      <p:sp>
        <p:nvSpPr>
          <p:cNvPr id="4" name="Rectangle 3"/>
          <p:cNvSpPr/>
          <p:nvPr/>
        </p:nvSpPr>
        <p:spPr>
          <a:xfrm>
            <a:off x="10272304" y="5598869"/>
            <a:ext cx="926857" cy="276999"/>
          </a:xfrm>
          <a:prstGeom prst="rect">
            <a:avLst/>
          </a:prstGeom>
        </p:spPr>
        <p:txBody>
          <a:bodyPr wrap="none">
            <a:spAutoFit/>
          </a:bodyPr>
          <a:lstStyle/>
          <a:p>
            <a:pPr lvl="0"/>
            <a:r>
              <a:rPr lang="en-GB" sz="1200" dirty="0">
                <a:solidFill>
                  <a:prstClr val="black"/>
                </a:solidFill>
              </a:rPr>
              <a:t>(HSE, 2016)</a:t>
            </a:r>
          </a:p>
        </p:txBody>
      </p:sp>
    </p:spTree>
    <p:extLst>
      <p:ext uri="{BB962C8B-B14F-4D97-AF65-F5344CB8AC3E}">
        <p14:creationId xmlns:p14="http://schemas.microsoft.com/office/powerpoint/2010/main" val="50933274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Person Centred Principles</a:t>
            </a:r>
          </a:p>
        </p:txBody>
      </p:sp>
      <p:sp>
        <p:nvSpPr>
          <p:cNvPr id="3" name="Content Placeholder 2"/>
          <p:cNvSpPr>
            <a:spLocks noGrp="1"/>
          </p:cNvSpPr>
          <p:nvPr>
            <p:ph idx="1"/>
          </p:nvPr>
        </p:nvSpPr>
        <p:spPr/>
        <p:txBody>
          <a:bodyPr>
            <a:normAutofit/>
          </a:bodyPr>
          <a:lstStyle/>
          <a:p>
            <a:r>
              <a:rPr lang="en-GB" b="1" dirty="0"/>
              <a:t>Principle 7 </a:t>
            </a:r>
            <a:r>
              <a:rPr lang="en-GB" dirty="0"/>
              <a:t>Being person-centred means collaboration between the person, their family and staff to influence policy and service design and development, and be partners in evaluation.</a:t>
            </a:r>
          </a:p>
          <a:p>
            <a:r>
              <a:rPr lang="en-GB" b="1" dirty="0"/>
              <a:t>Principle 8 </a:t>
            </a:r>
            <a:r>
              <a:rPr lang="en-GB" dirty="0"/>
              <a:t>Achieving a person-centred culture requires a change in behaviour and </a:t>
            </a:r>
            <a:r>
              <a:rPr lang="en-GB" dirty="0" err="1"/>
              <a:t>mindset</a:t>
            </a:r>
            <a:r>
              <a:rPr lang="en-GB" dirty="0"/>
              <a:t> supported by a system that puts the person at its heart.</a:t>
            </a:r>
          </a:p>
          <a:p>
            <a:r>
              <a:rPr lang="en-GB" b="1" dirty="0"/>
              <a:t>Principle 9 </a:t>
            </a:r>
            <a:r>
              <a:rPr lang="en-GB" dirty="0"/>
              <a:t>Being person-centred means a whole system approach to health and social care that values people, innovation, learning and teamwork throughout the organisation and demonstrates appreciation and respect for the unique contribution that people make regardless of position or status</a:t>
            </a:r>
          </a:p>
          <a:p>
            <a:endParaRPr lang="en-GB" dirty="0"/>
          </a:p>
        </p:txBody>
      </p:sp>
      <p:sp>
        <p:nvSpPr>
          <p:cNvPr id="4" name="Rectangle 3"/>
          <p:cNvSpPr/>
          <p:nvPr/>
        </p:nvSpPr>
        <p:spPr>
          <a:xfrm>
            <a:off x="10433168" y="5598869"/>
            <a:ext cx="926857" cy="276999"/>
          </a:xfrm>
          <a:prstGeom prst="rect">
            <a:avLst/>
          </a:prstGeom>
        </p:spPr>
        <p:txBody>
          <a:bodyPr wrap="none">
            <a:spAutoFit/>
          </a:bodyPr>
          <a:lstStyle/>
          <a:p>
            <a:pPr lvl="0"/>
            <a:r>
              <a:rPr lang="en-GB" sz="1200" dirty="0">
                <a:solidFill>
                  <a:prstClr val="black"/>
                </a:solidFill>
              </a:rPr>
              <a:t>(HSE, 2016)</a:t>
            </a:r>
          </a:p>
        </p:txBody>
      </p:sp>
    </p:spTree>
    <p:extLst>
      <p:ext uri="{BB962C8B-B14F-4D97-AF65-F5344CB8AC3E}">
        <p14:creationId xmlns:p14="http://schemas.microsoft.com/office/powerpoint/2010/main" val="300369059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p:nvPr/>
        </p:nvPicPr>
        <p:blipFill rotWithShape="1">
          <a:blip r:embed="rId2"/>
          <a:srcRect l="73361" t="30554" r="13681" b="31875"/>
          <a:stretch/>
        </p:blipFill>
        <p:spPr bwMode="auto">
          <a:xfrm>
            <a:off x="3042458" y="739833"/>
            <a:ext cx="6517178" cy="5561214"/>
          </a:xfrm>
          <a:prstGeom prst="rect">
            <a:avLst/>
          </a:prstGeom>
          <a:ln>
            <a:noFill/>
          </a:ln>
          <a:extLst>
            <a:ext uri="{53640926-AAD7-44D8-BBD7-CCE9431645EC}">
              <a14:shadowObscured xmlns:a14="http://schemas.microsoft.com/office/drawing/2010/main"/>
            </a:ext>
          </a:extLst>
        </p:spPr>
      </p:pic>
      <p:sp>
        <p:nvSpPr>
          <p:cNvPr id="4" name="Rectangle 3"/>
          <p:cNvSpPr/>
          <p:nvPr/>
        </p:nvSpPr>
        <p:spPr>
          <a:xfrm>
            <a:off x="9461216" y="5240774"/>
            <a:ext cx="2222785" cy="276999"/>
          </a:xfrm>
          <a:prstGeom prst="rect">
            <a:avLst/>
          </a:prstGeom>
        </p:spPr>
        <p:txBody>
          <a:bodyPr wrap="square">
            <a:spAutoFit/>
          </a:bodyPr>
          <a:lstStyle/>
          <a:p>
            <a:r>
              <a:rPr lang="en-GB" sz="1200" dirty="0"/>
              <a:t>(McCormack and </a:t>
            </a:r>
            <a:r>
              <a:rPr lang="en-GB" sz="1200" dirty="0" err="1"/>
              <a:t>McCance</a:t>
            </a:r>
            <a:r>
              <a:rPr lang="en-GB" sz="1200" dirty="0"/>
              <a:t>, 2017)</a:t>
            </a:r>
          </a:p>
        </p:txBody>
      </p:sp>
    </p:spTree>
    <p:extLst>
      <p:ext uri="{BB962C8B-B14F-4D97-AF65-F5344CB8AC3E}">
        <p14:creationId xmlns:p14="http://schemas.microsoft.com/office/powerpoint/2010/main" val="330032650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Person Centred Planning</a:t>
            </a:r>
          </a:p>
        </p:txBody>
      </p:sp>
      <p:sp>
        <p:nvSpPr>
          <p:cNvPr id="3" name="Content Placeholder 2"/>
          <p:cNvSpPr>
            <a:spLocks noGrp="1"/>
          </p:cNvSpPr>
          <p:nvPr>
            <p:ph idx="1"/>
          </p:nvPr>
        </p:nvSpPr>
        <p:spPr/>
        <p:txBody>
          <a:bodyPr/>
          <a:lstStyle/>
          <a:p>
            <a:r>
              <a:rPr lang="en-GB" dirty="0"/>
              <a:t>Used by</a:t>
            </a:r>
          </a:p>
          <a:p>
            <a:pPr lvl="1"/>
            <a:r>
              <a:rPr lang="en-GB" dirty="0"/>
              <a:t>Advocates</a:t>
            </a:r>
          </a:p>
          <a:p>
            <a:pPr lvl="1"/>
            <a:r>
              <a:rPr lang="en-GB" dirty="0"/>
              <a:t>Self-advocates</a:t>
            </a:r>
          </a:p>
          <a:p>
            <a:pPr lvl="1"/>
            <a:r>
              <a:rPr lang="en-GB" dirty="0"/>
              <a:t>Families</a:t>
            </a:r>
          </a:p>
          <a:p>
            <a:pPr lvl="1"/>
            <a:r>
              <a:rPr lang="en-GB" dirty="0"/>
              <a:t>Friends </a:t>
            </a:r>
          </a:p>
          <a:p>
            <a:pPr lvl="1"/>
            <a:r>
              <a:rPr lang="en-GB" dirty="0"/>
              <a:t>Paid support staff</a:t>
            </a:r>
          </a:p>
          <a:p>
            <a:pPr lvl="1"/>
            <a:r>
              <a:rPr lang="en-GB" dirty="0"/>
              <a:t>SHOULD BE USED BY EVERYONE!!</a:t>
            </a:r>
          </a:p>
        </p:txBody>
      </p:sp>
    </p:spTree>
    <p:extLst>
      <p:ext uri="{BB962C8B-B14F-4D97-AF65-F5344CB8AC3E}">
        <p14:creationId xmlns:p14="http://schemas.microsoft.com/office/powerpoint/2010/main" val="35050686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Tools Used in PCP</a:t>
            </a:r>
          </a:p>
        </p:txBody>
      </p:sp>
      <p:sp>
        <p:nvSpPr>
          <p:cNvPr id="3" name="Content Placeholder 2"/>
          <p:cNvSpPr>
            <a:spLocks noGrp="1"/>
          </p:cNvSpPr>
          <p:nvPr>
            <p:ph idx="1"/>
          </p:nvPr>
        </p:nvSpPr>
        <p:spPr/>
        <p:txBody>
          <a:bodyPr>
            <a:normAutofit/>
          </a:bodyPr>
          <a:lstStyle/>
          <a:p>
            <a:r>
              <a:rPr lang="en-GB" dirty="0"/>
              <a:t>MAPS     (Map Action Planning System)</a:t>
            </a:r>
            <a:r>
              <a:rPr lang="en-GB" dirty="0">
                <a:hlinkClick r:id="rId2"/>
              </a:rPr>
              <a:t> </a:t>
            </a:r>
            <a:r>
              <a:rPr lang="en-GB" sz="1400" dirty="0">
                <a:hlinkClick r:id="rId2"/>
              </a:rPr>
              <a:t>http://helensandersonassociates.co.uk/person-centred-practice/maps/</a:t>
            </a:r>
            <a:endParaRPr lang="en-GB" sz="1400" dirty="0"/>
          </a:p>
          <a:p>
            <a:r>
              <a:rPr lang="en-GB" dirty="0"/>
              <a:t>PATHS   (Planning Alternative Tomorrows with Hope)</a:t>
            </a:r>
            <a:r>
              <a:rPr lang="en-GB" dirty="0">
                <a:hlinkClick r:id="rId3"/>
              </a:rPr>
              <a:t> </a:t>
            </a:r>
            <a:r>
              <a:rPr lang="en-GB" sz="1400" dirty="0">
                <a:hlinkClick r:id="rId3"/>
              </a:rPr>
              <a:t>http://helensandersonassociates.co.uk/person-centred-practice/paths/</a:t>
            </a:r>
            <a:endParaRPr lang="en-GB" sz="1400" dirty="0"/>
          </a:p>
          <a:p>
            <a:r>
              <a:rPr lang="en-GB" dirty="0"/>
              <a:t>Relationship Circle  </a:t>
            </a:r>
            <a:r>
              <a:rPr lang="en-GB" sz="1400" dirty="0">
                <a:hlinkClick r:id="rId4"/>
              </a:rPr>
              <a:t>http://helensandersonassociates.co.uk/person-centred-practice/person-centred-thinking-tools/relationship-circle/</a:t>
            </a:r>
            <a:r>
              <a:rPr lang="en-GB" sz="1400" dirty="0"/>
              <a:t>      </a:t>
            </a:r>
          </a:p>
        </p:txBody>
      </p:sp>
    </p:spTree>
    <p:extLst>
      <p:ext uri="{BB962C8B-B14F-4D97-AF65-F5344CB8AC3E}">
        <p14:creationId xmlns:p14="http://schemas.microsoft.com/office/powerpoint/2010/main" val="313984349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Tools Used in PCP</a:t>
            </a:r>
          </a:p>
        </p:txBody>
      </p:sp>
      <p:sp>
        <p:nvSpPr>
          <p:cNvPr id="3" name="Content Placeholder 2"/>
          <p:cNvSpPr>
            <a:spLocks noGrp="1"/>
          </p:cNvSpPr>
          <p:nvPr>
            <p:ph idx="1"/>
          </p:nvPr>
        </p:nvSpPr>
        <p:spPr/>
        <p:txBody>
          <a:bodyPr>
            <a:normAutofit/>
          </a:bodyPr>
          <a:lstStyle/>
          <a:p>
            <a:r>
              <a:rPr lang="en-GB" dirty="0"/>
              <a:t>PCP Multi media tools ##</a:t>
            </a:r>
            <a:r>
              <a:rPr lang="en-GB" sz="1300" u="sng" dirty="0">
                <a:hlinkClick r:id="rId2"/>
              </a:rPr>
              <a:t>https://www.youtube.com/watch?v=9M0SBJ_MTtw</a:t>
            </a:r>
            <a:endParaRPr lang="en-GB" dirty="0"/>
          </a:p>
          <a:p>
            <a:r>
              <a:rPr lang="en-GB" dirty="0"/>
              <a:t>‘This is Me’ </a:t>
            </a:r>
            <a:r>
              <a:rPr lang="en-GB" sz="1400" dirty="0">
                <a:hlinkClick r:id="rId3"/>
              </a:rPr>
              <a:t>https://www.alzheimers.org.uk/get-support/publications-factsheets/this-is-me</a:t>
            </a:r>
            <a:endParaRPr lang="en-GB" sz="1400" dirty="0"/>
          </a:p>
          <a:p>
            <a:r>
              <a:rPr lang="en-GB" dirty="0"/>
              <a:t>Advance Statements </a:t>
            </a:r>
            <a:r>
              <a:rPr lang="en-GB" sz="1400" dirty="0">
                <a:hlinkClick r:id="rId4"/>
              </a:rPr>
              <a:t>http://www.cwp.nhs.uk/about-us/our-campaigns/person-centred-framework/recovery-toolbox/advance-statement/</a:t>
            </a:r>
            <a:endParaRPr lang="en-GB" sz="1400" dirty="0"/>
          </a:p>
          <a:p>
            <a:r>
              <a:rPr lang="en-GB" dirty="0"/>
              <a:t>THE MOST EFFECTIVE TOOL SHOULD BE SELECTED DEPENDING ON AGE, ABILITY, COMMUNICATION SKILLS AND NEED</a:t>
            </a:r>
          </a:p>
        </p:txBody>
      </p:sp>
    </p:spTree>
    <p:extLst>
      <p:ext uri="{BB962C8B-B14F-4D97-AF65-F5344CB8AC3E}">
        <p14:creationId xmlns:p14="http://schemas.microsoft.com/office/powerpoint/2010/main" val="15065283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Key Features of </a:t>
            </a:r>
            <a:br>
              <a:rPr lang="en-GB" dirty="0"/>
            </a:br>
            <a:r>
              <a:rPr lang="en-GB" dirty="0"/>
              <a:t>Person Centred Planning</a:t>
            </a:r>
          </a:p>
        </p:txBody>
      </p:sp>
      <p:sp>
        <p:nvSpPr>
          <p:cNvPr id="3" name="Content Placeholder 2"/>
          <p:cNvSpPr>
            <a:spLocks noGrp="1"/>
          </p:cNvSpPr>
          <p:nvPr>
            <p:ph idx="1"/>
          </p:nvPr>
        </p:nvSpPr>
        <p:spPr/>
        <p:txBody>
          <a:bodyPr/>
          <a:lstStyle/>
          <a:p>
            <a:r>
              <a:rPr lang="en-GB" dirty="0"/>
              <a:t>The plan reflects what is important to the person, their capacities, and what support they require</a:t>
            </a:r>
          </a:p>
          <a:p>
            <a:pPr lvl="1"/>
            <a:r>
              <a:rPr lang="en-GB" dirty="0"/>
              <a:t>Focus on capacities</a:t>
            </a:r>
          </a:p>
          <a:p>
            <a:pPr lvl="1"/>
            <a:r>
              <a:rPr lang="en-GB" dirty="0"/>
              <a:t>Identifying supports</a:t>
            </a:r>
          </a:p>
          <a:p>
            <a:pPr lvl="1"/>
            <a:r>
              <a:rPr lang="en-GB" dirty="0"/>
              <a:t>A shared understanding – rethinking the role of the professional</a:t>
            </a:r>
          </a:p>
          <a:p>
            <a:pPr lvl="1"/>
            <a:r>
              <a:rPr lang="en-GB" dirty="0"/>
              <a:t>Discovering what is important to their person</a:t>
            </a:r>
          </a:p>
        </p:txBody>
      </p:sp>
    </p:spTree>
    <p:extLst>
      <p:ext uri="{BB962C8B-B14F-4D97-AF65-F5344CB8AC3E}">
        <p14:creationId xmlns:p14="http://schemas.microsoft.com/office/powerpoint/2010/main" val="22756131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a:bodyPr>
          <a:lstStyle/>
          <a:p>
            <a:r>
              <a:rPr lang="en-GB" dirty="0"/>
              <a:t>Key Features of</a:t>
            </a:r>
            <a:br>
              <a:rPr lang="en-GB" dirty="0"/>
            </a:br>
            <a:r>
              <a:rPr lang="en-GB" dirty="0"/>
              <a:t>Person Centred Planning</a:t>
            </a:r>
          </a:p>
        </p:txBody>
      </p:sp>
      <p:sp>
        <p:nvSpPr>
          <p:cNvPr id="3" name="Content Placeholder 2"/>
          <p:cNvSpPr>
            <a:spLocks noGrp="1"/>
          </p:cNvSpPr>
          <p:nvPr>
            <p:ph idx="1"/>
          </p:nvPr>
        </p:nvSpPr>
        <p:spPr>
          <a:xfrm>
            <a:off x="609600" y="2476500"/>
            <a:ext cx="11112500" cy="3904828"/>
          </a:xfrm>
        </p:spPr>
        <p:txBody>
          <a:bodyPr>
            <a:normAutofit/>
          </a:bodyPr>
          <a:lstStyle/>
          <a:p>
            <a:r>
              <a:rPr lang="en-GB" dirty="0"/>
              <a:t>PCP results in actions that are about life, not just services, and reflect what is possible, not just what is available</a:t>
            </a:r>
          </a:p>
          <a:p>
            <a:pPr lvl="1"/>
            <a:r>
              <a:rPr lang="en-GB" dirty="0"/>
              <a:t>a shared commitment to action</a:t>
            </a:r>
          </a:p>
          <a:p>
            <a:pPr lvl="1"/>
            <a:r>
              <a:rPr lang="en-GB" dirty="0"/>
              <a:t>these actions have a bias towards inclusion</a:t>
            </a:r>
          </a:p>
          <a:p>
            <a:pPr marL="457200" lvl="1" indent="0">
              <a:buNone/>
            </a:pPr>
            <a:r>
              <a:rPr lang="en-GB" b="1" dirty="0"/>
              <a:t>By articulating the tension between what is important to the person and what is happening now</a:t>
            </a:r>
          </a:p>
          <a:p>
            <a:pPr lvl="2"/>
            <a:r>
              <a:rPr lang="en-GB" dirty="0"/>
              <a:t>PCP creates a sense of urgency and a commitment to work for change</a:t>
            </a:r>
          </a:p>
          <a:p>
            <a:pPr lvl="1"/>
            <a:r>
              <a:rPr lang="en-GB" dirty="0"/>
              <a:t>It can change what people think and do</a:t>
            </a:r>
          </a:p>
          <a:p>
            <a:pPr lvl="1"/>
            <a:r>
              <a:rPr lang="en-GB" dirty="0"/>
              <a:t>from the small things they do to assist the person with  everyday tasks </a:t>
            </a:r>
          </a:p>
          <a:p>
            <a:pPr lvl="2"/>
            <a:r>
              <a:rPr lang="en-GB" dirty="0"/>
              <a:t>to the big things they do to help the person have a better life</a:t>
            </a:r>
          </a:p>
        </p:txBody>
      </p:sp>
    </p:spTree>
    <p:extLst>
      <p:ext uri="{BB962C8B-B14F-4D97-AF65-F5344CB8AC3E}">
        <p14:creationId xmlns:p14="http://schemas.microsoft.com/office/powerpoint/2010/main" val="20848713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Key Features of </a:t>
            </a:r>
            <a:br>
              <a:rPr lang="en-GB" dirty="0"/>
            </a:br>
            <a:r>
              <a:rPr lang="en-GB" dirty="0"/>
              <a:t>Person Centred Planning</a:t>
            </a:r>
          </a:p>
        </p:txBody>
      </p:sp>
      <p:sp>
        <p:nvSpPr>
          <p:cNvPr id="5" name="Content Placeholder 4"/>
          <p:cNvSpPr>
            <a:spLocks noGrp="1"/>
          </p:cNvSpPr>
          <p:nvPr>
            <p:ph idx="1"/>
          </p:nvPr>
        </p:nvSpPr>
        <p:spPr>
          <a:xfrm>
            <a:off x="1016000" y="2836332"/>
            <a:ext cx="10464797" cy="2713568"/>
          </a:xfrm>
        </p:spPr>
        <p:txBody>
          <a:bodyPr>
            <a:normAutofit/>
          </a:bodyPr>
          <a:lstStyle/>
          <a:p>
            <a:r>
              <a:rPr lang="en-GB" dirty="0"/>
              <a:t>Family members and friends are partners in planning and the person is consulted throughout the planning process but…</a:t>
            </a:r>
          </a:p>
          <a:p>
            <a:r>
              <a:rPr lang="en-GB" dirty="0"/>
              <a:t>The person is always at the centre</a:t>
            </a:r>
          </a:p>
          <a:p>
            <a:pPr lvl="1"/>
            <a:r>
              <a:rPr lang="en-GB" dirty="0"/>
              <a:t>The person is consulted throughout the planning process</a:t>
            </a:r>
          </a:p>
          <a:p>
            <a:pPr lvl="1"/>
            <a:r>
              <a:rPr lang="en-GB" dirty="0"/>
              <a:t>The person chooses who to involve in the process</a:t>
            </a:r>
          </a:p>
          <a:p>
            <a:pPr lvl="1"/>
            <a:r>
              <a:rPr lang="en-GB" dirty="0"/>
              <a:t>The person chooses the setting and timing of meetings</a:t>
            </a:r>
          </a:p>
          <a:p>
            <a:endParaRPr lang="en-GB" dirty="0"/>
          </a:p>
          <a:p>
            <a:endParaRPr lang="en-GB" dirty="0"/>
          </a:p>
        </p:txBody>
      </p:sp>
    </p:spTree>
    <p:extLst>
      <p:ext uri="{BB962C8B-B14F-4D97-AF65-F5344CB8AC3E}">
        <p14:creationId xmlns:p14="http://schemas.microsoft.com/office/powerpoint/2010/main" val="36527715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Person Centred Planning</a:t>
            </a:r>
          </a:p>
        </p:txBody>
      </p:sp>
      <p:sp>
        <p:nvSpPr>
          <p:cNvPr id="3" name="Content Placeholder 2"/>
          <p:cNvSpPr>
            <a:spLocks noGrp="1"/>
          </p:cNvSpPr>
          <p:nvPr>
            <p:ph idx="1"/>
          </p:nvPr>
        </p:nvSpPr>
        <p:spPr/>
        <p:txBody>
          <a:bodyPr>
            <a:normAutofit/>
          </a:bodyPr>
          <a:lstStyle/>
          <a:p>
            <a:r>
              <a:rPr lang="en-GB" dirty="0"/>
              <a:t>Requires that practitioners have a </a:t>
            </a:r>
          </a:p>
          <a:p>
            <a:pPr lvl="1"/>
            <a:r>
              <a:rPr lang="en-GB" dirty="0"/>
              <a:t>flexible and responsive approach to meet peoples` changing circumstances</a:t>
            </a:r>
          </a:p>
          <a:p>
            <a:pPr lvl="1"/>
            <a:r>
              <a:rPr lang="en-GB" dirty="0"/>
              <a:t>guided by the principles of good planning rather than a standard procedure</a:t>
            </a:r>
          </a:p>
          <a:p>
            <a:r>
              <a:rPr lang="en-GB" dirty="0"/>
              <a:t>Practitioners need to be</a:t>
            </a:r>
          </a:p>
          <a:p>
            <a:pPr lvl="1"/>
            <a:r>
              <a:rPr lang="en-GB" dirty="0"/>
              <a:t>problem solving in partnership with the person and their family and friends</a:t>
            </a:r>
          </a:p>
        </p:txBody>
      </p:sp>
    </p:spTree>
    <p:extLst>
      <p:ext uri="{BB962C8B-B14F-4D97-AF65-F5344CB8AC3E}">
        <p14:creationId xmlns:p14="http://schemas.microsoft.com/office/powerpoint/2010/main" val="4555939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PCP in Legislation</a:t>
            </a:r>
          </a:p>
        </p:txBody>
      </p:sp>
      <p:sp>
        <p:nvSpPr>
          <p:cNvPr id="3" name="Content Placeholder 2"/>
          <p:cNvSpPr>
            <a:spLocks noGrp="1"/>
          </p:cNvSpPr>
          <p:nvPr>
            <p:ph idx="1"/>
          </p:nvPr>
        </p:nvSpPr>
        <p:spPr/>
        <p:txBody>
          <a:bodyPr/>
          <a:lstStyle/>
          <a:p>
            <a:r>
              <a:rPr lang="en-GB" dirty="0"/>
              <a:t>Embedded in key legislation</a:t>
            </a:r>
          </a:p>
          <a:p>
            <a:r>
              <a:rPr lang="en-GB" dirty="0"/>
              <a:t>UK Government</a:t>
            </a:r>
          </a:p>
          <a:p>
            <a:r>
              <a:rPr lang="en-GB" dirty="0"/>
              <a:t>Welsh Assembly</a:t>
            </a:r>
          </a:p>
          <a:p>
            <a:r>
              <a:rPr lang="en-GB" dirty="0"/>
              <a:t>NHS</a:t>
            </a:r>
          </a:p>
          <a:p>
            <a:r>
              <a:rPr lang="en-GB" dirty="0"/>
              <a:t>Third Sector</a:t>
            </a:r>
          </a:p>
          <a:p>
            <a:endParaRPr lang="en-GB" dirty="0"/>
          </a:p>
        </p:txBody>
      </p:sp>
    </p:spTree>
    <p:extLst>
      <p:ext uri="{BB962C8B-B14F-4D97-AF65-F5344CB8AC3E}">
        <p14:creationId xmlns:p14="http://schemas.microsoft.com/office/powerpoint/2010/main" val="288831047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Person Centred Practice in Advocacy</a:t>
            </a:r>
          </a:p>
        </p:txBody>
      </p:sp>
      <p:pic>
        <p:nvPicPr>
          <p:cNvPr id="4" name="Content Placeholder 3"/>
          <p:cNvPicPr>
            <a:picLocks noGrp="1"/>
          </p:cNvPicPr>
          <p:nvPr>
            <p:ph idx="1"/>
          </p:nvPr>
        </p:nvPicPr>
        <p:blipFill rotWithShape="1">
          <a:blip r:embed="rId2"/>
          <a:srcRect l="71460" t="10834" r="11422" b="18254"/>
          <a:stretch/>
        </p:blipFill>
        <p:spPr bwMode="auto">
          <a:xfrm>
            <a:off x="2889446" y="2582401"/>
            <a:ext cx="2373119" cy="3317875"/>
          </a:xfrm>
          <a:prstGeom prst="rect">
            <a:avLst/>
          </a:prstGeom>
          <a:ln>
            <a:noFill/>
          </a:ln>
          <a:extLst>
            <a:ext uri="{53640926-AAD7-44D8-BBD7-CCE9431645EC}">
              <a14:shadowObscured xmlns:a14="http://schemas.microsoft.com/office/drawing/2010/main"/>
            </a:ext>
          </a:extLst>
        </p:spPr>
      </p:pic>
      <p:sp>
        <p:nvSpPr>
          <p:cNvPr id="7" name="TextBox 6"/>
          <p:cNvSpPr txBox="1"/>
          <p:nvPr/>
        </p:nvSpPr>
        <p:spPr>
          <a:xfrm>
            <a:off x="6307973" y="3100648"/>
            <a:ext cx="4588625" cy="1754326"/>
          </a:xfrm>
          <a:prstGeom prst="rect">
            <a:avLst/>
          </a:prstGeom>
          <a:noFill/>
        </p:spPr>
        <p:txBody>
          <a:bodyPr wrap="square" rtlCol="0">
            <a:spAutoFit/>
          </a:bodyPr>
          <a:lstStyle/>
          <a:p>
            <a:r>
              <a:rPr lang="en-GB" b="1" dirty="0"/>
              <a:t>PERSON LED </a:t>
            </a:r>
            <a:r>
              <a:rPr lang="en-GB" dirty="0"/>
              <a:t>The Advocacy Provider and Advocates will put the people they advocate for first, ensuring that they are directed by their wishes and interests. Advocates will be non-judgemental and respectful of people’s needs, views, culture and experiences.</a:t>
            </a:r>
          </a:p>
        </p:txBody>
      </p:sp>
      <p:sp>
        <p:nvSpPr>
          <p:cNvPr id="8" name="Rectangle 7"/>
          <p:cNvSpPr/>
          <p:nvPr/>
        </p:nvSpPr>
        <p:spPr>
          <a:xfrm>
            <a:off x="6988924" y="5761776"/>
            <a:ext cx="4121962" cy="276999"/>
          </a:xfrm>
          <a:prstGeom prst="rect">
            <a:avLst/>
          </a:prstGeom>
        </p:spPr>
        <p:txBody>
          <a:bodyPr wrap="none">
            <a:spAutoFit/>
          </a:bodyPr>
          <a:lstStyle/>
          <a:p>
            <a:r>
              <a:rPr lang="en-GB" sz="1200" dirty="0">
                <a:hlinkClick r:id="rId3"/>
              </a:rPr>
              <a:t>https://www.ndti.org.uk/uploads/files/Advocacy-Charter-A3.pdf</a:t>
            </a:r>
            <a:endParaRPr lang="en-GB" sz="1200" dirty="0"/>
          </a:p>
        </p:txBody>
      </p:sp>
    </p:spTree>
    <p:extLst>
      <p:ext uri="{BB962C8B-B14F-4D97-AF65-F5344CB8AC3E}">
        <p14:creationId xmlns:p14="http://schemas.microsoft.com/office/powerpoint/2010/main" val="123317523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Person Centred Practice in Advocacy</a:t>
            </a:r>
          </a:p>
        </p:txBody>
      </p:sp>
      <p:pic>
        <p:nvPicPr>
          <p:cNvPr id="5" name="Picture 4"/>
          <p:cNvPicPr/>
          <p:nvPr/>
        </p:nvPicPr>
        <p:blipFill rotWithShape="1">
          <a:blip r:embed="rId2"/>
          <a:srcRect l="70795" t="9357" r="11256" b="15298"/>
          <a:stretch/>
        </p:blipFill>
        <p:spPr bwMode="auto">
          <a:xfrm>
            <a:off x="1732856" y="2500921"/>
            <a:ext cx="2473383" cy="3317875"/>
          </a:xfrm>
          <a:prstGeom prst="rect">
            <a:avLst/>
          </a:prstGeom>
          <a:ln>
            <a:noFill/>
          </a:ln>
          <a:extLst>
            <a:ext uri="{53640926-AAD7-44D8-BBD7-CCE9431645EC}">
              <a14:shadowObscured xmlns:a14="http://schemas.microsoft.com/office/drawing/2010/main"/>
            </a:ext>
          </a:extLst>
        </p:spPr>
      </p:pic>
      <p:sp>
        <p:nvSpPr>
          <p:cNvPr id="6" name="Rectangle 5"/>
          <p:cNvSpPr/>
          <p:nvPr/>
        </p:nvSpPr>
        <p:spPr>
          <a:xfrm>
            <a:off x="4547062" y="3347173"/>
            <a:ext cx="6982691" cy="1477328"/>
          </a:xfrm>
          <a:prstGeom prst="rect">
            <a:avLst/>
          </a:prstGeom>
        </p:spPr>
        <p:txBody>
          <a:bodyPr wrap="square">
            <a:spAutoFit/>
          </a:bodyPr>
          <a:lstStyle/>
          <a:p>
            <a:r>
              <a:rPr lang="en-GB" b="1" dirty="0"/>
              <a:t>Person Centred Approach</a:t>
            </a:r>
          </a:p>
          <a:p>
            <a:r>
              <a:rPr lang="en-GB" dirty="0"/>
              <a:t>Advocacy providers should be aware of their duties and responsibilities under relevant human rights and equality legislation including the Equality Act 2010, Human Rights Act 1998 and other relevant wider policies that promote personalisation and person centred care and support.</a:t>
            </a:r>
          </a:p>
        </p:txBody>
      </p:sp>
      <p:sp>
        <p:nvSpPr>
          <p:cNvPr id="9" name="Rectangle 8"/>
          <p:cNvSpPr/>
          <p:nvPr/>
        </p:nvSpPr>
        <p:spPr>
          <a:xfrm>
            <a:off x="5791199" y="5818796"/>
            <a:ext cx="6096000" cy="276999"/>
          </a:xfrm>
          <a:prstGeom prst="rect">
            <a:avLst/>
          </a:prstGeom>
        </p:spPr>
        <p:txBody>
          <a:bodyPr>
            <a:spAutoFit/>
          </a:bodyPr>
          <a:lstStyle/>
          <a:p>
            <a:r>
              <a:rPr lang="en-GB" sz="1200" dirty="0">
                <a:hlinkClick r:id="rId3"/>
              </a:rPr>
              <a:t>https://qualityadvocacy.org.uk/wp-content/uploads/2018/05/Code-of-Practice-1.pdf</a:t>
            </a:r>
            <a:endParaRPr lang="en-GB" sz="1200" dirty="0"/>
          </a:p>
        </p:txBody>
      </p:sp>
    </p:spTree>
    <p:extLst>
      <p:ext uri="{BB962C8B-B14F-4D97-AF65-F5344CB8AC3E}">
        <p14:creationId xmlns:p14="http://schemas.microsoft.com/office/powerpoint/2010/main" val="274264009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References</a:t>
            </a:r>
          </a:p>
        </p:txBody>
      </p:sp>
      <p:sp>
        <p:nvSpPr>
          <p:cNvPr id="3" name="Content Placeholder 2"/>
          <p:cNvSpPr>
            <a:spLocks noGrp="1"/>
          </p:cNvSpPr>
          <p:nvPr>
            <p:ph idx="1"/>
          </p:nvPr>
        </p:nvSpPr>
        <p:spPr/>
        <p:txBody>
          <a:bodyPr>
            <a:normAutofit fontScale="85000" lnSpcReduction="10000"/>
          </a:bodyPr>
          <a:lstStyle/>
          <a:p>
            <a:r>
              <a:rPr lang="en-GB" dirty="0"/>
              <a:t>HSE, (2016) </a:t>
            </a:r>
            <a:r>
              <a:rPr lang="en-GB" i="1" dirty="0"/>
              <a:t>Person-Centred Principles and Person-Centred Practice Framework </a:t>
            </a:r>
            <a:r>
              <a:rPr lang="en-GB" dirty="0"/>
              <a:t>Available at: </a:t>
            </a:r>
            <a:r>
              <a:rPr lang="en-GB" dirty="0">
                <a:hlinkClick r:id="rId2"/>
              </a:rPr>
              <a:t>https://www.hse.ie/eng/staff/resources/changeguide/resources/person-centred-principles-and-person-centred-practice-framework.pdf</a:t>
            </a:r>
            <a:r>
              <a:rPr lang="en-GB" dirty="0"/>
              <a:t> (Accessed 1 February 2020).</a:t>
            </a:r>
          </a:p>
          <a:p>
            <a:r>
              <a:rPr lang="en-GB" dirty="0"/>
              <a:t>McCormack, B. and </a:t>
            </a:r>
            <a:r>
              <a:rPr lang="en-GB" dirty="0" err="1"/>
              <a:t>McCance</a:t>
            </a:r>
            <a:r>
              <a:rPr lang="en-GB" dirty="0"/>
              <a:t>, T. (2017) </a:t>
            </a:r>
            <a:r>
              <a:rPr lang="en-GB" i="1" dirty="0"/>
              <a:t>People’s Needs Defining Change – Health Services Change Guide </a:t>
            </a:r>
            <a:r>
              <a:rPr lang="en-GB" dirty="0"/>
              <a:t>Available at: </a:t>
            </a:r>
            <a:r>
              <a:rPr lang="en-GB" dirty="0">
                <a:hlinkClick r:id="rId2"/>
              </a:rPr>
              <a:t>https://www.hse.ie/eng/staff/resources/changeguide/resources/person-centred-principles-and-person-centred-practice-framework.pdf</a:t>
            </a:r>
            <a:r>
              <a:rPr lang="en-GB" dirty="0"/>
              <a:t> (Accessed: 1 February 2020).</a:t>
            </a:r>
            <a:endParaRPr lang="en-GB" i="1" dirty="0"/>
          </a:p>
          <a:p>
            <a:r>
              <a:rPr lang="en-GB" dirty="0"/>
              <a:t>Price, B. (2019) </a:t>
            </a:r>
            <a:r>
              <a:rPr lang="en-GB" i="1" dirty="0"/>
              <a:t>Delivering Person Centred Care in Nursing. </a:t>
            </a:r>
            <a:r>
              <a:rPr lang="en-GB" dirty="0"/>
              <a:t>UK: Sage. </a:t>
            </a:r>
          </a:p>
          <a:p>
            <a:r>
              <a:rPr lang="en-GB" dirty="0"/>
              <a:t>Sanderson, H. (2000) </a:t>
            </a:r>
            <a:r>
              <a:rPr lang="en-GB" i="1" dirty="0"/>
              <a:t>Person Centred Planning: Key Features and Approaches </a:t>
            </a:r>
            <a:r>
              <a:rPr lang="en-GB" dirty="0"/>
              <a:t>Available at: </a:t>
            </a:r>
            <a:r>
              <a:rPr lang="en-GB" dirty="0">
                <a:hlinkClick r:id="rId3"/>
              </a:rPr>
              <a:t>http://www.familiesleadingplanning.co.uk/documents/pcp%20key%20features%20and%20styles.pdf</a:t>
            </a:r>
            <a:r>
              <a:rPr lang="en-GB" dirty="0"/>
              <a:t> (Accessed 1 February 2020).</a:t>
            </a:r>
            <a:endParaRPr lang="en-GB" i="1" dirty="0"/>
          </a:p>
          <a:p>
            <a:r>
              <a:rPr lang="en-GB" dirty="0"/>
              <a:t>Sharma, T., Bamford, M. and Dodman, D. (2015)</a:t>
            </a:r>
            <a:r>
              <a:rPr lang="en-GB" b="1" dirty="0"/>
              <a:t> </a:t>
            </a:r>
            <a:r>
              <a:rPr lang="en-GB" i="1" dirty="0"/>
              <a:t>Person-centred care: an Overview of Reviews. </a:t>
            </a:r>
            <a:r>
              <a:rPr lang="en-GB" dirty="0"/>
              <a:t>Available at: </a:t>
            </a:r>
            <a:r>
              <a:rPr lang="en-GB" dirty="0">
                <a:hlinkClick r:id="rId4"/>
              </a:rPr>
              <a:t>https://www.ncbi.nlm.nih.gov/pubmed</a:t>
            </a:r>
            <a:r>
              <a:rPr lang="en-GB" dirty="0"/>
              <a:t> (Accessed: 1 February 2020).</a:t>
            </a:r>
            <a:endParaRPr lang="en-GB" i="1" dirty="0"/>
          </a:p>
          <a:p>
            <a:endParaRPr lang="en-GB" dirty="0"/>
          </a:p>
          <a:p>
            <a:endParaRPr lang="en-GB" dirty="0"/>
          </a:p>
        </p:txBody>
      </p:sp>
    </p:spTree>
    <p:extLst>
      <p:ext uri="{BB962C8B-B14F-4D97-AF65-F5344CB8AC3E}">
        <p14:creationId xmlns:p14="http://schemas.microsoft.com/office/powerpoint/2010/main" val="3391364391"/>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otalTime>0</TotalTime>
  <Words>1837</Words>
  <Application>Microsoft Office PowerPoint</Application>
  <PresentationFormat>Widescreen</PresentationFormat>
  <Paragraphs>163</Paragraphs>
  <Slides>31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31</vt:i4>
      </vt:variant>
    </vt:vector>
  </HeadingPairs>
  <TitlesOfParts>
    <vt:vector size="36" baseType="lpstr">
      <vt:lpstr>Arial</vt:lpstr>
      <vt:lpstr>Trebuchet MS</vt:lpstr>
      <vt:lpstr>Wingdings</vt:lpstr>
      <vt:lpstr>Wingdings 3</vt:lpstr>
      <vt:lpstr>Facet</vt:lpstr>
      <vt:lpstr>Person Centred Practice</vt:lpstr>
      <vt:lpstr>What is Person Centred Practice?</vt:lpstr>
      <vt:lpstr>Person Centred Practice (PCP)</vt:lpstr>
      <vt:lpstr>Person Centred Practice</vt:lpstr>
      <vt:lpstr>Person Centred Practice</vt:lpstr>
      <vt:lpstr>Person Centred Planning</vt:lpstr>
      <vt:lpstr>PCP Requirements</vt:lpstr>
      <vt:lpstr>PowerPoint Presentation</vt:lpstr>
      <vt:lpstr>Being ‘Person Centred’</vt:lpstr>
      <vt:lpstr>Key Premises of Person Centred Care</vt:lpstr>
      <vt:lpstr>PowerPoint Presentation</vt:lpstr>
      <vt:lpstr>What are Person Centred Approaches?</vt:lpstr>
      <vt:lpstr>Person Centred Care</vt:lpstr>
      <vt:lpstr>PCP is NOT…</vt:lpstr>
      <vt:lpstr>Who Would Benefit from a Person Centred Approach?</vt:lpstr>
      <vt:lpstr>Person-Centred Principles and Person-Centred Practice Framework</vt:lpstr>
      <vt:lpstr>Person Centred Principles</vt:lpstr>
      <vt:lpstr>Person Centred Principles</vt:lpstr>
      <vt:lpstr>Person Centred Principles</vt:lpstr>
      <vt:lpstr>PowerPoint Presentation</vt:lpstr>
      <vt:lpstr>Person Centred Planning</vt:lpstr>
      <vt:lpstr>Tools Used in PCP</vt:lpstr>
      <vt:lpstr>Tools Used in PCP</vt:lpstr>
      <vt:lpstr>Key Features of  Person Centred Planning</vt:lpstr>
      <vt:lpstr>Key Features of Person Centred Planning</vt:lpstr>
      <vt:lpstr>Key Features of  Person Centred Planning</vt:lpstr>
      <vt:lpstr>Person Centred Planning</vt:lpstr>
      <vt:lpstr>PCP in Legislation</vt:lpstr>
      <vt:lpstr>Person Centred Practice in Advocacy</vt:lpstr>
      <vt:lpstr>Person Centred Practice in Advocacy</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Person Centred Practice</dc:title>
  <dc:creator>Phillip Morgan</dc:creator>
  <cp:lastModifiedBy>Phillip Morgan</cp:lastModifiedBy>
  <cp:revision>1</cp:revision>
  <dcterms:created xsi:type="dcterms:W3CDTF">2020-09-15T11:02:26Z</dcterms:created>
  <dcterms:modified xsi:type="dcterms:W3CDTF">2020-09-15T11:03:16Z</dcterms:modified>
</cp:coreProperties>
</file>