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10693400" cy="15113000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  <p:embeddedFont>
      <p:font typeface="Times New Roman" panose="02020603050405020304" pitchFamily="18" charset="0"/>
      <p:regular r:id="rId8"/>
    </p:embeddedFont>
    <p:embeddedFont>
      <p:font typeface="Times New Roman Bold" panose="02020803070505020304" pitchFamily="18" charset="0"/>
      <p:regular r:id="rId9"/>
      <p:bold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75" d="100"/>
          <a:sy n="75" d="100"/>
        </p:scale>
        <p:origin x="870" y="-28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font" Target="fonts/font4.fntdata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3.fntdata" /><Relationship Id="rId11" Type="http://schemas.openxmlformats.org/officeDocument/2006/relationships/presProps" Target="presProps.xml" /><Relationship Id="rId5" Type="http://schemas.openxmlformats.org/officeDocument/2006/relationships/font" Target="fonts/font2.fntdata" /><Relationship Id="rId10" Type="http://schemas.openxmlformats.org/officeDocument/2006/relationships/font" Target="fonts/font7.fntdata" /><Relationship Id="rId4" Type="http://schemas.openxmlformats.org/officeDocument/2006/relationships/font" Target="fonts/font1.fntdata" /><Relationship Id="rId9" Type="http://schemas.openxmlformats.org/officeDocument/2006/relationships/font" Target="fonts/font6.fntdata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 /><Relationship Id="rId13" Type="http://schemas.openxmlformats.org/officeDocument/2006/relationships/hyperlink" Target="https://www.cancer.org/cancer/risk-prevention/tobacco/guide-quitting-smoking/nicotine-replacement-therapy.html" TargetMode="External" /><Relationship Id="rId18" Type="http://schemas.openxmlformats.org/officeDocument/2006/relationships/hyperlink" Target="https://doi.org/10.4018/IJIIT.309582" TargetMode="External" /><Relationship Id="rId3" Type="http://schemas.openxmlformats.org/officeDocument/2006/relationships/image" Target="../media/image3.png" /><Relationship Id="rId21" Type="http://schemas.openxmlformats.org/officeDocument/2006/relationships/hyperlink" Target="https://www.ons.gov.uk/peoplepopulationandcommunity/healthandsocialcare/healthandlifeexpectancies/bulletins/adultsmokinghabitsingreatbritain/2024" TargetMode="External" /><Relationship Id="rId7" Type="http://schemas.openxmlformats.org/officeDocument/2006/relationships/image" Target="../media/image7.png" /><Relationship Id="rId12" Type="http://schemas.openxmlformats.org/officeDocument/2006/relationships/hyperlink" Target="https://doi.org/10.1016/j.indmarman.2023.08.013" TargetMode="External" /><Relationship Id="rId17" Type="http://schemas.openxmlformats.org/officeDocument/2006/relationships/hyperlink" Target="https://doi.org/10.1186/s13063-018-3000-1" TargetMode="External" /><Relationship Id="rId2" Type="http://schemas.openxmlformats.org/officeDocument/2006/relationships/image" Target="../media/image2.png" /><Relationship Id="rId16" Type="http://schemas.openxmlformats.org/officeDocument/2006/relationships/hyperlink" Target="https://www.gov.uk/government/publications/smoking-and-tobacco-applying-all-our-health/smoking-and-tobacco-applying-all-our-health" TargetMode="External" /><Relationship Id="rId20" Type="http://schemas.openxmlformats.org/officeDocument/2006/relationships/hyperlink" Target="https://www.nhs.uk/better-health/quit-smoking/" TargetMode="Externa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6.png" /><Relationship Id="rId11" Type="http://schemas.openxmlformats.org/officeDocument/2006/relationships/hyperlink" Target="https://ash.org.uk/media-centre/news/press-releases/new-analysis-shows-spending-to-reduce-smoking-is-a-good-deal-for-the-chancellor" TargetMode="External" /><Relationship Id="rId5" Type="http://schemas.openxmlformats.org/officeDocument/2006/relationships/image" Target="../media/image5.png" /><Relationship Id="rId15" Type="http://schemas.openxmlformats.org/officeDocument/2006/relationships/hyperlink" Target="https://doi.org/10.1177/205520762412990" TargetMode="External" /><Relationship Id="rId23" Type="http://schemas.openxmlformats.org/officeDocument/2006/relationships/hyperlink" Target="https://www.who.int/health-topics/health-promotion#tab=tab_1" TargetMode="External" /><Relationship Id="rId10" Type="http://schemas.openxmlformats.org/officeDocument/2006/relationships/hyperlink" Target="https://ash.org.uk/uploads/Smoking-Statistics-Fact-Sheet.pdf?v=1697728811" TargetMode="External" /><Relationship Id="rId19" Type="http://schemas.openxmlformats.org/officeDocument/2006/relationships/hyperlink" Target="https://www.cell.com/heliyon/fulltext/S2405-8440(23)03592-2?uuid=uuid:3f5e9880-81e4-484f-aa6e-05532504b2bb" TargetMode="External" /><Relationship Id="rId4" Type="http://schemas.openxmlformats.org/officeDocument/2006/relationships/image" Target="../media/image4.png" /><Relationship Id="rId9" Type="http://schemas.openxmlformats.org/officeDocument/2006/relationships/hyperlink" Target="https://doi.org/10.3390/su132011237" TargetMode="External" /><Relationship Id="rId14" Type="http://schemas.openxmlformats.org/officeDocument/2006/relationships/hyperlink" Target="https://doi.org/10.1016/j.invent.2025.100821" TargetMode="External" /><Relationship Id="rId22" Type="http://schemas.openxmlformats.org/officeDocument/2006/relationships/hyperlink" Target="https://doi.org/10.52131/pjhss.2025.v13i2.288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26767" y="6647484"/>
            <a:ext cx="8296033" cy="3755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52"/>
              </a:lnSpc>
            </a:pP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Name: </a:t>
            </a:r>
            <a:r>
              <a:rPr lang="en-US" sz="2608" b="1" dirty="0" err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Jaimin</a:t>
            </a:r>
            <a:r>
              <a:rPr lang="en-IN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IN" sz="2608" b="1" dirty="0" err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Jadav</a:t>
            </a:r>
            <a:r>
              <a:rPr lang="en-IN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endParaRPr lang="en-US" sz="2608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ctr">
              <a:lnSpc>
                <a:spcPts val="3652"/>
              </a:lnSpc>
            </a:pP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Number: </a:t>
            </a:r>
            <a:r>
              <a:rPr lang="en-IN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2437156</a:t>
            </a:r>
            <a:endParaRPr lang="en-US" sz="2608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ctr">
              <a:lnSpc>
                <a:spcPts val="3652"/>
              </a:lnSpc>
            </a:pP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Module Code: LCHS7009</a:t>
            </a:r>
          </a:p>
          <a:p>
            <a:pPr algn="ctr">
              <a:lnSpc>
                <a:spcPts val="3652"/>
              </a:lnSpc>
            </a:pP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Module Title: Population Health and Digital Health Promotion</a:t>
            </a:r>
          </a:p>
          <a:p>
            <a:pPr algn="ctr">
              <a:lnSpc>
                <a:spcPts val="3652"/>
              </a:lnSpc>
            </a:pP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Lecturer’s Name: </a:t>
            </a:r>
            <a:r>
              <a:rPr lang="en-US" sz="2608" b="1" dirty="0" err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Dr</a:t>
            </a: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sz="2608" b="1" dirty="0" err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Besty</a:t>
            </a: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Jose</a:t>
            </a:r>
          </a:p>
          <a:p>
            <a:pPr algn="ctr">
              <a:lnSpc>
                <a:spcPts val="3652"/>
              </a:lnSpc>
            </a:pP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Assignment Title: Component 2 </a:t>
            </a:r>
          </a:p>
          <a:p>
            <a:pPr algn="ctr">
              <a:lnSpc>
                <a:spcPts val="3652"/>
              </a:lnSpc>
              <a:spcBef>
                <a:spcPct val="0"/>
              </a:spcBef>
            </a:pPr>
            <a:r>
              <a:rPr lang="en-US" sz="2608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Poster</a:t>
            </a:r>
          </a:p>
        </p:txBody>
      </p:sp>
      <p:sp>
        <p:nvSpPr>
          <p:cNvPr id="3" name="Freeform 3"/>
          <p:cNvSpPr/>
          <p:nvPr/>
        </p:nvSpPr>
        <p:spPr>
          <a:xfrm>
            <a:off x="4469344" y="1965989"/>
            <a:ext cx="5974618" cy="2382663"/>
          </a:xfrm>
          <a:custGeom>
            <a:avLst/>
            <a:gdLst/>
            <a:ahLst/>
            <a:cxnLst/>
            <a:rect l="l" t="t" r="r" b="b"/>
            <a:pathLst>
              <a:path w="5974618" h="2382663">
                <a:moveTo>
                  <a:pt x="0" y="0"/>
                </a:moveTo>
                <a:lnTo>
                  <a:pt x="5974618" y="0"/>
                </a:lnTo>
                <a:lnTo>
                  <a:pt x="5974618" y="2382663"/>
                </a:lnTo>
                <a:lnTo>
                  <a:pt x="0" y="238266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0530" y="4823864"/>
            <a:ext cx="2623701" cy="1929132"/>
          </a:xfrm>
          <a:custGeom>
            <a:avLst/>
            <a:gdLst/>
            <a:ahLst/>
            <a:cxnLst/>
            <a:rect l="l" t="t" r="r" b="b"/>
            <a:pathLst>
              <a:path w="2623701" h="1929132">
                <a:moveTo>
                  <a:pt x="0" y="0"/>
                </a:moveTo>
                <a:lnTo>
                  <a:pt x="2623700" y="0"/>
                </a:lnTo>
                <a:lnTo>
                  <a:pt x="2623700" y="1929133"/>
                </a:lnTo>
                <a:lnTo>
                  <a:pt x="0" y="19291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348" t="-1491" r="-9232" b="-274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2871913" y="161016"/>
            <a:ext cx="5075470" cy="901773"/>
            <a:chOff x="0" y="0"/>
            <a:chExt cx="1286115" cy="22850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86115" cy="228508"/>
            </a:xfrm>
            <a:custGeom>
              <a:avLst/>
              <a:gdLst/>
              <a:ahLst/>
              <a:cxnLst/>
              <a:rect l="l" t="t" r="r" b="b"/>
              <a:pathLst>
                <a:path w="1286115" h="228508">
                  <a:moveTo>
                    <a:pt x="27456" y="0"/>
                  </a:moveTo>
                  <a:lnTo>
                    <a:pt x="1258659" y="0"/>
                  </a:lnTo>
                  <a:cubicBezTo>
                    <a:pt x="1273822" y="0"/>
                    <a:pt x="1286115" y="12293"/>
                    <a:pt x="1286115" y="27456"/>
                  </a:cubicBezTo>
                  <a:lnTo>
                    <a:pt x="1286115" y="201051"/>
                  </a:lnTo>
                  <a:cubicBezTo>
                    <a:pt x="1286115" y="216215"/>
                    <a:pt x="1273822" y="228508"/>
                    <a:pt x="1258659" y="228508"/>
                  </a:cubicBezTo>
                  <a:lnTo>
                    <a:pt x="27456" y="228508"/>
                  </a:lnTo>
                  <a:cubicBezTo>
                    <a:pt x="12293" y="228508"/>
                    <a:pt x="0" y="216215"/>
                    <a:pt x="0" y="201051"/>
                  </a:cubicBezTo>
                  <a:lnTo>
                    <a:pt x="0" y="27456"/>
                  </a:lnTo>
                  <a:cubicBezTo>
                    <a:pt x="0" y="12293"/>
                    <a:pt x="12293" y="0"/>
                    <a:pt x="2745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89D957">
                    <a:alpha val="100000"/>
                  </a:srgbClr>
                </a:gs>
                <a:gs pos="100000">
                  <a:srgbClr val="C9E265">
                    <a:alpha val="100000"/>
                  </a:srgbClr>
                </a:gs>
              </a:gsLst>
              <a:lin ang="0"/>
            </a:gradFill>
            <a:ln w="19050" cap="sq">
              <a:solidFill>
                <a:srgbClr val="E2A9F1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286115" cy="285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r>
                <a:rPr lang="en-US" sz="2000" b="1">
                  <a:solidFill>
                    <a:srgbClr val="000000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AI-Driven smoke-free Application- NuraBreath. 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2210" y="1224714"/>
            <a:ext cx="5103790" cy="3511542"/>
            <a:chOff x="0" y="0"/>
            <a:chExt cx="1293291" cy="88981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93291" cy="889818"/>
            </a:xfrm>
            <a:custGeom>
              <a:avLst/>
              <a:gdLst/>
              <a:ahLst/>
              <a:cxnLst/>
              <a:rect l="l" t="t" r="r" b="b"/>
              <a:pathLst>
                <a:path w="1293291" h="889818">
                  <a:moveTo>
                    <a:pt x="0" y="0"/>
                  </a:moveTo>
                  <a:lnTo>
                    <a:pt x="1293291" y="0"/>
                  </a:lnTo>
                  <a:lnTo>
                    <a:pt x="1293291" y="889818"/>
                  </a:lnTo>
                  <a:lnTo>
                    <a:pt x="0" y="889818"/>
                  </a:lnTo>
                  <a:close/>
                </a:path>
              </a:pathLst>
            </a:custGeom>
            <a:solidFill>
              <a:srgbClr val="FDFEFD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293291" cy="9374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536063" y="1224714"/>
            <a:ext cx="4974088" cy="3208857"/>
            <a:chOff x="0" y="0"/>
            <a:chExt cx="713700" cy="46041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13700" cy="460418"/>
            </a:xfrm>
            <a:custGeom>
              <a:avLst/>
              <a:gdLst/>
              <a:ahLst/>
              <a:cxnLst/>
              <a:rect l="l" t="t" r="r" b="b"/>
              <a:pathLst>
                <a:path w="713700" h="460418">
                  <a:moveTo>
                    <a:pt x="0" y="0"/>
                  </a:moveTo>
                  <a:lnTo>
                    <a:pt x="713700" y="0"/>
                  </a:lnTo>
                  <a:lnTo>
                    <a:pt x="713700" y="460418"/>
                  </a:lnTo>
                  <a:lnTo>
                    <a:pt x="0" y="460418"/>
                  </a:lnTo>
                  <a:close/>
                </a:path>
              </a:pathLst>
            </a:custGeom>
            <a:solidFill>
              <a:srgbClr val="FDFEFD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713700" cy="508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42210" y="6817788"/>
            <a:ext cx="5103790" cy="2785861"/>
            <a:chOff x="0" y="0"/>
            <a:chExt cx="862411" cy="47074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62411" cy="470740"/>
            </a:xfrm>
            <a:custGeom>
              <a:avLst/>
              <a:gdLst/>
              <a:ahLst/>
              <a:cxnLst/>
              <a:rect l="l" t="t" r="r" b="b"/>
              <a:pathLst>
                <a:path w="862411" h="470740">
                  <a:moveTo>
                    <a:pt x="0" y="0"/>
                  </a:moveTo>
                  <a:lnTo>
                    <a:pt x="862411" y="0"/>
                  </a:lnTo>
                  <a:lnTo>
                    <a:pt x="862411" y="470740"/>
                  </a:lnTo>
                  <a:lnTo>
                    <a:pt x="0" y="470740"/>
                  </a:lnTo>
                  <a:close/>
                </a:path>
              </a:pathLst>
            </a:custGeom>
            <a:solidFill>
              <a:srgbClr val="FDFEFD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862411" cy="5183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547916" y="6848458"/>
            <a:ext cx="4798934" cy="2771038"/>
            <a:chOff x="0" y="0"/>
            <a:chExt cx="950032" cy="54857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50032" cy="548575"/>
            </a:xfrm>
            <a:custGeom>
              <a:avLst/>
              <a:gdLst/>
              <a:ahLst/>
              <a:cxnLst/>
              <a:rect l="l" t="t" r="r" b="b"/>
              <a:pathLst>
                <a:path w="950032" h="548575">
                  <a:moveTo>
                    <a:pt x="0" y="0"/>
                  </a:moveTo>
                  <a:lnTo>
                    <a:pt x="950032" y="0"/>
                  </a:lnTo>
                  <a:lnTo>
                    <a:pt x="950032" y="548575"/>
                  </a:lnTo>
                  <a:lnTo>
                    <a:pt x="0" y="548575"/>
                  </a:lnTo>
                  <a:close/>
                </a:path>
              </a:pathLst>
            </a:custGeom>
            <a:solidFill>
              <a:srgbClr val="FDFEFD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950032" cy="5962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5536063" y="4500246"/>
            <a:ext cx="4974088" cy="2222292"/>
          </a:xfrm>
          <a:custGeom>
            <a:avLst/>
            <a:gdLst/>
            <a:ahLst/>
            <a:cxnLst/>
            <a:rect l="l" t="t" r="r" b="b"/>
            <a:pathLst>
              <a:path w="4974088" h="2222292">
                <a:moveTo>
                  <a:pt x="0" y="0"/>
                </a:moveTo>
                <a:lnTo>
                  <a:pt x="4974087" y="0"/>
                </a:lnTo>
                <a:lnTo>
                  <a:pt x="4974087" y="2222292"/>
                </a:lnTo>
                <a:lnTo>
                  <a:pt x="0" y="22222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0703" b="-18390"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5561914" y="9804786"/>
            <a:ext cx="4822642" cy="2671586"/>
            <a:chOff x="0" y="0"/>
            <a:chExt cx="637957" cy="32751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7957" cy="327518"/>
            </a:xfrm>
            <a:custGeom>
              <a:avLst/>
              <a:gdLst/>
              <a:ahLst/>
              <a:cxnLst/>
              <a:rect l="l" t="t" r="r" b="b"/>
              <a:pathLst>
                <a:path w="637957" h="327518">
                  <a:moveTo>
                    <a:pt x="0" y="0"/>
                  </a:moveTo>
                  <a:lnTo>
                    <a:pt x="637957" y="0"/>
                  </a:lnTo>
                  <a:lnTo>
                    <a:pt x="637957" y="327518"/>
                  </a:lnTo>
                  <a:lnTo>
                    <a:pt x="0" y="327518"/>
                  </a:lnTo>
                  <a:close/>
                </a:path>
              </a:pathLst>
            </a:custGeom>
            <a:solidFill>
              <a:srgbClr val="FDFEFD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637957" cy="3751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270530" y="106421"/>
            <a:ext cx="2464725" cy="1032568"/>
          </a:xfrm>
          <a:custGeom>
            <a:avLst/>
            <a:gdLst/>
            <a:ahLst/>
            <a:cxnLst/>
            <a:rect l="l" t="t" r="r" b="b"/>
            <a:pathLst>
              <a:path w="2464725" h="1032568">
                <a:moveTo>
                  <a:pt x="0" y="0"/>
                </a:moveTo>
                <a:lnTo>
                  <a:pt x="2464725" y="0"/>
                </a:lnTo>
                <a:lnTo>
                  <a:pt x="2464725" y="1032568"/>
                </a:lnTo>
                <a:lnTo>
                  <a:pt x="0" y="103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3572" t="-38014" b="-42717"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242210" y="9689374"/>
            <a:ext cx="2351338" cy="2741085"/>
          </a:xfrm>
          <a:custGeom>
            <a:avLst/>
            <a:gdLst/>
            <a:ahLst/>
            <a:cxnLst/>
            <a:rect l="l" t="t" r="r" b="b"/>
            <a:pathLst>
              <a:path w="2351338" h="2741085">
                <a:moveTo>
                  <a:pt x="0" y="0"/>
                </a:moveTo>
                <a:lnTo>
                  <a:pt x="2351338" y="0"/>
                </a:lnTo>
                <a:lnTo>
                  <a:pt x="2351338" y="2741084"/>
                </a:lnTo>
                <a:lnTo>
                  <a:pt x="0" y="274108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760" b="-125"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3018055" y="4823864"/>
            <a:ext cx="2327945" cy="1929132"/>
          </a:xfrm>
          <a:custGeom>
            <a:avLst/>
            <a:gdLst/>
            <a:ahLst/>
            <a:cxnLst/>
            <a:rect l="l" t="t" r="r" b="b"/>
            <a:pathLst>
              <a:path w="2327945" h="1929132">
                <a:moveTo>
                  <a:pt x="0" y="0"/>
                </a:moveTo>
                <a:lnTo>
                  <a:pt x="2327945" y="0"/>
                </a:lnTo>
                <a:lnTo>
                  <a:pt x="2327945" y="1929133"/>
                </a:lnTo>
                <a:lnTo>
                  <a:pt x="0" y="19291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2942"/>
            </a:stretch>
          </a:blipFill>
        </p:spPr>
      </p:sp>
      <p:grpSp>
        <p:nvGrpSpPr>
          <p:cNvPr id="25" name="Group 25"/>
          <p:cNvGrpSpPr/>
          <p:nvPr/>
        </p:nvGrpSpPr>
        <p:grpSpPr>
          <a:xfrm>
            <a:off x="270530" y="12533502"/>
            <a:ext cx="10064467" cy="2371903"/>
            <a:chOff x="0" y="0"/>
            <a:chExt cx="1992436" cy="469559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992436" cy="469559"/>
            </a:xfrm>
            <a:custGeom>
              <a:avLst/>
              <a:gdLst/>
              <a:ahLst/>
              <a:cxnLst/>
              <a:rect l="l" t="t" r="r" b="b"/>
              <a:pathLst>
                <a:path w="1992436" h="469559">
                  <a:moveTo>
                    <a:pt x="15625" y="0"/>
                  </a:moveTo>
                  <a:lnTo>
                    <a:pt x="1976811" y="0"/>
                  </a:lnTo>
                  <a:cubicBezTo>
                    <a:pt x="1980954" y="0"/>
                    <a:pt x="1984929" y="1646"/>
                    <a:pt x="1987859" y="4576"/>
                  </a:cubicBezTo>
                  <a:cubicBezTo>
                    <a:pt x="1990789" y="7507"/>
                    <a:pt x="1992436" y="11481"/>
                    <a:pt x="1992436" y="15625"/>
                  </a:cubicBezTo>
                  <a:lnTo>
                    <a:pt x="1992436" y="453934"/>
                  </a:lnTo>
                  <a:cubicBezTo>
                    <a:pt x="1992436" y="458078"/>
                    <a:pt x="1990789" y="462053"/>
                    <a:pt x="1987859" y="464983"/>
                  </a:cubicBezTo>
                  <a:cubicBezTo>
                    <a:pt x="1984929" y="467913"/>
                    <a:pt x="1980954" y="469559"/>
                    <a:pt x="1976811" y="469559"/>
                  </a:cubicBezTo>
                  <a:lnTo>
                    <a:pt x="15625" y="469559"/>
                  </a:lnTo>
                  <a:cubicBezTo>
                    <a:pt x="11481" y="469559"/>
                    <a:pt x="7507" y="467913"/>
                    <a:pt x="4576" y="464983"/>
                  </a:cubicBezTo>
                  <a:cubicBezTo>
                    <a:pt x="1646" y="462053"/>
                    <a:pt x="0" y="458078"/>
                    <a:pt x="0" y="453934"/>
                  </a:cubicBezTo>
                  <a:lnTo>
                    <a:pt x="0" y="15625"/>
                  </a:lnTo>
                  <a:cubicBezTo>
                    <a:pt x="0" y="11481"/>
                    <a:pt x="1646" y="7507"/>
                    <a:pt x="4576" y="4576"/>
                  </a:cubicBezTo>
                  <a:cubicBezTo>
                    <a:pt x="7507" y="1646"/>
                    <a:pt x="11481" y="0"/>
                    <a:pt x="15625" y="0"/>
                  </a:cubicBezTo>
                  <a:close/>
                </a:path>
              </a:pathLst>
            </a:custGeom>
            <a:solidFill>
              <a:srgbClr val="FDFEFD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47625"/>
              <a:ext cx="1992436" cy="5171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>
            <a:off x="2664241" y="9771620"/>
            <a:ext cx="2681759" cy="2576592"/>
          </a:xfrm>
          <a:custGeom>
            <a:avLst/>
            <a:gdLst/>
            <a:ahLst/>
            <a:cxnLst/>
            <a:rect l="l" t="t" r="r" b="b"/>
            <a:pathLst>
              <a:path w="2681759" h="2576592">
                <a:moveTo>
                  <a:pt x="0" y="0"/>
                </a:moveTo>
                <a:lnTo>
                  <a:pt x="2681759" y="0"/>
                </a:lnTo>
                <a:lnTo>
                  <a:pt x="2681759" y="2576592"/>
                </a:lnTo>
                <a:lnTo>
                  <a:pt x="0" y="257659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8349278" y="161016"/>
            <a:ext cx="1554540" cy="901773"/>
          </a:xfrm>
          <a:custGeom>
            <a:avLst/>
            <a:gdLst/>
            <a:ahLst/>
            <a:cxnLst/>
            <a:rect l="l" t="t" r="r" b="b"/>
            <a:pathLst>
              <a:path w="1554540" h="901773">
                <a:moveTo>
                  <a:pt x="0" y="0"/>
                </a:moveTo>
                <a:lnTo>
                  <a:pt x="1554540" y="0"/>
                </a:lnTo>
                <a:lnTo>
                  <a:pt x="1554540" y="901773"/>
                </a:lnTo>
                <a:lnTo>
                  <a:pt x="0" y="90177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30267" t="-83979" r="-27736" b="-88399"/>
            </a:stretch>
          </a:blipFill>
        </p:spPr>
      </p:sp>
      <p:sp>
        <p:nvSpPr>
          <p:cNvPr id="30" name="TextBox 30"/>
          <p:cNvSpPr txBox="1"/>
          <p:nvPr/>
        </p:nvSpPr>
        <p:spPr>
          <a:xfrm>
            <a:off x="1820283" y="1262814"/>
            <a:ext cx="1947644" cy="281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2" lvl="1" indent="-183516" algn="l">
              <a:lnSpc>
                <a:spcPts val="2380"/>
              </a:lnSpc>
              <a:spcBef>
                <a:spcPct val="0"/>
              </a:spcBef>
              <a:buAutoNum type="arabicPeriod"/>
            </a:pPr>
            <a:r>
              <a:rPr lang="en-US" sz="16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Background</a:t>
            </a:r>
            <a:r>
              <a:rPr lang="en-US" sz="17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2151" y="6916892"/>
            <a:ext cx="4283907" cy="281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3516" lvl="1" algn="l">
              <a:lnSpc>
                <a:spcPts val="2380"/>
              </a:lnSpc>
              <a:spcBef>
                <a:spcPct val="0"/>
              </a:spcBef>
            </a:pPr>
            <a:r>
              <a:rPr lang="en-IN" sz="17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2. </a:t>
            </a:r>
            <a:r>
              <a:rPr lang="en-US" sz="17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Health promotion values and principles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70297" y="1277969"/>
            <a:ext cx="3757962" cy="281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3516" lvl="1" algn="l">
              <a:lnSpc>
                <a:spcPts val="2380"/>
              </a:lnSpc>
              <a:spcBef>
                <a:spcPct val="0"/>
              </a:spcBef>
            </a:pPr>
            <a:r>
              <a:rPr lang="en-IN" sz="17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3. </a:t>
            </a:r>
            <a:r>
              <a:rPr lang="en-US" sz="1700" b="1" dirty="0" err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Behavioural</a:t>
            </a:r>
            <a:r>
              <a:rPr lang="en-US" sz="17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change theory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922587" y="6924566"/>
            <a:ext cx="2165584" cy="281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3516" lvl="1" algn="l">
              <a:lnSpc>
                <a:spcPts val="2380"/>
              </a:lnSpc>
              <a:spcBef>
                <a:spcPct val="0"/>
              </a:spcBef>
            </a:pPr>
            <a:r>
              <a:rPr lang="en-IN" sz="17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4. </a:t>
            </a:r>
            <a:r>
              <a:rPr lang="en-US" sz="17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Expected Outcome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060436" y="10046502"/>
            <a:ext cx="1538477" cy="2945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94311" lvl="1" algn="l">
              <a:lnSpc>
                <a:spcPts val="2520"/>
              </a:lnSpc>
              <a:spcBef>
                <a:spcPct val="0"/>
              </a:spcBef>
            </a:pPr>
            <a:r>
              <a:rPr lang="en-IN" sz="18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5. </a:t>
            </a:r>
            <a:r>
              <a:rPr lang="en-US" sz="18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Conclusion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42210" y="1524379"/>
            <a:ext cx="5060553" cy="3470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39239" lvl="1" indent="-119619" algn="just">
              <a:lnSpc>
                <a:spcPts val="1551"/>
              </a:lnSpc>
              <a:spcBef>
                <a:spcPct val="0"/>
              </a:spcBef>
              <a:buFont typeface="Arial"/>
              <a:buChar char="•"/>
            </a:pP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the UK, 10.6% of the adults, nearly 5.3 million people aged 18 and above smoked cigarettes in 2024 (ONS, 2025). </a:t>
            </a:r>
          </a:p>
          <a:p>
            <a:pPr marL="239239" lvl="1" indent="-119619" algn="just">
              <a:lnSpc>
                <a:spcPts val="1551"/>
              </a:lnSpc>
              <a:spcBef>
                <a:spcPct val="0"/>
              </a:spcBef>
              <a:buFont typeface="Arial"/>
              <a:buChar char="•"/>
            </a:pP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UK government spends £280 million to reduce smoking, and the NHS have invested £97 million in reducing smoking and achieving the Smoke-free target within 2030 (ASH, 2025). </a:t>
            </a:r>
          </a:p>
          <a:p>
            <a:pPr marL="239239" lvl="1" indent="-119619" algn="just">
              <a:lnSpc>
                <a:spcPts val="1551"/>
              </a:lnSpc>
              <a:spcBef>
                <a:spcPct val="0"/>
              </a:spcBef>
              <a:buFont typeface="Arial"/>
              <a:buChar char="•"/>
            </a:pP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Smoking causes 74,600 smoking-related deaths in the UK annually, which underscores the need for smoking intervention in the UK (ASH, 2024). </a:t>
            </a:r>
          </a:p>
          <a:p>
            <a:pPr marL="239239" lvl="1" indent="-119619" algn="just">
              <a:lnSpc>
                <a:spcPts val="1551"/>
              </a:lnSpc>
              <a:spcBef>
                <a:spcPct val="0"/>
              </a:spcBef>
              <a:buFont typeface="Arial"/>
              <a:buChar char="•"/>
            </a:pP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recent years, digital and non-digital technologies like the quit smoking application by NHS helped UK individuals to get rid of smoking through </a:t>
            </a:r>
            <a:r>
              <a:rPr lang="en-US" sz="105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personalised</a:t>
            </a: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plans (NHS, 2026).</a:t>
            </a:r>
          </a:p>
          <a:p>
            <a:pPr marL="239239" lvl="1" indent="-119619" algn="just">
              <a:lnSpc>
                <a:spcPts val="1551"/>
              </a:lnSpc>
              <a:spcBef>
                <a:spcPct val="0"/>
              </a:spcBef>
              <a:buFont typeface="Arial"/>
              <a:buChar char="•"/>
            </a:pP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Nicotine Replacement Therapy (NRT) is a non-digital technology which helps to quit smoking with the help of lozenges and inhalers (ACS, 2024).  </a:t>
            </a:r>
          </a:p>
          <a:p>
            <a:pPr marL="239239" lvl="1" indent="-119619" algn="just">
              <a:lnSpc>
                <a:spcPts val="1551"/>
              </a:lnSpc>
              <a:spcBef>
                <a:spcPct val="0"/>
              </a:spcBef>
              <a:buFont typeface="Arial"/>
              <a:buChar char="•"/>
            </a:pPr>
            <a:r>
              <a:rPr lang="en-US" sz="105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Nurabreath</a:t>
            </a: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an AI-powered application designed for smokers to quit smoking in the minimum time. </a:t>
            </a:r>
          </a:p>
          <a:p>
            <a:pPr marL="239239" lvl="1" indent="-119619" algn="just">
              <a:lnSpc>
                <a:spcPts val="1551"/>
              </a:lnSpc>
              <a:spcBef>
                <a:spcPct val="0"/>
              </a:spcBef>
              <a:buFont typeface="Arial"/>
              <a:buChar char="•"/>
            </a:pP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AI-driven smoke-free app will be helpful for UK residents to reduce their smoking habits through data-driven decisions and </a:t>
            </a:r>
            <a:r>
              <a:rPr lang="en-US" sz="105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personalised</a:t>
            </a:r>
            <a:r>
              <a:rPr lang="en-US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care. </a:t>
            </a:r>
          </a:p>
          <a:p>
            <a:pPr algn="just">
              <a:lnSpc>
                <a:spcPts val="1551"/>
              </a:lnSpc>
              <a:spcBef>
                <a:spcPct val="0"/>
              </a:spcBef>
            </a:pPr>
            <a:endParaRPr lang="en-US" sz="110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270530" y="7264995"/>
            <a:ext cx="5032233" cy="209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15092" lvl="1" indent="-107546" algn="l">
              <a:lnSpc>
                <a:spcPts val="1394"/>
              </a:lnSpc>
              <a:spcBef>
                <a:spcPct val="0"/>
              </a:spcBef>
              <a:buFont typeface="Arial"/>
              <a:buChar char="•"/>
            </a:pP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health promotion principles of the UK include “community participation, partnership, empowerment and equity” (WHO, 2026).</a:t>
            </a:r>
          </a:p>
          <a:p>
            <a:pPr marL="215092" lvl="1" indent="-107546" algn="l">
              <a:lnSpc>
                <a:spcPts val="1394"/>
              </a:lnSpc>
              <a:spcBef>
                <a:spcPct val="0"/>
              </a:spcBef>
              <a:buFont typeface="Arial"/>
              <a:buChar char="•"/>
            </a:pP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health promotional values are embedded in the roots of the UK, engaging individuals in the initiatives for improving their health literacy and health governance (WHO, 2026). </a:t>
            </a:r>
          </a:p>
          <a:p>
            <a:pPr marL="215092" lvl="1" indent="-107546" algn="l">
              <a:lnSpc>
                <a:spcPts val="1394"/>
              </a:lnSpc>
              <a:spcBef>
                <a:spcPct val="0"/>
              </a:spcBef>
              <a:buFont typeface="Arial"/>
              <a:buChar char="•"/>
            </a:pP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thorough understanding of the smoking habits of individuals in the UK will be helpful for the application to derive data-driven decisions for </a:t>
            </a:r>
            <a:r>
              <a:rPr lang="en-US" sz="996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personalised</a:t>
            </a: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care (Gov.UK, 2025). </a:t>
            </a:r>
          </a:p>
          <a:p>
            <a:pPr marL="215092" lvl="1" indent="-107546" algn="l">
              <a:lnSpc>
                <a:spcPts val="1394"/>
              </a:lnSpc>
              <a:spcBef>
                <a:spcPct val="0"/>
              </a:spcBef>
              <a:buFont typeface="Arial"/>
              <a:buChar char="•"/>
            </a:pP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application will be streamlined for smart devices with the help of the play store or app store (Acosta-Vargas et al., 2021).</a:t>
            </a:r>
          </a:p>
          <a:p>
            <a:pPr marL="215092" lvl="1" indent="-107546" algn="l">
              <a:lnSpc>
                <a:spcPts val="1394"/>
              </a:lnSpc>
              <a:spcBef>
                <a:spcPct val="0"/>
              </a:spcBef>
              <a:buFont typeface="Arial"/>
              <a:buChar char="•"/>
            </a:pP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health literacy of individuals will be promoted through reminders in the application (</a:t>
            </a:r>
            <a:r>
              <a:rPr lang="en-US" sz="996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Durmuş</a:t>
            </a: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2024).  </a:t>
            </a:r>
          </a:p>
          <a:p>
            <a:pPr marL="215092" lvl="1" indent="-107546" algn="l">
              <a:lnSpc>
                <a:spcPts val="1394"/>
              </a:lnSpc>
              <a:spcBef>
                <a:spcPct val="0"/>
              </a:spcBef>
              <a:buFont typeface="Arial"/>
              <a:buChar char="•"/>
            </a:pP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However, algorithmic bias may sometimes distort the results of the application (</a:t>
            </a:r>
            <a:r>
              <a:rPr lang="en-US" sz="996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Kartal</a:t>
            </a: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2022). It can be mitigated by improving the data quality in the application (</a:t>
            </a:r>
            <a:r>
              <a:rPr lang="en-US" sz="996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Akter</a:t>
            </a:r>
            <a:r>
              <a:rPr lang="en-US" sz="99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2023).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49340" y="1606209"/>
            <a:ext cx="4735215" cy="3033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54861" lvl="1" indent="-127430" algn="just">
              <a:lnSpc>
                <a:spcPts val="1652"/>
              </a:lnSpc>
              <a:buFont typeface="Arial"/>
              <a:buChar char="•"/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social cognitive theory will be helpful to assess the digital landscape of the application. </a:t>
            </a:r>
          </a:p>
          <a:p>
            <a:pPr marL="254861" lvl="1" indent="-127430" algn="just">
              <a:lnSpc>
                <a:spcPts val="1652"/>
              </a:lnSpc>
              <a:spcBef>
                <a:spcPct val="0"/>
              </a:spcBef>
              <a:buFont typeface="Arial"/>
              <a:buChar char="•"/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this context,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Waheed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Khan (2025), found that social cognitive theory unfolds the reciprocal interaction between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behavioural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environmental and personal dimensions, which can be improved through observational learning and self-efficacy. </a:t>
            </a:r>
          </a:p>
          <a:p>
            <a:pPr marL="254861" lvl="1" indent="-127430" algn="just">
              <a:lnSpc>
                <a:spcPts val="1652"/>
              </a:lnSpc>
              <a:spcBef>
                <a:spcPct val="0"/>
              </a:spcBef>
              <a:buFont typeface="Arial"/>
              <a:buChar char="•"/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this context, the observational learning will be done through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personalised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recommendations by interactive decision making for accurate 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behavioural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choice  (Hors-</a:t>
            </a:r>
            <a:r>
              <a:rPr lang="en-US" sz="11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Fraile</a:t>
            </a: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2018).</a:t>
            </a:r>
          </a:p>
          <a:p>
            <a:pPr marL="254861" lvl="1" indent="-127430" algn="just">
              <a:lnSpc>
                <a:spcPts val="1652"/>
              </a:lnSpc>
              <a:spcBef>
                <a:spcPct val="0"/>
              </a:spcBef>
              <a:buFont typeface="Arial"/>
              <a:buChar char="•"/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self-efficacy will be improved through real-time monitoring and psychological support (Behr et al., 2025).  </a:t>
            </a:r>
          </a:p>
          <a:p>
            <a:pPr marL="254861" lvl="1" indent="-127430" algn="just">
              <a:lnSpc>
                <a:spcPts val="1652"/>
              </a:lnSpc>
              <a:spcBef>
                <a:spcPct val="0"/>
              </a:spcBef>
              <a:buFont typeface="Arial"/>
              <a:buChar char="•"/>
            </a:pPr>
            <a:r>
              <a:rPr lang="en-US" sz="11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However, the external influences on psychological health can be harmful for the patient’s recovery (Lakshmi et al., 2023). </a:t>
            </a:r>
          </a:p>
          <a:p>
            <a:pPr algn="l">
              <a:lnSpc>
                <a:spcPts val="1652"/>
              </a:lnSpc>
              <a:spcBef>
                <a:spcPct val="0"/>
              </a:spcBef>
            </a:pPr>
            <a:endParaRPr lang="en-US" sz="118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5611635" y="7252807"/>
            <a:ext cx="4735215" cy="2103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59080" lvl="1" indent="-129540" algn="l">
              <a:lnSpc>
                <a:spcPts val="1679"/>
              </a:lnSpc>
              <a:spcBef>
                <a:spcPct val="0"/>
              </a:spcBef>
              <a:buFont typeface="Arial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application with proactive decision-making will be helpful for UK individuals to quit smoking in a minimum time. </a:t>
            </a:r>
          </a:p>
          <a:p>
            <a:pPr marL="259080" lvl="1" indent="-129540" algn="l">
              <a:lnSpc>
                <a:spcPts val="1679"/>
              </a:lnSpc>
              <a:spcBef>
                <a:spcPct val="0"/>
              </a:spcBef>
              <a:buFont typeface="Arial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application with integrated SCT will be helpful for the UK-based individuals to psychologically develop health governance and improve their health literacy. </a:t>
            </a:r>
          </a:p>
          <a:p>
            <a:pPr marL="259080" lvl="1" indent="-129540" algn="l">
              <a:lnSpc>
                <a:spcPts val="1679"/>
              </a:lnSpc>
              <a:spcBef>
                <a:spcPct val="0"/>
              </a:spcBef>
              <a:buFont typeface="Arial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However, economically weak persons must be guided by government clinical advisors for their betterment. </a:t>
            </a:r>
          </a:p>
          <a:p>
            <a:pPr marL="259080" lvl="1" indent="-129540" algn="l">
              <a:lnSpc>
                <a:spcPts val="1679"/>
              </a:lnSpc>
              <a:spcBef>
                <a:spcPct val="0"/>
              </a:spcBef>
              <a:buFont typeface="Arial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Entirely, the AI-enabled application will be beneficial for improving the health of UK-based smokers by inhibiting their smoking habits. </a:t>
            </a:r>
          </a:p>
          <a:p>
            <a:pPr algn="l">
              <a:lnSpc>
                <a:spcPts val="1679"/>
              </a:lnSpc>
              <a:spcBef>
                <a:spcPct val="0"/>
              </a:spcBef>
            </a:pPr>
            <a:endParaRPr lang="en-US" sz="12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5637771" y="10434505"/>
            <a:ext cx="4735215" cy="2102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62140" lvl="1" indent="-131070" algn="just">
              <a:lnSpc>
                <a:spcPts val="1699"/>
              </a:lnSpc>
              <a:spcBef>
                <a:spcPct val="0"/>
              </a:spcBef>
              <a:buFont typeface="Arial"/>
              <a:buChar char="•"/>
            </a:pPr>
            <a:r>
              <a:rPr lang="en-US" sz="12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From the above findings, it can be concluded that the smokers will benefit from this application through improving their behavioural actions and health literacy. </a:t>
            </a:r>
          </a:p>
          <a:p>
            <a:pPr marL="262140" lvl="1" indent="-131070" algn="just">
              <a:lnSpc>
                <a:spcPts val="1699"/>
              </a:lnSpc>
              <a:spcBef>
                <a:spcPct val="0"/>
              </a:spcBef>
              <a:buFont typeface="Arial"/>
              <a:buChar char="•"/>
            </a:pPr>
            <a:r>
              <a:rPr lang="en-US" sz="12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application integrated through SCT will be helpful to psychologically strengthen smokers and improve their future lives. </a:t>
            </a:r>
          </a:p>
          <a:p>
            <a:pPr marL="262140" lvl="1" indent="-131070" algn="just">
              <a:lnSpc>
                <a:spcPts val="1699"/>
              </a:lnSpc>
              <a:spcBef>
                <a:spcPct val="0"/>
              </a:spcBef>
              <a:buFont typeface="Arial"/>
              <a:buChar char="•"/>
            </a:pPr>
            <a:r>
              <a:rPr lang="en-US" sz="12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will also be helpful to improve the health condition of the country by encouraging individuals to get relief from smoking. </a:t>
            </a:r>
          </a:p>
          <a:p>
            <a:pPr marL="262140" lvl="1" indent="-131070" algn="just">
              <a:lnSpc>
                <a:spcPts val="1699"/>
              </a:lnSpc>
              <a:spcBef>
                <a:spcPct val="0"/>
              </a:spcBef>
              <a:buFont typeface="Arial"/>
              <a:buChar char="•"/>
            </a:pPr>
            <a:r>
              <a:rPr lang="en-US" sz="12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Lastly, it can be concluded that the AI-driven application will be beneficial for the UK to achieve its smoke-free target by 2030. </a:t>
            </a:r>
          </a:p>
          <a:p>
            <a:pPr algn="just">
              <a:lnSpc>
                <a:spcPts val="1699"/>
              </a:lnSpc>
              <a:spcBef>
                <a:spcPct val="0"/>
              </a:spcBef>
            </a:pPr>
            <a:endParaRPr lang="en-US" sz="12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4240140" y="12499164"/>
            <a:ext cx="1530900" cy="342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0211" lvl="1" indent="-205106" algn="l">
              <a:lnSpc>
                <a:spcPts val="2660"/>
              </a:lnSpc>
              <a:spcBef>
                <a:spcPct val="0"/>
              </a:spcBef>
              <a:buAutoNum type="arabicPeriod"/>
            </a:pPr>
            <a:r>
              <a:rPr lang="en-US" sz="19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63741" y="12841429"/>
            <a:ext cx="10046409" cy="1832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29540" lvl="1" indent="-64770" algn="just">
              <a:lnSpc>
                <a:spcPts val="839"/>
              </a:lnSpc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Acosta-Vargas, P., Zarate-Estrella, S., Mantilla-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Vaca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F.,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Novillo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-Villegas, S.,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Chimbo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C. and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Luján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-Mora, S. (2021) ‘Towards accessibility and inclusion of native mobile applications available for Ecuador in google play store’, Sustainability, 13(20), p.11237.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 tooltip="https://doi.org/10.3390/su132011237"/>
              </a:rPr>
              <a:t>https://doi.org/10.3390/su132011237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Action on smoking and health [ASH] (2024) Smoking statistics.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 tooltip="https://ash.org.uk/uploads/Smoking-Statistics-Fact-Sheet.pdf?v=1697728811"/>
              </a:rPr>
              <a:t>https://ash.org.uk/uploads/Smoking-Statistics-Fact-Sheet.pdf?v=1697728811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22 January 2026)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Action on smoking and health [ASH] (2025) New analysis shows spending to reduce smoking is a good deal for the Chancellor.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 tooltip="https://ash.org.uk/media-centre/news/press-releases/new-analysis-shows-spending-to-reduce-smoking-is-a-good-deal-for-the-chancellor"/>
              </a:rPr>
              <a:t>https://ash.org.uk/media-centre/news/press-releases/new-analysis-shows-spending-to-reduce-smoking-is-a-good-deal-for-the-chancellor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22 January 2026)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Akter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S., Sultana, S.,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Mariani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Wamba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S.F.,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Spanaki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K. and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Dwivedi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Y.K. (2023) ‘Advancing algorithmic bias management capabilities in AI-driven marketing analytics research.’, Industrial Marketing Management, 114, pp.243-261.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 tooltip="https://doi.org/10.1016/j.indmarman.2023.08.013"/>
              </a:rPr>
              <a:t>https://doi.org/10.1016/j.indmarman.2023.08.013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American Cancer Society [ACS] (2024) Nicotine Replacement Therapy to Help You Quit Tobacco.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3" tooltip="https://www.cancer.org/cancer/risk-prevention/tobacco/guide-quitting-smoking/nicotine-replacement-therapy.html"/>
              </a:rPr>
              <a:t>https://www.cancer.org/cancer/risk-prevention/tobacco/guide-quitting-smoking/nicotine-replacement-therapy.html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22 January 2026)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Behr, S., Garcia, L.M., Lucas, J.,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Kohlhase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E.,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Puetz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M., Boettcher, J.,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Schaeuffele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C. and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Knaevelsrud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C. (2025) ‘The role of self-efficacy in internet-based interventions for mental health: A systematic review and meta-analysis’, Internet Interventions, 40, p.100821.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4" tooltip="https://doi.org/10.1016/j.invent.2025.100821"/>
              </a:rPr>
              <a:t>https://doi.org/10.1016/j.invent.2025.100821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Durmuş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 (2024) ‘The influence of digital literacy on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mHealth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app usability: The mediating role of patient expertise’, Digital Health, 10, p.20552076241299061.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5" tooltip="https://doi.org/10.1177/205520762412990"/>
              </a:rPr>
              <a:t>https://doi.org/10.1177/205520762412990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Gov.UK (2025) Smoking and tobacco: applying All Our Health.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6" tooltip="https://www.gov.uk/government/publications/smoking-and-tobacco-applying-all-our-health/smoking-and-tobacco-applying-all-our-health"/>
              </a:rPr>
              <a:t>https://www.gov.uk/government/publications/smoking-and-tobacco-applying-all-our-health/smoking-and-tobacco-applying-all-our-health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22 January 2026)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Hors-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Fraile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Malwade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Spachos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D., Fernandez-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Luque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L., Su, C.T.,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Jeng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W.L., Syed-Abdul, S.,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Bamidis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 and Li, Y.C. (2018) ‘A recommender system to quit smoking with mobile motivational messages: study protocol for a randomized controlled trial’, Trials, 19(1), p.618.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7" tooltip="https://doi.org/10.1186/s13063-018-3000-1"/>
              </a:rPr>
              <a:t>https://doi.org/10.1186/s13063-018-3000-1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Kartal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E. (2022) ‘A comprehensive study on bias in artificial intelligence systems: Biased or unbiased AI, that's the question!’, International Journal of Intelligent Information Technologies (IJIIT), 18(1), pp.1-23.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8" tooltip="https://doi.org/10.4018/IJIIT.309582"/>
              </a:rPr>
              <a:t>https://doi.org/10.4018/IJIIT.309582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Lakshmi, R.,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Romate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J.,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Rajkumar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E., George, A.J. and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Wajid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 (2023) ‘Factors influencing tobacco use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initiation–From the perspective of the Capability, Opportunity, Motivation-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(COM-B) Model’,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Heliyon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9(6).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9" tooltip="https://www.cell.com/heliyon/fulltext/S2405-8440(23)03592-2?uuid=uuid%3A3f5e9880-81e4-484f-aa6e-05532504b2bb"/>
              </a:rPr>
              <a:t>https://www.cell.com/heliyon/fulltext/S2405-8440(23)03592-2?uuid=uuid%3A3f5e9880-81e4-484f-aa6e-05532504b2bb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National Health Service [NHS] (2026) Quit smoking.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0" tooltip="https://www.nhs.uk/better-health/quit-smoking/"/>
              </a:rPr>
              <a:t>https://www.nhs.uk/better-health/quit-smoking/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22 January 2026)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Office for national statistics [ONS] (2025) Adult smoking habits in the UK: 2024.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1" tooltip="https://www.ons.gov.uk/peoplepopulationandcommunity/healthandsocialcare/healthandlifeexpectancies/bulletins/adultsmokinghabitsingreatbritain/2024"/>
              </a:rPr>
              <a:t>https://www.ons.gov.uk/peoplepopulationandcommunity/healthandsocialcare/healthandlifeexpectancies/bulletins/adultsmokinghabitsingreatbritain/2024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22 January 2026) </a:t>
            </a:r>
          </a:p>
          <a:p>
            <a:pPr marL="129540" lvl="1" indent="-64770" algn="just">
              <a:lnSpc>
                <a:spcPts val="839"/>
              </a:lnSpc>
              <a:spcBef>
                <a:spcPct val="0"/>
              </a:spcBef>
              <a:buFont typeface="Arial"/>
              <a:buChar char="•"/>
            </a:pP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Waheed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K.Z. and Khan, M.I. (2025) ‘Fostering innovative work behavior in new product development Projects: A theoretical review’, Pakistan Journal of Humanities and Social Sciences, 13(2), pp.479-495.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2" tooltip="https://doi.org/10.52131/pjhss.2025.v13i2.2884"/>
              </a:rPr>
              <a:t>https://doi.org/10.52131/pjhss.2025.v13i2.2884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129540" lvl="1" indent="-64770" algn="just">
              <a:lnSpc>
                <a:spcPts val="839"/>
              </a:lnSpc>
              <a:buFont typeface="Arial"/>
              <a:buChar char="•"/>
            </a:pP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World Health </a:t>
            </a:r>
            <a:r>
              <a:rPr lang="en-US" sz="5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Organisation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[WHO] (2026) Health promotion. Available at: </a:t>
            </a:r>
            <a:r>
              <a:rPr lang="en-US" sz="599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3" tooltip="https://www.who.int/health-topics/health-promotion#tab=tab_1"/>
              </a:rPr>
              <a:t>https://www.who.int/health-topics/health-promotion#tab=tab_1</a:t>
            </a:r>
            <a:r>
              <a:rPr lang="en-US" sz="5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22 January 2026)</a:t>
            </a:r>
          </a:p>
          <a:p>
            <a:pPr marL="129540" lvl="1" indent="-64770" algn="just">
              <a:lnSpc>
                <a:spcPts val="839"/>
              </a:lnSpc>
              <a:buFont typeface="Arial"/>
              <a:buChar char="•"/>
            </a:pPr>
            <a:endParaRPr lang="en-US" sz="5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1325</Words>
  <Application>Microsoft Office PowerPoint</Application>
  <PresentationFormat>Custom</PresentationFormat>
  <Paragraphs>55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JAIMIN JADAV</cp:lastModifiedBy>
  <cp:revision>1</cp:revision>
  <dcterms:created xsi:type="dcterms:W3CDTF">2006-08-16T00:00:00Z</dcterms:created>
  <dcterms:modified xsi:type="dcterms:W3CDTF">2026-03-05T21:59:45Z</dcterms:modified>
  <dc:identifier>DAG_m-l8bqs</dc:identifier>
</cp:coreProperties>
</file>