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6" r:id="rId7"/>
    <p:sldId id="261" r:id="rId8"/>
    <p:sldId id="262"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5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7884" autoAdjust="0"/>
  </p:normalViewPr>
  <p:slideViewPr>
    <p:cSldViewPr snapToGrid="0">
      <p:cViewPr varScale="1">
        <p:scale>
          <a:sx n="72" d="100"/>
          <a:sy n="72" d="100"/>
        </p:scale>
        <p:origin x="110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E88088-C82A-41AB-9DFC-4DD1E92BE5A3}" type="datetimeFigureOut">
              <a:rPr lang="en-IN" smtClean="0"/>
              <a:t>12-03-2026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BCEE54-C4EE-4541-829E-4C1A80E4DA21}" type="slidenum">
              <a:rPr lang="en-IN" smtClean="0"/>
              <a:t>‹#›</a:t>
            </a:fld>
            <a:endParaRPr lang="en-IN"/>
          </a:p>
        </p:txBody>
      </p:sp>
    </p:spTree>
    <p:extLst>
      <p:ext uri="{BB962C8B-B14F-4D97-AF65-F5344CB8AC3E}">
        <p14:creationId xmlns:p14="http://schemas.microsoft.com/office/powerpoint/2010/main" val="976410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u="none" strike="noStrike" baseline="0" dirty="0">
                <a:latin typeface="Times New Roman" panose="02020603050405020304" pitchFamily="18" charset="0"/>
              </a:rPr>
              <a:t>Green Haven Florists, a Norwich based company, was started by Liam and Priya Patel in 2016. The UK flower retail market is approximately £2.5 billion which indicates a significant demand on the floral products. But the online flower retail market is fast expanding and posing a threat to physical stores. Meanwhile, the high-street footfall in the UK keeps decreasing, which </a:t>
            </a:r>
            <a:r>
              <a:rPr lang="en-US" b="0" i="0" u="none" strike="noStrike" baseline="0" dirty="0" err="1">
                <a:latin typeface="Times New Roman" panose="02020603050405020304" pitchFamily="18" charset="0"/>
              </a:rPr>
              <a:t>minimises</a:t>
            </a:r>
            <a:r>
              <a:rPr lang="en-US" b="0" i="0" u="none" strike="noStrike" baseline="0" dirty="0">
                <a:latin typeface="Times New Roman" panose="02020603050405020304" pitchFamily="18" charset="0"/>
              </a:rPr>
              <a:t> the high-street customer visits of small shops.</a:t>
            </a:r>
            <a:endParaRPr lang="en-US" b="0" i="0" u="none" strike="noStrike" baseline="0" dirty="0">
              <a:solidFill>
                <a:srgbClr val="0000FF"/>
              </a:solidFill>
              <a:latin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4BCEE54-C4EE-4541-829E-4C1A80E4DA21}" type="slidenum">
              <a:rPr lang="en-IN" smtClean="0"/>
              <a:t>3</a:t>
            </a:fld>
            <a:endParaRPr lang="en-IN"/>
          </a:p>
        </p:txBody>
      </p:sp>
    </p:spTree>
    <p:extLst>
      <p:ext uri="{BB962C8B-B14F-4D97-AF65-F5344CB8AC3E}">
        <p14:creationId xmlns:p14="http://schemas.microsoft.com/office/powerpoint/2010/main" val="18399135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u="none" strike="noStrike" baseline="0" dirty="0">
                <a:latin typeface="Times New Roman" panose="02020603050405020304" pitchFamily="18" charset="0"/>
              </a:rPr>
              <a:t>Green Haven Florists is experiencing a number of business difficulties. The first among them is the decline in the number of high-street visitors. Recent figures on retail in the UK suggest that high-street visits have decreased by about 1.7 percent annually meaning that less people frequent physical outlets. This trend complicates small businesses that are dependent on walk-in customers to sustain steady income.</a:t>
            </a:r>
            <a:endParaRPr lang="en-US" b="0" i="0" u="none" strike="noStrike" baseline="0" dirty="0">
              <a:solidFill>
                <a:srgbClr val="0000FF"/>
              </a:solidFill>
              <a:latin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4BCEE54-C4EE-4541-829E-4C1A80E4DA21}" type="slidenum">
              <a:rPr lang="en-IN" smtClean="0"/>
              <a:t>4</a:t>
            </a:fld>
            <a:endParaRPr lang="en-IN"/>
          </a:p>
        </p:txBody>
      </p:sp>
    </p:spTree>
    <p:extLst>
      <p:ext uri="{BB962C8B-B14F-4D97-AF65-F5344CB8AC3E}">
        <p14:creationId xmlns:p14="http://schemas.microsoft.com/office/powerpoint/2010/main" val="27618259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u="none" strike="noStrike" baseline="0" dirty="0">
                <a:latin typeface="Times New Roman" panose="02020603050405020304" pitchFamily="18" charset="0"/>
              </a:rPr>
              <a:t>The 5W2H method breaks down the issue through the use of simple questions. It presents what is wrong, why it is occurring and where the impact is observed. The model also defines who is impacted and the course of the situation. Here, the decrease in sales is due to a decrease in store visits, increase in costs, and the development of online competition.</a:t>
            </a:r>
          </a:p>
        </p:txBody>
      </p:sp>
      <p:sp>
        <p:nvSpPr>
          <p:cNvPr id="4" name="Slide Number Placeholder 3"/>
          <p:cNvSpPr>
            <a:spLocks noGrp="1"/>
          </p:cNvSpPr>
          <p:nvPr>
            <p:ph type="sldNum" sz="quarter" idx="5"/>
          </p:nvPr>
        </p:nvSpPr>
        <p:spPr/>
        <p:txBody>
          <a:bodyPr/>
          <a:lstStyle/>
          <a:p>
            <a:fld id="{14BCEE54-C4EE-4541-829E-4C1A80E4DA21}" type="slidenum">
              <a:rPr lang="en-IN" smtClean="0"/>
              <a:t>5</a:t>
            </a:fld>
            <a:endParaRPr lang="en-IN"/>
          </a:p>
        </p:txBody>
      </p:sp>
    </p:spTree>
    <p:extLst>
      <p:ext uri="{BB962C8B-B14F-4D97-AF65-F5344CB8AC3E}">
        <p14:creationId xmlns:p14="http://schemas.microsoft.com/office/powerpoint/2010/main" val="8383518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u="none" strike="noStrike" baseline="0" dirty="0">
                <a:solidFill>
                  <a:srgbClr val="000000"/>
                </a:solidFill>
                <a:latin typeface="Times New Roman" panose="02020603050405020304" pitchFamily="18" charset="0"/>
              </a:rPr>
              <a:t>PESTEL analysis assists </a:t>
            </a:r>
            <a:r>
              <a:rPr lang="en-US" b="0" i="0" u="none" strike="noStrike" baseline="0" dirty="0" err="1">
                <a:solidFill>
                  <a:srgbClr val="000000"/>
                </a:solidFill>
                <a:latin typeface="Times New Roman" panose="02020603050405020304" pitchFamily="18" charset="0"/>
              </a:rPr>
              <a:t>organisations</a:t>
            </a:r>
            <a:r>
              <a:rPr lang="en-US" b="0" i="0" u="none" strike="noStrike" baseline="0" dirty="0">
                <a:solidFill>
                  <a:srgbClr val="000000"/>
                </a:solidFill>
                <a:latin typeface="Times New Roman" panose="02020603050405020304" pitchFamily="18" charset="0"/>
              </a:rPr>
              <a:t> to know the external environment that affects business performance. Political and legal regulations influence the importing and sales of products. Customer spending </a:t>
            </a:r>
            <a:r>
              <a:rPr lang="en-US" b="0" i="0" u="none" strike="noStrike" baseline="0" dirty="0" err="1">
                <a:solidFill>
                  <a:srgbClr val="000000"/>
                </a:solidFill>
                <a:latin typeface="Times New Roman" panose="02020603050405020304" pitchFamily="18" charset="0"/>
              </a:rPr>
              <a:t>behaviour</a:t>
            </a:r>
            <a:r>
              <a:rPr lang="en-US" b="0" i="0" u="none" strike="noStrike" baseline="0" dirty="0">
                <a:solidFill>
                  <a:srgbClr val="000000"/>
                </a:solidFill>
                <a:latin typeface="Times New Roman" panose="02020603050405020304" pitchFamily="18" charset="0"/>
              </a:rPr>
              <a:t> is influenced by economic factors like inflation. The social trends demonstrate that consumers embrace convenience and internet services. Technology is also a significant factor since companies are now relying on websites, social media marketing and digital ordering systems.</a:t>
            </a:r>
          </a:p>
        </p:txBody>
      </p:sp>
      <p:sp>
        <p:nvSpPr>
          <p:cNvPr id="4" name="Slide Number Placeholder 3"/>
          <p:cNvSpPr>
            <a:spLocks noGrp="1"/>
          </p:cNvSpPr>
          <p:nvPr>
            <p:ph type="sldNum" sz="quarter" idx="5"/>
          </p:nvPr>
        </p:nvSpPr>
        <p:spPr/>
        <p:txBody>
          <a:bodyPr/>
          <a:lstStyle/>
          <a:p>
            <a:fld id="{14BCEE54-C4EE-4541-829E-4C1A80E4DA21}" type="slidenum">
              <a:rPr lang="en-IN" smtClean="0"/>
              <a:t>6</a:t>
            </a:fld>
            <a:endParaRPr lang="en-IN"/>
          </a:p>
        </p:txBody>
      </p:sp>
    </p:spTree>
    <p:extLst>
      <p:ext uri="{BB962C8B-B14F-4D97-AF65-F5344CB8AC3E}">
        <p14:creationId xmlns:p14="http://schemas.microsoft.com/office/powerpoint/2010/main" val="33550396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u="none" strike="noStrike" baseline="0" dirty="0">
                <a:latin typeface="Times New Roman" panose="02020603050405020304" pitchFamily="18" charset="0"/>
              </a:rPr>
              <a:t>The fishbone diagram assists in determining the actual causes of decreasing in-store sales. It classifies causes in six categories as people, method, machines, material, measurement and environment. In the case of Green Haven Florists, poor marketing competence, old technology, increasing supply prices and poor sales analysis impact performance. Moreover, the online competition and the decrease of high-street visitors are external pressures that make the customer visits decrease as well.</a:t>
            </a:r>
            <a:endParaRPr lang="en-US" b="0" i="0" u="none" strike="noStrike" baseline="0" dirty="0">
              <a:solidFill>
                <a:srgbClr val="0000FF"/>
              </a:solidFill>
              <a:latin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4BCEE54-C4EE-4541-829E-4C1A80E4DA21}" type="slidenum">
              <a:rPr lang="en-IN" smtClean="0"/>
              <a:t>7</a:t>
            </a:fld>
            <a:endParaRPr lang="en-IN"/>
          </a:p>
        </p:txBody>
      </p:sp>
    </p:spTree>
    <p:extLst>
      <p:ext uri="{BB962C8B-B14F-4D97-AF65-F5344CB8AC3E}">
        <p14:creationId xmlns:p14="http://schemas.microsoft.com/office/powerpoint/2010/main" val="42252666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u="none" strike="noStrike" baseline="0" dirty="0">
                <a:latin typeface="Times New Roman" panose="02020603050405020304" pitchFamily="18" charset="0"/>
              </a:rPr>
              <a:t>The analysis gives some key insights regarding the business situation. There has been a massive decrease in sales that influences the total revenue, and sustainability. Simultaneously, online shopping is becoming more common and less people visit physical shops. There are also internal factors of low-level digital marketing and an old-fashioned site that decrease client trust and restrict the possibility of attracting new buyers.</a:t>
            </a:r>
            <a:endParaRPr lang="en-US" b="0" i="0" u="none" strike="noStrike" baseline="0" dirty="0">
              <a:solidFill>
                <a:srgbClr val="0000FF"/>
              </a:solidFill>
              <a:latin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4BCEE54-C4EE-4541-829E-4C1A80E4DA21}" type="slidenum">
              <a:rPr lang="en-IN" smtClean="0"/>
              <a:t>8</a:t>
            </a:fld>
            <a:endParaRPr lang="en-IN"/>
          </a:p>
        </p:txBody>
      </p:sp>
    </p:spTree>
    <p:extLst>
      <p:ext uri="{BB962C8B-B14F-4D97-AF65-F5344CB8AC3E}">
        <p14:creationId xmlns:p14="http://schemas.microsoft.com/office/powerpoint/2010/main" val="13822849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u="none" strike="noStrike" baseline="0" dirty="0">
                <a:latin typeface="Times New Roman" panose="02020603050405020304" pitchFamily="18" charset="0"/>
              </a:rPr>
              <a:t>To sum up, Green Haven Florists is facing decreased in-store sales due to various internal and external factors. These issues can be comprehended better with the help of structured analysis tools. To stay sustainable, businesses should revisit their strategies and adjust to evolving customer </a:t>
            </a:r>
            <a:r>
              <a:rPr lang="en-US" b="0" i="0" u="none" strike="noStrike" baseline="0" dirty="0" err="1">
                <a:latin typeface="Times New Roman" panose="02020603050405020304" pitchFamily="18" charset="0"/>
              </a:rPr>
              <a:t>behaviour</a:t>
            </a:r>
            <a:r>
              <a:rPr lang="en-US" b="0" i="0" u="none" strike="noStrike" baseline="0" dirty="0">
                <a:latin typeface="Times New Roman" panose="02020603050405020304" pitchFamily="18" charset="0"/>
              </a:rPr>
              <a:t>, technology and competition.</a:t>
            </a:r>
          </a:p>
        </p:txBody>
      </p:sp>
      <p:sp>
        <p:nvSpPr>
          <p:cNvPr id="4" name="Slide Number Placeholder 3"/>
          <p:cNvSpPr>
            <a:spLocks noGrp="1"/>
          </p:cNvSpPr>
          <p:nvPr>
            <p:ph type="sldNum" sz="quarter" idx="5"/>
          </p:nvPr>
        </p:nvSpPr>
        <p:spPr/>
        <p:txBody>
          <a:bodyPr/>
          <a:lstStyle/>
          <a:p>
            <a:fld id="{14BCEE54-C4EE-4541-829E-4C1A80E4DA21}" type="slidenum">
              <a:rPr lang="en-IN" smtClean="0"/>
              <a:t>9</a:t>
            </a:fld>
            <a:endParaRPr lang="en-IN"/>
          </a:p>
        </p:txBody>
      </p:sp>
    </p:spTree>
    <p:extLst>
      <p:ext uri="{BB962C8B-B14F-4D97-AF65-F5344CB8AC3E}">
        <p14:creationId xmlns:p14="http://schemas.microsoft.com/office/powerpoint/2010/main" val="2370971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2B675-FC2D-F69A-0E6A-6DAB51C169B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27E059CA-BC4F-E66F-D67A-E2CDDF14278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71FF3DBF-6798-61EB-F2A6-F299693F9B90}"/>
              </a:ext>
            </a:extLst>
          </p:cNvPr>
          <p:cNvSpPr>
            <a:spLocks noGrp="1"/>
          </p:cNvSpPr>
          <p:nvPr>
            <p:ph type="dt" sz="half" idx="10"/>
          </p:nvPr>
        </p:nvSpPr>
        <p:spPr/>
        <p:txBody>
          <a:bodyPr/>
          <a:lstStyle/>
          <a:p>
            <a:fld id="{0ADF55A7-BC27-4430-90C1-B6E81A199E05}" type="datetimeFigureOut">
              <a:rPr lang="en-IN" smtClean="0"/>
              <a:t>12-03-2026</a:t>
            </a:fld>
            <a:endParaRPr lang="en-IN"/>
          </a:p>
        </p:txBody>
      </p:sp>
      <p:sp>
        <p:nvSpPr>
          <p:cNvPr id="5" name="Footer Placeholder 4">
            <a:extLst>
              <a:ext uri="{FF2B5EF4-FFF2-40B4-BE49-F238E27FC236}">
                <a16:creationId xmlns:a16="http://schemas.microsoft.com/office/drawing/2014/main" id="{321BFB96-D055-8D88-AC8F-D34A21B94E1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82E8F2A-F47C-6542-42B9-E93C221ED1FF}"/>
              </a:ext>
            </a:extLst>
          </p:cNvPr>
          <p:cNvSpPr>
            <a:spLocks noGrp="1"/>
          </p:cNvSpPr>
          <p:nvPr>
            <p:ph type="sldNum" sz="quarter" idx="12"/>
          </p:nvPr>
        </p:nvSpPr>
        <p:spPr/>
        <p:txBody>
          <a:bodyPr/>
          <a:lstStyle/>
          <a:p>
            <a:fld id="{5B39CDEE-70AD-435C-AAF1-F5007DED72CD}" type="slidenum">
              <a:rPr lang="en-IN" smtClean="0"/>
              <a:t>‹#›</a:t>
            </a:fld>
            <a:endParaRPr lang="en-IN"/>
          </a:p>
        </p:txBody>
      </p:sp>
    </p:spTree>
    <p:extLst>
      <p:ext uri="{BB962C8B-B14F-4D97-AF65-F5344CB8AC3E}">
        <p14:creationId xmlns:p14="http://schemas.microsoft.com/office/powerpoint/2010/main" val="8961259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9364D-3290-F826-E80A-B2AB8E6F450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F6E7AC5-4415-3E0D-C618-F69AAE13DA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6365ABF-83BE-862D-1052-3BE6428D8D40}"/>
              </a:ext>
            </a:extLst>
          </p:cNvPr>
          <p:cNvSpPr>
            <a:spLocks noGrp="1"/>
          </p:cNvSpPr>
          <p:nvPr>
            <p:ph type="dt" sz="half" idx="10"/>
          </p:nvPr>
        </p:nvSpPr>
        <p:spPr/>
        <p:txBody>
          <a:bodyPr/>
          <a:lstStyle/>
          <a:p>
            <a:fld id="{0ADF55A7-BC27-4430-90C1-B6E81A199E05}" type="datetimeFigureOut">
              <a:rPr lang="en-IN" smtClean="0"/>
              <a:t>12-03-2026</a:t>
            </a:fld>
            <a:endParaRPr lang="en-IN"/>
          </a:p>
        </p:txBody>
      </p:sp>
      <p:sp>
        <p:nvSpPr>
          <p:cNvPr id="5" name="Footer Placeholder 4">
            <a:extLst>
              <a:ext uri="{FF2B5EF4-FFF2-40B4-BE49-F238E27FC236}">
                <a16:creationId xmlns:a16="http://schemas.microsoft.com/office/drawing/2014/main" id="{882FCF42-A2CE-3579-41B4-58140055777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B66C737-BF73-04A0-41EA-6E927AB49966}"/>
              </a:ext>
            </a:extLst>
          </p:cNvPr>
          <p:cNvSpPr>
            <a:spLocks noGrp="1"/>
          </p:cNvSpPr>
          <p:nvPr>
            <p:ph type="sldNum" sz="quarter" idx="12"/>
          </p:nvPr>
        </p:nvSpPr>
        <p:spPr/>
        <p:txBody>
          <a:bodyPr/>
          <a:lstStyle/>
          <a:p>
            <a:fld id="{5B39CDEE-70AD-435C-AAF1-F5007DED72CD}" type="slidenum">
              <a:rPr lang="en-IN" smtClean="0"/>
              <a:t>‹#›</a:t>
            </a:fld>
            <a:endParaRPr lang="en-IN"/>
          </a:p>
        </p:txBody>
      </p:sp>
    </p:spTree>
    <p:extLst>
      <p:ext uri="{BB962C8B-B14F-4D97-AF65-F5344CB8AC3E}">
        <p14:creationId xmlns:p14="http://schemas.microsoft.com/office/powerpoint/2010/main" val="13753612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44FEE-1F22-407C-151E-B31569A23DD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77B39E1F-D00C-8961-1CC9-F044DEF8BB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E600291-B408-D9E5-C1B7-90E0E1C78341}"/>
              </a:ext>
            </a:extLst>
          </p:cNvPr>
          <p:cNvSpPr>
            <a:spLocks noGrp="1"/>
          </p:cNvSpPr>
          <p:nvPr>
            <p:ph type="dt" sz="half" idx="10"/>
          </p:nvPr>
        </p:nvSpPr>
        <p:spPr/>
        <p:txBody>
          <a:bodyPr/>
          <a:lstStyle/>
          <a:p>
            <a:fld id="{0ADF55A7-BC27-4430-90C1-B6E81A199E05}" type="datetimeFigureOut">
              <a:rPr lang="en-IN" smtClean="0"/>
              <a:t>12-03-2026</a:t>
            </a:fld>
            <a:endParaRPr lang="en-IN"/>
          </a:p>
        </p:txBody>
      </p:sp>
      <p:sp>
        <p:nvSpPr>
          <p:cNvPr id="5" name="Footer Placeholder 4">
            <a:extLst>
              <a:ext uri="{FF2B5EF4-FFF2-40B4-BE49-F238E27FC236}">
                <a16:creationId xmlns:a16="http://schemas.microsoft.com/office/drawing/2014/main" id="{A7AC7462-3016-4C41-DEDA-535827AFA6B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0351A56-05AB-743D-D1CC-8AE10A796A65}"/>
              </a:ext>
            </a:extLst>
          </p:cNvPr>
          <p:cNvSpPr>
            <a:spLocks noGrp="1"/>
          </p:cNvSpPr>
          <p:nvPr>
            <p:ph type="sldNum" sz="quarter" idx="12"/>
          </p:nvPr>
        </p:nvSpPr>
        <p:spPr/>
        <p:txBody>
          <a:bodyPr/>
          <a:lstStyle/>
          <a:p>
            <a:fld id="{5B39CDEE-70AD-435C-AAF1-F5007DED72CD}" type="slidenum">
              <a:rPr lang="en-IN" smtClean="0"/>
              <a:t>‹#›</a:t>
            </a:fld>
            <a:endParaRPr lang="en-IN"/>
          </a:p>
        </p:txBody>
      </p:sp>
    </p:spTree>
    <p:extLst>
      <p:ext uri="{BB962C8B-B14F-4D97-AF65-F5344CB8AC3E}">
        <p14:creationId xmlns:p14="http://schemas.microsoft.com/office/powerpoint/2010/main" val="21493688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5EA36-76A6-7F32-B26F-8BB46B1C93F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B03F6BE7-958C-4863-F161-DEAD6E007D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C745A1F4-4D7B-9748-0483-F6A529395EF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A0C2735A-D984-6A3B-8948-EA7D5E85C437}"/>
              </a:ext>
            </a:extLst>
          </p:cNvPr>
          <p:cNvSpPr>
            <a:spLocks noGrp="1"/>
          </p:cNvSpPr>
          <p:nvPr>
            <p:ph type="dt" sz="half" idx="10"/>
          </p:nvPr>
        </p:nvSpPr>
        <p:spPr/>
        <p:txBody>
          <a:bodyPr/>
          <a:lstStyle/>
          <a:p>
            <a:fld id="{0ADF55A7-BC27-4430-90C1-B6E81A199E05}" type="datetimeFigureOut">
              <a:rPr lang="en-IN" smtClean="0"/>
              <a:t>12-03-2026</a:t>
            </a:fld>
            <a:endParaRPr lang="en-IN"/>
          </a:p>
        </p:txBody>
      </p:sp>
      <p:sp>
        <p:nvSpPr>
          <p:cNvPr id="6" name="Footer Placeholder 5">
            <a:extLst>
              <a:ext uri="{FF2B5EF4-FFF2-40B4-BE49-F238E27FC236}">
                <a16:creationId xmlns:a16="http://schemas.microsoft.com/office/drawing/2014/main" id="{0F7316FD-75C2-5944-46F4-466ECE81DD6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1BFFC2E-A008-0A77-D549-41C3A9434A0E}"/>
              </a:ext>
            </a:extLst>
          </p:cNvPr>
          <p:cNvSpPr>
            <a:spLocks noGrp="1"/>
          </p:cNvSpPr>
          <p:nvPr>
            <p:ph type="sldNum" sz="quarter" idx="12"/>
          </p:nvPr>
        </p:nvSpPr>
        <p:spPr/>
        <p:txBody>
          <a:bodyPr/>
          <a:lstStyle/>
          <a:p>
            <a:fld id="{5B39CDEE-70AD-435C-AAF1-F5007DED72CD}" type="slidenum">
              <a:rPr lang="en-IN" smtClean="0"/>
              <a:t>‹#›</a:t>
            </a:fld>
            <a:endParaRPr lang="en-IN"/>
          </a:p>
        </p:txBody>
      </p:sp>
    </p:spTree>
    <p:extLst>
      <p:ext uri="{BB962C8B-B14F-4D97-AF65-F5344CB8AC3E}">
        <p14:creationId xmlns:p14="http://schemas.microsoft.com/office/powerpoint/2010/main" val="2817044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C5A93-1FB9-9530-56CB-237EAB33662A}"/>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B148D4E1-8272-5C52-B9BC-9F4AE6A77F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DE77786-CA0A-BF63-EFBC-EEF3F55995A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7E929892-1727-3735-DBAA-07B17E86E8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58FFEFF-C7D0-4063-2AD9-44B13726095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C67E3A3E-9CBF-14D4-6232-91B5131A4D5C}"/>
              </a:ext>
            </a:extLst>
          </p:cNvPr>
          <p:cNvSpPr>
            <a:spLocks noGrp="1"/>
          </p:cNvSpPr>
          <p:nvPr>
            <p:ph type="dt" sz="half" idx="10"/>
          </p:nvPr>
        </p:nvSpPr>
        <p:spPr/>
        <p:txBody>
          <a:bodyPr/>
          <a:lstStyle/>
          <a:p>
            <a:fld id="{0ADF55A7-BC27-4430-90C1-B6E81A199E05}" type="datetimeFigureOut">
              <a:rPr lang="en-IN" smtClean="0"/>
              <a:t>12-03-2026</a:t>
            </a:fld>
            <a:endParaRPr lang="en-IN"/>
          </a:p>
        </p:txBody>
      </p:sp>
      <p:sp>
        <p:nvSpPr>
          <p:cNvPr id="8" name="Footer Placeholder 7">
            <a:extLst>
              <a:ext uri="{FF2B5EF4-FFF2-40B4-BE49-F238E27FC236}">
                <a16:creationId xmlns:a16="http://schemas.microsoft.com/office/drawing/2014/main" id="{9C1EA265-0BD5-77FC-B750-7CE28A145FBF}"/>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6BC0084B-7A45-AA3B-423E-5F599F5CDAAB}"/>
              </a:ext>
            </a:extLst>
          </p:cNvPr>
          <p:cNvSpPr>
            <a:spLocks noGrp="1"/>
          </p:cNvSpPr>
          <p:nvPr>
            <p:ph type="sldNum" sz="quarter" idx="12"/>
          </p:nvPr>
        </p:nvSpPr>
        <p:spPr/>
        <p:txBody>
          <a:bodyPr/>
          <a:lstStyle/>
          <a:p>
            <a:fld id="{5B39CDEE-70AD-435C-AAF1-F5007DED72CD}" type="slidenum">
              <a:rPr lang="en-IN" smtClean="0"/>
              <a:t>‹#›</a:t>
            </a:fld>
            <a:endParaRPr lang="en-IN"/>
          </a:p>
        </p:txBody>
      </p:sp>
    </p:spTree>
    <p:extLst>
      <p:ext uri="{BB962C8B-B14F-4D97-AF65-F5344CB8AC3E}">
        <p14:creationId xmlns:p14="http://schemas.microsoft.com/office/powerpoint/2010/main" val="3545354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845F3-DE62-301A-27AB-68D112126EE5}"/>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1A551D0A-5B54-9577-D6AC-3DC5DE7A2C82}"/>
              </a:ext>
            </a:extLst>
          </p:cNvPr>
          <p:cNvSpPr>
            <a:spLocks noGrp="1"/>
          </p:cNvSpPr>
          <p:nvPr>
            <p:ph type="dt" sz="half" idx="10"/>
          </p:nvPr>
        </p:nvSpPr>
        <p:spPr/>
        <p:txBody>
          <a:bodyPr/>
          <a:lstStyle/>
          <a:p>
            <a:fld id="{0ADF55A7-BC27-4430-90C1-B6E81A199E05}" type="datetimeFigureOut">
              <a:rPr lang="en-IN" smtClean="0"/>
              <a:t>12-03-2026</a:t>
            </a:fld>
            <a:endParaRPr lang="en-IN"/>
          </a:p>
        </p:txBody>
      </p:sp>
      <p:sp>
        <p:nvSpPr>
          <p:cNvPr id="4" name="Footer Placeholder 3">
            <a:extLst>
              <a:ext uri="{FF2B5EF4-FFF2-40B4-BE49-F238E27FC236}">
                <a16:creationId xmlns:a16="http://schemas.microsoft.com/office/drawing/2014/main" id="{7C49EEEC-6D2B-DF4B-6324-D4FBBB5FE381}"/>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DD29235B-5F09-9A64-377D-E5F03291EB87}"/>
              </a:ext>
            </a:extLst>
          </p:cNvPr>
          <p:cNvSpPr>
            <a:spLocks noGrp="1"/>
          </p:cNvSpPr>
          <p:nvPr>
            <p:ph type="sldNum" sz="quarter" idx="12"/>
          </p:nvPr>
        </p:nvSpPr>
        <p:spPr/>
        <p:txBody>
          <a:bodyPr/>
          <a:lstStyle/>
          <a:p>
            <a:fld id="{5B39CDEE-70AD-435C-AAF1-F5007DED72CD}" type="slidenum">
              <a:rPr lang="en-IN" smtClean="0"/>
              <a:t>‹#›</a:t>
            </a:fld>
            <a:endParaRPr lang="en-IN"/>
          </a:p>
        </p:txBody>
      </p:sp>
    </p:spTree>
    <p:extLst>
      <p:ext uri="{BB962C8B-B14F-4D97-AF65-F5344CB8AC3E}">
        <p14:creationId xmlns:p14="http://schemas.microsoft.com/office/powerpoint/2010/main" val="3205025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A9F88E5-77F2-E2A2-04B3-CB1206AD78B3}"/>
              </a:ext>
            </a:extLst>
          </p:cNvPr>
          <p:cNvSpPr>
            <a:spLocks noGrp="1"/>
          </p:cNvSpPr>
          <p:nvPr>
            <p:ph type="dt" sz="half" idx="10"/>
          </p:nvPr>
        </p:nvSpPr>
        <p:spPr/>
        <p:txBody>
          <a:bodyPr/>
          <a:lstStyle/>
          <a:p>
            <a:fld id="{0ADF55A7-BC27-4430-90C1-B6E81A199E05}" type="datetimeFigureOut">
              <a:rPr lang="en-IN" smtClean="0"/>
              <a:t>12-03-2026</a:t>
            </a:fld>
            <a:endParaRPr lang="en-IN"/>
          </a:p>
        </p:txBody>
      </p:sp>
      <p:sp>
        <p:nvSpPr>
          <p:cNvPr id="3" name="Footer Placeholder 2">
            <a:extLst>
              <a:ext uri="{FF2B5EF4-FFF2-40B4-BE49-F238E27FC236}">
                <a16:creationId xmlns:a16="http://schemas.microsoft.com/office/drawing/2014/main" id="{F8F7F6DE-80D4-A914-ED46-7E3456F56B3F}"/>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7A0B1103-8ABB-73D6-2AE4-00364559CCE8}"/>
              </a:ext>
            </a:extLst>
          </p:cNvPr>
          <p:cNvSpPr>
            <a:spLocks noGrp="1"/>
          </p:cNvSpPr>
          <p:nvPr>
            <p:ph type="sldNum" sz="quarter" idx="12"/>
          </p:nvPr>
        </p:nvSpPr>
        <p:spPr/>
        <p:txBody>
          <a:bodyPr/>
          <a:lstStyle/>
          <a:p>
            <a:fld id="{5B39CDEE-70AD-435C-AAF1-F5007DED72CD}" type="slidenum">
              <a:rPr lang="en-IN" smtClean="0"/>
              <a:t>‹#›</a:t>
            </a:fld>
            <a:endParaRPr lang="en-IN"/>
          </a:p>
        </p:txBody>
      </p:sp>
    </p:spTree>
    <p:extLst>
      <p:ext uri="{BB962C8B-B14F-4D97-AF65-F5344CB8AC3E}">
        <p14:creationId xmlns:p14="http://schemas.microsoft.com/office/powerpoint/2010/main" val="1164458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B0C8B-CA5F-DF30-A64C-C4849CDBD5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4D8A5BDB-D1DB-6761-18C5-DB98A9C0487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51176B6C-750B-C348-C78A-4D952A20C1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71E333-A37F-1CB7-5D8F-C90F3FAF033D}"/>
              </a:ext>
            </a:extLst>
          </p:cNvPr>
          <p:cNvSpPr>
            <a:spLocks noGrp="1"/>
          </p:cNvSpPr>
          <p:nvPr>
            <p:ph type="dt" sz="half" idx="10"/>
          </p:nvPr>
        </p:nvSpPr>
        <p:spPr/>
        <p:txBody>
          <a:bodyPr/>
          <a:lstStyle/>
          <a:p>
            <a:fld id="{0ADF55A7-BC27-4430-90C1-B6E81A199E05}" type="datetimeFigureOut">
              <a:rPr lang="en-IN" smtClean="0"/>
              <a:t>12-03-2026</a:t>
            </a:fld>
            <a:endParaRPr lang="en-IN"/>
          </a:p>
        </p:txBody>
      </p:sp>
      <p:sp>
        <p:nvSpPr>
          <p:cNvPr id="6" name="Footer Placeholder 5">
            <a:extLst>
              <a:ext uri="{FF2B5EF4-FFF2-40B4-BE49-F238E27FC236}">
                <a16:creationId xmlns:a16="http://schemas.microsoft.com/office/drawing/2014/main" id="{66A91433-1E31-AFCE-F770-B3F09F5706D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38BB2A4-4FC8-B5D0-E9C0-6B1B802C2BDA}"/>
              </a:ext>
            </a:extLst>
          </p:cNvPr>
          <p:cNvSpPr>
            <a:spLocks noGrp="1"/>
          </p:cNvSpPr>
          <p:nvPr>
            <p:ph type="sldNum" sz="quarter" idx="12"/>
          </p:nvPr>
        </p:nvSpPr>
        <p:spPr/>
        <p:txBody>
          <a:bodyPr/>
          <a:lstStyle/>
          <a:p>
            <a:fld id="{5B39CDEE-70AD-435C-AAF1-F5007DED72CD}" type="slidenum">
              <a:rPr lang="en-IN" smtClean="0"/>
              <a:t>‹#›</a:t>
            </a:fld>
            <a:endParaRPr lang="en-IN"/>
          </a:p>
        </p:txBody>
      </p:sp>
    </p:spTree>
    <p:extLst>
      <p:ext uri="{BB962C8B-B14F-4D97-AF65-F5344CB8AC3E}">
        <p14:creationId xmlns:p14="http://schemas.microsoft.com/office/powerpoint/2010/main" val="11318249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CF1DE-40B3-56EE-E0C5-E9A558E19F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383C60D5-ABE7-37C2-1015-067886133FD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IN"/>
          </a:p>
        </p:txBody>
      </p:sp>
      <p:sp>
        <p:nvSpPr>
          <p:cNvPr id="4" name="Text Placeholder 3">
            <a:extLst>
              <a:ext uri="{FF2B5EF4-FFF2-40B4-BE49-F238E27FC236}">
                <a16:creationId xmlns:a16="http://schemas.microsoft.com/office/drawing/2014/main" id="{1D281C37-1F94-BE3C-C208-E88D3FD3AB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30D68D-F1EF-E9C2-708A-EECD7D2AA163}"/>
              </a:ext>
            </a:extLst>
          </p:cNvPr>
          <p:cNvSpPr>
            <a:spLocks noGrp="1"/>
          </p:cNvSpPr>
          <p:nvPr>
            <p:ph type="dt" sz="half" idx="10"/>
          </p:nvPr>
        </p:nvSpPr>
        <p:spPr/>
        <p:txBody>
          <a:bodyPr/>
          <a:lstStyle/>
          <a:p>
            <a:fld id="{0ADF55A7-BC27-4430-90C1-B6E81A199E05}" type="datetimeFigureOut">
              <a:rPr lang="en-IN" smtClean="0"/>
              <a:t>12-03-2026</a:t>
            </a:fld>
            <a:endParaRPr lang="en-IN"/>
          </a:p>
        </p:txBody>
      </p:sp>
      <p:sp>
        <p:nvSpPr>
          <p:cNvPr id="6" name="Footer Placeholder 5">
            <a:extLst>
              <a:ext uri="{FF2B5EF4-FFF2-40B4-BE49-F238E27FC236}">
                <a16:creationId xmlns:a16="http://schemas.microsoft.com/office/drawing/2014/main" id="{A576C1C4-FADE-7C3A-6B02-D8E278DEFB4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8843779-D1FA-8A18-3FB3-8700EB55D092}"/>
              </a:ext>
            </a:extLst>
          </p:cNvPr>
          <p:cNvSpPr>
            <a:spLocks noGrp="1"/>
          </p:cNvSpPr>
          <p:nvPr>
            <p:ph type="sldNum" sz="quarter" idx="12"/>
          </p:nvPr>
        </p:nvSpPr>
        <p:spPr/>
        <p:txBody>
          <a:bodyPr/>
          <a:lstStyle/>
          <a:p>
            <a:fld id="{5B39CDEE-70AD-435C-AAF1-F5007DED72CD}" type="slidenum">
              <a:rPr lang="en-IN" smtClean="0"/>
              <a:t>‹#›</a:t>
            </a:fld>
            <a:endParaRPr lang="en-IN"/>
          </a:p>
        </p:txBody>
      </p:sp>
    </p:spTree>
    <p:extLst>
      <p:ext uri="{BB962C8B-B14F-4D97-AF65-F5344CB8AC3E}">
        <p14:creationId xmlns:p14="http://schemas.microsoft.com/office/powerpoint/2010/main" val="2258358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F2DEC-242B-765E-5FC9-280CE63D5F68}"/>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83D65C58-DD53-F87C-1DBF-5A8A060C862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7CAD171-0D29-05DB-3E84-CCA4CB32524D}"/>
              </a:ext>
            </a:extLst>
          </p:cNvPr>
          <p:cNvSpPr>
            <a:spLocks noGrp="1"/>
          </p:cNvSpPr>
          <p:nvPr>
            <p:ph type="dt" sz="half" idx="10"/>
          </p:nvPr>
        </p:nvSpPr>
        <p:spPr/>
        <p:txBody>
          <a:bodyPr/>
          <a:lstStyle/>
          <a:p>
            <a:fld id="{0ADF55A7-BC27-4430-90C1-B6E81A199E05}" type="datetimeFigureOut">
              <a:rPr lang="en-IN" smtClean="0"/>
              <a:t>12-03-2026</a:t>
            </a:fld>
            <a:endParaRPr lang="en-IN"/>
          </a:p>
        </p:txBody>
      </p:sp>
      <p:sp>
        <p:nvSpPr>
          <p:cNvPr id="5" name="Footer Placeholder 4">
            <a:extLst>
              <a:ext uri="{FF2B5EF4-FFF2-40B4-BE49-F238E27FC236}">
                <a16:creationId xmlns:a16="http://schemas.microsoft.com/office/drawing/2014/main" id="{BFF08919-DFDF-ECC2-4400-A7198EC95A1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D4EE8C9-91F2-CC32-B18E-C3EBE695B832}"/>
              </a:ext>
            </a:extLst>
          </p:cNvPr>
          <p:cNvSpPr>
            <a:spLocks noGrp="1"/>
          </p:cNvSpPr>
          <p:nvPr>
            <p:ph type="sldNum" sz="quarter" idx="12"/>
          </p:nvPr>
        </p:nvSpPr>
        <p:spPr/>
        <p:txBody>
          <a:bodyPr/>
          <a:lstStyle/>
          <a:p>
            <a:fld id="{5B39CDEE-70AD-435C-AAF1-F5007DED72CD}" type="slidenum">
              <a:rPr lang="en-IN" smtClean="0"/>
              <a:t>‹#›</a:t>
            </a:fld>
            <a:endParaRPr lang="en-IN"/>
          </a:p>
        </p:txBody>
      </p:sp>
    </p:spTree>
    <p:extLst>
      <p:ext uri="{BB962C8B-B14F-4D97-AF65-F5344CB8AC3E}">
        <p14:creationId xmlns:p14="http://schemas.microsoft.com/office/powerpoint/2010/main" val="488353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321D9D-42D7-B14C-4FA9-EC73D97A699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88D50710-A194-6D6C-B8E9-1B50A3CC664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321F205-CF42-85C8-71E5-8D23D7D0004A}"/>
              </a:ext>
            </a:extLst>
          </p:cNvPr>
          <p:cNvSpPr>
            <a:spLocks noGrp="1"/>
          </p:cNvSpPr>
          <p:nvPr>
            <p:ph type="dt" sz="half" idx="10"/>
          </p:nvPr>
        </p:nvSpPr>
        <p:spPr/>
        <p:txBody>
          <a:bodyPr/>
          <a:lstStyle/>
          <a:p>
            <a:fld id="{0ADF55A7-BC27-4430-90C1-B6E81A199E05}" type="datetimeFigureOut">
              <a:rPr lang="en-IN" smtClean="0"/>
              <a:t>12-03-2026</a:t>
            </a:fld>
            <a:endParaRPr lang="en-IN"/>
          </a:p>
        </p:txBody>
      </p:sp>
      <p:sp>
        <p:nvSpPr>
          <p:cNvPr id="5" name="Footer Placeholder 4">
            <a:extLst>
              <a:ext uri="{FF2B5EF4-FFF2-40B4-BE49-F238E27FC236}">
                <a16:creationId xmlns:a16="http://schemas.microsoft.com/office/drawing/2014/main" id="{A969F0EB-7235-CE2B-A2B8-CFBBE52218C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61A71A7-7960-F153-7888-CA592E243401}"/>
              </a:ext>
            </a:extLst>
          </p:cNvPr>
          <p:cNvSpPr>
            <a:spLocks noGrp="1"/>
          </p:cNvSpPr>
          <p:nvPr>
            <p:ph type="sldNum" sz="quarter" idx="12"/>
          </p:nvPr>
        </p:nvSpPr>
        <p:spPr/>
        <p:txBody>
          <a:bodyPr/>
          <a:lstStyle/>
          <a:p>
            <a:fld id="{5B39CDEE-70AD-435C-AAF1-F5007DED72CD}" type="slidenum">
              <a:rPr lang="en-IN" smtClean="0"/>
              <a:t>‹#›</a:t>
            </a:fld>
            <a:endParaRPr lang="en-IN"/>
          </a:p>
        </p:txBody>
      </p:sp>
    </p:spTree>
    <p:extLst>
      <p:ext uri="{BB962C8B-B14F-4D97-AF65-F5344CB8AC3E}">
        <p14:creationId xmlns:p14="http://schemas.microsoft.com/office/powerpoint/2010/main" val="2905932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reserve="1">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96BD2-F61D-DB72-BD02-4B19BF0BDEB1}"/>
              </a:ext>
            </a:extLst>
          </p:cNvPr>
          <p:cNvSpPr>
            <a:spLocks noGrp="1"/>
          </p:cNvSpPr>
          <p:nvPr>
            <p:ph type="title"/>
          </p:nvPr>
        </p:nvSpPr>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5BD4190F-AF5D-0940-D383-2224270D97B6}"/>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D741DEC-0307-A32C-D575-1738056FD6AA}"/>
              </a:ext>
            </a:extLst>
          </p:cNvPr>
          <p:cNvSpPr>
            <a:spLocks noGrp="1"/>
          </p:cNvSpPr>
          <p:nvPr>
            <p:ph type="dt" sz="half" idx="10"/>
          </p:nvPr>
        </p:nvSpPr>
        <p:spPr/>
        <p:txBody>
          <a:bodyPr/>
          <a:lstStyle/>
          <a:p>
            <a:fld id="{0ADF55A7-BC27-4430-90C1-B6E81A199E05}" type="datetimeFigureOut">
              <a:rPr lang="en-IN" smtClean="0"/>
              <a:t>12-03-2026</a:t>
            </a:fld>
            <a:endParaRPr lang="en-IN"/>
          </a:p>
        </p:txBody>
      </p:sp>
      <p:sp>
        <p:nvSpPr>
          <p:cNvPr id="5" name="Footer Placeholder 4">
            <a:extLst>
              <a:ext uri="{FF2B5EF4-FFF2-40B4-BE49-F238E27FC236}">
                <a16:creationId xmlns:a16="http://schemas.microsoft.com/office/drawing/2014/main" id="{615EA90B-0978-746C-FBE5-F698558E7DF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73C5504-966A-E229-9601-54315D132011}"/>
              </a:ext>
            </a:extLst>
          </p:cNvPr>
          <p:cNvSpPr>
            <a:spLocks noGrp="1"/>
          </p:cNvSpPr>
          <p:nvPr>
            <p:ph type="sldNum" sz="quarter" idx="12"/>
          </p:nvPr>
        </p:nvSpPr>
        <p:spPr/>
        <p:txBody>
          <a:bodyPr/>
          <a:lstStyle/>
          <a:p>
            <a:fld id="{5B39CDEE-70AD-435C-AAF1-F5007DED72CD}" type="slidenum">
              <a:rPr lang="en-IN" smtClean="0"/>
              <a:t>‹#›</a:t>
            </a:fld>
            <a:endParaRPr lang="en-IN"/>
          </a:p>
        </p:txBody>
      </p:sp>
    </p:spTree>
    <p:extLst>
      <p:ext uri="{BB962C8B-B14F-4D97-AF65-F5344CB8AC3E}">
        <p14:creationId xmlns:p14="http://schemas.microsoft.com/office/powerpoint/2010/main" val="6308535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alphaModFix amt="55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78481DA-5F9B-B485-E738-099D1833EE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C5F6CE9-7BD2-5DE8-1635-C10C86C1132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ECED846-7956-793E-7D87-4C84FE5A29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ADF55A7-BC27-4430-90C1-B6E81A199E05}" type="datetimeFigureOut">
              <a:rPr lang="en-IN" smtClean="0"/>
              <a:t>12-03-2026</a:t>
            </a:fld>
            <a:endParaRPr lang="en-IN"/>
          </a:p>
        </p:txBody>
      </p:sp>
      <p:sp>
        <p:nvSpPr>
          <p:cNvPr id="5" name="Footer Placeholder 4">
            <a:extLst>
              <a:ext uri="{FF2B5EF4-FFF2-40B4-BE49-F238E27FC236}">
                <a16:creationId xmlns:a16="http://schemas.microsoft.com/office/drawing/2014/main" id="{8A2ED385-6E45-B59E-34A3-DECC1E2571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970FBC26-DF22-304F-7A9C-99C48BF5BEE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39CDEE-70AD-435C-AAF1-F5007DED72CD}" type="slidenum">
              <a:rPr lang="en-IN" smtClean="0"/>
              <a:t>‹#›</a:t>
            </a:fld>
            <a:endParaRPr lang="en-IN"/>
          </a:p>
        </p:txBody>
      </p:sp>
    </p:spTree>
    <p:extLst>
      <p:ext uri="{BB962C8B-B14F-4D97-AF65-F5344CB8AC3E}">
        <p14:creationId xmlns:p14="http://schemas.microsoft.com/office/powerpoint/2010/main" val="13835735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microsoft.com/office/2007/relationships/hdphoto" Target="../media/hdphoto3.wdp"/><Relationship Id="rId13"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7.png"/><Relationship Id="rId12" Type="http://schemas.microsoft.com/office/2007/relationships/hdphoto" Target="../media/hdphoto5.wdp"/><Relationship Id="rId2" Type="http://schemas.openxmlformats.org/officeDocument/2006/relationships/notesSlide" Target="../notesSlides/notesSlide3.xml"/><Relationship Id="rId16" Type="http://schemas.microsoft.com/office/2007/relationships/hdphoto" Target="../media/hdphoto7.wdp"/><Relationship Id="rId1" Type="http://schemas.openxmlformats.org/officeDocument/2006/relationships/slideLayout" Target="../slideLayouts/slideLayout12.xml"/><Relationship Id="rId6" Type="http://schemas.microsoft.com/office/2007/relationships/hdphoto" Target="../media/hdphoto2.wdp"/><Relationship Id="rId11" Type="http://schemas.openxmlformats.org/officeDocument/2006/relationships/image" Target="../media/image9.png"/><Relationship Id="rId5" Type="http://schemas.openxmlformats.org/officeDocument/2006/relationships/image" Target="../media/image6.png"/><Relationship Id="rId15" Type="http://schemas.openxmlformats.org/officeDocument/2006/relationships/image" Target="../media/image11.png"/><Relationship Id="rId10" Type="http://schemas.microsoft.com/office/2007/relationships/hdphoto" Target="../media/hdphoto4.wdp"/><Relationship Id="rId4" Type="http://schemas.microsoft.com/office/2007/relationships/hdphoto" Target="../media/hdphoto1.wdp"/><Relationship Id="rId9" Type="http://schemas.openxmlformats.org/officeDocument/2006/relationships/image" Target="../media/image8.png"/><Relationship Id="rId14" Type="http://schemas.microsoft.com/office/2007/relationships/hdphoto" Target="../media/hdphoto6.wdp"/></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5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5135D-C7D3-6229-EFAD-171D72EA5FC4}"/>
              </a:ext>
            </a:extLst>
          </p:cNvPr>
          <p:cNvSpPr>
            <a:spLocks noGrp="1"/>
          </p:cNvSpPr>
          <p:nvPr>
            <p:ph type="ctrTitle"/>
          </p:nvPr>
        </p:nvSpPr>
        <p:spPr>
          <a:xfrm>
            <a:off x="1524000" y="1122363"/>
            <a:ext cx="9144000" cy="1925637"/>
          </a:xfrm>
        </p:spPr>
        <p:txBody>
          <a:bodyPr anchor="ctr">
            <a:normAutofit/>
          </a:bodyPr>
          <a:lstStyle/>
          <a:p>
            <a:pPr marR="0" rtl="0"/>
            <a:r>
              <a:rPr lang="en-US" sz="5400" b="1" i="0" u="none" strike="noStrike" baseline="0" dirty="0">
                <a:solidFill>
                  <a:srgbClr val="550000"/>
                </a:solidFill>
                <a:latin typeface="Times New Roman" panose="02020603050405020304" pitchFamily="18" charset="0"/>
              </a:rPr>
              <a:t>Problem Analysis of Green Haven Florists</a:t>
            </a:r>
          </a:p>
        </p:txBody>
      </p:sp>
      <p:sp>
        <p:nvSpPr>
          <p:cNvPr id="3" name="Text Placeholder 2">
            <a:extLst>
              <a:ext uri="{FF2B5EF4-FFF2-40B4-BE49-F238E27FC236}">
                <a16:creationId xmlns:a16="http://schemas.microsoft.com/office/drawing/2014/main" id="{561EE376-4507-870A-B61C-01E0F053C4B8}"/>
              </a:ext>
            </a:extLst>
          </p:cNvPr>
          <p:cNvSpPr>
            <a:spLocks noGrp="1"/>
          </p:cNvSpPr>
          <p:nvPr>
            <p:ph type="subTitle" idx="1"/>
          </p:nvPr>
        </p:nvSpPr>
        <p:spPr>
          <a:xfrm>
            <a:off x="1524000" y="3048000"/>
            <a:ext cx="9144000" cy="2941636"/>
          </a:xfrm>
        </p:spPr>
        <p:txBody>
          <a:bodyPr>
            <a:normAutofit/>
          </a:bodyPr>
          <a:lstStyle/>
          <a:p>
            <a:pPr marL="0" marR="0" lvl="0" indent="0" algn="ctr" rtl="0">
              <a:lnSpc>
                <a:spcPct val="160000"/>
              </a:lnSpc>
              <a:buNone/>
            </a:pPr>
            <a:r>
              <a:rPr lang="en-IN" b="0" i="0" u="none" strike="noStrike" baseline="0" dirty="0">
                <a:latin typeface="Times New Roman" panose="02020603050405020304" pitchFamily="18" charset="0"/>
              </a:rPr>
              <a:t>Student Name:</a:t>
            </a:r>
          </a:p>
          <a:p>
            <a:pPr marL="0" marR="0" lvl="0" indent="0" algn="ctr" rtl="0">
              <a:lnSpc>
                <a:spcPct val="160000"/>
              </a:lnSpc>
              <a:buNone/>
            </a:pPr>
            <a:r>
              <a:rPr lang="en-IN" b="0" i="0" u="none" strike="noStrike" baseline="0" dirty="0">
                <a:latin typeface="Times New Roman" panose="02020603050405020304" pitchFamily="18" charset="0"/>
              </a:rPr>
              <a:t>Student Number:</a:t>
            </a:r>
          </a:p>
          <a:p>
            <a:pPr marL="0" marR="0" lvl="0" indent="0" algn="ctr" rtl="0">
              <a:lnSpc>
                <a:spcPct val="160000"/>
              </a:lnSpc>
              <a:buNone/>
            </a:pPr>
            <a:r>
              <a:rPr lang="en-US" b="0" i="0" u="none" strike="noStrike" baseline="0" dirty="0">
                <a:latin typeface="Times New Roman" panose="02020603050405020304" pitchFamily="18" charset="0"/>
              </a:rPr>
              <a:t>Module Name: Problem Solving and </a:t>
            </a:r>
            <a:r>
              <a:rPr lang="en-US" b="0" i="0" u="none" strike="noStrike" baseline="0">
                <a:latin typeface="Times New Roman" panose="02020603050405020304" pitchFamily="18" charset="0"/>
              </a:rPr>
              <a:t>Decision Making</a:t>
            </a:r>
            <a:endParaRPr lang="en-US" b="0" i="0" u="none" strike="noStrike" baseline="0" dirty="0">
              <a:latin typeface="Times New Roman" panose="02020603050405020304" pitchFamily="18" charset="0"/>
            </a:endParaRPr>
          </a:p>
        </p:txBody>
      </p:sp>
    </p:spTree>
    <p:extLst>
      <p:ext uri="{BB962C8B-B14F-4D97-AF65-F5344CB8AC3E}">
        <p14:creationId xmlns:p14="http://schemas.microsoft.com/office/powerpoint/2010/main" val="38344172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15648-B846-6D3F-B9B5-FDEB8D09DF68}"/>
              </a:ext>
            </a:extLst>
          </p:cNvPr>
          <p:cNvSpPr>
            <a:spLocks noGrp="1"/>
          </p:cNvSpPr>
          <p:nvPr>
            <p:ph type="title"/>
          </p:nvPr>
        </p:nvSpPr>
        <p:spPr/>
        <p:txBody>
          <a:bodyPr/>
          <a:lstStyle/>
          <a:p>
            <a:pPr marR="0" algn="ctr" rtl="0"/>
            <a:r>
              <a:rPr lang="en-IN" b="1" i="0" u="none" strike="noStrike" baseline="0" dirty="0">
                <a:solidFill>
                  <a:srgbClr val="550000"/>
                </a:solidFill>
                <a:latin typeface="Times New Roman" panose="02020603050405020304" pitchFamily="18" charset="0"/>
              </a:rPr>
              <a:t>Content Overview</a:t>
            </a:r>
          </a:p>
        </p:txBody>
      </p:sp>
      <p:graphicFrame>
        <p:nvGraphicFramePr>
          <p:cNvPr id="4" name="Table 3">
            <a:extLst>
              <a:ext uri="{FF2B5EF4-FFF2-40B4-BE49-F238E27FC236}">
                <a16:creationId xmlns:a16="http://schemas.microsoft.com/office/drawing/2014/main" id="{88744F0A-FD1B-DC3B-8CD3-A3C8340E6EA8}"/>
              </a:ext>
            </a:extLst>
          </p:cNvPr>
          <p:cNvGraphicFramePr>
            <a:graphicFrameLocks noGrp="1"/>
          </p:cNvGraphicFramePr>
          <p:nvPr>
            <p:extLst>
              <p:ext uri="{D42A27DB-BD31-4B8C-83A1-F6EECF244321}">
                <p14:modId xmlns:p14="http://schemas.microsoft.com/office/powerpoint/2010/main" val="287992417"/>
              </p:ext>
            </p:extLst>
          </p:nvPr>
        </p:nvGraphicFramePr>
        <p:xfrm>
          <a:off x="1730602" y="2237314"/>
          <a:ext cx="8730795" cy="3322320"/>
        </p:xfrm>
        <a:graphic>
          <a:graphicData uri="http://schemas.openxmlformats.org/drawingml/2006/table">
            <a:tbl>
              <a:tblPr firstRow="1" bandRow="1">
                <a:effectLst>
                  <a:outerShdw blurRad="50800" dist="38100" dir="2700000" algn="tl" rotWithShape="0">
                    <a:prstClr val="black">
                      <a:alpha val="40000"/>
                    </a:prstClr>
                  </a:outerShdw>
                </a:effectLst>
                <a:tableStyleId>{5FD0F851-EC5A-4D38-B0AD-8093EC10F338}</a:tableStyleId>
              </a:tblPr>
              <a:tblGrid>
                <a:gridCol w="6573070">
                  <a:extLst>
                    <a:ext uri="{9D8B030D-6E8A-4147-A177-3AD203B41FA5}">
                      <a16:colId xmlns:a16="http://schemas.microsoft.com/office/drawing/2014/main" val="1381551286"/>
                    </a:ext>
                  </a:extLst>
                </a:gridCol>
                <a:gridCol w="2157725">
                  <a:extLst>
                    <a:ext uri="{9D8B030D-6E8A-4147-A177-3AD203B41FA5}">
                      <a16:colId xmlns:a16="http://schemas.microsoft.com/office/drawing/2014/main" val="1294021407"/>
                    </a:ext>
                  </a:extLst>
                </a:gridCol>
              </a:tblGrid>
              <a:tr h="239183">
                <a:tc>
                  <a:txBody>
                    <a:bodyPr/>
                    <a:lstStyle/>
                    <a:p>
                      <a:pPr algn="ctr"/>
                      <a:r>
                        <a:rPr lang="en-US" sz="2000" b="1" dirty="0">
                          <a:latin typeface="Times New Roman" panose="02020603050405020304" pitchFamily="18" charset="0"/>
                          <a:cs typeface="Times New Roman" panose="02020603050405020304" pitchFamily="18" charset="0"/>
                        </a:rPr>
                        <a:t>Contents</a:t>
                      </a:r>
                      <a:endParaRPr lang="en-IN" sz="2000" b="1" dirty="0">
                        <a:latin typeface="Times New Roman" panose="02020603050405020304" pitchFamily="18" charset="0"/>
                        <a:cs typeface="Times New Roman" panose="02020603050405020304" pitchFamily="18" charset="0"/>
                      </a:endParaRPr>
                    </a:p>
                  </a:txBody>
                  <a:tcPr anchor="ctr"/>
                </a:tc>
                <a:tc>
                  <a:txBody>
                    <a:bodyPr/>
                    <a:lstStyle/>
                    <a:p>
                      <a:pPr algn="ctr"/>
                      <a:r>
                        <a:rPr lang="en-US" sz="2000" b="1" dirty="0">
                          <a:latin typeface="Times New Roman" panose="02020603050405020304" pitchFamily="18" charset="0"/>
                          <a:cs typeface="Times New Roman" panose="02020603050405020304" pitchFamily="18" charset="0"/>
                        </a:rPr>
                        <a:t>Slide No.</a:t>
                      </a:r>
                      <a:endParaRPr lang="en-IN" sz="2000" b="1" dirty="0">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1011011253"/>
                  </a:ext>
                </a:extLst>
              </a:tr>
              <a:tr h="195695">
                <a:tc>
                  <a:txBody>
                    <a:bodyPr/>
                    <a:lstStyle/>
                    <a:p>
                      <a:pPr algn="l"/>
                      <a:r>
                        <a:rPr lang="en-US" b="0" u="none" strike="noStrike" baseline="0" dirty="0">
                          <a:solidFill>
                            <a:schemeClr val="tx1"/>
                          </a:solidFill>
                          <a:latin typeface="Times New Roman" panose="02020603050405020304" pitchFamily="18" charset="0"/>
                          <a:cs typeface="Times New Roman" panose="02020603050405020304" pitchFamily="18" charset="0"/>
                        </a:rPr>
                        <a:t>Introduction to Green Haven Florists</a:t>
                      </a:r>
                      <a:endParaRPr lang="en-IN" sz="1800" b="0" dirty="0">
                        <a:solidFill>
                          <a:schemeClr val="tx1"/>
                        </a:solidFill>
                        <a:latin typeface="Times New Roman" panose="02020603050405020304" pitchFamily="18" charset="0"/>
                        <a:cs typeface="Times New Roman" panose="02020603050405020304" pitchFamily="18" charset="0"/>
                      </a:endParaRPr>
                    </a:p>
                  </a:txBody>
                  <a:tcPr anchor="ctr"/>
                </a:tc>
                <a:tc>
                  <a:txBody>
                    <a:bodyPr/>
                    <a:lstStyle/>
                    <a:p>
                      <a:pPr algn="ctr"/>
                      <a:r>
                        <a:rPr lang="en-US" sz="1800" b="0" dirty="0">
                          <a:solidFill>
                            <a:schemeClr val="tx1"/>
                          </a:solidFill>
                          <a:latin typeface="Times New Roman" panose="02020603050405020304" pitchFamily="18" charset="0"/>
                          <a:cs typeface="Times New Roman" panose="02020603050405020304" pitchFamily="18" charset="0"/>
                        </a:rPr>
                        <a:t>03</a:t>
                      </a:r>
                      <a:endParaRPr lang="en-IN" sz="1800" b="0" dirty="0">
                        <a:solidFill>
                          <a:schemeClr val="tx1"/>
                        </a:solidFill>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3962614422"/>
                  </a:ext>
                </a:extLst>
              </a:tr>
              <a:tr h="19569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b="0" u="none" strike="noStrike" baseline="0" dirty="0">
                          <a:solidFill>
                            <a:schemeClr val="tx1"/>
                          </a:solidFill>
                          <a:latin typeface="Times New Roman" panose="02020603050405020304" pitchFamily="18" charset="0"/>
                          <a:cs typeface="Times New Roman" panose="02020603050405020304" pitchFamily="18" charset="0"/>
                        </a:rPr>
                        <a:t>Nature and Scope of the Problem</a:t>
                      </a:r>
                      <a:endParaRPr lang="en-IN" sz="1800" b="0" dirty="0">
                        <a:solidFill>
                          <a:schemeClr val="tx1"/>
                        </a:solidFill>
                        <a:latin typeface="Times New Roman" panose="02020603050405020304" pitchFamily="18" charset="0"/>
                        <a:cs typeface="Times New Roman" panose="02020603050405020304" pitchFamily="18" charset="0"/>
                      </a:endParaRPr>
                    </a:p>
                  </a:txBody>
                  <a:tcPr anchor="ctr"/>
                </a:tc>
                <a:tc>
                  <a:txBody>
                    <a:bodyPr/>
                    <a:lstStyle/>
                    <a:p>
                      <a:pPr algn="ctr"/>
                      <a:r>
                        <a:rPr lang="en-US" sz="1800" b="0" dirty="0">
                          <a:solidFill>
                            <a:schemeClr val="tx1"/>
                          </a:solidFill>
                          <a:latin typeface="Times New Roman" panose="02020603050405020304" pitchFamily="18" charset="0"/>
                          <a:cs typeface="Times New Roman" panose="02020603050405020304" pitchFamily="18" charset="0"/>
                        </a:rPr>
                        <a:t>04</a:t>
                      </a:r>
                      <a:endParaRPr lang="en-IN" sz="1800" b="0" dirty="0">
                        <a:solidFill>
                          <a:schemeClr val="tx1"/>
                        </a:solidFill>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3102711435"/>
                  </a:ext>
                </a:extLst>
              </a:tr>
              <a:tr h="19569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b="0" u="none" strike="noStrike" baseline="0" dirty="0">
                          <a:solidFill>
                            <a:schemeClr val="tx1"/>
                          </a:solidFill>
                          <a:latin typeface="Times New Roman" panose="02020603050405020304" pitchFamily="18" charset="0"/>
                          <a:cs typeface="Times New Roman" panose="02020603050405020304" pitchFamily="18" charset="0"/>
                        </a:rPr>
                        <a:t>5W2H Model</a:t>
                      </a:r>
                      <a:endParaRPr lang="en-IN" sz="1800" b="0" dirty="0">
                        <a:solidFill>
                          <a:schemeClr val="tx1"/>
                        </a:solidFill>
                        <a:latin typeface="Times New Roman" panose="02020603050405020304" pitchFamily="18" charset="0"/>
                        <a:cs typeface="Times New Roman" panose="02020603050405020304" pitchFamily="18" charset="0"/>
                      </a:endParaRPr>
                    </a:p>
                  </a:txBody>
                  <a:tcPr anchor="ctr"/>
                </a:tc>
                <a:tc>
                  <a:txBody>
                    <a:bodyPr/>
                    <a:lstStyle/>
                    <a:p>
                      <a:pPr algn="ctr"/>
                      <a:r>
                        <a:rPr lang="en-US" sz="1800" b="0" dirty="0">
                          <a:solidFill>
                            <a:schemeClr val="tx1"/>
                          </a:solidFill>
                          <a:latin typeface="Times New Roman" panose="02020603050405020304" pitchFamily="18" charset="0"/>
                          <a:cs typeface="Times New Roman" panose="02020603050405020304" pitchFamily="18" charset="0"/>
                        </a:rPr>
                        <a:t>05</a:t>
                      </a:r>
                      <a:endParaRPr lang="en-IN" sz="1800" b="0" dirty="0">
                        <a:solidFill>
                          <a:schemeClr val="tx1"/>
                        </a:solidFill>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1973800436"/>
                  </a:ext>
                </a:extLst>
              </a:tr>
              <a:tr h="19569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b="0" u="none" strike="noStrike" baseline="0" dirty="0">
                          <a:solidFill>
                            <a:schemeClr val="tx1"/>
                          </a:solidFill>
                          <a:latin typeface="Times New Roman" panose="02020603050405020304" pitchFamily="18" charset="0"/>
                          <a:cs typeface="Times New Roman" panose="02020603050405020304" pitchFamily="18" charset="0"/>
                        </a:rPr>
                        <a:t>PESTEL Analysis</a:t>
                      </a:r>
                      <a:endParaRPr lang="en-IN" sz="1800" b="0" dirty="0">
                        <a:solidFill>
                          <a:schemeClr val="tx1"/>
                        </a:solidFill>
                        <a:latin typeface="Times New Roman" panose="02020603050405020304" pitchFamily="18" charset="0"/>
                        <a:cs typeface="Times New Roman" panose="02020603050405020304" pitchFamily="18" charset="0"/>
                      </a:endParaRPr>
                    </a:p>
                  </a:txBody>
                  <a:tcPr anchor="ctr"/>
                </a:tc>
                <a:tc>
                  <a:txBody>
                    <a:bodyPr/>
                    <a:lstStyle/>
                    <a:p>
                      <a:pPr algn="ctr"/>
                      <a:r>
                        <a:rPr lang="en-US" sz="1800" b="0" dirty="0">
                          <a:solidFill>
                            <a:schemeClr val="tx1"/>
                          </a:solidFill>
                          <a:latin typeface="Times New Roman" panose="02020603050405020304" pitchFamily="18" charset="0"/>
                          <a:cs typeface="Times New Roman" panose="02020603050405020304" pitchFamily="18" charset="0"/>
                        </a:rPr>
                        <a:t>06</a:t>
                      </a:r>
                      <a:endParaRPr lang="en-IN" sz="1800" b="0" dirty="0">
                        <a:solidFill>
                          <a:schemeClr val="tx1"/>
                        </a:solidFill>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716392458"/>
                  </a:ext>
                </a:extLst>
              </a:tr>
              <a:tr h="19569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b="0" u="none" strike="noStrike" baseline="0" dirty="0">
                          <a:solidFill>
                            <a:schemeClr val="tx1"/>
                          </a:solidFill>
                          <a:latin typeface="Times New Roman" panose="02020603050405020304" pitchFamily="18" charset="0"/>
                          <a:cs typeface="Times New Roman" panose="02020603050405020304" pitchFamily="18" charset="0"/>
                        </a:rPr>
                        <a:t>Fishbone Diagram (Cause and Effect)</a:t>
                      </a:r>
                      <a:endParaRPr lang="en-IN" sz="1800" b="0" dirty="0">
                        <a:solidFill>
                          <a:schemeClr val="tx1"/>
                        </a:solidFill>
                        <a:latin typeface="Times New Roman" panose="02020603050405020304" pitchFamily="18" charset="0"/>
                        <a:cs typeface="Times New Roman" panose="02020603050405020304" pitchFamily="18" charset="0"/>
                      </a:endParaRPr>
                    </a:p>
                  </a:txBody>
                  <a:tcPr anchor="ctr"/>
                </a:tc>
                <a:tc>
                  <a:txBody>
                    <a:bodyPr/>
                    <a:lstStyle/>
                    <a:p>
                      <a:pPr algn="ctr"/>
                      <a:r>
                        <a:rPr lang="en-US" sz="1800" b="0" dirty="0">
                          <a:solidFill>
                            <a:schemeClr val="tx1"/>
                          </a:solidFill>
                          <a:latin typeface="Times New Roman" panose="02020603050405020304" pitchFamily="18" charset="0"/>
                          <a:cs typeface="Times New Roman" panose="02020603050405020304" pitchFamily="18" charset="0"/>
                        </a:rPr>
                        <a:t>07</a:t>
                      </a:r>
                      <a:endParaRPr lang="en-IN" sz="1800" b="0" dirty="0">
                        <a:solidFill>
                          <a:schemeClr val="tx1"/>
                        </a:solidFill>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751484020"/>
                  </a:ext>
                </a:extLst>
              </a:tr>
              <a:tr h="19569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b="0" u="none" strike="noStrike" baseline="0" dirty="0">
                          <a:solidFill>
                            <a:schemeClr val="tx1"/>
                          </a:solidFill>
                          <a:latin typeface="Times New Roman" panose="02020603050405020304" pitchFamily="18" charset="0"/>
                          <a:cs typeface="Times New Roman" panose="02020603050405020304" pitchFamily="18" charset="0"/>
                        </a:rPr>
                        <a:t>Key Findings</a:t>
                      </a:r>
                      <a:endParaRPr lang="en-IN" sz="1800" b="0" dirty="0">
                        <a:solidFill>
                          <a:schemeClr val="tx1"/>
                        </a:solidFill>
                        <a:latin typeface="Times New Roman" panose="02020603050405020304" pitchFamily="18" charset="0"/>
                        <a:cs typeface="Times New Roman" panose="02020603050405020304" pitchFamily="18" charset="0"/>
                      </a:endParaRPr>
                    </a:p>
                  </a:txBody>
                  <a:tcPr anchor="ctr"/>
                </a:tc>
                <a:tc>
                  <a:txBody>
                    <a:bodyPr/>
                    <a:lstStyle/>
                    <a:p>
                      <a:pPr algn="ctr"/>
                      <a:r>
                        <a:rPr lang="en-US" sz="1800" b="0" dirty="0">
                          <a:solidFill>
                            <a:schemeClr val="tx1"/>
                          </a:solidFill>
                          <a:latin typeface="Times New Roman" panose="02020603050405020304" pitchFamily="18" charset="0"/>
                          <a:cs typeface="Times New Roman" panose="02020603050405020304" pitchFamily="18" charset="0"/>
                        </a:rPr>
                        <a:t>08</a:t>
                      </a:r>
                      <a:endParaRPr lang="en-IN" sz="1800" b="0" dirty="0">
                        <a:solidFill>
                          <a:schemeClr val="tx1"/>
                        </a:solidFill>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2240063827"/>
                  </a:ext>
                </a:extLst>
              </a:tr>
              <a:tr h="19569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b="0" u="none" strike="noStrike" baseline="0" dirty="0">
                          <a:solidFill>
                            <a:schemeClr val="tx1"/>
                          </a:solidFill>
                          <a:latin typeface="Times New Roman" panose="02020603050405020304" pitchFamily="18" charset="0"/>
                          <a:cs typeface="Times New Roman" panose="02020603050405020304" pitchFamily="18" charset="0"/>
                        </a:rPr>
                        <a:t>Conclusion</a:t>
                      </a:r>
                      <a:endParaRPr lang="en-IN" sz="1800" b="0" dirty="0">
                        <a:solidFill>
                          <a:schemeClr val="tx1"/>
                        </a:solidFill>
                        <a:latin typeface="Times New Roman" panose="02020603050405020304" pitchFamily="18" charset="0"/>
                        <a:cs typeface="Times New Roman" panose="02020603050405020304" pitchFamily="18" charset="0"/>
                      </a:endParaRPr>
                    </a:p>
                  </a:txBody>
                  <a:tcPr anchor="ctr"/>
                </a:tc>
                <a:tc>
                  <a:txBody>
                    <a:bodyPr/>
                    <a:lstStyle/>
                    <a:p>
                      <a:pPr algn="ctr"/>
                      <a:r>
                        <a:rPr lang="en-IN" sz="1800" b="0" dirty="0">
                          <a:solidFill>
                            <a:schemeClr val="tx1"/>
                          </a:solidFill>
                          <a:latin typeface="Times New Roman" panose="02020603050405020304" pitchFamily="18" charset="0"/>
                          <a:cs typeface="Times New Roman" panose="02020603050405020304" pitchFamily="18" charset="0"/>
                        </a:rPr>
                        <a:t>09</a:t>
                      </a:r>
                    </a:p>
                  </a:txBody>
                  <a:tcPr anchor="ctr"/>
                </a:tc>
                <a:extLst>
                  <a:ext uri="{0D108BD9-81ED-4DB2-BD59-A6C34878D82A}">
                    <a16:rowId xmlns:a16="http://schemas.microsoft.com/office/drawing/2014/main" val="2139730107"/>
                  </a:ext>
                </a:extLst>
              </a:tr>
              <a:tr h="11740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IN" sz="1800" b="0" u="none" strike="noStrike" baseline="0" dirty="0">
                          <a:solidFill>
                            <a:schemeClr val="tx1"/>
                          </a:solidFill>
                          <a:latin typeface="Times New Roman" panose="02020603050405020304" pitchFamily="18" charset="0"/>
                          <a:cs typeface="Times New Roman" panose="02020603050405020304" pitchFamily="18" charset="0"/>
                        </a:rPr>
                        <a:t>References</a:t>
                      </a:r>
                      <a:endParaRPr lang="en-IN" sz="1800" b="0" dirty="0">
                        <a:solidFill>
                          <a:schemeClr val="tx1"/>
                        </a:solidFill>
                        <a:latin typeface="Times New Roman" panose="02020603050405020304" pitchFamily="18" charset="0"/>
                        <a:cs typeface="Times New Roman" panose="02020603050405020304" pitchFamily="18" charset="0"/>
                      </a:endParaRPr>
                    </a:p>
                  </a:txBody>
                  <a:tcPr anchor="ctr"/>
                </a:tc>
                <a:tc>
                  <a:txBody>
                    <a:bodyPr/>
                    <a:lstStyle/>
                    <a:p>
                      <a:pPr algn="ctr"/>
                      <a:r>
                        <a:rPr lang="en-US" sz="1800" b="0" dirty="0">
                          <a:solidFill>
                            <a:schemeClr val="tx1"/>
                          </a:solidFill>
                          <a:latin typeface="Times New Roman" panose="02020603050405020304" pitchFamily="18" charset="0"/>
                          <a:cs typeface="Times New Roman" panose="02020603050405020304" pitchFamily="18" charset="0"/>
                        </a:rPr>
                        <a:t>10</a:t>
                      </a:r>
                    </a:p>
                  </a:txBody>
                  <a:tcPr anchor="ctr"/>
                </a:tc>
                <a:extLst>
                  <a:ext uri="{0D108BD9-81ED-4DB2-BD59-A6C34878D82A}">
                    <a16:rowId xmlns:a16="http://schemas.microsoft.com/office/drawing/2014/main" val="700304290"/>
                  </a:ext>
                </a:extLst>
              </a:tr>
            </a:tbl>
          </a:graphicData>
        </a:graphic>
      </p:graphicFrame>
    </p:spTree>
    <p:extLst>
      <p:ext uri="{BB962C8B-B14F-4D97-AF65-F5344CB8AC3E}">
        <p14:creationId xmlns:p14="http://schemas.microsoft.com/office/powerpoint/2010/main" val="40070295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3382D-CA55-36DE-D2D7-A5955BDAE13A}"/>
              </a:ext>
            </a:extLst>
          </p:cNvPr>
          <p:cNvSpPr>
            <a:spLocks noGrp="1"/>
          </p:cNvSpPr>
          <p:nvPr>
            <p:ph type="title"/>
          </p:nvPr>
        </p:nvSpPr>
        <p:spPr/>
        <p:txBody>
          <a:bodyPr/>
          <a:lstStyle/>
          <a:p>
            <a:pPr marR="0" rtl="0"/>
            <a:r>
              <a:rPr lang="en-US" b="1" i="0" u="none" strike="noStrike" baseline="0" dirty="0">
                <a:solidFill>
                  <a:srgbClr val="550000"/>
                </a:solidFill>
                <a:latin typeface="Times New Roman" panose="02020603050405020304" pitchFamily="18" charset="0"/>
              </a:rPr>
              <a:t>Introduction to Green Haven Florists</a:t>
            </a:r>
          </a:p>
        </p:txBody>
      </p:sp>
      <p:sp>
        <p:nvSpPr>
          <p:cNvPr id="3" name="Text Placeholder 2">
            <a:extLst>
              <a:ext uri="{FF2B5EF4-FFF2-40B4-BE49-F238E27FC236}">
                <a16:creationId xmlns:a16="http://schemas.microsoft.com/office/drawing/2014/main" id="{B2FA0C78-A032-3EDB-4E3D-599C5E7D2E74}"/>
              </a:ext>
            </a:extLst>
          </p:cNvPr>
          <p:cNvSpPr>
            <a:spLocks noGrp="1"/>
          </p:cNvSpPr>
          <p:nvPr>
            <p:ph sz="half" idx="1"/>
          </p:nvPr>
        </p:nvSpPr>
        <p:spPr/>
        <p:txBody>
          <a:bodyPr>
            <a:normAutofit/>
          </a:bodyPr>
          <a:lstStyle/>
          <a:p>
            <a:pPr algn="just">
              <a:lnSpc>
                <a:spcPct val="110000"/>
              </a:lnSpc>
              <a:buClr>
                <a:srgbClr val="550000"/>
              </a:buClr>
            </a:pPr>
            <a:r>
              <a:rPr lang="en-US" sz="2000" b="0" i="0" u="none" strike="noStrike" baseline="0" dirty="0">
                <a:latin typeface="Times New Roman" panose="02020603050405020304" pitchFamily="18" charset="0"/>
              </a:rPr>
              <a:t>Green Haven Florists is a small, independent retailer of flowers.</a:t>
            </a:r>
          </a:p>
          <a:p>
            <a:pPr algn="just">
              <a:lnSpc>
                <a:spcPct val="110000"/>
              </a:lnSpc>
              <a:buClr>
                <a:srgbClr val="550000"/>
              </a:buClr>
            </a:pPr>
            <a:r>
              <a:rPr lang="en-US" sz="2000" b="0" i="0" u="none" strike="noStrike" baseline="0" dirty="0">
                <a:latin typeface="Times New Roman" panose="02020603050405020304" pitchFamily="18" charset="0"/>
              </a:rPr>
              <a:t>The store is situated in a high street area of Norwich.</a:t>
            </a:r>
          </a:p>
          <a:p>
            <a:pPr algn="just">
              <a:lnSpc>
                <a:spcPct val="110000"/>
              </a:lnSpc>
              <a:buClr>
                <a:srgbClr val="550000"/>
              </a:buClr>
            </a:pPr>
            <a:r>
              <a:rPr lang="en-US" sz="2000" b="0" i="0" u="none" strike="noStrike" baseline="0" dirty="0">
                <a:latin typeface="Times New Roman" panose="02020603050405020304" pitchFamily="18" charset="0"/>
              </a:rPr>
              <a:t>The company </a:t>
            </a:r>
            <a:r>
              <a:rPr lang="en-US" sz="2000" b="0" i="0" u="none" strike="noStrike" baseline="0" dirty="0" err="1">
                <a:latin typeface="Times New Roman" panose="02020603050405020304" pitchFamily="18" charset="0"/>
              </a:rPr>
              <a:t>specialises</a:t>
            </a:r>
            <a:r>
              <a:rPr lang="en-US" sz="2000" b="0" i="0" u="none" strike="noStrike" baseline="0" dirty="0">
                <a:latin typeface="Times New Roman" panose="02020603050405020304" pitchFamily="18" charset="0"/>
              </a:rPr>
              <a:t> in </a:t>
            </a:r>
            <a:r>
              <a:rPr lang="en-US" sz="2000" b="0" i="0" u="none" strike="noStrike" baseline="0" dirty="0" err="1">
                <a:latin typeface="Times New Roman" panose="02020603050405020304" pitchFamily="18" charset="0"/>
              </a:rPr>
              <a:t>customised</a:t>
            </a:r>
            <a:r>
              <a:rPr lang="en-US" sz="2000" b="0" i="0" u="none" strike="noStrike" baseline="0" dirty="0">
                <a:latin typeface="Times New Roman" panose="02020603050405020304" pitchFamily="18" charset="0"/>
              </a:rPr>
              <a:t> flower arrangements and eco-friendly packaging.</a:t>
            </a:r>
          </a:p>
          <a:p>
            <a:pPr algn="just">
              <a:lnSpc>
                <a:spcPct val="110000"/>
              </a:lnSpc>
              <a:buClr>
                <a:srgbClr val="550000"/>
              </a:buClr>
            </a:pPr>
            <a:r>
              <a:rPr lang="en-US" sz="2000" b="0" i="0" u="none" strike="noStrike" baseline="0" dirty="0">
                <a:latin typeface="Times New Roman" panose="02020603050405020304" pitchFamily="18" charset="0"/>
              </a:rPr>
              <a:t>The shop has been experiencing declining store sales in recent times.</a:t>
            </a:r>
          </a:p>
          <a:p>
            <a:pPr algn="just">
              <a:lnSpc>
                <a:spcPct val="110000"/>
              </a:lnSpc>
              <a:buClr>
                <a:srgbClr val="550000"/>
              </a:buClr>
            </a:pPr>
            <a:r>
              <a:rPr lang="en-US" sz="2000" b="0" i="0" u="none" strike="noStrike" baseline="0" dirty="0">
                <a:latin typeface="Times New Roman" panose="02020603050405020304" pitchFamily="18" charset="0"/>
              </a:rPr>
              <a:t>The growing number of online flower retailers poses stiff competition to small florists (Gomes </a:t>
            </a:r>
            <a:r>
              <a:rPr lang="en-US" sz="2000" b="0" i="1" u="none" strike="noStrike" baseline="0" dirty="0">
                <a:latin typeface="Times New Roman" panose="02020603050405020304" pitchFamily="18" charset="0"/>
              </a:rPr>
              <a:t>et al.</a:t>
            </a:r>
            <a:r>
              <a:rPr lang="en-US" sz="2000" b="0" i="0" u="none" strike="noStrike" baseline="0" dirty="0">
                <a:latin typeface="Times New Roman" panose="02020603050405020304" pitchFamily="18" charset="0"/>
              </a:rPr>
              <a:t>, 2025).</a:t>
            </a:r>
          </a:p>
        </p:txBody>
      </p:sp>
      <p:pic>
        <p:nvPicPr>
          <p:cNvPr id="5" name="image4.png">
            <a:extLst>
              <a:ext uri="{FF2B5EF4-FFF2-40B4-BE49-F238E27FC236}">
                <a16:creationId xmlns:a16="http://schemas.microsoft.com/office/drawing/2014/main" id="{CC2CCAA0-8C84-6787-461D-EEBAFF7DEA62}"/>
              </a:ext>
            </a:extLst>
          </p:cNvPr>
          <p:cNvPicPr>
            <a:picLocks noGrp="1"/>
          </p:cNvPicPr>
          <p:nvPr>
            <p:ph sz="half" idx="2"/>
          </p:nvPr>
        </p:nvPicPr>
        <p:blipFill>
          <a:blip r:embed="rId3"/>
          <a:srcRect/>
          <a:stretch>
            <a:fillRect/>
          </a:stretch>
        </p:blipFill>
        <p:spPr>
          <a:xfrm>
            <a:off x="6172200" y="2274094"/>
            <a:ext cx="5181600" cy="3454400"/>
          </a:xfrm>
          <a:prstGeom prst="rect">
            <a:avLst/>
          </a:prstGeom>
          <a:ln>
            <a:solidFill>
              <a:srgbClr val="550000"/>
            </a:solidFill>
          </a:ln>
          <a:effectLst>
            <a:outerShdw blurRad="50800" dist="38100" dir="2700000" algn="tl" rotWithShape="0">
              <a:prstClr val="black">
                <a:alpha val="40000"/>
              </a:prstClr>
            </a:outerShdw>
          </a:effectLst>
        </p:spPr>
      </p:pic>
      <p:sp>
        <p:nvSpPr>
          <p:cNvPr id="7" name="TextBox 6">
            <a:extLst>
              <a:ext uri="{FF2B5EF4-FFF2-40B4-BE49-F238E27FC236}">
                <a16:creationId xmlns:a16="http://schemas.microsoft.com/office/drawing/2014/main" id="{982D5D1C-662B-9546-6A4E-21D0800CDC8E}"/>
              </a:ext>
            </a:extLst>
          </p:cNvPr>
          <p:cNvSpPr txBox="1"/>
          <p:nvPr/>
        </p:nvSpPr>
        <p:spPr>
          <a:xfrm>
            <a:off x="6172200" y="5728494"/>
            <a:ext cx="5181600" cy="338554"/>
          </a:xfrm>
          <a:prstGeom prst="rect">
            <a:avLst/>
          </a:prstGeom>
          <a:noFill/>
        </p:spPr>
        <p:txBody>
          <a:bodyPr wrap="square">
            <a:spAutoFit/>
          </a:bodyPr>
          <a:lstStyle/>
          <a:p>
            <a:pPr marR="0" lvl="0" algn="ctr" rtl="0"/>
            <a:r>
              <a:rPr lang="en-IN" sz="1600" b="0" i="0" u="none" strike="noStrike" baseline="0" dirty="0">
                <a:latin typeface="Times New Roman" panose="02020603050405020304" pitchFamily="18" charset="0"/>
              </a:rPr>
              <a:t>(Source: NFD, 2026)</a:t>
            </a:r>
          </a:p>
        </p:txBody>
      </p:sp>
    </p:spTree>
    <p:extLst>
      <p:ext uri="{BB962C8B-B14F-4D97-AF65-F5344CB8AC3E}">
        <p14:creationId xmlns:p14="http://schemas.microsoft.com/office/powerpoint/2010/main" val="12524081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BA642-9A8C-FF34-4084-73711910FF2C}"/>
              </a:ext>
            </a:extLst>
          </p:cNvPr>
          <p:cNvSpPr>
            <a:spLocks noGrp="1"/>
          </p:cNvSpPr>
          <p:nvPr>
            <p:ph type="title"/>
          </p:nvPr>
        </p:nvSpPr>
        <p:spPr/>
        <p:txBody>
          <a:bodyPr/>
          <a:lstStyle/>
          <a:p>
            <a:pPr marR="0" rtl="0"/>
            <a:r>
              <a:rPr lang="en-US" b="1" i="0" u="none" strike="noStrike" baseline="0" dirty="0">
                <a:solidFill>
                  <a:srgbClr val="550000"/>
                </a:solidFill>
                <a:latin typeface="Times New Roman" panose="02020603050405020304" pitchFamily="18" charset="0"/>
              </a:rPr>
              <a:t>Nature and Scope of the Problem</a:t>
            </a:r>
          </a:p>
        </p:txBody>
      </p:sp>
      <p:sp>
        <p:nvSpPr>
          <p:cNvPr id="3" name="Text Placeholder 2">
            <a:extLst>
              <a:ext uri="{FF2B5EF4-FFF2-40B4-BE49-F238E27FC236}">
                <a16:creationId xmlns:a16="http://schemas.microsoft.com/office/drawing/2014/main" id="{39A518D0-AC2B-224A-4414-F8C794567930}"/>
              </a:ext>
            </a:extLst>
          </p:cNvPr>
          <p:cNvSpPr>
            <a:spLocks noGrp="1"/>
          </p:cNvSpPr>
          <p:nvPr>
            <p:ph sz="half" idx="1"/>
          </p:nvPr>
        </p:nvSpPr>
        <p:spPr/>
        <p:txBody>
          <a:bodyPr>
            <a:normAutofit fontScale="70000" lnSpcReduction="20000"/>
          </a:bodyPr>
          <a:lstStyle/>
          <a:p>
            <a:pPr marR="0" lvl="0" algn="just" rtl="0">
              <a:lnSpc>
                <a:spcPct val="120000"/>
              </a:lnSpc>
              <a:buClr>
                <a:srgbClr val="550000"/>
              </a:buClr>
            </a:pPr>
            <a:r>
              <a:rPr lang="en-US" b="0" i="0" u="none" strike="noStrike" baseline="0" dirty="0">
                <a:latin typeface="Times New Roman" panose="02020603050405020304" pitchFamily="18" charset="0"/>
              </a:rPr>
              <a:t>Green Haven Florists experienced a reduction of nearly 30% of store sales.</a:t>
            </a:r>
          </a:p>
          <a:p>
            <a:pPr marR="0" lvl="0" algn="just" rtl="0">
              <a:lnSpc>
                <a:spcPct val="120000"/>
              </a:lnSpc>
              <a:buClr>
                <a:srgbClr val="550000"/>
              </a:buClr>
            </a:pPr>
            <a:r>
              <a:rPr lang="en-US" b="0" i="0" u="none" strike="noStrike" baseline="0" dirty="0">
                <a:latin typeface="Times New Roman" panose="02020603050405020304" pitchFamily="18" charset="0"/>
              </a:rPr>
              <a:t>Decreased high-street footfall diminishes the volume of walk-in customers.</a:t>
            </a:r>
          </a:p>
          <a:p>
            <a:pPr marR="0" lvl="0" algn="just" rtl="0">
              <a:lnSpc>
                <a:spcPct val="120000"/>
              </a:lnSpc>
              <a:buClr>
                <a:srgbClr val="550000"/>
              </a:buClr>
            </a:pPr>
            <a:r>
              <a:rPr lang="en-US" b="0" i="0" u="none" strike="noStrike" baseline="0" dirty="0">
                <a:latin typeface="Times New Roman" panose="02020603050405020304" pitchFamily="18" charset="0"/>
              </a:rPr>
              <a:t>The number of online retailers of flowers is rapidly growing, capturing the attention of convenient shoppers.</a:t>
            </a:r>
          </a:p>
          <a:p>
            <a:pPr marR="0" lvl="0" algn="just" rtl="0">
              <a:lnSpc>
                <a:spcPct val="120000"/>
              </a:lnSpc>
              <a:buClr>
                <a:srgbClr val="550000"/>
              </a:buClr>
            </a:pPr>
            <a:r>
              <a:rPr lang="en-US" b="0" i="0" u="none" strike="noStrike" baseline="0" dirty="0">
                <a:latin typeface="Times New Roman" panose="02020603050405020304" pitchFamily="18" charset="0"/>
              </a:rPr>
              <a:t>The cost of operating is also increasing as imported flowers become more expensive.</a:t>
            </a:r>
          </a:p>
          <a:p>
            <a:pPr marR="0" lvl="0" algn="just" rtl="0">
              <a:lnSpc>
                <a:spcPct val="120000"/>
              </a:lnSpc>
              <a:buClr>
                <a:srgbClr val="550000"/>
              </a:buClr>
            </a:pPr>
            <a:r>
              <a:rPr lang="en-US" b="0" i="0" u="none" strike="noStrike" baseline="0" dirty="0">
                <a:latin typeface="Times New Roman" panose="02020603050405020304" pitchFamily="18" charset="0"/>
              </a:rPr>
              <a:t>The customers report the inconvenience of using old websites and desire easier online orders.</a:t>
            </a:r>
          </a:p>
        </p:txBody>
      </p:sp>
      <p:sp>
        <p:nvSpPr>
          <p:cNvPr id="6" name="TextBox 5">
            <a:extLst>
              <a:ext uri="{FF2B5EF4-FFF2-40B4-BE49-F238E27FC236}">
                <a16:creationId xmlns:a16="http://schemas.microsoft.com/office/drawing/2014/main" id="{A3D8A0ED-A71E-ADF9-8120-2C482BDC205E}"/>
              </a:ext>
            </a:extLst>
          </p:cNvPr>
          <p:cNvSpPr txBox="1"/>
          <p:nvPr/>
        </p:nvSpPr>
        <p:spPr>
          <a:xfrm>
            <a:off x="6172200" y="5152202"/>
            <a:ext cx="5181600" cy="362022"/>
          </a:xfrm>
          <a:prstGeom prst="rect">
            <a:avLst/>
          </a:prstGeom>
          <a:noFill/>
        </p:spPr>
        <p:txBody>
          <a:bodyPr wrap="square">
            <a:spAutoFit/>
          </a:bodyPr>
          <a:lstStyle/>
          <a:p>
            <a:pPr marR="0" lvl="0" algn="ctr" rtl="0">
              <a:lnSpc>
                <a:spcPct val="120000"/>
              </a:lnSpc>
            </a:pPr>
            <a:r>
              <a:rPr lang="en-IN" sz="1600" b="0" i="0" u="none" strike="noStrike" baseline="0" dirty="0">
                <a:latin typeface="Times New Roman" panose="02020603050405020304" pitchFamily="18" charset="0"/>
              </a:rPr>
              <a:t>(Source: Hill, 2025)</a:t>
            </a:r>
          </a:p>
        </p:txBody>
      </p:sp>
      <p:pic>
        <p:nvPicPr>
          <p:cNvPr id="7" name="image2.png">
            <a:extLst>
              <a:ext uri="{FF2B5EF4-FFF2-40B4-BE49-F238E27FC236}">
                <a16:creationId xmlns:a16="http://schemas.microsoft.com/office/drawing/2014/main" id="{1498D32A-F305-509A-EA89-511ECEF5F858}"/>
              </a:ext>
            </a:extLst>
          </p:cNvPr>
          <p:cNvPicPr>
            <a:picLocks noGrp="1"/>
          </p:cNvPicPr>
          <p:nvPr>
            <p:ph sz="half" idx="2"/>
          </p:nvPr>
        </p:nvPicPr>
        <p:blipFill>
          <a:blip r:embed="rId3"/>
          <a:srcRect/>
          <a:stretch>
            <a:fillRect/>
          </a:stretch>
        </p:blipFill>
        <p:spPr>
          <a:xfrm>
            <a:off x="6172200" y="2595716"/>
            <a:ext cx="5181600" cy="2556486"/>
          </a:xfrm>
          <a:prstGeom prst="rect">
            <a:avLst/>
          </a:prstGeom>
          <a:ln>
            <a:solidFill>
              <a:srgbClr val="550000"/>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8684926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5B796B7F-BDC8-5B6E-E603-37474909D438}"/>
              </a:ext>
            </a:extLst>
          </p:cNvPr>
          <p:cNvGrpSpPr/>
          <p:nvPr/>
        </p:nvGrpSpPr>
        <p:grpSpPr>
          <a:xfrm>
            <a:off x="361562" y="1565995"/>
            <a:ext cx="11468877" cy="5089954"/>
            <a:chOff x="283711" y="1522566"/>
            <a:chExt cx="11468877" cy="5089954"/>
          </a:xfrm>
        </p:grpSpPr>
        <p:sp>
          <p:nvSpPr>
            <p:cNvPr id="5" name="Oval 4">
              <a:extLst>
                <a:ext uri="{FF2B5EF4-FFF2-40B4-BE49-F238E27FC236}">
                  <a16:creationId xmlns:a16="http://schemas.microsoft.com/office/drawing/2014/main" id="{ECE320D1-8898-3EB0-42B0-32A5FC2ABC46}"/>
                </a:ext>
              </a:extLst>
            </p:cNvPr>
            <p:cNvSpPr/>
            <p:nvPr/>
          </p:nvSpPr>
          <p:spPr>
            <a:xfrm>
              <a:off x="5209056" y="1522566"/>
              <a:ext cx="1891595" cy="1891590"/>
            </a:xfrm>
            <a:prstGeom prst="ellipse">
              <a:avLst/>
            </a:prstGeom>
            <a:gradFill flip="none" rotWithShape="1">
              <a:gsLst>
                <a:gs pos="0">
                  <a:schemeClr val="bg1">
                    <a:lumMod val="85000"/>
                  </a:schemeClr>
                </a:gs>
                <a:gs pos="100000">
                  <a:schemeClr val="bg1"/>
                </a:gs>
              </a:gsLst>
              <a:lin ang="5400000" scaled="1"/>
              <a:tileRect/>
            </a:gradFill>
            <a:ln w="28575">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95000"/>
                    <a:lumOff val="5000"/>
                  </a:schemeClr>
                </a:solidFill>
              </a:endParaRPr>
            </a:p>
          </p:txBody>
        </p:sp>
        <p:sp>
          <p:nvSpPr>
            <p:cNvPr id="6" name="Arrow: Down 5">
              <a:extLst>
                <a:ext uri="{FF2B5EF4-FFF2-40B4-BE49-F238E27FC236}">
                  <a16:creationId xmlns:a16="http://schemas.microsoft.com/office/drawing/2014/main" id="{AFC69E1D-0500-51EA-DC53-EA55133B6094}"/>
                </a:ext>
              </a:extLst>
            </p:cNvPr>
            <p:cNvSpPr/>
            <p:nvPr/>
          </p:nvSpPr>
          <p:spPr>
            <a:xfrm rot="4523222">
              <a:off x="4281186" y="1870449"/>
              <a:ext cx="402095" cy="1082002"/>
            </a:xfrm>
            <a:prstGeom prst="downArrow">
              <a:avLst>
                <a:gd name="adj1" fmla="val 50000"/>
                <a:gd name="adj2" fmla="val 72075"/>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7" name="Arrow: Down 6">
              <a:extLst>
                <a:ext uri="{FF2B5EF4-FFF2-40B4-BE49-F238E27FC236}">
                  <a16:creationId xmlns:a16="http://schemas.microsoft.com/office/drawing/2014/main" id="{89C4A9F0-5990-FC02-3B52-AFF24977FB1D}"/>
                </a:ext>
              </a:extLst>
            </p:cNvPr>
            <p:cNvSpPr/>
            <p:nvPr/>
          </p:nvSpPr>
          <p:spPr>
            <a:xfrm rot="3236587">
              <a:off x="4479613" y="2751490"/>
              <a:ext cx="402095" cy="840211"/>
            </a:xfrm>
            <a:prstGeom prst="downArrow">
              <a:avLst>
                <a:gd name="adj1" fmla="val 45262"/>
                <a:gd name="adj2" fmla="val 72075"/>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Arrow: Down 7">
              <a:extLst>
                <a:ext uri="{FF2B5EF4-FFF2-40B4-BE49-F238E27FC236}">
                  <a16:creationId xmlns:a16="http://schemas.microsoft.com/office/drawing/2014/main" id="{0F34D81F-2829-A1A4-AF38-BC3172455E21}"/>
                </a:ext>
              </a:extLst>
            </p:cNvPr>
            <p:cNvSpPr/>
            <p:nvPr/>
          </p:nvSpPr>
          <p:spPr>
            <a:xfrm rot="1878188">
              <a:off x="5059293" y="3473348"/>
              <a:ext cx="402095" cy="589587"/>
            </a:xfrm>
            <a:prstGeom prst="downArrow">
              <a:avLst>
                <a:gd name="adj1" fmla="val 50000"/>
                <a:gd name="adj2" fmla="val 72075"/>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9" name="Arrow: Down 8">
              <a:extLst>
                <a:ext uri="{FF2B5EF4-FFF2-40B4-BE49-F238E27FC236}">
                  <a16:creationId xmlns:a16="http://schemas.microsoft.com/office/drawing/2014/main" id="{84C19229-7A08-26D9-9B6A-B7AAFA012099}"/>
                </a:ext>
              </a:extLst>
            </p:cNvPr>
            <p:cNvSpPr/>
            <p:nvPr/>
          </p:nvSpPr>
          <p:spPr>
            <a:xfrm>
              <a:off x="5916141" y="3742140"/>
              <a:ext cx="402095" cy="516271"/>
            </a:xfrm>
            <a:prstGeom prst="downArrow">
              <a:avLst>
                <a:gd name="adj1" fmla="val 50000"/>
                <a:gd name="adj2" fmla="val 72075"/>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0" name="Arrow: Down 9">
              <a:extLst>
                <a:ext uri="{FF2B5EF4-FFF2-40B4-BE49-F238E27FC236}">
                  <a16:creationId xmlns:a16="http://schemas.microsoft.com/office/drawing/2014/main" id="{800F259F-7DC3-23B2-A183-1AFFAE04F772}"/>
                </a:ext>
              </a:extLst>
            </p:cNvPr>
            <p:cNvSpPr/>
            <p:nvPr/>
          </p:nvSpPr>
          <p:spPr>
            <a:xfrm rot="17992685">
              <a:off x="7405487" y="2780952"/>
              <a:ext cx="402095" cy="840211"/>
            </a:xfrm>
            <a:prstGeom prst="downArrow">
              <a:avLst>
                <a:gd name="adj1" fmla="val 45262"/>
                <a:gd name="adj2" fmla="val 72075"/>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1" name="Arrow: Down 10">
              <a:extLst>
                <a:ext uri="{FF2B5EF4-FFF2-40B4-BE49-F238E27FC236}">
                  <a16:creationId xmlns:a16="http://schemas.microsoft.com/office/drawing/2014/main" id="{E4B95276-99F7-BFEC-8B92-F7585AD3A996}"/>
                </a:ext>
              </a:extLst>
            </p:cNvPr>
            <p:cNvSpPr/>
            <p:nvPr/>
          </p:nvSpPr>
          <p:spPr>
            <a:xfrm rot="17072283">
              <a:off x="7656426" y="1861354"/>
              <a:ext cx="402095" cy="1082002"/>
            </a:xfrm>
            <a:prstGeom prst="downArrow">
              <a:avLst>
                <a:gd name="adj1" fmla="val 50000"/>
                <a:gd name="adj2" fmla="val 72075"/>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2" name="Arrow: Down 11">
              <a:extLst>
                <a:ext uri="{FF2B5EF4-FFF2-40B4-BE49-F238E27FC236}">
                  <a16:creationId xmlns:a16="http://schemas.microsoft.com/office/drawing/2014/main" id="{73EF0424-1DC9-0A61-2DF6-FC6B5E7F3E2D}"/>
                </a:ext>
              </a:extLst>
            </p:cNvPr>
            <p:cNvSpPr/>
            <p:nvPr/>
          </p:nvSpPr>
          <p:spPr>
            <a:xfrm rot="19672696">
              <a:off x="6791209" y="3492472"/>
              <a:ext cx="402095" cy="589587"/>
            </a:xfrm>
            <a:prstGeom prst="downArrow">
              <a:avLst>
                <a:gd name="adj1" fmla="val 50000"/>
                <a:gd name="adj2" fmla="val 72075"/>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3" name="Oval 12">
              <a:extLst>
                <a:ext uri="{FF2B5EF4-FFF2-40B4-BE49-F238E27FC236}">
                  <a16:creationId xmlns:a16="http://schemas.microsoft.com/office/drawing/2014/main" id="{CE04DEDB-7195-1A86-3A0D-1849DFD9A562}"/>
                </a:ext>
              </a:extLst>
            </p:cNvPr>
            <p:cNvSpPr/>
            <p:nvPr/>
          </p:nvSpPr>
          <p:spPr>
            <a:xfrm>
              <a:off x="8471487" y="1911552"/>
              <a:ext cx="1241217" cy="1241215"/>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95000"/>
                    <a:lumOff val="5000"/>
                  </a:schemeClr>
                </a:solidFill>
              </a:endParaRPr>
            </a:p>
          </p:txBody>
        </p:sp>
        <p:sp>
          <p:nvSpPr>
            <p:cNvPr id="14" name="Oval 13">
              <a:extLst>
                <a:ext uri="{FF2B5EF4-FFF2-40B4-BE49-F238E27FC236}">
                  <a16:creationId xmlns:a16="http://schemas.microsoft.com/office/drawing/2014/main" id="{5543F5D9-F2E2-0B4F-6286-5888C77D85C9}"/>
                </a:ext>
              </a:extLst>
            </p:cNvPr>
            <p:cNvSpPr/>
            <p:nvPr/>
          </p:nvSpPr>
          <p:spPr>
            <a:xfrm>
              <a:off x="8650733" y="2090797"/>
              <a:ext cx="882725" cy="882723"/>
            </a:xfrm>
            <a:prstGeom prst="ellipse">
              <a:avLst/>
            </a:prstGeom>
            <a:gradFill flip="none" rotWithShape="1">
              <a:gsLst>
                <a:gs pos="0">
                  <a:schemeClr val="bg1">
                    <a:lumMod val="85000"/>
                  </a:schemeClr>
                </a:gs>
                <a:gs pos="100000">
                  <a:schemeClr val="bg1"/>
                </a:gs>
              </a:gsLst>
              <a:lin ang="5400000" scaled="1"/>
              <a:tileRect/>
            </a:gradFill>
            <a:ln w="28575">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95000"/>
                    <a:lumOff val="5000"/>
                  </a:schemeClr>
                </a:solidFill>
              </a:endParaRPr>
            </a:p>
          </p:txBody>
        </p:sp>
        <p:pic>
          <p:nvPicPr>
            <p:cNvPr id="15" name="Picture 14">
              <a:extLst>
                <a:ext uri="{FF2B5EF4-FFF2-40B4-BE49-F238E27FC236}">
                  <a16:creationId xmlns:a16="http://schemas.microsoft.com/office/drawing/2014/main" id="{AADE0C4E-66F3-C587-5CD1-05889A2D171A}"/>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8859002" y="2304742"/>
              <a:ext cx="466186" cy="454832"/>
            </a:xfrm>
            <a:prstGeom prst="rect">
              <a:avLst/>
            </a:prstGeom>
          </p:spPr>
        </p:pic>
        <p:sp>
          <p:nvSpPr>
            <p:cNvPr id="16" name="Oval 15">
              <a:extLst>
                <a:ext uri="{FF2B5EF4-FFF2-40B4-BE49-F238E27FC236}">
                  <a16:creationId xmlns:a16="http://schemas.microsoft.com/office/drawing/2014/main" id="{701B1922-F618-AF6B-06BA-89E6A95695A1}"/>
                </a:ext>
              </a:extLst>
            </p:cNvPr>
            <p:cNvSpPr/>
            <p:nvPr/>
          </p:nvSpPr>
          <p:spPr>
            <a:xfrm>
              <a:off x="7893541" y="3093914"/>
              <a:ext cx="1241218" cy="1241215"/>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95000"/>
                    <a:lumOff val="5000"/>
                  </a:schemeClr>
                </a:solidFill>
              </a:endParaRPr>
            </a:p>
          </p:txBody>
        </p:sp>
        <p:sp>
          <p:nvSpPr>
            <p:cNvPr id="17" name="Oval 16">
              <a:extLst>
                <a:ext uri="{FF2B5EF4-FFF2-40B4-BE49-F238E27FC236}">
                  <a16:creationId xmlns:a16="http://schemas.microsoft.com/office/drawing/2014/main" id="{FE459612-568E-3A90-5C25-1415860A581D}"/>
                </a:ext>
              </a:extLst>
            </p:cNvPr>
            <p:cNvSpPr/>
            <p:nvPr/>
          </p:nvSpPr>
          <p:spPr>
            <a:xfrm>
              <a:off x="8072786" y="3273159"/>
              <a:ext cx="882726" cy="882723"/>
            </a:xfrm>
            <a:prstGeom prst="ellipse">
              <a:avLst/>
            </a:prstGeom>
            <a:gradFill flip="none" rotWithShape="1">
              <a:gsLst>
                <a:gs pos="0">
                  <a:schemeClr val="bg1">
                    <a:lumMod val="85000"/>
                  </a:schemeClr>
                </a:gs>
                <a:gs pos="100000">
                  <a:schemeClr val="bg1"/>
                </a:gs>
              </a:gsLst>
              <a:lin ang="5400000" scaled="1"/>
              <a:tileRect/>
            </a:gradFill>
            <a:ln w="28575">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95000"/>
                    <a:lumOff val="5000"/>
                  </a:schemeClr>
                </a:solidFill>
              </a:endParaRPr>
            </a:p>
          </p:txBody>
        </p:sp>
        <p:pic>
          <p:nvPicPr>
            <p:cNvPr id="18" name="Picture 17">
              <a:extLst>
                <a:ext uri="{FF2B5EF4-FFF2-40B4-BE49-F238E27FC236}">
                  <a16:creationId xmlns:a16="http://schemas.microsoft.com/office/drawing/2014/main" id="{42187185-6059-97B7-53D3-E1F1769C66D1}"/>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8281056" y="3481427"/>
              <a:ext cx="466186" cy="466186"/>
            </a:xfrm>
            <a:prstGeom prst="rect">
              <a:avLst/>
            </a:prstGeom>
          </p:spPr>
        </p:pic>
        <p:sp>
          <p:nvSpPr>
            <p:cNvPr id="19" name="Oval 18">
              <a:extLst>
                <a:ext uri="{FF2B5EF4-FFF2-40B4-BE49-F238E27FC236}">
                  <a16:creationId xmlns:a16="http://schemas.microsoft.com/office/drawing/2014/main" id="{5649F4D0-E325-86AC-6F90-3B28F83AB8CB}"/>
                </a:ext>
              </a:extLst>
            </p:cNvPr>
            <p:cNvSpPr/>
            <p:nvPr/>
          </p:nvSpPr>
          <p:spPr>
            <a:xfrm>
              <a:off x="5501698" y="4292836"/>
              <a:ext cx="1241218" cy="124121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95000"/>
                    <a:lumOff val="5000"/>
                  </a:schemeClr>
                </a:solidFill>
              </a:endParaRPr>
            </a:p>
          </p:txBody>
        </p:sp>
        <p:sp>
          <p:nvSpPr>
            <p:cNvPr id="20" name="Oval 19">
              <a:extLst>
                <a:ext uri="{FF2B5EF4-FFF2-40B4-BE49-F238E27FC236}">
                  <a16:creationId xmlns:a16="http://schemas.microsoft.com/office/drawing/2014/main" id="{EF7DF374-EB48-2AF9-FD51-C43495E50C57}"/>
                </a:ext>
              </a:extLst>
            </p:cNvPr>
            <p:cNvSpPr/>
            <p:nvPr/>
          </p:nvSpPr>
          <p:spPr>
            <a:xfrm>
              <a:off x="5680943" y="4472081"/>
              <a:ext cx="882726" cy="882723"/>
            </a:xfrm>
            <a:prstGeom prst="ellipse">
              <a:avLst/>
            </a:prstGeom>
            <a:gradFill flip="none" rotWithShape="1">
              <a:gsLst>
                <a:gs pos="0">
                  <a:schemeClr val="bg1">
                    <a:lumMod val="85000"/>
                  </a:schemeClr>
                </a:gs>
                <a:gs pos="100000">
                  <a:schemeClr val="bg1"/>
                </a:gs>
              </a:gsLst>
              <a:lin ang="5400000" scaled="1"/>
              <a:tileRect/>
            </a:gradFill>
            <a:ln w="28575">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95000"/>
                    <a:lumOff val="5000"/>
                  </a:schemeClr>
                </a:solidFill>
              </a:endParaRPr>
            </a:p>
          </p:txBody>
        </p:sp>
        <p:pic>
          <p:nvPicPr>
            <p:cNvPr id="21" name="Picture 20">
              <a:extLst>
                <a:ext uri="{FF2B5EF4-FFF2-40B4-BE49-F238E27FC236}">
                  <a16:creationId xmlns:a16="http://schemas.microsoft.com/office/drawing/2014/main" id="{8A5E9867-DFC3-D9F7-6D27-331C9EBB4436}"/>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5889213" y="4680349"/>
              <a:ext cx="466186" cy="466186"/>
            </a:xfrm>
            <a:prstGeom prst="rect">
              <a:avLst/>
            </a:prstGeom>
          </p:spPr>
        </p:pic>
        <p:sp>
          <p:nvSpPr>
            <p:cNvPr id="22" name="Oval 21">
              <a:extLst>
                <a:ext uri="{FF2B5EF4-FFF2-40B4-BE49-F238E27FC236}">
                  <a16:creationId xmlns:a16="http://schemas.microsoft.com/office/drawing/2014/main" id="{7C5FDCCF-B1AD-2AFB-0CB5-A3B1681CB52B}"/>
                </a:ext>
              </a:extLst>
            </p:cNvPr>
            <p:cNvSpPr/>
            <p:nvPr/>
          </p:nvSpPr>
          <p:spPr>
            <a:xfrm>
              <a:off x="6829737" y="3963617"/>
              <a:ext cx="1241218" cy="124121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95000"/>
                    <a:lumOff val="5000"/>
                  </a:schemeClr>
                </a:solidFill>
              </a:endParaRPr>
            </a:p>
          </p:txBody>
        </p:sp>
        <p:sp>
          <p:nvSpPr>
            <p:cNvPr id="23" name="Oval 22">
              <a:extLst>
                <a:ext uri="{FF2B5EF4-FFF2-40B4-BE49-F238E27FC236}">
                  <a16:creationId xmlns:a16="http://schemas.microsoft.com/office/drawing/2014/main" id="{128CB5EB-B27B-277F-9EBB-F1989EED1BE7}"/>
                </a:ext>
              </a:extLst>
            </p:cNvPr>
            <p:cNvSpPr/>
            <p:nvPr/>
          </p:nvSpPr>
          <p:spPr>
            <a:xfrm>
              <a:off x="7008982" y="4142862"/>
              <a:ext cx="882726" cy="882723"/>
            </a:xfrm>
            <a:prstGeom prst="ellipse">
              <a:avLst/>
            </a:prstGeom>
            <a:gradFill flip="none" rotWithShape="1">
              <a:gsLst>
                <a:gs pos="0">
                  <a:schemeClr val="bg1">
                    <a:lumMod val="85000"/>
                  </a:schemeClr>
                </a:gs>
                <a:gs pos="100000">
                  <a:schemeClr val="bg1"/>
                </a:gs>
              </a:gsLst>
              <a:lin ang="5400000" scaled="1"/>
              <a:tileRect/>
            </a:gradFill>
            <a:ln w="28575">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95000"/>
                    <a:lumOff val="5000"/>
                  </a:schemeClr>
                </a:solidFill>
              </a:endParaRPr>
            </a:p>
          </p:txBody>
        </p:sp>
        <p:pic>
          <p:nvPicPr>
            <p:cNvPr id="24" name="Picture 23">
              <a:extLst>
                <a:ext uri="{FF2B5EF4-FFF2-40B4-BE49-F238E27FC236}">
                  <a16:creationId xmlns:a16="http://schemas.microsoft.com/office/drawing/2014/main" id="{58C8102A-4797-478A-E397-75906CBC3D44}"/>
                </a:ext>
              </a:extLst>
            </p:cNvPr>
            <p:cNvPicPr>
              <a:picLocks noChangeAspect="1"/>
            </p:cNvPicPr>
            <p:nvPr/>
          </p:nvPicPr>
          <p:blipFill>
            <a:blip r:embed="rId9">
              <a:extLst>
                <a:ext uri="{BEBA8EAE-BF5A-486C-A8C5-ECC9F3942E4B}">
                  <a14:imgProps xmlns:a14="http://schemas.microsoft.com/office/drawing/2010/main">
                    <a14:imgLayer r:embed="rId10">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7193493" y="4327371"/>
              <a:ext cx="513705" cy="513705"/>
            </a:xfrm>
            <a:prstGeom prst="rect">
              <a:avLst/>
            </a:prstGeom>
          </p:spPr>
        </p:pic>
        <p:sp>
          <p:nvSpPr>
            <p:cNvPr id="25" name="Oval 24">
              <a:extLst>
                <a:ext uri="{FF2B5EF4-FFF2-40B4-BE49-F238E27FC236}">
                  <a16:creationId xmlns:a16="http://schemas.microsoft.com/office/drawing/2014/main" id="{789F818D-F08A-D0EA-7341-D189C37E8849}"/>
                </a:ext>
              </a:extLst>
            </p:cNvPr>
            <p:cNvSpPr/>
            <p:nvPr/>
          </p:nvSpPr>
          <p:spPr>
            <a:xfrm>
              <a:off x="4173659" y="3993471"/>
              <a:ext cx="1241218" cy="124121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95000"/>
                    <a:lumOff val="5000"/>
                  </a:schemeClr>
                </a:solidFill>
              </a:endParaRPr>
            </a:p>
          </p:txBody>
        </p:sp>
        <p:sp>
          <p:nvSpPr>
            <p:cNvPr id="26" name="Oval 25">
              <a:extLst>
                <a:ext uri="{FF2B5EF4-FFF2-40B4-BE49-F238E27FC236}">
                  <a16:creationId xmlns:a16="http://schemas.microsoft.com/office/drawing/2014/main" id="{5DF86C7F-8450-C764-10F1-C8906516A977}"/>
                </a:ext>
              </a:extLst>
            </p:cNvPr>
            <p:cNvSpPr/>
            <p:nvPr/>
          </p:nvSpPr>
          <p:spPr>
            <a:xfrm>
              <a:off x="4352904" y="4172716"/>
              <a:ext cx="882726" cy="882723"/>
            </a:xfrm>
            <a:prstGeom prst="ellipse">
              <a:avLst/>
            </a:prstGeom>
            <a:gradFill flip="none" rotWithShape="1">
              <a:gsLst>
                <a:gs pos="0">
                  <a:schemeClr val="bg1">
                    <a:lumMod val="85000"/>
                  </a:schemeClr>
                </a:gs>
                <a:gs pos="100000">
                  <a:schemeClr val="bg1"/>
                </a:gs>
              </a:gsLst>
              <a:lin ang="5400000" scaled="1"/>
              <a:tileRect/>
            </a:gradFill>
            <a:ln w="28575">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95000"/>
                    <a:lumOff val="5000"/>
                  </a:schemeClr>
                </a:solidFill>
              </a:endParaRPr>
            </a:p>
          </p:txBody>
        </p:sp>
        <p:pic>
          <p:nvPicPr>
            <p:cNvPr id="27" name="Picture 26">
              <a:extLst>
                <a:ext uri="{FF2B5EF4-FFF2-40B4-BE49-F238E27FC236}">
                  <a16:creationId xmlns:a16="http://schemas.microsoft.com/office/drawing/2014/main" id="{8B71FA13-E7A3-4F62-A12E-2153323039FD}"/>
                </a:ext>
              </a:extLst>
            </p:cNvPr>
            <p:cNvPicPr>
              <a:picLocks noChangeAspect="1"/>
            </p:cNvPicPr>
            <p:nvPr/>
          </p:nvPicPr>
          <p:blipFill>
            <a:blip r:embed="rId11">
              <a:extLst>
                <a:ext uri="{BEBA8EAE-BF5A-486C-A8C5-ECC9F3942E4B}">
                  <a14:imgProps xmlns:a14="http://schemas.microsoft.com/office/drawing/2010/main">
                    <a14:imgLayer r:embed="rId12">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4582364" y="4402174"/>
              <a:ext cx="423806" cy="423806"/>
            </a:xfrm>
            <a:prstGeom prst="rect">
              <a:avLst/>
            </a:prstGeom>
          </p:spPr>
        </p:pic>
        <p:sp>
          <p:nvSpPr>
            <p:cNvPr id="28" name="Oval 27">
              <a:extLst>
                <a:ext uri="{FF2B5EF4-FFF2-40B4-BE49-F238E27FC236}">
                  <a16:creationId xmlns:a16="http://schemas.microsoft.com/office/drawing/2014/main" id="{59A5D7C6-6210-ACC6-4CE8-69A6D4A7CE96}"/>
                </a:ext>
              </a:extLst>
            </p:cNvPr>
            <p:cNvSpPr/>
            <p:nvPr/>
          </p:nvSpPr>
          <p:spPr>
            <a:xfrm>
              <a:off x="3099904" y="3169325"/>
              <a:ext cx="1241218" cy="124121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95000"/>
                    <a:lumOff val="5000"/>
                  </a:schemeClr>
                </a:solidFill>
              </a:endParaRPr>
            </a:p>
          </p:txBody>
        </p:sp>
        <p:sp>
          <p:nvSpPr>
            <p:cNvPr id="29" name="Oval 28">
              <a:extLst>
                <a:ext uri="{FF2B5EF4-FFF2-40B4-BE49-F238E27FC236}">
                  <a16:creationId xmlns:a16="http://schemas.microsoft.com/office/drawing/2014/main" id="{13D9F477-2332-AAA0-8C63-879F2AC9BD0B}"/>
                </a:ext>
              </a:extLst>
            </p:cNvPr>
            <p:cNvSpPr/>
            <p:nvPr/>
          </p:nvSpPr>
          <p:spPr>
            <a:xfrm>
              <a:off x="3279149" y="3348570"/>
              <a:ext cx="882726" cy="882723"/>
            </a:xfrm>
            <a:prstGeom prst="ellipse">
              <a:avLst/>
            </a:prstGeom>
            <a:gradFill flip="none" rotWithShape="1">
              <a:gsLst>
                <a:gs pos="0">
                  <a:schemeClr val="bg1">
                    <a:lumMod val="85000"/>
                  </a:schemeClr>
                </a:gs>
                <a:gs pos="100000">
                  <a:schemeClr val="bg1"/>
                </a:gs>
              </a:gsLst>
              <a:lin ang="5400000" scaled="1"/>
              <a:tileRect/>
            </a:gradFill>
            <a:ln w="28575">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95000"/>
                    <a:lumOff val="5000"/>
                  </a:schemeClr>
                </a:solidFill>
              </a:endParaRPr>
            </a:p>
          </p:txBody>
        </p:sp>
        <p:pic>
          <p:nvPicPr>
            <p:cNvPr id="30" name="Picture 29">
              <a:extLst>
                <a:ext uri="{FF2B5EF4-FFF2-40B4-BE49-F238E27FC236}">
                  <a16:creationId xmlns:a16="http://schemas.microsoft.com/office/drawing/2014/main" id="{0FAA5565-DAB1-BE47-23FB-B5F22795454D}"/>
                </a:ext>
              </a:extLst>
            </p:cNvPr>
            <p:cNvPicPr>
              <a:picLocks noChangeAspect="1"/>
            </p:cNvPicPr>
            <p:nvPr/>
          </p:nvPicPr>
          <p:blipFill>
            <a:blip r:embed="rId13">
              <a:extLst>
                <a:ext uri="{BEBA8EAE-BF5A-486C-A8C5-ECC9F3942E4B}">
                  <a14:imgProps xmlns:a14="http://schemas.microsoft.com/office/drawing/2010/main">
                    <a14:imgLayer r:embed="rId14">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3514987" y="3584406"/>
              <a:ext cx="411051" cy="411051"/>
            </a:xfrm>
            <a:prstGeom prst="rect">
              <a:avLst/>
            </a:prstGeom>
          </p:spPr>
        </p:pic>
        <p:sp>
          <p:nvSpPr>
            <p:cNvPr id="31" name="Oval 30">
              <a:extLst>
                <a:ext uri="{FF2B5EF4-FFF2-40B4-BE49-F238E27FC236}">
                  <a16:creationId xmlns:a16="http://schemas.microsoft.com/office/drawing/2014/main" id="{C3E70554-70AF-0D33-E2F8-5BAE48C93A45}"/>
                </a:ext>
              </a:extLst>
            </p:cNvPr>
            <p:cNvSpPr/>
            <p:nvPr/>
          </p:nvSpPr>
          <p:spPr>
            <a:xfrm>
              <a:off x="2479296" y="1948013"/>
              <a:ext cx="1241218" cy="1241215"/>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95000"/>
                    <a:lumOff val="5000"/>
                  </a:schemeClr>
                </a:solidFill>
              </a:endParaRPr>
            </a:p>
          </p:txBody>
        </p:sp>
        <p:sp>
          <p:nvSpPr>
            <p:cNvPr id="32" name="Oval 31">
              <a:extLst>
                <a:ext uri="{FF2B5EF4-FFF2-40B4-BE49-F238E27FC236}">
                  <a16:creationId xmlns:a16="http://schemas.microsoft.com/office/drawing/2014/main" id="{46F75C79-3A96-1622-2F58-C25E272536DA}"/>
                </a:ext>
              </a:extLst>
            </p:cNvPr>
            <p:cNvSpPr/>
            <p:nvPr/>
          </p:nvSpPr>
          <p:spPr>
            <a:xfrm>
              <a:off x="2658541" y="2127258"/>
              <a:ext cx="882726" cy="882723"/>
            </a:xfrm>
            <a:prstGeom prst="ellipse">
              <a:avLst/>
            </a:prstGeom>
            <a:gradFill flip="none" rotWithShape="1">
              <a:gsLst>
                <a:gs pos="0">
                  <a:schemeClr val="bg1">
                    <a:lumMod val="85000"/>
                  </a:schemeClr>
                </a:gs>
                <a:gs pos="100000">
                  <a:schemeClr val="bg1"/>
                </a:gs>
              </a:gsLst>
              <a:lin ang="5400000" scaled="1"/>
              <a:tileRect/>
            </a:gradFill>
            <a:ln w="28575">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95000"/>
                    <a:lumOff val="5000"/>
                  </a:schemeClr>
                </a:solidFill>
              </a:endParaRPr>
            </a:p>
          </p:txBody>
        </p:sp>
        <p:pic>
          <p:nvPicPr>
            <p:cNvPr id="33" name="Picture 32">
              <a:extLst>
                <a:ext uri="{FF2B5EF4-FFF2-40B4-BE49-F238E27FC236}">
                  <a16:creationId xmlns:a16="http://schemas.microsoft.com/office/drawing/2014/main" id="{51DCC3D0-5791-5B3F-3BD6-E23A2F9C6E29}"/>
                </a:ext>
              </a:extLst>
            </p:cNvPr>
            <p:cNvPicPr>
              <a:picLocks noChangeAspect="1"/>
            </p:cNvPicPr>
            <p:nvPr/>
          </p:nvPicPr>
          <p:blipFill>
            <a:blip r:embed="rId15">
              <a:extLst>
                <a:ext uri="{BEBA8EAE-BF5A-486C-A8C5-ECC9F3942E4B}">
                  <a14:imgProps xmlns:a14="http://schemas.microsoft.com/office/drawing/2010/main">
                    <a14:imgLayer r:embed="rId16">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2866811" y="2335526"/>
              <a:ext cx="466186" cy="466186"/>
            </a:xfrm>
            <a:prstGeom prst="rect">
              <a:avLst/>
            </a:prstGeom>
          </p:spPr>
        </p:pic>
        <p:sp>
          <p:nvSpPr>
            <p:cNvPr id="34" name="Oval 33">
              <a:extLst>
                <a:ext uri="{FF2B5EF4-FFF2-40B4-BE49-F238E27FC236}">
                  <a16:creationId xmlns:a16="http://schemas.microsoft.com/office/drawing/2014/main" id="{1B77C651-E56A-1DA9-62D0-77B69C1BF1F0}"/>
                </a:ext>
              </a:extLst>
            </p:cNvPr>
            <p:cNvSpPr/>
            <p:nvPr/>
          </p:nvSpPr>
          <p:spPr>
            <a:xfrm>
              <a:off x="5287163" y="1600671"/>
              <a:ext cx="1735380" cy="1735380"/>
            </a:xfrm>
            <a:prstGeom prst="ellipse">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5" name="TextBox 34">
              <a:extLst>
                <a:ext uri="{FF2B5EF4-FFF2-40B4-BE49-F238E27FC236}">
                  <a16:creationId xmlns:a16="http://schemas.microsoft.com/office/drawing/2014/main" id="{58E37EF6-6ABC-2747-AC47-D207A66B3902}"/>
                </a:ext>
              </a:extLst>
            </p:cNvPr>
            <p:cNvSpPr txBox="1"/>
            <p:nvPr/>
          </p:nvSpPr>
          <p:spPr>
            <a:xfrm>
              <a:off x="5343880" y="2237528"/>
              <a:ext cx="1621946" cy="461665"/>
            </a:xfrm>
            <a:prstGeom prst="rect">
              <a:avLst/>
            </a:prstGeom>
            <a:noFill/>
          </p:spPr>
          <p:txBody>
            <a:bodyPr wrap="square" rtlCol="0" anchor="ctr">
              <a:spAutoFit/>
            </a:bodyPr>
            <a:lstStyle/>
            <a:p>
              <a:pPr algn="ctr"/>
              <a:r>
                <a:rPr lang="en-US" sz="2400" b="1" dirty="0">
                  <a:latin typeface="Georgia Pro Cond" panose="02040506050405020303" pitchFamily="18" charset="0"/>
                </a:rPr>
                <a:t>5</a:t>
              </a:r>
              <a:r>
                <a:rPr lang="en-US" sz="2400" b="1" dirty="0">
                  <a:latin typeface="Georgia" panose="02040502050405020303" pitchFamily="18" charset="0"/>
                </a:rPr>
                <a:t>W</a:t>
              </a:r>
              <a:r>
                <a:rPr lang="en-US" sz="2400" b="1" dirty="0">
                  <a:latin typeface="Georgia Pro Cond" panose="02040506050405020303" pitchFamily="18" charset="0"/>
                </a:rPr>
                <a:t>2</a:t>
              </a:r>
              <a:r>
                <a:rPr lang="en-US" sz="2400" b="1" dirty="0">
                  <a:latin typeface="Georgia" panose="02040502050405020303" pitchFamily="18" charset="0"/>
                </a:rPr>
                <a:t>H</a:t>
              </a:r>
              <a:endParaRPr lang="en-IN" sz="2400" b="1" dirty="0">
                <a:latin typeface="Georgia" panose="02040502050405020303" pitchFamily="18" charset="0"/>
              </a:endParaRPr>
            </a:p>
          </p:txBody>
        </p:sp>
        <p:grpSp>
          <p:nvGrpSpPr>
            <p:cNvPr id="36" name="Group 35">
              <a:extLst>
                <a:ext uri="{FF2B5EF4-FFF2-40B4-BE49-F238E27FC236}">
                  <a16:creationId xmlns:a16="http://schemas.microsoft.com/office/drawing/2014/main" id="{48A312B2-AA4B-DF7F-71A7-09C2B6A73FD1}"/>
                </a:ext>
              </a:extLst>
            </p:cNvPr>
            <p:cNvGrpSpPr/>
            <p:nvPr/>
          </p:nvGrpSpPr>
          <p:grpSpPr>
            <a:xfrm>
              <a:off x="9882709" y="2148418"/>
              <a:ext cx="1869879" cy="1136814"/>
              <a:chOff x="1486917" y="3584150"/>
              <a:chExt cx="1869879" cy="1136814"/>
            </a:xfrm>
          </p:grpSpPr>
          <p:sp>
            <p:nvSpPr>
              <p:cNvPr id="55" name="Google Shape;1094;p45">
                <a:extLst>
                  <a:ext uri="{FF2B5EF4-FFF2-40B4-BE49-F238E27FC236}">
                    <a16:creationId xmlns:a16="http://schemas.microsoft.com/office/drawing/2014/main" id="{FAD0D4FA-A73E-238A-8175-A007A37D4DBB}"/>
                  </a:ext>
                </a:extLst>
              </p:cNvPr>
              <p:cNvSpPr txBox="1"/>
              <p:nvPr/>
            </p:nvSpPr>
            <p:spPr>
              <a:xfrm>
                <a:off x="1486917" y="3584150"/>
                <a:ext cx="1481504" cy="334887"/>
              </a:xfrm>
              <a:prstGeom prst="rect">
                <a:avLst/>
              </a:prstGeom>
              <a:noFill/>
              <a:ln>
                <a:noFill/>
              </a:ln>
            </p:spPr>
            <p:txBody>
              <a:bodyPr spcFirstLastPara="1" wrap="square" lIns="91425" tIns="91425" rIns="91425" bIns="91425" anchor="ctr" anchorCtr="0">
                <a:noAutofit/>
              </a:bodyPr>
              <a:lstStyle/>
              <a:p>
                <a:pPr marL="0" lvl="0" indent="0" rtl="0">
                  <a:spcBef>
                    <a:spcPts val="0"/>
                  </a:spcBef>
                  <a:spcAft>
                    <a:spcPts val="0"/>
                  </a:spcAft>
                  <a:buNone/>
                </a:pPr>
                <a:r>
                  <a:rPr lang="en-US" sz="1400" b="1" dirty="0">
                    <a:solidFill>
                      <a:schemeClr val="tx2"/>
                    </a:solidFill>
                    <a:latin typeface="Georgia" panose="02040502050405020303" pitchFamily="18" charset="0"/>
                    <a:ea typeface="Fira Sans Extra Condensed SemiBold"/>
                    <a:cs typeface="Fira Sans Extra Condensed SemiBold"/>
                    <a:sym typeface="Fira Sans Extra Condensed SemiBold"/>
                  </a:rPr>
                  <a:t>Why ? </a:t>
                </a:r>
                <a:endParaRPr lang="en-US" sz="1400" b="1" dirty="0">
                  <a:solidFill>
                    <a:schemeClr val="tx2"/>
                  </a:solidFill>
                  <a:latin typeface="Georgia Pro Cond" panose="02040506050405020303" pitchFamily="18" charset="0"/>
                  <a:ea typeface="Fira Sans Extra Condensed SemiBold"/>
                  <a:cs typeface="Fira Sans Extra Condensed SemiBold"/>
                  <a:sym typeface="Fira Sans Extra Condensed SemiBold"/>
                </a:endParaRPr>
              </a:p>
            </p:txBody>
          </p:sp>
          <p:sp>
            <p:nvSpPr>
              <p:cNvPr id="56" name="TextBox 55">
                <a:extLst>
                  <a:ext uri="{FF2B5EF4-FFF2-40B4-BE49-F238E27FC236}">
                    <a16:creationId xmlns:a16="http://schemas.microsoft.com/office/drawing/2014/main" id="{D4DD68EA-FBE2-F493-F9BB-9E28915BFA9C}"/>
                  </a:ext>
                </a:extLst>
              </p:cNvPr>
              <p:cNvSpPr txBox="1"/>
              <p:nvPr/>
            </p:nvSpPr>
            <p:spPr>
              <a:xfrm>
                <a:off x="1486917" y="3889967"/>
                <a:ext cx="1869879" cy="830997"/>
              </a:xfrm>
              <a:prstGeom prst="rect">
                <a:avLst/>
              </a:prstGeom>
              <a:noFill/>
            </p:spPr>
            <p:txBody>
              <a:bodyPr wrap="square" rtlCol="0">
                <a:spAutoFit/>
              </a:bodyPr>
              <a:lstStyle/>
              <a:p>
                <a:pPr lvl="0" algn="just"/>
                <a:r>
                  <a:rPr lang="en-US" sz="1200" b="0" i="0" u="none" strike="noStrike" baseline="0" dirty="0">
                    <a:latin typeface="Times New Roman" panose="02020603050405020304" pitchFamily="18" charset="0"/>
                  </a:rPr>
                  <a:t>Online competition increases costs and declining high street customer visits.</a:t>
                </a:r>
              </a:p>
            </p:txBody>
          </p:sp>
        </p:grpSp>
        <p:grpSp>
          <p:nvGrpSpPr>
            <p:cNvPr id="37" name="Group 36">
              <a:extLst>
                <a:ext uri="{FF2B5EF4-FFF2-40B4-BE49-F238E27FC236}">
                  <a16:creationId xmlns:a16="http://schemas.microsoft.com/office/drawing/2014/main" id="{136769F1-C182-93BD-E975-98C25E5E8B59}"/>
                </a:ext>
              </a:extLst>
            </p:cNvPr>
            <p:cNvGrpSpPr/>
            <p:nvPr/>
          </p:nvGrpSpPr>
          <p:grpSpPr>
            <a:xfrm>
              <a:off x="9318460" y="3330780"/>
              <a:ext cx="2008186" cy="952148"/>
              <a:chOff x="1290579" y="3584150"/>
              <a:chExt cx="2008186" cy="952148"/>
            </a:xfrm>
          </p:grpSpPr>
          <p:sp>
            <p:nvSpPr>
              <p:cNvPr id="53" name="Google Shape;1094;p45">
                <a:extLst>
                  <a:ext uri="{FF2B5EF4-FFF2-40B4-BE49-F238E27FC236}">
                    <a16:creationId xmlns:a16="http://schemas.microsoft.com/office/drawing/2014/main" id="{9337688B-7697-7269-4793-DC7F6ED677A7}"/>
                  </a:ext>
                </a:extLst>
              </p:cNvPr>
              <p:cNvSpPr txBox="1"/>
              <p:nvPr/>
            </p:nvSpPr>
            <p:spPr>
              <a:xfrm>
                <a:off x="1290579" y="3584150"/>
                <a:ext cx="1314946" cy="334887"/>
              </a:xfrm>
              <a:prstGeom prst="rect">
                <a:avLst/>
              </a:prstGeom>
              <a:noFill/>
              <a:ln>
                <a:noFill/>
              </a:ln>
            </p:spPr>
            <p:txBody>
              <a:bodyPr spcFirstLastPara="1" wrap="square" lIns="91425" tIns="91425" rIns="91425" bIns="91425" anchor="ctr" anchorCtr="0">
                <a:noAutofit/>
              </a:bodyPr>
              <a:lstStyle/>
              <a:p>
                <a:pPr marL="0" lvl="0" indent="0" rtl="0">
                  <a:spcBef>
                    <a:spcPts val="0"/>
                  </a:spcBef>
                  <a:spcAft>
                    <a:spcPts val="0"/>
                  </a:spcAft>
                  <a:buNone/>
                </a:pPr>
                <a:r>
                  <a:rPr lang="en-US" sz="1400" b="1" dirty="0">
                    <a:solidFill>
                      <a:schemeClr val="accent6"/>
                    </a:solidFill>
                    <a:latin typeface="Georgia" panose="02040502050405020303" pitchFamily="18" charset="0"/>
                    <a:ea typeface="Fira Sans Extra Condensed SemiBold"/>
                    <a:cs typeface="Fira Sans Extra Condensed SemiBold"/>
                    <a:sym typeface="Fira Sans Extra Condensed SemiBold"/>
                  </a:rPr>
                  <a:t>What ? </a:t>
                </a:r>
                <a:endParaRPr lang="en-US" sz="1400" b="1" dirty="0">
                  <a:solidFill>
                    <a:schemeClr val="accent6"/>
                  </a:solidFill>
                  <a:latin typeface="Georgia Pro Cond" panose="02040506050405020303" pitchFamily="18" charset="0"/>
                  <a:ea typeface="Fira Sans Extra Condensed SemiBold"/>
                  <a:cs typeface="Fira Sans Extra Condensed SemiBold"/>
                  <a:sym typeface="Fira Sans Extra Condensed SemiBold"/>
                </a:endParaRPr>
              </a:p>
            </p:txBody>
          </p:sp>
          <p:sp>
            <p:nvSpPr>
              <p:cNvPr id="54" name="TextBox 53">
                <a:extLst>
                  <a:ext uri="{FF2B5EF4-FFF2-40B4-BE49-F238E27FC236}">
                    <a16:creationId xmlns:a16="http://schemas.microsoft.com/office/drawing/2014/main" id="{A6E91990-6555-16C9-D468-BFA2264E1F97}"/>
                  </a:ext>
                </a:extLst>
              </p:cNvPr>
              <p:cNvSpPr txBox="1"/>
              <p:nvPr/>
            </p:nvSpPr>
            <p:spPr>
              <a:xfrm>
                <a:off x="1290579" y="3889967"/>
                <a:ext cx="2008186" cy="646331"/>
              </a:xfrm>
              <a:prstGeom prst="rect">
                <a:avLst/>
              </a:prstGeom>
              <a:noFill/>
            </p:spPr>
            <p:txBody>
              <a:bodyPr wrap="square" rtlCol="0">
                <a:spAutoFit/>
              </a:bodyPr>
              <a:lstStyle/>
              <a:p>
                <a:pPr lvl="0" algn="just"/>
                <a:r>
                  <a:rPr lang="en-US" sz="1200" b="0" i="0" u="none" strike="noStrike" baseline="0" dirty="0">
                    <a:latin typeface="Times New Roman" panose="02020603050405020304" pitchFamily="18" charset="0"/>
                  </a:rPr>
                  <a:t>Major concern is the drop in store sales at Green Haven Florists.</a:t>
                </a:r>
              </a:p>
            </p:txBody>
          </p:sp>
        </p:grpSp>
        <p:grpSp>
          <p:nvGrpSpPr>
            <p:cNvPr id="38" name="Group 37">
              <a:extLst>
                <a:ext uri="{FF2B5EF4-FFF2-40B4-BE49-F238E27FC236}">
                  <a16:creationId xmlns:a16="http://schemas.microsoft.com/office/drawing/2014/main" id="{22FA75E1-16AF-9B1D-DB74-FEE4E3E2EA74}"/>
                </a:ext>
              </a:extLst>
            </p:cNvPr>
            <p:cNvGrpSpPr/>
            <p:nvPr/>
          </p:nvGrpSpPr>
          <p:grpSpPr>
            <a:xfrm>
              <a:off x="5053403" y="5660372"/>
              <a:ext cx="2262554" cy="952148"/>
              <a:chOff x="1290579" y="3584150"/>
              <a:chExt cx="2262554" cy="952148"/>
            </a:xfrm>
          </p:grpSpPr>
          <p:sp>
            <p:nvSpPr>
              <p:cNvPr id="51" name="Google Shape;1094;p45">
                <a:extLst>
                  <a:ext uri="{FF2B5EF4-FFF2-40B4-BE49-F238E27FC236}">
                    <a16:creationId xmlns:a16="http://schemas.microsoft.com/office/drawing/2014/main" id="{78C67C53-35F8-7E20-B631-86589C695D89}"/>
                  </a:ext>
                </a:extLst>
              </p:cNvPr>
              <p:cNvSpPr txBox="1"/>
              <p:nvPr/>
            </p:nvSpPr>
            <p:spPr>
              <a:xfrm>
                <a:off x="1681104" y="3584150"/>
                <a:ext cx="1481504" cy="334887"/>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1400" b="1" dirty="0">
                    <a:solidFill>
                      <a:schemeClr val="accent4"/>
                    </a:solidFill>
                    <a:latin typeface="Georgia" panose="02040502050405020303" pitchFamily="18" charset="0"/>
                    <a:ea typeface="Fira Sans Extra Condensed SemiBold"/>
                    <a:cs typeface="Fira Sans Extra Condensed SemiBold"/>
                    <a:sym typeface="Fira Sans Extra Condensed SemiBold"/>
                  </a:rPr>
                  <a:t>Who ? </a:t>
                </a:r>
                <a:endParaRPr lang="en-US" sz="1400" b="1" dirty="0">
                  <a:solidFill>
                    <a:schemeClr val="accent4"/>
                  </a:solidFill>
                  <a:latin typeface="Georgia Pro Cond" panose="02040506050405020303" pitchFamily="18" charset="0"/>
                  <a:ea typeface="Fira Sans Extra Condensed SemiBold"/>
                  <a:cs typeface="Fira Sans Extra Condensed SemiBold"/>
                  <a:sym typeface="Fira Sans Extra Condensed SemiBold"/>
                </a:endParaRPr>
              </a:p>
            </p:txBody>
          </p:sp>
          <p:sp>
            <p:nvSpPr>
              <p:cNvPr id="52" name="TextBox 51">
                <a:extLst>
                  <a:ext uri="{FF2B5EF4-FFF2-40B4-BE49-F238E27FC236}">
                    <a16:creationId xmlns:a16="http://schemas.microsoft.com/office/drawing/2014/main" id="{58797201-CB78-2410-97DA-7BFEC102BE61}"/>
                  </a:ext>
                </a:extLst>
              </p:cNvPr>
              <p:cNvSpPr txBox="1"/>
              <p:nvPr/>
            </p:nvSpPr>
            <p:spPr>
              <a:xfrm>
                <a:off x="1290579" y="3889967"/>
                <a:ext cx="2262554" cy="646331"/>
              </a:xfrm>
              <a:prstGeom prst="rect">
                <a:avLst/>
              </a:prstGeom>
              <a:noFill/>
            </p:spPr>
            <p:txBody>
              <a:bodyPr wrap="square" rtlCol="0">
                <a:spAutoFit/>
              </a:bodyPr>
              <a:lstStyle/>
              <a:p>
                <a:pPr algn="ctr"/>
                <a:r>
                  <a:rPr lang="en-US" sz="1200" b="0" i="0" u="none" strike="noStrike" baseline="0" dirty="0">
                    <a:latin typeface="Times New Roman" panose="02020603050405020304" pitchFamily="18" charset="0"/>
                  </a:rPr>
                  <a:t>Owners, employees and regular customers negatively affected by the business.</a:t>
                </a:r>
                <a:endParaRPr lang="en-US" sz="1200" dirty="0">
                  <a:solidFill>
                    <a:schemeClr val="tx1">
                      <a:lumMod val="95000"/>
                      <a:lumOff val="5000"/>
                    </a:schemeClr>
                  </a:solidFill>
                  <a:latin typeface="Georgia Pro Light" panose="02040302050405020303" pitchFamily="18" charset="0"/>
                </a:endParaRPr>
              </a:p>
            </p:txBody>
          </p:sp>
        </p:grpSp>
        <p:grpSp>
          <p:nvGrpSpPr>
            <p:cNvPr id="39" name="Group 38">
              <a:extLst>
                <a:ext uri="{FF2B5EF4-FFF2-40B4-BE49-F238E27FC236}">
                  <a16:creationId xmlns:a16="http://schemas.microsoft.com/office/drawing/2014/main" id="{C0F010DB-6611-85C7-1F90-9A9090EFBB98}"/>
                </a:ext>
              </a:extLst>
            </p:cNvPr>
            <p:cNvGrpSpPr/>
            <p:nvPr/>
          </p:nvGrpSpPr>
          <p:grpSpPr>
            <a:xfrm>
              <a:off x="8157776" y="4680117"/>
              <a:ext cx="1991359" cy="1321480"/>
              <a:chOff x="1290579" y="3584150"/>
              <a:chExt cx="1991359" cy="1321480"/>
            </a:xfrm>
          </p:grpSpPr>
          <p:sp>
            <p:nvSpPr>
              <p:cNvPr id="49" name="Google Shape;1094;p45">
                <a:extLst>
                  <a:ext uri="{FF2B5EF4-FFF2-40B4-BE49-F238E27FC236}">
                    <a16:creationId xmlns:a16="http://schemas.microsoft.com/office/drawing/2014/main" id="{6A9F59AD-83ED-1327-DADF-7F69AD899FF4}"/>
                  </a:ext>
                </a:extLst>
              </p:cNvPr>
              <p:cNvSpPr txBox="1"/>
              <p:nvPr/>
            </p:nvSpPr>
            <p:spPr>
              <a:xfrm>
                <a:off x="1290579" y="3584150"/>
                <a:ext cx="1481504" cy="334887"/>
              </a:xfrm>
              <a:prstGeom prst="rect">
                <a:avLst/>
              </a:prstGeom>
              <a:noFill/>
              <a:ln>
                <a:noFill/>
              </a:ln>
            </p:spPr>
            <p:txBody>
              <a:bodyPr spcFirstLastPara="1" wrap="square" lIns="91425" tIns="91425" rIns="91425" bIns="91425" anchor="ctr" anchorCtr="0">
                <a:noAutofit/>
              </a:bodyPr>
              <a:lstStyle/>
              <a:p>
                <a:pPr marL="0" lvl="0" indent="0" rtl="0">
                  <a:spcBef>
                    <a:spcPts val="0"/>
                  </a:spcBef>
                  <a:spcAft>
                    <a:spcPts val="0"/>
                  </a:spcAft>
                  <a:buNone/>
                </a:pPr>
                <a:r>
                  <a:rPr lang="en-US" sz="1400" b="1" dirty="0">
                    <a:solidFill>
                      <a:schemeClr val="accent5"/>
                    </a:solidFill>
                    <a:latin typeface="Georgia" panose="02040502050405020303" pitchFamily="18" charset="0"/>
                    <a:ea typeface="Fira Sans Extra Condensed SemiBold"/>
                    <a:cs typeface="Fira Sans Extra Condensed SemiBold"/>
                    <a:sym typeface="Fira Sans Extra Condensed SemiBold"/>
                  </a:rPr>
                  <a:t>How ? </a:t>
                </a:r>
                <a:endParaRPr lang="en-US" sz="1400" b="1" dirty="0">
                  <a:solidFill>
                    <a:schemeClr val="accent5"/>
                  </a:solidFill>
                  <a:latin typeface="Georgia Pro Cond" panose="02040506050405020303" pitchFamily="18" charset="0"/>
                  <a:ea typeface="Fira Sans Extra Condensed SemiBold"/>
                  <a:cs typeface="Fira Sans Extra Condensed SemiBold"/>
                  <a:sym typeface="Fira Sans Extra Condensed SemiBold"/>
                </a:endParaRPr>
              </a:p>
            </p:txBody>
          </p:sp>
          <p:sp>
            <p:nvSpPr>
              <p:cNvPr id="50" name="TextBox 49">
                <a:extLst>
                  <a:ext uri="{FF2B5EF4-FFF2-40B4-BE49-F238E27FC236}">
                    <a16:creationId xmlns:a16="http://schemas.microsoft.com/office/drawing/2014/main" id="{749F3792-AE26-B9D9-A6CA-B901CBDF1DDC}"/>
                  </a:ext>
                </a:extLst>
              </p:cNvPr>
              <p:cNvSpPr txBox="1"/>
              <p:nvPr/>
            </p:nvSpPr>
            <p:spPr>
              <a:xfrm>
                <a:off x="1290579" y="3889967"/>
                <a:ext cx="1991359" cy="1015663"/>
              </a:xfrm>
              <a:prstGeom prst="rect">
                <a:avLst/>
              </a:prstGeom>
              <a:noFill/>
            </p:spPr>
            <p:txBody>
              <a:bodyPr wrap="square" rtlCol="0">
                <a:spAutoFit/>
              </a:bodyPr>
              <a:lstStyle/>
              <a:p>
                <a:pPr lvl="0"/>
                <a:r>
                  <a:rPr lang="en-US" sz="1200" b="0" i="0" u="none" strike="noStrike" baseline="0" dirty="0">
                    <a:latin typeface="Times New Roman" panose="02020603050405020304" pitchFamily="18" charset="0"/>
                  </a:rPr>
                  <a:t>Customers would like convenient online ordering of flowers rather than visiting shops (Rihn </a:t>
                </a:r>
                <a:r>
                  <a:rPr lang="en-US" sz="1200" b="0" i="1" u="none" strike="noStrike" baseline="0" dirty="0">
                    <a:latin typeface="Times New Roman" panose="02020603050405020304" pitchFamily="18" charset="0"/>
                  </a:rPr>
                  <a:t>et al.</a:t>
                </a:r>
                <a:r>
                  <a:rPr lang="en-US" sz="1200" b="0" i="0" u="none" strike="noStrike" baseline="0" dirty="0">
                    <a:latin typeface="Times New Roman" panose="02020603050405020304" pitchFamily="18" charset="0"/>
                  </a:rPr>
                  <a:t>, 2024).</a:t>
                </a:r>
              </a:p>
            </p:txBody>
          </p:sp>
        </p:grpSp>
        <p:grpSp>
          <p:nvGrpSpPr>
            <p:cNvPr id="40" name="Group 39">
              <a:extLst>
                <a:ext uri="{FF2B5EF4-FFF2-40B4-BE49-F238E27FC236}">
                  <a16:creationId xmlns:a16="http://schemas.microsoft.com/office/drawing/2014/main" id="{EA850EC9-D80B-E8C3-F865-3F6F770A8B85}"/>
                </a:ext>
              </a:extLst>
            </p:cNvPr>
            <p:cNvGrpSpPr/>
            <p:nvPr/>
          </p:nvGrpSpPr>
          <p:grpSpPr>
            <a:xfrm>
              <a:off x="283711" y="2184879"/>
              <a:ext cx="2008186" cy="952148"/>
              <a:chOff x="1544947" y="3584150"/>
              <a:chExt cx="2008186" cy="952148"/>
            </a:xfrm>
          </p:grpSpPr>
          <p:sp>
            <p:nvSpPr>
              <p:cNvPr id="47" name="Google Shape;1094;p45">
                <a:extLst>
                  <a:ext uri="{FF2B5EF4-FFF2-40B4-BE49-F238E27FC236}">
                    <a16:creationId xmlns:a16="http://schemas.microsoft.com/office/drawing/2014/main" id="{FBA7AD4E-E2FC-FF85-DA4D-9CC01084CE7C}"/>
                  </a:ext>
                </a:extLst>
              </p:cNvPr>
              <p:cNvSpPr txBox="1"/>
              <p:nvPr/>
            </p:nvSpPr>
            <p:spPr>
              <a:xfrm>
                <a:off x="2071629" y="3584150"/>
                <a:ext cx="1481504" cy="334887"/>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US" sz="1400" b="1" dirty="0">
                    <a:solidFill>
                      <a:schemeClr val="accent1"/>
                    </a:solidFill>
                    <a:latin typeface="Georgia" panose="02040502050405020303" pitchFamily="18" charset="0"/>
                    <a:ea typeface="Fira Sans Extra Condensed SemiBold"/>
                    <a:cs typeface="Fira Sans Extra Condensed SemiBold"/>
                    <a:sym typeface="Fira Sans Extra Condensed SemiBold"/>
                  </a:rPr>
                  <a:t>Where ? </a:t>
                </a:r>
                <a:endParaRPr lang="en-US" sz="1400" b="1" dirty="0">
                  <a:solidFill>
                    <a:schemeClr val="accent1"/>
                  </a:solidFill>
                  <a:latin typeface="Georgia Pro Cond" panose="02040506050405020303" pitchFamily="18" charset="0"/>
                  <a:ea typeface="Fira Sans Extra Condensed SemiBold"/>
                  <a:cs typeface="Fira Sans Extra Condensed SemiBold"/>
                  <a:sym typeface="Fira Sans Extra Condensed SemiBold"/>
                </a:endParaRPr>
              </a:p>
            </p:txBody>
          </p:sp>
          <p:sp>
            <p:nvSpPr>
              <p:cNvPr id="48" name="TextBox 47">
                <a:extLst>
                  <a:ext uri="{FF2B5EF4-FFF2-40B4-BE49-F238E27FC236}">
                    <a16:creationId xmlns:a16="http://schemas.microsoft.com/office/drawing/2014/main" id="{8BD19EFB-6CFC-6290-707A-A9CFFDA14A59}"/>
                  </a:ext>
                </a:extLst>
              </p:cNvPr>
              <p:cNvSpPr txBox="1"/>
              <p:nvPr/>
            </p:nvSpPr>
            <p:spPr>
              <a:xfrm>
                <a:off x="1544947" y="3889967"/>
                <a:ext cx="2008186" cy="646331"/>
              </a:xfrm>
              <a:prstGeom prst="rect">
                <a:avLst/>
              </a:prstGeom>
              <a:noFill/>
            </p:spPr>
            <p:txBody>
              <a:bodyPr wrap="square" rtlCol="0">
                <a:spAutoFit/>
              </a:bodyPr>
              <a:lstStyle/>
              <a:p>
                <a:pPr algn="r"/>
                <a:r>
                  <a:rPr lang="en-US" sz="1200" b="0" i="0" u="none" strike="noStrike" baseline="0" dirty="0">
                    <a:latin typeface="Times New Roman" panose="02020603050405020304" pitchFamily="18" charset="0"/>
                  </a:rPr>
                  <a:t>Problem primarily affecting Green Haven Florists store on Norwich high street.</a:t>
                </a:r>
                <a:endParaRPr lang="en-US" sz="1200" dirty="0">
                  <a:solidFill>
                    <a:schemeClr val="tx1">
                      <a:lumMod val="95000"/>
                      <a:lumOff val="5000"/>
                    </a:schemeClr>
                  </a:solidFill>
                  <a:latin typeface="Georgia Pro Light" panose="02040302050405020303" pitchFamily="18" charset="0"/>
                </a:endParaRPr>
              </a:p>
            </p:txBody>
          </p:sp>
        </p:grpSp>
        <p:grpSp>
          <p:nvGrpSpPr>
            <p:cNvPr id="41" name="Group 40">
              <a:extLst>
                <a:ext uri="{FF2B5EF4-FFF2-40B4-BE49-F238E27FC236}">
                  <a16:creationId xmlns:a16="http://schemas.microsoft.com/office/drawing/2014/main" id="{2C55D394-C2A9-B5E1-4C4B-2F5DDCA40E14}"/>
                </a:ext>
              </a:extLst>
            </p:cNvPr>
            <p:cNvGrpSpPr/>
            <p:nvPr/>
          </p:nvGrpSpPr>
          <p:grpSpPr>
            <a:xfrm>
              <a:off x="943514" y="3406191"/>
              <a:ext cx="1973518" cy="767482"/>
              <a:chOff x="1579615" y="3584150"/>
              <a:chExt cx="1973518" cy="767482"/>
            </a:xfrm>
          </p:grpSpPr>
          <p:sp>
            <p:nvSpPr>
              <p:cNvPr id="45" name="Google Shape;1094;p45">
                <a:extLst>
                  <a:ext uri="{FF2B5EF4-FFF2-40B4-BE49-F238E27FC236}">
                    <a16:creationId xmlns:a16="http://schemas.microsoft.com/office/drawing/2014/main" id="{55D93115-0C53-8AE1-B0A5-D598489A553B}"/>
                  </a:ext>
                </a:extLst>
              </p:cNvPr>
              <p:cNvSpPr txBox="1"/>
              <p:nvPr/>
            </p:nvSpPr>
            <p:spPr>
              <a:xfrm>
                <a:off x="2260887" y="3584150"/>
                <a:ext cx="1292245" cy="334887"/>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US" sz="1400" b="1" dirty="0">
                    <a:solidFill>
                      <a:schemeClr val="accent2"/>
                    </a:solidFill>
                    <a:latin typeface="Georgia" panose="02040502050405020303" pitchFamily="18" charset="0"/>
                    <a:ea typeface="Fira Sans Extra Condensed SemiBold"/>
                    <a:cs typeface="Fira Sans Extra Condensed SemiBold"/>
                    <a:sym typeface="Fira Sans Extra Condensed SemiBold"/>
                  </a:rPr>
                  <a:t>When ? </a:t>
                </a:r>
                <a:endParaRPr lang="en-US" sz="1400" b="1" dirty="0">
                  <a:solidFill>
                    <a:schemeClr val="accent2"/>
                  </a:solidFill>
                  <a:latin typeface="Georgia Pro Cond" panose="02040506050405020303" pitchFamily="18" charset="0"/>
                  <a:ea typeface="Fira Sans Extra Condensed SemiBold"/>
                  <a:cs typeface="Fira Sans Extra Condensed SemiBold"/>
                  <a:sym typeface="Fira Sans Extra Condensed SemiBold"/>
                </a:endParaRPr>
              </a:p>
            </p:txBody>
          </p:sp>
          <p:sp>
            <p:nvSpPr>
              <p:cNvPr id="46" name="TextBox 45">
                <a:extLst>
                  <a:ext uri="{FF2B5EF4-FFF2-40B4-BE49-F238E27FC236}">
                    <a16:creationId xmlns:a16="http://schemas.microsoft.com/office/drawing/2014/main" id="{F92D3095-B50F-843E-3721-AABD5EFB63C9}"/>
                  </a:ext>
                </a:extLst>
              </p:cNvPr>
              <p:cNvSpPr txBox="1"/>
              <p:nvPr/>
            </p:nvSpPr>
            <p:spPr>
              <a:xfrm>
                <a:off x="1579615" y="3889967"/>
                <a:ext cx="1973518" cy="461665"/>
              </a:xfrm>
              <a:prstGeom prst="rect">
                <a:avLst/>
              </a:prstGeom>
              <a:noFill/>
            </p:spPr>
            <p:txBody>
              <a:bodyPr wrap="square" rtlCol="0">
                <a:spAutoFit/>
              </a:bodyPr>
              <a:lstStyle/>
              <a:p>
                <a:pPr lvl="0" algn="r"/>
                <a:r>
                  <a:rPr lang="en-US" sz="1200" b="0" i="0" u="none" strike="noStrike" baseline="0" dirty="0">
                    <a:latin typeface="Times New Roman" panose="02020603050405020304" pitchFamily="18" charset="0"/>
                  </a:rPr>
                  <a:t>Sales have decreased mainly in the past 12 months.</a:t>
                </a:r>
              </a:p>
            </p:txBody>
          </p:sp>
        </p:grpSp>
        <p:grpSp>
          <p:nvGrpSpPr>
            <p:cNvPr id="42" name="Group 41">
              <a:extLst>
                <a:ext uri="{FF2B5EF4-FFF2-40B4-BE49-F238E27FC236}">
                  <a16:creationId xmlns:a16="http://schemas.microsoft.com/office/drawing/2014/main" id="{56A06874-6549-5948-635A-8B8156B1C2B4}"/>
                </a:ext>
              </a:extLst>
            </p:cNvPr>
            <p:cNvGrpSpPr/>
            <p:nvPr/>
          </p:nvGrpSpPr>
          <p:grpSpPr>
            <a:xfrm>
              <a:off x="1991479" y="4680117"/>
              <a:ext cx="1991360" cy="952148"/>
              <a:chOff x="1561773" y="3584150"/>
              <a:chExt cx="1991360" cy="952148"/>
            </a:xfrm>
          </p:grpSpPr>
          <p:sp>
            <p:nvSpPr>
              <p:cNvPr id="43" name="Google Shape;1094;p45">
                <a:extLst>
                  <a:ext uri="{FF2B5EF4-FFF2-40B4-BE49-F238E27FC236}">
                    <a16:creationId xmlns:a16="http://schemas.microsoft.com/office/drawing/2014/main" id="{D7BC1097-707B-8B02-5DA0-406E984E4916}"/>
                  </a:ext>
                </a:extLst>
              </p:cNvPr>
              <p:cNvSpPr txBox="1"/>
              <p:nvPr/>
            </p:nvSpPr>
            <p:spPr>
              <a:xfrm>
                <a:off x="2109457" y="3584150"/>
                <a:ext cx="1443676" cy="334887"/>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US" sz="1400" b="1" dirty="0">
                    <a:solidFill>
                      <a:schemeClr val="accent3">
                        <a:lumMod val="75000"/>
                      </a:schemeClr>
                    </a:solidFill>
                    <a:latin typeface="Georgia" panose="02040502050405020303" pitchFamily="18" charset="0"/>
                    <a:ea typeface="Fira Sans Extra Condensed SemiBold"/>
                    <a:cs typeface="Fira Sans Extra Condensed SemiBold"/>
                    <a:sym typeface="Fira Sans Extra Condensed SemiBold"/>
                  </a:rPr>
                  <a:t>How much ? </a:t>
                </a:r>
                <a:endParaRPr lang="en-US" sz="1400" b="1" dirty="0">
                  <a:solidFill>
                    <a:schemeClr val="accent3">
                      <a:lumMod val="75000"/>
                    </a:schemeClr>
                  </a:solidFill>
                  <a:latin typeface="Georgia Pro Cond" panose="02040506050405020303" pitchFamily="18" charset="0"/>
                  <a:ea typeface="Fira Sans Extra Condensed SemiBold"/>
                  <a:cs typeface="Fira Sans Extra Condensed SemiBold"/>
                  <a:sym typeface="Fira Sans Extra Condensed SemiBold"/>
                </a:endParaRPr>
              </a:p>
            </p:txBody>
          </p:sp>
          <p:sp>
            <p:nvSpPr>
              <p:cNvPr id="44" name="TextBox 43">
                <a:extLst>
                  <a:ext uri="{FF2B5EF4-FFF2-40B4-BE49-F238E27FC236}">
                    <a16:creationId xmlns:a16="http://schemas.microsoft.com/office/drawing/2014/main" id="{D5D45A2E-65A3-DAE5-6327-2F58A777911C}"/>
                  </a:ext>
                </a:extLst>
              </p:cNvPr>
              <p:cNvSpPr txBox="1"/>
              <p:nvPr/>
            </p:nvSpPr>
            <p:spPr>
              <a:xfrm>
                <a:off x="1561773" y="3889967"/>
                <a:ext cx="1991359" cy="646331"/>
              </a:xfrm>
              <a:prstGeom prst="rect">
                <a:avLst/>
              </a:prstGeom>
              <a:noFill/>
            </p:spPr>
            <p:txBody>
              <a:bodyPr wrap="square" rtlCol="0">
                <a:spAutoFit/>
              </a:bodyPr>
              <a:lstStyle/>
              <a:p>
                <a:pPr lvl="0" algn="r"/>
                <a:r>
                  <a:rPr lang="en-US" sz="1200" b="0" i="0" u="none" strike="noStrike" baseline="0" dirty="0">
                    <a:latin typeface="Times New Roman" panose="02020603050405020304" pitchFamily="18" charset="0"/>
                  </a:rPr>
                  <a:t>Approximately 30% drop in store sales that would impact levels of revenue.</a:t>
                </a:r>
              </a:p>
            </p:txBody>
          </p:sp>
        </p:grpSp>
      </p:grpSp>
      <p:sp>
        <p:nvSpPr>
          <p:cNvPr id="2" name="Title 1">
            <a:extLst>
              <a:ext uri="{FF2B5EF4-FFF2-40B4-BE49-F238E27FC236}">
                <a16:creationId xmlns:a16="http://schemas.microsoft.com/office/drawing/2014/main" id="{1B66F4AF-7F77-6786-4350-E9DD47C05D24}"/>
              </a:ext>
            </a:extLst>
          </p:cNvPr>
          <p:cNvSpPr>
            <a:spLocks noGrp="1"/>
          </p:cNvSpPr>
          <p:nvPr>
            <p:ph type="title"/>
          </p:nvPr>
        </p:nvSpPr>
        <p:spPr/>
        <p:txBody>
          <a:bodyPr/>
          <a:lstStyle/>
          <a:p>
            <a:pPr marR="0" rtl="0"/>
            <a:r>
              <a:rPr lang="en-IN" b="1" i="0" u="none" strike="noStrike" baseline="0" dirty="0">
                <a:solidFill>
                  <a:srgbClr val="550000"/>
                </a:solidFill>
                <a:latin typeface="Times New Roman" panose="02020603050405020304" pitchFamily="18" charset="0"/>
              </a:rPr>
              <a:t>5W2H Model</a:t>
            </a:r>
          </a:p>
        </p:txBody>
      </p:sp>
    </p:spTree>
    <p:extLst>
      <p:ext uri="{BB962C8B-B14F-4D97-AF65-F5344CB8AC3E}">
        <p14:creationId xmlns:p14="http://schemas.microsoft.com/office/powerpoint/2010/main" val="19643154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EC90A-80BB-5C96-BDB3-ABFAD090645A}"/>
              </a:ext>
            </a:extLst>
          </p:cNvPr>
          <p:cNvSpPr>
            <a:spLocks noGrp="1"/>
          </p:cNvSpPr>
          <p:nvPr>
            <p:ph type="title"/>
          </p:nvPr>
        </p:nvSpPr>
        <p:spPr/>
        <p:txBody>
          <a:bodyPr/>
          <a:lstStyle/>
          <a:p>
            <a:pPr marR="0" rtl="0"/>
            <a:r>
              <a:rPr lang="en-IN" b="1" i="0" u="none" strike="noStrike" baseline="0" dirty="0">
                <a:solidFill>
                  <a:srgbClr val="550000"/>
                </a:solidFill>
                <a:latin typeface="Times New Roman" panose="02020603050405020304" pitchFamily="18" charset="0"/>
              </a:rPr>
              <a:t>PESTEL Analysis</a:t>
            </a:r>
          </a:p>
        </p:txBody>
      </p:sp>
      <p:sp>
        <p:nvSpPr>
          <p:cNvPr id="3" name="Text Placeholder 2">
            <a:extLst>
              <a:ext uri="{FF2B5EF4-FFF2-40B4-BE49-F238E27FC236}">
                <a16:creationId xmlns:a16="http://schemas.microsoft.com/office/drawing/2014/main" id="{F0C16654-A0B1-A333-DD1E-6AADCC8D2443}"/>
              </a:ext>
            </a:extLst>
          </p:cNvPr>
          <p:cNvSpPr>
            <a:spLocks noGrp="1"/>
          </p:cNvSpPr>
          <p:nvPr>
            <p:ph sz="half" idx="1"/>
          </p:nvPr>
        </p:nvSpPr>
        <p:spPr/>
        <p:txBody>
          <a:bodyPr>
            <a:normAutofit fontScale="55000" lnSpcReduction="20000"/>
          </a:bodyPr>
          <a:lstStyle/>
          <a:p>
            <a:pPr marR="0" lvl="0" algn="just" rtl="0">
              <a:lnSpc>
                <a:spcPct val="120000"/>
              </a:lnSpc>
              <a:buClr>
                <a:srgbClr val="550000"/>
              </a:buClr>
            </a:pPr>
            <a:r>
              <a:rPr lang="en-IN" b="1" i="1" u="none" strike="noStrike" baseline="0" dirty="0">
                <a:solidFill>
                  <a:srgbClr val="550000"/>
                </a:solidFill>
                <a:latin typeface="Times New Roman" panose="02020603050405020304" pitchFamily="18" charset="0"/>
              </a:rPr>
              <a:t>PESTEL framework </a:t>
            </a:r>
            <a:r>
              <a:rPr lang="en-IN" b="0" i="0" u="none" strike="noStrike" baseline="0" dirty="0">
                <a:solidFill>
                  <a:srgbClr val="000000"/>
                </a:solidFill>
                <a:latin typeface="Times New Roman" panose="02020603050405020304" pitchFamily="18" charset="0"/>
              </a:rPr>
              <a:t>analyses external macro environmental elements that affect business environment decisions levels (</a:t>
            </a:r>
            <a:r>
              <a:rPr lang="en-IN" b="0" i="0" u="none" strike="noStrike" baseline="0" dirty="0" err="1">
                <a:solidFill>
                  <a:srgbClr val="000000"/>
                </a:solidFill>
                <a:latin typeface="Times New Roman" panose="02020603050405020304" pitchFamily="18" charset="0"/>
              </a:rPr>
              <a:t>Makvandi</a:t>
            </a:r>
            <a:r>
              <a:rPr lang="en-IN" b="0" i="0" u="none" strike="noStrike" baseline="0" dirty="0">
                <a:solidFill>
                  <a:srgbClr val="000000"/>
                </a:solidFill>
                <a:latin typeface="Times New Roman" panose="02020603050405020304" pitchFamily="18" charset="0"/>
              </a:rPr>
              <a:t>, 2024).</a:t>
            </a:r>
          </a:p>
          <a:p>
            <a:pPr marR="0" lvl="0" algn="just" rtl="0">
              <a:lnSpc>
                <a:spcPct val="120000"/>
              </a:lnSpc>
              <a:buClr>
                <a:srgbClr val="550000"/>
              </a:buClr>
            </a:pPr>
            <a:r>
              <a:rPr lang="en-US" b="1" i="1" u="none" strike="noStrike" baseline="0" dirty="0">
                <a:solidFill>
                  <a:srgbClr val="550000"/>
                </a:solidFill>
                <a:latin typeface="Times New Roman" panose="02020603050405020304" pitchFamily="18" charset="0"/>
              </a:rPr>
              <a:t>Political - </a:t>
            </a:r>
            <a:r>
              <a:rPr lang="en-US" b="0" i="0" u="none" strike="noStrike" baseline="0" dirty="0">
                <a:solidFill>
                  <a:srgbClr val="000000"/>
                </a:solidFill>
                <a:latin typeface="Times New Roman" panose="02020603050405020304" pitchFamily="18" charset="0"/>
              </a:rPr>
              <a:t>UK imports approximately 86% of flowers which impacts the supply chain (Rivera, 2025).</a:t>
            </a:r>
          </a:p>
          <a:p>
            <a:pPr marR="0" lvl="0" algn="just" rtl="0">
              <a:lnSpc>
                <a:spcPct val="120000"/>
              </a:lnSpc>
              <a:buClr>
                <a:srgbClr val="550000"/>
              </a:buClr>
            </a:pPr>
            <a:r>
              <a:rPr lang="en-US" b="1" i="1" u="none" strike="noStrike" baseline="0" dirty="0">
                <a:solidFill>
                  <a:srgbClr val="550000"/>
                </a:solidFill>
                <a:latin typeface="Times New Roman" panose="02020603050405020304" pitchFamily="18" charset="0"/>
              </a:rPr>
              <a:t>Economic - </a:t>
            </a:r>
            <a:r>
              <a:rPr lang="en-US" b="0" i="0" u="none" strike="noStrike" baseline="0" dirty="0">
                <a:solidFill>
                  <a:srgbClr val="000000"/>
                </a:solidFill>
                <a:latin typeface="Times New Roman" panose="02020603050405020304" pitchFamily="18" charset="0"/>
              </a:rPr>
              <a:t>UK inflation approximately 3%, which increases operating and supply expenses (BBC, 2026).</a:t>
            </a:r>
          </a:p>
          <a:p>
            <a:pPr marR="0" lvl="0" algn="just" rtl="0">
              <a:lnSpc>
                <a:spcPct val="120000"/>
              </a:lnSpc>
              <a:buClr>
                <a:srgbClr val="550000"/>
              </a:buClr>
            </a:pPr>
            <a:r>
              <a:rPr lang="en-US" b="1" i="1" u="none" strike="noStrike" baseline="0" dirty="0">
                <a:solidFill>
                  <a:srgbClr val="550000"/>
                </a:solidFill>
                <a:latin typeface="Times New Roman" panose="02020603050405020304" pitchFamily="18" charset="0"/>
              </a:rPr>
              <a:t>Social - </a:t>
            </a:r>
            <a:r>
              <a:rPr lang="en-US" b="0" i="0" u="none" strike="noStrike" baseline="0" dirty="0">
                <a:solidFill>
                  <a:srgbClr val="000000"/>
                </a:solidFill>
                <a:latin typeface="Times New Roman" panose="02020603050405020304" pitchFamily="18" charset="0"/>
              </a:rPr>
              <a:t>With evolving lifestyles, people </a:t>
            </a:r>
            <a:r>
              <a:rPr lang="en-US" b="0" i="0" u="none" strike="noStrike" baseline="0" dirty="0" err="1">
                <a:solidFill>
                  <a:srgbClr val="000000"/>
                </a:solidFill>
                <a:latin typeface="Times New Roman" panose="02020603050405020304" pitchFamily="18" charset="0"/>
              </a:rPr>
              <a:t>favour</a:t>
            </a:r>
            <a:r>
              <a:rPr lang="en-US" b="0" i="0" u="none" strike="noStrike" baseline="0" dirty="0">
                <a:solidFill>
                  <a:srgbClr val="000000"/>
                </a:solidFill>
                <a:latin typeface="Times New Roman" panose="02020603050405020304" pitchFamily="18" charset="0"/>
              </a:rPr>
              <a:t> the easy way of buying flowers through the internet.</a:t>
            </a:r>
          </a:p>
          <a:p>
            <a:pPr marR="0" lvl="0" algn="just" rtl="0">
              <a:lnSpc>
                <a:spcPct val="120000"/>
              </a:lnSpc>
              <a:buClr>
                <a:srgbClr val="550000"/>
              </a:buClr>
            </a:pPr>
            <a:r>
              <a:rPr lang="en-US" b="1" i="1" u="none" strike="noStrike" baseline="0" dirty="0">
                <a:solidFill>
                  <a:srgbClr val="550000"/>
                </a:solidFill>
                <a:latin typeface="Times New Roman" panose="02020603050405020304" pitchFamily="18" charset="0"/>
              </a:rPr>
              <a:t>Technological - </a:t>
            </a:r>
            <a:r>
              <a:rPr lang="en-US" b="0" i="0" u="none" strike="noStrike" baseline="0" dirty="0">
                <a:solidFill>
                  <a:srgbClr val="000000"/>
                </a:solidFill>
                <a:latin typeface="Times New Roman" panose="02020603050405020304" pitchFamily="18" charset="0"/>
              </a:rPr>
              <a:t>Digital marketing and websites significant in appealing to the modern customer.</a:t>
            </a:r>
          </a:p>
          <a:p>
            <a:pPr marR="0" lvl="0" algn="just" rtl="0">
              <a:lnSpc>
                <a:spcPct val="120000"/>
              </a:lnSpc>
              <a:buClr>
                <a:srgbClr val="550000"/>
              </a:buClr>
            </a:pPr>
            <a:r>
              <a:rPr lang="en-US" b="1" i="1" u="none" strike="noStrike" baseline="0" dirty="0">
                <a:solidFill>
                  <a:srgbClr val="550000"/>
                </a:solidFill>
                <a:latin typeface="Times New Roman" panose="02020603050405020304" pitchFamily="18" charset="0"/>
              </a:rPr>
              <a:t>Environmental - </a:t>
            </a:r>
            <a:r>
              <a:rPr lang="en-US" b="0" i="0" u="none" strike="noStrike" baseline="0" dirty="0">
                <a:solidFill>
                  <a:srgbClr val="000000"/>
                </a:solidFill>
                <a:latin typeface="Times New Roman" panose="02020603050405020304" pitchFamily="18" charset="0"/>
              </a:rPr>
              <a:t>Increased pressure on sustainable packaging and environmentally sourcing of flowers.</a:t>
            </a:r>
          </a:p>
          <a:p>
            <a:pPr marR="0" lvl="0" algn="just" rtl="0">
              <a:lnSpc>
                <a:spcPct val="120000"/>
              </a:lnSpc>
              <a:buClr>
                <a:srgbClr val="550000"/>
              </a:buClr>
            </a:pPr>
            <a:r>
              <a:rPr lang="en-US" b="1" i="1" u="none" strike="noStrike" baseline="0" dirty="0">
                <a:solidFill>
                  <a:srgbClr val="550000"/>
                </a:solidFill>
                <a:latin typeface="Times New Roman" panose="02020603050405020304" pitchFamily="18" charset="0"/>
              </a:rPr>
              <a:t>Legal - </a:t>
            </a:r>
            <a:r>
              <a:rPr lang="en-US" b="0" i="0" u="none" strike="noStrike" baseline="0" dirty="0">
                <a:solidFill>
                  <a:srgbClr val="000000"/>
                </a:solidFill>
                <a:latin typeface="Times New Roman" panose="02020603050405020304" pitchFamily="18" charset="0"/>
              </a:rPr>
              <a:t>Business laws and consumer protection laws affect the activities of the retail businesses.</a:t>
            </a:r>
          </a:p>
        </p:txBody>
      </p:sp>
      <p:sp>
        <p:nvSpPr>
          <p:cNvPr id="5" name="TextBox 4">
            <a:extLst>
              <a:ext uri="{FF2B5EF4-FFF2-40B4-BE49-F238E27FC236}">
                <a16:creationId xmlns:a16="http://schemas.microsoft.com/office/drawing/2014/main" id="{CEC8560D-369A-4D89-461F-C36EB7D7A031}"/>
              </a:ext>
            </a:extLst>
          </p:cNvPr>
          <p:cNvSpPr txBox="1"/>
          <p:nvPr/>
        </p:nvSpPr>
        <p:spPr>
          <a:xfrm>
            <a:off x="6587329" y="6042026"/>
            <a:ext cx="4351339" cy="338554"/>
          </a:xfrm>
          <a:prstGeom prst="rect">
            <a:avLst/>
          </a:prstGeom>
          <a:noFill/>
        </p:spPr>
        <p:txBody>
          <a:bodyPr wrap="square">
            <a:spAutoFit/>
          </a:bodyPr>
          <a:lstStyle/>
          <a:p>
            <a:pPr marR="0" lvl="0" algn="ctr" rtl="0"/>
            <a:r>
              <a:rPr lang="en-IN" sz="1600" b="0" i="0" u="none" strike="noStrike" baseline="0" dirty="0">
                <a:solidFill>
                  <a:srgbClr val="000000"/>
                </a:solidFill>
                <a:latin typeface="Times New Roman" panose="02020603050405020304" pitchFamily="18" charset="0"/>
              </a:rPr>
              <a:t>(Source: BBC, 2026</a:t>
            </a:r>
            <a:r>
              <a:rPr lang="en-IN" sz="1600" dirty="0">
                <a:solidFill>
                  <a:srgbClr val="000000"/>
                </a:solidFill>
                <a:latin typeface="Times New Roman" panose="02020603050405020304" pitchFamily="18" charset="0"/>
              </a:rPr>
              <a:t>)</a:t>
            </a:r>
            <a:endParaRPr lang="en-IN" sz="1600" b="0" i="0" u="none" strike="noStrike" baseline="0" dirty="0">
              <a:solidFill>
                <a:srgbClr val="000000"/>
              </a:solidFill>
              <a:latin typeface="Times New Roman" panose="02020603050405020304" pitchFamily="18" charset="0"/>
            </a:endParaRPr>
          </a:p>
        </p:txBody>
      </p:sp>
      <p:pic>
        <p:nvPicPr>
          <p:cNvPr id="8" name="image1.png">
            <a:extLst>
              <a:ext uri="{FF2B5EF4-FFF2-40B4-BE49-F238E27FC236}">
                <a16:creationId xmlns:a16="http://schemas.microsoft.com/office/drawing/2014/main" id="{B3127A88-313C-BD85-9121-0379A9AF0700}"/>
              </a:ext>
            </a:extLst>
          </p:cNvPr>
          <p:cNvPicPr>
            <a:picLocks noGrp="1"/>
          </p:cNvPicPr>
          <p:nvPr>
            <p:ph sz="half" idx="2"/>
          </p:nvPr>
        </p:nvPicPr>
        <p:blipFill>
          <a:blip r:embed="rId3"/>
          <a:srcRect/>
          <a:stretch>
            <a:fillRect/>
          </a:stretch>
        </p:blipFill>
        <p:spPr>
          <a:xfrm>
            <a:off x="6587331" y="1690688"/>
            <a:ext cx="4351338" cy="4351338"/>
          </a:xfrm>
          <a:prstGeom prst="rect">
            <a:avLst/>
          </a:prstGeom>
          <a:ln>
            <a:solidFill>
              <a:srgbClr val="550000"/>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7402854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8F050-9F13-4194-7DD8-1DFAA444DBEA}"/>
              </a:ext>
            </a:extLst>
          </p:cNvPr>
          <p:cNvSpPr>
            <a:spLocks noGrp="1"/>
          </p:cNvSpPr>
          <p:nvPr>
            <p:ph type="title"/>
          </p:nvPr>
        </p:nvSpPr>
        <p:spPr/>
        <p:txBody>
          <a:bodyPr/>
          <a:lstStyle/>
          <a:p>
            <a:pPr marR="0" rtl="0"/>
            <a:r>
              <a:rPr lang="en-US" b="1" i="0" u="none" strike="noStrike" baseline="0" dirty="0">
                <a:solidFill>
                  <a:srgbClr val="550000"/>
                </a:solidFill>
                <a:latin typeface="Times New Roman" panose="02020603050405020304" pitchFamily="18" charset="0"/>
              </a:rPr>
              <a:t>Fishbone Diagram (Cause and Effect)</a:t>
            </a:r>
          </a:p>
        </p:txBody>
      </p:sp>
      <p:sp>
        <p:nvSpPr>
          <p:cNvPr id="3" name="Text Placeholder 2">
            <a:extLst>
              <a:ext uri="{FF2B5EF4-FFF2-40B4-BE49-F238E27FC236}">
                <a16:creationId xmlns:a16="http://schemas.microsoft.com/office/drawing/2014/main" id="{803CC1E1-F280-5EC8-C800-EC4FEFDD8377}"/>
              </a:ext>
            </a:extLst>
          </p:cNvPr>
          <p:cNvSpPr>
            <a:spLocks noGrp="1"/>
          </p:cNvSpPr>
          <p:nvPr>
            <p:ph sz="half" idx="1"/>
          </p:nvPr>
        </p:nvSpPr>
        <p:spPr/>
        <p:txBody>
          <a:bodyPr>
            <a:normAutofit lnSpcReduction="10000"/>
          </a:bodyPr>
          <a:lstStyle/>
          <a:p>
            <a:pPr marR="0" lvl="0" algn="just" rtl="0">
              <a:lnSpc>
                <a:spcPct val="120000"/>
              </a:lnSpc>
              <a:buClr>
                <a:srgbClr val="550000"/>
              </a:buClr>
            </a:pPr>
            <a:r>
              <a:rPr lang="en-US" sz="1600" b="1" i="1" u="none" strike="noStrike" baseline="0" dirty="0">
                <a:solidFill>
                  <a:srgbClr val="550000"/>
                </a:solidFill>
                <a:latin typeface="Times New Roman" panose="02020603050405020304" pitchFamily="18" charset="0"/>
              </a:rPr>
              <a:t>People – </a:t>
            </a:r>
            <a:r>
              <a:rPr lang="en-US" sz="1600" b="0" i="0" u="none" strike="noStrike" baseline="0" dirty="0">
                <a:latin typeface="Times New Roman" panose="02020603050405020304" pitchFamily="18" charset="0"/>
              </a:rPr>
              <a:t>The skills of personnel, the level of customer service, and marketing expertise influence sales.</a:t>
            </a:r>
          </a:p>
          <a:p>
            <a:pPr marR="0" lvl="0" algn="just" rtl="0">
              <a:lnSpc>
                <a:spcPct val="120000"/>
              </a:lnSpc>
              <a:buClr>
                <a:srgbClr val="550000"/>
              </a:buClr>
            </a:pPr>
            <a:r>
              <a:rPr lang="en-US" sz="1600" b="1" i="1" u="none" strike="noStrike" baseline="0" dirty="0">
                <a:solidFill>
                  <a:srgbClr val="550000"/>
                </a:solidFill>
                <a:latin typeface="Times New Roman" panose="02020603050405020304" pitchFamily="18" charset="0"/>
              </a:rPr>
              <a:t>Methods – </a:t>
            </a:r>
            <a:r>
              <a:rPr lang="en-US" sz="1600" b="0" i="0" u="none" strike="noStrike" baseline="0" dirty="0">
                <a:latin typeface="Times New Roman" panose="02020603050405020304" pitchFamily="18" charset="0"/>
              </a:rPr>
              <a:t>Business procedures and marketing policies affect customer acquisition and retention.</a:t>
            </a:r>
          </a:p>
          <a:p>
            <a:pPr marR="0" lvl="0" algn="just" rtl="0">
              <a:lnSpc>
                <a:spcPct val="120000"/>
              </a:lnSpc>
              <a:buClr>
                <a:srgbClr val="550000"/>
              </a:buClr>
            </a:pPr>
            <a:r>
              <a:rPr lang="en-US" sz="1600" b="1" i="1" u="none" strike="noStrike" baseline="0" dirty="0">
                <a:solidFill>
                  <a:srgbClr val="550000"/>
                </a:solidFill>
                <a:latin typeface="Times New Roman" panose="02020603050405020304" pitchFamily="18" charset="0"/>
              </a:rPr>
              <a:t>Machines – </a:t>
            </a:r>
            <a:r>
              <a:rPr lang="en-US" sz="1600" b="0" i="0" u="none" strike="noStrike" baseline="0" dirty="0">
                <a:latin typeface="Times New Roman" panose="02020603050405020304" pitchFamily="18" charset="0"/>
              </a:rPr>
              <a:t>Technology of websites, online tools and digital systems impacts business performance.</a:t>
            </a:r>
          </a:p>
          <a:p>
            <a:pPr marR="0" lvl="0" algn="just" rtl="0">
              <a:lnSpc>
                <a:spcPct val="120000"/>
              </a:lnSpc>
              <a:buClr>
                <a:srgbClr val="550000"/>
              </a:buClr>
            </a:pPr>
            <a:r>
              <a:rPr lang="en-US" sz="1600" b="1" i="1" u="none" strike="noStrike" baseline="0" dirty="0">
                <a:solidFill>
                  <a:srgbClr val="550000"/>
                </a:solidFill>
                <a:latin typeface="Times New Roman" panose="02020603050405020304" pitchFamily="18" charset="0"/>
              </a:rPr>
              <a:t>Materials – </a:t>
            </a:r>
            <a:r>
              <a:rPr lang="en-US" sz="1600" b="0" i="0" u="none" strike="noStrike" baseline="0" dirty="0">
                <a:latin typeface="Times New Roman" panose="02020603050405020304" pitchFamily="18" charset="0"/>
              </a:rPr>
              <a:t>Customer satisfaction depends on material used in packaging flowers and other suppliers.</a:t>
            </a:r>
          </a:p>
          <a:p>
            <a:pPr marR="0" lvl="0" algn="just" rtl="0">
              <a:lnSpc>
                <a:spcPct val="120000"/>
              </a:lnSpc>
              <a:buClr>
                <a:srgbClr val="550000"/>
              </a:buClr>
            </a:pPr>
            <a:r>
              <a:rPr lang="en-US" sz="1600" b="1" i="1" u="none" strike="noStrike" baseline="0" dirty="0">
                <a:solidFill>
                  <a:srgbClr val="550000"/>
                </a:solidFill>
                <a:latin typeface="Times New Roman" panose="02020603050405020304" pitchFamily="18" charset="0"/>
              </a:rPr>
              <a:t>Measurement – </a:t>
            </a:r>
            <a:r>
              <a:rPr lang="en-US" sz="1600" b="0" i="0" u="none" strike="noStrike" baseline="0" dirty="0">
                <a:latin typeface="Times New Roman" panose="02020603050405020304" pitchFamily="18" charset="0"/>
              </a:rPr>
              <a:t>Sales tracking, customer feedback and data analysis support improved decisions (Silva-Atencio, 2025).</a:t>
            </a:r>
          </a:p>
          <a:p>
            <a:pPr marR="0" lvl="0" algn="just" rtl="0">
              <a:lnSpc>
                <a:spcPct val="120000"/>
              </a:lnSpc>
              <a:buClr>
                <a:srgbClr val="550000"/>
              </a:buClr>
            </a:pPr>
            <a:r>
              <a:rPr lang="en-US" sz="1600" b="1" i="1" u="none" strike="noStrike" baseline="0" dirty="0">
                <a:solidFill>
                  <a:srgbClr val="550000"/>
                </a:solidFill>
                <a:latin typeface="Times New Roman" panose="02020603050405020304" pitchFamily="18" charset="0"/>
              </a:rPr>
              <a:t>Environment – </a:t>
            </a:r>
            <a:r>
              <a:rPr lang="en-US" sz="1600" b="0" i="0" u="none" strike="noStrike" baseline="0" dirty="0">
                <a:latin typeface="Times New Roman" panose="02020603050405020304" pitchFamily="18" charset="0"/>
              </a:rPr>
              <a:t>Competing with high street locations and evolving customer </a:t>
            </a:r>
            <a:r>
              <a:rPr lang="en-US" sz="1600" b="0" i="0" u="none" strike="noStrike" baseline="0" dirty="0" err="1">
                <a:latin typeface="Times New Roman" panose="02020603050405020304" pitchFamily="18" charset="0"/>
              </a:rPr>
              <a:t>behaviour</a:t>
            </a:r>
            <a:r>
              <a:rPr lang="en-US" sz="1600" b="0" i="0" u="none" strike="noStrike" baseline="0" dirty="0">
                <a:latin typeface="Times New Roman" panose="02020603050405020304" pitchFamily="18" charset="0"/>
              </a:rPr>
              <a:t> influence store visits.</a:t>
            </a:r>
          </a:p>
        </p:txBody>
      </p:sp>
      <p:sp>
        <p:nvSpPr>
          <p:cNvPr id="5" name="TextBox 4">
            <a:extLst>
              <a:ext uri="{FF2B5EF4-FFF2-40B4-BE49-F238E27FC236}">
                <a16:creationId xmlns:a16="http://schemas.microsoft.com/office/drawing/2014/main" id="{111EBBEE-9C34-80CB-29B0-E074037007B5}"/>
              </a:ext>
            </a:extLst>
          </p:cNvPr>
          <p:cNvSpPr txBox="1"/>
          <p:nvPr/>
        </p:nvSpPr>
        <p:spPr>
          <a:xfrm>
            <a:off x="6172200" y="5558443"/>
            <a:ext cx="5181601" cy="338554"/>
          </a:xfrm>
          <a:prstGeom prst="rect">
            <a:avLst/>
          </a:prstGeom>
          <a:noFill/>
        </p:spPr>
        <p:txBody>
          <a:bodyPr wrap="square">
            <a:spAutoFit/>
          </a:bodyPr>
          <a:lstStyle/>
          <a:p>
            <a:pPr marR="0" lvl="0" algn="ctr" rtl="0"/>
            <a:r>
              <a:rPr lang="en-IN" sz="1600" b="0" i="0" u="none" strike="noStrike" baseline="0" dirty="0">
                <a:latin typeface="Times New Roman" panose="02020603050405020304" pitchFamily="18" charset="0"/>
              </a:rPr>
              <a:t>(Source: Self-developed)</a:t>
            </a:r>
          </a:p>
        </p:txBody>
      </p:sp>
      <p:pic>
        <p:nvPicPr>
          <p:cNvPr id="12" name="Content Placeholder 11">
            <a:extLst>
              <a:ext uri="{FF2B5EF4-FFF2-40B4-BE49-F238E27FC236}">
                <a16:creationId xmlns:a16="http://schemas.microsoft.com/office/drawing/2014/main" id="{A7E031D4-18B0-CD57-7186-7DACC991E1F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72200" y="2444145"/>
            <a:ext cx="5181600" cy="3114298"/>
          </a:xfrm>
          <a:prstGeom prst="rect">
            <a:avLst/>
          </a:prstGeom>
          <a:ln>
            <a:solidFill>
              <a:srgbClr val="550000"/>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985628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9E22A-A21C-B25C-86A8-B92E7BCB2AAE}"/>
              </a:ext>
            </a:extLst>
          </p:cNvPr>
          <p:cNvSpPr>
            <a:spLocks noGrp="1"/>
          </p:cNvSpPr>
          <p:nvPr>
            <p:ph type="title"/>
          </p:nvPr>
        </p:nvSpPr>
        <p:spPr/>
        <p:txBody>
          <a:bodyPr/>
          <a:lstStyle/>
          <a:p>
            <a:pPr marR="0" rtl="0"/>
            <a:r>
              <a:rPr lang="en-IN" b="1" i="0" u="none" strike="noStrike" baseline="0" dirty="0">
                <a:solidFill>
                  <a:srgbClr val="550000"/>
                </a:solidFill>
                <a:latin typeface="Times New Roman" panose="02020603050405020304" pitchFamily="18" charset="0"/>
              </a:rPr>
              <a:t>Key Findings</a:t>
            </a:r>
          </a:p>
        </p:txBody>
      </p:sp>
      <p:sp>
        <p:nvSpPr>
          <p:cNvPr id="3" name="Text Placeholder 2">
            <a:extLst>
              <a:ext uri="{FF2B5EF4-FFF2-40B4-BE49-F238E27FC236}">
                <a16:creationId xmlns:a16="http://schemas.microsoft.com/office/drawing/2014/main" id="{47E6CBBA-370E-925B-E5A1-06601CC38F29}"/>
              </a:ext>
            </a:extLst>
          </p:cNvPr>
          <p:cNvSpPr>
            <a:spLocks noGrp="1"/>
          </p:cNvSpPr>
          <p:nvPr>
            <p:ph sz="half" idx="1"/>
          </p:nvPr>
        </p:nvSpPr>
        <p:spPr/>
        <p:txBody>
          <a:bodyPr>
            <a:normAutofit fontScale="62500" lnSpcReduction="20000"/>
          </a:bodyPr>
          <a:lstStyle/>
          <a:p>
            <a:pPr marR="0" lvl="0" algn="just" rtl="0">
              <a:lnSpc>
                <a:spcPct val="120000"/>
              </a:lnSpc>
              <a:buClr>
                <a:srgbClr val="550000"/>
              </a:buClr>
            </a:pPr>
            <a:r>
              <a:rPr lang="en-US" b="0" i="0" u="none" strike="noStrike" baseline="0" dirty="0">
                <a:latin typeface="Times New Roman" panose="02020603050405020304" pitchFamily="18" charset="0"/>
              </a:rPr>
              <a:t>This analysis has identified valuable internal and external factors that led to a decline in in-store sales.</a:t>
            </a:r>
          </a:p>
          <a:p>
            <a:pPr marR="0" lvl="0" algn="just" rtl="0">
              <a:lnSpc>
                <a:spcPct val="120000"/>
              </a:lnSpc>
              <a:buClr>
                <a:srgbClr val="550000"/>
              </a:buClr>
            </a:pPr>
            <a:r>
              <a:rPr lang="en-US" b="0" i="0" u="none" strike="noStrike" baseline="0" dirty="0">
                <a:latin typeface="Times New Roman" panose="02020603050405020304" pitchFamily="18" charset="0"/>
              </a:rPr>
              <a:t>Green Haven Florists suffered approximately 30% decrease in store sales last year.</a:t>
            </a:r>
          </a:p>
          <a:p>
            <a:pPr marR="0" lvl="0" algn="just" rtl="0">
              <a:lnSpc>
                <a:spcPct val="120000"/>
              </a:lnSpc>
              <a:buClr>
                <a:srgbClr val="550000"/>
              </a:buClr>
            </a:pPr>
            <a:r>
              <a:rPr lang="en-US" b="0" i="0" u="none" strike="noStrike" baseline="0" dirty="0">
                <a:latin typeface="Times New Roman" panose="02020603050405020304" pitchFamily="18" charset="0"/>
              </a:rPr>
              <a:t>Footfall in high-street experienced a 1.7% year-on-year decrease and decreased regular walk-in customers significantly (Hill, 2025).</a:t>
            </a:r>
          </a:p>
          <a:p>
            <a:pPr marR="0" lvl="0" algn="just" rtl="0">
              <a:lnSpc>
                <a:spcPct val="120000"/>
              </a:lnSpc>
              <a:buClr>
                <a:srgbClr val="550000"/>
              </a:buClr>
            </a:pPr>
            <a:r>
              <a:rPr lang="en-US" b="0" i="0" u="none" strike="noStrike" baseline="0" dirty="0">
                <a:latin typeface="Times New Roman" panose="02020603050405020304" pitchFamily="18" charset="0"/>
              </a:rPr>
              <a:t>It is estimated that online retailing makes up approximately 26.3% of UK retail sales (Ma, 2025).</a:t>
            </a:r>
          </a:p>
          <a:p>
            <a:pPr marR="0" lvl="0" algn="just" rtl="0">
              <a:lnSpc>
                <a:spcPct val="120000"/>
              </a:lnSpc>
              <a:buClr>
                <a:srgbClr val="550000"/>
              </a:buClr>
            </a:pPr>
            <a:r>
              <a:rPr lang="en-US" b="0" i="0" u="none" strike="noStrike" baseline="0" dirty="0">
                <a:latin typeface="Times New Roman" panose="02020603050405020304" pitchFamily="18" charset="0"/>
              </a:rPr>
              <a:t>The in-house problems involve old websites, poor marketing, and poor online presence.</a:t>
            </a:r>
          </a:p>
        </p:txBody>
      </p:sp>
      <p:sp>
        <p:nvSpPr>
          <p:cNvPr id="5" name="TextBox 4">
            <a:extLst>
              <a:ext uri="{FF2B5EF4-FFF2-40B4-BE49-F238E27FC236}">
                <a16:creationId xmlns:a16="http://schemas.microsoft.com/office/drawing/2014/main" id="{867E0871-029C-4043-7C6F-02BB7F1BC28A}"/>
              </a:ext>
            </a:extLst>
          </p:cNvPr>
          <p:cNvSpPr txBox="1"/>
          <p:nvPr/>
        </p:nvSpPr>
        <p:spPr>
          <a:xfrm>
            <a:off x="6172200" y="5675553"/>
            <a:ext cx="5181600" cy="338554"/>
          </a:xfrm>
          <a:prstGeom prst="rect">
            <a:avLst/>
          </a:prstGeom>
          <a:noFill/>
        </p:spPr>
        <p:txBody>
          <a:bodyPr wrap="square">
            <a:spAutoFit/>
          </a:bodyPr>
          <a:lstStyle/>
          <a:p>
            <a:pPr marR="0" lvl="0" algn="ctr" rtl="0"/>
            <a:r>
              <a:rPr lang="en-IN" sz="1600" b="0" i="0" u="none" strike="noStrike" baseline="0" dirty="0">
                <a:latin typeface="Times New Roman" panose="02020603050405020304" pitchFamily="18" charset="0"/>
              </a:rPr>
              <a:t>(Source: Ma, 2025)</a:t>
            </a:r>
          </a:p>
        </p:txBody>
      </p:sp>
      <p:pic>
        <p:nvPicPr>
          <p:cNvPr id="7" name="image3.png">
            <a:extLst>
              <a:ext uri="{FF2B5EF4-FFF2-40B4-BE49-F238E27FC236}">
                <a16:creationId xmlns:a16="http://schemas.microsoft.com/office/drawing/2014/main" id="{CA0213EB-1EA5-34EA-9A71-E9F739A2EF97}"/>
              </a:ext>
            </a:extLst>
          </p:cNvPr>
          <p:cNvPicPr>
            <a:picLocks noGrp="1"/>
          </p:cNvPicPr>
          <p:nvPr>
            <p:ph sz="half" idx="2"/>
          </p:nvPr>
        </p:nvPicPr>
        <p:blipFill>
          <a:blip r:embed="rId3"/>
          <a:srcRect/>
          <a:stretch>
            <a:fillRect/>
          </a:stretch>
        </p:blipFill>
        <p:spPr>
          <a:xfrm>
            <a:off x="6172200" y="1825625"/>
            <a:ext cx="5181600" cy="3849928"/>
          </a:xfrm>
          <a:prstGeom prst="rect">
            <a:avLst/>
          </a:prstGeom>
          <a:ln>
            <a:solidFill>
              <a:srgbClr val="550000"/>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8632007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1D52B-39BB-262D-9AC1-5A12EFB5A2B9}"/>
              </a:ext>
            </a:extLst>
          </p:cNvPr>
          <p:cNvSpPr>
            <a:spLocks noGrp="1"/>
          </p:cNvSpPr>
          <p:nvPr>
            <p:ph type="title"/>
          </p:nvPr>
        </p:nvSpPr>
        <p:spPr/>
        <p:txBody>
          <a:bodyPr/>
          <a:lstStyle/>
          <a:p>
            <a:pPr marR="0" rtl="0"/>
            <a:r>
              <a:rPr lang="en-IN" b="1" i="0" u="none" strike="noStrike" baseline="0" dirty="0">
                <a:solidFill>
                  <a:srgbClr val="550000"/>
                </a:solidFill>
                <a:latin typeface="Times New Roman" panose="02020603050405020304" pitchFamily="18" charset="0"/>
              </a:rPr>
              <a:t>Conclusion</a:t>
            </a:r>
          </a:p>
        </p:txBody>
      </p:sp>
      <p:sp>
        <p:nvSpPr>
          <p:cNvPr id="3" name="Text Placeholder 2">
            <a:extLst>
              <a:ext uri="{FF2B5EF4-FFF2-40B4-BE49-F238E27FC236}">
                <a16:creationId xmlns:a16="http://schemas.microsoft.com/office/drawing/2014/main" id="{EDB8C670-998B-9CB1-7EB0-368836251C56}"/>
              </a:ext>
            </a:extLst>
          </p:cNvPr>
          <p:cNvSpPr>
            <a:spLocks noGrp="1"/>
          </p:cNvSpPr>
          <p:nvPr>
            <p:ph type="body" idx="1"/>
          </p:nvPr>
        </p:nvSpPr>
        <p:spPr/>
        <p:txBody>
          <a:bodyPr>
            <a:normAutofit/>
          </a:bodyPr>
          <a:lstStyle/>
          <a:p>
            <a:pPr marR="0" lvl="0" algn="just" rtl="0">
              <a:lnSpc>
                <a:spcPct val="100000"/>
              </a:lnSpc>
              <a:buClr>
                <a:srgbClr val="550000"/>
              </a:buClr>
            </a:pPr>
            <a:r>
              <a:rPr lang="en-US" b="0" i="0" u="none" strike="noStrike" baseline="0" dirty="0">
                <a:latin typeface="Times New Roman" panose="02020603050405020304" pitchFamily="18" charset="0"/>
              </a:rPr>
              <a:t>Green Haven Florists experienced decreasing sales within the store because of a number of challenges.</a:t>
            </a:r>
          </a:p>
          <a:p>
            <a:pPr marR="0" lvl="0" algn="just" rtl="0">
              <a:lnSpc>
                <a:spcPct val="100000"/>
              </a:lnSpc>
              <a:buClr>
                <a:srgbClr val="550000"/>
              </a:buClr>
            </a:pPr>
            <a:r>
              <a:rPr lang="en-US" b="0" i="0" u="none" strike="noStrike" baseline="0" dirty="0">
                <a:latin typeface="Times New Roman" panose="02020603050405020304" pitchFamily="18" charset="0"/>
              </a:rPr>
              <a:t>Business problem analysis assists </a:t>
            </a:r>
            <a:r>
              <a:rPr lang="en-US" b="0" i="0" u="none" strike="noStrike" baseline="0" dirty="0" err="1">
                <a:latin typeface="Times New Roman" panose="02020603050405020304" pitchFamily="18" charset="0"/>
              </a:rPr>
              <a:t>organisations</a:t>
            </a:r>
            <a:r>
              <a:rPr lang="en-US" b="0" i="0" u="none" strike="noStrike" baseline="0" dirty="0">
                <a:latin typeface="Times New Roman" panose="02020603050405020304" pitchFamily="18" charset="0"/>
              </a:rPr>
              <a:t> to have a clear understanding of causes and outcomes.</a:t>
            </a:r>
          </a:p>
          <a:p>
            <a:pPr marR="0" lvl="0" algn="just" rtl="0">
              <a:lnSpc>
                <a:spcPct val="100000"/>
              </a:lnSpc>
              <a:buClr>
                <a:srgbClr val="550000"/>
              </a:buClr>
            </a:pPr>
            <a:r>
              <a:rPr lang="en-US" b="0" i="0" u="none" strike="noStrike" baseline="0" dirty="0">
                <a:latin typeface="Times New Roman" panose="02020603050405020304" pitchFamily="18" charset="0"/>
              </a:rPr>
              <a:t>Such tools as 5W2H, PESTEL and Fishbone are useful in structured business problem analysis.</a:t>
            </a:r>
          </a:p>
          <a:p>
            <a:pPr marR="0" lvl="0" algn="just" rtl="0">
              <a:lnSpc>
                <a:spcPct val="100000"/>
              </a:lnSpc>
              <a:buClr>
                <a:srgbClr val="550000"/>
              </a:buClr>
            </a:pPr>
            <a:r>
              <a:rPr lang="en-US" b="0" i="0" u="none" strike="noStrike" baseline="0" dirty="0">
                <a:latin typeface="Times New Roman" panose="02020603050405020304" pitchFamily="18" charset="0"/>
              </a:rPr>
              <a:t>Companies have to change their strategies in order to react to the changing business environment.</a:t>
            </a:r>
          </a:p>
        </p:txBody>
      </p:sp>
    </p:spTree>
    <p:extLst>
      <p:ext uri="{BB962C8B-B14F-4D97-AF65-F5344CB8AC3E}">
        <p14:creationId xmlns:p14="http://schemas.microsoft.com/office/powerpoint/2010/main" val="12100012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C199D-7AAA-26EA-B75D-7E90D1AA6516}"/>
              </a:ext>
            </a:extLst>
          </p:cNvPr>
          <p:cNvSpPr>
            <a:spLocks noGrp="1"/>
          </p:cNvSpPr>
          <p:nvPr>
            <p:ph type="title"/>
          </p:nvPr>
        </p:nvSpPr>
        <p:spPr/>
        <p:txBody>
          <a:bodyPr/>
          <a:lstStyle/>
          <a:p>
            <a:pPr marR="0" rtl="0"/>
            <a:r>
              <a:rPr lang="en-IN" b="1" i="0" u="none" strike="noStrike" baseline="0" dirty="0">
                <a:solidFill>
                  <a:srgbClr val="550000"/>
                </a:solidFill>
                <a:latin typeface="Times New Roman" panose="02020603050405020304" pitchFamily="18" charset="0"/>
              </a:rPr>
              <a:t>References</a:t>
            </a:r>
          </a:p>
        </p:txBody>
      </p:sp>
      <p:sp>
        <p:nvSpPr>
          <p:cNvPr id="3" name="Text Placeholder 2">
            <a:extLst>
              <a:ext uri="{FF2B5EF4-FFF2-40B4-BE49-F238E27FC236}">
                <a16:creationId xmlns:a16="http://schemas.microsoft.com/office/drawing/2014/main" id="{44D10C82-6DD0-6482-1A3F-ACF7AA0335A7}"/>
              </a:ext>
            </a:extLst>
          </p:cNvPr>
          <p:cNvSpPr>
            <a:spLocks noGrp="1"/>
          </p:cNvSpPr>
          <p:nvPr>
            <p:ph type="body" idx="1"/>
          </p:nvPr>
        </p:nvSpPr>
        <p:spPr/>
        <p:txBody>
          <a:bodyPr>
            <a:normAutofit fontScale="47500" lnSpcReduction="20000"/>
          </a:bodyPr>
          <a:lstStyle/>
          <a:p>
            <a:pPr marR="0" lvl="0" algn="just" rtl="0">
              <a:lnSpc>
                <a:spcPct val="120000"/>
              </a:lnSpc>
              <a:spcBef>
                <a:spcPts val="200"/>
              </a:spcBef>
              <a:buClr>
                <a:srgbClr val="550000"/>
              </a:buClr>
            </a:pPr>
            <a:r>
              <a:rPr lang="en-US" b="0" i="0" u="none" strike="noStrike" baseline="0" dirty="0">
                <a:latin typeface="Times New Roman" panose="02020603050405020304" pitchFamily="18" charset="0"/>
              </a:rPr>
              <a:t>BBC (2026) </a:t>
            </a:r>
            <a:r>
              <a:rPr lang="en-US" b="0" i="1" u="none" strike="noStrike" baseline="0" dirty="0">
                <a:latin typeface="Times New Roman" panose="02020603050405020304" pitchFamily="18" charset="0"/>
              </a:rPr>
              <a:t>UK inflation: What is the rate and why are prices still rising?</a:t>
            </a:r>
            <a:r>
              <a:rPr lang="en-US" b="0" i="0" u="none" strike="noStrike" baseline="0" dirty="0">
                <a:latin typeface="Times New Roman" panose="02020603050405020304" pitchFamily="18" charset="0"/>
              </a:rPr>
              <a:t>, </a:t>
            </a:r>
            <a:r>
              <a:rPr lang="en-US" b="0" i="1" u="none" strike="noStrike" baseline="0" dirty="0">
                <a:latin typeface="Times New Roman" panose="02020603050405020304" pitchFamily="18" charset="0"/>
              </a:rPr>
              <a:t>BBC News</a:t>
            </a:r>
            <a:r>
              <a:rPr lang="en-US" b="0" i="0" u="none" strike="noStrike" baseline="0" dirty="0">
                <a:latin typeface="Times New Roman" panose="02020603050405020304" pitchFamily="18" charset="0"/>
              </a:rPr>
              <a:t>. Available at: https://www.bbc.com/news/articles/c17rgd8e9gjo (Accessed: 12 March 2026). </a:t>
            </a:r>
          </a:p>
          <a:p>
            <a:pPr marR="0" lvl="0" algn="just" rtl="0">
              <a:lnSpc>
                <a:spcPct val="120000"/>
              </a:lnSpc>
              <a:spcBef>
                <a:spcPts val="200"/>
              </a:spcBef>
              <a:buClr>
                <a:srgbClr val="550000"/>
              </a:buClr>
            </a:pPr>
            <a:r>
              <a:rPr lang="en-IN" b="0" i="0" u="none" strike="noStrike" baseline="0" dirty="0">
                <a:latin typeface="Times New Roman" panose="02020603050405020304" pitchFamily="18" charset="0"/>
              </a:rPr>
              <a:t>Gomes, Â., Pereira, I.V. and Pinto, S., (2025). Optimizing Social Media Strategies for Enhanced Performance: A Case Study of the Florist. In </a:t>
            </a:r>
            <a:r>
              <a:rPr lang="en-IN" b="0" i="1" u="none" strike="noStrike" baseline="0" dirty="0">
                <a:latin typeface="Times New Roman" panose="02020603050405020304" pitchFamily="18" charset="0"/>
              </a:rPr>
              <a:t>Cases on Effective Digital Marketing for Competitive Organizations</a:t>
            </a:r>
            <a:r>
              <a:rPr lang="en-IN" b="0" i="0" u="none" strike="noStrike" baseline="0" dirty="0">
                <a:latin typeface="Times New Roman" panose="02020603050405020304" pitchFamily="18" charset="0"/>
              </a:rPr>
              <a:t> (pp. 273-310). IGI Global Scientific Publishing.</a:t>
            </a:r>
          </a:p>
          <a:p>
            <a:pPr marR="0" lvl="0" algn="just" rtl="0">
              <a:lnSpc>
                <a:spcPct val="120000"/>
              </a:lnSpc>
              <a:spcBef>
                <a:spcPts val="200"/>
              </a:spcBef>
              <a:buClr>
                <a:srgbClr val="550000"/>
              </a:buClr>
            </a:pPr>
            <a:r>
              <a:rPr lang="en-US" b="0" i="0" u="none" strike="noStrike" baseline="0" dirty="0">
                <a:latin typeface="Times New Roman" panose="02020603050405020304" pitchFamily="18" charset="0"/>
              </a:rPr>
              <a:t>Hill, E. (2025) </a:t>
            </a:r>
            <a:r>
              <a:rPr lang="en-US" b="0" i="1" u="none" strike="noStrike" baseline="0" dirty="0">
                <a:latin typeface="Times New Roman" panose="02020603050405020304" pitchFamily="18" charset="0"/>
              </a:rPr>
              <a:t>Retail footfall slumps in July for second consecutive year</a:t>
            </a:r>
            <a:r>
              <a:rPr lang="en-US" b="0" i="0" u="none" strike="noStrike" baseline="0" dirty="0">
                <a:latin typeface="Times New Roman" panose="02020603050405020304" pitchFamily="18" charset="0"/>
              </a:rPr>
              <a:t>, </a:t>
            </a:r>
            <a:r>
              <a:rPr lang="en-US" b="0" i="1" u="none" strike="noStrike" baseline="0" dirty="0">
                <a:latin typeface="Times New Roman" panose="02020603050405020304" pitchFamily="18" charset="0"/>
              </a:rPr>
              <a:t>Retail Gazette</a:t>
            </a:r>
            <a:r>
              <a:rPr lang="en-US" b="0" i="0" u="none" strike="noStrike" baseline="0" dirty="0">
                <a:latin typeface="Times New Roman" panose="02020603050405020304" pitchFamily="18" charset="0"/>
              </a:rPr>
              <a:t>. Available at: https://www.retailgazette.co.uk/blog/2025/08/brc-summer-setback-retail/ (Accessed: 12 March 2026). </a:t>
            </a:r>
          </a:p>
          <a:p>
            <a:pPr marR="0" lvl="0" algn="just" rtl="0">
              <a:lnSpc>
                <a:spcPct val="120000"/>
              </a:lnSpc>
              <a:spcBef>
                <a:spcPts val="200"/>
              </a:spcBef>
              <a:buClr>
                <a:srgbClr val="550000"/>
              </a:buClr>
            </a:pPr>
            <a:r>
              <a:rPr lang="en-US" b="0" i="0" u="none" strike="noStrike" baseline="0" dirty="0">
                <a:latin typeface="Times New Roman" panose="02020603050405020304" pitchFamily="18" charset="0"/>
              </a:rPr>
              <a:t>Ma, Y. (2025) </a:t>
            </a:r>
            <a:r>
              <a:rPr lang="en-US" b="0" i="1" u="none" strike="noStrike" baseline="0" dirty="0">
                <a:latin typeface="Times New Roman" panose="02020603050405020304" pitchFamily="18" charset="0"/>
              </a:rPr>
              <a:t>Great Britain: Internet share of retail sales 2025</a:t>
            </a:r>
            <a:r>
              <a:rPr lang="en-US" b="0" i="0" u="none" strike="noStrike" baseline="0" dirty="0">
                <a:latin typeface="Times New Roman" panose="02020603050405020304" pitchFamily="18" charset="0"/>
              </a:rPr>
              <a:t>, </a:t>
            </a:r>
            <a:r>
              <a:rPr lang="en-US" b="0" i="1" u="none" strike="noStrike" baseline="0" dirty="0">
                <a:latin typeface="Times New Roman" panose="02020603050405020304" pitchFamily="18" charset="0"/>
              </a:rPr>
              <a:t>Statista</a:t>
            </a:r>
            <a:r>
              <a:rPr lang="en-US" b="0" i="0" u="none" strike="noStrike" baseline="0" dirty="0">
                <a:latin typeface="Times New Roman" panose="02020603050405020304" pitchFamily="18" charset="0"/>
              </a:rPr>
              <a:t>. Available at: https://www.statista.com/statistics/286384/internet-share-of-retail-sales-monthly-in-the-united-kingdom-uk/ (Accessed: 12 March 2026). </a:t>
            </a:r>
          </a:p>
          <a:p>
            <a:pPr marR="0" lvl="0" algn="just" rtl="0">
              <a:lnSpc>
                <a:spcPct val="120000"/>
              </a:lnSpc>
              <a:spcBef>
                <a:spcPts val="200"/>
              </a:spcBef>
              <a:buClr>
                <a:srgbClr val="550000"/>
              </a:buClr>
            </a:pPr>
            <a:r>
              <a:rPr lang="en-US" b="0" i="0" u="none" strike="noStrike" baseline="0" dirty="0" err="1">
                <a:latin typeface="Times New Roman" panose="02020603050405020304" pitchFamily="18" charset="0"/>
              </a:rPr>
              <a:t>Makvandi</a:t>
            </a:r>
            <a:r>
              <a:rPr lang="en-US" b="0" i="0" u="none" strike="noStrike" baseline="0" dirty="0">
                <a:latin typeface="Times New Roman" panose="02020603050405020304" pitchFamily="18" charset="0"/>
              </a:rPr>
              <a:t>, R., (2024). Analysis of the impact of macroeconomic factors on the development of financial products: Application of the PESTEL model in identifying opportunities and threats. </a:t>
            </a:r>
            <a:r>
              <a:rPr lang="en-US" b="0" i="1" u="none" strike="noStrike" baseline="0" dirty="0">
                <a:latin typeface="Times New Roman" panose="02020603050405020304" pitchFamily="18" charset="0"/>
              </a:rPr>
              <a:t>Transactions on quantitative finance and beyond</a:t>
            </a:r>
            <a:r>
              <a:rPr lang="en-US" b="0" i="0" u="none" strike="noStrike" baseline="0" dirty="0">
                <a:latin typeface="Times New Roman" panose="02020603050405020304" pitchFamily="18" charset="0"/>
              </a:rPr>
              <a:t>, </a:t>
            </a:r>
            <a:r>
              <a:rPr lang="en-US" b="0" i="1" u="none" strike="noStrike" baseline="0" dirty="0">
                <a:latin typeface="Times New Roman" panose="02020603050405020304" pitchFamily="18" charset="0"/>
              </a:rPr>
              <a:t>1</a:t>
            </a:r>
            <a:r>
              <a:rPr lang="en-US" b="0" i="0" u="none" strike="noStrike" baseline="0" dirty="0">
                <a:latin typeface="Times New Roman" panose="02020603050405020304" pitchFamily="18" charset="0"/>
              </a:rPr>
              <a:t>(2), pp.233-246.</a:t>
            </a:r>
          </a:p>
          <a:p>
            <a:pPr marR="0" lvl="0" algn="just" rtl="0">
              <a:lnSpc>
                <a:spcPct val="120000"/>
              </a:lnSpc>
              <a:spcBef>
                <a:spcPts val="200"/>
              </a:spcBef>
              <a:buClr>
                <a:srgbClr val="550000"/>
              </a:buClr>
            </a:pPr>
            <a:r>
              <a:rPr lang="en-US" b="0" i="0" u="none" strike="noStrike" baseline="0" dirty="0">
                <a:latin typeface="Times New Roman" panose="02020603050405020304" pitchFamily="18" charset="0"/>
              </a:rPr>
              <a:t>NFD (2026) </a:t>
            </a:r>
            <a:r>
              <a:rPr lang="en-US" b="0" i="1" u="none" strike="noStrike" baseline="0" dirty="0">
                <a:latin typeface="Times New Roman" panose="02020603050405020304" pitchFamily="18" charset="0"/>
              </a:rPr>
              <a:t>Facts, figures &amp; timelines</a:t>
            </a:r>
            <a:r>
              <a:rPr lang="en-US" b="0" i="0" u="none" strike="noStrike" baseline="0" dirty="0">
                <a:latin typeface="Times New Roman" panose="02020603050405020304" pitchFamily="18" charset="0"/>
              </a:rPr>
              <a:t>, </a:t>
            </a:r>
            <a:r>
              <a:rPr lang="en-US" b="0" i="1" u="none" strike="noStrike" baseline="0" dirty="0">
                <a:latin typeface="Times New Roman" panose="02020603050405020304" pitchFamily="18" charset="0"/>
              </a:rPr>
              <a:t>National Florist Day</a:t>
            </a:r>
            <a:r>
              <a:rPr lang="en-US" b="0" i="0" u="none" strike="noStrike" baseline="0" dirty="0">
                <a:latin typeface="Times New Roman" panose="02020603050405020304" pitchFamily="18" charset="0"/>
              </a:rPr>
              <a:t>. Available at: https://nationalfloristday.co.uk/floristry-in-numbers/ (Accessed: 12 March 2026). </a:t>
            </a:r>
          </a:p>
          <a:p>
            <a:pPr marR="0" lvl="0" algn="just" rtl="0">
              <a:lnSpc>
                <a:spcPct val="120000"/>
              </a:lnSpc>
              <a:spcBef>
                <a:spcPts val="200"/>
              </a:spcBef>
              <a:buClr>
                <a:srgbClr val="550000"/>
              </a:buClr>
            </a:pPr>
            <a:r>
              <a:rPr lang="en-US" b="0" i="0" u="none" strike="noStrike" baseline="0" dirty="0">
                <a:latin typeface="Times New Roman" panose="02020603050405020304" pitchFamily="18" charset="0"/>
              </a:rPr>
              <a:t>Rihn, A.L., Knuth, M.J., Huddleston, P.T. and Behe, B.K., (2024). Comparison of Online and Instore Plant Buyers. </a:t>
            </a:r>
            <a:r>
              <a:rPr lang="en-US" b="0" i="1" u="none" strike="noStrike" baseline="0" dirty="0">
                <a:latin typeface="Times New Roman" panose="02020603050405020304" pitchFamily="18" charset="0"/>
              </a:rPr>
              <a:t>Journal of Environmental Horticulture</a:t>
            </a:r>
            <a:r>
              <a:rPr lang="en-US" b="0" i="0" u="none" strike="noStrike" baseline="0" dirty="0">
                <a:latin typeface="Times New Roman" panose="02020603050405020304" pitchFamily="18" charset="0"/>
              </a:rPr>
              <a:t>, </a:t>
            </a:r>
            <a:r>
              <a:rPr lang="en-US" b="0" i="1" u="none" strike="noStrike" baseline="0" dirty="0">
                <a:latin typeface="Times New Roman" panose="02020603050405020304" pitchFamily="18" charset="0"/>
              </a:rPr>
              <a:t>42</a:t>
            </a:r>
            <a:r>
              <a:rPr lang="en-US" b="0" i="0" u="none" strike="noStrike" baseline="0" dirty="0">
                <a:latin typeface="Times New Roman" panose="02020603050405020304" pitchFamily="18" charset="0"/>
              </a:rPr>
              <a:t>(4), pp.173-180.</a:t>
            </a:r>
          </a:p>
          <a:p>
            <a:pPr marR="0" lvl="0" algn="just" rtl="0">
              <a:lnSpc>
                <a:spcPct val="120000"/>
              </a:lnSpc>
              <a:spcBef>
                <a:spcPts val="200"/>
              </a:spcBef>
              <a:buClr>
                <a:srgbClr val="550000"/>
              </a:buClr>
            </a:pPr>
            <a:r>
              <a:rPr lang="en-US" b="0" i="0" u="none" strike="noStrike" baseline="0" dirty="0">
                <a:latin typeface="Times New Roman" panose="02020603050405020304" pitchFamily="18" charset="0"/>
              </a:rPr>
              <a:t>Rivera, L. (2025) </a:t>
            </a:r>
            <a:r>
              <a:rPr lang="en-US" b="0" i="1" u="none" strike="noStrike" baseline="0" dirty="0">
                <a:latin typeface="Times New Roman" panose="02020603050405020304" pitchFamily="18" charset="0"/>
              </a:rPr>
              <a:t>Are roses for valentine’s day the ultimate symbol we really don’t care?</a:t>
            </a:r>
            <a:r>
              <a:rPr lang="en-US" b="0" i="0" u="none" strike="noStrike" baseline="0" dirty="0">
                <a:latin typeface="Times New Roman" panose="02020603050405020304" pitchFamily="18" charset="0"/>
              </a:rPr>
              <a:t>, </a:t>
            </a:r>
            <a:r>
              <a:rPr lang="en-US" b="0" i="1" u="none" strike="noStrike" baseline="0" dirty="0">
                <a:latin typeface="Times New Roman" panose="02020603050405020304" pitchFamily="18" charset="0"/>
              </a:rPr>
              <a:t>Live Frankly</a:t>
            </a:r>
            <a:r>
              <a:rPr lang="en-US" b="0" i="0" u="none" strike="noStrike" baseline="0" dirty="0">
                <a:latin typeface="Times New Roman" panose="02020603050405020304" pitchFamily="18" charset="0"/>
              </a:rPr>
              <a:t>. Available at: https://livefrankly.co.uk/critical-thinking/industry-insiders/seasonal-flowers-uk-sustainable-flower-delivery/ (Accessed: 12 March 2026). </a:t>
            </a:r>
          </a:p>
          <a:p>
            <a:pPr marR="0" lvl="0" algn="just" rtl="0">
              <a:lnSpc>
                <a:spcPct val="120000"/>
              </a:lnSpc>
              <a:spcBef>
                <a:spcPts val="200"/>
              </a:spcBef>
              <a:buClr>
                <a:srgbClr val="550000"/>
              </a:buClr>
            </a:pPr>
            <a:r>
              <a:rPr lang="en-US" b="0" i="0" u="none" strike="noStrike" baseline="0" dirty="0">
                <a:latin typeface="Times New Roman" panose="02020603050405020304" pitchFamily="18" charset="0"/>
              </a:rPr>
              <a:t>Silva-Atencio, G., (2025). Data Analytics for Sales Strategies: Lessons in Customer Management. </a:t>
            </a:r>
            <a:r>
              <a:rPr lang="en-US" b="0" i="1" u="none" strike="noStrike" baseline="0" dirty="0">
                <a:latin typeface="Times New Roman" panose="02020603050405020304" pitchFamily="18" charset="0"/>
              </a:rPr>
              <a:t>Journal of Comprehensive Business Administration Research</a:t>
            </a:r>
            <a:r>
              <a:rPr lang="en-US" b="0" i="0" u="none" strike="noStrike" baseline="0" dirty="0">
                <a:latin typeface="Times New Roman" panose="02020603050405020304" pitchFamily="18" charset="0"/>
              </a:rPr>
              <a:t>.</a:t>
            </a:r>
          </a:p>
        </p:txBody>
      </p:sp>
    </p:spTree>
    <p:extLst>
      <p:ext uri="{BB962C8B-B14F-4D97-AF65-F5344CB8AC3E}">
        <p14:creationId xmlns:p14="http://schemas.microsoft.com/office/powerpoint/2010/main" val="16812319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93729A6B-2B2C-19C2-4145-3471B63426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63097" y="1878869"/>
            <a:ext cx="7865806" cy="31002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00229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32</TotalTime>
  <Words>1605</Words>
  <Application>Microsoft Office PowerPoint</Application>
  <PresentationFormat>Widescreen</PresentationFormat>
  <Paragraphs>106</Paragraphs>
  <Slides>11</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Calibri</vt:lpstr>
      <vt:lpstr>Calibri Light</vt:lpstr>
      <vt:lpstr>Georgia</vt:lpstr>
      <vt:lpstr>Georgia Pro Cond</vt:lpstr>
      <vt:lpstr>Georgia Pro Light</vt:lpstr>
      <vt:lpstr>Times New Roman</vt:lpstr>
      <vt:lpstr>Office Theme</vt:lpstr>
      <vt:lpstr>Problem Analysis of Green Haven Florists</vt:lpstr>
      <vt:lpstr>Content Overview</vt:lpstr>
      <vt:lpstr>Introduction to Green Haven Florists</vt:lpstr>
      <vt:lpstr>Nature and Scope of the Problem</vt:lpstr>
      <vt:lpstr>5W2H Model</vt:lpstr>
      <vt:lpstr>PESTEL Analysis</vt:lpstr>
      <vt:lpstr>Fishbone Diagram (Cause and Effect)</vt:lpstr>
      <vt:lpstr>Key Findings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1</cp:revision>
  <dcterms:created xsi:type="dcterms:W3CDTF">2026-03-12T17:58:17Z</dcterms:created>
  <dcterms:modified xsi:type="dcterms:W3CDTF">2026-03-12T21:43:57Z</dcterms:modified>
</cp:coreProperties>
</file>