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3" r:id="rId1"/>
  </p:sldMasterIdLst>
  <p:sldIdLst>
    <p:sldId id="257" r:id="rId2"/>
    <p:sldId id="260" r:id="rId3"/>
    <p:sldId id="267" r:id="rId4"/>
    <p:sldId id="258" r:id="rId5"/>
    <p:sldId id="259" r:id="rId6"/>
    <p:sldId id="264" r:id="rId7"/>
    <p:sldId id="261" r:id="rId8"/>
    <p:sldId id="262" r:id="rId9"/>
    <p:sldId id="263" r:id="rId10"/>
    <p:sldId id="265" r:id="rId11"/>
  </p:sldIdLst>
  <p:sldSz cx="9145588" cy="6858000"/>
  <p:notesSz cx="6669088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Objects="1"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92" y="1371600"/>
            <a:ext cx="7853012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93" y="3228536"/>
            <a:ext cx="7856060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2/10/2016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2/10/2016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444" y="1316736"/>
            <a:ext cx="777375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444" y="2704664"/>
            <a:ext cx="777375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2/10/2016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80" y="704088"/>
            <a:ext cx="8231029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80" y="1920085"/>
            <a:ext cx="4039301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9007" y="1920085"/>
            <a:ext cx="4039301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2/10/2016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80" y="704088"/>
            <a:ext cx="8231029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79" y="1855248"/>
            <a:ext cx="4040890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832" y="1859758"/>
            <a:ext cx="4042477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79" y="2514600"/>
            <a:ext cx="4040890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832" y="2514600"/>
            <a:ext cx="404247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2/10/2016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80" y="704088"/>
            <a:ext cx="8307242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2/10/2016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2/10/2016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919" y="514352"/>
            <a:ext cx="2743676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919" y="1676400"/>
            <a:ext cx="2743676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671" y="1676400"/>
            <a:ext cx="5112638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2/10/2016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6303" y="1108077"/>
            <a:ext cx="5258713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5524" y="5359769"/>
            <a:ext cx="155475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06" y="1176997"/>
            <a:ext cx="2213232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706" y="2828785"/>
            <a:ext cx="2210184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2/10/2016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8603" y="6356351"/>
            <a:ext cx="609706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6398" y="1199517"/>
            <a:ext cx="4618522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7" y="5816600"/>
            <a:ext cx="9164641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2261" y="6219826"/>
            <a:ext cx="4763327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2/10/2016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30551" y="914402"/>
            <a:ext cx="2057757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80" y="914402"/>
            <a:ext cx="6020845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2/10/2016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7" y="-7144"/>
            <a:ext cx="9164641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2261" y="-7144"/>
            <a:ext cx="4763327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80" y="704088"/>
            <a:ext cx="8231029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80" y="1935480"/>
            <a:ext cx="8231029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79" y="6356351"/>
            <a:ext cx="2133971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smtClean="0"/>
              <a:pPr/>
              <a:t>2/10/2016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463" y="6356351"/>
            <a:ext cx="3353382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6176" y="6356351"/>
            <a:ext cx="762132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20" y="202408"/>
            <a:ext cx="9182142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915195" y="752947"/>
            <a:ext cx="7391400" cy="893961"/>
          </a:xfrm>
          <a:ln>
            <a:miter lim="800000"/>
            <a:headEnd/>
            <a:tailEnd/>
          </a:ln>
          <a:extLst/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2800" dirty="0" smtClean="0">
                <a:solidFill>
                  <a:schemeClr val="tx1"/>
                </a:solidFill>
                <a:effectLst/>
                <a:latin typeface="Tahoma" pitchFamily="34" charset="0"/>
                <a:cs typeface="Tahoma" pitchFamily="34" charset="0"/>
              </a:rPr>
              <a:t>University of Wales Trinity St David</a:t>
            </a:r>
            <a:br>
              <a:rPr lang="en-GB" sz="2800" dirty="0" smtClean="0">
                <a:solidFill>
                  <a:schemeClr val="tx1"/>
                </a:solidFill>
                <a:effectLst/>
                <a:latin typeface="Tahoma" pitchFamily="34" charset="0"/>
                <a:cs typeface="Tahoma" pitchFamily="34" charset="0"/>
              </a:rPr>
            </a:br>
            <a:r>
              <a:rPr lang="en-GB" sz="2800" dirty="0" smtClean="0">
                <a:solidFill>
                  <a:schemeClr val="tx1"/>
                </a:solidFill>
                <a:effectLst/>
                <a:latin typeface="Tahoma" pitchFamily="34" charset="0"/>
                <a:cs typeface="Tahoma" pitchFamily="34" charset="0"/>
              </a:rPr>
              <a:t>Cefn Hengoed Community School</a:t>
            </a:r>
            <a:endParaRPr lang="en-GB" sz="2800" dirty="0">
              <a:effectLst/>
            </a:endParaRPr>
          </a:p>
        </p:txBody>
      </p: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153194" y="3771232"/>
            <a:ext cx="8763000" cy="2629568"/>
          </a:xfrm>
        </p:spPr>
        <p:txBody>
          <a:bodyPr>
            <a:normAutofit/>
          </a:bodyPr>
          <a:lstStyle/>
          <a:p>
            <a:pPr marR="0" algn="ctr" eaLnBrk="1" hangingPunct="1">
              <a:defRPr/>
            </a:pPr>
            <a:r>
              <a:rPr lang="en-GB" altLang="en-US" sz="2000" b="1" dirty="0" smtClean="0">
                <a:effectLst>
                  <a:outerShdw blurRad="38100" dist="38100" dir="2700000" algn="tl">
                    <a:srgbClr val="04617B"/>
                  </a:outerShdw>
                </a:effectLst>
                <a:latin typeface="Tahoma" pitchFamily="34" charset="0"/>
                <a:cs typeface="Tahoma" pitchFamily="34" charset="0"/>
              </a:rPr>
              <a:t>Graduate Certificate in Professional Learning</a:t>
            </a:r>
          </a:p>
          <a:p>
            <a:pPr marR="0" algn="ctr" eaLnBrk="1" hangingPunct="1">
              <a:defRPr/>
            </a:pPr>
            <a:r>
              <a:rPr lang="en-GB" altLang="en-US" sz="2000" b="1" dirty="0" smtClean="0">
                <a:effectLst>
                  <a:outerShdw blurRad="38100" dist="38100" dir="2700000" algn="tl">
                    <a:srgbClr val="04617B"/>
                  </a:outerShdw>
                </a:effectLst>
                <a:latin typeface="Tahoma" pitchFamily="34" charset="0"/>
                <a:cs typeface="Tahoma" pitchFamily="34" charset="0"/>
              </a:rPr>
              <a:t>Module Code: M6X01440</a:t>
            </a:r>
          </a:p>
          <a:p>
            <a:pPr marR="0" algn="ctr" eaLnBrk="1" hangingPunct="1">
              <a:defRPr/>
            </a:pPr>
            <a:r>
              <a:rPr lang="en-GB" altLang="en-US" sz="2000" b="1" dirty="0" smtClean="0">
                <a:effectLst>
                  <a:outerShdw blurRad="38100" dist="38100" dir="2700000" algn="tl">
                    <a:srgbClr val="04617B"/>
                  </a:outerShdw>
                </a:effectLst>
                <a:latin typeface="Tahoma" pitchFamily="34" charset="0"/>
                <a:cs typeface="Tahoma" pitchFamily="34" charset="0"/>
              </a:rPr>
              <a:t>Module Title: Creating a Strategic Direction for School Improvement</a:t>
            </a:r>
          </a:p>
          <a:p>
            <a:pPr marR="0" algn="ctr" eaLnBrk="1" hangingPunct="1">
              <a:defRPr/>
            </a:pPr>
            <a:endParaRPr lang="en-GB" altLang="en-US" sz="1000" dirty="0" smtClean="0">
              <a:latin typeface="Tahoma" pitchFamily="34" charset="0"/>
              <a:cs typeface="Tahoma" pitchFamily="34" charset="0"/>
            </a:endParaRPr>
          </a:p>
          <a:p>
            <a:pPr marR="0" algn="ctr">
              <a:defRPr/>
            </a:pPr>
            <a:endParaRPr lang="en-GB" altLang="en-US" sz="1000" b="1" dirty="0" smtClean="0">
              <a:latin typeface="Tahoma" pitchFamily="34" charset="0"/>
              <a:cs typeface="Tahoma" pitchFamily="34" charset="0"/>
            </a:endParaRPr>
          </a:p>
          <a:p>
            <a:pPr marR="0" algn="ctr">
              <a:defRPr/>
            </a:pPr>
            <a:r>
              <a:rPr lang="en-GB" altLang="en-US" sz="2000" b="1" dirty="0" smtClean="0">
                <a:latin typeface="Tahoma" pitchFamily="34" charset="0"/>
                <a:cs typeface="Tahoma" pitchFamily="34" charset="0"/>
              </a:rPr>
              <a:t>School/Subject Development Planning</a:t>
            </a:r>
          </a:p>
          <a:p>
            <a:pPr marR="0" algn="ctr">
              <a:defRPr/>
            </a:pPr>
            <a:endParaRPr lang="en-GB" altLang="en-US" sz="1000" b="1" dirty="0" smtClean="0">
              <a:latin typeface="Tahoma" pitchFamily="34" charset="0"/>
              <a:cs typeface="Tahoma" pitchFamily="34" charset="0"/>
            </a:endParaRPr>
          </a:p>
          <a:p>
            <a:pPr marR="0" algn="ctr">
              <a:defRPr/>
            </a:pPr>
            <a:r>
              <a:rPr lang="en-GB" altLang="en-US" sz="2000" dirty="0" smtClean="0">
                <a:latin typeface="Tahoma" pitchFamily="34" charset="0"/>
                <a:cs typeface="Tahoma" pitchFamily="34" charset="0"/>
              </a:rPr>
              <a:t>Heather Cooper – Deputy Headteacher Pastoral</a:t>
            </a:r>
          </a:p>
          <a:p>
            <a:pPr marR="0" algn="ctr">
              <a:defRPr/>
            </a:pPr>
            <a:endParaRPr lang="en-GB" altLang="en-US" dirty="0" smtClean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7" name="Picture 1" descr="Architect's 3D view of fron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8594" y="1773238"/>
            <a:ext cx="6400800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" descr="Image result for university of wales trinity st davi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394" y="865107"/>
            <a:ext cx="609600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9375" y="865108"/>
            <a:ext cx="638219" cy="689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3019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80" y="838200"/>
            <a:ext cx="8231029" cy="475488"/>
          </a:xfrm>
        </p:spPr>
        <p:txBody>
          <a:bodyPr>
            <a:norm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Whole School Development Planning</a:t>
            </a:r>
            <a:endParaRPr lang="en-US" sz="2800" b="1" dirty="0">
              <a:solidFill>
                <a:schemeClr val="accent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2405" y="1676400"/>
            <a:ext cx="7543800" cy="4114800"/>
          </a:xfrm>
        </p:spPr>
        <p:txBody>
          <a:bodyPr>
            <a:noAutofit/>
          </a:bodyPr>
          <a:lstStyle/>
          <a:p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Each individual school will have a different Development 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Plan.</a:t>
            </a:r>
          </a:p>
          <a:p>
            <a:pPr marL="0" indent="0">
              <a:buNone/>
            </a:pPr>
            <a:endParaRPr lang="en-GB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plan should include National 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Priorities.</a:t>
            </a:r>
          </a:p>
          <a:p>
            <a:pPr marL="0" indent="0">
              <a:buNone/>
            </a:pPr>
            <a:endParaRPr lang="en-GB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Drives school improvement to raise 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standards.</a:t>
            </a:r>
          </a:p>
          <a:p>
            <a:pPr marL="0" indent="0">
              <a:buNone/>
            </a:pPr>
            <a:endParaRPr lang="en-GB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 reflective of ESTYN 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recommendations.</a:t>
            </a:r>
          </a:p>
          <a:p>
            <a:pPr marL="0" indent="0">
              <a:buNone/>
            </a:pPr>
            <a:endParaRPr lang="en-GB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Ensures consistency across the whole 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school.</a:t>
            </a:r>
          </a:p>
          <a:p>
            <a:pPr marL="0" indent="0">
              <a:buNone/>
            </a:pPr>
            <a:endParaRPr lang="en-GB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 robust and challenging with clear objectives 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set.</a:t>
            </a:r>
          </a:p>
          <a:p>
            <a:pPr marL="0" indent="0">
              <a:buNone/>
            </a:pPr>
            <a:endParaRPr lang="en-GB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 resourced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indicating </a:t>
            </a:r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persons responsible 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 criteria for </a:t>
            </a:r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success clearly 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indicated.</a:t>
            </a:r>
            <a:endParaRPr lang="en-US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3762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57994" y="1532490"/>
            <a:ext cx="8229600" cy="4998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Effective Development </a:t>
            </a:r>
            <a:r>
              <a:rPr lang="en-GB" sz="19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</a:t>
            </a:r>
            <a:r>
              <a:rPr kumimoji="0" lang="en-GB" sz="1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lans</a:t>
            </a:r>
            <a:r>
              <a:rPr kumimoji="0" lang="en-GB" sz="19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GB" sz="1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are </a:t>
            </a:r>
            <a:r>
              <a:rPr kumimoji="0" lang="en-GB" sz="1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based on the outcomes of </a:t>
            </a:r>
            <a:r>
              <a:rPr kumimoji="0" lang="en-GB" sz="1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self-evaluation</a:t>
            </a:r>
            <a:r>
              <a:rPr lang="en-GB" sz="19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;</a:t>
            </a:r>
            <a:endParaRPr kumimoji="0" lang="en-GB" sz="19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74320" lvl="0" indent="-274320">
              <a:spcBef>
                <a:spcPct val="20000"/>
              </a:spcBef>
              <a:buClr>
                <a:srgbClr val="0BD0D9"/>
              </a:buClr>
              <a:buSzPct val="95000"/>
              <a:buFont typeface="Wingdings 2"/>
              <a:buChar char=""/>
            </a:pPr>
            <a:r>
              <a:rPr kumimoji="0" lang="en-GB" sz="1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contribute </a:t>
            </a:r>
            <a:r>
              <a:rPr kumimoji="0" lang="en-GB" sz="1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 self-evaluation processes and to further action </a:t>
            </a:r>
            <a:r>
              <a:rPr kumimoji="0" lang="en-GB" sz="1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planning</a:t>
            </a:r>
            <a:r>
              <a:rPr lang="en-GB" sz="19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;</a:t>
            </a:r>
            <a:endParaRPr lang="en-GB" sz="1900" dirty="0" smtClean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spcBef>
                <a:spcPct val="20000"/>
              </a:spcBef>
              <a:buClr>
                <a:srgbClr val="0BD0D9"/>
              </a:buClr>
              <a:buSzPct val="95000"/>
            </a:pPr>
            <a:endParaRPr lang="en-GB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74320" lvl="0" indent="-274320">
              <a:spcBef>
                <a:spcPct val="20000"/>
              </a:spcBef>
              <a:buClr>
                <a:srgbClr val="0BD0D9"/>
              </a:buClr>
              <a:buSzPct val="95000"/>
              <a:buFont typeface="Wingdings 2"/>
              <a:buChar char=""/>
            </a:pPr>
            <a:r>
              <a:rPr kumimoji="0" lang="en-GB" sz="1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are </a:t>
            </a:r>
            <a:r>
              <a:rPr kumimoji="0" lang="en-GB" sz="1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contained in working documents that help to achieve the required </a:t>
            </a:r>
            <a:r>
              <a:rPr kumimoji="0" lang="en-GB" sz="1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changes;</a:t>
            </a:r>
          </a:p>
          <a:p>
            <a:pPr lvl="0">
              <a:spcBef>
                <a:spcPct val="20000"/>
              </a:spcBef>
              <a:buClr>
                <a:srgbClr val="0BD0D9"/>
              </a:buClr>
              <a:buSzPct val="95000"/>
            </a:pPr>
            <a:endParaRPr lang="en-GB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74320" lvl="0" indent="-274320">
              <a:spcBef>
                <a:spcPct val="20000"/>
              </a:spcBef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en-GB" sz="19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</a:t>
            </a:r>
            <a:r>
              <a:rPr kumimoji="0" lang="en-GB" sz="1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ave </a:t>
            </a:r>
            <a:r>
              <a:rPr kumimoji="0" lang="en-GB" sz="1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clearly identified priorities, targets and timescales, and identify steps which will need to be taken to address </a:t>
            </a:r>
            <a:r>
              <a:rPr kumimoji="0" lang="en-GB" sz="1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issues</a:t>
            </a:r>
            <a:r>
              <a:rPr lang="en-GB" sz="19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;</a:t>
            </a:r>
            <a:endParaRPr lang="en-GB" sz="1900" dirty="0" smtClean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spcBef>
                <a:spcPct val="20000"/>
              </a:spcBef>
              <a:buClr>
                <a:srgbClr val="0BD0D9"/>
              </a:buClr>
              <a:buSzPct val="95000"/>
            </a:pPr>
            <a:endParaRPr lang="en-GB" sz="1000" dirty="0" smtClean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74320" lvl="0" indent="-274320">
              <a:spcBef>
                <a:spcPct val="20000"/>
              </a:spcBef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en-GB" sz="19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</a:t>
            </a:r>
            <a:r>
              <a:rPr kumimoji="0" lang="en-GB" sz="1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dentify </a:t>
            </a:r>
            <a:r>
              <a:rPr kumimoji="0" lang="en-GB" sz="1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persons responsible for actions, timescales and the resource </a:t>
            </a:r>
            <a:endParaRPr kumimoji="0" lang="en-GB" sz="1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9875" marR="0" lvl="0" indent="-2698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support </a:t>
            </a:r>
            <a:r>
              <a:rPr kumimoji="0" lang="en-GB" sz="1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that will be </a:t>
            </a:r>
            <a:r>
              <a:rPr kumimoji="0" lang="en-GB" sz="1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needed;</a:t>
            </a:r>
          </a:p>
          <a:p>
            <a:pPr marL="269875" marR="0" lvl="0" indent="-2698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74320" lvl="0" indent="-274320">
              <a:spcBef>
                <a:spcPct val="20000"/>
              </a:spcBef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en-GB" sz="19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  <a:r>
              <a:rPr kumimoji="0" lang="en-GB" sz="1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pecify </a:t>
            </a:r>
            <a:r>
              <a:rPr kumimoji="0" lang="en-GB" sz="1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clear outcomes related to improvements in standards and quality, against which progress can be measured; and </a:t>
            </a:r>
            <a:endParaRPr kumimoji="0" lang="en-GB" sz="19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spcBef>
                <a:spcPct val="20000"/>
              </a:spcBef>
              <a:buClr>
                <a:srgbClr val="0BD0D9"/>
              </a:buClr>
              <a:buSzPct val="95000"/>
            </a:pPr>
            <a:endParaRPr lang="en-GB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74320" lvl="0" indent="-274320">
              <a:spcBef>
                <a:spcPct val="20000"/>
              </a:spcBef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en-GB" sz="19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</a:t>
            </a:r>
            <a:r>
              <a:rPr kumimoji="0" lang="en-GB" sz="1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ive </a:t>
            </a:r>
            <a:r>
              <a:rPr kumimoji="0" lang="en-GB" sz="1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details of how, when and by whom progress will be monitored and evaluated. </a:t>
            </a:r>
            <a:endParaRPr kumimoji="0" lang="en-GB" sz="1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838200"/>
            <a:ext cx="90685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2800" b="1" dirty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Key characteristics of setting Development </a:t>
            </a:r>
            <a:r>
              <a:rPr lang="en-GB" sz="2800" b="1" dirty="0" smtClean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Plans </a:t>
            </a:r>
            <a:endParaRPr lang="en-GB" sz="2800" b="1" dirty="0">
              <a:solidFill>
                <a:schemeClr val="accent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43794" y="1676400"/>
            <a:ext cx="7284711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4320" lvl="0" indent="-274320">
              <a:spcBef>
                <a:spcPct val="20000"/>
              </a:spcBef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en-GB" sz="2000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</a:t>
            </a:r>
            <a:r>
              <a:rPr lang="en-GB" sz="2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three year plan now in its third year modelled on the School Effectiveness Framework Strategic </a:t>
            </a:r>
            <a:r>
              <a:rPr lang="en-GB" sz="2000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Priorities.</a:t>
            </a:r>
          </a:p>
          <a:p>
            <a:pPr lvl="0">
              <a:spcBef>
                <a:spcPct val="20000"/>
              </a:spcBef>
              <a:buClr>
                <a:srgbClr val="0BD0D9"/>
              </a:buClr>
              <a:buSzPct val="95000"/>
            </a:pPr>
            <a:endParaRPr lang="en-GB" sz="1000" dirty="0" smtClean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74320" lvl="0" indent="-274320">
              <a:spcBef>
                <a:spcPct val="20000"/>
              </a:spcBef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</a:t>
            </a:r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mini School Development Plan summarises the key 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issues.</a:t>
            </a:r>
          </a:p>
          <a:p>
            <a:pPr lvl="0">
              <a:spcBef>
                <a:spcPct val="20000"/>
              </a:spcBef>
              <a:buClr>
                <a:srgbClr val="0BD0D9"/>
              </a:buClr>
              <a:buSzPct val="95000"/>
            </a:pPr>
            <a:endParaRPr lang="en-GB" sz="1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74320" lvl="0" indent="-274320">
              <a:spcBef>
                <a:spcPct val="20000"/>
              </a:spcBef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</a:t>
            </a:r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Core themes which underpin our 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principles:</a:t>
            </a:r>
            <a:endParaRPr lang="en-GB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15875">
              <a:buFont typeface="Courier New" charset="0"/>
              <a:buChar char="o"/>
            </a:pP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Systems </a:t>
            </a:r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Thinking</a:t>
            </a:r>
          </a:p>
          <a:p>
            <a:pPr marL="285750" indent="-15875">
              <a:buFont typeface="Courier New" charset="0"/>
              <a:buChar char="o"/>
            </a:pP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Bilingualism</a:t>
            </a:r>
            <a:endParaRPr lang="en-GB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15875">
              <a:buFont typeface="Courier New" charset="0"/>
              <a:buChar char="o"/>
            </a:pP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High </a:t>
            </a:r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Performance Culture</a:t>
            </a:r>
          </a:p>
          <a:p>
            <a:pPr marL="285750" indent="-15875">
              <a:buFont typeface="Courier New" charset="0"/>
              <a:buChar char="o"/>
            </a:pP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Equality</a:t>
            </a:r>
            <a:endParaRPr lang="en-GB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15875">
              <a:buFont typeface="Courier New" charset="0"/>
              <a:buChar char="o"/>
            </a:pP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Supportive </a:t>
            </a:r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 Interdependent</a:t>
            </a:r>
          </a:p>
        </p:txBody>
      </p:sp>
      <p:sp>
        <p:nvSpPr>
          <p:cNvPr id="2" name="Rectangle 1"/>
          <p:cNvSpPr/>
          <p:nvPr/>
        </p:nvSpPr>
        <p:spPr>
          <a:xfrm>
            <a:off x="762793" y="838200"/>
            <a:ext cx="766571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School Development Plan 2013 – 2016</a:t>
            </a:r>
          </a:p>
        </p:txBody>
      </p:sp>
    </p:spTree>
    <p:extLst>
      <p:ext uri="{BB962C8B-B14F-4D97-AF65-F5344CB8AC3E}">
        <p14:creationId xmlns:p14="http://schemas.microsoft.com/office/powerpoint/2010/main" val="10999708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80" y="914400"/>
            <a:ext cx="8231029" cy="399288"/>
          </a:xfrm>
        </p:spPr>
        <p:txBody>
          <a:bodyPr>
            <a:no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Elements that launch our priorities</a:t>
            </a:r>
            <a:endParaRPr lang="en-US" sz="2800" b="1" dirty="0">
              <a:solidFill>
                <a:schemeClr val="accent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62994" y="1752600"/>
            <a:ext cx="4344114" cy="3200400"/>
          </a:xfrm>
        </p:spPr>
        <p:txBody>
          <a:bodyPr>
            <a:noAutofit/>
          </a:bodyPr>
          <a:lstStyle/>
          <a:p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Improvement and 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Accountability</a:t>
            </a:r>
          </a:p>
          <a:p>
            <a:pPr marL="0" indent="0">
              <a:buNone/>
            </a:pPr>
            <a:endParaRPr lang="en-GB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Curriculum and 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Teaching</a:t>
            </a:r>
          </a:p>
          <a:p>
            <a:pPr marL="0" indent="0">
              <a:buNone/>
            </a:pPr>
            <a:endParaRPr lang="en-GB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Intervention and 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Support</a:t>
            </a:r>
          </a:p>
          <a:p>
            <a:pPr marL="0" indent="0">
              <a:buNone/>
            </a:pPr>
            <a:endParaRPr lang="en-GB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Working with 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Others</a:t>
            </a:r>
          </a:p>
          <a:p>
            <a:pPr marL="0" indent="0">
              <a:buNone/>
            </a:pPr>
            <a:endParaRPr lang="en-GB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Networks of 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Professional Practice</a:t>
            </a:r>
          </a:p>
          <a:p>
            <a:pPr marL="0" indent="0">
              <a:buNone/>
            </a:pPr>
            <a:endParaRPr lang="en-GB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Leadership</a:t>
            </a:r>
            <a:endParaRPr lang="en-US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06623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1762" y="1246744"/>
            <a:ext cx="7434056" cy="408544"/>
          </a:xfrm>
        </p:spPr>
        <p:txBody>
          <a:bodyPr>
            <a:no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Task 1 </a:t>
            </a:r>
            <a:r>
              <a:rPr lang="en-GB" sz="2800" b="1" dirty="0" smtClean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in </a:t>
            </a:r>
            <a:r>
              <a:rPr lang="en-GB" sz="2800" b="1" dirty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pairs</a:t>
            </a:r>
            <a:endParaRPr lang="en-US" sz="2800" b="1" dirty="0">
              <a:solidFill>
                <a:schemeClr val="accent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794" y="2590800"/>
            <a:ext cx="6477000" cy="15240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Using the Teaching and Learning extract from the Whole School Development 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Plan, </a:t>
            </a:r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dentify </a:t>
            </a:r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three strengths and three disadvantages of Whole School 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Development Planning </a:t>
            </a:r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using this model</a:t>
            </a:r>
            <a:endParaRPr lang="en-US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26486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699" y="838200"/>
            <a:ext cx="8231029" cy="475488"/>
          </a:xfrm>
        </p:spPr>
        <p:txBody>
          <a:bodyPr>
            <a:norm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Subject Development Plans</a:t>
            </a:r>
            <a:endParaRPr lang="en-US" sz="2800" b="1" dirty="0">
              <a:solidFill>
                <a:schemeClr val="accent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699" y="1600200"/>
            <a:ext cx="8231029" cy="4495800"/>
          </a:xfrm>
        </p:spPr>
        <p:txBody>
          <a:bodyPr>
            <a:normAutofit/>
          </a:bodyPr>
          <a:lstStyle/>
          <a:p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Whole 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School </a:t>
            </a:r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Development plan drives Subject Development 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planning.</a:t>
            </a:r>
          </a:p>
          <a:p>
            <a:pPr marL="0" indent="0">
              <a:buNone/>
            </a:pPr>
            <a:endParaRPr lang="en-GB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main document acting as a model to shape the Subject Development 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Plan.</a:t>
            </a:r>
          </a:p>
          <a:p>
            <a:pPr marL="0" indent="0">
              <a:buNone/>
            </a:pPr>
            <a:endParaRPr lang="en-GB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Priorities will need to be discussed with the 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Line Manager </a:t>
            </a:r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 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school.</a:t>
            </a:r>
          </a:p>
          <a:p>
            <a:pPr marL="0" indent="0">
              <a:buNone/>
            </a:pPr>
            <a:endParaRPr lang="en-GB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Objectives need to be 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clear, </a:t>
            </a:r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robust and 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challenging.</a:t>
            </a:r>
          </a:p>
          <a:p>
            <a:pPr marL="0" indent="0">
              <a:buNone/>
            </a:pPr>
            <a:endParaRPr lang="en-GB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Plans must be resourced including finance and time 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limits.</a:t>
            </a:r>
          </a:p>
          <a:p>
            <a:pPr marL="0" indent="0">
              <a:buNone/>
            </a:pPr>
            <a:endParaRPr lang="en-GB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Persons responsible for the objective must be clearly 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indicated.</a:t>
            </a:r>
          </a:p>
          <a:p>
            <a:pPr marL="0" indent="0">
              <a:buNone/>
            </a:pPr>
            <a:endParaRPr lang="en-GB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success criteria established with robust targets set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09103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7172" y="1219200"/>
            <a:ext cx="7515340" cy="492175"/>
          </a:xfrm>
        </p:spPr>
        <p:txBody>
          <a:bodyPr>
            <a:no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Task </a:t>
            </a:r>
            <a:r>
              <a:rPr lang="en-GB" sz="2800" b="1" dirty="0" smtClean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2 - in </a:t>
            </a:r>
            <a:r>
              <a:rPr lang="en-GB" sz="2800" b="1" dirty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designated groups</a:t>
            </a:r>
            <a:endParaRPr lang="en-US" sz="2800" b="1" dirty="0">
              <a:solidFill>
                <a:schemeClr val="accent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794" y="2438400"/>
            <a:ext cx="6400800" cy="181982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Using either the 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Geography/Mathematics </a:t>
            </a:r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extract from the Subject Development Plan on Teaching and Learning discuss how one of the priorities explains what the department are setting out to achieve over the three years</a:t>
            </a:r>
          </a:p>
          <a:p>
            <a:pPr>
              <a:buFont typeface="Arial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6542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4394" y="1471059"/>
            <a:ext cx="5715000" cy="2667001"/>
          </a:xfrm>
        </p:spPr>
        <p:txBody>
          <a:bodyPr>
            <a:normAutofit/>
          </a:bodyPr>
          <a:lstStyle/>
          <a:p>
            <a:pPr>
              <a:buFont typeface="Arial" charset="0"/>
              <a:buChar char="•"/>
            </a:pPr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Identify work already 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done</a:t>
            </a:r>
          </a:p>
          <a:p>
            <a:pPr marL="0" indent="269875">
              <a:buNone/>
            </a:pP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(highlighted </a:t>
            </a:r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 grey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marL="0" indent="0">
              <a:buNone/>
            </a:pPr>
            <a:endParaRPr lang="en-GB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Font typeface="Arial" charset="0"/>
              <a:buChar char="•"/>
            </a:pPr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Work already in progress and carried 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through</a:t>
            </a:r>
          </a:p>
          <a:p>
            <a:pPr marL="0" indent="269875">
              <a:buNone/>
            </a:pP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(remains </a:t>
            </a:r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same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marL="0" indent="0">
              <a:buNone/>
            </a:pPr>
            <a:endParaRPr lang="en-GB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Font typeface="Arial" charset="0"/>
              <a:buChar char="•"/>
            </a:pPr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New objectives to be 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developed </a:t>
            </a:r>
          </a:p>
          <a:p>
            <a:pPr marL="0" indent="269875">
              <a:buNone/>
            </a:pP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(Bold)</a:t>
            </a:r>
            <a:endParaRPr lang="en-GB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Font typeface="Arial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36921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1335" y="896112"/>
            <a:ext cx="8231029" cy="475488"/>
          </a:xfrm>
        </p:spPr>
        <p:txBody>
          <a:bodyPr>
            <a:norm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Outcomes of a successful Development Plan</a:t>
            </a:r>
            <a:endParaRPr lang="en-US" sz="2800" b="1" dirty="0">
              <a:solidFill>
                <a:schemeClr val="accent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6194" y="1752600"/>
            <a:ext cx="7011114" cy="3886200"/>
          </a:xfrm>
        </p:spPr>
        <p:txBody>
          <a:bodyPr>
            <a:normAutofit/>
          </a:bodyPr>
          <a:lstStyle/>
          <a:p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plan is a strategic working 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document.</a:t>
            </a:r>
          </a:p>
          <a:p>
            <a:pPr marL="0" indent="0">
              <a:buNone/>
            </a:pPr>
            <a:endParaRPr lang="en-GB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It drives school 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improvement.</a:t>
            </a:r>
          </a:p>
          <a:p>
            <a:pPr marL="0" indent="0">
              <a:buNone/>
            </a:pPr>
            <a:endParaRPr lang="en-GB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Informs Performance 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Management.</a:t>
            </a:r>
          </a:p>
          <a:p>
            <a:pPr marL="0" indent="0">
              <a:buNone/>
            </a:pPr>
            <a:endParaRPr lang="en-GB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 the tool that plans curriculum spending and 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capitation.</a:t>
            </a:r>
          </a:p>
          <a:p>
            <a:pPr marL="0" indent="0">
              <a:buNone/>
            </a:pPr>
            <a:endParaRPr lang="en-GB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Ensures consistency of practice throughout the 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school.</a:t>
            </a:r>
          </a:p>
          <a:p>
            <a:pPr marL="0" indent="0">
              <a:buNone/>
            </a:pPr>
            <a:endParaRPr lang="en-GB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Provides measurable 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milestones.</a:t>
            </a:r>
          </a:p>
          <a:p>
            <a:pPr marL="0" indent="0">
              <a:buNone/>
            </a:pPr>
            <a:endParaRPr lang="en-GB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 the basis for self evaluation and improving 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quality.</a:t>
            </a:r>
            <a:endParaRPr lang="en-GB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346571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375</TotalTime>
  <Words>483</Words>
  <Application>Microsoft Office PowerPoint</Application>
  <PresentationFormat>Custom</PresentationFormat>
  <Paragraphs>101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Flow</vt:lpstr>
      <vt:lpstr>University of Wales Trinity St David Cefn Hengoed Community School</vt:lpstr>
      <vt:lpstr>Whole School Development Planning</vt:lpstr>
      <vt:lpstr>PowerPoint Presentation</vt:lpstr>
      <vt:lpstr>PowerPoint Presentation</vt:lpstr>
      <vt:lpstr>The Elements that launch our priorities</vt:lpstr>
      <vt:lpstr>Task 1 - in pairs</vt:lpstr>
      <vt:lpstr>Subject Development Plans</vt:lpstr>
      <vt:lpstr>Task 2 - in designated groups</vt:lpstr>
      <vt:lpstr>PowerPoint Presentation</vt:lpstr>
      <vt:lpstr>Outcomes of a successful Development Plan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heather cooper</dc:creator>
  <cp:lastModifiedBy>SLTS</cp:lastModifiedBy>
  <cp:revision>77</cp:revision>
  <dcterms:created xsi:type="dcterms:W3CDTF">2016-02-08T19:37:10Z</dcterms:created>
  <dcterms:modified xsi:type="dcterms:W3CDTF">2016-02-10T12:38:56Z</dcterms:modified>
</cp:coreProperties>
</file>