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9" r:id="rId3"/>
    <p:sldId id="267" r:id="rId4"/>
    <p:sldId id="256" r:id="rId5"/>
    <p:sldId id="268" r:id="rId6"/>
    <p:sldId id="263" r:id="rId7"/>
    <p:sldId id="264" r:id="rId8"/>
    <p:sldId id="265" r:id="rId9"/>
    <p:sldId id="266" r:id="rId10"/>
    <p:sldId id="271" r:id="rId11"/>
    <p:sldId id="272" r:id="rId12"/>
    <p:sldId id="273" r:id="rId13"/>
    <p:sldId id="275" r:id="rId14"/>
    <p:sldId id="276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29"/>
  </p:normalViewPr>
  <p:slideViewPr>
    <p:cSldViewPr snapToGrid="0" snapToObjects="1">
      <p:cViewPr>
        <p:scale>
          <a:sx n="91" d="100"/>
          <a:sy n="91" d="100"/>
        </p:scale>
        <p:origin x="1376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D104E-10F6-3A4E-9F68-A2BAAF2BDB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74E781-09A6-6E48-8450-DE093DC2D9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462C5-01EB-4645-BAFC-2C095E6D1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ADA3C-936B-B946-951E-0E55897A4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79FD7-7CDD-D142-B7A5-59DA5EAE7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64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9B281-05D2-AE42-9EA6-9CE85D179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E3A34-B8A6-1744-8B9F-268F0C277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F6499-DE4C-CD46-9E26-89A9EA8FD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999FC-8BE9-CE43-A007-AD6129461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68EB7B-43B2-EC4B-8225-82755B8E9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46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A13A1-ED91-0A49-BC82-838E2D20E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CDA59-A025-CF46-88A0-9B0BA7B93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C7241-0E62-4F40-AB12-8B511ACAA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13287-066B-4046-9ADE-5373BEB25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5A0CE-875F-3247-A65C-0F112C23C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042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CA806-1DB3-5C49-BF0A-BD3CBB4F3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3D5D1-D8BC-904B-8EFA-4BAAF0548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CAF1E1-2218-BD46-BC59-F2892FF7E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F1087-BCD2-3349-BBFF-772DAEAF9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2C55FC-F5D3-004E-82F8-025BCD800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C1524-DDAA-474D-B8B6-E073BA999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514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8E5C7-7C04-364D-9E85-3A66FD089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13CCF-30C9-D342-AEC5-4C47E935E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A9D955-56F1-F743-A54B-3C23467D19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AAB29B-5AB6-A44C-9F7E-56B945AD18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95EE8-E42D-0C4B-9E81-587EFD38F0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4DF30A-F838-D845-8919-C3F4ED1BC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75C619-150A-A440-8DE1-663561B73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D93198-4617-C048-873E-CBC8D1E2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52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52D6C-13B3-5847-8A70-F2BA85747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BB75A-5B59-9F42-A307-500859F4C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E4B0A-F50D-634B-9F3F-AADDFAA5F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AB2C95-8A3C-D54E-9B31-360AD7973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119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793FF1-92D1-6949-9A18-BA234160B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5FA32D-591D-B844-B239-39BC36469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28681-E04B-9D41-ACC9-45EE0DD9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51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A6136-57A7-054C-B3A7-15525B52E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491BA-1B61-4148-A77F-B5FC14098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920A41-22EA-9D41-83A4-05EAA3AEA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27301-DB60-5346-8BB7-6D8D07F52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A3F08-CD1E-E841-9622-E6D381B37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9EC02C-6710-7D48-AE76-24D2EE7DB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32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E1E4-8AA6-CD43-B416-6DCEC35D9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3E461D-617E-CD43-BC13-4DC4BC7E46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8271C5-7E63-094E-BC73-13B153D312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3DF109-0740-6541-A038-F8FE7774E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FF6A0-5FFC-7648-B543-510DCC3C4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06639-21F4-D84D-86E9-8F740CE10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324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604D2-EBC0-2642-B856-95E5B2314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CCFEEF-1A56-6B45-87E5-790DD2035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7D994-5723-E640-9B02-A24D285C7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05B29-9BCE-204E-B6CB-6456B2C97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8D7AF-A709-4A46-848B-512E5973B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299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6C5E02-6913-8649-A314-68D65BA1D8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EA2D06-14E6-EA41-9DD7-15EFDAB037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C13FD7-6CF3-7748-822A-EEA229E02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438B8-A2B0-6845-9C1D-F85626782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65AF5-EC39-3444-8CDF-CC8DD3D5B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74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570DE6-6BD9-2445-B32D-3A00C9BA8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7EA61-A5D8-CC48-9E69-F888980CF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D0B72-8782-B947-9EA2-0609B85010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D74C2-4D70-FB44-902F-74B044CE8028}" type="datetimeFigureOut">
              <a:rPr lang="en-US" smtClean="0"/>
              <a:t>5/12/19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B37A1-DE9E-A545-B141-9D3A934C25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58469-5306-D34E-BF5D-1D078008B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7E9B4A-E2F8-9D47-8F5C-DE5F022AD10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50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7&amp;v=0XmPz4dtEnQ" TargetMode="External"/><Relationship Id="rId2" Type="http://schemas.openxmlformats.org/officeDocument/2006/relationships/hyperlink" Target="https://www.you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EF64-11F5-6E40-9B38-5E946985E4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973" y="804334"/>
            <a:ext cx="638710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MCQUEENS 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F7EE2F-8742-4742-B889-37BAE2D88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2" y="2871982"/>
            <a:ext cx="6719564" cy="3181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b="1" i="1" u="sng" dirty="0">
                <a:latin typeface="Bodoni MT" panose="020F0502020204030204" pitchFamily="34" charset="0"/>
                <a:cs typeface="Bodoni MT" panose="020F0502020204030204" pitchFamily="34" charset="0"/>
              </a:rPr>
              <a:t>We are MCQUEENS a consultancy firm based in Birmingham and we specialize in team working today we will be talking about the benefits of teamworking ​</a:t>
            </a:r>
            <a:br>
              <a:rPr lang="en-US" sz="1800" b="1" i="1" u="sng" dirty="0">
                <a:latin typeface="Bodoni MT" panose="020F0502020204030204" pitchFamily="34" charset="0"/>
                <a:cs typeface="Bodoni MT" panose="020F0502020204030204" pitchFamily="34" charset="0"/>
              </a:rPr>
            </a:br>
            <a:r>
              <a:rPr lang="en-US" sz="1800" b="1" i="1" u="sng" dirty="0">
                <a:latin typeface="Bodoni MT" panose="020F0502020204030204" pitchFamily="34" charset="0"/>
                <a:cs typeface="Bodoni MT" panose="020F0502020204030204" pitchFamily="34" charset="0"/>
              </a:rPr>
              <a:t>these are the members of our group​</a:t>
            </a:r>
          </a:p>
          <a:p>
            <a:pPr algn="l"/>
            <a:endParaRPr lang="en-US" sz="1800" dirty="0">
              <a:latin typeface="Bodoni MT" panose="020F0502020204030204" pitchFamily="34" charset="0"/>
              <a:cs typeface="Bodoni MT" panose="020F0502020204030204" pitchFamily="34" charset="0"/>
            </a:endParaRPr>
          </a:p>
          <a:p>
            <a:pPr algn="l"/>
            <a:br>
              <a:rPr lang="en-US" sz="1800" dirty="0">
                <a:latin typeface="Bodoni MT" panose="020F0502020204030204" pitchFamily="34" charset="0"/>
                <a:cs typeface="Bodoni MT" panose="020F0502020204030204" pitchFamily="34" charset="0"/>
              </a:rPr>
            </a:br>
            <a:r>
              <a:rPr lang="en-US" sz="1800" dirty="0">
                <a:latin typeface="Bodoni MT" panose="020F0502020204030204" pitchFamily="34" charset="0"/>
                <a:cs typeface="Bodoni MT" panose="020F0502020204030204" pitchFamily="34" charset="0"/>
              </a:rPr>
              <a:t>​</a:t>
            </a:r>
            <a:br>
              <a:rPr lang="en-US" sz="1800" dirty="0">
                <a:latin typeface="Bodoni MT" panose="020F0502020204030204" pitchFamily="34" charset="0"/>
                <a:cs typeface="Bodoni MT" panose="020F0502020204030204" pitchFamily="34" charset="0"/>
              </a:rPr>
            </a:br>
            <a:r>
              <a:rPr lang="en-US" sz="1800" dirty="0"/>
              <a:t>Mohammed Saheed  (benefits of team working )​</a:t>
            </a:r>
            <a:br>
              <a:rPr lang="en-US" sz="1800" dirty="0"/>
            </a:br>
            <a:r>
              <a:rPr lang="en-US" sz="1800" dirty="0"/>
              <a:t>Naazneen Ara  (stages of team development)​</a:t>
            </a:r>
            <a:br>
              <a:rPr lang="en-US" sz="1800" dirty="0"/>
            </a:br>
            <a:r>
              <a:rPr lang="en-US" sz="1800" dirty="0"/>
              <a:t>Karan Mcqueen  (team roles)​</a:t>
            </a:r>
          </a:p>
          <a:p>
            <a:pPr algn="l"/>
            <a:r>
              <a:rPr lang="en-US" sz="1800" dirty="0"/>
              <a:t>Naheem  (successful team development)​</a:t>
            </a:r>
            <a:br>
              <a:rPr lang="en-US" sz="1800" dirty="0"/>
            </a:br>
            <a:r>
              <a:rPr lang="en-US" sz="1800" dirty="0"/>
              <a:t>Ali. (managing conflict)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2" descr="/var/folders/3m/x0rsmgdn1cz783n126vp_r6r0000gn/T/com.microsoft.Powerpoint/WebArchiveCopyPasteTempFiles/9k=">
            <a:extLst>
              <a:ext uri="{FF2B5EF4-FFF2-40B4-BE49-F238E27FC236}">
                <a16:creationId xmlns:a16="http://schemas.microsoft.com/office/drawing/2014/main" id="{6ED83920-617A-E746-A26A-E42EB74E75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2" r="-1" b="-1"/>
          <a:stretch/>
        </p:blipFill>
        <p:spPr bwMode="auto">
          <a:xfrm>
            <a:off x="7689829" y="10"/>
            <a:ext cx="4502173" cy="3448209"/>
          </a:xfrm>
          <a:custGeom>
            <a:avLst/>
            <a:gdLst>
              <a:gd name="connsiteX0" fmla="*/ 205627 w 4502173"/>
              <a:gd name="connsiteY0" fmla="*/ 0 h 3448219"/>
              <a:gd name="connsiteX1" fmla="*/ 4502173 w 4502173"/>
              <a:gd name="connsiteY1" fmla="*/ 0 h 3448219"/>
              <a:gd name="connsiteX2" fmla="*/ 4502173 w 4502173"/>
              <a:gd name="connsiteY2" fmla="*/ 2368934 h 3448219"/>
              <a:gd name="connsiteX3" fmla="*/ 4365663 w 4502173"/>
              <a:gd name="connsiteY3" fmla="*/ 2551486 h 3448219"/>
              <a:gd name="connsiteX4" fmla="*/ 2464181 w 4502173"/>
              <a:gd name="connsiteY4" fmla="*/ 3448219 h 3448219"/>
              <a:gd name="connsiteX5" fmla="*/ 0 w 4502173"/>
              <a:gd name="connsiteY5" fmla="*/ 984038 h 3448219"/>
              <a:gd name="connsiteX6" fmla="*/ 193648 w 4502173"/>
              <a:gd name="connsiteY6" fmla="*/ 24867 h 3448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/var/folders/3m/x0rsmgdn1cz783n126vp_r6r0000gn/T/com.microsoft.Powerpoint/WebArchiveCopyPasteTempFiles/9k=">
            <a:extLst>
              <a:ext uri="{FF2B5EF4-FFF2-40B4-BE49-F238E27FC236}">
                <a16:creationId xmlns:a16="http://schemas.microsoft.com/office/drawing/2014/main" id="{908D521D-D7EE-EF46-BB9A-A959C65ADB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9" r="4" b="4"/>
          <a:stretch/>
        </p:blipFill>
        <p:spPr bwMode="auto">
          <a:xfrm>
            <a:off x="8768827" y="4082141"/>
            <a:ext cx="3423175" cy="2775859"/>
          </a:xfrm>
          <a:custGeom>
            <a:avLst/>
            <a:gdLst>
              <a:gd name="connsiteX0" fmla="*/ 1906524 w 3423175"/>
              <a:gd name="connsiteY0" fmla="*/ 0 h 2775859"/>
              <a:gd name="connsiteX1" fmla="*/ 3377691 w 3423175"/>
              <a:gd name="connsiteY1" fmla="*/ 693798 h 2775859"/>
              <a:gd name="connsiteX2" fmla="*/ 3423175 w 3423175"/>
              <a:gd name="connsiteY2" fmla="*/ 754624 h 2775859"/>
              <a:gd name="connsiteX3" fmla="*/ 3423175 w 3423175"/>
              <a:gd name="connsiteY3" fmla="*/ 2775859 h 2775859"/>
              <a:gd name="connsiteX4" fmla="*/ 211114 w 3423175"/>
              <a:gd name="connsiteY4" fmla="*/ 2775859 h 2775859"/>
              <a:gd name="connsiteX5" fmla="*/ 149824 w 3423175"/>
              <a:gd name="connsiteY5" fmla="*/ 2648629 h 2775859"/>
              <a:gd name="connsiteX6" fmla="*/ 0 w 3423175"/>
              <a:gd name="connsiteY6" fmla="*/ 1906524 h 2775859"/>
              <a:gd name="connsiteX7" fmla="*/ 1906524 w 3423175"/>
              <a:gd name="connsiteY7" fmla="*/ 0 h 2775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3C407C4-C676-0342-95A2-AB0373781680}"/>
              </a:ext>
            </a:extLst>
          </p:cNvPr>
          <p:cNvSpPr/>
          <p:nvPr/>
        </p:nvSpPr>
        <p:spPr>
          <a:xfrm>
            <a:off x="5977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969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A1D50-0C86-4044-98EC-59D817ACD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509" y="1607127"/>
            <a:ext cx="5458691" cy="306594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dirty="0"/>
              <a:t>Benefits of team working :​</a:t>
            </a:r>
            <a:br>
              <a:rPr lang="en-US" sz="2400" dirty="0"/>
            </a:br>
            <a:r>
              <a:rPr lang="en-US" sz="2000" dirty="0"/>
              <a:t>​</a:t>
            </a:r>
            <a:br>
              <a:rPr lang="en-US" sz="2000" dirty="0"/>
            </a:br>
            <a:r>
              <a:rPr lang="en-US" sz="2000" dirty="0"/>
              <a:t>1.Brainstorming​</a:t>
            </a:r>
            <a:br>
              <a:rPr lang="en-US" sz="2000" dirty="0"/>
            </a:br>
            <a:r>
              <a:rPr lang="en-US" sz="2000" dirty="0"/>
              <a:t>2.Solving problems</a:t>
            </a:r>
            <a:br>
              <a:rPr lang="en-US" sz="2000" dirty="0"/>
            </a:br>
            <a:r>
              <a:rPr lang="en-US" sz="2000" dirty="0"/>
              <a:t>3.Different expertise/talent​</a:t>
            </a:r>
            <a:br>
              <a:rPr lang="en-US" sz="2000" dirty="0"/>
            </a:br>
            <a:r>
              <a:rPr lang="en-US" sz="2000" dirty="0"/>
              <a:t>4.Support one another ​/ support network</a:t>
            </a:r>
            <a:br>
              <a:rPr lang="en-US" sz="2000" dirty="0"/>
            </a:br>
            <a:r>
              <a:rPr lang="en-US" sz="2000" dirty="0"/>
              <a:t>5.Win together​ /establish strong relationships</a:t>
            </a:r>
            <a:br>
              <a:rPr lang="en-US" sz="2000" dirty="0"/>
            </a:br>
            <a:r>
              <a:rPr lang="en-US" sz="2000" dirty="0"/>
              <a:t>6. increase knowledge and skills</a:t>
            </a:r>
            <a:br>
              <a:rPr lang="en-US" sz="2000" dirty="0"/>
            </a:br>
            <a:r>
              <a:rPr lang="en-US" sz="2000" dirty="0"/>
              <a:t>7.Different expertise​</a:t>
            </a:r>
            <a:br>
              <a:rPr lang="en-US" sz="2000" dirty="0"/>
            </a:br>
            <a:r>
              <a:rPr lang="en-US" sz="2000" dirty="0"/>
              <a:t>8.Workload can be shared​ /professional networking</a:t>
            </a:r>
            <a:br>
              <a:rPr lang="en-US" sz="2000" dirty="0"/>
            </a:br>
            <a:r>
              <a:rPr lang="en-US" sz="2000" dirty="0"/>
              <a:t>9. Boosts productivity</a:t>
            </a:r>
            <a:br>
              <a:rPr lang="en-US" sz="2000" dirty="0"/>
            </a:br>
            <a:r>
              <a:rPr lang="en-US" sz="2000" dirty="0"/>
              <a:t>10.improves morale</a:t>
            </a:r>
            <a:br>
              <a:rPr lang="en-US" sz="2000" dirty="0"/>
            </a:br>
            <a:r>
              <a:rPr lang="en-US" sz="2000" dirty="0"/>
              <a:t>11.promotes innovation</a:t>
            </a:r>
            <a:br>
              <a:rPr lang="en-US" sz="2000" dirty="0"/>
            </a:br>
            <a:r>
              <a:rPr lang="en-US" sz="2000" dirty="0"/>
              <a:t>12. improves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0998C-FB39-674C-8C63-70BE88E5B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627" y="4750893"/>
            <a:ext cx="4645250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   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4" descr="/var/folders/3m/x0rsmgdn1cz783n126vp_r6r0000gn/T/com.microsoft.Powerpoint/WebArchiveCopyPasteTempFiles/x9JYJQkMK93NwAAAABJRU5ErkJggg==">
            <a:extLst>
              <a:ext uri="{FF2B5EF4-FFF2-40B4-BE49-F238E27FC236}">
                <a16:creationId xmlns:a16="http://schemas.microsoft.com/office/drawing/2014/main" id="{FD1970B1-6860-1A49-989A-2BDD015080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5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387DE8E-BA4F-DE44-A91E-8552E7A39110}"/>
              </a:ext>
            </a:extLst>
          </p:cNvPr>
          <p:cNvSpPr/>
          <p:nvPr/>
        </p:nvSpPr>
        <p:spPr>
          <a:xfrm>
            <a:off x="5977217" y="3244334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 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63B947-7354-794C-BA36-CDC54114ADAF}"/>
              </a:ext>
            </a:extLst>
          </p:cNvPr>
          <p:cNvSpPr/>
          <p:nvPr/>
        </p:nvSpPr>
        <p:spPr>
          <a:xfrm>
            <a:off x="5977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-webkit-standard"/>
              </a:rPr>
              <a:t> 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5DD49B-8E8A-0446-A9D3-D8FA0F99A8F5}"/>
              </a:ext>
            </a:extLst>
          </p:cNvPr>
          <p:cNvSpPr txBox="1"/>
          <p:nvPr/>
        </p:nvSpPr>
        <p:spPr>
          <a:xfrm>
            <a:off x="5829300" y="5292090"/>
            <a:ext cx="2042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(CIF Training,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153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808F5-E3CA-3C4C-BDFD-323E6B55B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932754" cy="3272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fontAlgn="base"/>
            <a:r>
              <a:rPr lang="en-US" sz="2400" dirty="0"/>
              <a:t>Effective teamworking​</a:t>
            </a:r>
            <a:br>
              <a:rPr lang="en-US" sz="2400" dirty="0"/>
            </a:br>
            <a:br>
              <a:rPr lang="en-US" sz="1800" dirty="0"/>
            </a:br>
            <a:r>
              <a:rPr lang="en-US" sz="2000" dirty="0"/>
              <a:t>For effective teamwork to be successful it requires individuals to perform well individually as well as a team ,each individual will have different capabilities and expertise and a leader will need to  recognize and utilize these abilities</a:t>
            </a:r>
            <a:br>
              <a:rPr lang="en-US" sz="2000" dirty="0"/>
            </a:br>
            <a:endParaRPr lang="en-US" sz="2000" dirty="0"/>
          </a:p>
        </p:txBody>
      </p:sp>
      <p:sp>
        <p:nvSpPr>
          <p:cNvPr id="3076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/var/folders/3m/x0rsmgdn1cz783n126vp_r6r0000gn/T/com.microsoft.Powerpoint/WebArchiveCopyPasteTempFiles/B84lxNStE8yDAAAAAElFTkSuQmCC">
            <a:extLst>
              <a:ext uri="{FF2B5EF4-FFF2-40B4-BE49-F238E27FC236}">
                <a16:creationId xmlns:a16="http://schemas.microsoft.com/office/drawing/2014/main" id="{D29AA9FF-C55C-1A4D-B907-4AD774AAB3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" r="1" b="1"/>
          <a:stretch/>
        </p:blipFill>
        <p:spPr bwMode="auto"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510FF4-DEDE-2C4C-BC0B-81B732327580}"/>
              </a:ext>
            </a:extLst>
          </p:cNvPr>
          <p:cNvSpPr txBox="1"/>
          <p:nvPr/>
        </p:nvSpPr>
        <p:spPr>
          <a:xfrm>
            <a:off x="6137910" y="5360670"/>
            <a:ext cx="2324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(Characteristics,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607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  <a:alpha val="9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2EB29-49D6-ED42-AE9D-CE77B2C69F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3600" y="1396289"/>
            <a:ext cx="50063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Stages of team development</a:t>
            </a:r>
          </a:p>
        </p:txBody>
      </p:sp>
      <p:sp>
        <p:nvSpPr>
          <p:cNvPr id="62" name="Freeform: Shape 57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Freeform: Shape 59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1B937-085C-124C-AF6A-951CB8F3C2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8044" y="2871982"/>
            <a:ext cx="5006336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TUCKMANS MODEL (1965)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FORMING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STORMING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NORMING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PREFORMING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ADJOURNING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98E6B39-0BB6-6840-B923-17874A43C9BD}"/>
              </a:ext>
            </a:extLst>
          </p:cNvPr>
          <p:cNvSpPr txBox="1"/>
          <p:nvPr/>
        </p:nvSpPr>
        <p:spPr>
          <a:xfrm>
            <a:off x="8830971" y="5742131"/>
            <a:ext cx="18506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GB" dirty="0"/>
              <a:t>(Toggl.com, 2019)</a:t>
            </a:r>
          </a:p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47CFDD1-3AA5-E04E-A2A0-CBA355291172}"/>
              </a:ext>
            </a:extLst>
          </p:cNvPr>
          <p:cNvSpPr txBox="1"/>
          <p:nvPr/>
        </p:nvSpPr>
        <p:spPr>
          <a:xfrm>
            <a:off x="192862" y="5869672"/>
            <a:ext cx="2183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(Google.co.uk, 2019)</a:t>
            </a:r>
          </a:p>
          <a:p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AD10240-BB8D-5749-A1D9-D997E19D9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207563" cy="5739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864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42009-7DDA-444A-90FD-2B460F083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 dirty="0"/>
              <a:t>Group Properties</a:t>
            </a:r>
            <a:br>
              <a:rPr lang="en-US" sz="1400" dirty="0"/>
            </a:br>
            <a:br>
              <a:rPr lang="en-US" sz="1800" dirty="0"/>
            </a:br>
            <a:r>
              <a:rPr lang="en-US" sz="1800" dirty="0"/>
              <a:t>There are several properties in a group that help shape behavior. They help help an predict an individuals behavior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17477-E39A-FC4E-A434-010D35A62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7"/>
            <a:ext cx="5314543" cy="4246474"/>
          </a:xfrm>
        </p:spPr>
        <p:txBody>
          <a:bodyPr anchor="t">
            <a:normAutofit fontScale="77500" lnSpcReduction="20000"/>
          </a:bodyPr>
          <a:lstStyle/>
          <a:p>
            <a:r>
              <a:rPr lang="en-US" sz="1800" dirty="0"/>
              <a:t>Roles –our own views on how we think we are suppose to act in a given situation.</a:t>
            </a:r>
          </a:p>
          <a:p>
            <a:endParaRPr lang="en-US" sz="1800" dirty="0"/>
          </a:p>
          <a:p>
            <a:r>
              <a:rPr lang="en-US" sz="1800" dirty="0"/>
              <a:t>Norms—where a group have established or accepted a norm behavior, here the majority of the groups behavior still informal.</a:t>
            </a:r>
          </a:p>
          <a:p>
            <a:endParaRPr lang="en-US" sz="1800" dirty="0"/>
          </a:p>
          <a:p>
            <a:r>
              <a:rPr lang="en-US" sz="1800" dirty="0"/>
              <a:t>Status—an individuals personal characteristics or a rank given to a group.</a:t>
            </a:r>
          </a:p>
          <a:p>
            <a:endParaRPr lang="en-US" sz="1800" dirty="0"/>
          </a:p>
          <a:p>
            <a:r>
              <a:rPr lang="en-US" sz="1800" dirty="0"/>
              <a:t>Size—size of a group affects group behavior.</a:t>
            </a:r>
          </a:p>
          <a:p>
            <a:endParaRPr lang="en-US" sz="1800" dirty="0"/>
          </a:p>
          <a:p>
            <a:r>
              <a:rPr lang="en-US" sz="1800" dirty="0"/>
              <a:t>Cohievness—high cohieveness  and high performance norms brings high productivity. But if cohievness is high and performance is low productivity is low </a:t>
            </a:r>
          </a:p>
          <a:p>
            <a:endParaRPr lang="en-US" sz="1800" dirty="0"/>
          </a:p>
          <a:p>
            <a:r>
              <a:rPr lang="en-US" sz="1800" dirty="0"/>
              <a:t>Diversity—when a group is diverse, different levels of characteristics can take over and bring conflict to a group. Diversity has no impact on a group performance if human resources practice is in place.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2457ED-CCB6-054C-86FB-C60DC8EAB9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03" r="16658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20A070-2F89-F747-8D28-E5551AF041E5}"/>
              </a:ext>
            </a:extLst>
          </p:cNvPr>
          <p:cNvSpPr txBox="1"/>
          <p:nvPr/>
        </p:nvSpPr>
        <p:spPr>
          <a:xfrm>
            <a:off x="1371600" y="240030"/>
            <a:ext cx="2293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Google.co.uk. (2019). 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484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FBF64-2B26-9B46-811B-2C528CEE9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7368" y="720993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SUCCESSFUL TEAM DEVELOPMENT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BF176D-5121-DA49-9955-DEE03DF99D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9382" y="720993"/>
            <a:ext cx="4047843" cy="40478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B7FFE5-4F61-1048-BBBC-787016107B65}"/>
              </a:ext>
            </a:extLst>
          </p:cNvPr>
          <p:cNvSpPr txBox="1"/>
          <p:nvPr/>
        </p:nvSpPr>
        <p:spPr>
          <a:xfrm>
            <a:off x="6951809" y="3772576"/>
            <a:ext cx="44611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Elements of successful team development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Healthy debate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Commitment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Accountability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Focus on 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E78905-F0D8-F543-9BB4-9A99E1464D7C}"/>
              </a:ext>
            </a:extLst>
          </p:cNvPr>
          <p:cNvSpPr txBox="1"/>
          <p:nvPr/>
        </p:nvSpPr>
        <p:spPr>
          <a:xfrm>
            <a:off x="5036252" y="5869285"/>
            <a:ext cx="2421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(Keepers Staffing,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19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9A6A4-E4ED-BA48-AABF-8720C9F50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164" y="671945"/>
            <a:ext cx="4645250" cy="2362199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a team ?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055D0081-4E91-9043-9139-B90B19CC39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363"/>
          <a:stretch/>
        </p:blipFill>
        <p:spPr>
          <a:xfrm>
            <a:off x="419382" y="937260"/>
            <a:ext cx="4716871" cy="3166220"/>
          </a:xfrm>
          <a:prstGeom prst="rect">
            <a:avLst/>
          </a:prstGeom>
          <a:effectLst>
            <a:softEdge rad="2667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16B194A-CF5D-AE43-8602-34F8663BB42F}"/>
              </a:ext>
            </a:extLst>
          </p:cNvPr>
          <p:cNvSpPr txBox="1"/>
          <p:nvPr/>
        </p:nvSpPr>
        <p:spPr>
          <a:xfrm>
            <a:off x="7439891" y="3948545"/>
            <a:ext cx="31588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 team is a group of people with a full set of complimentary skills required to complete a task,  job or project.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160BD6-7741-514C-98D5-294A54E412A3}"/>
              </a:ext>
            </a:extLst>
          </p:cNvPr>
          <p:cNvSpPr txBox="1"/>
          <p:nvPr/>
        </p:nvSpPr>
        <p:spPr>
          <a:xfrm>
            <a:off x="6011265" y="5539724"/>
            <a:ext cx="3171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(BusinessDictionary.com,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792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92C7B4-6AF8-8242-9B09-908650584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Team development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B1D05-CE59-5F48-B95A-76F5441F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 </a:t>
            </a: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https://www.youtube.com/watch?time_continue=7&amp;v=0XmPz4dtEnQ</a:t>
            </a: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9928C83-815C-4D4F-A454-6ABA3991F672}"/>
              </a:ext>
            </a:extLst>
          </p:cNvPr>
          <p:cNvSpPr txBox="1"/>
          <p:nvPr/>
        </p:nvSpPr>
        <p:spPr>
          <a:xfrm>
            <a:off x="2466109" y="5472545"/>
            <a:ext cx="2784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(Busph otlt 2015.teams introduction)</a:t>
            </a:r>
          </a:p>
        </p:txBody>
      </p:sp>
    </p:spTree>
    <p:extLst>
      <p:ext uri="{BB962C8B-B14F-4D97-AF65-F5344CB8AC3E}">
        <p14:creationId xmlns:p14="http://schemas.microsoft.com/office/powerpoint/2010/main" val="3260117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6FAE9-1DE6-1E4B-8A9F-7E2AC0EE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Steps to build a successful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E1A4F-29FC-384C-84B8-C4EEC6908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1800" dirty="0"/>
              <a:t> communicate well with each other</a:t>
            </a:r>
          </a:p>
          <a:p>
            <a:r>
              <a:rPr lang="en-US" sz="1800" dirty="0"/>
              <a:t> focus on goals and results </a:t>
            </a:r>
          </a:p>
          <a:p>
            <a:r>
              <a:rPr lang="en-US" sz="1800" dirty="0"/>
              <a:t>Everyone contributes their fare share</a:t>
            </a:r>
          </a:p>
          <a:p>
            <a:r>
              <a:rPr lang="en-US" sz="1800" dirty="0"/>
              <a:t>offer each other support</a:t>
            </a:r>
          </a:p>
          <a:p>
            <a:r>
              <a:rPr lang="en-US" sz="1800" dirty="0"/>
              <a:t>Team members are diverse</a:t>
            </a:r>
          </a:p>
          <a:p>
            <a:r>
              <a:rPr lang="en-US" sz="1800" dirty="0"/>
              <a:t>Good leadership</a:t>
            </a:r>
          </a:p>
          <a:p>
            <a:r>
              <a:rPr lang="en-US" sz="1800" dirty="0"/>
              <a:t> organized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D4C57B-237F-4B41-B49A-5B429F03B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94" r="19025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1594D5-BB2B-5141-BF14-7241A4A49CEE}"/>
              </a:ext>
            </a:extLst>
          </p:cNvPr>
          <p:cNvSpPr txBox="1"/>
          <p:nvPr/>
        </p:nvSpPr>
        <p:spPr>
          <a:xfrm>
            <a:off x="2263140" y="5166360"/>
            <a:ext cx="2946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(Undercover Recruiter,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293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EC560-FB7E-E442-9FB5-31EAC0E78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fontAlgn="base"/>
            <a:r>
              <a:rPr lang="en-GB" sz="1800" dirty="0"/>
              <a:t>Team roles is to preform at your best when you are in a team and to have a clear understanding of your responsibilities, It is to estimate each one strength and weaknesses to produce a great result. It also helps your team to learn different ways on how to develop their achievement and to maintain, supportive andro-operative relationship to deliver the task effectively</a:t>
            </a:r>
            <a:r>
              <a:rPr lang="en-US" sz="1800" dirty="0"/>
              <a:t>​</a:t>
            </a:r>
          </a:p>
          <a:p>
            <a:pPr marL="0" indent="0" fontAlgn="base">
              <a:buNone/>
            </a:pPr>
            <a:r>
              <a:rPr lang="en-GB" sz="1800" dirty="0"/>
              <a:t>​</a:t>
            </a:r>
          </a:p>
          <a:p>
            <a:pPr fontAlgn="base"/>
            <a:r>
              <a:rPr lang="en-GB" sz="1800" dirty="0"/>
              <a:t>Here I have mention below  Belbin nine team roles and the example of how to contribute with other in the appropriate way.</a:t>
            </a:r>
            <a:r>
              <a:rPr lang="en-US" sz="1800" dirty="0"/>
              <a:t>​</a:t>
            </a:r>
          </a:p>
          <a:p>
            <a:endParaRPr lang="en-US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1DFA7-8F5D-BB49-9A88-AFB6E47ED6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85" r="20751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64176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695C4-90F3-AC42-968E-E91C67FF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08B83-3BC0-F14C-AD49-8A1BCFACD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9BEAECF6-991C-694D-82E3-5A7802CC6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4747" y="1103586"/>
            <a:ext cx="6382620" cy="47869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08A5063-B9C8-E54B-BECC-6881B4FD25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126" y="300686"/>
            <a:ext cx="2695074" cy="2780439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32A5528-DD48-7945-9FBC-45862B1DD650}"/>
              </a:ext>
            </a:extLst>
          </p:cNvPr>
          <p:cNvSpPr txBox="1"/>
          <p:nvPr/>
        </p:nvSpPr>
        <p:spPr>
          <a:xfrm>
            <a:off x="1011254" y="5372932"/>
            <a:ext cx="2874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 </a:t>
            </a:r>
            <a:r>
              <a:rPr lang="en-GB" dirty="0"/>
              <a:t>(Tools4Management, 2019)</a:t>
            </a:r>
          </a:p>
        </p:txBody>
      </p:sp>
    </p:spTree>
    <p:extLst>
      <p:ext uri="{BB962C8B-B14F-4D97-AF65-F5344CB8AC3E}">
        <p14:creationId xmlns:p14="http://schemas.microsoft.com/office/powerpoint/2010/main" val="522848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75117-CB93-3448-A24C-C9962312D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655" y="643467"/>
            <a:ext cx="4303986" cy="2131264"/>
          </a:xfrm>
          <a:prstGeom prst="ellipse">
            <a:avLst/>
          </a:prstGeom>
          <a:noFill/>
          <a:ln w="19050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1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This</a:t>
            </a:r>
            <a:r>
              <a:rPr lang="en-US" sz="1800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1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is how the</a:t>
            </a:r>
            <a:r>
              <a:rPr lang="en-US" sz="1800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1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methods</a:t>
            </a:r>
            <a:r>
              <a:rPr lang="en-US" sz="1800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1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are</a:t>
            </a:r>
            <a:r>
              <a:rPr lang="en-US" sz="1800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18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implemented</a:t>
            </a:r>
            <a:endParaRPr lang="en-US" sz="1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15C62-5FB5-434D-8E64-4D29927E2E24}"/>
              </a:ext>
            </a:extLst>
          </p:cNvPr>
          <p:cNvSpPr txBox="1"/>
          <p:nvPr/>
        </p:nvSpPr>
        <p:spPr>
          <a:xfrm>
            <a:off x="643467" y="2969120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 (Google.com, 2019)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2376BFB-D337-6249-B864-122E2F339D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742741" y="643467"/>
            <a:ext cx="6805792" cy="500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6358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82BD70C-C4A0-46C4-9518-A731098B4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29D7E-8261-5C40-96BA-3896A3613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72445" y="3640254"/>
            <a:ext cx="5319433" cy="2076333"/>
          </a:xfrm>
        </p:spPr>
        <p:txBody>
          <a:bodyPr anchor="t">
            <a:normAutofit/>
          </a:bodyPr>
          <a:lstStyle/>
          <a:p>
            <a:pPr algn="l"/>
            <a:r>
              <a:rPr lang="en-US" sz="4800" dirty="0">
                <a:solidFill>
                  <a:schemeClr val="bg1"/>
                </a:solidFill>
              </a:rPr>
              <a:t>Managing Conflict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A0587-5DDD-6B42-9A09-16C12EC105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72446" y="2668075"/>
            <a:ext cx="5319431" cy="972180"/>
          </a:xfrm>
        </p:spPr>
        <p:txBody>
          <a:bodyPr anchor="b">
            <a:noAutofit/>
          </a:bodyPr>
          <a:lstStyle/>
          <a:p>
            <a:pPr algn="l"/>
            <a:r>
              <a:rPr lang="en-US" sz="1800" dirty="0">
                <a:solidFill>
                  <a:schemeClr val="bg1"/>
                </a:solidFill>
              </a:rPr>
              <a:t>Conflict management is a vital skill that involves handling confrontations tactfully and constructively.</a:t>
            </a:r>
          </a:p>
          <a:p>
            <a:pPr algn="l"/>
            <a:r>
              <a:rPr lang="en-US" sz="1800" dirty="0">
                <a:solidFill>
                  <a:schemeClr val="bg1"/>
                </a:solidFill>
              </a:rPr>
              <a:t>Your aim will be  to learn from the experience and improve business relation skills.</a:t>
            </a:r>
          </a:p>
          <a:p>
            <a:pPr algn="l"/>
            <a:r>
              <a:rPr lang="en-US" sz="1800" dirty="0">
                <a:solidFill>
                  <a:schemeClr val="bg1"/>
                </a:solidFill>
              </a:rPr>
              <a:t>The aim will be to resolve the conflict in a way that respects everyone's wishes and needs.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9B74A45-BDDD-4892-B8C0-B290C0944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79352" cy="6374535"/>
          </a:xfrm>
          <a:custGeom>
            <a:avLst/>
            <a:gdLst>
              <a:gd name="connsiteX0" fmla="*/ 609861 w 5379352"/>
              <a:gd name="connsiteY0" fmla="*/ 6374535 h 6374535"/>
              <a:gd name="connsiteX1" fmla="*/ 3449004 w 5379352"/>
              <a:gd name="connsiteY1" fmla="*/ 6374535 h 6374535"/>
              <a:gd name="connsiteX2" fmla="*/ 3628245 w 5379352"/>
              <a:gd name="connsiteY2" fmla="*/ 6288190 h 6374535"/>
              <a:gd name="connsiteX3" fmla="*/ 5379352 w 5379352"/>
              <a:gd name="connsiteY3" fmla="*/ 3346018 h 6374535"/>
              <a:gd name="connsiteX4" fmla="*/ 2033334 w 5379352"/>
              <a:gd name="connsiteY4" fmla="*/ 0 h 6374535"/>
              <a:gd name="connsiteX5" fmla="*/ 129310 w 5379352"/>
              <a:gd name="connsiteY5" fmla="*/ 594192 h 6374535"/>
              <a:gd name="connsiteX6" fmla="*/ 0 w 5379352"/>
              <a:gd name="connsiteY6" fmla="*/ 692103 h 6374535"/>
              <a:gd name="connsiteX7" fmla="*/ 0 w 5379352"/>
              <a:gd name="connsiteY7" fmla="*/ 5999934 h 6374535"/>
              <a:gd name="connsiteX8" fmla="*/ 129311 w 5379352"/>
              <a:gd name="connsiteY8" fmla="*/ 6097845 h 6374535"/>
              <a:gd name="connsiteX9" fmla="*/ 367831 w 5379352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79352" h="6374535">
                <a:moveTo>
                  <a:pt x="609861" y="6374535"/>
                </a:moveTo>
                <a:lnTo>
                  <a:pt x="3449004" y="6374535"/>
                </a:lnTo>
                <a:lnTo>
                  <a:pt x="3628245" y="6288190"/>
                </a:lnTo>
                <a:cubicBezTo>
                  <a:pt x="4671283" y="5721578"/>
                  <a:pt x="5379352" y="4616487"/>
                  <a:pt x="5379352" y="3346018"/>
                </a:cubicBezTo>
                <a:cubicBezTo>
                  <a:pt x="5379352" y="1498063"/>
                  <a:pt x="3881289" y="0"/>
                  <a:pt x="2033334" y="0"/>
                </a:cubicBezTo>
                <a:cubicBezTo>
                  <a:pt x="1325914" y="0"/>
                  <a:pt x="669769" y="219535"/>
                  <a:pt x="129310" y="594192"/>
                </a:cubicBezTo>
                <a:lnTo>
                  <a:pt x="0" y="692103"/>
                </a:lnTo>
                <a:lnTo>
                  <a:pt x="0" y="5999934"/>
                </a:lnTo>
                <a:lnTo>
                  <a:pt x="129311" y="6097845"/>
                </a:lnTo>
                <a:cubicBezTo>
                  <a:pt x="206519" y="6151367"/>
                  <a:pt x="286089" y="6201724"/>
                  <a:pt x="367831" y="624872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516C73E-9465-4C9E-9B86-9E58FB32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" y="0"/>
            <a:ext cx="5210147" cy="6210629"/>
          </a:xfrm>
          <a:custGeom>
            <a:avLst/>
            <a:gdLst>
              <a:gd name="connsiteX0" fmla="*/ 1058223 w 5210147"/>
              <a:gd name="connsiteY0" fmla="*/ 0 h 6210629"/>
              <a:gd name="connsiteX1" fmla="*/ 3003078 w 5210147"/>
              <a:gd name="connsiteY1" fmla="*/ 0 h 6210629"/>
              <a:gd name="connsiteX2" fmla="*/ 3266657 w 5210147"/>
              <a:gd name="connsiteY2" fmla="*/ 96471 h 6210629"/>
              <a:gd name="connsiteX3" fmla="*/ 5210147 w 5210147"/>
              <a:gd name="connsiteY3" fmla="*/ 3028517 h 6210629"/>
              <a:gd name="connsiteX4" fmla="*/ 2028035 w 5210147"/>
              <a:gd name="connsiteY4" fmla="*/ 6210629 h 6210629"/>
              <a:gd name="connsiteX5" fmla="*/ 3916 w 5210147"/>
              <a:gd name="connsiteY5" fmla="*/ 5483989 h 6210629"/>
              <a:gd name="connsiteX6" fmla="*/ 0 w 5210147"/>
              <a:gd name="connsiteY6" fmla="*/ 5480430 h 6210629"/>
              <a:gd name="connsiteX7" fmla="*/ 0 w 5210147"/>
              <a:gd name="connsiteY7" fmla="*/ 576603 h 6210629"/>
              <a:gd name="connsiteX8" fmla="*/ 3916 w 5210147"/>
              <a:gd name="connsiteY8" fmla="*/ 573044 h 6210629"/>
              <a:gd name="connsiteX9" fmla="*/ 933918 w 5210147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10147" h="6210629">
                <a:moveTo>
                  <a:pt x="1058223" y="0"/>
                </a:moveTo>
                <a:lnTo>
                  <a:pt x="3003078" y="0"/>
                </a:lnTo>
                <a:lnTo>
                  <a:pt x="3266657" y="96471"/>
                </a:lnTo>
                <a:cubicBezTo>
                  <a:pt x="4408765" y="579542"/>
                  <a:pt x="5210147" y="1710443"/>
                  <a:pt x="5210147" y="3028517"/>
                </a:cubicBezTo>
                <a:cubicBezTo>
                  <a:pt x="5210147" y="4785949"/>
                  <a:pt x="3785467" y="6210629"/>
                  <a:pt x="2028035" y="6210629"/>
                </a:cubicBezTo>
                <a:cubicBezTo>
                  <a:pt x="1259159" y="6210629"/>
                  <a:pt x="553973" y="5937936"/>
                  <a:pt x="3916" y="5483989"/>
                </a:cubicBezTo>
                <a:lnTo>
                  <a:pt x="0" y="5480430"/>
                </a:lnTo>
                <a:lnTo>
                  <a:pt x="0" y="576603"/>
                </a:lnTo>
                <a:lnTo>
                  <a:pt x="3916" y="573044"/>
                </a:lnTo>
                <a:cubicBezTo>
                  <a:pt x="278945" y="346070"/>
                  <a:pt x="592755" y="164410"/>
                  <a:pt x="933918" y="394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BCD8DD1D-5B46-5C42-86EF-1A91F0B22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41" y="2067402"/>
            <a:ext cx="3440610" cy="190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751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F7309-318C-1346-B6F3-BA56DAD85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1464" y="472249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Avoiding conflict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242A72-CE59-284A-B538-18D51B9880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1923393"/>
            <a:ext cx="5820780" cy="41312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Doing a risk assessment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Become a mediator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Provide recourses and support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Don’t ignore it, resolve it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Promote difference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Learn to listen actively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Stay calm and in control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Attack the problem not the person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Be supportive.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9FA8D8-54C5-314E-9699-0C54657268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9" r="4734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8C17B8-B799-C646-B87D-EAC85967FC67}"/>
              </a:ext>
            </a:extLst>
          </p:cNvPr>
          <p:cNvSpPr txBox="1"/>
          <p:nvPr/>
        </p:nvSpPr>
        <p:spPr>
          <a:xfrm>
            <a:off x="945931" y="6164134"/>
            <a:ext cx="2062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(My.adp.com,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863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3FA6E-6CD9-5F48-8D14-F2AF4F01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25" y="2320128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Different types of alternative dispute resolutions are.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9FE7B-4E6F-5846-810F-965C33486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5332" y="1412489"/>
            <a:ext cx="6875481" cy="436384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Informal discussions </a:t>
            </a:r>
            <a:r>
              <a:rPr lang="en-US" sz="1800" dirty="0"/>
              <a:t>– involves sitting down and talking through the issue, this gives opportunities to voice opinions, concerns and agree to a solution.</a:t>
            </a:r>
          </a:p>
          <a:p>
            <a:endParaRPr lang="en-US" sz="1800" dirty="0"/>
          </a:p>
          <a:p>
            <a:r>
              <a:rPr lang="en-US" sz="1800" dirty="0">
                <a:highlight>
                  <a:srgbClr val="FFFF00"/>
                </a:highlight>
              </a:rPr>
              <a:t>Mediation -  </a:t>
            </a:r>
            <a:r>
              <a:rPr lang="en-US" sz="1800" dirty="0"/>
              <a:t>involves having a trained mediator having discussions to solve the issue. Mediators are professionals that can encourage people to talk calm and encourage to listen to one another</a:t>
            </a:r>
          </a:p>
          <a:p>
            <a:endParaRPr lang="en-US" sz="1800" dirty="0"/>
          </a:p>
          <a:p>
            <a:r>
              <a:rPr lang="en-US" sz="1800" dirty="0">
                <a:highlight>
                  <a:srgbClr val="FFFF00"/>
                </a:highlight>
              </a:rPr>
              <a:t>Conciliation – </a:t>
            </a:r>
            <a:r>
              <a:rPr lang="en-US" sz="1800" dirty="0"/>
              <a:t>similar to mediation but here the conciliator is reasonable for making a final decision to settle differences.</a:t>
            </a:r>
          </a:p>
          <a:p>
            <a:endParaRPr lang="en-US" sz="1800" dirty="0"/>
          </a:p>
          <a:p>
            <a:r>
              <a:rPr lang="en-US" sz="1800" dirty="0">
                <a:highlight>
                  <a:srgbClr val="FFFF00"/>
                </a:highlight>
              </a:rPr>
              <a:t>Arbitration </a:t>
            </a:r>
            <a:r>
              <a:rPr lang="en-US" sz="1800" dirty="0"/>
              <a:t>– this is more a formal method. Evidence of both sides of the conflict are recorded and submitted to an arbitrator. Here lawyer may be present. It can be a legally binding settlement that both parties will have to pre agree to.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5B2904-1246-C34E-86CF-DFD3BEC627B6}"/>
              </a:ext>
            </a:extLst>
          </p:cNvPr>
          <p:cNvSpPr txBox="1"/>
          <p:nvPr/>
        </p:nvSpPr>
        <p:spPr>
          <a:xfrm>
            <a:off x="8461248" y="405628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(Burton and Burton,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F38D22-0978-9D40-A0DC-4EE3A8229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64" y="76509"/>
            <a:ext cx="3873500" cy="2095500"/>
          </a:xfrm>
          <a:prstGeom prst="rect">
            <a:avLst/>
          </a:prstGeom>
          <a:effectLst>
            <a:outerShdw dist="50800" dir="5400000" algn="ctr" rotWithShape="0">
              <a:srgbClr val="000000">
                <a:alpha val="43137"/>
              </a:srgbClr>
            </a:outerShdw>
            <a:reflection endPos="0" dist="50800" dir="5400000" sy="-100000" algn="bl" rotWithShape="0"/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40196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05A3C-235B-5740-A123-36F583C7C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CC88A-70EE-0648-9117-8F5C0A9C2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06" y="1199408"/>
            <a:ext cx="10515598" cy="51390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" dirty="0">
                <a:solidFill>
                  <a:srgbClr val="FFFFFF"/>
                </a:solidFill>
              </a:rPr>
              <a:t> </a:t>
            </a:r>
            <a:endParaRPr lang="en-GB" sz="4800" dirty="0">
              <a:solidFill>
                <a:srgbClr val="FFFFFF"/>
              </a:solidFill>
            </a:endParaRPr>
          </a:p>
          <a:p>
            <a:r>
              <a:rPr lang="en-US" sz="4800" dirty="0">
                <a:solidFill>
                  <a:srgbClr val="FFFFFF"/>
                </a:solidFill>
              </a:rPr>
              <a:t>(Busph otlt 2015.teams introduction)</a:t>
            </a:r>
            <a:endParaRPr lang="en-GB" sz="4800" dirty="0">
              <a:solidFill>
                <a:srgbClr val="FFFFFF"/>
              </a:solidFill>
            </a:endParaRPr>
          </a:p>
          <a:p>
            <a:r>
              <a:rPr lang="en-GB" sz="4800" dirty="0">
                <a:solidFill>
                  <a:srgbClr val="FFFFFF"/>
                </a:solidFill>
              </a:rPr>
              <a:t>Belbin, R. Meredith(2003)</a:t>
            </a:r>
          </a:p>
          <a:p>
            <a:r>
              <a:rPr lang="en-GB" sz="4800" dirty="0">
                <a:solidFill>
                  <a:srgbClr val="FFFFFF"/>
                </a:solidFill>
              </a:rPr>
              <a:t>Burton, L. and Burton, L. (2019). </a:t>
            </a:r>
            <a:r>
              <a:rPr lang="en-GB" sz="4800" i="1" dirty="0">
                <a:solidFill>
                  <a:srgbClr val="FFFFFF"/>
                </a:solidFill>
              </a:rPr>
              <a:t>Top 10 Tips for Dealing with Conflict Management in the Workplace</a:t>
            </a:r>
            <a:r>
              <a:rPr lang="en-GB" sz="4800" dirty="0">
                <a:solidFill>
                  <a:srgbClr val="FFFFFF"/>
                </a:solidFill>
              </a:rPr>
              <a:t>. [online] The Hub | High Speed Training. Available at: https://www.highspeedtraining.co.uk/hub/conflict-management-in-the-workplace/ [Accessed 16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 BusinessDictionary.com. (2019). </a:t>
            </a:r>
            <a:r>
              <a:rPr lang="en-GB" sz="4800" i="1" dirty="0">
                <a:solidFill>
                  <a:srgbClr val="FFFFFF"/>
                </a:solidFill>
              </a:rPr>
              <a:t>Which of your friends needs to learn this term?</a:t>
            </a:r>
            <a:r>
              <a:rPr lang="en-GB" sz="4800" dirty="0">
                <a:solidFill>
                  <a:srgbClr val="FFFFFF"/>
                </a:solidFill>
              </a:rPr>
              <a:t>. [online] Available at: http://www.businessdictionary.com/definition/team.html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Characteristics, H. (2019). </a:t>
            </a:r>
            <a:r>
              <a:rPr lang="en-GB" sz="4800" i="1" dirty="0">
                <a:solidFill>
                  <a:srgbClr val="FFFFFF"/>
                </a:solidFill>
              </a:rPr>
              <a:t>How to Define an Effective Team? 11 Characteristics | Hygger Blog</a:t>
            </a:r>
            <a:r>
              <a:rPr lang="en-GB" sz="4800" dirty="0">
                <a:solidFill>
                  <a:srgbClr val="FFFFFF"/>
                </a:solidFill>
              </a:rPr>
              <a:t>. [online] Hygger. Available at: https://hygger.io/blog/11-characteristics-of-effective-team/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CIF Training. (2019). </a:t>
            </a:r>
            <a:r>
              <a:rPr lang="en-GB" sz="4800" i="1" dirty="0">
                <a:solidFill>
                  <a:srgbClr val="FFFFFF"/>
                </a:solidFill>
              </a:rPr>
              <a:t>The Benefits of Teamwork in the Workplace | CIF Training</a:t>
            </a:r>
            <a:r>
              <a:rPr lang="en-GB" sz="4800" dirty="0">
                <a:solidFill>
                  <a:srgbClr val="FFFFFF"/>
                </a:solidFill>
              </a:rPr>
              <a:t>. [online] Available at: https://ciftraining.ie/2018/03/the-benefits-of-teamwork-in-the-workplace/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Google.co.uk. (2019). </a:t>
            </a:r>
            <a:r>
              <a:rPr lang="en-GB" sz="4800" i="1" dirty="0">
                <a:solidFill>
                  <a:srgbClr val="FFFFFF"/>
                </a:solidFill>
              </a:rPr>
              <a:t>group properties of status size cohesiveness and diversity - Google Search</a:t>
            </a:r>
            <a:r>
              <a:rPr lang="en-GB" sz="4800" dirty="0">
                <a:solidFill>
                  <a:srgbClr val="FFFFFF"/>
                </a:solidFill>
              </a:rPr>
              <a:t>. [online] Available at: https://www.google.co.uk/search?q=group+properties+of+status+size+cohesiveness+and+diversity&amp;tbm=isch&amp;tbs=rimg:CUHfWI3ke5H3IjhBhBRRsMM_1OXdpr2SZTTAjoBhCWvWwqYYf6ha37yxMQ4deXsi444SKmJeWZ6tGGR8q92OTWAx6yyoSCUGEFFGwwz85Effq1Wi6N08FKhIJd2mvZJlNMCMR5IPI0AYBZLUqEgmgGEJa9bCphhFRG6m5opnPuCoSCR_1qFrfvLExDERgxtFzNlG2-KhIJh15eyLjjhIoR-4fldDwQKVsqEgmYl5Znq0YZHxEmXaJA3DzOfCoSCSr3Y5NYDHrLEf3f62NxCOZa&amp;tbo=u&amp;sa=X&amp;ved=2ahUKEwiX0_rDl5ziAhVpyoUKHT_mBcMQ9C96BAgBEBg&amp;biw=1440&amp;bih=837&amp;dpr=1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Google.co.uk. (2019). </a:t>
            </a:r>
            <a:r>
              <a:rPr lang="en-GB" sz="4800" i="1" dirty="0">
                <a:solidFill>
                  <a:srgbClr val="FFFFFF"/>
                </a:solidFill>
              </a:rPr>
              <a:t>stages of team development - Google Search</a:t>
            </a:r>
            <a:r>
              <a:rPr lang="en-GB" sz="4800" dirty="0">
                <a:solidFill>
                  <a:srgbClr val="FFFFFF"/>
                </a:solidFill>
              </a:rPr>
              <a:t>. [online] Available at: https://www.google.co.uk/search?q=stages+of+team+development&amp;source=lnms&amp;tbm=isch&amp;sa=X&amp;ved=0ahUKEwjEi-uF9ZjiAhUJVBUIHYITCX8Q_AUIDigB&amp;biw=1321&amp;bih=778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Google.com. (2019). </a:t>
            </a:r>
            <a:r>
              <a:rPr lang="en-GB" sz="4800" i="1" dirty="0">
                <a:solidFill>
                  <a:srgbClr val="FFFFFF"/>
                </a:solidFill>
              </a:rPr>
              <a:t>belbin - Google Search</a:t>
            </a:r>
            <a:r>
              <a:rPr lang="en-GB" sz="4800" dirty="0">
                <a:solidFill>
                  <a:srgbClr val="FFFFFF"/>
                </a:solidFill>
              </a:rPr>
              <a:t>. [online] Available at: https://www.google.com/search?q=belbin&amp;client=safari&amp;rls=en&amp;source=lnms&amp;tbm=isch&amp;sa=X&amp;ved=0ahUKEwiNtt7O1J3iAhWVRxUIHctoDH8Q_AUIDigB&amp;biw=612&amp;bih=753#imgrc=ZeLWU3hdUsuYJM: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Keepers Staffing. (2019). </a:t>
            </a:r>
            <a:r>
              <a:rPr lang="en-GB" sz="4800" i="1" dirty="0">
                <a:solidFill>
                  <a:srgbClr val="FFFFFF"/>
                </a:solidFill>
              </a:rPr>
              <a:t>Five Elements of a Successful Team - Keepers Staffing</a:t>
            </a:r>
            <a:r>
              <a:rPr lang="en-GB" sz="4800" dirty="0">
                <a:solidFill>
                  <a:srgbClr val="FFFFFF"/>
                </a:solidFill>
              </a:rPr>
              <a:t>. [online] Available at: http://keepersstaffing.com/blog/five-elements-of-a-successful-team/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Toggl.com. (2019). </a:t>
            </a:r>
            <a:r>
              <a:rPr lang="en-GB" sz="4800" i="1" dirty="0">
                <a:solidFill>
                  <a:srgbClr val="FFFFFF"/>
                </a:solidFill>
              </a:rPr>
              <a:t>5 Stages of Team Development</a:t>
            </a:r>
            <a:r>
              <a:rPr lang="en-GB" sz="4800" dirty="0">
                <a:solidFill>
                  <a:srgbClr val="FFFFFF"/>
                </a:solidFill>
              </a:rPr>
              <a:t>. [online] Available at: https://toggl.com/stages-of-team-development/ [Accessed 15 May 2019].</a:t>
            </a:r>
          </a:p>
          <a:p>
            <a:r>
              <a:rPr lang="en-GB" sz="4800" dirty="0">
                <a:solidFill>
                  <a:srgbClr val="FFFFFF"/>
                </a:solidFill>
              </a:rPr>
              <a:t>Tools4Management. (2019). </a:t>
            </a:r>
            <a:r>
              <a:rPr lang="en-GB" sz="4800" i="1" dirty="0">
                <a:solidFill>
                  <a:srgbClr val="FFFFFF"/>
                </a:solidFill>
              </a:rPr>
              <a:t>Belbin's Team Roles- A Detailed Study - Tools4Management</a:t>
            </a:r>
            <a:r>
              <a:rPr lang="en-GB" sz="4800" dirty="0">
                <a:solidFill>
                  <a:srgbClr val="FFFFFF"/>
                </a:solidFill>
              </a:rPr>
              <a:t>. [online] Available at: https://www.tools4management.com/article/belbins-team-roles-a-detailed-study/ [Accessed 15 May 2019]. </a:t>
            </a:r>
          </a:p>
          <a:p>
            <a:r>
              <a:rPr lang="en-GB" sz="4800" dirty="0">
                <a:solidFill>
                  <a:srgbClr val="FFFFFF"/>
                </a:solidFill>
              </a:rPr>
              <a:t>Undercover Recruiter. (2019). </a:t>
            </a:r>
            <a:r>
              <a:rPr lang="en-GB" sz="4800" i="1" dirty="0">
                <a:solidFill>
                  <a:srgbClr val="FFFFFF"/>
                </a:solidFill>
              </a:rPr>
              <a:t>Top 7 Qualities of a Successful Team</a:t>
            </a:r>
            <a:r>
              <a:rPr lang="en-GB" sz="4800" dirty="0">
                <a:solidFill>
                  <a:srgbClr val="FFFFFF"/>
                </a:solidFill>
              </a:rPr>
              <a:t>. [online] Available at: https://theundercoverrecruiter.com/qualities-successful-work-team/ [Accessed 15 May 2019].</a:t>
            </a:r>
          </a:p>
          <a:p>
            <a:endParaRPr lang="en-US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754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1327</TotalTime>
  <Words>567</Words>
  <Application>Microsoft Macintosh PowerPoint</Application>
  <PresentationFormat>Widescreen</PresentationFormat>
  <Paragraphs>110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-webkit-standard</vt:lpstr>
      <vt:lpstr>Arial</vt:lpstr>
      <vt:lpstr>Bodoni MT</vt:lpstr>
      <vt:lpstr>Calibri</vt:lpstr>
      <vt:lpstr>Calibri Light</vt:lpstr>
      <vt:lpstr>Office Theme</vt:lpstr>
      <vt:lpstr>MCQUEENS PARTNERSHIPS</vt:lpstr>
      <vt:lpstr>Benefits of team working :​ ​ 1.Brainstorming​ 2.Solving problems 3.Different expertise/talent​ 4.Support one another ​/ support network 5.Win together​ /establish strong relationships 6. increase knowledge and skills 7.Different expertise​ 8.Workload can be shared​ /professional networking 9. Boosts productivity 10.improves morale 11.promotes innovation 12. improves communication skills</vt:lpstr>
      <vt:lpstr>Effective teamworking​  For effective teamwork to be successful it requires individuals to perform well individually as well as a team ,each individual will have different capabilities and expertise and a leader will need to  recognize and utilize these abilities </vt:lpstr>
      <vt:lpstr>Stages of team development</vt:lpstr>
      <vt:lpstr>Group Properties  There are several properties in a group that help shape behavior. They help help an predict an individuals behavior</vt:lpstr>
      <vt:lpstr>SUCCESSFUL TEAM DEVELOPMENT</vt:lpstr>
      <vt:lpstr>What is a team ?</vt:lpstr>
      <vt:lpstr>Team development video</vt:lpstr>
      <vt:lpstr>Steps to build a successful team</vt:lpstr>
      <vt:lpstr>PowerPoint Presentation</vt:lpstr>
      <vt:lpstr>The Methods</vt:lpstr>
      <vt:lpstr>This is how the methods are implemented</vt:lpstr>
      <vt:lpstr>Managing Conflict</vt:lpstr>
      <vt:lpstr>Avoiding conflict</vt:lpstr>
      <vt:lpstr>Different types of alternative dispute resolutions are.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MCQUEENS PARTNERSHIPS</dc:title>
  <dc:creator>Naazneen Ara</dc:creator>
  <cp:lastModifiedBy>Naazneen Ara</cp:lastModifiedBy>
  <cp:revision>3</cp:revision>
  <dcterms:created xsi:type="dcterms:W3CDTF">2019-05-16T00:32:01Z</dcterms:created>
  <dcterms:modified xsi:type="dcterms:W3CDTF">2019-05-16T22:39:41Z</dcterms:modified>
</cp:coreProperties>
</file>