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E844B-9822-E887-8BF2-9C4B25438BED}" v="940" dt="2024-06-02T19:13:36.4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US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dirty="0"/>
              <a:t>Ms. </a:t>
            </a:r>
            <a:r>
              <a:rPr lang="en-US" dirty="0" err="1"/>
              <a:t>Arpu</a:t>
            </a:r>
            <a:r>
              <a:rPr lang="en-US" dirty="0"/>
              <a:t> Kumar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406E5B2-9D8C-204D-DECD-71CFAF53CB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93" r="35206" b="-2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5DB6E-1273-2E86-9454-C1661080D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15" y="48254"/>
            <a:ext cx="11088985" cy="1280296"/>
          </a:xfrm>
        </p:spPr>
        <p:txBody>
          <a:bodyPr/>
          <a:lstStyle/>
          <a:p>
            <a:r>
              <a:rPr lang="en-US" dirty="0"/>
              <a:t>Types of Quantitative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C73CF-0EB7-8CF3-9579-A75EF0697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 dirty="0"/>
          </a:p>
          <a:p>
            <a:r>
              <a:rPr lang="en-US" dirty="0"/>
              <a:t>            </a:t>
            </a:r>
          </a:p>
        </p:txBody>
      </p:sp>
      <p:pic>
        <p:nvPicPr>
          <p:cNvPr id="4" name="Picture 3" descr="Quantitative Research Methods">
            <a:extLst>
              <a:ext uri="{FF2B5EF4-FFF2-40B4-BE49-F238E27FC236}">
                <a16:creationId xmlns:a16="http://schemas.microsoft.com/office/drawing/2014/main" id="{2F73C20E-8E83-3C17-A95E-7CC258DE5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8856" y="1495614"/>
            <a:ext cx="8854287" cy="5013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692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A264D-07D3-6353-9E91-B51478EF7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Descriptive 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8A98F-7A18-C454-8791-AFC63643D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900"/>
          </a:p>
          <a:p>
            <a:r>
              <a:rPr lang="en-US" sz="1900"/>
              <a:t>Used to describe characteristic of population</a:t>
            </a:r>
          </a:p>
          <a:p>
            <a:r>
              <a:rPr lang="en-US" sz="1900"/>
              <a:t>Used to answer questions why, where, when and how</a:t>
            </a:r>
          </a:p>
          <a:p>
            <a:r>
              <a:rPr lang="en-US" sz="1900"/>
              <a:t>Use a variety of methods such as observation, case studies and surveys to collect data</a:t>
            </a:r>
          </a:p>
          <a:p>
            <a:r>
              <a:rPr lang="en-US" sz="1900"/>
              <a:t>Data is then analyzed using statistical tools to identify patterns and relationship</a:t>
            </a:r>
          </a:p>
        </p:txBody>
      </p:sp>
      <p:pic>
        <p:nvPicPr>
          <p:cNvPr id="5" name="Picture 4" descr="Different coloured organisers">
            <a:extLst>
              <a:ext uri="{FF2B5EF4-FFF2-40B4-BE49-F238E27FC236}">
                <a16:creationId xmlns:a16="http://schemas.microsoft.com/office/drawing/2014/main" id="{9ED4F170-0FBF-EF04-ADB4-013528A59E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91" r="22872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019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8848D4-27D8-E7E0-AC3D-31B0C8133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Correlational 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DBF60-B3DC-56F5-36F5-2326ACDB2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000"/>
          </a:p>
          <a:p>
            <a:r>
              <a:rPr lang="en-US" sz="2000"/>
              <a:t>Used to investigate relationship between two or more variables</a:t>
            </a:r>
          </a:p>
          <a:p>
            <a:r>
              <a:rPr lang="en-US" sz="2000"/>
              <a:t>Used to determine whether a relationship exists between variables and to what extent are they related</a:t>
            </a:r>
          </a:p>
          <a:p>
            <a:r>
              <a:rPr lang="en-US" sz="2000"/>
              <a:t>The method involves collecting data from a sample and analyzing it using statistical tools such as, correlational coefficients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49E8CD32-CDA9-E38E-8B9D-EE8946DCEE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38" r="12149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624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ackground of motion lines">
            <a:extLst>
              <a:ext uri="{FF2B5EF4-FFF2-40B4-BE49-F238E27FC236}">
                <a16:creationId xmlns:a16="http://schemas.microsoft.com/office/drawing/2014/main" id="{7A0C849C-F700-6E61-3081-05D7404A39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78" r="33443" b="-3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4EC7EE-FE25-3E87-EB42-32A2638DD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Quasi Experiment 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BF3F4-C48B-C7C9-6C4B-12577C12F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/>
          </a:p>
          <a:p>
            <a:r>
              <a:rPr lang="en-GB" sz="2000" dirty="0"/>
              <a:t>Used to investigate cause- and- effect relationships between variables</a:t>
            </a:r>
          </a:p>
          <a:p>
            <a:r>
              <a:rPr lang="en-GB" sz="2000" dirty="0"/>
              <a:t>Research methods lacks control over independent variables</a:t>
            </a:r>
          </a:p>
          <a:p>
            <a:r>
              <a:rPr lang="en-GB" sz="2000" dirty="0"/>
              <a:t>It is used when it independent variable cannot be manipulated or when it is not feasible and/or ethical to manipulate independent variable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1312167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470BB-27FE-7789-0225-0E4A70D36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Experimental 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518EB-1400-67AE-0336-7815CB6BF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Used to investigate cause and effect relationship between variables</a:t>
            </a:r>
          </a:p>
          <a:p>
            <a:r>
              <a:rPr lang="en-GB" sz="2000"/>
              <a:t>Involves manipulating the independent variables and observing the effects on the dependent variables</a:t>
            </a:r>
          </a:p>
          <a:p>
            <a:r>
              <a:rPr lang="en-GB" sz="2000"/>
              <a:t>Used to test the hypotheses and establish cause – and - effect relationship</a:t>
            </a:r>
          </a:p>
          <a:p>
            <a:endParaRPr lang="en-GB" sz="2000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9306D9AE-A93F-538B-FF43-C634CCC0CD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258" r="3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655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CCD33-D5F2-7267-EC0E-E859C5536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Survey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494A7-FF5B-76B7-F32D-32EEAC1D5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Involves collecting data from a sample of individuals using a standardised questionnaire</a:t>
            </a:r>
          </a:p>
          <a:p>
            <a:r>
              <a:rPr lang="en-GB" sz="2000"/>
              <a:t>Used to gather information on attitudes, beliefs, behaviours etc.</a:t>
            </a:r>
          </a:p>
          <a:p>
            <a:r>
              <a:rPr lang="en-GB" sz="2000"/>
              <a:t>Used to collect data from a large sample in a time effective manner</a:t>
            </a:r>
          </a:p>
          <a:p>
            <a:r>
              <a:rPr lang="en-GB" sz="2000"/>
              <a:t>Data can be collected using phone, emails, in- person interviews etc.</a:t>
            </a:r>
          </a:p>
        </p:txBody>
      </p:sp>
      <p:pic>
        <p:nvPicPr>
          <p:cNvPr id="5" name="Picture 4" descr="Person holding mouse">
            <a:extLst>
              <a:ext uri="{FF2B5EF4-FFF2-40B4-BE49-F238E27FC236}">
                <a16:creationId xmlns:a16="http://schemas.microsoft.com/office/drawing/2014/main" id="{8D3E5CCE-F54A-F9D3-A595-5172C580A5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49" r="20638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308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s and plots layered on a blue digital screen">
            <a:extLst>
              <a:ext uri="{FF2B5EF4-FFF2-40B4-BE49-F238E27FC236}">
                <a16:creationId xmlns:a16="http://schemas.microsoft.com/office/drawing/2014/main" id="{ED9BCF98-B634-10F3-C80D-64BC441C89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60" r="23175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EE14D4-E6EA-72C6-958D-0892458A6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Quantitative Research Analysis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7AD31-929E-8664-F2C1-B312BC1E8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 b="1" i="1" u="sng"/>
          </a:p>
          <a:p>
            <a:r>
              <a:rPr lang="en-GB" sz="2000" b="1" i="1" u="sng"/>
              <a:t>Statistical Analysis</a:t>
            </a:r>
            <a:r>
              <a:rPr lang="en-GB" sz="2000" b="1" i="1"/>
              <a:t> </a:t>
            </a:r>
            <a:r>
              <a:rPr lang="en-GB" sz="2000"/>
              <a:t>: uses stats to analyse numerical data, can be used to identify patterns, trends, relationship between the variables and to test the theories, hypothesis and variables.</a:t>
            </a:r>
          </a:p>
          <a:p>
            <a:endParaRPr lang="en-GB" sz="2000"/>
          </a:p>
          <a:p>
            <a:r>
              <a:rPr lang="en-GB" sz="2000" b="1" i="1" u="sng"/>
              <a:t>Regression Analysis</a:t>
            </a:r>
            <a:r>
              <a:rPr lang="en-GB" sz="2000"/>
              <a:t> : used to analyse relationship between one dependent variable and one or more independent variables.</a:t>
            </a:r>
          </a:p>
        </p:txBody>
      </p:sp>
    </p:spTree>
    <p:extLst>
      <p:ext uri="{BB962C8B-B14F-4D97-AF65-F5344CB8AC3E}">
        <p14:creationId xmlns:p14="http://schemas.microsoft.com/office/powerpoint/2010/main" val="2982879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549CA-365C-8162-C008-72D7D92BE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Cont...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F1578-433A-882C-C049-E41BB48C0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327" y="2396151"/>
            <a:ext cx="5235380" cy="396019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600" b="1" i="1" u="sng"/>
          </a:p>
          <a:p>
            <a:r>
              <a:rPr lang="en-GB" sz="1600" b="1" i="1" u="sng"/>
              <a:t>Factor Analysis</a:t>
            </a:r>
            <a:r>
              <a:rPr lang="en-GB" sz="1600"/>
              <a:t> : used to identify underlying factors that explain the correlations among a set of variables. </a:t>
            </a:r>
            <a:r>
              <a:rPr lang="en-GB" sz="1600">
                <a:ea typeface="+mn-lt"/>
                <a:cs typeface="+mn-lt"/>
              </a:rPr>
              <a:t>Researchers use factor analysis to reduce a large number of variables to a smaller set of factors that capture the most important information.</a:t>
            </a:r>
            <a:endParaRPr lang="en-GB" sz="1600"/>
          </a:p>
          <a:p>
            <a:endParaRPr lang="en-GB" sz="1600"/>
          </a:p>
          <a:p>
            <a:r>
              <a:rPr lang="en-GB" sz="1600" b="1" i="1" u="sng"/>
              <a:t>Structural Equation Modelling </a:t>
            </a:r>
            <a:r>
              <a:rPr lang="en-GB" sz="1600"/>
              <a:t>: used to test the complex relationship between the variables. </a:t>
            </a:r>
            <a:r>
              <a:rPr lang="en-GB" sz="1600">
                <a:ea typeface="+mn-lt"/>
                <a:cs typeface="+mn-lt"/>
              </a:rPr>
              <a:t>It involves specifying a model that includes both observed and unobserved variables, and then using statistical methods to test the fit of the model to the data.</a:t>
            </a:r>
          </a:p>
          <a:p>
            <a:endParaRPr lang="en-GB" sz="1600"/>
          </a:p>
        </p:txBody>
      </p:sp>
      <p:pic>
        <p:nvPicPr>
          <p:cNvPr id="5" name="Picture 4" descr="Zigzag indicator line">
            <a:extLst>
              <a:ext uri="{FF2B5EF4-FFF2-40B4-BE49-F238E27FC236}">
                <a16:creationId xmlns:a16="http://schemas.microsoft.com/office/drawing/2014/main" id="{161E389F-7E72-B0F6-1378-B98B8B236F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754" r="16851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315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1DCA5-984C-7EF5-F78E-A9C0F3A4A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Cont...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54F58-DD7D-EB1E-3C41-8E28D0899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 b="1" i="1" u="sng"/>
              <a:t>Time Series Analysis</a:t>
            </a:r>
            <a:r>
              <a:rPr lang="en-GB" sz="1900"/>
              <a:t> : </a:t>
            </a:r>
            <a:r>
              <a:rPr lang="en-GB" sz="1900">
                <a:ea typeface="+mn-lt"/>
                <a:cs typeface="+mn-lt"/>
              </a:rPr>
              <a:t>used to analyse data that is collected over a period of time. It involves identifying patterns and trends in the data, as well as any seasonal or cyclical variations.</a:t>
            </a:r>
            <a:endParaRPr lang="en-GB" sz="1900"/>
          </a:p>
          <a:p>
            <a:endParaRPr lang="en-GB" sz="1900"/>
          </a:p>
          <a:p>
            <a:r>
              <a:rPr lang="en-GB" sz="1900" b="1" i="1" u="sng"/>
              <a:t>Multilevel Modelling</a:t>
            </a:r>
            <a:r>
              <a:rPr lang="en-GB" sz="1900"/>
              <a:t> : </a:t>
            </a:r>
            <a:r>
              <a:rPr lang="en-GB" sz="1900">
                <a:ea typeface="+mn-lt"/>
                <a:cs typeface="+mn-lt"/>
              </a:rPr>
              <a:t>used to analyse data that is nested within multiple levels. </a:t>
            </a:r>
            <a:r>
              <a:rPr lang="en-GB" sz="1900" i="1">
                <a:ea typeface="+mn-lt"/>
                <a:cs typeface="+mn-lt"/>
              </a:rPr>
              <a:t>For example</a:t>
            </a:r>
            <a:r>
              <a:rPr lang="en-GB" sz="1900">
                <a:ea typeface="+mn-lt"/>
                <a:cs typeface="+mn-lt"/>
              </a:rPr>
              <a:t>, to analyse data that is collected from individuals who are nested within groups, such as students within schools.</a:t>
            </a:r>
            <a:endParaRPr lang="en-GB" sz="1900"/>
          </a:p>
          <a:p>
            <a:endParaRPr lang="en-GB" sz="1900"/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9A5055BD-A494-D9C6-8861-0FEF2512D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86" r="24898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26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3782E-7E7D-BAA6-C517-67BD0D1ED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6224" y="548464"/>
            <a:ext cx="6786050" cy="1182197"/>
          </a:xfrm>
        </p:spPr>
        <p:txBody>
          <a:bodyPr anchor="b">
            <a:normAutofit/>
          </a:bodyPr>
          <a:lstStyle/>
          <a:p>
            <a:r>
              <a:rPr lang="en-GB" sz="4000" u="sng" dirty="0"/>
              <a:t>Activity 1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D681E02B-7789-E258-5EBF-899ED9D4B2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94" r="31385" b="-2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C93E6-B7F2-F5AC-8519-CFDF92C88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dirty="0"/>
              <a:t>Q 1. Find out at least </a:t>
            </a:r>
            <a:r>
              <a:rPr lang="en-GB" dirty="0">
                <a:solidFill>
                  <a:srgbClr val="FF0000"/>
                </a:solidFill>
              </a:rPr>
              <a:t>five</a:t>
            </a:r>
            <a:r>
              <a:rPr lang="en-GB" dirty="0"/>
              <a:t> applications of Quantitative Research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(Activity time 10 minutes)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P.S: The activities could be done as Group activity depending upon the consensus during the session</a:t>
            </a:r>
          </a:p>
        </p:txBody>
      </p:sp>
    </p:spTree>
    <p:extLst>
      <p:ext uri="{BB962C8B-B14F-4D97-AF65-F5344CB8AC3E}">
        <p14:creationId xmlns:p14="http://schemas.microsoft.com/office/powerpoint/2010/main" val="4019566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E02D6-D90B-2593-8C74-978F7E939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u="sng" dirty="0"/>
              <a:t>Activity 2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676890E4-7A67-AF52-5F7D-C4ECE644D1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18" r="17335" b="-3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DCF41-4E09-4B1D-D09D-E37DCB4DC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Q 2. What is the purpose of Quantitative Research, explain at least 3 – 4 points?</a:t>
            </a:r>
            <a:endParaRPr lang="en-US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US" sz="2000"/>
              <a:t> (Activity time10 – 20 minutes)</a:t>
            </a:r>
          </a:p>
        </p:txBody>
      </p:sp>
    </p:spTree>
    <p:extLst>
      <p:ext uri="{BB962C8B-B14F-4D97-AF65-F5344CB8AC3E}">
        <p14:creationId xmlns:p14="http://schemas.microsoft.com/office/powerpoint/2010/main" val="21969538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85CE00-C104-0FF2-3BE8-D18324A4D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 u="sng" dirty="0"/>
              <a:t>Activity 3</a:t>
            </a:r>
          </a:p>
        </p:txBody>
      </p:sp>
      <p:pic>
        <p:nvPicPr>
          <p:cNvPr id="5" name="Picture 4" descr="Numbers and symbols">
            <a:extLst>
              <a:ext uri="{FF2B5EF4-FFF2-40B4-BE49-F238E27FC236}">
                <a16:creationId xmlns:a16="http://schemas.microsoft.com/office/drawing/2014/main" id="{40196829-B692-BA73-8EA1-71A977D3E8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97" r="17857" b="-4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3DCC5-F280-4F64-4593-E63FAC7E8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Q3. What are the advantages and limitations of Quantitative Research Design?</a:t>
            </a:r>
            <a:endParaRPr lang="en-GB" sz="2000"/>
          </a:p>
          <a:p>
            <a:pPr marL="0" indent="0">
              <a:buNone/>
            </a:pPr>
            <a:r>
              <a:rPr lang="en-GB" sz="2000" dirty="0"/>
              <a:t>(4-5 points each for advantages and limitations)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 dirty="0"/>
              <a:t>(Activity time 45 minutes)</a:t>
            </a:r>
          </a:p>
        </p:txBody>
      </p:sp>
    </p:spTree>
    <p:extLst>
      <p:ext uri="{BB962C8B-B14F-4D97-AF65-F5344CB8AC3E}">
        <p14:creationId xmlns:p14="http://schemas.microsoft.com/office/powerpoint/2010/main" val="43698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4CAE9-1FA5-92F8-13B4-D6FE8467A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b="1" i="1" dirty="0"/>
              <a:t>Questions/Comments and Feedback</a:t>
            </a:r>
          </a:p>
        </p:txBody>
      </p:sp>
      <p:pic>
        <p:nvPicPr>
          <p:cNvPr id="5" name="Picture 4" descr="Yellow and blue symbols">
            <a:extLst>
              <a:ext uri="{FF2B5EF4-FFF2-40B4-BE49-F238E27FC236}">
                <a16:creationId xmlns:a16="http://schemas.microsoft.com/office/drawing/2014/main" id="{50AA43E7-A1C4-64A3-88C5-9C5C4F01B8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22" r="18573" b="1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29F0B-2F24-A144-6BA5-7EAA6CB02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GB" sz="2000" dirty="0"/>
              <a:t>            </a:t>
            </a:r>
            <a:r>
              <a:rPr lang="en-GB" sz="2000" dirty="0">
                <a:solidFill>
                  <a:schemeClr val="accent3"/>
                </a:solidFill>
              </a:rPr>
              <a:t> </a:t>
            </a:r>
            <a:r>
              <a:rPr lang="en-GB" sz="4000" b="1" dirty="0">
                <a:solidFill>
                  <a:schemeClr val="accent1"/>
                </a:solidFill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2130733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Quantitative Research Methods</vt:lpstr>
      <vt:lpstr>Types of Quantitative Research</vt:lpstr>
      <vt:lpstr>Descriptive Research Design</vt:lpstr>
      <vt:lpstr>Correlational Research Design</vt:lpstr>
      <vt:lpstr>Quasi Experiment Research Design</vt:lpstr>
      <vt:lpstr>Experimental Research Design</vt:lpstr>
      <vt:lpstr>Survey Method</vt:lpstr>
      <vt:lpstr>Quantitative Research Analysis Methods</vt:lpstr>
      <vt:lpstr>Cont...</vt:lpstr>
      <vt:lpstr>Cont...</vt:lpstr>
      <vt:lpstr>Activity 1</vt:lpstr>
      <vt:lpstr>Activity 2</vt:lpstr>
      <vt:lpstr>Activity 3</vt:lpstr>
      <vt:lpstr>Questions/Comments and 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304</cp:revision>
  <dcterms:created xsi:type="dcterms:W3CDTF">2024-06-02T14:50:30Z</dcterms:created>
  <dcterms:modified xsi:type="dcterms:W3CDTF">2024-06-02T19:14:16Z</dcterms:modified>
</cp:coreProperties>
</file>