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31"/>
  </p:notesMasterIdLst>
  <p:handoutMasterIdLst>
    <p:handoutMasterId r:id="rId32"/>
  </p:handoutMasterIdLst>
  <p:sldIdLst>
    <p:sldId id="373" r:id="rId2"/>
    <p:sldId id="382" r:id="rId3"/>
    <p:sldId id="383" r:id="rId4"/>
    <p:sldId id="384" r:id="rId5"/>
    <p:sldId id="385" r:id="rId6"/>
    <p:sldId id="386" r:id="rId7"/>
    <p:sldId id="387" r:id="rId8"/>
    <p:sldId id="388" r:id="rId9"/>
    <p:sldId id="389" r:id="rId10"/>
    <p:sldId id="390" r:id="rId11"/>
    <p:sldId id="391" r:id="rId12"/>
    <p:sldId id="392" r:id="rId13"/>
    <p:sldId id="321" r:id="rId14"/>
    <p:sldId id="322" r:id="rId15"/>
    <p:sldId id="374" r:id="rId16"/>
    <p:sldId id="375" r:id="rId17"/>
    <p:sldId id="376" r:id="rId18"/>
    <p:sldId id="377" r:id="rId19"/>
    <p:sldId id="378" r:id="rId20"/>
    <p:sldId id="379" r:id="rId21"/>
    <p:sldId id="380" r:id="rId22"/>
    <p:sldId id="381" r:id="rId23"/>
    <p:sldId id="323" r:id="rId24"/>
    <p:sldId id="324" r:id="rId25"/>
    <p:sldId id="336" r:id="rId26"/>
    <p:sldId id="330" r:id="rId27"/>
    <p:sldId id="332" r:id="rId28"/>
    <p:sldId id="334" r:id="rId29"/>
    <p:sldId id="320" r:id="rId30"/>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2167" autoAdjust="0"/>
  </p:normalViewPr>
  <p:slideViewPr>
    <p:cSldViewPr>
      <p:cViewPr varScale="1">
        <p:scale>
          <a:sx n="92" d="100"/>
          <a:sy n="92" d="100"/>
        </p:scale>
        <p:origin x="96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 xmlns:a16="http://schemas.microsoft.com/office/drawing/2014/main" id="{33A9C36F-40AD-48CF-9951-8E6DF7E0352B}"/>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 xmlns:a16="http://schemas.microsoft.com/office/drawing/2014/main" id="{5036BF92-211A-4E9E-8E32-1D7609F05731}"/>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 xmlns:a16="http://schemas.microsoft.com/office/drawing/2014/main" id="{02D218E4-6044-4135-9500-255B8493073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 xmlns:a16="http://schemas.microsoft.com/office/drawing/2014/main" id="{F597CD0E-C6CF-4467-91CC-B243DAB5AFEC}"/>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02990C3-4831-4A7E-A88B-561267E9D829}" type="slidenum">
              <a:rPr lang="cy-GB" altLang="en-US"/>
              <a:pPr>
                <a:defRPr/>
              </a:pPr>
              <a:t>‹#›</a:t>
            </a:fld>
            <a:endParaRPr lang="cy-GB" altLang="en-US"/>
          </a:p>
        </p:txBody>
      </p:sp>
    </p:spTree>
    <p:extLst>
      <p:ext uri="{BB962C8B-B14F-4D97-AF65-F5344CB8AC3E}">
        <p14:creationId xmlns:p14="http://schemas.microsoft.com/office/powerpoint/2010/main" val="2167617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 xmlns:a16="http://schemas.microsoft.com/office/drawing/2014/main" id="{4AD68640-3BBD-4896-B76C-3DFAD0854C80}"/>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 xmlns:a16="http://schemas.microsoft.com/office/drawing/2014/main" id="{760C37FD-12F7-4DB0-8500-FB72F25E68B8}"/>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 xmlns:a16="http://schemas.microsoft.com/office/drawing/2014/main" id="{DB608E59-A2C9-4C82-8D8F-F3D38EF489AA}"/>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 xmlns:a16="http://schemas.microsoft.com/office/drawing/2014/main" id="{DF194F86-78AF-4287-B071-1D1F81075997}"/>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 xmlns:a16="http://schemas.microsoft.com/office/drawing/2014/main" id="{9E454E53-3E47-4183-9DFC-8A3FA443E1F2}"/>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 xmlns:a16="http://schemas.microsoft.com/office/drawing/2014/main" id="{ED7FC8A0-38C5-4345-BAF5-BD98DC3FD3C2}"/>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9A06E22F-5795-4795-949E-D65196FE6B60}" type="slidenum">
              <a:rPr lang="cy-GB" altLang="en-US"/>
              <a:pPr>
                <a:defRPr/>
              </a:pPr>
              <a:t>‹#›</a:t>
            </a:fld>
            <a:endParaRPr lang="cy-GB" altLang="en-US"/>
          </a:p>
        </p:txBody>
      </p:sp>
    </p:spTree>
    <p:extLst>
      <p:ext uri="{BB962C8B-B14F-4D97-AF65-F5344CB8AC3E}">
        <p14:creationId xmlns:p14="http://schemas.microsoft.com/office/powerpoint/2010/main" val="423780273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 xmlns:a16="http://schemas.microsoft.com/office/drawing/2014/main" id="{32DBB1F3-8367-44CD-A995-0E7B839BB78C}"/>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 xmlns:a16="http://schemas.microsoft.com/office/drawing/2014/main" id="{BD291B18-2D9C-41E5-B4C9-F8C0924DCD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 xmlns:a16="http://schemas.microsoft.com/office/drawing/2014/main" id="{C9CCC55A-131F-410E-983E-68AA38A77A3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CCDBE9F-FD73-411A-BE5B-C032F59FDAB2}"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2051896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 xmlns:a16="http://schemas.microsoft.com/office/drawing/2014/main" id="{E21C1454-4E87-406D-B155-3C70B178EC27}"/>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 xmlns:a16="http://schemas.microsoft.com/office/drawing/2014/main" id="{D543FC69-A379-4354-BBC2-9732606056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Close secure attachments and relationships enhance the wellbeing of children.  </a:t>
            </a:r>
          </a:p>
        </p:txBody>
      </p:sp>
      <p:sp>
        <p:nvSpPr>
          <p:cNvPr id="43012" name="Slide Number Placeholder 3">
            <a:extLst>
              <a:ext uri="{FF2B5EF4-FFF2-40B4-BE49-F238E27FC236}">
                <a16:creationId xmlns="" xmlns:a16="http://schemas.microsoft.com/office/drawing/2014/main" id="{BD596EAD-88AA-46CF-8A12-BB3D599FA0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8E18FC1-B114-407C-921C-7E6B0C932D17}"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3025273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 xmlns:a16="http://schemas.microsoft.com/office/drawing/2014/main" id="{352F3C55-F191-4BB8-82A3-E259B9F457CD}"/>
              </a:ext>
            </a:extLst>
          </p:cNvPr>
          <p:cNvSpPr>
            <a:spLocks noGrp="1" noRot="1" noChangeAspect="1" noChangeArrowheads="1" noTextEdit="1"/>
          </p:cNvSpPr>
          <p:nvPr>
            <p:ph type="sldImg"/>
          </p:nvPr>
        </p:nvSpPr>
        <p:spPr>
          <a:xfrm>
            <a:off x="917575" y="744538"/>
            <a:ext cx="4962525" cy="3722687"/>
          </a:xfrm>
          <a:ln/>
        </p:spPr>
      </p:sp>
      <p:sp>
        <p:nvSpPr>
          <p:cNvPr id="45059" name="Notes Placeholder 2">
            <a:extLst>
              <a:ext uri="{FF2B5EF4-FFF2-40B4-BE49-F238E27FC236}">
                <a16:creationId xmlns="" xmlns:a16="http://schemas.microsoft.com/office/drawing/2014/main" id="{F1E1A1E1-6B48-493A-857C-D549678B8C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Again security and consistency of responses to children's emotional needs can be effective in ensuring positive wellbeing. </a:t>
            </a:r>
          </a:p>
        </p:txBody>
      </p:sp>
      <p:sp>
        <p:nvSpPr>
          <p:cNvPr id="45060" name="Slide Number Placeholder 3">
            <a:extLst>
              <a:ext uri="{FF2B5EF4-FFF2-40B4-BE49-F238E27FC236}">
                <a16:creationId xmlns="" xmlns:a16="http://schemas.microsoft.com/office/drawing/2014/main" id="{0E19036F-8680-4244-889C-0705CA775DA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A863E4B-9120-40F2-B3B0-860D8F272792}"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3692022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 xmlns:a16="http://schemas.microsoft.com/office/drawing/2014/main" id="{550B2B99-E02B-4664-A3ED-60917A0DFB70}"/>
              </a:ext>
            </a:extLst>
          </p:cNvPr>
          <p:cNvSpPr>
            <a:spLocks noGrp="1" noRot="1" noChangeAspect="1" noChangeArrowheads="1" noTextEdit="1"/>
          </p:cNvSpPr>
          <p:nvPr>
            <p:ph type="sldImg"/>
          </p:nvPr>
        </p:nvSpPr>
        <p:spPr>
          <a:xfrm>
            <a:off x="917575" y="744538"/>
            <a:ext cx="4962525" cy="3722687"/>
          </a:xfrm>
          <a:ln/>
        </p:spPr>
      </p:sp>
      <p:sp>
        <p:nvSpPr>
          <p:cNvPr id="47107" name="Notes Placeholder 2">
            <a:extLst>
              <a:ext uri="{FF2B5EF4-FFF2-40B4-BE49-F238E27FC236}">
                <a16:creationId xmlns="" xmlns:a16="http://schemas.microsoft.com/office/drawing/2014/main" id="{1F9F4955-7CBC-4559-A59A-B2A2297F76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May be thought of as a basic need but it is evident here that a safe comfortable environment is important to meet the wellbeing needs of children. </a:t>
            </a:r>
          </a:p>
        </p:txBody>
      </p:sp>
      <p:sp>
        <p:nvSpPr>
          <p:cNvPr id="47108" name="Slide Number Placeholder 3">
            <a:extLst>
              <a:ext uri="{FF2B5EF4-FFF2-40B4-BE49-F238E27FC236}">
                <a16:creationId xmlns="" xmlns:a16="http://schemas.microsoft.com/office/drawing/2014/main" id="{E10F067B-A0AF-4660-BD29-A6ED36DB26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28F8E2C-0E5D-4817-BA19-CAD65E46F7F6}"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168855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 xmlns:a16="http://schemas.microsoft.com/office/drawing/2014/main" id="{8593863B-5147-48EB-B6E8-2EE0ED13CC21}"/>
              </a:ext>
            </a:extLst>
          </p:cNvPr>
          <p:cNvSpPr>
            <a:spLocks noGrp="1" noRot="1" noChangeAspect="1" noChangeArrowheads="1" noTextEdit="1"/>
          </p:cNvSpPr>
          <p:nvPr>
            <p:ph type="sldImg"/>
          </p:nvPr>
        </p:nvSpPr>
        <p:spPr>
          <a:xfrm>
            <a:off x="917575" y="744538"/>
            <a:ext cx="4962525" cy="3722687"/>
          </a:xfrm>
          <a:ln/>
        </p:spPr>
      </p:sp>
      <p:sp>
        <p:nvSpPr>
          <p:cNvPr id="52227" name="Notes Placeholder 2">
            <a:extLst>
              <a:ext uri="{FF2B5EF4-FFF2-40B4-BE49-F238E27FC236}">
                <a16:creationId xmlns="" xmlns:a16="http://schemas.microsoft.com/office/drawing/2014/main" id="{FCFDD90B-BAE0-408B-8C6F-2E441A4920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 xmlns:a16="http://schemas.microsoft.com/office/drawing/2014/main" id="{F59AD0B2-97DC-47B2-BE14-337D056559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D4B3E88-2C00-4F4F-8AEE-0552FDE216E8}"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727196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 xmlns:a16="http://schemas.microsoft.com/office/drawing/2014/main" id="{9405C989-E80C-4B52-ABF9-B45B65D42752}"/>
              </a:ext>
            </a:extLst>
          </p:cNvPr>
          <p:cNvSpPr>
            <a:spLocks noGrp="1" noRot="1" noChangeAspect="1" noChangeArrowheads="1" noTextEdit="1"/>
          </p:cNvSpPr>
          <p:nvPr>
            <p:ph type="sldImg"/>
          </p:nvPr>
        </p:nvSpPr>
        <p:spPr>
          <a:xfrm>
            <a:off x="917575" y="744538"/>
            <a:ext cx="4962525" cy="3722687"/>
          </a:xfrm>
          <a:ln/>
        </p:spPr>
      </p:sp>
      <p:sp>
        <p:nvSpPr>
          <p:cNvPr id="50179" name="Notes Placeholder 2">
            <a:extLst>
              <a:ext uri="{FF2B5EF4-FFF2-40B4-BE49-F238E27FC236}">
                <a16:creationId xmlns="" xmlns:a16="http://schemas.microsoft.com/office/drawing/2014/main" id="{7928E93B-8EA6-4EE3-9F37-F74D290CED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 xmlns:a16="http://schemas.microsoft.com/office/drawing/2014/main" id="{64A982CD-94CB-4C35-860D-47D10D6F63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95DFB61-9E06-48E1-A74C-43B7F7C85DD6}"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872238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 xmlns:a16="http://schemas.microsoft.com/office/drawing/2014/main" id="{4450FC3F-8798-4866-97B2-B123D8D5647E}"/>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 xmlns:a16="http://schemas.microsoft.com/office/drawing/2014/main" id="{439A7F43-EB34-41F7-B85A-70488B7B9A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 xmlns:a16="http://schemas.microsoft.com/office/drawing/2014/main" id="{8093D3D6-F759-4ACC-9FE0-A144BE428D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29E85F6-4C42-4076-A6C5-52AFA60C9D45}"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2722752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 xmlns:a16="http://schemas.microsoft.com/office/drawing/2014/main" id="{210B8D1E-0EC6-4016-AEC3-55A479AE9141}"/>
              </a:ext>
            </a:extLst>
          </p:cNvPr>
          <p:cNvSpPr>
            <a:spLocks noGrp="1" noRot="1" noChangeAspect="1" noChangeArrowheads="1" noTextEdit="1"/>
          </p:cNvSpPr>
          <p:nvPr>
            <p:ph type="sldImg"/>
          </p:nvPr>
        </p:nvSpPr>
        <p:spPr>
          <a:xfrm>
            <a:off x="917575" y="744538"/>
            <a:ext cx="4962525" cy="3722687"/>
          </a:xfrm>
          <a:ln/>
        </p:spPr>
      </p:sp>
      <p:sp>
        <p:nvSpPr>
          <p:cNvPr id="54275" name="Notes Placeholder 2">
            <a:extLst>
              <a:ext uri="{FF2B5EF4-FFF2-40B4-BE49-F238E27FC236}">
                <a16:creationId xmlns="" xmlns:a16="http://schemas.microsoft.com/office/drawing/2014/main" id="{412499EB-1939-4AEE-8D9F-991A109773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4276" name="Slide Number Placeholder 3">
            <a:extLst>
              <a:ext uri="{FF2B5EF4-FFF2-40B4-BE49-F238E27FC236}">
                <a16:creationId xmlns="" xmlns:a16="http://schemas.microsoft.com/office/drawing/2014/main" id="{325651A0-EFB3-4743-A790-DF3045C023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EC0ED7-C270-4B66-AC7F-0BBF8AA6F3A8}"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13343184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625D5305-29D3-413E-8AFB-50995B2B06BC}"/>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A8D458B0-9E9B-467B-92B5-4247A6B2E967}" type="datetimeFigureOut">
              <a:rPr lang="en-GB"/>
              <a:pPr>
                <a:defRPr/>
              </a:pPr>
              <a:t>08/11/2018</a:t>
            </a:fld>
            <a:endParaRPr lang="en-GB"/>
          </a:p>
        </p:txBody>
      </p:sp>
      <p:sp>
        <p:nvSpPr>
          <p:cNvPr id="5" name="Footer Placeholder 4">
            <a:extLst>
              <a:ext uri="{FF2B5EF4-FFF2-40B4-BE49-F238E27FC236}">
                <a16:creationId xmlns="" xmlns:a16="http://schemas.microsoft.com/office/drawing/2014/main" id="{FE266D4F-A379-451F-899A-6F08677C194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DB75A705-1FB9-4BBB-856C-C1FCED53E3D0}"/>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3086A7C-13E4-4F3A-84CE-61DC46150943}" type="slidenum">
              <a:rPr lang="en-GB" altLang="en-US"/>
              <a:pPr>
                <a:defRPr/>
              </a:pPr>
              <a:t>‹#›</a:t>
            </a:fld>
            <a:endParaRPr lang="en-GB" altLang="en-US"/>
          </a:p>
        </p:txBody>
      </p:sp>
    </p:spTree>
    <p:extLst>
      <p:ext uri="{BB962C8B-B14F-4D97-AF65-F5344CB8AC3E}">
        <p14:creationId xmlns:p14="http://schemas.microsoft.com/office/powerpoint/2010/main" val="1056884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3FC092E-90F0-4FB3-8C76-F945B605252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A93C47C-32F8-47C5-BDDD-16425C45C64C}" type="datetimeFigureOut">
              <a:rPr lang="en-GB"/>
              <a:pPr>
                <a:defRPr/>
              </a:pPr>
              <a:t>08/11/2018</a:t>
            </a:fld>
            <a:endParaRPr lang="en-GB"/>
          </a:p>
        </p:txBody>
      </p:sp>
      <p:sp>
        <p:nvSpPr>
          <p:cNvPr id="5" name="Footer Placeholder 4">
            <a:extLst>
              <a:ext uri="{FF2B5EF4-FFF2-40B4-BE49-F238E27FC236}">
                <a16:creationId xmlns="" xmlns:a16="http://schemas.microsoft.com/office/drawing/2014/main" id="{612F0BA9-DF0E-410A-9132-5FB3A5E52EC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5F0DB5FA-39FD-444D-9B78-C6747B7D4E88}"/>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4E27D287-8B9D-4A67-81D0-FF20AAAB015D}" type="slidenum">
              <a:rPr lang="en-GB" altLang="en-US"/>
              <a:pPr>
                <a:defRPr/>
              </a:pPr>
              <a:t>‹#›</a:t>
            </a:fld>
            <a:endParaRPr lang="en-GB" altLang="en-US"/>
          </a:p>
        </p:txBody>
      </p:sp>
    </p:spTree>
    <p:extLst>
      <p:ext uri="{BB962C8B-B14F-4D97-AF65-F5344CB8AC3E}">
        <p14:creationId xmlns:p14="http://schemas.microsoft.com/office/powerpoint/2010/main" val="563543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83EED28D-361A-4B85-9217-B38AE018ED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A5988C1-DA64-4945-9B8C-4306A755653A}" type="datetimeFigureOut">
              <a:rPr lang="en-GB"/>
              <a:pPr>
                <a:defRPr/>
              </a:pPr>
              <a:t>08/11/2018</a:t>
            </a:fld>
            <a:endParaRPr lang="en-GB"/>
          </a:p>
        </p:txBody>
      </p:sp>
      <p:sp>
        <p:nvSpPr>
          <p:cNvPr id="5" name="Slide Number Placeholder 5">
            <a:extLst>
              <a:ext uri="{FF2B5EF4-FFF2-40B4-BE49-F238E27FC236}">
                <a16:creationId xmlns="" xmlns:a16="http://schemas.microsoft.com/office/drawing/2014/main" id="{89C22D7B-AC4D-4E8A-8A6E-C89D40E26C24}"/>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22A63E3-F6CC-450A-B617-94580BC01413}" type="slidenum">
              <a:rPr lang="en-GB" altLang="en-US"/>
              <a:pPr>
                <a:defRPr/>
              </a:pPr>
              <a:t>‹#›</a:t>
            </a:fld>
            <a:endParaRPr lang="en-GB" altLang="en-US"/>
          </a:p>
        </p:txBody>
      </p:sp>
    </p:spTree>
    <p:extLst>
      <p:ext uri="{BB962C8B-B14F-4D97-AF65-F5344CB8AC3E}">
        <p14:creationId xmlns:p14="http://schemas.microsoft.com/office/powerpoint/2010/main" val="2051197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1A5A2C23-4650-4407-A4EA-F6903FAE15D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2750B7F-5F13-4AFB-B7D6-F6A2991A0123}" type="datetimeFigureOut">
              <a:rPr lang="en-GB"/>
              <a:pPr>
                <a:defRPr/>
              </a:pPr>
              <a:t>08/11/2018</a:t>
            </a:fld>
            <a:endParaRPr lang="en-GB"/>
          </a:p>
        </p:txBody>
      </p:sp>
      <p:sp>
        <p:nvSpPr>
          <p:cNvPr id="6" name="Slide Number Placeholder 6">
            <a:extLst>
              <a:ext uri="{FF2B5EF4-FFF2-40B4-BE49-F238E27FC236}">
                <a16:creationId xmlns="" xmlns:a16="http://schemas.microsoft.com/office/drawing/2014/main" id="{FFA5D7FA-39B8-403E-9FC6-C2E715B7968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1A9677D-2EA3-4F91-A88A-7167E20FFB87}" type="slidenum">
              <a:rPr lang="en-GB" altLang="en-US"/>
              <a:pPr>
                <a:defRPr/>
              </a:pPr>
              <a:t>‹#›</a:t>
            </a:fld>
            <a:endParaRPr lang="en-GB" altLang="en-US"/>
          </a:p>
        </p:txBody>
      </p:sp>
    </p:spTree>
    <p:extLst>
      <p:ext uri="{BB962C8B-B14F-4D97-AF65-F5344CB8AC3E}">
        <p14:creationId xmlns:p14="http://schemas.microsoft.com/office/powerpoint/2010/main" val="843135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A70DD46A-CDBD-4C6A-8F85-54EC85134302}"/>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E57D06E-125D-4B83-9D49-C493298EE923}" type="datetimeFigureOut">
              <a:rPr lang="en-GB"/>
              <a:pPr>
                <a:defRPr/>
              </a:pPr>
              <a:t>08/11/2018</a:t>
            </a:fld>
            <a:endParaRPr lang="en-GB"/>
          </a:p>
        </p:txBody>
      </p:sp>
      <p:sp>
        <p:nvSpPr>
          <p:cNvPr id="8" name="Slide Number Placeholder 8">
            <a:extLst>
              <a:ext uri="{FF2B5EF4-FFF2-40B4-BE49-F238E27FC236}">
                <a16:creationId xmlns="" xmlns:a16="http://schemas.microsoft.com/office/drawing/2014/main" id="{9E2133FE-6562-4BF3-BAA0-20168FB2F2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543E170-D765-47CE-AA23-501EC2336ACE}" type="slidenum">
              <a:rPr lang="en-GB" altLang="en-US"/>
              <a:pPr>
                <a:defRPr/>
              </a:pPr>
              <a:t>‹#›</a:t>
            </a:fld>
            <a:endParaRPr lang="en-GB" altLang="en-US"/>
          </a:p>
        </p:txBody>
      </p:sp>
    </p:spTree>
    <p:extLst>
      <p:ext uri="{BB962C8B-B14F-4D97-AF65-F5344CB8AC3E}">
        <p14:creationId xmlns:p14="http://schemas.microsoft.com/office/powerpoint/2010/main" val="138568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1210F9B9-0EB1-48A9-A437-5AE80060925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2BF165A-BB03-44D6-B3C8-2E3E3DAC9910}" type="datetimeFigureOut">
              <a:rPr lang="en-GB"/>
              <a:pPr>
                <a:defRPr/>
              </a:pPr>
              <a:t>08/11/2018</a:t>
            </a:fld>
            <a:endParaRPr lang="en-GB"/>
          </a:p>
        </p:txBody>
      </p:sp>
      <p:sp>
        <p:nvSpPr>
          <p:cNvPr id="4" name="Slide Number Placeholder 4">
            <a:extLst>
              <a:ext uri="{FF2B5EF4-FFF2-40B4-BE49-F238E27FC236}">
                <a16:creationId xmlns="" xmlns:a16="http://schemas.microsoft.com/office/drawing/2014/main" id="{9FDC75B6-8728-41D1-BDAD-96F196A3812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91412A5-0132-427F-960B-92D9EA66B54A}" type="slidenum">
              <a:rPr lang="en-GB" altLang="en-US"/>
              <a:pPr>
                <a:defRPr/>
              </a:pPr>
              <a:t>‹#›</a:t>
            </a:fld>
            <a:endParaRPr lang="en-GB" altLang="en-US"/>
          </a:p>
        </p:txBody>
      </p:sp>
    </p:spTree>
    <p:extLst>
      <p:ext uri="{BB962C8B-B14F-4D97-AF65-F5344CB8AC3E}">
        <p14:creationId xmlns:p14="http://schemas.microsoft.com/office/powerpoint/2010/main" val="345151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88C32D35-F76B-427D-AA6A-B898A9EFAD1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0ED725-71C0-47BB-8BD1-89C659526C98}" type="datetimeFigureOut">
              <a:rPr lang="en-GB"/>
              <a:pPr>
                <a:defRPr/>
              </a:pPr>
              <a:t>08/11/2018</a:t>
            </a:fld>
            <a:endParaRPr lang="en-GB"/>
          </a:p>
        </p:txBody>
      </p:sp>
      <p:sp>
        <p:nvSpPr>
          <p:cNvPr id="3" name="Slide Number Placeholder 3">
            <a:extLst>
              <a:ext uri="{FF2B5EF4-FFF2-40B4-BE49-F238E27FC236}">
                <a16:creationId xmlns="" xmlns:a16="http://schemas.microsoft.com/office/drawing/2014/main" id="{5FFF2510-B349-41C0-B142-9C0FA529DFF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43793F4-B720-42F7-BB30-BC6B97C05A7E}" type="slidenum">
              <a:rPr lang="en-GB" altLang="en-US"/>
              <a:pPr>
                <a:defRPr/>
              </a:pPr>
              <a:t>‹#›</a:t>
            </a:fld>
            <a:endParaRPr lang="en-GB" altLang="en-US"/>
          </a:p>
        </p:txBody>
      </p:sp>
    </p:spTree>
    <p:extLst>
      <p:ext uri="{BB962C8B-B14F-4D97-AF65-F5344CB8AC3E}">
        <p14:creationId xmlns:p14="http://schemas.microsoft.com/office/powerpoint/2010/main" val="4052870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 xmlns:a16="http://schemas.microsoft.com/office/drawing/2014/main" id="{F6A64ECA-3813-45EE-B15F-0C393AEEAAD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BBF3704-3E4A-412B-9DEF-AA6B2841225C}" type="datetimeFigureOut">
              <a:rPr lang="en-GB"/>
              <a:pPr>
                <a:defRPr/>
              </a:pPr>
              <a:t>08/11/2018</a:t>
            </a:fld>
            <a:endParaRPr lang="en-GB"/>
          </a:p>
        </p:txBody>
      </p:sp>
      <p:sp>
        <p:nvSpPr>
          <p:cNvPr id="6" name="Slide Number Placeholder 6">
            <a:extLst>
              <a:ext uri="{FF2B5EF4-FFF2-40B4-BE49-F238E27FC236}">
                <a16:creationId xmlns="" xmlns:a16="http://schemas.microsoft.com/office/drawing/2014/main" id="{BC89002F-94FF-4070-830B-E3951388F5E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096AD4B-6217-41B8-8647-CA3A8AEA32BD}" type="slidenum">
              <a:rPr lang="en-GB" altLang="en-US"/>
              <a:pPr>
                <a:defRPr/>
              </a:pPr>
              <a:t>‹#›</a:t>
            </a:fld>
            <a:endParaRPr lang="en-GB" altLang="en-US"/>
          </a:p>
        </p:txBody>
      </p:sp>
    </p:spTree>
    <p:extLst>
      <p:ext uri="{BB962C8B-B14F-4D97-AF65-F5344CB8AC3E}">
        <p14:creationId xmlns:p14="http://schemas.microsoft.com/office/powerpoint/2010/main" val="4262952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 xmlns:a16="http://schemas.microsoft.com/office/drawing/2014/main" id="{A8E336F2-7DBC-4F2E-8A86-FFA3438BE2A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402A79E-462A-4AD1-81D5-88FC84E1775A}" type="datetimeFigureOut">
              <a:rPr lang="en-GB"/>
              <a:pPr>
                <a:defRPr/>
              </a:pPr>
              <a:t>08/11/2018</a:t>
            </a:fld>
            <a:endParaRPr lang="en-GB"/>
          </a:p>
        </p:txBody>
      </p:sp>
      <p:sp>
        <p:nvSpPr>
          <p:cNvPr id="6" name="Slide Number Placeholder 6">
            <a:extLst>
              <a:ext uri="{FF2B5EF4-FFF2-40B4-BE49-F238E27FC236}">
                <a16:creationId xmlns="" xmlns:a16="http://schemas.microsoft.com/office/drawing/2014/main" id="{8E5B0395-F614-4AD3-B043-1A333CBC78A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D3BEA1C-4268-4CFC-BE11-96D0AA6B91A5}" type="slidenum">
              <a:rPr lang="en-GB" altLang="en-US"/>
              <a:pPr>
                <a:defRPr/>
              </a:pPr>
              <a:t>‹#›</a:t>
            </a:fld>
            <a:endParaRPr lang="en-GB" altLang="en-US"/>
          </a:p>
        </p:txBody>
      </p:sp>
    </p:spTree>
    <p:extLst>
      <p:ext uri="{BB962C8B-B14F-4D97-AF65-F5344CB8AC3E}">
        <p14:creationId xmlns:p14="http://schemas.microsoft.com/office/powerpoint/2010/main" val="140387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633D80E-F2B9-4648-82AE-ABF33416AE8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0216A40-B4EE-4C74-B3A0-48EEEC0B996A}" type="datetimeFigureOut">
              <a:rPr lang="en-GB"/>
              <a:pPr>
                <a:defRPr/>
              </a:pPr>
              <a:t>08/11/2018</a:t>
            </a:fld>
            <a:endParaRPr lang="en-GB"/>
          </a:p>
        </p:txBody>
      </p:sp>
      <p:sp>
        <p:nvSpPr>
          <p:cNvPr id="5" name="Slide Number Placeholder 5">
            <a:extLst>
              <a:ext uri="{FF2B5EF4-FFF2-40B4-BE49-F238E27FC236}">
                <a16:creationId xmlns="" xmlns:a16="http://schemas.microsoft.com/office/drawing/2014/main" id="{80283423-C2B8-4ACD-B0B4-5CE6FB12750F}"/>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8BBF920-CB08-4D6C-AC08-7A2D2F6F3CFB}" type="slidenum">
              <a:rPr lang="en-GB" altLang="en-US"/>
              <a:pPr>
                <a:defRPr/>
              </a:pPr>
              <a:t>‹#›</a:t>
            </a:fld>
            <a:endParaRPr lang="en-GB" altLang="en-US"/>
          </a:p>
        </p:txBody>
      </p:sp>
    </p:spTree>
    <p:extLst>
      <p:ext uri="{BB962C8B-B14F-4D97-AF65-F5344CB8AC3E}">
        <p14:creationId xmlns:p14="http://schemas.microsoft.com/office/powerpoint/2010/main" val="3069709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F16A6BFB-F5F8-465F-94E4-81B66655F3A2}"/>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4610AC1-0DB2-4BF4-8127-2F3F1068DD26}" type="datetimeFigureOut">
              <a:rPr lang="en-GB"/>
              <a:pPr>
                <a:defRPr/>
              </a:pPr>
              <a:t>08/11/2018</a:t>
            </a:fld>
            <a:endParaRPr lang="en-GB"/>
          </a:p>
        </p:txBody>
      </p:sp>
      <p:sp>
        <p:nvSpPr>
          <p:cNvPr id="5" name="Slide Number Placeholder 5">
            <a:extLst>
              <a:ext uri="{FF2B5EF4-FFF2-40B4-BE49-F238E27FC236}">
                <a16:creationId xmlns="" xmlns:a16="http://schemas.microsoft.com/office/drawing/2014/main" id="{605198A3-2E53-42DA-8D69-9B400EC88D4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6E4BBDB-4601-4933-A616-B6A6C7FB1ABC}" type="slidenum">
              <a:rPr lang="en-GB" altLang="en-US"/>
              <a:pPr>
                <a:defRPr/>
              </a:pPr>
              <a:t>‹#›</a:t>
            </a:fld>
            <a:endParaRPr lang="en-GB" altLang="en-US"/>
          </a:p>
        </p:txBody>
      </p:sp>
    </p:spTree>
    <p:extLst>
      <p:ext uri="{BB962C8B-B14F-4D97-AF65-F5344CB8AC3E}">
        <p14:creationId xmlns:p14="http://schemas.microsoft.com/office/powerpoint/2010/main" val="872832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70346047-96B6-42A4-B728-378D3182A78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BA7CFC25-D8DF-4BCF-9BAF-1B2069F38F9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B81FE629-93FC-4EE4-97BE-E029994EA80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F5C5F595-18E9-4713-8B80-8CC25F64480D}" type="datetimeFigureOut">
              <a:rPr lang="en-GB"/>
              <a:pPr>
                <a:defRPr/>
              </a:pPr>
              <a:t>08/11/2018</a:t>
            </a:fld>
            <a:endParaRPr lang="en-GB" dirty="0"/>
          </a:p>
        </p:txBody>
      </p:sp>
      <p:sp>
        <p:nvSpPr>
          <p:cNvPr id="6" name="Slide Number Placeholder 5">
            <a:extLst>
              <a:ext uri="{FF2B5EF4-FFF2-40B4-BE49-F238E27FC236}">
                <a16:creationId xmlns="" xmlns:a16="http://schemas.microsoft.com/office/drawing/2014/main" id="{08BBDBF4-456F-4699-8AB9-16174EAEC4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44886A9B-FA7B-401E-BD0A-4DC8AB273FD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participatorymethods.org/sites/participatorymethods.org/files/Arnstein%20ladder%201969.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ublications.parliament.uk/pa/cm201314/cmselect/cmpubadm/75/75.pdf"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instituteforgovernment.org.uk/sites/default/files/publications/Policy%20making%20in%20the%20real%20world.pdf"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 xmlns:a16="http://schemas.microsoft.com/office/drawing/2014/main" id="{9BF9659C-6935-4BDF-BB27-B64EB5FBC789}"/>
              </a:ext>
            </a:extLst>
          </p:cNvPr>
          <p:cNvSpPr>
            <a:spLocks noGrp="1"/>
          </p:cNvSpPr>
          <p:nvPr>
            <p:ph type="ctrTitle"/>
          </p:nvPr>
        </p:nvSpPr>
        <p:spPr>
          <a:xfrm>
            <a:off x="684213" y="1989138"/>
            <a:ext cx="7772400" cy="1470025"/>
          </a:xfrm>
        </p:spPr>
        <p:txBody>
          <a:bodyPr/>
          <a:lstStyle/>
          <a:p>
            <a:r>
              <a:rPr lang="en-GB" altLang="en-US" dirty="0"/>
              <a:t>The policy development process</a:t>
            </a:r>
          </a:p>
        </p:txBody>
      </p:sp>
      <p:sp>
        <p:nvSpPr>
          <p:cNvPr id="6" name="Subtitle 5">
            <a:extLst>
              <a:ext uri="{FF2B5EF4-FFF2-40B4-BE49-F238E27FC236}">
                <a16:creationId xmlns="" xmlns:a16="http://schemas.microsoft.com/office/drawing/2014/main" id="{1D70DF55-F25E-482E-8BE7-A9AE1C53836E}"/>
              </a:ext>
            </a:extLst>
          </p:cNvPr>
          <p:cNvSpPr>
            <a:spLocks noGrp="1"/>
          </p:cNvSpPr>
          <p:nvPr>
            <p:ph type="subTitle" idx="1"/>
          </p:nvPr>
        </p:nvSpPr>
        <p:spPr>
          <a:xfrm>
            <a:off x="1370013" y="3744913"/>
            <a:ext cx="6400800" cy="1752600"/>
          </a:xfrm>
        </p:spPr>
        <p:txBody>
          <a:bodyPr/>
          <a:lstStyle/>
          <a:p>
            <a:pPr>
              <a:defRPr/>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92696"/>
            <a:ext cx="8229600" cy="1143000"/>
          </a:xfrm>
        </p:spPr>
        <p:txBody>
          <a:bodyPr/>
          <a:lstStyle/>
          <a:p>
            <a:r>
              <a:rPr lang="en-GB" dirty="0" smtClean="0"/>
              <a:t>Why do you think policies may be made or changed?</a:t>
            </a:r>
            <a:endParaRPr lang="en-GB" dirty="0"/>
          </a:p>
        </p:txBody>
      </p:sp>
      <p:sp>
        <p:nvSpPr>
          <p:cNvPr id="4" name="Title 1"/>
          <p:cNvSpPr txBox="1">
            <a:spLocks/>
          </p:cNvSpPr>
          <p:nvPr/>
        </p:nvSpPr>
        <p:spPr bwMode="auto">
          <a:xfrm>
            <a:off x="395536" y="350100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dirty="0" smtClean="0"/>
              <a:t>Can you think of any changes to policy?</a:t>
            </a:r>
            <a:endParaRPr lang="en-GB" dirty="0"/>
          </a:p>
        </p:txBody>
      </p:sp>
    </p:spTree>
    <p:extLst>
      <p:ext uri="{BB962C8B-B14F-4D97-AF65-F5344CB8AC3E}">
        <p14:creationId xmlns:p14="http://schemas.microsoft.com/office/powerpoint/2010/main" val="212956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0" y="-61894"/>
            <a:ext cx="9143319" cy="6820874"/>
          </a:xfrm>
          <a:prstGeom prst="rect">
            <a:avLst/>
          </a:prstGeom>
        </p:spPr>
      </p:pic>
    </p:spTree>
    <p:extLst>
      <p:ext uri="{BB962C8B-B14F-4D97-AF65-F5344CB8AC3E}">
        <p14:creationId xmlns:p14="http://schemas.microsoft.com/office/powerpoint/2010/main" val="3864948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7725"/>
            <a:ext cx="9144000" cy="6811134"/>
          </a:xfrm>
          <a:prstGeom prst="rect">
            <a:avLst/>
          </a:prstGeom>
        </p:spPr>
      </p:pic>
    </p:spTree>
    <p:extLst>
      <p:ext uri="{BB962C8B-B14F-4D97-AF65-F5344CB8AC3E}">
        <p14:creationId xmlns:p14="http://schemas.microsoft.com/office/powerpoint/2010/main" val="38033626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4" y="0"/>
            <a:ext cx="9165127" cy="6858000"/>
          </a:xfrm>
          <a:prstGeom prst="rect">
            <a:avLst/>
          </a:prstGeom>
        </p:spPr>
      </p:pic>
    </p:spTree>
    <p:extLst>
      <p:ext uri="{BB962C8B-B14F-4D97-AF65-F5344CB8AC3E}">
        <p14:creationId xmlns:p14="http://schemas.microsoft.com/office/powerpoint/2010/main" val="41955856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829" y="27143"/>
            <a:ext cx="9156477" cy="6830857"/>
          </a:xfrm>
          <a:prstGeom prst="rect">
            <a:avLst/>
          </a:prstGeom>
        </p:spPr>
      </p:pic>
    </p:spTree>
    <p:extLst>
      <p:ext uri="{BB962C8B-B14F-4D97-AF65-F5344CB8AC3E}">
        <p14:creationId xmlns:p14="http://schemas.microsoft.com/office/powerpoint/2010/main" val="15344948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143" y="0"/>
            <a:ext cx="9234742" cy="6858000"/>
          </a:xfrm>
          <a:prstGeom prst="rect">
            <a:avLst/>
          </a:prstGeom>
        </p:spPr>
      </p:pic>
    </p:spTree>
    <p:extLst>
      <p:ext uri="{BB962C8B-B14F-4D97-AF65-F5344CB8AC3E}">
        <p14:creationId xmlns:p14="http://schemas.microsoft.com/office/powerpoint/2010/main" val="41725254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504" y="0"/>
            <a:ext cx="8923073" cy="6858000"/>
          </a:xfrm>
          <a:prstGeom prst="rect">
            <a:avLst/>
          </a:prstGeom>
        </p:spPr>
      </p:pic>
    </p:spTree>
    <p:extLst>
      <p:ext uri="{BB962C8B-B14F-4D97-AF65-F5344CB8AC3E}">
        <p14:creationId xmlns:p14="http://schemas.microsoft.com/office/powerpoint/2010/main" val="33162909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645" y="21316"/>
            <a:ext cx="9130355" cy="6840029"/>
          </a:xfrm>
          <a:prstGeom prst="rect">
            <a:avLst/>
          </a:prstGeom>
        </p:spPr>
      </p:pic>
    </p:spTree>
    <p:extLst>
      <p:ext uri="{BB962C8B-B14F-4D97-AF65-F5344CB8AC3E}">
        <p14:creationId xmlns:p14="http://schemas.microsoft.com/office/powerpoint/2010/main" val="39090995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9074247" cy="6696744"/>
          </a:xfrm>
          <a:prstGeom prst="rect">
            <a:avLst/>
          </a:prstGeom>
        </p:spPr>
      </p:pic>
    </p:spTree>
    <p:extLst>
      <p:ext uri="{BB962C8B-B14F-4D97-AF65-F5344CB8AC3E}">
        <p14:creationId xmlns:p14="http://schemas.microsoft.com/office/powerpoint/2010/main" val="29498943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20588"/>
            <a:ext cx="9175975" cy="6837412"/>
          </a:xfrm>
          <a:prstGeom prst="rect">
            <a:avLst/>
          </a:prstGeom>
        </p:spPr>
      </p:pic>
    </p:spTree>
    <p:extLst>
      <p:ext uri="{BB962C8B-B14F-4D97-AF65-F5344CB8AC3E}">
        <p14:creationId xmlns:p14="http://schemas.microsoft.com/office/powerpoint/2010/main" val="8898967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280321" cy="6858000"/>
          </a:xfrm>
          <a:prstGeom prst="rect">
            <a:avLst/>
          </a:prstGeom>
        </p:spPr>
      </p:pic>
    </p:spTree>
    <p:extLst>
      <p:ext uri="{BB962C8B-B14F-4D97-AF65-F5344CB8AC3E}">
        <p14:creationId xmlns:p14="http://schemas.microsoft.com/office/powerpoint/2010/main" val="22097709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8E6B6996-8FF3-46A0-9E8B-3BF75B212273}"/>
              </a:ext>
            </a:extLst>
          </p:cNvPr>
          <p:cNvSpPr>
            <a:spLocks noGrp="1"/>
          </p:cNvSpPr>
          <p:nvPr>
            <p:ph idx="1"/>
          </p:nvPr>
        </p:nvSpPr>
        <p:spPr/>
        <p:txBody>
          <a:bodyPr/>
          <a:lstStyle/>
          <a:p>
            <a:r>
              <a:rPr lang="en-GB" dirty="0"/>
              <a:t>How do you think the policy process looks?</a:t>
            </a:r>
          </a:p>
          <a:p>
            <a:endParaRPr lang="en-GB" dirty="0"/>
          </a:p>
          <a:p>
            <a:r>
              <a:rPr lang="en-GB" dirty="0"/>
              <a:t>Draw (if possible) the process from identification of need</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e public policy process">
            <a:extLst>
              <a:ext uri="{FF2B5EF4-FFF2-40B4-BE49-F238E27FC236}">
                <a16:creationId xmlns="" xmlns:a16="http://schemas.microsoft.com/office/drawing/2014/main" id="{BC088A00-533B-4D4E-AC57-0DE63C807E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620688"/>
            <a:ext cx="5400372" cy="453404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 xmlns:a16="http://schemas.microsoft.com/office/drawing/2014/main" id="{B6828CEB-130E-411B-9B8D-1505887443A6}"/>
              </a:ext>
            </a:extLst>
          </p:cNvPr>
          <p:cNvSpPr>
            <a:spLocks noGrp="1"/>
          </p:cNvSpPr>
          <p:nvPr>
            <p:ph sz="half" idx="2"/>
          </p:nvPr>
        </p:nvSpPr>
        <p:spPr>
          <a:xfrm>
            <a:off x="179512" y="764704"/>
            <a:ext cx="4040188" cy="3414365"/>
          </a:xfrm>
        </p:spPr>
        <p:txBody>
          <a:bodyPr/>
          <a:lstStyle/>
          <a:p>
            <a:r>
              <a:rPr lang="en-GB" dirty="0"/>
              <a:t>Common design of how policy process should look</a:t>
            </a:r>
          </a:p>
        </p:txBody>
      </p:sp>
      <p:sp>
        <p:nvSpPr>
          <p:cNvPr id="2" name="TextBox 1"/>
          <p:cNvSpPr txBox="1"/>
          <p:nvPr/>
        </p:nvSpPr>
        <p:spPr>
          <a:xfrm>
            <a:off x="323528" y="3140968"/>
            <a:ext cx="3501536" cy="830997"/>
          </a:xfrm>
          <a:prstGeom prst="rect">
            <a:avLst/>
          </a:prstGeom>
          <a:noFill/>
        </p:spPr>
        <p:txBody>
          <a:bodyPr wrap="none" rtlCol="0">
            <a:spAutoFit/>
          </a:bodyPr>
          <a:lstStyle/>
          <a:p>
            <a:r>
              <a:rPr lang="en-GB" dirty="0" smtClean="0"/>
              <a:t>World Health Organisation</a:t>
            </a:r>
          </a:p>
          <a:p>
            <a:pPr algn="ctr"/>
            <a:r>
              <a:rPr lang="en-GB" dirty="0" smtClean="0"/>
              <a:t>(2005)</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29A2ABCD-B5BC-4DE4-9C65-41A29D78E10D}"/>
              </a:ext>
            </a:extLst>
          </p:cNvPr>
          <p:cNvSpPr/>
          <p:nvPr/>
        </p:nvSpPr>
        <p:spPr>
          <a:xfrm>
            <a:off x="827584" y="982177"/>
            <a:ext cx="7200800" cy="3785652"/>
          </a:xfrm>
          <a:prstGeom prst="rect">
            <a:avLst/>
          </a:prstGeom>
        </p:spPr>
        <p:txBody>
          <a:bodyPr wrap="square">
            <a:spAutoFit/>
          </a:bodyPr>
          <a:lstStyle/>
          <a:p>
            <a:r>
              <a:rPr lang="en-GB" dirty="0">
                <a:latin typeface="+mj-lt"/>
              </a:rPr>
              <a:t>Problem definition/ Agenda setting:</a:t>
            </a:r>
          </a:p>
          <a:p>
            <a:endParaRPr lang="en-GB" dirty="0">
              <a:latin typeface="+mj-lt"/>
            </a:endParaRPr>
          </a:p>
          <a:p>
            <a:r>
              <a:rPr lang="en-GB" dirty="0">
                <a:latin typeface="+mj-lt"/>
              </a:rPr>
              <a:t> Agenda setting. Policy problems are defined and the policy agenda set. Here it is acknowledged that public problems will only reach the political agenda if they are converted into political ‘issues’. This usually occurs when an interest group demands government action on a problem, or when there is public disagreement over ways in which a problem should be addressed</a:t>
            </a:r>
          </a:p>
        </p:txBody>
      </p:sp>
    </p:spTree>
    <p:extLst>
      <p:ext uri="{BB962C8B-B14F-4D97-AF65-F5344CB8AC3E}">
        <p14:creationId xmlns:p14="http://schemas.microsoft.com/office/powerpoint/2010/main" val="1552672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BE106CE-24AC-4463-8136-FA74DDD568B0}"/>
              </a:ext>
            </a:extLst>
          </p:cNvPr>
          <p:cNvSpPr/>
          <p:nvPr/>
        </p:nvSpPr>
        <p:spPr>
          <a:xfrm>
            <a:off x="1547664" y="1772816"/>
            <a:ext cx="6462464" cy="2308324"/>
          </a:xfrm>
          <a:prstGeom prst="rect">
            <a:avLst/>
          </a:prstGeom>
        </p:spPr>
        <p:txBody>
          <a:bodyPr wrap="square">
            <a:spAutoFit/>
          </a:bodyPr>
          <a:lstStyle/>
          <a:p>
            <a:r>
              <a:rPr lang="en-GB" i="1" dirty="0"/>
              <a:t>The future of Government looks like a hybrid between strong government institutions [...] and networks of people—groups and individuals—participating in helping to make those institutions work better (</a:t>
            </a:r>
            <a:r>
              <a:rPr lang="en-GB" i="1" dirty="0" smtClean="0"/>
              <a:t>Public Administration Select Committee  (PASC), </a:t>
            </a:r>
            <a:r>
              <a:rPr lang="en-GB" i="1" dirty="0"/>
              <a:t>2013 p.7)</a:t>
            </a:r>
          </a:p>
        </p:txBody>
      </p:sp>
    </p:spTree>
    <p:extLst>
      <p:ext uri="{BB962C8B-B14F-4D97-AF65-F5344CB8AC3E}">
        <p14:creationId xmlns:p14="http://schemas.microsoft.com/office/powerpoint/2010/main" val="482869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18C2D0F-E5DF-4854-8BDB-29A614F8C027}"/>
              </a:ext>
            </a:extLst>
          </p:cNvPr>
          <p:cNvSpPr/>
          <p:nvPr/>
        </p:nvSpPr>
        <p:spPr>
          <a:xfrm>
            <a:off x="971600" y="908720"/>
            <a:ext cx="7560840" cy="4154984"/>
          </a:xfrm>
          <a:prstGeom prst="rect">
            <a:avLst/>
          </a:prstGeom>
        </p:spPr>
        <p:txBody>
          <a:bodyPr wrap="square">
            <a:spAutoFit/>
          </a:bodyPr>
          <a:lstStyle/>
          <a:p>
            <a:r>
              <a:rPr lang="en-GB" i="1" dirty="0"/>
              <a:t>Through ideas such as “the Big Society” and “Open Public Services”, the Government is aiming to redefine the relationship between the citizen and the state, enabling and encouraging individuals to take a more active role in society. The process of policy-making is one where the public can play an active and meaningful role, and it is right that the citizen and people with knowledge and expertise from outside Government should have the opportunity to influence the decisions of Government. </a:t>
            </a:r>
          </a:p>
          <a:p>
            <a:endParaRPr lang="en-GB" i="1" dirty="0"/>
          </a:p>
          <a:p>
            <a:r>
              <a:rPr lang="en-GB" dirty="0"/>
              <a:t>(PASC, 2013 p.8)</a:t>
            </a:r>
          </a:p>
        </p:txBody>
      </p:sp>
    </p:spTree>
    <p:extLst>
      <p:ext uri="{BB962C8B-B14F-4D97-AF65-F5344CB8AC3E}">
        <p14:creationId xmlns:p14="http://schemas.microsoft.com/office/powerpoint/2010/main" val="3615185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A436E67-14F0-4B1D-8EF8-3EF3974831CA}"/>
              </a:ext>
            </a:extLst>
          </p:cNvPr>
          <p:cNvSpPr>
            <a:spLocks noGrp="1"/>
          </p:cNvSpPr>
          <p:nvPr>
            <p:ph type="title"/>
          </p:nvPr>
        </p:nvSpPr>
        <p:spPr/>
        <p:txBody>
          <a:bodyPr/>
          <a:lstStyle/>
          <a:p>
            <a:r>
              <a:rPr lang="en-GB" dirty="0"/>
              <a:t>Policy formation</a:t>
            </a:r>
          </a:p>
        </p:txBody>
      </p:sp>
      <p:sp>
        <p:nvSpPr>
          <p:cNvPr id="3" name="Content Placeholder 2">
            <a:extLst>
              <a:ext uri="{FF2B5EF4-FFF2-40B4-BE49-F238E27FC236}">
                <a16:creationId xmlns="" xmlns:a16="http://schemas.microsoft.com/office/drawing/2014/main" id="{17523688-8679-412C-A0A4-F133D9635770}"/>
              </a:ext>
            </a:extLst>
          </p:cNvPr>
          <p:cNvSpPr>
            <a:spLocks noGrp="1"/>
          </p:cNvSpPr>
          <p:nvPr>
            <p:ph idx="1"/>
          </p:nvPr>
        </p:nvSpPr>
        <p:spPr/>
        <p:txBody>
          <a:bodyPr/>
          <a:lstStyle/>
          <a:p>
            <a:r>
              <a:rPr lang="en-GB" dirty="0"/>
              <a:t>Policies are created or changed. Policies are products of the political context within which they are developed. It is useful to understand policy formation as a social and political process in order to conceptualize how policies are formulated</a:t>
            </a:r>
          </a:p>
        </p:txBody>
      </p:sp>
    </p:spTree>
    <p:extLst>
      <p:ext uri="{BB962C8B-B14F-4D97-AF65-F5344CB8AC3E}">
        <p14:creationId xmlns:p14="http://schemas.microsoft.com/office/powerpoint/2010/main" val="941525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74566002-5B8C-435F-B0A7-A04FD8BECD3C}"/>
              </a:ext>
            </a:extLst>
          </p:cNvPr>
          <p:cNvSpPr>
            <a:spLocks noGrp="1"/>
          </p:cNvSpPr>
          <p:nvPr>
            <p:ph type="title"/>
          </p:nvPr>
        </p:nvSpPr>
        <p:spPr/>
        <p:txBody>
          <a:bodyPr/>
          <a:lstStyle/>
          <a:p>
            <a:r>
              <a:rPr lang="en-GB" dirty="0"/>
              <a:t>Adoption</a:t>
            </a:r>
          </a:p>
        </p:txBody>
      </p:sp>
      <p:sp>
        <p:nvSpPr>
          <p:cNvPr id="5" name="Content Placeholder 4">
            <a:extLst>
              <a:ext uri="{FF2B5EF4-FFF2-40B4-BE49-F238E27FC236}">
                <a16:creationId xmlns="" xmlns:a16="http://schemas.microsoft.com/office/drawing/2014/main" id="{988D3F7E-E58B-49CE-8555-472C03DCF5F2}"/>
              </a:ext>
            </a:extLst>
          </p:cNvPr>
          <p:cNvSpPr>
            <a:spLocks noGrp="1"/>
          </p:cNvSpPr>
          <p:nvPr>
            <p:ph idx="1"/>
          </p:nvPr>
        </p:nvSpPr>
        <p:spPr/>
        <p:txBody>
          <a:bodyPr/>
          <a:lstStyle/>
          <a:p>
            <a:r>
              <a:rPr lang="en-GB" dirty="0"/>
              <a:t>The stage when the policy is enacted, or brought into force, for example, by state or federal legislation. New or changed public policies are often adopted by means of a decision of the cabinet, or indeed of an individual minister, without any legislative change</a:t>
            </a:r>
          </a:p>
        </p:txBody>
      </p:sp>
    </p:spTree>
    <p:extLst>
      <p:ext uri="{BB962C8B-B14F-4D97-AF65-F5344CB8AC3E}">
        <p14:creationId xmlns:p14="http://schemas.microsoft.com/office/powerpoint/2010/main" val="1737112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2C5EF4-F08D-46A3-84DB-53EEF91539B6}"/>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 xmlns:a16="http://schemas.microsoft.com/office/drawing/2014/main" id="{73FB52A4-094C-4D99-B9A7-82716D5ED5D5}"/>
              </a:ext>
            </a:extLst>
          </p:cNvPr>
          <p:cNvSpPr>
            <a:spLocks noGrp="1"/>
          </p:cNvSpPr>
          <p:nvPr>
            <p:ph idx="1"/>
          </p:nvPr>
        </p:nvSpPr>
        <p:spPr/>
        <p:txBody>
          <a:bodyPr/>
          <a:lstStyle/>
          <a:p>
            <a:r>
              <a:rPr lang="en-GB" sz="2400" dirty="0"/>
              <a:t>the actions and mechanisms whereby policies are brought into practice, that is, where what is written in the legislation or policy document is turned into a reality. In this stage the content of the policy, and its impact on those affected, may be modified substantially, or even negated. In analysing this stage in the policy-making process, one needs to examine how, when and where particular policies have been implemented.</a:t>
            </a:r>
          </a:p>
        </p:txBody>
      </p:sp>
    </p:spTree>
    <p:extLst>
      <p:ext uri="{BB962C8B-B14F-4D97-AF65-F5344CB8AC3E}">
        <p14:creationId xmlns:p14="http://schemas.microsoft.com/office/powerpoint/2010/main" val="793631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9EF16E-EE6A-4F9D-8B0C-64D5A14B6CEC}"/>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 xmlns:a16="http://schemas.microsoft.com/office/drawing/2014/main" id="{120BFDB3-5927-4F0E-BB8A-23B61ED987F4}"/>
              </a:ext>
            </a:extLst>
          </p:cNvPr>
          <p:cNvSpPr>
            <a:spLocks noGrp="1"/>
          </p:cNvSpPr>
          <p:nvPr>
            <p:ph idx="1"/>
          </p:nvPr>
        </p:nvSpPr>
        <p:spPr/>
        <p:txBody>
          <a:bodyPr/>
          <a:lstStyle/>
          <a:p>
            <a:r>
              <a:rPr lang="en-GB" sz="2400" dirty="0"/>
              <a:t>The final stage in the policy-making process, includes monitoring, analysis, criticism and assessment of existing or proposed policies. This covers the appraisal of their content, their implementation and their effects. Moreover, evaluation is designed to help governments to implement policies in an effective and efficient manner</a:t>
            </a:r>
          </a:p>
        </p:txBody>
      </p:sp>
    </p:spTree>
    <p:extLst>
      <p:ext uri="{BB962C8B-B14F-4D97-AF65-F5344CB8AC3E}">
        <p14:creationId xmlns:p14="http://schemas.microsoft.com/office/powerpoint/2010/main" val="4245888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5DB02C28-34CD-417D-B8B9-6AE67FA0746A}"/>
              </a:ext>
            </a:extLst>
          </p:cNvPr>
          <p:cNvPicPr>
            <a:picLocks noChangeAspect="1"/>
          </p:cNvPicPr>
          <p:nvPr/>
        </p:nvPicPr>
        <p:blipFill>
          <a:blip r:embed="rId2"/>
          <a:stretch>
            <a:fillRect/>
          </a:stretch>
        </p:blipFill>
        <p:spPr>
          <a:xfrm>
            <a:off x="85725" y="836712"/>
            <a:ext cx="9058275" cy="3609975"/>
          </a:xfrm>
          <a:prstGeom prst="rect">
            <a:avLst/>
          </a:prstGeom>
        </p:spPr>
      </p:pic>
      <p:sp>
        <p:nvSpPr>
          <p:cNvPr id="5" name="TextBox 4">
            <a:extLst>
              <a:ext uri="{FF2B5EF4-FFF2-40B4-BE49-F238E27FC236}">
                <a16:creationId xmlns="" xmlns:a16="http://schemas.microsoft.com/office/drawing/2014/main" id="{1E94D7D0-F11A-49A1-8FDB-78BF62B20372}"/>
              </a:ext>
            </a:extLst>
          </p:cNvPr>
          <p:cNvSpPr txBox="1"/>
          <p:nvPr/>
        </p:nvSpPr>
        <p:spPr>
          <a:xfrm>
            <a:off x="5652120" y="5085184"/>
            <a:ext cx="2356735" cy="461665"/>
          </a:xfrm>
          <a:prstGeom prst="rect">
            <a:avLst/>
          </a:prstGeom>
          <a:noFill/>
        </p:spPr>
        <p:txBody>
          <a:bodyPr wrap="none" rtlCol="0">
            <a:spAutoFit/>
          </a:bodyPr>
          <a:lstStyle/>
          <a:p>
            <a:r>
              <a:rPr lang="en-GB" dirty="0"/>
              <a:t>(WHO, 2005 p.4)</a:t>
            </a:r>
          </a:p>
        </p:txBody>
      </p:sp>
    </p:spTree>
    <p:extLst>
      <p:ext uri="{BB962C8B-B14F-4D97-AF65-F5344CB8AC3E}">
        <p14:creationId xmlns:p14="http://schemas.microsoft.com/office/powerpoint/2010/main" val="688659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 xmlns:a16="http://schemas.microsoft.com/office/drawing/2014/main" id="{C1F94A9C-39EB-401E-A206-487BA3291772}"/>
              </a:ext>
            </a:extLst>
          </p:cNvPr>
          <p:cNvSpPr>
            <a:spLocks noGrp="1"/>
          </p:cNvSpPr>
          <p:nvPr>
            <p:ph type="title"/>
          </p:nvPr>
        </p:nvSpPr>
        <p:spPr/>
        <p:txBody>
          <a:bodyPr/>
          <a:lstStyle/>
          <a:p>
            <a:r>
              <a:rPr lang="en-GB" altLang="en-US" dirty="0"/>
              <a:t>However:</a:t>
            </a:r>
          </a:p>
        </p:txBody>
      </p:sp>
      <p:sp>
        <p:nvSpPr>
          <p:cNvPr id="2" name="Content Placeholder 1">
            <a:extLst>
              <a:ext uri="{FF2B5EF4-FFF2-40B4-BE49-F238E27FC236}">
                <a16:creationId xmlns="" xmlns:a16="http://schemas.microsoft.com/office/drawing/2014/main" id="{431F081F-21B4-42EC-AC2D-D4F9F3F9DE96}"/>
              </a:ext>
            </a:extLst>
          </p:cNvPr>
          <p:cNvSpPr>
            <a:spLocks noGrp="1"/>
          </p:cNvSpPr>
          <p:nvPr>
            <p:ph idx="1"/>
          </p:nvPr>
        </p:nvSpPr>
        <p:spPr/>
        <p:txBody>
          <a:bodyPr/>
          <a:lstStyle/>
          <a:p>
            <a:r>
              <a:rPr lang="en-GB" sz="2400" dirty="0"/>
              <a:t>It is difficult to put into distinct stages</a:t>
            </a:r>
          </a:p>
          <a:p>
            <a:r>
              <a:rPr lang="en-GB" sz="2400" dirty="0"/>
              <a:t>Policy making is usually determined by events</a:t>
            </a:r>
          </a:p>
          <a:p>
            <a:r>
              <a:rPr lang="en-GB" sz="2400" dirty="0"/>
              <a:t>Guidance presents policies as discrete interventions to tackle specific problems, whose effects can then be reliably measured and evaluated. This is untrue </a:t>
            </a:r>
          </a:p>
          <a:p>
            <a:r>
              <a:rPr lang="en-GB" sz="2400" dirty="0"/>
              <a:t>Policy may be the cumulative impact of many different initiatives in a particular area, or it may be about managing a wider system     (</a:t>
            </a:r>
            <a:r>
              <a:rPr lang="en-GB" sz="2400" dirty="0" err="1"/>
              <a:t>Hallsworth</a:t>
            </a:r>
            <a:r>
              <a:rPr lang="en-GB" sz="2400" dirty="0"/>
              <a:t> et al, 2013)</a:t>
            </a:r>
          </a:p>
          <a:p>
            <a:endParaRPr lang="en-GB" sz="2400" dirty="0"/>
          </a:p>
          <a:p>
            <a:endParaRPr lang="en-GB" sz="2400" dirty="0"/>
          </a:p>
          <a:p>
            <a:pPr marL="0" indent="0">
              <a:buNone/>
            </a:pPr>
            <a:endParaRPr lang="en-GB" sz="2400" dirty="0"/>
          </a:p>
          <a:p>
            <a:pPr marL="0" indent="0">
              <a:buNone/>
            </a:pP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48680"/>
            <a:ext cx="8229600" cy="3917032"/>
          </a:xfrm>
        </p:spPr>
        <p:txBody>
          <a:bodyPr/>
          <a:lstStyle/>
          <a:p>
            <a:pPr marL="114300" indent="0">
              <a:buNone/>
            </a:pPr>
            <a:r>
              <a:rPr lang="en-GB" sz="2400" dirty="0" err="1"/>
              <a:t>Arnstein</a:t>
            </a:r>
            <a:r>
              <a:rPr lang="en-GB" sz="2400" dirty="0"/>
              <a:t>, </a:t>
            </a:r>
            <a:r>
              <a:rPr lang="en-GB" sz="2400" dirty="0" smtClean="0"/>
              <a:t>S. </a:t>
            </a:r>
            <a:r>
              <a:rPr lang="en-GB" sz="2400" dirty="0"/>
              <a:t>R.(1969) 'A Ladder Of Citizen Participation', </a:t>
            </a:r>
            <a:r>
              <a:rPr lang="en-GB" sz="2400" i="1" dirty="0"/>
              <a:t>Journal of the American Planning Association</a:t>
            </a:r>
            <a:r>
              <a:rPr lang="en-GB" sz="2400" dirty="0"/>
              <a:t>, 35: 4, 216 — 224. </a:t>
            </a:r>
            <a:r>
              <a:rPr lang="en-GB" sz="2400" dirty="0">
                <a:hlinkClick r:id="rId3"/>
              </a:rPr>
              <a:t>http://</a:t>
            </a:r>
            <a:r>
              <a:rPr lang="en-GB" sz="2400" dirty="0" smtClean="0">
                <a:hlinkClick r:id="rId3"/>
              </a:rPr>
              <a:t>www.participatorymethods.org/sites/participatorymethods.org/files/Arnstein%20ladder%201969.pdf</a:t>
            </a:r>
            <a:endParaRPr lang="en-GB" sz="2400" dirty="0" smtClean="0"/>
          </a:p>
          <a:p>
            <a:pPr marL="114300" indent="0">
              <a:buNone/>
            </a:pPr>
            <a:endParaRPr lang="en-GB" sz="2400" dirty="0"/>
          </a:p>
          <a:p>
            <a:pPr marL="114300" indent="0">
              <a:buNone/>
            </a:pPr>
            <a:r>
              <a:rPr lang="en-GB" sz="2400" dirty="0" smtClean="0"/>
              <a:t>Bochel</a:t>
            </a:r>
            <a:r>
              <a:rPr lang="en-GB" sz="2400" dirty="0"/>
              <a:t>, H.  (2012) ‘The Policy Process’ in </a:t>
            </a:r>
            <a:r>
              <a:rPr lang="en-GB" sz="2400" dirty="0" err="1"/>
              <a:t>Alcock</a:t>
            </a:r>
            <a:r>
              <a:rPr lang="en-GB" sz="2400" dirty="0"/>
              <a:t>, P. May, M. &amp; Wright, S. (</a:t>
            </a:r>
            <a:r>
              <a:rPr lang="en-GB" sz="2400" dirty="0" err="1"/>
              <a:t>ed</a:t>
            </a:r>
            <a:r>
              <a:rPr lang="en-GB" sz="2400" dirty="0"/>
              <a:t>) </a:t>
            </a:r>
            <a:r>
              <a:rPr lang="en-GB" sz="2400" i="1" dirty="0"/>
              <a:t>The Student’s Companion to Social Policy, </a:t>
            </a:r>
            <a:r>
              <a:rPr lang="en-GB" sz="2400" dirty="0"/>
              <a:t>Chichester: Wiley-Blackwell</a:t>
            </a:r>
          </a:p>
          <a:p>
            <a:pPr marL="114300" indent="0">
              <a:buNone/>
            </a:pPr>
            <a:r>
              <a:rPr lang="en-GB" sz="2400" dirty="0"/>
              <a:t>Pierson J, (2010) </a:t>
            </a:r>
            <a:r>
              <a:rPr lang="en-GB" sz="2400" i="1" dirty="0"/>
              <a:t>Tackling Social Exclusion, </a:t>
            </a:r>
            <a:r>
              <a:rPr lang="en-GB" sz="2400" dirty="0"/>
              <a:t>Abingdon: Routledge</a:t>
            </a:r>
          </a:p>
          <a:p>
            <a:pPr marL="0" indent="0">
              <a:buNone/>
            </a:pPr>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DF572BF1-6388-450E-A5EF-1A94EDE0C4E7}"/>
              </a:ext>
            </a:extLst>
          </p:cNvPr>
          <p:cNvSpPr>
            <a:spLocks noGrp="1"/>
          </p:cNvSpPr>
          <p:nvPr>
            <p:ph idx="4294967295"/>
          </p:nvPr>
        </p:nvSpPr>
        <p:spPr>
          <a:xfrm>
            <a:off x="179512" y="-22626"/>
            <a:ext cx="8229600" cy="3916363"/>
          </a:xfrm>
        </p:spPr>
        <p:txBody>
          <a:bodyPr/>
          <a:lstStyle/>
          <a:p>
            <a:endParaRPr lang="en-GB" sz="2400" dirty="0" smtClean="0"/>
          </a:p>
          <a:p>
            <a:r>
              <a:rPr lang="en-GB" sz="2400" dirty="0" smtClean="0"/>
              <a:t>House </a:t>
            </a:r>
            <a:r>
              <a:rPr lang="en-GB" sz="2400" dirty="0"/>
              <a:t>of Commons Public Admissions Select Committee (PASC) (2013) Public engagement in policy-making. London. Stationary Office. </a:t>
            </a:r>
            <a:r>
              <a:rPr lang="en-GB" sz="2400" dirty="0">
                <a:hlinkClick r:id="rId3"/>
              </a:rPr>
              <a:t>https://</a:t>
            </a:r>
            <a:r>
              <a:rPr lang="en-GB" sz="2400" dirty="0" err="1">
                <a:hlinkClick r:id="rId3"/>
              </a:rPr>
              <a:t>publications.parliament.uk</a:t>
            </a:r>
            <a:r>
              <a:rPr lang="en-GB" sz="2400" dirty="0">
                <a:hlinkClick r:id="rId3"/>
              </a:rPr>
              <a:t>/pa/cm201314/</a:t>
            </a:r>
            <a:r>
              <a:rPr lang="en-GB" sz="2400" dirty="0" err="1">
                <a:hlinkClick r:id="rId3"/>
              </a:rPr>
              <a:t>cmselect</a:t>
            </a:r>
            <a:r>
              <a:rPr lang="en-GB" sz="2400" dirty="0">
                <a:hlinkClick r:id="rId3"/>
              </a:rPr>
              <a:t>/</a:t>
            </a:r>
            <a:r>
              <a:rPr lang="en-GB" sz="2400" dirty="0" err="1">
                <a:hlinkClick r:id="rId3"/>
              </a:rPr>
              <a:t>cmpubadm</a:t>
            </a:r>
            <a:r>
              <a:rPr lang="en-GB" sz="2400" dirty="0">
                <a:hlinkClick r:id="rId3"/>
              </a:rPr>
              <a:t>/75/75.pdf</a:t>
            </a:r>
            <a:endParaRPr lang="en-GB" sz="2400" dirty="0"/>
          </a:p>
          <a:p>
            <a:r>
              <a:rPr lang="en-GB" sz="2400" dirty="0"/>
              <a:t>World Health Organization (2005) Health Service plan and policy making: a toolkit for nurses and midwives. Western Pacific Organisation WHO</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318B95E-E841-461A-9CDD-6861386A1676}"/>
              </a:ext>
            </a:extLst>
          </p:cNvPr>
          <p:cNvSpPr>
            <a:spLocks noGrp="1"/>
          </p:cNvSpPr>
          <p:nvPr>
            <p:ph idx="4294967295"/>
          </p:nvPr>
        </p:nvSpPr>
        <p:spPr>
          <a:xfrm>
            <a:off x="251520" y="476672"/>
            <a:ext cx="8229600" cy="3916363"/>
          </a:xfrm>
        </p:spPr>
        <p:txBody>
          <a:bodyPr/>
          <a:lstStyle/>
          <a:p>
            <a:pPr marL="114300" indent="0">
              <a:buNone/>
            </a:pPr>
            <a:r>
              <a:rPr lang="en-US" sz="1800" dirty="0" smtClean="0"/>
              <a:t>Powell</a:t>
            </a:r>
            <a:r>
              <a:rPr lang="en-US" sz="1800" dirty="0"/>
              <a:t>, M. (2007) </a:t>
            </a:r>
            <a:r>
              <a:rPr lang="en-US" sz="1800" i="1" dirty="0"/>
              <a:t>Understanding the Mixed Economy of Welfare</a:t>
            </a:r>
            <a:r>
              <a:rPr lang="en-US" sz="1800" dirty="0"/>
              <a:t>, Bristol: Policy Press, </a:t>
            </a:r>
            <a:endParaRPr lang="en-US" sz="1800" dirty="0" smtClean="0"/>
          </a:p>
          <a:p>
            <a:pPr marL="114300" indent="0">
              <a:buNone/>
            </a:pPr>
            <a:endParaRPr lang="en-US" sz="1800" dirty="0" smtClean="0"/>
          </a:p>
          <a:p>
            <a:pPr marL="0" indent="0">
              <a:buNone/>
            </a:pPr>
            <a:r>
              <a:rPr lang="en-GB" sz="1800" dirty="0"/>
              <a:t>The Public Administration Select Committee (PASC</a:t>
            </a:r>
            <a:r>
              <a:rPr lang="en-GB" sz="1800" dirty="0" smtClean="0"/>
              <a:t>) (2013) </a:t>
            </a:r>
            <a:r>
              <a:rPr lang="en-GB" sz="1800" i="1" dirty="0"/>
              <a:t>Public engagement in </a:t>
            </a:r>
            <a:r>
              <a:rPr lang="en-GB" sz="1800" i="1" dirty="0" smtClean="0"/>
              <a:t>policy-making.</a:t>
            </a:r>
            <a:r>
              <a:rPr lang="en-GB" sz="1800" dirty="0" smtClean="0"/>
              <a:t>  House of Commons. London. HMSO</a:t>
            </a:r>
            <a:endParaRPr lang="en-GB" sz="1800" dirty="0"/>
          </a:p>
          <a:p>
            <a:pPr marL="114300" indent="0">
              <a:buNone/>
            </a:pPr>
            <a:endParaRPr lang="en-US" sz="1800" dirty="0"/>
          </a:p>
          <a:p>
            <a:pPr marL="114300" indent="0">
              <a:buNone/>
            </a:pPr>
            <a:r>
              <a:rPr lang="en-US" sz="1800" dirty="0"/>
              <a:t>https://businessdocbox.com/79475204-Government/Public-engagement-in-policy-making.html</a:t>
            </a:r>
            <a:endParaRPr lang="en-US" sz="1800" dirty="0" smtClean="0"/>
          </a:p>
          <a:p>
            <a:pPr marL="114300" indent="0">
              <a:buNone/>
            </a:pPr>
            <a:endParaRPr lang="en-GB" sz="1800" dirty="0"/>
          </a:p>
          <a:p>
            <a:pPr marL="114300" indent="0">
              <a:buNone/>
            </a:pPr>
            <a:r>
              <a:rPr lang="en-GB" sz="1800" dirty="0"/>
              <a:t>Spiker, P. (2008) </a:t>
            </a:r>
            <a:r>
              <a:rPr lang="en-GB" sz="1800" i="1" dirty="0"/>
              <a:t>Social Policy: Themes and Approaches, </a:t>
            </a:r>
            <a:r>
              <a:rPr lang="en-GB" sz="1800" dirty="0"/>
              <a:t>Bristol: The Policy Press</a:t>
            </a:r>
          </a:p>
          <a:p>
            <a:pPr marL="0" indent="0">
              <a:buNone/>
            </a:pPr>
            <a:endParaRPr lang="en-GB" sz="1800" dirty="0" smtClean="0"/>
          </a:p>
          <a:p>
            <a:pPr marL="0" indent="0">
              <a:buNone/>
            </a:pPr>
            <a:r>
              <a:rPr lang="en-GB" sz="1800" dirty="0" err="1" smtClean="0"/>
              <a:t>Hallsworth,M</a:t>
            </a:r>
            <a:r>
              <a:rPr lang="en-GB" sz="1800" dirty="0"/>
              <a:t>., Parker, J. and Rutter, J (2011) Policy making in the real world. </a:t>
            </a:r>
            <a:endParaRPr lang="en-GB" sz="1800" dirty="0" smtClean="0"/>
          </a:p>
          <a:p>
            <a:pPr marL="0" indent="0">
              <a:buNone/>
            </a:pPr>
            <a:r>
              <a:rPr lang="en-GB" sz="1800" dirty="0" smtClean="0"/>
              <a:t>Institute </a:t>
            </a:r>
            <a:r>
              <a:rPr lang="en-GB" sz="1800" dirty="0"/>
              <a:t>for Government. London. </a:t>
            </a:r>
          </a:p>
          <a:p>
            <a:pPr marL="0" indent="0">
              <a:buNone/>
            </a:pPr>
            <a:r>
              <a:rPr lang="en-GB" sz="1800" dirty="0">
                <a:hlinkClick r:id="rId3"/>
              </a:rPr>
              <a:t>https://</a:t>
            </a:r>
            <a:r>
              <a:rPr lang="en-GB" sz="1800" dirty="0" err="1">
                <a:hlinkClick r:id="rId3"/>
              </a:rPr>
              <a:t>www.instituteforgovernment.org.uk</a:t>
            </a:r>
            <a:r>
              <a:rPr lang="en-GB" sz="1800" dirty="0">
                <a:hlinkClick r:id="rId3"/>
              </a:rPr>
              <a:t>/sites/default/files/publications/Policy%20making%20in%20the%20real%20world.pdf</a:t>
            </a:r>
            <a:endParaRPr lang="en-GB" sz="1800" dirty="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 xmlns:a16="http://schemas.microsoft.com/office/drawing/2014/main" id="{0C489F21-782C-49DC-9759-B4DB67EA66F0}"/>
              </a:ext>
            </a:extLst>
          </p:cNvPr>
          <p:cNvSpPr>
            <a:spLocks noGrp="1"/>
          </p:cNvSpPr>
          <p:nvPr>
            <p:ph type="title"/>
          </p:nvPr>
        </p:nvSpPr>
        <p:spPr>
          <a:xfrm>
            <a:off x="900113" y="1052513"/>
            <a:ext cx="7786687" cy="365125"/>
          </a:xfrm>
        </p:spPr>
        <p:txBody>
          <a:bodyPr/>
          <a:lstStyle/>
          <a:p>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a:extLst>
              <a:ext uri="{FF2B5EF4-FFF2-40B4-BE49-F238E27FC236}">
                <a16:creationId xmlns="" xmlns:a16="http://schemas.microsoft.com/office/drawing/2014/main" id="{A9016F1E-C211-4669-B1FD-A6150A32F973}"/>
              </a:ext>
            </a:extLst>
          </p:cNvPr>
          <p:cNvSpPr>
            <a:spLocks noGrp="1"/>
          </p:cNvSpPr>
          <p:nvPr>
            <p:ph type="title"/>
          </p:nvPr>
        </p:nvSpPr>
        <p:spPr/>
        <p:txBody>
          <a:bodyPr/>
          <a:lstStyle/>
          <a:p>
            <a:endParaRPr lang="en-GB" altLang="en-US"/>
          </a:p>
        </p:txBody>
      </p:sp>
      <p:sp>
        <p:nvSpPr>
          <p:cNvPr id="53251" name="Content Placeholder 5">
            <a:extLst>
              <a:ext uri="{FF2B5EF4-FFF2-40B4-BE49-F238E27FC236}">
                <a16:creationId xmlns="" xmlns:a16="http://schemas.microsoft.com/office/drawing/2014/main" id="{3D9B5015-5792-4FF9-AB48-EF1841C16152}"/>
              </a:ext>
            </a:extLst>
          </p:cNvPr>
          <p:cNvSpPr>
            <a:spLocks noGrp="1"/>
          </p:cNvSpPr>
          <p:nvPr>
            <p:ph idx="1"/>
          </p:nvPr>
        </p:nvSpPr>
        <p:spPr>
          <a:xfrm>
            <a:off x="457200" y="1600200"/>
            <a:ext cx="8229600" cy="3916363"/>
          </a:xfrm>
        </p:spPr>
        <p:txBody>
          <a:bodyPr/>
          <a:lstStyle/>
          <a:p>
            <a:endParaRPr lang="en-GB" altLang="en-US" sz="1200" i="1"/>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4200</TotalTime>
  <Words>857</Words>
  <Application>Microsoft Office PowerPoint</Application>
  <PresentationFormat>On-screen Show (4:3)</PresentationFormat>
  <Paragraphs>61</Paragraphs>
  <Slides>29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ＭＳ Ｐゴシック</vt:lpstr>
      <vt:lpstr>ＭＳ Ｐゴシック</vt:lpstr>
      <vt:lpstr>Arial</vt:lpstr>
      <vt:lpstr>Myriad Pro</vt:lpstr>
      <vt:lpstr>Times</vt:lpstr>
      <vt:lpstr>20140311PresentationUWTSDTemplate</vt:lpstr>
      <vt:lpstr>The policy development process</vt:lpstr>
      <vt:lpstr>Why do you think policies may be made or changed?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Policy formation</vt:lpstr>
      <vt:lpstr>Adoption</vt:lpstr>
      <vt:lpstr>Implementation</vt:lpstr>
      <vt:lpstr>Evaluation</vt:lpstr>
      <vt:lpstr>PowerPoint Presentation</vt:lpstr>
      <vt:lpstr>However:</vt:lpstr>
      <vt:lpstr>PowerPoint Presentation</vt:lpstr>
      <vt:lpstr>PowerPoint Presentation</vt:lpstr>
      <vt:lpstr>PowerPoint Presentation</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Jessica Pitman</cp:lastModifiedBy>
  <cp:revision>113</cp:revision>
  <dcterms:created xsi:type="dcterms:W3CDTF">2004-04-06T15:50:52Z</dcterms:created>
  <dcterms:modified xsi:type="dcterms:W3CDTF">2018-11-08T13:51:02Z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