
<file path=[Content_Types].xml><?xml version="1.0" encoding="utf-8"?>
<Types xmlns="http://schemas.openxmlformats.org/package/2006/content-types">
  <Default Extension="bin" ContentType="image/unknown"/>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14"/>
  </p:notesMasterIdLst>
  <p:sldIdLst>
    <p:sldId id="256" r:id="rId2"/>
    <p:sldId id="267" r:id="rId3"/>
    <p:sldId id="266" r:id="rId4"/>
    <p:sldId id="265"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2894" autoAdjust="0"/>
  </p:normalViewPr>
  <p:slideViewPr>
    <p:cSldViewPr snapToGrid="0">
      <p:cViewPr varScale="1">
        <p:scale>
          <a:sx n="50" d="100"/>
          <a:sy n="50" d="100"/>
        </p:scale>
        <p:origin x="150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5C5FBF-5652-4A8E-B634-CE9EA2B9BF6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FE96BB6B-69E1-468E-84F5-A3C15A86B0DA}">
      <dgm:prSet/>
      <dgm:spPr/>
      <dgm:t>
        <a:bodyPr/>
        <a:lstStyle/>
        <a:p>
          <a:r>
            <a:rPr lang="en-GB" b="1"/>
            <a:t>Engagement-</a:t>
          </a:r>
          <a:r>
            <a:rPr lang="en-GB"/>
            <a:t> Engaged employees know the preferences of the customer.</a:t>
          </a:r>
          <a:endParaRPr lang="en-US"/>
        </a:p>
      </dgm:t>
    </dgm:pt>
    <dgm:pt modelId="{7EA37D6B-E182-4A09-A2FA-DC2F5EFA6A2E}" type="parTrans" cxnId="{A98D813A-BEB8-4C20-822B-DFD91636D4B1}">
      <dgm:prSet/>
      <dgm:spPr/>
      <dgm:t>
        <a:bodyPr/>
        <a:lstStyle/>
        <a:p>
          <a:endParaRPr lang="en-US"/>
        </a:p>
      </dgm:t>
    </dgm:pt>
    <dgm:pt modelId="{08C30A83-07EF-4ACF-A2ED-0A1580BEAB0D}" type="sibTrans" cxnId="{A98D813A-BEB8-4C20-822B-DFD91636D4B1}">
      <dgm:prSet/>
      <dgm:spPr/>
      <dgm:t>
        <a:bodyPr/>
        <a:lstStyle/>
        <a:p>
          <a:endParaRPr lang="en-US"/>
        </a:p>
      </dgm:t>
    </dgm:pt>
    <dgm:pt modelId="{065C5EF0-5CD4-4E06-BD18-5B0B5179ECEB}">
      <dgm:prSet/>
      <dgm:spPr/>
      <dgm:t>
        <a:bodyPr/>
        <a:lstStyle/>
        <a:p>
          <a:r>
            <a:rPr lang="en-GB" b="1"/>
            <a:t>Productivity</a:t>
          </a:r>
          <a:r>
            <a:rPr lang="en-GB"/>
            <a:t>- Total turnover of the hotel industry in the UK is £19.4 million in 2017 (Samantaray and Sahu, 2018).</a:t>
          </a:r>
          <a:endParaRPr lang="en-US"/>
        </a:p>
      </dgm:t>
    </dgm:pt>
    <dgm:pt modelId="{4860F8D7-F482-4559-BB1F-10538844B7AC}" type="parTrans" cxnId="{17E557F5-D757-4CF3-8971-6C42173EC138}">
      <dgm:prSet/>
      <dgm:spPr/>
      <dgm:t>
        <a:bodyPr/>
        <a:lstStyle/>
        <a:p>
          <a:endParaRPr lang="en-US"/>
        </a:p>
      </dgm:t>
    </dgm:pt>
    <dgm:pt modelId="{96C6C13F-6CBC-4CEE-A4EE-C43E48510B4F}" type="sibTrans" cxnId="{17E557F5-D757-4CF3-8971-6C42173EC138}">
      <dgm:prSet/>
      <dgm:spPr/>
      <dgm:t>
        <a:bodyPr/>
        <a:lstStyle/>
        <a:p>
          <a:endParaRPr lang="en-US"/>
        </a:p>
      </dgm:t>
    </dgm:pt>
    <dgm:pt modelId="{36FDF816-B877-4D57-88B1-6894FC83EB91}">
      <dgm:prSet/>
      <dgm:spPr/>
      <dgm:t>
        <a:bodyPr/>
        <a:lstStyle/>
        <a:p>
          <a:r>
            <a:rPr lang="en-GB" b="1"/>
            <a:t>Profit</a:t>
          </a:r>
          <a:r>
            <a:rPr lang="en-GB"/>
            <a:t>- Grows three times faster than fellow competitors (Hussainy, 2020).</a:t>
          </a:r>
          <a:endParaRPr lang="en-US"/>
        </a:p>
      </dgm:t>
    </dgm:pt>
    <dgm:pt modelId="{AFF9B461-1B2B-4087-B858-4B39C15F1E14}" type="parTrans" cxnId="{A98EDA53-4658-46D5-B2DA-0DFD9A537C0F}">
      <dgm:prSet/>
      <dgm:spPr/>
      <dgm:t>
        <a:bodyPr/>
        <a:lstStyle/>
        <a:p>
          <a:endParaRPr lang="en-US"/>
        </a:p>
      </dgm:t>
    </dgm:pt>
    <dgm:pt modelId="{23F33DB0-24BB-408C-9FA0-D9B3C2822E64}" type="sibTrans" cxnId="{A98EDA53-4658-46D5-B2DA-0DFD9A537C0F}">
      <dgm:prSet/>
      <dgm:spPr/>
      <dgm:t>
        <a:bodyPr/>
        <a:lstStyle/>
        <a:p>
          <a:endParaRPr lang="en-US"/>
        </a:p>
      </dgm:t>
    </dgm:pt>
    <dgm:pt modelId="{622E626A-162B-4C79-AFBE-C4335418259F}" type="pres">
      <dgm:prSet presAssocID="{EF5C5FBF-5652-4A8E-B634-CE9EA2B9BF60}" presName="hierChild1" presStyleCnt="0">
        <dgm:presLayoutVars>
          <dgm:chPref val="1"/>
          <dgm:dir/>
          <dgm:animOne val="branch"/>
          <dgm:animLvl val="lvl"/>
          <dgm:resizeHandles/>
        </dgm:presLayoutVars>
      </dgm:prSet>
      <dgm:spPr/>
    </dgm:pt>
    <dgm:pt modelId="{817CEED2-9E19-4F5D-97B0-CEFEE7518A2C}" type="pres">
      <dgm:prSet presAssocID="{FE96BB6B-69E1-468E-84F5-A3C15A86B0DA}" presName="hierRoot1" presStyleCnt="0"/>
      <dgm:spPr/>
    </dgm:pt>
    <dgm:pt modelId="{3CC2DB54-BF5D-4939-8CB8-1A299F0FA12B}" type="pres">
      <dgm:prSet presAssocID="{FE96BB6B-69E1-468E-84F5-A3C15A86B0DA}" presName="composite" presStyleCnt="0"/>
      <dgm:spPr/>
    </dgm:pt>
    <dgm:pt modelId="{BF75EF66-FB70-42B7-85EA-2938D5B971BE}" type="pres">
      <dgm:prSet presAssocID="{FE96BB6B-69E1-468E-84F5-A3C15A86B0DA}" presName="background" presStyleLbl="node0" presStyleIdx="0" presStyleCnt="3"/>
      <dgm:spPr/>
    </dgm:pt>
    <dgm:pt modelId="{5BA91E0D-0165-43A6-AAD9-DB2F2EED614C}" type="pres">
      <dgm:prSet presAssocID="{FE96BB6B-69E1-468E-84F5-A3C15A86B0DA}" presName="text" presStyleLbl="fgAcc0" presStyleIdx="0" presStyleCnt="3">
        <dgm:presLayoutVars>
          <dgm:chPref val="3"/>
        </dgm:presLayoutVars>
      </dgm:prSet>
      <dgm:spPr/>
    </dgm:pt>
    <dgm:pt modelId="{4DFAA3BB-43A4-40DF-8212-670709B1DB1B}" type="pres">
      <dgm:prSet presAssocID="{FE96BB6B-69E1-468E-84F5-A3C15A86B0DA}" presName="hierChild2" presStyleCnt="0"/>
      <dgm:spPr/>
    </dgm:pt>
    <dgm:pt modelId="{B03C4F91-844C-4128-A13C-6B88F5BA03DC}" type="pres">
      <dgm:prSet presAssocID="{065C5EF0-5CD4-4E06-BD18-5B0B5179ECEB}" presName="hierRoot1" presStyleCnt="0"/>
      <dgm:spPr/>
    </dgm:pt>
    <dgm:pt modelId="{249BC969-D0F9-4244-9DDC-2104B51CEA13}" type="pres">
      <dgm:prSet presAssocID="{065C5EF0-5CD4-4E06-BD18-5B0B5179ECEB}" presName="composite" presStyleCnt="0"/>
      <dgm:spPr/>
    </dgm:pt>
    <dgm:pt modelId="{E395A116-BB6B-475A-878D-10A4AA058E8D}" type="pres">
      <dgm:prSet presAssocID="{065C5EF0-5CD4-4E06-BD18-5B0B5179ECEB}" presName="background" presStyleLbl="node0" presStyleIdx="1" presStyleCnt="3"/>
      <dgm:spPr/>
    </dgm:pt>
    <dgm:pt modelId="{DA7EE22E-D163-487A-A36F-70380F1DDB42}" type="pres">
      <dgm:prSet presAssocID="{065C5EF0-5CD4-4E06-BD18-5B0B5179ECEB}" presName="text" presStyleLbl="fgAcc0" presStyleIdx="1" presStyleCnt="3">
        <dgm:presLayoutVars>
          <dgm:chPref val="3"/>
        </dgm:presLayoutVars>
      </dgm:prSet>
      <dgm:spPr/>
    </dgm:pt>
    <dgm:pt modelId="{17952A3F-C719-4F97-839D-C06B9BD824A4}" type="pres">
      <dgm:prSet presAssocID="{065C5EF0-5CD4-4E06-BD18-5B0B5179ECEB}" presName="hierChild2" presStyleCnt="0"/>
      <dgm:spPr/>
    </dgm:pt>
    <dgm:pt modelId="{AC263D10-609E-4D54-BF1A-AE632B2B30D5}" type="pres">
      <dgm:prSet presAssocID="{36FDF816-B877-4D57-88B1-6894FC83EB91}" presName="hierRoot1" presStyleCnt="0"/>
      <dgm:spPr/>
    </dgm:pt>
    <dgm:pt modelId="{55628879-456B-4998-B783-F6D5C9D1EC59}" type="pres">
      <dgm:prSet presAssocID="{36FDF816-B877-4D57-88B1-6894FC83EB91}" presName="composite" presStyleCnt="0"/>
      <dgm:spPr/>
    </dgm:pt>
    <dgm:pt modelId="{BB39C6EB-7DAB-441C-8EEC-66F51BCF0A45}" type="pres">
      <dgm:prSet presAssocID="{36FDF816-B877-4D57-88B1-6894FC83EB91}" presName="background" presStyleLbl="node0" presStyleIdx="2" presStyleCnt="3"/>
      <dgm:spPr/>
    </dgm:pt>
    <dgm:pt modelId="{18DDAEBE-5245-4D24-8269-10740415A103}" type="pres">
      <dgm:prSet presAssocID="{36FDF816-B877-4D57-88B1-6894FC83EB91}" presName="text" presStyleLbl="fgAcc0" presStyleIdx="2" presStyleCnt="3">
        <dgm:presLayoutVars>
          <dgm:chPref val="3"/>
        </dgm:presLayoutVars>
      </dgm:prSet>
      <dgm:spPr/>
    </dgm:pt>
    <dgm:pt modelId="{0008FD1E-FC9D-417F-A6E7-B4528F36718F}" type="pres">
      <dgm:prSet presAssocID="{36FDF816-B877-4D57-88B1-6894FC83EB91}" presName="hierChild2" presStyleCnt="0"/>
      <dgm:spPr/>
    </dgm:pt>
  </dgm:ptLst>
  <dgm:cxnLst>
    <dgm:cxn modelId="{A672911A-B5A9-4C0C-B003-6D0E82EE3D08}" type="presOf" srcId="{EF5C5FBF-5652-4A8E-B634-CE9EA2B9BF60}" destId="{622E626A-162B-4C79-AFBE-C4335418259F}" srcOrd="0" destOrd="0" presId="urn:microsoft.com/office/officeart/2005/8/layout/hierarchy1"/>
    <dgm:cxn modelId="{A98D813A-BEB8-4C20-822B-DFD91636D4B1}" srcId="{EF5C5FBF-5652-4A8E-B634-CE9EA2B9BF60}" destId="{FE96BB6B-69E1-468E-84F5-A3C15A86B0DA}" srcOrd="0" destOrd="0" parTransId="{7EA37D6B-E182-4A09-A2FA-DC2F5EFA6A2E}" sibTransId="{08C30A83-07EF-4ACF-A2ED-0A1580BEAB0D}"/>
    <dgm:cxn modelId="{A98EDA53-4658-46D5-B2DA-0DFD9A537C0F}" srcId="{EF5C5FBF-5652-4A8E-B634-CE9EA2B9BF60}" destId="{36FDF816-B877-4D57-88B1-6894FC83EB91}" srcOrd="2" destOrd="0" parTransId="{AFF9B461-1B2B-4087-B858-4B39C15F1E14}" sibTransId="{23F33DB0-24BB-408C-9FA0-D9B3C2822E64}"/>
    <dgm:cxn modelId="{E4256597-F1B5-4E25-B890-34DD4C2118D8}" type="presOf" srcId="{36FDF816-B877-4D57-88B1-6894FC83EB91}" destId="{18DDAEBE-5245-4D24-8269-10740415A103}" srcOrd="0" destOrd="0" presId="urn:microsoft.com/office/officeart/2005/8/layout/hierarchy1"/>
    <dgm:cxn modelId="{85191FA3-3179-4B62-85EB-C7094FEC2EFE}" type="presOf" srcId="{065C5EF0-5CD4-4E06-BD18-5B0B5179ECEB}" destId="{DA7EE22E-D163-487A-A36F-70380F1DDB42}" srcOrd="0" destOrd="0" presId="urn:microsoft.com/office/officeart/2005/8/layout/hierarchy1"/>
    <dgm:cxn modelId="{12E539D3-A3EB-4F1D-959E-ED6D08860F16}" type="presOf" srcId="{FE96BB6B-69E1-468E-84F5-A3C15A86B0DA}" destId="{5BA91E0D-0165-43A6-AAD9-DB2F2EED614C}" srcOrd="0" destOrd="0" presId="urn:microsoft.com/office/officeart/2005/8/layout/hierarchy1"/>
    <dgm:cxn modelId="{17E557F5-D757-4CF3-8971-6C42173EC138}" srcId="{EF5C5FBF-5652-4A8E-B634-CE9EA2B9BF60}" destId="{065C5EF0-5CD4-4E06-BD18-5B0B5179ECEB}" srcOrd="1" destOrd="0" parTransId="{4860F8D7-F482-4559-BB1F-10538844B7AC}" sibTransId="{96C6C13F-6CBC-4CEE-A4EE-C43E48510B4F}"/>
    <dgm:cxn modelId="{CAA699DA-7AB4-4BA0-8123-23F483DA6C39}" type="presParOf" srcId="{622E626A-162B-4C79-AFBE-C4335418259F}" destId="{817CEED2-9E19-4F5D-97B0-CEFEE7518A2C}" srcOrd="0" destOrd="0" presId="urn:microsoft.com/office/officeart/2005/8/layout/hierarchy1"/>
    <dgm:cxn modelId="{983775FF-4F89-45E2-A85A-EE1F641C316A}" type="presParOf" srcId="{817CEED2-9E19-4F5D-97B0-CEFEE7518A2C}" destId="{3CC2DB54-BF5D-4939-8CB8-1A299F0FA12B}" srcOrd="0" destOrd="0" presId="urn:microsoft.com/office/officeart/2005/8/layout/hierarchy1"/>
    <dgm:cxn modelId="{CE57F64F-7577-4F4E-A4EE-336AC38362D1}" type="presParOf" srcId="{3CC2DB54-BF5D-4939-8CB8-1A299F0FA12B}" destId="{BF75EF66-FB70-42B7-85EA-2938D5B971BE}" srcOrd="0" destOrd="0" presId="urn:microsoft.com/office/officeart/2005/8/layout/hierarchy1"/>
    <dgm:cxn modelId="{17FC7BE0-1DB7-42AB-A2CF-994590D04C44}" type="presParOf" srcId="{3CC2DB54-BF5D-4939-8CB8-1A299F0FA12B}" destId="{5BA91E0D-0165-43A6-AAD9-DB2F2EED614C}" srcOrd="1" destOrd="0" presId="urn:microsoft.com/office/officeart/2005/8/layout/hierarchy1"/>
    <dgm:cxn modelId="{3B6C96F8-1C1A-41B2-8097-2110AAC401E3}" type="presParOf" srcId="{817CEED2-9E19-4F5D-97B0-CEFEE7518A2C}" destId="{4DFAA3BB-43A4-40DF-8212-670709B1DB1B}" srcOrd="1" destOrd="0" presId="urn:microsoft.com/office/officeart/2005/8/layout/hierarchy1"/>
    <dgm:cxn modelId="{53868014-6828-4C08-9ADF-A58C78783C07}" type="presParOf" srcId="{622E626A-162B-4C79-AFBE-C4335418259F}" destId="{B03C4F91-844C-4128-A13C-6B88F5BA03DC}" srcOrd="1" destOrd="0" presId="urn:microsoft.com/office/officeart/2005/8/layout/hierarchy1"/>
    <dgm:cxn modelId="{42BC90AD-672A-4C0B-8CF9-064D299A9B7B}" type="presParOf" srcId="{B03C4F91-844C-4128-A13C-6B88F5BA03DC}" destId="{249BC969-D0F9-4244-9DDC-2104B51CEA13}" srcOrd="0" destOrd="0" presId="urn:microsoft.com/office/officeart/2005/8/layout/hierarchy1"/>
    <dgm:cxn modelId="{93A333A4-C487-44FF-A798-60806DD66B4B}" type="presParOf" srcId="{249BC969-D0F9-4244-9DDC-2104B51CEA13}" destId="{E395A116-BB6B-475A-878D-10A4AA058E8D}" srcOrd="0" destOrd="0" presId="urn:microsoft.com/office/officeart/2005/8/layout/hierarchy1"/>
    <dgm:cxn modelId="{9D496DD9-9CFC-4FE7-AF29-DA76B8190F05}" type="presParOf" srcId="{249BC969-D0F9-4244-9DDC-2104B51CEA13}" destId="{DA7EE22E-D163-487A-A36F-70380F1DDB42}" srcOrd="1" destOrd="0" presId="urn:microsoft.com/office/officeart/2005/8/layout/hierarchy1"/>
    <dgm:cxn modelId="{DB4A41E7-C9F0-4A1B-BDD8-3698413CE850}" type="presParOf" srcId="{B03C4F91-844C-4128-A13C-6B88F5BA03DC}" destId="{17952A3F-C719-4F97-839D-C06B9BD824A4}" srcOrd="1" destOrd="0" presId="urn:microsoft.com/office/officeart/2005/8/layout/hierarchy1"/>
    <dgm:cxn modelId="{77646FF6-D17F-4A9D-8609-4F0A4D79F27F}" type="presParOf" srcId="{622E626A-162B-4C79-AFBE-C4335418259F}" destId="{AC263D10-609E-4D54-BF1A-AE632B2B30D5}" srcOrd="2" destOrd="0" presId="urn:microsoft.com/office/officeart/2005/8/layout/hierarchy1"/>
    <dgm:cxn modelId="{1EC46959-A378-466A-9BBE-F4F8E3D8C689}" type="presParOf" srcId="{AC263D10-609E-4D54-BF1A-AE632B2B30D5}" destId="{55628879-456B-4998-B783-F6D5C9D1EC59}" srcOrd="0" destOrd="0" presId="urn:microsoft.com/office/officeart/2005/8/layout/hierarchy1"/>
    <dgm:cxn modelId="{364E2CAE-0611-4F5F-A00A-E1E31C8AD946}" type="presParOf" srcId="{55628879-456B-4998-B783-F6D5C9D1EC59}" destId="{BB39C6EB-7DAB-441C-8EEC-66F51BCF0A45}" srcOrd="0" destOrd="0" presId="urn:microsoft.com/office/officeart/2005/8/layout/hierarchy1"/>
    <dgm:cxn modelId="{CE053259-1684-4A08-9CE9-C906AAD735E8}" type="presParOf" srcId="{55628879-456B-4998-B783-F6D5C9D1EC59}" destId="{18DDAEBE-5245-4D24-8269-10740415A103}" srcOrd="1" destOrd="0" presId="urn:microsoft.com/office/officeart/2005/8/layout/hierarchy1"/>
    <dgm:cxn modelId="{EABC45E8-BC15-4ED6-8C59-5204285B0B25}" type="presParOf" srcId="{AC263D10-609E-4D54-BF1A-AE632B2B30D5}" destId="{0008FD1E-FC9D-417F-A6E7-B4528F36718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285B26-18A4-41F1-82D1-505CFB8BBBDC}"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D501715D-325C-4957-B6C3-5550D0804FE5}">
      <dgm:prSet/>
      <dgm:spPr/>
      <dgm:t>
        <a:bodyPr/>
        <a:lstStyle/>
        <a:p>
          <a:r>
            <a:rPr lang="en-GB"/>
            <a:t>Organisational performance- The employees get motivated when they get to know that their company is outperforming the market and as a result of which they are willing to perform well and engage more towards their roles (ErajesvariePillay, 2018).</a:t>
          </a:r>
          <a:endParaRPr lang="en-US"/>
        </a:p>
      </dgm:t>
    </dgm:pt>
    <dgm:pt modelId="{EF64A9CE-2F55-4142-868D-1BE30DD081AC}" type="parTrans" cxnId="{065E9B27-7F82-4F0F-B194-F957C1153AC6}">
      <dgm:prSet/>
      <dgm:spPr/>
      <dgm:t>
        <a:bodyPr/>
        <a:lstStyle/>
        <a:p>
          <a:endParaRPr lang="en-US"/>
        </a:p>
      </dgm:t>
    </dgm:pt>
    <dgm:pt modelId="{494225F2-4089-4289-A688-DAD0E647E252}" type="sibTrans" cxnId="{065E9B27-7F82-4F0F-B194-F957C1153AC6}">
      <dgm:prSet/>
      <dgm:spPr/>
      <dgm:t>
        <a:bodyPr/>
        <a:lstStyle/>
        <a:p>
          <a:endParaRPr lang="en-US"/>
        </a:p>
      </dgm:t>
    </dgm:pt>
    <dgm:pt modelId="{9501D43A-1520-4461-A3F7-B70A1040E8AF}">
      <dgm:prSet/>
      <dgm:spPr/>
      <dgm:t>
        <a:bodyPr/>
        <a:lstStyle/>
        <a:p>
          <a:r>
            <a:rPr lang="en-GB"/>
            <a:t>Leadership- Efficient leaders make efforts to involve the employee in the decision-making process. The employee feels connected with the organisational authorities and tries to give their best for organisational growth (Bhutto et al., 2021).</a:t>
          </a:r>
          <a:endParaRPr lang="en-US"/>
        </a:p>
      </dgm:t>
    </dgm:pt>
    <dgm:pt modelId="{DFE37016-C717-4E7A-96F4-DBD41F207094}" type="parTrans" cxnId="{43E98F8B-F7C1-4108-AB8E-DEDC364D7B08}">
      <dgm:prSet/>
      <dgm:spPr/>
      <dgm:t>
        <a:bodyPr/>
        <a:lstStyle/>
        <a:p>
          <a:endParaRPr lang="en-US"/>
        </a:p>
      </dgm:t>
    </dgm:pt>
    <dgm:pt modelId="{2CA165AB-DCA8-49E9-A6DC-7DAA735EED90}" type="sibTrans" cxnId="{43E98F8B-F7C1-4108-AB8E-DEDC364D7B08}">
      <dgm:prSet/>
      <dgm:spPr/>
      <dgm:t>
        <a:bodyPr/>
        <a:lstStyle/>
        <a:p>
          <a:endParaRPr lang="en-US"/>
        </a:p>
      </dgm:t>
    </dgm:pt>
    <dgm:pt modelId="{8BA72FBA-7F70-45D6-8D61-88A4AEC39188}" type="pres">
      <dgm:prSet presAssocID="{1B285B26-18A4-41F1-82D1-505CFB8BBBDC}" presName="hierChild1" presStyleCnt="0">
        <dgm:presLayoutVars>
          <dgm:chPref val="1"/>
          <dgm:dir/>
          <dgm:animOne val="branch"/>
          <dgm:animLvl val="lvl"/>
          <dgm:resizeHandles/>
        </dgm:presLayoutVars>
      </dgm:prSet>
      <dgm:spPr/>
    </dgm:pt>
    <dgm:pt modelId="{C1DD39C9-D066-49A5-A87C-65990DC50C77}" type="pres">
      <dgm:prSet presAssocID="{D501715D-325C-4957-B6C3-5550D0804FE5}" presName="hierRoot1" presStyleCnt="0"/>
      <dgm:spPr/>
    </dgm:pt>
    <dgm:pt modelId="{51FFC755-E89A-4853-9846-2D3869EEE870}" type="pres">
      <dgm:prSet presAssocID="{D501715D-325C-4957-B6C3-5550D0804FE5}" presName="composite" presStyleCnt="0"/>
      <dgm:spPr/>
    </dgm:pt>
    <dgm:pt modelId="{8B811AB1-7B14-4F6F-94C3-DAD8268DF7B5}" type="pres">
      <dgm:prSet presAssocID="{D501715D-325C-4957-B6C3-5550D0804FE5}" presName="background" presStyleLbl="node0" presStyleIdx="0" presStyleCnt="2"/>
      <dgm:spPr/>
    </dgm:pt>
    <dgm:pt modelId="{CEA93850-6272-4B1C-BC6A-22A6A8E851C5}" type="pres">
      <dgm:prSet presAssocID="{D501715D-325C-4957-B6C3-5550D0804FE5}" presName="text" presStyleLbl="fgAcc0" presStyleIdx="0" presStyleCnt="2">
        <dgm:presLayoutVars>
          <dgm:chPref val="3"/>
        </dgm:presLayoutVars>
      </dgm:prSet>
      <dgm:spPr/>
    </dgm:pt>
    <dgm:pt modelId="{54505702-6DA9-4E6C-ADC4-3A0EE81A0FE5}" type="pres">
      <dgm:prSet presAssocID="{D501715D-325C-4957-B6C3-5550D0804FE5}" presName="hierChild2" presStyleCnt="0"/>
      <dgm:spPr/>
    </dgm:pt>
    <dgm:pt modelId="{96292FDE-8F2F-4B8B-BB2B-42C26003D529}" type="pres">
      <dgm:prSet presAssocID="{9501D43A-1520-4461-A3F7-B70A1040E8AF}" presName="hierRoot1" presStyleCnt="0"/>
      <dgm:spPr/>
    </dgm:pt>
    <dgm:pt modelId="{4CC61664-3B53-4AF6-950F-17E0B5EE6E62}" type="pres">
      <dgm:prSet presAssocID="{9501D43A-1520-4461-A3F7-B70A1040E8AF}" presName="composite" presStyleCnt="0"/>
      <dgm:spPr/>
    </dgm:pt>
    <dgm:pt modelId="{65EAC7C3-69C6-40D6-BCC8-DCD33B5C580F}" type="pres">
      <dgm:prSet presAssocID="{9501D43A-1520-4461-A3F7-B70A1040E8AF}" presName="background" presStyleLbl="node0" presStyleIdx="1" presStyleCnt="2"/>
      <dgm:spPr/>
    </dgm:pt>
    <dgm:pt modelId="{7BFCB816-CE5B-4BC5-9E6F-CD73CBBD5D7F}" type="pres">
      <dgm:prSet presAssocID="{9501D43A-1520-4461-A3F7-B70A1040E8AF}" presName="text" presStyleLbl="fgAcc0" presStyleIdx="1" presStyleCnt="2">
        <dgm:presLayoutVars>
          <dgm:chPref val="3"/>
        </dgm:presLayoutVars>
      </dgm:prSet>
      <dgm:spPr/>
    </dgm:pt>
    <dgm:pt modelId="{67B98E23-F8E1-4BA2-B479-1D336C69582A}" type="pres">
      <dgm:prSet presAssocID="{9501D43A-1520-4461-A3F7-B70A1040E8AF}" presName="hierChild2" presStyleCnt="0"/>
      <dgm:spPr/>
    </dgm:pt>
  </dgm:ptLst>
  <dgm:cxnLst>
    <dgm:cxn modelId="{065E9B27-7F82-4F0F-B194-F957C1153AC6}" srcId="{1B285B26-18A4-41F1-82D1-505CFB8BBBDC}" destId="{D501715D-325C-4957-B6C3-5550D0804FE5}" srcOrd="0" destOrd="0" parTransId="{EF64A9CE-2F55-4142-868D-1BE30DD081AC}" sibTransId="{494225F2-4089-4289-A688-DAD0E647E252}"/>
    <dgm:cxn modelId="{CF765D3D-EDF9-4113-BE33-E10396F60241}" type="presOf" srcId="{D501715D-325C-4957-B6C3-5550D0804FE5}" destId="{CEA93850-6272-4B1C-BC6A-22A6A8E851C5}" srcOrd="0" destOrd="0" presId="urn:microsoft.com/office/officeart/2005/8/layout/hierarchy1"/>
    <dgm:cxn modelId="{43E98F8B-F7C1-4108-AB8E-DEDC364D7B08}" srcId="{1B285B26-18A4-41F1-82D1-505CFB8BBBDC}" destId="{9501D43A-1520-4461-A3F7-B70A1040E8AF}" srcOrd="1" destOrd="0" parTransId="{DFE37016-C717-4E7A-96F4-DBD41F207094}" sibTransId="{2CA165AB-DCA8-49E9-A6DC-7DAA735EED90}"/>
    <dgm:cxn modelId="{63DC758F-6DAA-459E-9007-D62FB7174885}" type="presOf" srcId="{9501D43A-1520-4461-A3F7-B70A1040E8AF}" destId="{7BFCB816-CE5B-4BC5-9E6F-CD73CBBD5D7F}" srcOrd="0" destOrd="0" presId="urn:microsoft.com/office/officeart/2005/8/layout/hierarchy1"/>
    <dgm:cxn modelId="{F3381CB4-FBE6-4A8A-A672-5B48263A988E}" type="presOf" srcId="{1B285B26-18A4-41F1-82D1-505CFB8BBBDC}" destId="{8BA72FBA-7F70-45D6-8D61-88A4AEC39188}" srcOrd="0" destOrd="0" presId="urn:microsoft.com/office/officeart/2005/8/layout/hierarchy1"/>
    <dgm:cxn modelId="{8083196B-FCAC-4A3B-A12A-A7B1231EF2D9}" type="presParOf" srcId="{8BA72FBA-7F70-45D6-8D61-88A4AEC39188}" destId="{C1DD39C9-D066-49A5-A87C-65990DC50C77}" srcOrd="0" destOrd="0" presId="urn:microsoft.com/office/officeart/2005/8/layout/hierarchy1"/>
    <dgm:cxn modelId="{9C7EEC12-8659-4C3C-894D-580C9EDC6996}" type="presParOf" srcId="{C1DD39C9-D066-49A5-A87C-65990DC50C77}" destId="{51FFC755-E89A-4853-9846-2D3869EEE870}" srcOrd="0" destOrd="0" presId="urn:microsoft.com/office/officeart/2005/8/layout/hierarchy1"/>
    <dgm:cxn modelId="{71FC7AC2-1CEA-4E82-AB4B-CF6383C25CA2}" type="presParOf" srcId="{51FFC755-E89A-4853-9846-2D3869EEE870}" destId="{8B811AB1-7B14-4F6F-94C3-DAD8268DF7B5}" srcOrd="0" destOrd="0" presId="urn:microsoft.com/office/officeart/2005/8/layout/hierarchy1"/>
    <dgm:cxn modelId="{4ABF8549-73DB-4357-A74A-18A07A9DB455}" type="presParOf" srcId="{51FFC755-E89A-4853-9846-2D3869EEE870}" destId="{CEA93850-6272-4B1C-BC6A-22A6A8E851C5}" srcOrd="1" destOrd="0" presId="urn:microsoft.com/office/officeart/2005/8/layout/hierarchy1"/>
    <dgm:cxn modelId="{9932325E-6362-4A5F-80FF-0491669C50DB}" type="presParOf" srcId="{C1DD39C9-D066-49A5-A87C-65990DC50C77}" destId="{54505702-6DA9-4E6C-ADC4-3A0EE81A0FE5}" srcOrd="1" destOrd="0" presId="urn:microsoft.com/office/officeart/2005/8/layout/hierarchy1"/>
    <dgm:cxn modelId="{FC9A8598-4000-4B96-84EB-60AD61CADF06}" type="presParOf" srcId="{8BA72FBA-7F70-45D6-8D61-88A4AEC39188}" destId="{96292FDE-8F2F-4B8B-BB2B-42C26003D529}" srcOrd="1" destOrd="0" presId="urn:microsoft.com/office/officeart/2005/8/layout/hierarchy1"/>
    <dgm:cxn modelId="{CC65CF2E-11B7-47CA-92FA-BA2E4AEF5835}" type="presParOf" srcId="{96292FDE-8F2F-4B8B-BB2B-42C26003D529}" destId="{4CC61664-3B53-4AF6-950F-17E0B5EE6E62}" srcOrd="0" destOrd="0" presId="urn:microsoft.com/office/officeart/2005/8/layout/hierarchy1"/>
    <dgm:cxn modelId="{949240F6-BB5D-47FA-972E-AA84C211B801}" type="presParOf" srcId="{4CC61664-3B53-4AF6-950F-17E0B5EE6E62}" destId="{65EAC7C3-69C6-40D6-BCC8-DCD33B5C580F}" srcOrd="0" destOrd="0" presId="urn:microsoft.com/office/officeart/2005/8/layout/hierarchy1"/>
    <dgm:cxn modelId="{8A196278-61AA-4034-8397-C582F1115F28}" type="presParOf" srcId="{4CC61664-3B53-4AF6-950F-17E0B5EE6E62}" destId="{7BFCB816-CE5B-4BC5-9E6F-CD73CBBD5D7F}" srcOrd="1" destOrd="0" presId="urn:microsoft.com/office/officeart/2005/8/layout/hierarchy1"/>
    <dgm:cxn modelId="{4CCCE0AD-4A50-4001-85FE-F43B532087E9}" type="presParOf" srcId="{96292FDE-8F2F-4B8B-BB2B-42C26003D529}" destId="{67B98E23-F8E1-4BA2-B479-1D336C69582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47A695-A26C-43B6-85EF-2BAA6EEC3E3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32F1373-B239-48EA-A2D8-A8755EE4EB93}">
      <dgm:prSet/>
      <dgm:spPr/>
      <dgm:t>
        <a:bodyPr/>
        <a:lstStyle/>
        <a:p>
          <a:r>
            <a:rPr lang="en-GB" b="1"/>
            <a:t>Management</a:t>
          </a:r>
          <a:r>
            <a:rPr lang="en-GB"/>
            <a:t>- The relationship between the manager and employee plays a crucial part in the development and retention of the employee in the organisation. The retention level of employees is directly connected with the managers.</a:t>
          </a:r>
          <a:endParaRPr lang="en-US"/>
        </a:p>
      </dgm:t>
    </dgm:pt>
    <dgm:pt modelId="{3022B24D-2FF1-44AB-A368-0D5F72AD67F9}" type="parTrans" cxnId="{8ADC0765-8A4D-4474-B306-BF5DCD9DAB34}">
      <dgm:prSet/>
      <dgm:spPr/>
      <dgm:t>
        <a:bodyPr/>
        <a:lstStyle/>
        <a:p>
          <a:endParaRPr lang="en-US"/>
        </a:p>
      </dgm:t>
    </dgm:pt>
    <dgm:pt modelId="{D2C5D549-501C-427B-8FED-08FC47B09274}" type="sibTrans" cxnId="{8ADC0765-8A4D-4474-B306-BF5DCD9DAB34}">
      <dgm:prSet/>
      <dgm:spPr/>
      <dgm:t>
        <a:bodyPr/>
        <a:lstStyle/>
        <a:p>
          <a:endParaRPr lang="en-US"/>
        </a:p>
      </dgm:t>
    </dgm:pt>
    <dgm:pt modelId="{A3E2955E-9C5E-4E60-8E17-9CD6929D9B87}">
      <dgm:prSet/>
      <dgm:spPr/>
      <dgm:t>
        <a:bodyPr/>
        <a:lstStyle/>
        <a:p>
          <a:r>
            <a:rPr lang="en-GB" b="1"/>
            <a:t>Teamwork</a:t>
          </a:r>
          <a:r>
            <a:rPr lang="en-GB"/>
            <a:t>- The collaborative approach assists in performing well as a team. The employees get more engaged when they work effectively with supportive co-workers. It helps in maintaining healthy relationships with other employees at the workplace (Kumar and Kumar, 2020).</a:t>
          </a:r>
          <a:endParaRPr lang="en-US"/>
        </a:p>
      </dgm:t>
    </dgm:pt>
    <dgm:pt modelId="{C43A5EAC-ED0E-4D56-B83B-A8AFA88CAE1F}" type="parTrans" cxnId="{96EF9653-6E6F-4A90-9A28-FDE0A0476CED}">
      <dgm:prSet/>
      <dgm:spPr/>
      <dgm:t>
        <a:bodyPr/>
        <a:lstStyle/>
        <a:p>
          <a:endParaRPr lang="en-US"/>
        </a:p>
      </dgm:t>
    </dgm:pt>
    <dgm:pt modelId="{2AA21CE9-ECCD-4E51-AC09-28713464CE93}" type="sibTrans" cxnId="{96EF9653-6E6F-4A90-9A28-FDE0A0476CED}">
      <dgm:prSet/>
      <dgm:spPr/>
      <dgm:t>
        <a:bodyPr/>
        <a:lstStyle/>
        <a:p>
          <a:endParaRPr lang="en-US"/>
        </a:p>
      </dgm:t>
    </dgm:pt>
    <dgm:pt modelId="{FE988E02-AEB1-4EDC-9F9B-6DBC361FE030}">
      <dgm:prSet/>
      <dgm:spPr/>
      <dgm:t>
        <a:bodyPr/>
        <a:lstStyle/>
        <a:p>
          <a:r>
            <a:rPr lang="en-GB" b="1"/>
            <a:t>Environment</a:t>
          </a:r>
          <a:r>
            <a:rPr lang="en-GB"/>
            <a:t>- The environment at the workplace affects the employee professionally as well as mentally. An organisation with a suitable work system and wide job opportunities have more employee retention (Shin and Perdue, 2022).</a:t>
          </a:r>
          <a:endParaRPr lang="en-US"/>
        </a:p>
      </dgm:t>
    </dgm:pt>
    <dgm:pt modelId="{6E910B42-9BEE-42CA-9002-B197027AD77B}" type="parTrans" cxnId="{0F6A5A8D-0307-47FD-81C2-A703E8E8C39C}">
      <dgm:prSet/>
      <dgm:spPr/>
      <dgm:t>
        <a:bodyPr/>
        <a:lstStyle/>
        <a:p>
          <a:endParaRPr lang="en-US"/>
        </a:p>
      </dgm:t>
    </dgm:pt>
    <dgm:pt modelId="{5FB93148-66E4-41C1-96F2-E3BC92316228}" type="sibTrans" cxnId="{0F6A5A8D-0307-47FD-81C2-A703E8E8C39C}">
      <dgm:prSet/>
      <dgm:spPr/>
      <dgm:t>
        <a:bodyPr/>
        <a:lstStyle/>
        <a:p>
          <a:endParaRPr lang="en-US"/>
        </a:p>
      </dgm:t>
    </dgm:pt>
    <dgm:pt modelId="{72B95350-7ECE-404F-A070-AF1F53C6EF42}" type="pres">
      <dgm:prSet presAssocID="{A047A695-A26C-43B6-85EF-2BAA6EEC3E38}" presName="root" presStyleCnt="0">
        <dgm:presLayoutVars>
          <dgm:dir/>
          <dgm:resizeHandles val="exact"/>
        </dgm:presLayoutVars>
      </dgm:prSet>
      <dgm:spPr/>
    </dgm:pt>
    <dgm:pt modelId="{F0DC6B61-A545-43C8-A169-398FBF7D2662}" type="pres">
      <dgm:prSet presAssocID="{F32F1373-B239-48EA-A2D8-A8755EE4EB93}" presName="compNode" presStyleCnt="0"/>
      <dgm:spPr/>
    </dgm:pt>
    <dgm:pt modelId="{06E1F9D7-9A78-441D-B9C1-48AEBA03FC0A}" type="pres">
      <dgm:prSet presAssocID="{F32F1373-B239-48EA-A2D8-A8755EE4EB93}" presName="bgRect" presStyleLbl="bgShp" presStyleIdx="0" presStyleCnt="3"/>
      <dgm:spPr/>
    </dgm:pt>
    <dgm:pt modelId="{07A033E8-E594-44AC-BFC8-3C04F1E648D7}" type="pres">
      <dgm:prSet presAssocID="{F32F1373-B239-48EA-A2D8-A8755EE4EB9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D089F660-07CF-4027-ACC2-7C03AFB93901}" type="pres">
      <dgm:prSet presAssocID="{F32F1373-B239-48EA-A2D8-A8755EE4EB93}" presName="spaceRect" presStyleCnt="0"/>
      <dgm:spPr/>
    </dgm:pt>
    <dgm:pt modelId="{811D65B8-4211-4B89-8A11-780B78A95767}" type="pres">
      <dgm:prSet presAssocID="{F32F1373-B239-48EA-A2D8-A8755EE4EB93}" presName="parTx" presStyleLbl="revTx" presStyleIdx="0" presStyleCnt="3">
        <dgm:presLayoutVars>
          <dgm:chMax val="0"/>
          <dgm:chPref val="0"/>
        </dgm:presLayoutVars>
      </dgm:prSet>
      <dgm:spPr/>
    </dgm:pt>
    <dgm:pt modelId="{28D6789F-5D63-4B64-A5D4-246730AD7531}" type="pres">
      <dgm:prSet presAssocID="{D2C5D549-501C-427B-8FED-08FC47B09274}" presName="sibTrans" presStyleCnt="0"/>
      <dgm:spPr/>
    </dgm:pt>
    <dgm:pt modelId="{F71D9B35-2EAD-4717-8DFC-EAFCA886751E}" type="pres">
      <dgm:prSet presAssocID="{A3E2955E-9C5E-4E60-8E17-9CD6929D9B87}" presName="compNode" presStyleCnt="0"/>
      <dgm:spPr/>
    </dgm:pt>
    <dgm:pt modelId="{75FCF84C-6C27-4CD0-8447-EED929309447}" type="pres">
      <dgm:prSet presAssocID="{A3E2955E-9C5E-4E60-8E17-9CD6929D9B87}" presName="bgRect" presStyleLbl="bgShp" presStyleIdx="1" presStyleCnt="3"/>
      <dgm:spPr/>
    </dgm:pt>
    <dgm:pt modelId="{19082CE5-36B6-46BA-BE73-A8C3EDF3E13B}" type="pres">
      <dgm:prSet presAssocID="{A3E2955E-9C5E-4E60-8E17-9CD6929D9B8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of People"/>
        </a:ext>
      </dgm:extLst>
    </dgm:pt>
    <dgm:pt modelId="{4BB70EDC-3BB3-4440-BE42-FFD13B0DB3A2}" type="pres">
      <dgm:prSet presAssocID="{A3E2955E-9C5E-4E60-8E17-9CD6929D9B87}" presName="spaceRect" presStyleCnt="0"/>
      <dgm:spPr/>
    </dgm:pt>
    <dgm:pt modelId="{1617B9FC-6F1A-49FF-92E0-3EF96483DF9E}" type="pres">
      <dgm:prSet presAssocID="{A3E2955E-9C5E-4E60-8E17-9CD6929D9B87}" presName="parTx" presStyleLbl="revTx" presStyleIdx="1" presStyleCnt="3">
        <dgm:presLayoutVars>
          <dgm:chMax val="0"/>
          <dgm:chPref val="0"/>
        </dgm:presLayoutVars>
      </dgm:prSet>
      <dgm:spPr/>
    </dgm:pt>
    <dgm:pt modelId="{C97C8AB9-34F7-4C6F-B358-60C0672D679B}" type="pres">
      <dgm:prSet presAssocID="{2AA21CE9-ECCD-4E51-AC09-28713464CE93}" presName="sibTrans" presStyleCnt="0"/>
      <dgm:spPr/>
    </dgm:pt>
    <dgm:pt modelId="{47CD4938-CBB6-43E1-B772-46F18908213D}" type="pres">
      <dgm:prSet presAssocID="{FE988E02-AEB1-4EDC-9F9B-6DBC361FE030}" presName="compNode" presStyleCnt="0"/>
      <dgm:spPr/>
    </dgm:pt>
    <dgm:pt modelId="{B44639E8-DF87-452B-95F4-88CD514B8E9A}" type="pres">
      <dgm:prSet presAssocID="{FE988E02-AEB1-4EDC-9F9B-6DBC361FE030}" presName="bgRect" presStyleLbl="bgShp" presStyleIdx="2" presStyleCnt="3"/>
      <dgm:spPr/>
    </dgm:pt>
    <dgm:pt modelId="{4214F856-DD14-4A3F-9AE4-84D74A579A85}" type="pres">
      <dgm:prSet presAssocID="{FE988E02-AEB1-4EDC-9F9B-6DBC361FE03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5911095C-7A44-43B2-87C1-A31A15CF5921}" type="pres">
      <dgm:prSet presAssocID="{FE988E02-AEB1-4EDC-9F9B-6DBC361FE030}" presName="spaceRect" presStyleCnt="0"/>
      <dgm:spPr/>
    </dgm:pt>
    <dgm:pt modelId="{2CD208BD-81E6-4555-BEB1-A9625D866C44}" type="pres">
      <dgm:prSet presAssocID="{FE988E02-AEB1-4EDC-9F9B-6DBC361FE030}" presName="parTx" presStyleLbl="revTx" presStyleIdx="2" presStyleCnt="3">
        <dgm:presLayoutVars>
          <dgm:chMax val="0"/>
          <dgm:chPref val="0"/>
        </dgm:presLayoutVars>
      </dgm:prSet>
      <dgm:spPr/>
    </dgm:pt>
  </dgm:ptLst>
  <dgm:cxnLst>
    <dgm:cxn modelId="{8ADC0765-8A4D-4474-B306-BF5DCD9DAB34}" srcId="{A047A695-A26C-43B6-85EF-2BAA6EEC3E38}" destId="{F32F1373-B239-48EA-A2D8-A8755EE4EB93}" srcOrd="0" destOrd="0" parTransId="{3022B24D-2FF1-44AB-A368-0D5F72AD67F9}" sibTransId="{D2C5D549-501C-427B-8FED-08FC47B09274}"/>
    <dgm:cxn modelId="{C94DCC65-F591-4011-ABAD-A68ADDE3061A}" type="presOf" srcId="{FE988E02-AEB1-4EDC-9F9B-6DBC361FE030}" destId="{2CD208BD-81E6-4555-BEB1-A9625D866C44}" srcOrd="0" destOrd="0" presId="urn:microsoft.com/office/officeart/2018/2/layout/IconVerticalSolidList"/>
    <dgm:cxn modelId="{B371E06B-E507-4C29-A200-B9FD5F1FC522}" type="presOf" srcId="{F32F1373-B239-48EA-A2D8-A8755EE4EB93}" destId="{811D65B8-4211-4B89-8A11-780B78A95767}" srcOrd="0" destOrd="0" presId="urn:microsoft.com/office/officeart/2018/2/layout/IconVerticalSolidList"/>
    <dgm:cxn modelId="{96EF9653-6E6F-4A90-9A28-FDE0A0476CED}" srcId="{A047A695-A26C-43B6-85EF-2BAA6EEC3E38}" destId="{A3E2955E-9C5E-4E60-8E17-9CD6929D9B87}" srcOrd="1" destOrd="0" parTransId="{C43A5EAC-ED0E-4D56-B83B-A8AFA88CAE1F}" sibTransId="{2AA21CE9-ECCD-4E51-AC09-28713464CE93}"/>
    <dgm:cxn modelId="{0F6A5A8D-0307-47FD-81C2-A703E8E8C39C}" srcId="{A047A695-A26C-43B6-85EF-2BAA6EEC3E38}" destId="{FE988E02-AEB1-4EDC-9F9B-6DBC361FE030}" srcOrd="2" destOrd="0" parTransId="{6E910B42-9BEE-42CA-9002-B197027AD77B}" sibTransId="{5FB93148-66E4-41C1-96F2-E3BC92316228}"/>
    <dgm:cxn modelId="{7C844DA7-9B89-4775-806A-8929F2E59A1D}" type="presOf" srcId="{A3E2955E-9C5E-4E60-8E17-9CD6929D9B87}" destId="{1617B9FC-6F1A-49FF-92E0-3EF96483DF9E}" srcOrd="0" destOrd="0" presId="urn:microsoft.com/office/officeart/2018/2/layout/IconVerticalSolidList"/>
    <dgm:cxn modelId="{80D391FD-4998-405B-ACAD-F34C6DE4DAF8}" type="presOf" srcId="{A047A695-A26C-43B6-85EF-2BAA6EEC3E38}" destId="{72B95350-7ECE-404F-A070-AF1F53C6EF42}" srcOrd="0" destOrd="0" presId="urn:microsoft.com/office/officeart/2018/2/layout/IconVerticalSolidList"/>
    <dgm:cxn modelId="{E43E8F7F-30CA-49F8-8CD1-F18257328FF9}" type="presParOf" srcId="{72B95350-7ECE-404F-A070-AF1F53C6EF42}" destId="{F0DC6B61-A545-43C8-A169-398FBF7D2662}" srcOrd="0" destOrd="0" presId="urn:microsoft.com/office/officeart/2018/2/layout/IconVerticalSolidList"/>
    <dgm:cxn modelId="{6C8A7CC3-5975-42CB-B9A7-F16561212D60}" type="presParOf" srcId="{F0DC6B61-A545-43C8-A169-398FBF7D2662}" destId="{06E1F9D7-9A78-441D-B9C1-48AEBA03FC0A}" srcOrd="0" destOrd="0" presId="urn:microsoft.com/office/officeart/2018/2/layout/IconVerticalSolidList"/>
    <dgm:cxn modelId="{48FFB06E-A32D-4E40-B519-9F4650085ABC}" type="presParOf" srcId="{F0DC6B61-A545-43C8-A169-398FBF7D2662}" destId="{07A033E8-E594-44AC-BFC8-3C04F1E648D7}" srcOrd="1" destOrd="0" presId="urn:microsoft.com/office/officeart/2018/2/layout/IconVerticalSolidList"/>
    <dgm:cxn modelId="{F6F83F50-4671-4015-956D-D8DFFBD93D72}" type="presParOf" srcId="{F0DC6B61-A545-43C8-A169-398FBF7D2662}" destId="{D089F660-07CF-4027-ACC2-7C03AFB93901}" srcOrd="2" destOrd="0" presId="urn:microsoft.com/office/officeart/2018/2/layout/IconVerticalSolidList"/>
    <dgm:cxn modelId="{27F2A412-16DF-43F5-A4B9-BF80947C9991}" type="presParOf" srcId="{F0DC6B61-A545-43C8-A169-398FBF7D2662}" destId="{811D65B8-4211-4B89-8A11-780B78A95767}" srcOrd="3" destOrd="0" presId="urn:microsoft.com/office/officeart/2018/2/layout/IconVerticalSolidList"/>
    <dgm:cxn modelId="{34C0FB2F-79E7-45DF-A981-F1544C5BF9B5}" type="presParOf" srcId="{72B95350-7ECE-404F-A070-AF1F53C6EF42}" destId="{28D6789F-5D63-4B64-A5D4-246730AD7531}" srcOrd="1" destOrd="0" presId="urn:microsoft.com/office/officeart/2018/2/layout/IconVerticalSolidList"/>
    <dgm:cxn modelId="{65526418-5C91-4A43-8726-9543B6F08A17}" type="presParOf" srcId="{72B95350-7ECE-404F-A070-AF1F53C6EF42}" destId="{F71D9B35-2EAD-4717-8DFC-EAFCA886751E}" srcOrd="2" destOrd="0" presId="urn:microsoft.com/office/officeart/2018/2/layout/IconVerticalSolidList"/>
    <dgm:cxn modelId="{42D5FA6D-DCB4-405F-999E-6B4E2E61CC66}" type="presParOf" srcId="{F71D9B35-2EAD-4717-8DFC-EAFCA886751E}" destId="{75FCF84C-6C27-4CD0-8447-EED929309447}" srcOrd="0" destOrd="0" presId="urn:microsoft.com/office/officeart/2018/2/layout/IconVerticalSolidList"/>
    <dgm:cxn modelId="{0A157C2E-83C3-4ED8-AD48-928CDB324EFE}" type="presParOf" srcId="{F71D9B35-2EAD-4717-8DFC-EAFCA886751E}" destId="{19082CE5-36B6-46BA-BE73-A8C3EDF3E13B}" srcOrd="1" destOrd="0" presId="urn:microsoft.com/office/officeart/2018/2/layout/IconVerticalSolidList"/>
    <dgm:cxn modelId="{FD921625-7992-4444-A9B9-6C8F9AEECEAB}" type="presParOf" srcId="{F71D9B35-2EAD-4717-8DFC-EAFCA886751E}" destId="{4BB70EDC-3BB3-4440-BE42-FFD13B0DB3A2}" srcOrd="2" destOrd="0" presId="urn:microsoft.com/office/officeart/2018/2/layout/IconVerticalSolidList"/>
    <dgm:cxn modelId="{B6459309-9B98-4B97-BA59-2A52140A7A4C}" type="presParOf" srcId="{F71D9B35-2EAD-4717-8DFC-EAFCA886751E}" destId="{1617B9FC-6F1A-49FF-92E0-3EF96483DF9E}" srcOrd="3" destOrd="0" presId="urn:microsoft.com/office/officeart/2018/2/layout/IconVerticalSolidList"/>
    <dgm:cxn modelId="{3C12679C-789C-4BAB-BB61-9B2569CFE223}" type="presParOf" srcId="{72B95350-7ECE-404F-A070-AF1F53C6EF42}" destId="{C97C8AB9-34F7-4C6F-B358-60C0672D679B}" srcOrd="3" destOrd="0" presId="urn:microsoft.com/office/officeart/2018/2/layout/IconVerticalSolidList"/>
    <dgm:cxn modelId="{2D99D20B-4580-48CB-B9D5-FB571E3FE716}" type="presParOf" srcId="{72B95350-7ECE-404F-A070-AF1F53C6EF42}" destId="{47CD4938-CBB6-43E1-B772-46F18908213D}" srcOrd="4" destOrd="0" presId="urn:microsoft.com/office/officeart/2018/2/layout/IconVerticalSolidList"/>
    <dgm:cxn modelId="{A13BFA99-1EF7-4F26-A021-FF6C97B6FC2C}" type="presParOf" srcId="{47CD4938-CBB6-43E1-B772-46F18908213D}" destId="{B44639E8-DF87-452B-95F4-88CD514B8E9A}" srcOrd="0" destOrd="0" presId="urn:microsoft.com/office/officeart/2018/2/layout/IconVerticalSolidList"/>
    <dgm:cxn modelId="{22E71A46-E2EA-4363-9256-7C7E9210EC62}" type="presParOf" srcId="{47CD4938-CBB6-43E1-B772-46F18908213D}" destId="{4214F856-DD14-4A3F-9AE4-84D74A579A85}" srcOrd="1" destOrd="0" presId="urn:microsoft.com/office/officeart/2018/2/layout/IconVerticalSolidList"/>
    <dgm:cxn modelId="{A6F0E9BE-525F-4B1A-A5E6-0523335CE9FC}" type="presParOf" srcId="{47CD4938-CBB6-43E1-B772-46F18908213D}" destId="{5911095C-7A44-43B2-87C1-A31A15CF5921}" srcOrd="2" destOrd="0" presId="urn:microsoft.com/office/officeart/2018/2/layout/IconVerticalSolidList"/>
    <dgm:cxn modelId="{70654E1B-B0FF-4656-8161-345BADF42D4D}" type="presParOf" srcId="{47CD4938-CBB6-43E1-B772-46F18908213D}" destId="{2CD208BD-81E6-4555-BEB1-A9625D866C4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8A5371F-5BCC-4527-9E6A-212643C0E503}"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FCCA8CA8-3E08-4782-86E0-9C2E26416B6E}">
      <dgm:prSet/>
      <dgm:spPr/>
      <dgm:t>
        <a:bodyPr/>
        <a:lstStyle/>
        <a:p>
          <a:r>
            <a:rPr lang="en-GB"/>
            <a:t>Income approach from employees increases.</a:t>
          </a:r>
          <a:endParaRPr lang="en-US"/>
        </a:p>
      </dgm:t>
    </dgm:pt>
    <dgm:pt modelId="{E434B204-DE75-41A2-A4BC-A7AC01BBA59E}" type="parTrans" cxnId="{994CE6D9-0462-4F28-ACD6-23BB0BF53230}">
      <dgm:prSet/>
      <dgm:spPr/>
      <dgm:t>
        <a:bodyPr/>
        <a:lstStyle/>
        <a:p>
          <a:endParaRPr lang="en-US"/>
        </a:p>
      </dgm:t>
    </dgm:pt>
    <dgm:pt modelId="{D6CAF7D8-0030-4482-94DE-D49066972002}" type="sibTrans" cxnId="{994CE6D9-0462-4F28-ACD6-23BB0BF53230}">
      <dgm:prSet/>
      <dgm:spPr/>
      <dgm:t>
        <a:bodyPr/>
        <a:lstStyle/>
        <a:p>
          <a:endParaRPr lang="en-US"/>
        </a:p>
      </dgm:t>
    </dgm:pt>
    <dgm:pt modelId="{71419E8C-E705-41C9-8AA3-E2CDAD027CD1}">
      <dgm:prSet/>
      <dgm:spPr/>
      <dgm:t>
        <a:bodyPr/>
        <a:lstStyle/>
        <a:p>
          <a:r>
            <a:rPr lang="en-GB"/>
            <a:t>Reduced pressure at work.</a:t>
          </a:r>
          <a:endParaRPr lang="en-US"/>
        </a:p>
      </dgm:t>
    </dgm:pt>
    <dgm:pt modelId="{221149FD-359D-43E8-B560-B4716FAAA906}" type="parTrans" cxnId="{4DAA9340-8E34-4D71-A49E-E1BA3F64818F}">
      <dgm:prSet/>
      <dgm:spPr/>
      <dgm:t>
        <a:bodyPr/>
        <a:lstStyle/>
        <a:p>
          <a:endParaRPr lang="en-US"/>
        </a:p>
      </dgm:t>
    </dgm:pt>
    <dgm:pt modelId="{5D0B376D-DB98-4968-B58C-7077257A79FC}" type="sibTrans" cxnId="{4DAA9340-8E34-4D71-A49E-E1BA3F64818F}">
      <dgm:prSet/>
      <dgm:spPr/>
      <dgm:t>
        <a:bodyPr/>
        <a:lstStyle/>
        <a:p>
          <a:endParaRPr lang="en-US"/>
        </a:p>
      </dgm:t>
    </dgm:pt>
    <dgm:pt modelId="{8F055D46-F8A6-4ADE-B97D-B1DA4418C0AE}">
      <dgm:prSet/>
      <dgm:spPr/>
      <dgm:t>
        <a:bodyPr/>
        <a:lstStyle/>
        <a:p>
          <a:r>
            <a:rPr lang="en-GB"/>
            <a:t>Decreased risk of failure (Parent and Lovelace, 2018).</a:t>
          </a:r>
          <a:endParaRPr lang="en-US"/>
        </a:p>
      </dgm:t>
    </dgm:pt>
    <dgm:pt modelId="{1E68EA76-1A95-4AFC-A29B-62F19394E9DD}" type="parTrans" cxnId="{1E27BB43-EC5F-40FD-B52A-82735395132F}">
      <dgm:prSet/>
      <dgm:spPr/>
      <dgm:t>
        <a:bodyPr/>
        <a:lstStyle/>
        <a:p>
          <a:endParaRPr lang="en-US"/>
        </a:p>
      </dgm:t>
    </dgm:pt>
    <dgm:pt modelId="{758E617A-65CC-4BE5-B66D-185499D608F3}" type="sibTrans" cxnId="{1E27BB43-EC5F-40FD-B52A-82735395132F}">
      <dgm:prSet/>
      <dgm:spPr/>
      <dgm:t>
        <a:bodyPr/>
        <a:lstStyle/>
        <a:p>
          <a:endParaRPr lang="en-US"/>
        </a:p>
      </dgm:t>
    </dgm:pt>
    <dgm:pt modelId="{9835619D-7F0C-4D9F-A41B-5BC3E38EAA45}">
      <dgm:prSet/>
      <dgm:spPr/>
      <dgm:t>
        <a:bodyPr/>
        <a:lstStyle/>
        <a:p>
          <a:r>
            <a:rPr lang="en-GB"/>
            <a:t>Strong corporate image and ambassadorship.</a:t>
          </a:r>
          <a:endParaRPr lang="en-US"/>
        </a:p>
      </dgm:t>
    </dgm:pt>
    <dgm:pt modelId="{7238DD87-372A-47C0-BA63-F55B5075E23A}" type="parTrans" cxnId="{BB444061-2DF7-4B62-B765-451DDDFEE803}">
      <dgm:prSet/>
      <dgm:spPr/>
      <dgm:t>
        <a:bodyPr/>
        <a:lstStyle/>
        <a:p>
          <a:endParaRPr lang="en-US"/>
        </a:p>
      </dgm:t>
    </dgm:pt>
    <dgm:pt modelId="{A899089D-42C1-424F-998C-3D40B007389F}" type="sibTrans" cxnId="{BB444061-2DF7-4B62-B765-451DDDFEE803}">
      <dgm:prSet/>
      <dgm:spPr/>
      <dgm:t>
        <a:bodyPr/>
        <a:lstStyle/>
        <a:p>
          <a:endParaRPr lang="en-US"/>
        </a:p>
      </dgm:t>
    </dgm:pt>
    <dgm:pt modelId="{6D2A0F88-956F-47B7-B6A3-4AB88709A130}">
      <dgm:prSet/>
      <dgm:spPr/>
      <dgm:t>
        <a:bodyPr/>
        <a:lstStyle/>
        <a:p>
          <a:r>
            <a:rPr lang="en-GB"/>
            <a:t>Simpler hiring of employees (Sifatu et al., 2020)</a:t>
          </a:r>
          <a:r>
            <a:rPr lang="en-US"/>
            <a:t>.</a:t>
          </a:r>
        </a:p>
      </dgm:t>
    </dgm:pt>
    <dgm:pt modelId="{D20887FE-2979-4BCF-BF28-38FA63355EA2}" type="parTrans" cxnId="{C2FDDD49-D87A-4F93-9652-887A4639D358}">
      <dgm:prSet/>
      <dgm:spPr/>
      <dgm:t>
        <a:bodyPr/>
        <a:lstStyle/>
        <a:p>
          <a:endParaRPr lang="en-US"/>
        </a:p>
      </dgm:t>
    </dgm:pt>
    <dgm:pt modelId="{CC14E5AA-73C7-46CC-9604-3AE81D885174}" type="sibTrans" cxnId="{C2FDDD49-D87A-4F93-9652-887A4639D358}">
      <dgm:prSet/>
      <dgm:spPr/>
      <dgm:t>
        <a:bodyPr/>
        <a:lstStyle/>
        <a:p>
          <a:endParaRPr lang="en-US"/>
        </a:p>
      </dgm:t>
    </dgm:pt>
    <dgm:pt modelId="{6B73AB03-866F-43EA-AAD0-0A6EDA6C0D6C}" type="pres">
      <dgm:prSet presAssocID="{88A5371F-5BCC-4527-9E6A-212643C0E503}" presName="diagram" presStyleCnt="0">
        <dgm:presLayoutVars>
          <dgm:dir/>
          <dgm:resizeHandles val="exact"/>
        </dgm:presLayoutVars>
      </dgm:prSet>
      <dgm:spPr/>
    </dgm:pt>
    <dgm:pt modelId="{4C714ABF-6CD8-415E-A4F4-C22D3EC339B5}" type="pres">
      <dgm:prSet presAssocID="{FCCA8CA8-3E08-4782-86E0-9C2E26416B6E}" presName="node" presStyleLbl="node1" presStyleIdx="0" presStyleCnt="5">
        <dgm:presLayoutVars>
          <dgm:bulletEnabled val="1"/>
        </dgm:presLayoutVars>
      </dgm:prSet>
      <dgm:spPr/>
    </dgm:pt>
    <dgm:pt modelId="{3AE70D16-00E1-4084-AC64-D60819B43EDA}" type="pres">
      <dgm:prSet presAssocID="{D6CAF7D8-0030-4482-94DE-D49066972002}" presName="sibTrans" presStyleCnt="0"/>
      <dgm:spPr/>
    </dgm:pt>
    <dgm:pt modelId="{DFE5957D-E76C-443A-9EBF-2CF374B67E88}" type="pres">
      <dgm:prSet presAssocID="{71419E8C-E705-41C9-8AA3-E2CDAD027CD1}" presName="node" presStyleLbl="node1" presStyleIdx="1" presStyleCnt="5">
        <dgm:presLayoutVars>
          <dgm:bulletEnabled val="1"/>
        </dgm:presLayoutVars>
      </dgm:prSet>
      <dgm:spPr/>
    </dgm:pt>
    <dgm:pt modelId="{C1DC2CF3-428A-4B8A-B69F-8A99C888D08F}" type="pres">
      <dgm:prSet presAssocID="{5D0B376D-DB98-4968-B58C-7077257A79FC}" presName="sibTrans" presStyleCnt="0"/>
      <dgm:spPr/>
    </dgm:pt>
    <dgm:pt modelId="{5DEF1D6D-4575-4B42-AD14-368A2DF9101D}" type="pres">
      <dgm:prSet presAssocID="{8F055D46-F8A6-4ADE-B97D-B1DA4418C0AE}" presName="node" presStyleLbl="node1" presStyleIdx="2" presStyleCnt="5">
        <dgm:presLayoutVars>
          <dgm:bulletEnabled val="1"/>
        </dgm:presLayoutVars>
      </dgm:prSet>
      <dgm:spPr/>
    </dgm:pt>
    <dgm:pt modelId="{DC2267A8-1717-44B2-9D59-7ECF6FF67F1E}" type="pres">
      <dgm:prSet presAssocID="{758E617A-65CC-4BE5-B66D-185499D608F3}" presName="sibTrans" presStyleCnt="0"/>
      <dgm:spPr/>
    </dgm:pt>
    <dgm:pt modelId="{535034A9-FC55-4444-875C-CDB8A564F9F6}" type="pres">
      <dgm:prSet presAssocID="{9835619D-7F0C-4D9F-A41B-5BC3E38EAA45}" presName="node" presStyleLbl="node1" presStyleIdx="3" presStyleCnt="5">
        <dgm:presLayoutVars>
          <dgm:bulletEnabled val="1"/>
        </dgm:presLayoutVars>
      </dgm:prSet>
      <dgm:spPr/>
    </dgm:pt>
    <dgm:pt modelId="{AB85B21E-08D3-4BB7-B2C2-317E3846E7F3}" type="pres">
      <dgm:prSet presAssocID="{A899089D-42C1-424F-998C-3D40B007389F}" presName="sibTrans" presStyleCnt="0"/>
      <dgm:spPr/>
    </dgm:pt>
    <dgm:pt modelId="{6C0F7D1F-4AC6-468E-B33B-08DAB15284C8}" type="pres">
      <dgm:prSet presAssocID="{6D2A0F88-956F-47B7-B6A3-4AB88709A130}" presName="node" presStyleLbl="node1" presStyleIdx="4" presStyleCnt="5">
        <dgm:presLayoutVars>
          <dgm:bulletEnabled val="1"/>
        </dgm:presLayoutVars>
      </dgm:prSet>
      <dgm:spPr/>
    </dgm:pt>
  </dgm:ptLst>
  <dgm:cxnLst>
    <dgm:cxn modelId="{4DAA9340-8E34-4D71-A49E-E1BA3F64818F}" srcId="{88A5371F-5BCC-4527-9E6A-212643C0E503}" destId="{71419E8C-E705-41C9-8AA3-E2CDAD027CD1}" srcOrd="1" destOrd="0" parTransId="{221149FD-359D-43E8-B560-B4716FAAA906}" sibTransId="{5D0B376D-DB98-4968-B58C-7077257A79FC}"/>
    <dgm:cxn modelId="{BB444061-2DF7-4B62-B765-451DDDFEE803}" srcId="{88A5371F-5BCC-4527-9E6A-212643C0E503}" destId="{9835619D-7F0C-4D9F-A41B-5BC3E38EAA45}" srcOrd="3" destOrd="0" parTransId="{7238DD87-372A-47C0-BA63-F55B5075E23A}" sibTransId="{A899089D-42C1-424F-998C-3D40B007389F}"/>
    <dgm:cxn modelId="{8438FB61-5ECC-4C76-94B5-526D45859E49}" type="presOf" srcId="{88A5371F-5BCC-4527-9E6A-212643C0E503}" destId="{6B73AB03-866F-43EA-AAD0-0A6EDA6C0D6C}" srcOrd="0" destOrd="0" presId="urn:microsoft.com/office/officeart/2005/8/layout/default"/>
    <dgm:cxn modelId="{1E27BB43-EC5F-40FD-B52A-82735395132F}" srcId="{88A5371F-5BCC-4527-9E6A-212643C0E503}" destId="{8F055D46-F8A6-4ADE-B97D-B1DA4418C0AE}" srcOrd="2" destOrd="0" parTransId="{1E68EA76-1A95-4AFC-A29B-62F19394E9DD}" sibTransId="{758E617A-65CC-4BE5-B66D-185499D608F3}"/>
    <dgm:cxn modelId="{3CFC5165-5422-46E8-9340-7BA27083F6D3}" type="presOf" srcId="{FCCA8CA8-3E08-4782-86E0-9C2E26416B6E}" destId="{4C714ABF-6CD8-415E-A4F4-C22D3EC339B5}" srcOrd="0" destOrd="0" presId="urn:microsoft.com/office/officeart/2005/8/layout/default"/>
    <dgm:cxn modelId="{C2FDDD49-D87A-4F93-9652-887A4639D358}" srcId="{88A5371F-5BCC-4527-9E6A-212643C0E503}" destId="{6D2A0F88-956F-47B7-B6A3-4AB88709A130}" srcOrd="4" destOrd="0" parTransId="{D20887FE-2979-4BCF-BF28-38FA63355EA2}" sibTransId="{CC14E5AA-73C7-46CC-9604-3AE81D885174}"/>
    <dgm:cxn modelId="{5C10A24E-CCCE-475D-8A7C-ED172EC385D0}" type="presOf" srcId="{8F055D46-F8A6-4ADE-B97D-B1DA4418C0AE}" destId="{5DEF1D6D-4575-4B42-AD14-368A2DF9101D}" srcOrd="0" destOrd="0" presId="urn:microsoft.com/office/officeart/2005/8/layout/default"/>
    <dgm:cxn modelId="{94F2BF57-7B1B-423D-8C19-07F3D4D2C439}" type="presOf" srcId="{6D2A0F88-956F-47B7-B6A3-4AB88709A130}" destId="{6C0F7D1F-4AC6-468E-B33B-08DAB15284C8}" srcOrd="0" destOrd="0" presId="urn:microsoft.com/office/officeart/2005/8/layout/default"/>
    <dgm:cxn modelId="{6BF0ECA5-BFBB-469D-B583-087F5239795D}" type="presOf" srcId="{71419E8C-E705-41C9-8AA3-E2CDAD027CD1}" destId="{DFE5957D-E76C-443A-9EBF-2CF374B67E88}" srcOrd="0" destOrd="0" presId="urn:microsoft.com/office/officeart/2005/8/layout/default"/>
    <dgm:cxn modelId="{24FE8AC7-8AE5-44FF-B392-4B5838EB5729}" type="presOf" srcId="{9835619D-7F0C-4D9F-A41B-5BC3E38EAA45}" destId="{535034A9-FC55-4444-875C-CDB8A564F9F6}" srcOrd="0" destOrd="0" presId="urn:microsoft.com/office/officeart/2005/8/layout/default"/>
    <dgm:cxn modelId="{994CE6D9-0462-4F28-ACD6-23BB0BF53230}" srcId="{88A5371F-5BCC-4527-9E6A-212643C0E503}" destId="{FCCA8CA8-3E08-4782-86E0-9C2E26416B6E}" srcOrd="0" destOrd="0" parTransId="{E434B204-DE75-41A2-A4BC-A7AC01BBA59E}" sibTransId="{D6CAF7D8-0030-4482-94DE-D49066972002}"/>
    <dgm:cxn modelId="{34EEC759-BE2C-467C-8A1D-957D37CD3DA1}" type="presParOf" srcId="{6B73AB03-866F-43EA-AAD0-0A6EDA6C0D6C}" destId="{4C714ABF-6CD8-415E-A4F4-C22D3EC339B5}" srcOrd="0" destOrd="0" presId="urn:microsoft.com/office/officeart/2005/8/layout/default"/>
    <dgm:cxn modelId="{39E41643-A51A-4085-A1BC-6C72FCE4DF39}" type="presParOf" srcId="{6B73AB03-866F-43EA-AAD0-0A6EDA6C0D6C}" destId="{3AE70D16-00E1-4084-AC64-D60819B43EDA}" srcOrd="1" destOrd="0" presId="urn:microsoft.com/office/officeart/2005/8/layout/default"/>
    <dgm:cxn modelId="{40C67290-E5A0-4E16-9E18-2CEC77B6D331}" type="presParOf" srcId="{6B73AB03-866F-43EA-AAD0-0A6EDA6C0D6C}" destId="{DFE5957D-E76C-443A-9EBF-2CF374B67E88}" srcOrd="2" destOrd="0" presId="urn:microsoft.com/office/officeart/2005/8/layout/default"/>
    <dgm:cxn modelId="{EF94EB13-6618-4F0D-94A8-98262C2A8A52}" type="presParOf" srcId="{6B73AB03-866F-43EA-AAD0-0A6EDA6C0D6C}" destId="{C1DC2CF3-428A-4B8A-B69F-8A99C888D08F}" srcOrd="3" destOrd="0" presId="urn:microsoft.com/office/officeart/2005/8/layout/default"/>
    <dgm:cxn modelId="{2CC1C942-0018-41D8-A755-E683DEAD3E91}" type="presParOf" srcId="{6B73AB03-866F-43EA-AAD0-0A6EDA6C0D6C}" destId="{5DEF1D6D-4575-4B42-AD14-368A2DF9101D}" srcOrd="4" destOrd="0" presId="urn:microsoft.com/office/officeart/2005/8/layout/default"/>
    <dgm:cxn modelId="{A2A637E6-A5B1-451E-8553-98C531259D6F}" type="presParOf" srcId="{6B73AB03-866F-43EA-AAD0-0A6EDA6C0D6C}" destId="{DC2267A8-1717-44B2-9D59-7ECF6FF67F1E}" srcOrd="5" destOrd="0" presId="urn:microsoft.com/office/officeart/2005/8/layout/default"/>
    <dgm:cxn modelId="{013540FE-DBD2-4898-995D-464EDE0FA276}" type="presParOf" srcId="{6B73AB03-866F-43EA-AAD0-0A6EDA6C0D6C}" destId="{535034A9-FC55-4444-875C-CDB8A564F9F6}" srcOrd="6" destOrd="0" presId="urn:microsoft.com/office/officeart/2005/8/layout/default"/>
    <dgm:cxn modelId="{8E96EBCB-FD1E-4A53-9430-5446C4E1FA81}" type="presParOf" srcId="{6B73AB03-866F-43EA-AAD0-0A6EDA6C0D6C}" destId="{AB85B21E-08D3-4BB7-B2C2-317E3846E7F3}" srcOrd="7" destOrd="0" presId="urn:microsoft.com/office/officeart/2005/8/layout/default"/>
    <dgm:cxn modelId="{80F3C7D9-CE81-4413-88AF-DE0D20F5A576}" type="presParOf" srcId="{6B73AB03-866F-43EA-AAD0-0A6EDA6C0D6C}" destId="{6C0F7D1F-4AC6-468E-B33B-08DAB15284C8}"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5EF66-FB70-42B7-85EA-2938D5B971BE}">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A91E0D-0165-43A6-AAD9-DB2F2EED614C}">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Engagement-</a:t>
          </a:r>
          <a:r>
            <a:rPr lang="en-GB" sz="2000" kern="1200"/>
            <a:t> Engaged employees know the preferences of the customer.</a:t>
          </a:r>
          <a:endParaRPr lang="en-US" sz="2000" kern="1200"/>
        </a:p>
      </dsp:txBody>
      <dsp:txXfrm>
        <a:off x="383617" y="1447754"/>
        <a:ext cx="2847502" cy="1768010"/>
      </dsp:txXfrm>
    </dsp:sp>
    <dsp:sp modelId="{E395A116-BB6B-475A-878D-10A4AA058E8D}">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7EE22E-D163-487A-A36F-70380F1DDB42}">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Productivity</a:t>
          </a:r>
          <a:r>
            <a:rPr lang="en-GB" sz="2000" kern="1200"/>
            <a:t>- Total turnover of the hotel industry in the UK is £19.4 million in 2017 (Samantaray and Sahu, 2018).</a:t>
          </a:r>
          <a:endParaRPr lang="en-US" sz="2000" kern="1200"/>
        </a:p>
      </dsp:txBody>
      <dsp:txXfrm>
        <a:off x="3998355" y="1447754"/>
        <a:ext cx="2847502" cy="1768010"/>
      </dsp:txXfrm>
    </dsp:sp>
    <dsp:sp modelId="{BB39C6EB-7DAB-441C-8EEC-66F51BCF0A45}">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DDAEBE-5245-4D24-8269-10740415A103}">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Profit</a:t>
          </a:r>
          <a:r>
            <a:rPr lang="en-GB" sz="2000" kern="1200"/>
            <a:t>- Grows three times faster than fellow competitors (Hussainy, 2020).</a:t>
          </a:r>
          <a:endParaRPr lang="en-US" sz="2000" kern="1200"/>
        </a:p>
      </dsp:txBody>
      <dsp:txXfrm>
        <a:off x="7613092" y="1447754"/>
        <a:ext cx="2847502" cy="17680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811AB1-7B14-4F6F-94C3-DAD8268DF7B5}">
      <dsp:nvSpPr>
        <dsp:cNvPr id="0" name=""/>
        <dsp:cNvSpPr/>
      </dsp:nvSpPr>
      <dsp:spPr>
        <a:xfrm>
          <a:off x="1283" y="507953"/>
          <a:ext cx="4505585" cy="28610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A93850-6272-4B1C-BC6A-22A6A8E851C5}">
      <dsp:nvSpPr>
        <dsp:cNvPr id="0" name=""/>
        <dsp:cNvSpPr/>
      </dsp:nvSpPr>
      <dsp:spPr>
        <a:xfrm>
          <a:off x="501904" y="983543"/>
          <a:ext cx="4505585" cy="28610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Organisational performance- The employees get motivated when they get to know that their company is outperforming the market and as a result of which they are willing to perform well and engage more towards their roles (ErajesvariePillay, 2018).</a:t>
          </a:r>
          <a:endParaRPr lang="en-US" sz="2300" kern="1200"/>
        </a:p>
      </dsp:txBody>
      <dsp:txXfrm>
        <a:off x="585701" y="1067340"/>
        <a:ext cx="4337991" cy="2693452"/>
      </dsp:txXfrm>
    </dsp:sp>
    <dsp:sp modelId="{65EAC7C3-69C6-40D6-BCC8-DCD33B5C580F}">
      <dsp:nvSpPr>
        <dsp:cNvPr id="0" name=""/>
        <dsp:cNvSpPr/>
      </dsp:nvSpPr>
      <dsp:spPr>
        <a:xfrm>
          <a:off x="5508110" y="507953"/>
          <a:ext cx="4505585" cy="28610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FCB816-CE5B-4BC5-9E6F-CD73CBBD5D7F}">
      <dsp:nvSpPr>
        <dsp:cNvPr id="0" name=""/>
        <dsp:cNvSpPr/>
      </dsp:nvSpPr>
      <dsp:spPr>
        <a:xfrm>
          <a:off x="6008730" y="983543"/>
          <a:ext cx="4505585" cy="28610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Leadership- Efficient leaders make efforts to involve the employee in the decision-making process. The employee feels connected with the organisational authorities and tries to give their best for organisational growth (Bhutto et al., 2021).</a:t>
          </a:r>
          <a:endParaRPr lang="en-US" sz="2300" kern="1200"/>
        </a:p>
      </dsp:txBody>
      <dsp:txXfrm>
        <a:off x="6092527" y="1067340"/>
        <a:ext cx="4337991" cy="26934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E1F9D7-9A78-441D-B9C1-48AEBA03FC0A}">
      <dsp:nvSpPr>
        <dsp:cNvPr id="0" name=""/>
        <dsp:cNvSpPr/>
      </dsp:nvSpPr>
      <dsp:spPr>
        <a:xfrm>
          <a:off x="0" y="531"/>
          <a:ext cx="11407487" cy="12429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A033E8-E594-44AC-BFC8-3C04F1E648D7}">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1D65B8-4211-4B89-8A11-780B78A95767}">
      <dsp:nvSpPr>
        <dsp:cNvPr id="0" name=""/>
        <dsp:cNvSpPr/>
      </dsp:nvSpPr>
      <dsp:spPr>
        <a:xfrm>
          <a:off x="1435590" y="531"/>
          <a:ext cx="9971896"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44550">
            <a:lnSpc>
              <a:spcPct val="90000"/>
            </a:lnSpc>
            <a:spcBef>
              <a:spcPct val="0"/>
            </a:spcBef>
            <a:spcAft>
              <a:spcPct val="35000"/>
            </a:spcAft>
            <a:buNone/>
          </a:pPr>
          <a:r>
            <a:rPr lang="en-GB" sz="1900" b="1" kern="1200"/>
            <a:t>Management</a:t>
          </a:r>
          <a:r>
            <a:rPr lang="en-GB" sz="1900" kern="1200"/>
            <a:t>- The relationship between the manager and employee plays a crucial part in the development and retention of the employee in the organisation. The retention level of employees is directly connected with the managers.</a:t>
          </a:r>
          <a:endParaRPr lang="en-US" sz="1900" kern="1200"/>
        </a:p>
      </dsp:txBody>
      <dsp:txXfrm>
        <a:off x="1435590" y="531"/>
        <a:ext cx="9971896" cy="1242935"/>
      </dsp:txXfrm>
    </dsp:sp>
    <dsp:sp modelId="{75FCF84C-6C27-4CD0-8447-EED929309447}">
      <dsp:nvSpPr>
        <dsp:cNvPr id="0" name=""/>
        <dsp:cNvSpPr/>
      </dsp:nvSpPr>
      <dsp:spPr>
        <a:xfrm>
          <a:off x="0" y="1554201"/>
          <a:ext cx="11407487" cy="12429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082CE5-36B6-46BA-BE73-A8C3EDF3E13B}">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617B9FC-6F1A-49FF-92E0-3EF96483DF9E}">
      <dsp:nvSpPr>
        <dsp:cNvPr id="0" name=""/>
        <dsp:cNvSpPr/>
      </dsp:nvSpPr>
      <dsp:spPr>
        <a:xfrm>
          <a:off x="1435590" y="1554201"/>
          <a:ext cx="9971896"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44550">
            <a:lnSpc>
              <a:spcPct val="90000"/>
            </a:lnSpc>
            <a:spcBef>
              <a:spcPct val="0"/>
            </a:spcBef>
            <a:spcAft>
              <a:spcPct val="35000"/>
            </a:spcAft>
            <a:buNone/>
          </a:pPr>
          <a:r>
            <a:rPr lang="en-GB" sz="1900" b="1" kern="1200"/>
            <a:t>Teamwork</a:t>
          </a:r>
          <a:r>
            <a:rPr lang="en-GB" sz="1900" kern="1200"/>
            <a:t>- The collaborative approach assists in performing well as a team. The employees get more engaged when they work effectively with supportive co-workers. It helps in maintaining healthy relationships with other employees at the workplace (Kumar and Kumar, 2020).</a:t>
          </a:r>
          <a:endParaRPr lang="en-US" sz="1900" kern="1200"/>
        </a:p>
      </dsp:txBody>
      <dsp:txXfrm>
        <a:off x="1435590" y="1554201"/>
        <a:ext cx="9971896" cy="1242935"/>
      </dsp:txXfrm>
    </dsp:sp>
    <dsp:sp modelId="{B44639E8-DF87-452B-95F4-88CD514B8E9A}">
      <dsp:nvSpPr>
        <dsp:cNvPr id="0" name=""/>
        <dsp:cNvSpPr/>
      </dsp:nvSpPr>
      <dsp:spPr>
        <a:xfrm>
          <a:off x="0" y="3107870"/>
          <a:ext cx="11407487" cy="12429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14F856-DD14-4A3F-9AE4-84D74A579A85}">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CD208BD-81E6-4555-BEB1-A9625D866C44}">
      <dsp:nvSpPr>
        <dsp:cNvPr id="0" name=""/>
        <dsp:cNvSpPr/>
      </dsp:nvSpPr>
      <dsp:spPr>
        <a:xfrm>
          <a:off x="1435590" y="3107870"/>
          <a:ext cx="9971896"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44550">
            <a:lnSpc>
              <a:spcPct val="90000"/>
            </a:lnSpc>
            <a:spcBef>
              <a:spcPct val="0"/>
            </a:spcBef>
            <a:spcAft>
              <a:spcPct val="35000"/>
            </a:spcAft>
            <a:buNone/>
          </a:pPr>
          <a:r>
            <a:rPr lang="en-GB" sz="1900" b="1" kern="1200"/>
            <a:t>Environment</a:t>
          </a:r>
          <a:r>
            <a:rPr lang="en-GB" sz="1900" kern="1200"/>
            <a:t>- The environment at the workplace affects the employee professionally as well as mentally. An organisation with a suitable work system and wide job opportunities have more employee retention (Shin and Perdue, 2022).</a:t>
          </a:r>
          <a:endParaRPr lang="en-US" sz="1900" kern="1200"/>
        </a:p>
      </dsp:txBody>
      <dsp:txXfrm>
        <a:off x="1435590" y="3107870"/>
        <a:ext cx="9971896" cy="12429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714ABF-6CD8-415E-A4F4-C22D3EC339B5}">
      <dsp:nvSpPr>
        <dsp:cNvPr id="0" name=""/>
        <dsp:cNvSpPr/>
      </dsp:nvSpPr>
      <dsp:spPr>
        <a:xfrm>
          <a:off x="356483" y="3344"/>
          <a:ext cx="3342037" cy="2005222"/>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Income approach from employees increases.</a:t>
          </a:r>
          <a:endParaRPr lang="en-US" sz="3300" kern="1200"/>
        </a:p>
      </dsp:txBody>
      <dsp:txXfrm>
        <a:off x="356483" y="3344"/>
        <a:ext cx="3342037" cy="2005222"/>
      </dsp:txXfrm>
    </dsp:sp>
    <dsp:sp modelId="{DFE5957D-E76C-443A-9EBF-2CF374B67E88}">
      <dsp:nvSpPr>
        <dsp:cNvPr id="0" name=""/>
        <dsp:cNvSpPr/>
      </dsp:nvSpPr>
      <dsp:spPr>
        <a:xfrm>
          <a:off x="4032724" y="3344"/>
          <a:ext cx="3342037" cy="2005222"/>
        </a:xfrm>
        <a:prstGeom prst="rect">
          <a:avLst/>
        </a:prstGeom>
        <a:solidFill>
          <a:schemeClr val="accent2">
            <a:hueOff val="-848244"/>
            <a:satOff val="2796"/>
            <a:lumOff val="299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Reduced pressure at work.</a:t>
          </a:r>
          <a:endParaRPr lang="en-US" sz="3300" kern="1200"/>
        </a:p>
      </dsp:txBody>
      <dsp:txXfrm>
        <a:off x="4032724" y="3344"/>
        <a:ext cx="3342037" cy="2005222"/>
      </dsp:txXfrm>
    </dsp:sp>
    <dsp:sp modelId="{5DEF1D6D-4575-4B42-AD14-368A2DF9101D}">
      <dsp:nvSpPr>
        <dsp:cNvPr id="0" name=""/>
        <dsp:cNvSpPr/>
      </dsp:nvSpPr>
      <dsp:spPr>
        <a:xfrm>
          <a:off x="7708965" y="3344"/>
          <a:ext cx="3342037" cy="2005222"/>
        </a:xfrm>
        <a:prstGeom prst="rect">
          <a:avLst/>
        </a:prstGeom>
        <a:solidFill>
          <a:schemeClr val="accent2">
            <a:hueOff val="-1696488"/>
            <a:satOff val="5592"/>
            <a:lumOff val="598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Decreased risk of failure (Parent and Lovelace, 2018).</a:t>
          </a:r>
          <a:endParaRPr lang="en-US" sz="3300" kern="1200"/>
        </a:p>
      </dsp:txBody>
      <dsp:txXfrm>
        <a:off x="7708965" y="3344"/>
        <a:ext cx="3342037" cy="2005222"/>
      </dsp:txXfrm>
    </dsp:sp>
    <dsp:sp modelId="{535034A9-FC55-4444-875C-CDB8A564F9F6}">
      <dsp:nvSpPr>
        <dsp:cNvPr id="0" name=""/>
        <dsp:cNvSpPr/>
      </dsp:nvSpPr>
      <dsp:spPr>
        <a:xfrm>
          <a:off x="2194604" y="2342770"/>
          <a:ext cx="3342037" cy="2005222"/>
        </a:xfrm>
        <a:prstGeom prst="rect">
          <a:avLst/>
        </a:prstGeom>
        <a:solidFill>
          <a:schemeClr val="accent2">
            <a:hueOff val="-2544732"/>
            <a:satOff val="8389"/>
            <a:lumOff val="897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Strong corporate image and ambassadorship.</a:t>
          </a:r>
          <a:endParaRPr lang="en-US" sz="3300" kern="1200"/>
        </a:p>
      </dsp:txBody>
      <dsp:txXfrm>
        <a:off x="2194604" y="2342770"/>
        <a:ext cx="3342037" cy="2005222"/>
      </dsp:txXfrm>
    </dsp:sp>
    <dsp:sp modelId="{6C0F7D1F-4AC6-468E-B33B-08DAB15284C8}">
      <dsp:nvSpPr>
        <dsp:cNvPr id="0" name=""/>
        <dsp:cNvSpPr/>
      </dsp:nvSpPr>
      <dsp:spPr>
        <a:xfrm>
          <a:off x="5870845" y="2342770"/>
          <a:ext cx="3342037" cy="2005222"/>
        </a:xfrm>
        <a:prstGeom prst="rect">
          <a:avLst/>
        </a:prstGeom>
        <a:solidFill>
          <a:schemeClr val="accent2">
            <a:hueOff val="-3392975"/>
            <a:satOff val="11185"/>
            <a:lumOff val="1196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Simpler hiring of employees (Sifatu et al., 2020)</a:t>
          </a:r>
          <a:r>
            <a:rPr lang="en-US" sz="3300" kern="1200"/>
            <a:t>.</a:t>
          </a:r>
        </a:p>
      </dsp:txBody>
      <dsp:txXfrm>
        <a:off x="5870845" y="2342770"/>
        <a:ext cx="3342037" cy="20052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D92079-17E0-4CF8-ADDC-09F1541A267F}" type="datetimeFigureOut">
              <a:rPr lang="en-IN" smtClean="0"/>
              <a:t>04-12-2022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1E70E5-9482-4E31-975D-C1AC9482B1DA}" type="slidenum">
              <a:rPr lang="en-IN" smtClean="0"/>
              <a:t>‹#›</a:t>
            </a:fld>
            <a:endParaRPr lang="en-IN"/>
          </a:p>
        </p:txBody>
      </p:sp>
    </p:spTree>
    <p:extLst>
      <p:ext uri="{BB962C8B-B14F-4D97-AF65-F5344CB8AC3E}">
        <p14:creationId xmlns:p14="http://schemas.microsoft.com/office/powerpoint/2010/main" val="2716234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1E70E5-9482-4E31-975D-C1AC9482B1DA}" type="slidenum">
              <a:rPr lang="en-IN" smtClean="0"/>
              <a:t>1</a:t>
            </a:fld>
            <a:endParaRPr lang="en-IN"/>
          </a:p>
        </p:txBody>
      </p:sp>
    </p:spTree>
    <p:extLst>
      <p:ext uri="{BB962C8B-B14F-4D97-AF65-F5344CB8AC3E}">
        <p14:creationId xmlns:p14="http://schemas.microsoft.com/office/powerpoint/2010/main" val="1593479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presentation focuses</a:t>
            </a:r>
            <a:r>
              <a:rPr lang="en-GB" sz="1200" kern="1200" baseline="0" dirty="0">
                <a:solidFill>
                  <a:schemeClr val="tx1"/>
                </a:solidFill>
                <a:effectLst/>
                <a:latin typeface="+mn-lt"/>
                <a:ea typeface="+mn-ea"/>
                <a:cs typeface="+mn-cs"/>
              </a:rPr>
              <a:t> </a:t>
            </a:r>
            <a:r>
              <a:rPr lang="en-US" sz="1200" kern="1200" baseline="0" dirty="0">
                <a:solidFill>
                  <a:schemeClr val="tx1"/>
                </a:solidFill>
                <a:effectLst/>
                <a:latin typeface="+mn-lt"/>
                <a:ea typeface="+mn-ea"/>
                <a:cs typeface="+mn-cs"/>
              </a:rPr>
              <a:t>on</a:t>
            </a:r>
            <a:r>
              <a:rPr lang="en-US" sz="1200" kern="1200" dirty="0">
                <a:solidFill>
                  <a:schemeClr val="tx1"/>
                </a:solidFill>
                <a:effectLst/>
                <a:latin typeface="+mn-lt"/>
                <a:ea typeface="+mn-ea"/>
                <a:cs typeface="+mn-cs"/>
              </a:rPr>
              <a:t> the value of employee involvement in the hospitality industry</a:t>
            </a:r>
            <a:r>
              <a:rPr lang="en-GB" sz="1200" kern="1200" dirty="0">
                <a:solidFill>
                  <a:schemeClr val="tx1"/>
                </a:solidFill>
                <a:effectLst/>
                <a:latin typeface="+mn-lt"/>
                <a:ea typeface="+mn-ea"/>
                <a:cs typeface="+mn-cs"/>
              </a:rPr>
              <a:t>. The hotel industry in the UK has a major role in the revenue collected in a single year. Employee engagement is an essential element in the development of the organisation and the employees (Bridger, 2022). The presentation includes the definition of employee engagement, a theoretical model of engagement, drivers of engagement, benefits of engagement and the best practices of employee engagement in the hotel industry.</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3</a:t>
            </a:fld>
            <a:endParaRPr lang="en-IN"/>
          </a:p>
        </p:txBody>
      </p:sp>
    </p:spTree>
    <p:extLst>
      <p:ext uri="{BB962C8B-B14F-4D97-AF65-F5344CB8AC3E}">
        <p14:creationId xmlns:p14="http://schemas.microsoft.com/office/powerpoint/2010/main" val="1638138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Employee engagement is defined as the emotional commitment an employee has to an organization and its goals, according to Forbes. It refers to how enthusiastic, as well as committed personnel, is to their profession. The employee needs to be dedicated towards work as it will influence productivity and makes the organisation collect large revenues from their efficient work. </a:t>
            </a:r>
            <a:r>
              <a:rPr lang="en-US" sz="1200" kern="1200" dirty="0">
                <a:solidFill>
                  <a:schemeClr val="tx1"/>
                </a:solidFill>
                <a:effectLst/>
                <a:latin typeface="+mn-lt"/>
                <a:ea typeface="+mn-ea"/>
                <a:cs typeface="+mn-cs"/>
              </a:rPr>
              <a:t>Individuals that are involved care about their jobs and the organization's achievement and feel that their initiatives count</a:t>
            </a:r>
            <a:r>
              <a:rPr lang="en-US"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(Saks and </a:t>
            </a:r>
            <a:r>
              <a:rPr lang="en-GB" sz="1200" kern="1200" dirty="0" err="1">
                <a:solidFill>
                  <a:schemeClr val="tx1"/>
                </a:solidFill>
                <a:effectLst/>
                <a:latin typeface="+mn-lt"/>
                <a:ea typeface="+mn-ea"/>
                <a:cs typeface="+mn-cs"/>
              </a:rPr>
              <a:t>Gruman</a:t>
            </a:r>
            <a:r>
              <a:rPr lang="en-GB" sz="1200" kern="1200" dirty="0">
                <a:solidFill>
                  <a:schemeClr val="tx1"/>
                </a:solidFill>
                <a:effectLst/>
                <a:latin typeface="+mn-lt"/>
                <a:ea typeface="+mn-ea"/>
                <a:cs typeface="+mn-cs"/>
              </a:rPr>
              <a:t>, 2021). </a:t>
            </a:r>
            <a:r>
              <a:rPr lang="en-US" sz="1200" kern="1200" dirty="0">
                <a:solidFill>
                  <a:schemeClr val="tx1"/>
                </a:solidFill>
                <a:effectLst/>
                <a:latin typeface="+mn-lt"/>
                <a:ea typeface="+mn-ea"/>
                <a:cs typeface="+mn-cs"/>
              </a:rPr>
              <a:t>A motivated staff is in it for much more than just a paycheck and may think that their effectiveness and, thus, their health, are strongly connected to and necessary to the success of the company as a whole</a:t>
            </a:r>
            <a:r>
              <a:rPr lang="en-US"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Okolo</a:t>
            </a:r>
            <a:r>
              <a:rPr lang="en-GB" sz="1200" kern="1200" dirty="0">
                <a:solidFill>
                  <a:schemeClr val="tx1"/>
                </a:solidFill>
                <a:effectLst/>
                <a:latin typeface="+mn-lt"/>
                <a:ea typeface="+mn-ea"/>
                <a:cs typeface="+mn-cs"/>
              </a:rPr>
              <a:t>, 2018). This will help the employee to attain career advancement and better opportunities for the future.</a:t>
            </a:r>
            <a:endParaRPr lang="en-IN"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4</a:t>
            </a:fld>
            <a:endParaRPr lang="en-IN"/>
          </a:p>
        </p:txBody>
      </p:sp>
    </p:spTree>
    <p:extLst>
      <p:ext uri="{BB962C8B-B14F-4D97-AF65-F5344CB8AC3E}">
        <p14:creationId xmlns:p14="http://schemas.microsoft.com/office/powerpoint/2010/main" val="1829811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kern="1200" dirty="0">
                <a:solidFill>
                  <a:schemeClr val="tx1"/>
                </a:solidFill>
                <a:effectLst/>
                <a:latin typeface="+mn-lt"/>
                <a:ea typeface="+mn-ea"/>
                <a:cs typeface="+mn-cs"/>
              </a:rPr>
              <a:t>The ultimate goal of Zinger's approach is to accomplish the desired outcomes, which are higher levels of employee retention; yet, the process is extremely well accompanied by a set of other processes. </a:t>
            </a:r>
            <a:r>
              <a:rPr lang="en-GB" sz="1200" kern="1200" dirty="0">
                <a:solidFill>
                  <a:schemeClr val="tx1"/>
                </a:solidFill>
                <a:effectLst/>
                <a:latin typeface="+mn-lt"/>
                <a:ea typeface="+mn-ea"/>
                <a:cs typeface="+mn-cs"/>
              </a:rPr>
              <a:t>Through carefully thought-out tactics, managers need to focus on both themselves and the industry's workforce. This involves many elements such as achieving results, crafting tactics, living their role, excelling at work, being connected to the organisation, being unique, proper engagement in work, and appreciating the employee's efforts, they are recognised through the name of the organisation, provides efficient services to the customers, develop their skills to gain career advancement, the ultimate role of the model is to balance the work-life and make employees happy (Kwon and Kim, 2020).</a:t>
            </a:r>
            <a:endParaRPr lang="en-IN"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5</a:t>
            </a:fld>
            <a:endParaRPr lang="en-IN"/>
          </a:p>
        </p:txBody>
      </p:sp>
    </p:spTree>
    <p:extLst>
      <p:ext uri="{BB962C8B-B14F-4D97-AF65-F5344CB8AC3E}">
        <p14:creationId xmlns:p14="http://schemas.microsoft.com/office/powerpoint/2010/main" val="676137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The engagement of the employees from the organisational point of view seems to be very significant as it directly affects the productivity of the organisation. The profitability is also estimated through the efficiency of the engaged employees (</a:t>
            </a:r>
            <a:r>
              <a:rPr lang="en-GB" sz="1200" kern="1200" dirty="0" err="1">
                <a:solidFill>
                  <a:schemeClr val="tx1"/>
                </a:solidFill>
                <a:effectLst/>
                <a:latin typeface="+mn-lt"/>
                <a:ea typeface="+mn-ea"/>
                <a:cs typeface="+mn-cs"/>
              </a:rPr>
              <a:t>Samantaray</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Sahu</a:t>
            </a:r>
            <a:r>
              <a:rPr lang="en-GB" sz="1200" kern="1200" dirty="0">
                <a:solidFill>
                  <a:schemeClr val="tx1"/>
                </a:solidFill>
                <a:effectLst/>
                <a:latin typeface="+mn-lt"/>
                <a:ea typeface="+mn-ea"/>
                <a:cs typeface="+mn-cs"/>
              </a:rPr>
              <a:t>, 2018). Organisational growth is affected by direct as well indirect purposes due to employee engagement. It becomes a vital part which ensures the development of the organisation (</a:t>
            </a:r>
            <a:r>
              <a:rPr lang="en-GB" sz="1200" kern="1200" dirty="0" err="1">
                <a:solidFill>
                  <a:schemeClr val="tx1"/>
                </a:solidFill>
                <a:effectLst/>
                <a:latin typeface="+mn-lt"/>
                <a:ea typeface="+mn-ea"/>
                <a:cs typeface="+mn-cs"/>
              </a:rPr>
              <a:t>Hussainy</a:t>
            </a:r>
            <a:r>
              <a:rPr lang="en-GB" sz="1200" kern="1200" dirty="0">
                <a:solidFill>
                  <a:schemeClr val="tx1"/>
                </a:solidFill>
                <a:effectLst/>
                <a:latin typeface="+mn-lt"/>
                <a:ea typeface="+mn-ea"/>
                <a:cs typeface="+mn-cs"/>
              </a:rPr>
              <a:t>, 2020). </a:t>
            </a:r>
            <a:endParaRPr lang="en-IN" sz="1200" kern="1200" dirty="0">
              <a:solidFill>
                <a:schemeClr val="tx1"/>
              </a:solidFill>
              <a:effectLst/>
              <a:latin typeface="+mn-lt"/>
              <a:ea typeface="+mn-ea"/>
              <a:cs typeface="+mn-cs"/>
            </a:endParaRPr>
          </a:p>
          <a:p>
            <a:pPr algn="just"/>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6</a:t>
            </a:fld>
            <a:endParaRPr lang="en-IN"/>
          </a:p>
        </p:txBody>
      </p:sp>
    </p:spTree>
    <p:extLst>
      <p:ext uri="{BB962C8B-B14F-4D97-AF65-F5344CB8AC3E}">
        <p14:creationId xmlns:p14="http://schemas.microsoft.com/office/powerpoint/2010/main" val="13458320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scientific measures show the importance from the employee's point of view. The engagement is driven by safety availability, safety and meaningfulness (Guan and </a:t>
            </a:r>
            <a:r>
              <a:rPr lang="en-GB" sz="1200" kern="1200" dirty="0" err="1">
                <a:solidFill>
                  <a:schemeClr val="tx1"/>
                </a:solidFill>
                <a:effectLst/>
                <a:latin typeface="+mn-lt"/>
                <a:ea typeface="+mn-ea"/>
                <a:cs typeface="+mn-cs"/>
              </a:rPr>
              <a:t>Frenkel</a:t>
            </a:r>
            <a:r>
              <a:rPr lang="en-GB" sz="1200" kern="1200" dirty="0">
                <a:solidFill>
                  <a:schemeClr val="tx1"/>
                </a:solidFill>
                <a:effectLst/>
                <a:latin typeface="+mn-lt"/>
                <a:ea typeface="+mn-ea"/>
                <a:cs typeface="+mn-cs"/>
              </a:rPr>
              <a:t>, 2018). The outcomes of these drivers make the employees more dedicated and productive, which influences the growth of the organisation as well as the individual. This perspective focuses on the scientific parameters that are required in the work environment to increase their growth mutually (</a:t>
            </a:r>
            <a:r>
              <a:rPr lang="en-GB" sz="1200" kern="1200" dirty="0" err="1">
                <a:solidFill>
                  <a:schemeClr val="tx1"/>
                </a:solidFill>
                <a:effectLst/>
                <a:latin typeface="+mn-lt"/>
                <a:ea typeface="+mn-ea"/>
                <a:cs typeface="+mn-cs"/>
              </a:rPr>
              <a:t>Duthler</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Dhanesh</a:t>
            </a:r>
            <a:r>
              <a:rPr lang="en-GB" sz="1200" kern="1200" dirty="0">
                <a:solidFill>
                  <a:schemeClr val="tx1"/>
                </a:solidFill>
                <a:effectLst/>
                <a:latin typeface="+mn-lt"/>
                <a:ea typeface="+mn-ea"/>
                <a:cs typeface="+mn-cs"/>
              </a:rPr>
              <a:t>, 2018).</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7</a:t>
            </a:fld>
            <a:endParaRPr lang="en-IN"/>
          </a:p>
        </p:txBody>
      </p:sp>
    </p:spTree>
    <p:extLst>
      <p:ext uri="{BB962C8B-B14F-4D97-AF65-F5344CB8AC3E}">
        <p14:creationId xmlns:p14="http://schemas.microsoft.com/office/powerpoint/2010/main" val="1612524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Many drivers influence employee engagement in the organisation. The employee is the key element of organisational growth which is sustained through suitable strategies (</a:t>
            </a:r>
            <a:r>
              <a:rPr lang="en-GB" sz="1200" kern="1200" dirty="0" err="1">
                <a:solidFill>
                  <a:schemeClr val="tx1"/>
                </a:solidFill>
                <a:effectLst/>
                <a:latin typeface="+mn-lt"/>
                <a:ea typeface="+mn-ea"/>
                <a:cs typeface="+mn-cs"/>
              </a:rPr>
              <a:t>ErajesvariePillay</a:t>
            </a:r>
            <a:r>
              <a:rPr lang="en-GB" sz="1200" kern="1200" dirty="0">
                <a:solidFill>
                  <a:schemeClr val="tx1"/>
                </a:solidFill>
                <a:effectLst/>
                <a:latin typeface="+mn-lt"/>
                <a:ea typeface="+mn-ea"/>
                <a:cs typeface="+mn-cs"/>
              </a:rPr>
              <a:t>, 2018). Organisational performance and leadership contribute efficiently to employee engagement (Bhutto et al., 2021).</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8</a:t>
            </a:fld>
            <a:endParaRPr lang="en-IN"/>
          </a:p>
        </p:txBody>
      </p:sp>
    </p:spTree>
    <p:extLst>
      <p:ext uri="{BB962C8B-B14F-4D97-AF65-F5344CB8AC3E}">
        <p14:creationId xmlns:p14="http://schemas.microsoft.com/office/powerpoint/2010/main" val="26732112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drivers that contribute more to employee engagement are managerial authorities and their relationship with employees, working as a team and sharing experiences and skills with co-workers influences retention, the environment of the workplace also attracts the employees and makes them show enthusiasm towards their work (Parent and Lovelace, 2018). The workplace where everyone works with a collaborative approach refreshes the thoughts of the individual and they feel like family and support each other and share their experience to relate more rather than only to professional life but as good friends (Shin and Perdue, 2022).</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9</a:t>
            </a:fld>
            <a:endParaRPr lang="en-IN"/>
          </a:p>
        </p:txBody>
      </p:sp>
    </p:spTree>
    <p:extLst>
      <p:ext uri="{BB962C8B-B14F-4D97-AF65-F5344CB8AC3E}">
        <p14:creationId xmlns:p14="http://schemas.microsoft.com/office/powerpoint/2010/main" val="1174921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Employee engagement is beneficial and important for any organisation. The benefits of employee engagement are an increase in the income approach of the employees, reduced pressure of work, fewer failures and building a strong corporate image of the organisation (Parent and Lovelace, 2018). This all factors contribute to the growth of the organisation. The organisation and employee both grow and attains better opportunities in the future (</a:t>
            </a:r>
            <a:r>
              <a:rPr lang="en-GB" sz="1200" kern="1200" dirty="0" err="1">
                <a:solidFill>
                  <a:schemeClr val="tx1"/>
                </a:solidFill>
                <a:effectLst/>
                <a:latin typeface="+mn-lt"/>
                <a:ea typeface="+mn-ea"/>
                <a:cs typeface="+mn-cs"/>
              </a:rPr>
              <a:t>Sifatu</a:t>
            </a:r>
            <a:r>
              <a:rPr lang="en-GB" sz="1200" kern="1200" dirty="0">
                <a:solidFill>
                  <a:schemeClr val="tx1"/>
                </a:solidFill>
                <a:effectLst/>
                <a:latin typeface="+mn-lt"/>
                <a:ea typeface="+mn-ea"/>
                <a:cs typeface="+mn-cs"/>
              </a:rPr>
              <a:t> et al., 2020).</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10</a:t>
            </a:fld>
            <a:endParaRPr lang="en-IN"/>
          </a:p>
        </p:txBody>
      </p:sp>
    </p:spTree>
    <p:extLst>
      <p:ext uri="{BB962C8B-B14F-4D97-AF65-F5344CB8AC3E}">
        <p14:creationId xmlns:p14="http://schemas.microsoft.com/office/powerpoint/2010/main" val="3924948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Revenues collection increases 2.5 times more, and the annual net income of employees increases by two times. The safety concerns that attract employee gets reduced by the best practices (Ismail, Iqbal and Nasr, 2019). Employee involvement increases. The best practise ensures a high productivity of 18% in the fiscal year which improves the market position of the employees.  The net promoter score gets increased by 24%.  Customer accuracy and satisfaction get influenced by employee engagement.</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111E70E5-9482-4E31-975D-C1AC9482B1DA}" type="slidenum">
              <a:rPr lang="en-IN" smtClean="0"/>
              <a:t>11</a:t>
            </a:fld>
            <a:endParaRPr lang="en-IN"/>
          </a:p>
        </p:txBody>
      </p:sp>
    </p:spTree>
    <p:extLst>
      <p:ext uri="{BB962C8B-B14F-4D97-AF65-F5344CB8AC3E}">
        <p14:creationId xmlns:p14="http://schemas.microsoft.com/office/powerpoint/2010/main" val="325349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45494EF-B488-4904-9236-CFEE179C6140}" type="datetimeFigureOut">
              <a:rPr lang="en-IN" smtClean="0"/>
              <a:t>04-12-2022</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68854E10-F868-4328-A785-7A7CFFDB6AF0}" type="slidenum">
              <a:rPr lang="en-IN" smtClean="0"/>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66840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5494EF-B488-4904-9236-CFEE179C6140}" type="datetimeFigureOut">
              <a:rPr lang="en-IN" smtClean="0"/>
              <a:t>04-12-2022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854E10-F868-4328-A785-7A7CFFDB6AF0}" type="slidenum">
              <a:rPr lang="en-IN" smtClean="0"/>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6131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5494EF-B488-4904-9236-CFEE179C6140}" type="datetimeFigureOut">
              <a:rPr lang="en-IN" smtClean="0"/>
              <a:t>04-12-2022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854E10-F868-4328-A785-7A7CFFDB6AF0}" type="slidenum">
              <a:rPr lang="en-IN" smtClean="0"/>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66950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45494EF-B488-4904-9236-CFEE179C6140}" type="datetimeFigureOut">
              <a:rPr lang="en-IN" smtClean="0"/>
              <a:t>04-12-2022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854E10-F868-4328-A785-7A7CFFDB6AF0}" type="slidenum">
              <a:rPr lang="en-IN" smtClean="0"/>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05167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45494EF-B488-4904-9236-CFEE179C6140}" type="datetimeFigureOut">
              <a:rPr lang="en-IN" smtClean="0"/>
              <a:t>04-12-2022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8854E10-F868-4328-A785-7A7CFFDB6AF0}" type="slidenum">
              <a:rPr lang="en-IN" smtClean="0"/>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8924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45494EF-B488-4904-9236-CFEE179C6140}" type="datetimeFigureOut">
              <a:rPr lang="en-IN" smtClean="0"/>
              <a:t>04-12-2022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8854E10-F868-4328-A785-7A7CFFDB6AF0}" type="slidenum">
              <a:rPr lang="en-IN" smtClean="0"/>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78831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5494EF-B488-4904-9236-CFEE179C6140}" type="datetimeFigureOut">
              <a:rPr lang="en-IN" smtClean="0"/>
              <a:t>04-12-2022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8854E10-F868-4328-A785-7A7CFFDB6AF0}" type="slidenum">
              <a:rPr lang="en-IN" smtClean="0"/>
              <a:t>‹#›</a:t>
            </a:fld>
            <a:endParaRPr lang="en-IN"/>
          </a:p>
        </p:txBody>
      </p:sp>
    </p:spTree>
    <p:extLst>
      <p:ext uri="{BB962C8B-B14F-4D97-AF65-F5344CB8AC3E}">
        <p14:creationId xmlns:p14="http://schemas.microsoft.com/office/powerpoint/2010/main" val="1599290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5494EF-B488-4904-9236-CFEE179C6140}" type="datetimeFigureOut">
              <a:rPr lang="en-IN" smtClean="0"/>
              <a:t>04-12-2022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854E10-F868-4328-A785-7A7CFFDB6AF0}" type="slidenum">
              <a:rPr lang="en-IN" smtClean="0"/>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6480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45494EF-B488-4904-9236-CFEE179C6140}" type="datetimeFigureOut">
              <a:rPr lang="en-IN" smtClean="0"/>
              <a:t>04-12-2022</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68854E10-F868-4328-A785-7A7CFFDB6AF0}" type="slidenum">
              <a:rPr lang="en-IN" smtClean="0"/>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9688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5494EF-B488-4904-9236-CFEE179C6140}" type="datetimeFigureOut">
              <a:rPr lang="en-IN" smtClean="0"/>
              <a:t>04-12-2022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854E10-F868-4328-A785-7A7CFFDB6AF0}" type="slidenum">
              <a:rPr lang="en-IN" smtClean="0"/>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37462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5494EF-B488-4904-9236-CFEE179C6140}" type="datetimeFigureOut">
              <a:rPr lang="en-IN" smtClean="0"/>
              <a:t>04-12-2022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854E10-F868-4328-A785-7A7CFFDB6AF0}" type="slidenum">
              <a:rPr lang="en-IN" smtClean="0"/>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6967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45494EF-B488-4904-9236-CFEE179C6140}" type="datetimeFigureOut">
              <a:rPr lang="en-IN" smtClean="0"/>
              <a:t>04-12-2022</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8854E10-F868-4328-A785-7A7CFFDB6AF0}" type="slidenum">
              <a:rPr lang="en-IN" smtClean="0"/>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3005794"/>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bin"/><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bin"/><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54955" y="552183"/>
            <a:ext cx="5998840" cy="2067068"/>
          </a:xfrm>
          <a:noFill/>
        </p:spPr>
        <p:txBody>
          <a:bodyPr>
            <a:normAutofit/>
          </a:bodyPr>
          <a:lstStyle/>
          <a:p>
            <a:pPr algn="l"/>
            <a:r>
              <a:rPr lang="en-IN" sz="5200" dirty="0">
                <a:latin typeface="Times New Roman" panose="02020603050405020304" pitchFamily="18" charset="0"/>
                <a:cs typeface="Times New Roman" panose="02020603050405020304" pitchFamily="18" charset="0"/>
              </a:rPr>
              <a:t>Employee Engagement</a:t>
            </a:r>
          </a:p>
        </p:txBody>
      </p:sp>
      <p:sp>
        <p:nvSpPr>
          <p:cNvPr id="3" name="Subtitle 2"/>
          <p:cNvSpPr>
            <a:spLocks noGrp="1"/>
          </p:cNvSpPr>
          <p:nvPr>
            <p:ph type="subTitle" idx="1"/>
          </p:nvPr>
        </p:nvSpPr>
        <p:spPr>
          <a:xfrm>
            <a:off x="5354955" y="4067032"/>
            <a:ext cx="5998840" cy="2067068"/>
          </a:xfrm>
          <a:noFill/>
        </p:spPr>
        <p:txBody>
          <a:bodyPr>
            <a:normAutofit/>
          </a:bodyPr>
          <a:lstStyle/>
          <a:p>
            <a:pPr algn="l"/>
            <a:r>
              <a:rPr lang="en-IN" dirty="0"/>
              <a:t>Student name:  </a:t>
            </a:r>
            <a:r>
              <a:rPr lang="en-IN" dirty="0" err="1"/>
              <a:t>Ionut</a:t>
            </a:r>
            <a:r>
              <a:rPr lang="en-IN" dirty="0"/>
              <a:t> </a:t>
            </a:r>
            <a:r>
              <a:rPr lang="en-IN" dirty="0" err="1"/>
              <a:t>birladeanu</a:t>
            </a:r>
            <a:endParaRPr lang="en-IN" dirty="0"/>
          </a:p>
          <a:p>
            <a:pPr algn="l"/>
            <a:r>
              <a:rPr lang="en-IN" dirty="0"/>
              <a:t>Student number: 2121940</a:t>
            </a:r>
          </a:p>
          <a:p>
            <a:pPr algn="l"/>
            <a:r>
              <a:rPr lang="en-IN" dirty="0"/>
              <a:t>Module: Operating Hotel Facilities BMIH4006</a:t>
            </a:r>
          </a:p>
          <a:p>
            <a:pPr algn="l"/>
            <a:r>
              <a:rPr lang="en-IN" dirty="0"/>
              <a:t>Lecturer: Kathryn Roberts</a:t>
            </a:r>
          </a:p>
          <a:p>
            <a:pPr algn="l"/>
            <a:endParaRPr lang="en-IN" dirty="0"/>
          </a:p>
        </p:txBody>
      </p:sp>
      <p:pic>
        <p:nvPicPr>
          <p:cNvPr id="5" name="Picture 4">
            <a:extLst>
              <a:ext uri="{FF2B5EF4-FFF2-40B4-BE49-F238E27FC236}">
                <a16:creationId xmlns:a16="http://schemas.microsoft.com/office/drawing/2014/main" id="{E8EF1C63-06C7-1334-275D-6F04F14D0CDF}"/>
              </a:ext>
            </a:extLst>
          </p:cNvPr>
          <p:cNvPicPr>
            <a:picLocks noChangeAspect="1"/>
          </p:cNvPicPr>
          <p:nvPr/>
        </p:nvPicPr>
        <p:blipFill rotWithShape="1">
          <a:blip r:embed="rId3"/>
          <a:srcRect l="23149" r="28073" b="2"/>
          <a:stretch/>
        </p:blipFill>
        <p:spPr>
          <a:xfrm>
            <a:off x="20" y="10"/>
            <a:ext cx="4992985" cy="6857990"/>
          </a:xfrm>
          <a:prstGeom prst="rect">
            <a:avLst/>
          </a:prstGeom>
        </p:spPr>
      </p:pic>
    </p:spTree>
    <p:extLst>
      <p:ext uri="{BB962C8B-B14F-4D97-AF65-F5344CB8AC3E}">
        <p14:creationId xmlns:p14="http://schemas.microsoft.com/office/powerpoint/2010/main" val="2819671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descr="Abstract blurred public library with bookshelves">
            <a:extLst>
              <a:ext uri="{FF2B5EF4-FFF2-40B4-BE49-F238E27FC236}">
                <a16:creationId xmlns:a16="http://schemas.microsoft.com/office/drawing/2014/main" id="{90A61329-072E-9E9F-0EB0-C7E4E197DE11}"/>
              </a:ext>
            </a:extLst>
          </p:cNvPr>
          <p:cNvPicPr>
            <a:picLocks noChangeAspect="1"/>
          </p:cNvPicPr>
          <p:nvPr/>
        </p:nvPicPr>
        <p:blipFill rotWithShape="1">
          <a:blip r:embed="rId2">
            <a:duotone>
              <a:schemeClr val="bg2">
                <a:shade val="45000"/>
                <a:satMod val="135000"/>
              </a:schemeClr>
              <a:prstClr val="white"/>
            </a:duotone>
          </a:blip>
          <a:srcRect t="5712" b="10019"/>
          <a:stretch/>
        </p:blipFill>
        <p:spPr>
          <a:xfrm>
            <a:off x="20" y="10"/>
            <a:ext cx="12191980" cy="6857990"/>
          </a:xfrm>
          <a:prstGeom prst="rect">
            <a:avLst/>
          </a:prstGeom>
        </p:spPr>
      </p:pic>
      <p:sp>
        <p:nvSpPr>
          <p:cNvPr id="2" name="Title 1">
            <a:extLst>
              <a:ext uri="{FF2B5EF4-FFF2-40B4-BE49-F238E27FC236}">
                <a16:creationId xmlns:a16="http://schemas.microsoft.com/office/drawing/2014/main" id="{31AB0A38-0CCA-6117-3A7D-6A7F87F52554}"/>
              </a:ext>
            </a:extLst>
          </p:cNvPr>
          <p:cNvSpPr>
            <a:spLocks noGrp="1"/>
          </p:cNvSpPr>
          <p:nvPr>
            <p:ph type="title"/>
          </p:nvPr>
        </p:nvSpPr>
        <p:spPr/>
        <p:txBody>
          <a:bodyPr>
            <a:normAutofit/>
          </a:bodyPr>
          <a:lstStyle/>
          <a:p>
            <a:r>
              <a:rPr lang="en-GB" dirty="0"/>
              <a:t>Table Of Content</a:t>
            </a:r>
          </a:p>
        </p:txBody>
      </p:sp>
      <p:sp>
        <p:nvSpPr>
          <p:cNvPr id="3" name="Content Placeholder 2">
            <a:extLst>
              <a:ext uri="{FF2B5EF4-FFF2-40B4-BE49-F238E27FC236}">
                <a16:creationId xmlns:a16="http://schemas.microsoft.com/office/drawing/2014/main" id="{FBDBA9B4-4BFC-EBEF-2859-F5E32DCC540B}"/>
              </a:ext>
            </a:extLst>
          </p:cNvPr>
          <p:cNvSpPr>
            <a:spLocks noGrp="1"/>
          </p:cNvSpPr>
          <p:nvPr>
            <p:ph idx="1"/>
          </p:nvPr>
        </p:nvSpPr>
        <p:spPr/>
        <p:txBody>
          <a:bodyPr>
            <a:normAutofit fontScale="25000" lnSpcReduction="20000"/>
          </a:bodyPr>
          <a:lstStyle/>
          <a:p>
            <a:pPr>
              <a:buFont typeface="Wingdings" panose="05000000000000000000" pitchFamily="2" charset="2"/>
              <a:buChar char="q"/>
            </a:pPr>
            <a:r>
              <a:rPr lang="en-GB" sz="8000" dirty="0"/>
              <a:t>Introduction</a:t>
            </a:r>
          </a:p>
          <a:p>
            <a:pPr>
              <a:buFont typeface="Wingdings" panose="05000000000000000000" pitchFamily="2" charset="2"/>
              <a:buChar char="q"/>
            </a:pPr>
            <a:r>
              <a:rPr lang="en-GB" sz="8000" dirty="0"/>
              <a:t>Employee engagement in Hotel Industry definition of engagement</a:t>
            </a:r>
          </a:p>
          <a:p>
            <a:pPr>
              <a:buFont typeface="Wingdings" panose="05000000000000000000" pitchFamily="2" charset="2"/>
              <a:buChar char="q"/>
            </a:pPr>
            <a:r>
              <a:rPr lang="en-GB" sz="8000" dirty="0"/>
              <a:t>Zinger model of engagement</a:t>
            </a:r>
          </a:p>
          <a:p>
            <a:pPr>
              <a:buFont typeface="Wingdings" panose="05000000000000000000" pitchFamily="2" charset="2"/>
              <a:buChar char="q"/>
            </a:pPr>
            <a:r>
              <a:rPr lang="en-GB" sz="8000" dirty="0"/>
              <a:t>Organisational perspective of Employee engagement</a:t>
            </a:r>
          </a:p>
          <a:p>
            <a:pPr>
              <a:buFont typeface="Wingdings" panose="05000000000000000000" pitchFamily="2" charset="2"/>
              <a:buChar char="q"/>
            </a:pPr>
            <a:r>
              <a:rPr lang="en-GB" sz="8000" dirty="0"/>
              <a:t>Scientific perspective of Employee engagement </a:t>
            </a:r>
          </a:p>
          <a:p>
            <a:pPr>
              <a:buFont typeface="Wingdings" panose="05000000000000000000" pitchFamily="2" charset="2"/>
              <a:buChar char="q"/>
            </a:pPr>
            <a:r>
              <a:rPr lang="en-GB" sz="8000" dirty="0"/>
              <a:t>Drivers of engagement</a:t>
            </a:r>
          </a:p>
          <a:p>
            <a:pPr>
              <a:buFont typeface="Wingdings" panose="05000000000000000000" pitchFamily="2" charset="2"/>
              <a:buChar char="q"/>
            </a:pPr>
            <a:r>
              <a:rPr lang="en-GB" sz="8000" dirty="0"/>
              <a:t>Continue</a:t>
            </a:r>
          </a:p>
          <a:p>
            <a:pPr>
              <a:buFont typeface="Wingdings" panose="05000000000000000000" pitchFamily="2" charset="2"/>
              <a:buChar char="q"/>
            </a:pPr>
            <a:r>
              <a:rPr lang="en-GB" sz="8000" dirty="0"/>
              <a:t>Benefits of Employee engagement</a:t>
            </a:r>
          </a:p>
          <a:p>
            <a:pPr>
              <a:buFont typeface="Wingdings" panose="05000000000000000000" pitchFamily="2" charset="2"/>
              <a:buChar char="q"/>
            </a:pPr>
            <a:r>
              <a:rPr lang="en-GB" sz="8000" dirty="0"/>
              <a:t>Conclusion</a:t>
            </a:r>
          </a:p>
          <a:p>
            <a:pPr>
              <a:buFont typeface="Wingdings" panose="05000000000000000000" pitchFamily="2" charset="2"/>
              <a:buChar char="q"/>
            </a:pPr>
            <a:r>
              <a:rPr lang="en-GB" sz="8000" dirty="0"/>
              <a:t>References</a:t>
            </a:r>
          </a:p>
          <a:p>
            <a:pPr>
              <a:buFont typeface="Wingdings" panose="05000000000000000000" pitchFamily="2" charset="2"/>
              <a:buChar char="q"/>
            </a:pPr>
            <a:endParaRPr lang="en-GB" sz="2200" dirty="0"/>
          </a:p>
        </p:txBody>
      </p:sp>
    </p:spTree>
    <p:extLst>
      <p:ext uri="{BB962C8B-B14F-4D97-AF65-F5344CB8AC3E}">
        <p14:creationId xmlns:p14="http://schemas.microsoft.com/office/powerpoint/2010/main" val="85597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85240" y="1050595"/>
            <a:ext cx="8074815" cy="473405"/>
          </a:xfrm>
        </p:spPr>
        <p:txBody>
          <a:bodyPr anchor="ctr">
            <a:normAutofit fontScale="90000"/>
          </a:bodyPr>
          <a:lstStyle/>
          <a:p>
            <a:r>
              <a:rPr lang="en-IN" sz="3600" dirty="0">
                <a:latin typeface="Times New Roman" panose="02020603050405020304" pitchFamily="18" charset="0"/>
                <a:cs typeface="Times New Roman" panose="02020603050405020304" pitchFamily="18" charset="0"/>
              </a:rPr>
              <a:t>Introduction</a:t>
            </a:r>
            <a:r>
              <a:rPr lang="en-IN" sz="7200" dirty="0">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285240" y="2969469"/>
            <a:ext cx="8074815" cy="2800395"/>
          </a:xfrm>
        </p:spPr>
        <p:txBody>
          <a:bodyPr anchor="t">
            <a:normAutofit/>
          </a:bodyPr>
          <a:lstStyle/>
          <a:p>
            <a:pPr marL="0" indent="0">
              <a:buNone/>
            </a:pPr>
            <a:r>
              <a:rPr lang="en-GB" sz="2400" dirty="0">
                <a:latin typeface="Times New Roman" panose="02020603050405020304" pitchFamily="18" charset="0"/>
                <a:cs typeface="Times New Roman" panose="02020603050405020304" pitchFamily="18" charset="0"/>
              </a:rPr>
              <a:t>The presentation shows the </a:t>
            </a:r>
            <a:r>
              <a:rPr lang="en-US" sz="2400" dirty="0">
                <a:latin typeface="Times New Roman" panose="02020603050405020304" pitchFamily="18" charset="0"/>
                <a:cs typeface="Times New Roman" panose="02020603050405020304" pitchFamily="18" charset="0"/>
              </a:rPr>
              <a:t>employee engagement is essential in the hospitality sector. </a:t>
            </a:r>
            <a:r>
              <a:rPr lang="en-GB" sz="2400" dirty="0">
                <a:latin typeface="Times New Roman" panose="02020603050405020304" pitchFamily="18" charset="0"/>
                <a:cs typeface="Times New Roman" panose="02020603050405020304" pitchFamily="18" charset="0"/>
              </a:rPr>
              <a:t>(Bridger, 2022).</a:t>
            </a:r>
            <a:endParaRPr lang="en-IN" sz="2400" dirty="0">
              <a:latin typeface="Times New Roman" panose="02020603050405020304" pitchFamily="18" charset="0"/>
              <a:cs typeface="Times New Roman" panose="02020603050405020304" pitchFamily="18" charset="0"/>
            </a:endParaRPr>
          </a:p>
          <a:p>
            <a:pPr marL="0" indent="0">
              <a:buNone/>
            </a:pP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018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Light bulb on yellow background with sketched light beams and cord">
            <a:extLst>
              <a:ext uri="{FF2B5EF4-FFF2-40B4-BE49-F238E27FC236}">
                <a16:creationId xmlns:a16="http://schemas.microsoft.com/office/drawing/2014/main" id="{930009E5-21F1-1097-124E-903943A1B11E}"/>
              </a:ext>
            </a:extLst>
          </p:cNvPr>
          <p:cNvPicPr>
            <a:picLocks noChangeAspect="1"/>
          </p:cNvPicPr>
          <p:nvPr/>
        </p:nvPicPr>
        <p:blipFill rotWithShape="1">
          <a:blip r:embed="rId3"/>
          <a:srcRect l="50357" r="6099"/>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1"/>
          <p:cNvSpPr>
            <a:spLocks noGrp="1"/>
          </p:cNvSpPr>
          <p:nvPr>
            <p:ph type="title"/>
          </p:nvPr>
        </p:nvSpPr>
        <p:spPr>
          <a:xfrm>
            <a:off x="5827048" y="407987"/>
            <a:ext cx="5721484" cy="1325563"/>
          </a:xfrm>
        </p:spPr>
        <p:txBody>
          <a:bodyPr>
            <a:normAutofit/>
          </a:bodyPr>
          <a:lstStyle/>
          <a:p>
            <a:r>
              <a:rPr lang="en-IN" dirty="0">
                <a:latin typeface="Times New Roman" panose="02020603050405020304" pitchFamily="18" charset="0"/>
                <a:cs typeface="Times New Roman" panose="02020603050405020304" pitchFamily="18" charset="0"/>
              </a:rPr>
              <a:t>Employee engagement in Hotel industry</a:t>
            </a:r>
          </a:p>
        </p:txBody>
      </p:sp>
      <p:sp>
        <p:nvSpPr>
          <p:cNvPr id="3" name="Content Placeholder 2"/>
          <p:cNvSpPr>
            <a:spLocks noGrp="1"/>
          </p:cNvSpPr>
          <p:nvPr>
            <p:ph idx="1"/>
          </p:nvPr>
        </p:nvSpPr>
        <p:spPr>
          <a:xfrm>
            <a:off x="5827048" y="1868487"/>
            <a:ext cx="5721484" cy="4351338"/>
          </a:xfrm>
        </p:spPr>
        <p:txBody>
          <a:bodyPr>
            <a:normAutofit/>
          </a:bodyPr>
          <a:lstStyle/>
          <a:p>
            <a:r>
              <a:rPr lang="en-GB">
                <a:latin typeface="Times New Roman" panose="02020603050405020304" pitchFamily="18" charset="0"/>
                <a:cs typeface="Times New Roman" panose="02020603050405020304" pitchFamily="18" charset="0"/>
              </a:rPr>
              <a:t>It reflects the dedication and enthusiasm of employees towards work.</a:t>
            </a:r>
            <a:endParaRPr lang="en-IN">
              <a:latin typeface="Times New Roman" panose="02020603050405020304" pitchFamily="18" charset="0"/>
              <a:cs typeface="Times New Roman" panose="02020603050405020304" pitchFamily="18" charset="0"/>
            </a:endParaRPr>
          </a:p>
          <a:p>
            <a:r>
              <a:rPr lang="en-GB">
                <a:latin typeface="Times New Roman" panose="02020603050405020304" pitchFamily="18" charset="0"/>
                <a:cs typeface="Times New Roman" panose="02020603050405020304" pitchFamily="18" charset="0"/>
              </a:rPr>
              <a:t>Contributes critically towards organisational growth (Saks and Gruman, 2021).</a:t>
            </a:r>
            <a:endParaRPr lang="en-IN">
              <a:latin typeface="Times New Roman" panose="02020603050405020304" pitchFamily="18" charset="0"/>
              <a:cs typeface="Times New Roman" panose="02020603050405020304" pitchFamily="18" charset="0"/>
            </a:endParaRPr>
          </a:p>
          <a:p>
            <a:r>
              <a:rPr lang="en-GB">
                <a:latin typeface="Times New Roman" panose="02020603050405020304" pitchFamily="18" charset="0"/>
                <a:cs typeface="Times New Roman" panose="02020603050405020304" pitchFamily="18" charset="0"/>
              </a:rPr>
              <a:t>Ensures job satisfaction and boosts employee morale.</a:t>
            </a:r>
            <a:endParaRPr lang="en-IN">
              <a:latin typeface="Times New Roman" panose="02020603050405020304" pitchFamily="18" charset="0"/>
              <a:cs typeface="Times New Roman" panose="02020603050405020304" pitchFamily="18" charset="0"/>
            </a:endParaRPr>
          </a:p>
          <a:p>
            <a:r>
              <a:rPr lang="en-GB">
                <a:latin typeface="Times New Roman" panose="02020603050405020304" pitchFamily="18" charset="0"/>
                <a:cs typeface="Times New Roman" panose="02020603050405020304" pitchFamily="18" charset="0"/>
              </a:rPr>
              <a:t>Makes employees more productive (Okolo, 2018).</a:t>
            </a:r>
            <a:endParaRPr lang="en-IN">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7791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235" y="201478"/>
            <a:ext cx="6229027" cy="766251"/>
          </a:xfrm>
        </p:spPr>
        <p:txBody>
          <a:bodyPr>
            <a:noAutofit/>
          </a:bodyPr>
          <a:lstStyle/>
          <a:p>
            <a:r>
              <a:rPr lang="en-IN" dirty="0">
                <a:solidFill>
                  <a:schemeClr val="accent2">
                    <a:lumMod val="50000"/>
                  </a:schemeClr>
                </a:solidFill>
                <a:latin typeface="Times New Roman" panose="02020603050405020304" pitchFamily="18" charset="0"/>
                <a:cs typeface="Times New Roman" panose="02020603050405020304" pitchFamily="18" charset="0"/>
              </a:rPr>
              <a:t>Zinger model of engagement </a:t>
            </a:r>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1813" t="13202" r="2172" b="7023"/>
          <a:stretch/>
        </p:blipFill>
        <p:spPr>
          <a:xfrm>
            <a:off x="1798127" y="1228241"/>
            <a:ext cx="8214101" cy="4401518"/>
          </a:xfrm>
        </p:spPr>
      </p:pic>
      <p:sp>
        <p:nvSpPr>
          <p:cNvPr id="5" name="TextBox 4"/>
          <p:cNvSpPr txBox="1"/>
          <p:nvPr/>
        </p:nvSpPr>
        <p:spPr>
          <a:xfrm>
            <a:off x="3593023" y="5636637"/>
            <a:ext cx="5005953" cy="369332"/>
          </a:xfrm>
          <a:prstGeom prst="rect">
            <a:avLst/>
          </a:prstGeom>
          <a:noFill/>
        </p:spPr>
        <p:txBody>
          <a:bodyPr wrap="square" rtlCol="0">
            <a:spAutoFit/>
          </a:bodyPr>
          <a:lstStyle/>
          <a:p>
            <a:pPr algn="ctr"/>
            <a:r>
              <a:rPr lang="en-IN" dirty="0"/>
              <a:t>(</a:t>
            </a:r>
            <a:r>
              <a:rPr lang="en-IN" dirty="0">
                <a:latin typeface="Times New Roman" panose="02020603050405020304" pitchFamily="18" charset="0"/>
                <a:cs typeface="Times New Roman" panose="02020603050405020304" pitchFamily="18" charset="0"/>
              </a:rPr>
              <a:t>Source: </a:t>
            </a:r>
            <a:r>
              <a:rPr lang="en-GB" dirty="0">
                <a:latin typeface="Times New Roman" panose="02020603050405020304" pitchFamily="18" charset="0"/>
                <a:cs typeface="Times New Roman" panose="02020603050405020304" pitchFamily="18" charset="0"/>
              </a:rPr>
              <a:t>Kwon and Kim, 2020)</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955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2736" y="272135"/>
            <a:ext cx="10515600" cy="1325563"/>
          </a:xfrm>
        </p:spPr>
        <p:txBody>
          <a:bodyPr/>
          <a:lstStyle/>
          <a:p>
            <a:r>
              <a:rPr lang="en-IN" dirty="0">
                <a:solidFill>
                  <a:schemeClr val="accent2">
                    <a:lumMod val="50000"/>
                  </a:schemeClr>
                </a:solidFill>
                <a:latin typeface="Times New Roman" panose="02020603050405020304" pitchFamily="18" charset="0"/>
                <a:cs typeface="Times New Roman" panose="02020603050405020304" pitchFamily="18" charset="0"/>
              </a:rPr>
              <a:t>Organisational perspective of Employee engagement</a:t>
            </a:r>
          </a:p>
        </p:txBody>
      </p:sp>
      <p:graphicFrame>
        <p:nvGraphicFramePr>
          <p:cNvPr id="7" name="Content Placeholder 2">
            <a:extLst>
              <a:ext uri="{FF2B5EF4-FFF2-40B4-BE49-F238E27FC236}">
                <a16:creationId xmlns:a16="http://schemas.microsoft.com/office/drawing/2014/main" id="{591B5575-D889-6316-F144-C7A8083A708A}"/>
              </a:ext>
            </a:extLst>
          </p:cNvPr>
          <p:cNvGraphicFramePr>
            <a:graphicFrameLocks noGrp="1"/>
          </p:cNvGraphicFramePr>
          <p:nvPr>
            <p:ph idx="1"/>
          </p:nvPr>
        </p:nvGraphicFramePr>
        <p:xfrm>
          <a:off x="962187" y="2120093"/>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2540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4" descr="Light bulb on yellow background with sketched light beams and cord">
            <a:extLst>
              <a:ext uri="{FF2B5EF4-FFF2-40B4-BE49-F238E27FC236}">
                <a16:creationId xmlns:a16="http://schemas.microsoft.com/office/drawing/2014/main" id="{AE94E30A-3835-B34C-00FA-98B3553F7401}"/>
              </a:ext>
            </a:extLst>
          </p:cNvPr>
          <p:cNvPicPr>
            <a:picLocks noChangeAspect="1"/>
          </p:cNvPicPr>
          <p:nvPr/>
        </p:nvPicPr>
        <p:blipFill rotWithShape="1">
          <a:blip r:embed="rId3">
            <a:alphaModFix amt="55000"/>
          </a:blip>
          <a:srcRect t="8536"/>
          <a:stretch/>
        </p:blipFill>
        <p:spPr>
          <a:xfrm>
            <a:off x="20" y="-9107"/>
            <a:ext cx="12191980" cy="6858000"/>
          </a:xfrm>
          <a:prstGeom prst="rect">
            <a:avLst/>
          </a:prstGeom>
        </p:spPr>
      </p:pic>
      <p:sp>
        <p:nvSpPr>
          <p:cNvPr id="2" name="Title 1"/>
          <p:cNvSpPr>
            <a:spLocks noGrp="1"/>
          </p:cNvSpPr>
          <p:nvPr>
            <p:ph type="title"/>
          </p:nvPr>
        </p:nvSpPr>
        <p:spPr>
          <a:xfrm>
            <a:off x="623464" y="1965325"/>
            <a:ext cx="3200400" cy="2837656"/>
          </a:xfrm>
        </p:spPr>
        <p:txBody>
          <a:bodyPr>
            <a:normAutofit/>
          </a:bodyPr>
          <a:lstStyle/>
          <a:p>
            <a:r>
              <a:rPr lang="en-IN" dirty="0">
                <a:latin typeface="Times New Roman" panose="02020603050405020304" pitchFamily="18" charset="0"/>
                <a:cs typeface="Times New Roman" panose="02020603050405020304" pitchFamily="18" charset="0"/>
              </a:rPr>
              <a:t>Scientific perspective of Employee engagement </a:t>
            </a:r>
          </a:p>
        </p:txBody>
      </p:sp>
      <p:sp>
        <p:nvSpPr>
          <p:cNvPr id="3" name="Content Placeholder 2"/>
          <p:cNvSpPr>
            <a:spLocks noGrp="1"/>
          </p:cNvSpPr>
          <p:nvPr>
            <p:ph idx="1"/>
          </p:nvPr>
        </p:nvSpPr>
        <p:spPr>
          <a:xfrm>
            <a:off x="4447308" y="591344"/>
            <a:ext cx="6906491" cy="5585619"/>
          </a:xfrm>
        </p:spPr>
        <p:txBody>
          <a:bodyPr anchor="ctr">
            <a:normAutofit/>
          </a:bodyPr>
          <a:lstStyle/>
          <a:p>
            <a:r>
              <a:rPr lang="en-GB" dirty="0">
                <a:latin typeface="Times New Roman" panose="02020603050405020304" pitchFamily="18" charset="0"/>
                <a:cs typeface="Times New Roman" panose="02020603050405020304" pitchFamily="18" charset="0"/>
              </a:rPr>
              <a:t>Proper safety measures make an employee more dedicated towards work (Guan and Frenkel, 2018).</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The availability of appropriate tools makes them efficient.</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The meaningfulness of the vision of the organisation increases productivity (</a:t>
            </a:r>
            <a:r>
              <a:rPr lang="en-GB" dirty="0" err="1">
                <a:latin typeface="Times New Roman" panose="02020603050405020304" pitchFamily="18" charset="0"/>
                <a:cs typeface="Times New Roman" panose="02020603050405020304" pitchFamily="18" charset="0"/>
              </a:rPr>
              <a:t>Duthler</a:t>
            </a:r>
            <a:r>
              <a:rPr lang="en-GB" dirty="0">
                <a:latin typeface="Times New Roman" panose="02020603050405020304" pitchFamily="18" charset="0"/>
                <a:cs typeface="Times New Roman" panose="02020603050405020304" pitchFamily="18" charset="0"/>
              </a:rPr>
              <a:t> and Dhanesh, 2018).</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7443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557188"/>
            <a:ext cx="10515600" cy="1133499"/>
          </a:xfrm>
        </p:spPr>
        <p:txBody>
          <a:bodyPr>
            <a:normAutofit/>
          </a:bodyPr>
          <a:lstStyle/>
          <a:p>
            <a:pPr algn="ctr"/>
            <a:r>
              <a:rPr lang="en-IN" dirty="0">
                <a:latin typeface="Times New Roman" panose="02020603050405020304" pitchFamily="18" charset="0"/>
                <a:cs typeface="Times New Roman" panose="02020603050405020304" pitchFamily="18" charset="0"/>
              </a:rPr>
              <a:t>Drivers of engagement</a:t>
            </a:r>
          </a:p>
        </p:txBody>
      </p:sp>
      <p:graphicFrame>
        <p:nvGraphicFramePr>
          <p:cNvPr id="5" name="Content Placeholder 2">
            <a:extLst>
              <a:ext uri="{FF2B5EF4-FFF2-40B4-BE49-F238E27FC236}">
                <a16:creationId xmlns:a16="http://schemas.microsoft.com/office/drawing/2014/main" id="{390CBE10-C44B-C98D-7570-7CC9E7DFDCDF}"/>
              </a:ext>
            </a:extLst>
          </p:cNvPr>
          <p:cNvGraphicFramePr>
            <a:graphicFrameLocks noGrp="1"/>
          </p:cNvGraphicFramePr>
          <p:nvPr>
            <p:ph idx="1"/>
            <p:extLst>
              <p:ext uri="{D42A27DB-BD31-4B8C-83A1-F6EECF244321}">
                <p14:modId xmlns:p14="http://schemas.microsoft.com/office/powerpoint/2010/main" val="1152971216"/>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24982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0929" y="1216025"/>
            <a:ext cx="7038122" cy="612775"/>
          </a:xfrm>
        </p:spPr>
        <p:txBody>
          <a:bodyPr>
            <a:normAutofit fontScale="90000"/>
          </a:bodyPr>
          <a:lstStyle/>
          <a:p>
            <a:r>
              <a:rPr lang="en-IN" sz="5400" dirty="0" err="1">
                <a:solidFill>
                  <a:schemeClr val="bg1"/>
                </a:solidFill>
                <a:latin typeface="Times New Roman" panose="02020603050405020304" pitchFamily="18" charset="0"/>
                <a:cs typeface="Times New Roman" panose="02020603050405020304" pitchFamily="18" charset="0"/>
              </a:rPr>
              <a:t>Cont</a:t>
            </a:r>
            <a:r>
              <a:rPr lang="en-IN" sz="3600" dirty="0" err="1">
                <a:solidFill>
                  <a:schemeClr val="bg1"/>
                </a:solidFill>
                <a:latin typeface="Times New Roman" panose="02020603050405020304" pitchFamily="18" charset="0"/>
                <a:cs typeface="Times New Roman" panose="02020603050405020304" pitchFamily="18" charset="0"/>
              </a:rPr>
              <a:t>i</a:t>
            </a:r>
            <a:r>
              <a:rPr lang="en-IN" sz="3600" dirty="0" err="1">
                <a:latin typeface="Times New Roman" panose="02020603050405020304" pitchFamily="18" charset="0"/>
                <a:cs typeface="Times New Roman" panose="02020603050405020304" pitchFamily="18" charset="0"/>
              </a:rPr>
              <a:t>CONTINUE</a:t>
            </a:r>
            <a:r>
              <a:rPr lang="en-IN" sz="5400" dirty="0" err="1">
                <a:solidFill>
                  <a:schemeClr val="bg1"/>
                </a:solidFill>
                <a:latin typeface="Times New Roman" panose="02020603050405020304" pitchFamily="18" charset="0"/>
                <a:cs typeface="Times New Roman" panose="02020603050405020304" pitchFamily="18" charset="0"/>
              </a:rPr>
              <a:t>nue</a:t>
            </a:r>
            <a:r>
              <a:rPr lang="en-IN" sz="5400" dirty="0">
                <a:solidFill>
                  <a:schemeClr val="bg1"/>
                </a:solidFill>
                <a:latin typeface="Times New Roman" panose="02020603050405020304" pitchFamily="18" charset="0"/>
                <a:cs typeface="Times New Roman" panose="02020603050405020304" pitchFamily="18" charset="0"/>
              </a:rPr>
              <a:t> </a:t>
            </a:r>
          </a:p>
        </p:txBody>
      </p:sp>
      <p:graphicFrame>
        <p:nvGraphicFramePr>
          <p:cNvPr id="5" name="Content Placeholder 2">
            <a:extLst>
              <a:ext uri="{FF2B5EF4-FFF2-40B4-BE49-F238E27FC236}">
                <a16:creationId xmlns:a16="http://schemas.microsoft.com/office/drawing/2014/main" id="{43CB8609-956D-D3BE-79A8-8A353E3AF27B}"/>
              </a:ext>
            </a:extLst>
          </p:cNvPr>
          <p:cNvGraphicFramePr>
            <a:graphicFrameLocks noGrp="1"/>
          </p:cNvGraphicFramePr>
          <p:nvPr>
            <p:ph idx="1"/>
            <p:extLst>
              <p:ext uri="{D42A27DB-BD31-4B8C-83A1-F6EECF244321}">
                <p14:modId xmlns:p14="http://schemas.microsoft.com/office/powerpoint/2010/main" val="531825352"/>
              </p:ext>
            </p:extLst>
          </p:nvPr>
        </p:nvGraphicFramePr>
        <p:xfrm>
          <a:off x="391379" y="1976293"/>
          <a:ext cx="1140748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6912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715818"/>
            <a:ext cx="8953500" cy="1260475"/>
          </a:xfrm>
        </p:spPr>
        <p:txBody>
          <a:bodyPr>
            <a:normAutofit fontScale="90000"/>
          </a:bodyPr>
          <a:lstStyle/>
          <a:p>
            <a:r>
              <a:rPr lang="en-IN" sz="5400" dirty="0">
                <a:latin typeface="Times New Roman" panose="02020603050405020304" pitchFamily="18" charset="0"/>
                <a:cs typeface="Times New Roman" panose="02020603050405020304" pitchFamily="18" charset="0"/>
              </a:rPr>
              <a:t> </a:t>
            </a:r>
            <a:r>
              <a:rPr lang="en-IN" sz="3600" dirty="0">
                <a:latin typeface="Times New Roman" panose="02020603050405020304" pitchFamily="18" charset="0"/>
                <a:cs typeface="Times New Roman" panose="02020603050405020304" pitchFamily="18" charset="0"/>
              </a:rPr>
              <a:t>BENEFIT OF EMPLOYEE </a:t>
            </a:r>
            <a:r>
              <a:rPr lang="en-IN" sz="3600" dirty="0" err="1">
                <a:latin typeface="Times New Roman" panose="02020603050405020304" pitchFamily="18" charset="0"/>
                <a:cs typeface="Times New Roman" panose="02020603050405020304" pitchFamily="18" charset="0"/>
              </a:rPr>
              <a:t>ENGAGEMENT</a:t>
            </a:r>
            <a:r>
              <a:rPr lang="en-IN" sz="3600" dirty="0" err="1">
                <a:solidFill>
                  <a:schemeClr val="bg1"/>
                </a:solidFill>
                <a:latin typeface="Times New Roman" panose="02020603050405020304" pitchFamily="18" charset="0"/>
                <a:cs typeface="Times New Roman" panose="02020603050405020304" pitchFamily="18" charset="0"/>
              </a:rPr>
              <a:t>engagementagement</a:t>
            </a:r>
            <a:endParaRPr lang="en-IN" sz="3600" dirty="0">
              <a:solidFill>
                <a:schemeClr val="bg1"/>
              </a:solidFill>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CC7A9C20-8F3D-586E-54D3-9FE1E229242A}"/>
              </a:ext>
            </a:extLst>
          </p:cNvPr>
          <p:cNvGraphicFramePr>
            <a:graphicFrameLocks noGrp="1"/>
          </p:cNvGraphicFramePr>
          <p:nvPr>
            <p:ph idx="1"/>
            <p:extLst>
              <p:ext uri="{D42A27DB-BD31-4B8C-83A1-F6EECF244321}">
                <p14:modId xmlns:p14="http://schemas.microsoft.com/office/powerpoint/2010/main" val="4049532069"/>
              </p:ext>
            </p:extLst>
          </p:nvPr>
        </p:nvGraphicFramePr>
        <p:xfrm>
          <a:off x="391379" y="1976293"/>
          <a:ext cx="1140748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98734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068" y="156120"/>
            <a:ext cx="4844143" cy="993412"/>
          </a:xfrm>
        </p:spPr>
        <p:txBody>
          <a:bodyPr/>
          <a:lstStyle/>
          <a:p>
            <a:r>
              <a:rPr lang="en-IN" dirty="0">
                <a:solidFill>
                  <a:schemeClr val="accent2">
                    <a:lumMod val="50000"/>
                  </a:schemeClr>
                </a:solidFill>
                <a:latin typeface="Times New Roman" panose="02020603050405020304" pitchFamily="18" charset="0"/>
                <a:cs typeface="Times New Roman" panose="02020603050405020304" pitchFamily="18" charset="0"/>
              </a:rPr>
              <a:t>Conclusion </a:t>
            </a:r>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t="9979" r="1460" b="5664"/>
          <a:stretch/>
        </p:blipFill>
        <p:spPr>
          <a:xfrm>
            <a:off x="1300299" y="814388"/>
            <a:ext cx="8608421" cy="4239850"/>
          </a:xfrm>
        </p:spPr>
      </p:pic>
      <p:sp>
        <p:nvSpPr>
          <p:cNvPr id="5" name="TextBox 4"/>
          <p:cNvSpPr txBox="1"/>
          <p:nvPr/>
        </p:nvSpPr>
        <p:spPr>
          <a:xfrm>
            <a:off x="3969723" y="5527840"/>
            <a:ext cx="4252554" cy="369332"/>
          </a:xfrm>
          <a:prstGeom prst="rect">
            <a:avLst/>
          </a:prstGeom>
          <a:noFill/>
        </p:spPr>
        <p:txBody>
          <a:bodyPr wrap="square" rtlCol="0">
            <a:spAutoFit/>
          </a:bodyPr>
          <a:lstStyle/>
          <a:p>
            <a:pPr algn="ctr"/>
            <a:r>
              <a:rPr lang="en-IN" dirty="0"/>
              <a:t>( Source: </a:t>
            </a:r>
            <a:r>
              <a:rPr lang="en-GB" dirty="0"/>
              <a:t>Ismail, Iqbal and Nasr, 2019)</a:t>
            </a:r>
            <a:endParaRPr lang="en-IN" dirty="0"/>
          </a:p>
        </p:txBody>
      </p:sp>
    </p:spTree>
    <p:extLst>
      <p:ext uri="{BB962C8B-B14F-4D97-AF65-F5344CB8AC3E}">
        <p14:creationId xmlns:p14="http://schemas.microsoft.com/office/powerpoint/2010/main" val="1095982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754" y="156120"/>
            <a:ext cx="4373880" cy="771344"/>
          </a:xfrm>
        </p:spPr>
        <p:txBody>
          <a:bodyPr/>
          <a:lstStyle/>
          <a:p>
            <a:r>
              <a:rPr lang="en-IN" dirty="0">
                <a:solidFill>
                  <a:schemeClr val="accent2">
                    <a:lumMod val="50000"/>
                  </a:schemeClr>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537754" y="631056"/>
            <a:ext cx="11364943" cy="6070824"/>
          </a:xfrm>
        </p:spPr>
        <p:txBody>
          <a:bodyPr numCol="3">
            <a:noAutofit/>
          </a:bodyPr>
          <a:lstStyle/>
          <a:p>
            <a:pPr algn="just">
              <a:lnSpc>
                <a:spcPct val="150000"/>
              </a:lnSpc>
            </a:pPr>
            <a:r>
              <a:rPr lang="en-GB" sz="1100" dirty="0">
                <a:latin typeface="Times New Roman" panose="02020603050405020304" pitchFamily="18" charset="0"/>
                <a:cs typeface="Times New Roman" panose="02020603050405020304" pitchFamily="18" charset="0"/>
              </a:rPr>
              <a:t>Bhutto, T.A., Farooq, R., </a:t>
            </a:r>
            <a:r>
              <a:rPr lang="en-GB" sz="1100" dirty="0" err="1">
                <a:latin typeface="Times New Roman" panose="02020603050405020304" pitchFamily="18" charset="0"/>
                <a:cs typeface="Times New Roman" panose="02020603050405020304" pitchFamily="18" charset="0"/>
              </a:rPr>
              <a:t>Talwar</a:t>
            </a:r>
            <a:r>
              <a:rPr lang="en-GB" sz="1100" dirty="0">
                <a:latin typeface="Times New Roman" panose="02020603050405020304" pitchFamily="18" charset="0"/>
                <a:cs typeface="Times New Roman" panose="02020603050405020304" pitchFamily="18" charset="0"/>
              </a:rPr>
              <a:t>, S., Awan, U. and </a:t>
            </a:r>
            <a:r>
              <a:rPr lang="en-GB" sz="1100" dirty="0" err="1">
                <a:latin typeface="Times New Roman" panose="02020603050405020304" pitchFamily="18" charset="0"/>
                <a:cs typeface="Times New Roman" panose="02020603050405020304" pitchFamily="18" charset="0"/>
              </a:rPr>
              <a:t>Dhir</a:t>
            </a:r>
            <a:r>
              <a:rPr lang="en-GB" sz="1100" dirty="0">
                <a:latin typeface="Times New Roman" panose="02020603050405020304" pitchFamily="18" charset="0"/>
                <a:cs typeface="Times New Roman" panose="02020603050405020304" pitchFamily="18" charset="0"/>
              </a:rPr>
              <a:t>, A., (2021) Green inclusive leadership and green creativity in the tourism and hospitality sector: serial mediation of green psychological climate and work engagement. </a:t>
            </a:r>
            <a:r>
              <a:rPr lang="en-GB" sz="1100" i="1" dirty="0">
                <a:latin typeface="Times New Roman" panose="02020603050405020304" pitchFamily="18" charset="0"/>
                <a:cs typeface="Times New Roman" panose="02020603050405020304" pitchFamily="18" charset="0"/>
              </a:rPr>
              <a:t>Journal of Sustainable Tourism</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29</a:t>
            </a:r>
            <a:r>
              <a:rPr lang="en-GB" sz="1100" dirty="0">
                <a:latin typeface="Times New Roman" panose="02020603050405020304" pitchFamily="18" charset="0"/>
                <a:cs typeface="Times New Roman" panose="02020603050405020304" pitchFamily="18" charset="0"/>
              </a:rPr>
              <a:t>(10), pp.1716-1737.</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Bridger, E.,(2022) </a:t>
            </a:r>
            <a:r>
              <a:rPr lang="en-GB" sz="1100" i="1" dirty="0">
                <a:latin typeface="Times New Roman" panose="02020603050405020304" pitchFamily="18" charset="0"/>
                <a:cs typeface="Times New Roman" panose="02020603050405020304" pitchFamily="18" charset="0"/>
              </a:rPr>
              <a:t>Employee engagement: A practical introduction</a:t>
            </a:r>
            <a:r>
              <a:rPr lang="en-GB" sz="1100" dirty="0">
                <a:latin typeface="Times New Roman" panose="02020603050405020304" pitchFamily="18" charset="0"/>
                <a:cs typeface="Times New Roman" panose="02020603050405020304" pitchFamily="18" charset="0"/>
              </a:rPr>
              <a:t> (Vol. 24). </a:t>
            </a:r>
            <a:r>
              <a:rPr lang="en-GB" sz="1100" dirty="0" err="1">
                <a:latin typeface="Times New Roman" panose="02020603050405020304" pitchFamily="18" charset="0"/>
                <a:cs typeface="Times New Roman" panose="02020603050405020304" pitchFamily="18" charset="0"/>
              </a:rPr>
              <a:t>Kogan</a:t>
            </a:r>
            <a:r>
              <a:rPr lang="en-GB" sz="1100" dirty="0">
                <a:latin typeface="Times New Roman" panose="02020603050405020304" pitchFamily="18" charset="0"/>
                <a:cs typeface="Times New Roman" panose="02020603050405020304" pitchFamily="18" charset="0"/>
              </a:rPr>
              <a:t> Page Publishers.</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err="1">
                <a:latin typeface="Times New Roman" panose="02020603050405020304" pitchFamily="18" charset="0"/>
                <a:cs typeface="Times New Roman" panose="02020603050405020304" pitchFamily="18" charset="0"/>
              </a:rPr>
              <a:t>Duthler</a:t>
            </a:r>
            <a:r>
              <a:rPr lang="en-GB" sz="1100" dirty="0">
                <a:latin typeface="Times New Roman" panose="02020603050405020304" pitchFamily="18" charset="0"/>
                <a:cs typeface="Times New Roman" panose="02020603050405020304" pitchFamily="18" charset="0"/>
              </a:rPr>
              <a:t>, G. and </a:t>
            </a:r>
            <a:r>
              <a:rPr lang="en-GB" sz="1100" dirty="0" err="1">
                <a:latin typeface="Times New Roman" panose="02020603050405020304" pitchFamily="18" charset="0"/>
                <a:cs typeface="Times New Roman" panose="02020603050405020304" pitchFamily="18" charset="0"/>
              </a:rPr>
              <a:t>Dhanesh</a:t>
            </a:r>
            <a:r>
              <a:rPr lang="en-GB" sz="1100" dirty="0">
                <a:latin typeface="Times New Roman" panose="02020603050405020304" pitchFamily="18" charset="0"/>
                <a:cs typeface="Times New Roman" panose="02020603050405020304" pitchFamily="18" charset="0"/>
              </a:rPr>
              <a:t>, G.S., (2018) The role of corporate social responsibility (CSR) and internal CSR communication in predicting employee engagement: Perspectives from the United Arab Emirates (UAE). </a:t>
            </a:r>
            <a:r>
              <a:rPr lang="en-GB" sz="1100" i="1" dirty="0">
                <a:latin typeface="Times New Roman" panose="02020603050405020304" pitchFamily="18" charset="0"/>
                <a:cs typeface="Times New Roman" panose="02020603050405020304" pitchFamily="18" charset="0"/>
              </a:rPr>
              <a:t>Public relations review</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44</a:t>
            </a:r>
            <a:r>
              <a:rPr lang="en-GB" sz="1100" dirty="0">
                <a:latin typeface="Times New Roman" panose="02020603050405020304" pitchFamily="18" charset="0"/>
                <a:cs typeface="Times New Roman" panose="02020603050405020304" pitchFamily="18" charset="0"/>
              </a:rPr>
              <a:t>(4), pp.453-462.</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err="1">
                <a:latin typeface="Times New Roman" panose="02020603050405020304" pitchFamily="18" charset="0"/>
                <a:cs typeface="Times New Roman" panose="02020603050405020304" pitchFamily="18" charset="0"/>
              </a:rPr>
              <a:t>ErajesvariePillay</a:t>
            </a:r>
            <a:r>
              <a:rPr lang="en-GB" sz="1100" dirty="0">
                <a:latin typeface="Times New Roman" panose="02020603050405020304" pitchFamily="18" charset="0"/>
                <a:cs typeface="Times New Roman" panose="02020603050405020304" pitchFamily="18" charset="0"/>
              </a:rPr>
              <a:t>, D.S., (2018) The impact of employee engagement on organisational performance </a:t>
            </a:r>
            <a:r>
              <a:rPr lang="en-GB" sz="1100" dirty="0" err="1">
                <a:latin typeface="Times New Roman" panose="02020603050405020304" pitchFamily="18" charset="0"/>
                <a:cs typeface="Times New Roman" panose="02020603050405020304" pitchFamily="18" charset="0"/>
              </a:rPr>
              <a:t>â€“A</a:t>
            </a:r>
            <a:r>
              <a:rPr lang="en-GB" sz="1100" dirty="0">
                <a:latin typeface="Times New Roman" panose="02020603050405020304" pitchFamily="18" charset="0"/>
                <a:cs typeface="Times New Roman" panose="02020603050405020304" pitchFamily="18" charset="0"/>
              </a:rPr>
              <a:t> case of an insurance brokerage company in Gauteng. </a:t>
            </a:r>
            <a:r>
              <a:rPr lang="en-GB" sz="1100" i="1" dirty="0">
                <a:latin typeface="Times New Roman" panose="02020603050405020304" pitchFamily="18" charset="0"/>
                <a:cs typeface="Times New Roman" panose="02020603050405020304" pitchFamily="18" charset="0"/>
              </a:rPr>
              <a:t>IOSR Journal of Business and Management</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20</a:t>
            </a:r>
            <a:r>
              <a:rPr lang="en-GB" sz="1100" dirty="0">
                <a:latin typeface="Times New Roman" panose="02020603050405020304" pitchFamily="18" charset="0"/>
                <a:cs typeface="Times New Roman" panose="02020603050405020304" pitchFamily="18" charset="0"/>
              </a:rPr>
              <a:t>(6), pp.66-76.</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Guan, X. and </a:t>
            </a:r>
            <a:r>
              <a:rPr lang="en-GB" sz="1100" dirty="0" err="1">
                <a:latin typeface="Times New Roman" panose="02020603050405020304" pitchFamily="18" charset="0"/>
                <a:cs typeface="Times New Roman" panose="02020603050405020304" pitchFamily="18" charset="0"/>
              </a:rPr>
              <a:t>Frenkel</a:t>
            </a:r>
            <a:r>
              <a:rPr lang="en-GB" sz="1100" dirty="0">
                <a:latin typeface="Times New Roman" panose="02020603050405020304" pitchFamily="18" charset="0"/>
                <a:cs typeface="Times New Roman" panose="02020603050405020304" pitchFamily="18" charset="0"/>
              </a:rPr>
              <a:t>, S., (2018) How HR practice, work engagement and job crafting influence employee performance. </a:t>
            </a:r>
            <a:r>
              <a:rPr lang="en-GB" sz="1100" i="1" dirty="0">
                <a:latin typeface="Times New Roman" panose="02020603050405020304" pitchFamily="18" charset="0"/>
                <a:cs typeface="Times New Roman" panose="02020603050405020304" pitchFamily="18" charset="0"/>
              </a:rPr>
              <a:t>Chinese Management Studies</a:t>
            </a:r>
            <a:r>
              <a:rPr lang="en-GB" sz="1100" dirty="0">
                <a:latin typeface="Times New Roman" panose="02020603050405020304" pitchFamily="18" charset="0"/>
                <a:cs typeface="Times New Roman" panose="02020603050405020304" pitchFamily="18" charset="0"/>
              </a:rPr>
              <a:t>.</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err="1">
                <a:latin typeface="Times New Roman" panose="02020603050405020304" pitchFamily="18" charset="0"/>
                <a:cs typeface="Times New Roman" panose="02020603050405020304" pitchFamily="18" charset="0"/>
              </a:rPr>
              <a:t>Hussainy</a:t>
            </a:r>
            <a:r>
              <a:rPr lang="en-GB" sz="1100" dirty="0">
                <a:latin typeface="Times New Roman" panose="02020603050405020304" pitchFamily="18" charset="0"/>
                <a:cs typeface="Times New Roman" panose="02020603050405020304" pitchFamily="18" charset="0"/>
              </a:rPr>
              <a:t>, S.S., (2020) Review on Motivational Theories &amp; Models: Its application for Employees’ Retention in Organizations. </a:t>
            </a:r>
            <a:r>
              <a:rPr lang="en-GB" sz="1100" i="1" dirty="0">
                <a:latin typeface="Times New Roman" panose="02020603050405020304" pitchFamily="18" charset="0"/>
                <a:cs typeface="Times New Roman" panose="02020603050405020304" pitchFamily="18" charset="0"/>
              </a:rPr>
              <a:t>International Journal of Business and Applied Social Science</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6</a:t>
            </a:r>
            <a:r>
              <a:rPr lang="en-GB" sz="1100" dirty="0">
                <a:latin typeface="Times New Roman" panose="02020603050405020304" pitchFamily="18" charset="0"/>
                <a:cs typeface="Times New Roman" panose="02020603050405020304" pitchFamily="18" charset="0"/>
              </a:rPr>
              <a:t>(1), pp.40-46.</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Ismail, H.N., Iqbal, A. and Nasr, L., (2019) Employee engagement and job performance in Lebanon: the mediating role of creativity. </a:t>
            </a:r>
            <a:r>
              <a:rPr lang="en-GB" sz="1100" i="1" dirty="0">
                <a:latin typeface="Times New Roman" panose="02020603050405020304" pitchFamily="18" charset="0"/>
                <a:cs typeface="Times New Roman" panose="02020603050405020304" pitchFamily="18" charset="0"/>
              </a:rPr>
              <a:t>International Journal of Productivity and Performance Management</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68</a:t>
            </a:r>
            <a:r>
              <a:rPr lang="en-GB" sz="1100" dirty="0">
                <a:latin typeface="Times New Roman" panose="02020603050405020304" pitchFamily="18" charset="0"/>
                <a:cs typeface="Times New Roman" panose="02020603050405020304" pitchFamily="18" charset="0"/>
              </a:rPr>
              <a:t>(3), pp.506-523.</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Kumar, J. and Kumar, V., (2020) Drivers of brand community engagement. </a:t>
            </a:r>
            <a:r>
              <a:rPr lang="en-GB" sz="1100" i="1" dirty="0">
                <a:latin typeface="Times New Roman" panose="02020603050405020304" pitchFamily="18" charset="0"/>
                <a:cs typeface="Times New Roman" panose="02020603050405020304" pitchFamily="18" charset="0"/>
              </a:rPr>
              <a:t>Journal of Retailing and Consumer Services</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54</a:t>
            </a:r>
            <a:r>
              <a:rPr lang="en-GB" sz="1100" dirty="0">
                <a:latin typeface="Times New Roman" panose="02020603050405020304" pitchFamily="18" charset="0"/>
                <a:cs typeface="Times New Roman" panose="02020603050405020304" pitchFamily="18" charset="0"/>
              </a:rPr>
              <a:t>, p.101949.</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Kwon, K. and Kim, T., (2020) An integrative literature review of employee engagement and innovative </a:t>
            </a:r>
            <a:r>
              <a:rPr lang="en-GB" sz="1100" dirty="0" err="1">
                <a:latin typeface="Times New Roman" panose="02020603050405020304" pitchFamily="18" charset="0"/>
                <a:cs typeface="Times New Roman" panose="02020603050405020304" pitchFamily="18" charset="0"/>
              </a:rPr>
              <a:t>behavior</a:t>
            </a:r>
            <a:r>
              <a:rPr lang="en-GB" sz="1100" dirty="0">
                <a:latin typeface="Times New Roman" panose="02020603050405020304" pitchFamily="18" charset="0"/>
                <a:cs typeface="Times New Roman" panose="02020603050405020304" pitchFamily="18" charset="0"/>
              </a:rPr>
              <a:t>: Revisiting the JDR model. </a:t>
            </a:r>
            <a:r>
              <a:rPr lang="en-GB" sz="1100" i="1" dirty="0">
                <a:latin typeface="Times New Roman" panose="02020603050405020304" pitchFamily="18" charset="0"/>
                <a:cs typeface="Times New Roman" panose="02020603050405020304" pitchFamily="18" charset="0"/>
              </a:rPr>
              <a:t>Human Resource Management Review</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30</a:t>
            </a:r>
            <a:r>
              <a:rPr lang="en-GB" sz="1100" dirty="0">
                <a:latin typeface="Times New Roman" panose="02020603050405020304" pitchFamily="18" charset="0"/>
                <a:cs typeface="Times New Roman" panose="02020603050405020304" pitchFamily="18" charset="0"/>
              </a:rPr>
              <a:t>(2), p.100704.</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err="1">
                <a:latin typeface="Times New Roman" panose="02020603050405020304" pitchFamily="18" charset="0"/>
                <a:cs typeface="Times New Roman" panose="02020603050405020304" pitchFamily="18" charset="0"/>
              </a:rPr>
              <a:t>Okolo</a:t>
            </a:r>
            <a:r>
              <a:rPr lang="en-GB" sz="1100" dirty="0">
                <a:latin typeface="Times New Roman" panose="02020603050405020304" pitchFamily="18" charset="0"/>
                <a:cs typeface="Times New Roman" panose="02020603050405020304" pitchFamily="18" charset="0"/>
              </a:rPr>
              <a:t>, D., (2018) An exploration of the relationship between technostress, employee engagement and job design from the Nigerian banking employee’s perspective. In </a:t>
            </a:r>
            <a:r>
              <a:rPr lang="en-GB" sz="1100" i="1" dirty="0">
                <a:latin typeface="Times New Roman" panose="02020603050405020304" pitchFamily="18" charset="0"/>
                <a:cs typeface="Times New Roman" panose="02020603050405020304" pitchFamily="18" charset="0"/>
              </a:rPr>
              <a:t>An exploration of the relationship between technostress, employee engagement and job design from the Nigerian banking employee’s perspective: </a:t>
            </a:r>
            <a:r>
              <a:rPr lang="en-GB" sz="1100" i="1" dirty="0" err="1">
                <a:latin typeface="Times New Roman" panose="02020603050405020304" pitchFamily="18" charset="0"/>
                <a:cs typeface="Times New Roman" panose="02020603050405020304" pitchFamily="18" charset="0"/>
              </a:rPr>
              <a:t>Okolo</a:t>
            </a:r>
            <a:r>
              <a:rPr lang="en-GB" sz="1100" i="1" dirty="0">
                <a:latin typeface="Times New Roman" panose="02020603050405020304" pitchFamily="18" charset="0"/>
                <a:cs typeface="Times New Roman" panose="02020603050405020304" pitchFamily="18" charset="0"/>
              </a:rPr>
              <a:t>, Deborah</a:t>
            </a:r>
            <a:r>
              <a:rPr lang="en-GB" sz="1100" dirty="0">
                <a:latin typeface="Times New Roman" panose="02020603050405020304" pitchFamily="18" charset="0"/>
                <a:cs typeface="Times New Roman" panose="02020603050405020304" pitchFamily="18" charset="0"/>
              </a:rPr>
              <a:t>.</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Parent, J.D. and Lovelace, K.J., (2018) Employee engagement, positive organizational culture and individual adaptability. </a:t>
            </a:r>
            <a:r>
              <a:rPr lang="en-GB" sz="1100" i="1" dirty="0">
                <a:latin typeface="Times New Roman" panose="02020603050405020304" pitchFamily="18" charset="0"/>
                <a:cs typeface="Times New Roman" panose="02020603050405020304" pitchFamily="18" charset="0"/>
              </a:rPr>
              <a:t>On the Horizon</a:t>
            </a:r>
            <a:r>
              <a:rPr lang="en-GB" sz="1100" dirty="0">
                <a:latin typeface="Times New Roman" panose="02020603050405020304" pitchFamily="18" charset="0"/>
                <a:cs typeface="Times New Roman" panose="02020603050405020304" pitchFamily="18" charset="0"/>
              </a:rPr>
              <a:t>.</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Saks, A.M. and </a:t>
            </a:r>
            <a:r>
              <a:rPr lang="en-GB" sz="1100" dirty="0" err="1">
                <a:latin typeface="Times New Roman" panose="02020603050405020304" pitchFamily="18" charset="0"/>
                <a:cs typeface="Times New Roman" panose="02020603050405020304" pitchFamily="18" charset="0"/>
              </a:rPr>
              <a:t>Gruman</a:t>
            </a:r>
            <a:r>
              <a:rPr lang="en-GB" sz="1100" dirty="0">
                <a:latin typeface="Times New Roman" panose="02020603050405020304" pitchFamily="18" charset="0"/>
                <a:cs typeface="Times New Roman" panose="02020603050405020304" pitchFamily="18" charset="0"/>
              </a:rPr>
              <a:t>, J.A., (2021) </a:t>
            </a:r>
            <a:r>
              <a:rPr lang="en-GB" sz="1100" i="1" dirty="0">
                <a:latin typeface="Times New Roman" panose="02020603050405020304" pitchFamily="18" charset="0"/>
                <a:cs typeface="Times New Roman" panose="02020603050405020304" pitchFamily="18" charset="0"/>
              </a:rPr>
              <a:t>Advanced introduction to employee engagement</a:t>
            </a:r>
            <a:r>
              <a:rPr lang="en-GB" sz="1100" dirty="0">
                <a:latin typeface="Times New Roman" panose="02020603050405020304" pitchFamily="18" charset="0"/>
                <a:cs typeface="Times New Roman" panose="02020603050405020304" pitchFamily="18" charset="0"/>
              </a:rPr>
              <a:t>. Edward Elgar Publishing.</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err="1">
                <a:latin typeface="Times New Roman" panose="02020603050405020304" pitchFamily="18" charset="0"/>
                <a:cs typeface="Times New Roman" panose="02020603050405020304" pitchFamily="18" charset="0"/>
              </a:rPr>
              <a:t>Samantaray</a:t>
            </a:r>
            <a:r>
              <a:rPr lang="en-GB" sz="1100" dirty="0">
                <a:latin typeface="Times New Roman" panose="02020603050405020304" pitchFamily="18" charset="0"/>
                <a:cs typeface="Times New Roman" panose="02020603050405020304" pitchFamily="18" charset="0"/>
              </a:rPr>
              <a:t>, M.R. and </a:t>
            </a:r>
            <a:r>
              <a:rPr lang="en-GB" sz="1100" dirty="0" err="1">
                <a:latin typeface="Times New Roman" panose="02020603050405020304" pitchFamily="18" charset="0"/>
                <a:cs typeface="Times New Roman" panose="02020603050405020304" pitchFamily="18" charset="0"/>
              </a:rPr>
              <a:t>Sahu</a:t>
            </a:r>
            <a:r>
              <a:rPr lang="en-GB" sz="1100" dirty="0">
                <a:latin typeface="Times New Roman" panose="02020603050405020304" pitchFamily="18" charset="0"/>
                <a:cs typeface="Times New Roman" panose="02020603050405020304" pitchFamily="18" charset="0"/>
              </a:rPr>
              <a:t>, P.K., (2018) Corporate practices in employee engagement.</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a:latin typeface="Times New Roman" panose="02020603050405020304" pitchFamily="18" charset="0"/>
                <a:cs typeface="Times New Roman" panose="02020603050405020304" pitchFamily="18" charset="0"/>
              </a:rPr>
              <a:t>Shin, H. and Perdue, R.R., (2022) Customer </a:t>
            </a:r>
            <a:r>
              <a:rPr lang="en-GB" sz="1100" dirty="0" err="1">
                <a:latin typeface="Times New Roman" panose="02020603050405020304" pitchFamily="18" charset="0"/>
                <a:cs typeface="Times New Roman" panose="02020603050405020304" pitchFamily="18" charset="0"/>
              </a:rPr>
              <a:t>nontransactional</a:t>
            </a:r>
            <a:r>
              <a:rPr lang="en-GB" sz="1100" dirty="0">
                <a:latin typeface="Times New Roman" panose="02020603050405020304" pitchFamily="18" charset="0"/>
                <a:cs typeface="Times New Roman" panose="02020603050405020304" pitchFamily="18" charset="0"/>
              </a:rPr>
              <a:t> value </a:t>
            </a:r>
            <a:r>
              <a:rPr lang="en-GB" sz="1100" dirty="0" err="1">
                <a:latin typeface="Times New Roman" panose="02020603050405020304" pitchFamily="18" charset="0"/>
                <a:cs typeface="Times New Roman" panose="02020603050405020304" pitchFamily="18" charset="0"/>
              </a:rPr>
              <a:t>cocreation</a:t>
            </a:r>
            <a:r>
              <a:rPr lang="en-GB" sz="1100" dirty="0">
                <a:latin typeface="Times New Roman" panose="02020603050405020304" pitchFamily="18" charset="0"/>
                <a:cs typeface="Times New Roman" panose="02020603050405020304" pitchFamily="18" charset="0"/>
              </a:rPr>
              <a:t> in an online hotel Brand community: driving motivation, engagement </a:t>
            </a:r>
            <a:r>
              <a:rPr lang="en-GB" sz="1100" dirty="0" err="1">
                <a:latin typeface="Times New Roman" panose="02020603050405020304" pitchFamily="18" charset="0"/>
                <a:cs typeface="Times New Roman" panose="02020603050405020304" pitchFamily="18" charset="0"/>
              </a:rPr>
              <a:t>behavior</a:t>
            </a:r>
            <a:r>
              <a:rPr lang="en-GB" sz="1100" dirty="0">
                <a:latin typeface="Times New Roman" panose="02020603050405020304" pitchFamily="18" charset="0"/>
                <a:cs typeface="Times New Roman" panose="02020603050405020304" pitchFamily="18" charset="0"/>
              </a:rPr>
              <a:t>, and value beneficiary. </a:t>
            </a:r>
            <a:r>
              <a:rPr lang="en-GB" sz="1100" i="1" dirty="0">
                <a:latin typeface="Times New Roman" panose="02020603050405020304" pitchFamily="18" charset="0"/>
                <a:cs typeface="Times New Roman" panose="02020603050405020304" pitchFamily="18" charset="0"/>
              </a:rPr>
              <a:t>Journal of Travel Research</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61</a:t>
            </a:r>
            <a:r>
              <a:rPr lang="en-GB" sz="1100" dirty="0">
                <a:latin typeface="Times New Roman" panose="02020603050405020304" pitchFamily="18" charset="0"/>
                <a:cs typeface="Times New Roman" panose="02020603050405020304" pitchFamily="18" charset="0"/>
              </a:rPr>
              <a:t>(5), pp.1088-1104.</a:t>
            </a:r>
            <a:endParaRPr lang="en-IN" sz="1100" dirty="0">
              <a:latin typeface="Times New Roman" panose="02020603050405020304" pitchFamily="18" charset="0"/>
              <a:cs typeface="Times New Roman" panose="02020603050405020304" pitchFamily="18" charset="0"/>
            </a:endParaRPr>
          </a:p>
          <a:p>
            <a:pPr algn="just">
              <a:lnSpc>
                <a:spcPct val="150000"/>
              </a:lnSpc>
            </a:pPr>
            <a:r>
              <a:rPr lang="en-GB" sz="1100" dirty="0" err="1">
                <a:latin typeface="Times New Roman" panose="02020603050405020304" pitchFamily="18" charset="0"/>
                <a:cs typeface="Times New Roman" panose="02020603050405020304" pitchFamily="18" charset="0"/>
              </a:rPr>
              <a:t>Sifatu</a:t>
            </a:r>
            <a:r>
              <a:rPr lang="en-GB" sz="1100" dirty="0">
                <a:latin typeface="Times New Roman" panose="02020603050405020304" pitchFamily="18" charset="0"/>
                <a:cs typeface="Times New Roman" panose="02020603050405020304" pitchFamily="18" charset="0"/>
              </a:rPr>
              <a:t>, W.O., </a:t>
            </a:r>
            <a:r>
              <a:rPr lang="en-GB" sz="1100" dirty="0" err="1">
                <a:latin typeface="Times New Roman" panose="02020603050405020304" pitchFamily="18" charset="0"/>
                <a:cs typeface="Times New Roman" panose="02020603050405020304" pitchFamily="18" charset="0"/>
              </a:rPr>
              <a:t>Sjahruddin</a:t>
            </a:r>
            <a:r>
              <a:rPr lang="en-GB" sz="1100" dirty="0">
                <a:latin typeface="Times New Roman" panose="02020603050405020304" pitchFamily="18" charset="0"/>
                <a:cs typeface="Times New Roman" panose="02020603050405020304" pitchFamily="18" charset="0"/>
              </a:rPr>
              <a:t>, H., </a:t>
            </a:r>
            <a:r>
              <a:rPr lang="en-GB" sz="1100" dirty="0" err="1">
                <a:latin typeface="Times New Roman" panose="02020603050405020304" pitchFamily="18" charset="0"/>
                <a:cs typeface="Times New Roman" panose="02020603050405020304" pitchFamily="18" charset="0"/>
              </a:rPr>
              <a:t>Fajriah</a:t>
            </a:r>
            <a:r>
              <a:rPr lang="en-GB" sz="1100" dirty="0">
                <a:latin typeface="Times New Roman" panose="02020603050405020304" pitchFamily="18" charset="0"/>
                <a:cs typeface="Times New Roman" panose="02020603050405020304" pitchFamily="18" charset="0"/>
              </a:rPr>
              <a:t>, Y., </a:t>
            </a:r>
            <a:r>
              <a:rPr lang="en-GB" sz="1100" dirty="0" err="1">
                <a:latin typeface="Times New Roman" panose="02020603050405020304" pitchFamily="18" charset="0"/>
                <a:cs typeface="Times New Roman" panose="02020603050405020304" pitchFamily="18" charset="0"/>
              </a:rPr>
              <a:t>Dwijendra</a:t>
            </a:r>
            <a:r>
              <a:rPr lang="en-GB" sz="1100" dirty="0">
                <a:latin typeface="Times New Roman" panose="02020603050405020304" pitchFamily="18" charset="0"/>
                <a:cs typeface="Times New Roman" panose="02020603050405020304" pitchFamily="18" charset="0"/>
              </a:rPr>
              <a:t>, N.K. and </a:t>
            </a:r>
            <a:r>
              <a:rPr lang="en-GB" sz="1100" dirty="0" err="1">
                <a:latin typeface="Times New Roman" panose="02020603050405020304" pitchFamily="18" charset="0"/>
                <a:cs typeface="Times New Roman" panose="02020603050405020304" pitchFamily="18" charset="0"/>
              </a:rPr>
              <a:t>Santoso</a:t>
            </a:r>
            <a:r>
              <a:rPr lang="en-GB" sz="1100" dirty="0">
                <a:latin typeface="Times New Roman" panose="02020603050405020304" pitchFamily="18" charset="0"/>
                <a:cs typeface="Times New Roman" panose="02020603050405020304" pitchFamily="18" charset="0"/>
              </a:rPr>
              <a:t>, A., (2020) Innovative work </a:t>
            </a:r>
            <a:r>
              <a:rPr lang="en-GB" sz="1100" dirty="0" err="1">
                <a:latin typeface="Times New Roman" panose="02020603050405020304" pitchFamily="18" charset="0"/>
                <a:cs typeface="Times New Roman" panose="02020603050405020304" pitchFamily="18" charset="0"/>
              </a:rPr>
              <a:t>behaviors</a:t>
            </a:r>
            <a:r>
              <a:rPr lang="en-GB" sz="1100" dirty="0">
                <a:latin typeface="Times New Roman" panose="02020603050405020304" pitchFamily="18" charset="0"/>
                <a:cs typeface="Times New Roman" panose="02020603050405020304" pitchFamily="18" charset="0"/>
              </a:rPr>
              <a:t> in pharmacies of Indonesia: role of employee voice, generational diversity management and employee engagement. </a:t>
            </a:r>
            <a:r>
              <a:rPr lang="en-GB" sz="1100" i="1" dirty="0">
                <a:latin typeface="Times New Roman" panose="02020603050405020304" pitchFamily="18" charset="0"/>
                <a:cs typeface="Times New Roman" panose="02020603050405020304" pitchFamily="18" charset="0"/>
              </a:rPr>
              <a:t>Systematic Reviews in Pharmacy</a:t>
            </a:r>
            <a:r>
              <a:rPr lang="en-GB" sz="1100" dirty="0">
                <a:latin typeface="Times New Roman" panose="02020603050405020304" pitchFamily="18" charset="0"/>
                <a:cs typeface="Times New Roman" panose="02020603050405020304" pitchFamily="18" charset="0"/>
              </a:rPr>
              <a:t>, </a:t>
            </a:r>
            <a:r>
              <a:rPr lang="en-GB" sz="1100" i="1" dirty="0">
                <a:latin typeface="Times New Roman" panose="02020603050405020304" pitchFamily="18" charset="0"/>
                <a:cs typeface="Times New Roman" panose="02020603050405020304" pitchFamily="18" charset="0"/>
              </a:rPr>
              <a:t>11</a:t>
            </a:r>
            <a:r>
              <a:rPr lang="en-GB" sz="1100" dirty="0">
                <a:latin typeface="Times New Roman" panose="02020603050405020304" pitchFamily="18" charset="0"/>
                <a:cs typeface="Times New Roman" panose="02020603050405020304" pitchFamily="18" charset="0"/>
              </a:rPr>
              <a:t>(2), pp.725-734.</a:t>
            </a:r>
            <a:endParaRPr lang="en-IN" sz="1100" dirty="0">
              <a:latin typeface="Times New Roman" panose="02020603050405020304" pitchFamily="18" charset="0"/>
              <a:cs typeface="Times New Roman" panose="02020603050405020304" pitchFamily="18" charset="0"/>
            </a:endParaRPr>
          </a:p>
          <a:p>
            <a:endParaRPr lang="en-IN" sz="1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97694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148</TotalTime>
  <Words>1952</Words>
  <Application>Microsoft Office PowerPoint</Application>
  <PresentationFormat>Widescreen</PresentationFormat>
  <Paragraphs>87</Paragraphs>
  <Slides>12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Gill Sans MT</vt:lpstr>
      <vt:lpstr>Times New Roman</vt:lpstr>
      <vt:lpstr>Wingdings</vt:lpstr>
      <vt:lpstr>Gallery</vt:lpstr>
      <vt:lpstr>Employee Engagement</vt:lpstr>
      <vt:lpstr>Table Of Content</vt:lpstr>
      <vt:lpstr>Introduction </vt:lpstr>
      <vt:lpstr>Employee engagement in Hotel industry</vt:lpstr>
      <vt:lpstr>Zinger model of engagement </vt:lpstr>
      <vt:lpstr>Organisational perspective of Employee engagement</vt:lpstr>
      <vt:lpstr>Scientific perspective of Employee engagement </vt:lpstr>
      <vt:lpstr>Drivers of engagement</vt:lpstr>
      <vt:lpstr>ContiCONTINUEnue </vt:lpstr>
      <vt:lpstr> BENEFIT OF EMPLOYEE ENGAGEMENTengagementagement</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IMPORTANCE OF EMPLOYEE ENGAGEMENT WITHIN HOTEL INDUSTRY</dc:title>
  <dc:creator>user</dc:creator>
  <cp:lastModifiedBy>Irina Roxana Birladeanu (2121941)</cp:lastModifiedBy>
  <cp:revision>17</cp:revision>
  <dcterms:created xsi:type="dcterms:W3CDTF">2022-12-03T09:46:30Z</dcterms:created>
  <dcterms:modified xsi:type="dcterms:W3CDTF">2022-12-04T14:26:17Z</dcterms:modified>
</cp:coreProperties>
</file>