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70" r:id="rId14"/>
    <p:sldId id="269" r:id="rId15"/>
    <p:sldId id="267" r:id="rId16"/>
    <p:sldId id="271" r:id="rId17"/>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0251" autoAdjust="0"/>
  </p:normalViewPr>
  <p:slideViewPr>
    <p:cSldViewPr snapToGrid="0">
      <p:cViewPr varScale="1">
        <p:scale>
          <a:sx n="60" d="100"/>
          <a:sy n="60" d="100"/>
        </p:scale>
        <p:origin x="114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7A1577C-1DF3-42ED-B1F7-561099B3943A}" type="datetimeFigureOut">
              <a:rPr lang="en-GB" smtClean="0"/>
              <a:t>21/03/2018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2F4B2352-7D77-4360-9110-502A34C91B6C}" type="slidenum">
              <a:rPr lang="en-GB" smtClean="0"/>
              <a:t>‹#›</a:t>
            </a:fld>
            <a:endParaRPr lang="en-GB"/>
          </a:p>
        </p:txBody>
      </p:sp>
    </p:spTree>
    <p:extLst>
      <p:ext uri="{BB962C8B-B14F-4D97-AF65-F5344CB8AC3E}">
        <p14:creationId xmlns:p14="http://schemas.microsoft.com/office/powerpoint/2010/main" val="355737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F4B2352-7D77-4360-9110-502A34C91B6C}" type="slidenum">
              <a:rPr lang="en-GB" smtClean="0"/>
              <a:t>1</a:t>
            </a:fld>
            <a:endParaRPr lang="en-GB"/>
          </a:p>
        </p:txBody>
      </p:sp>
    </p:spTree>
    <p:extLst>
      <p:ext uri="{BB962C8B-B14F-4D97-AF65-F5344CB8AC3E}">
        <p14:creationId xmlns:p14="http://schemas.microsoft.com/office/powerpoint/2010/main" val="17316315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F4B2352-7D77-4360-9110-502A34C91B6C}" type="slidenum">
              <a:rPr lang="en-GB" smtClean="0"/>
              <a:t>2</a:t>
            </a:fld>
            <a:endParaRPr lang="en-GB"/>
          </a:p>
        </p:txBody>
      </p:sp>
    </p:spTree>
    <p:extLst>
      <p:ext uri="{BB962C8B-B14F-4D97-AF65-F5344CB8AC3E}">
        <p14:creationId xmlns:p14="http://schemas.microsoft.com/office/powerpoint/2010/main" val="26674775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Restraints: are examples of laws</a:t>
            </a:r>
            <a:r>
              <a:rPr lang="en-GB" baseline="0" dirty="0" smtClean="0"/>
              <a:t> used to punish the unacceptable use of free speech.</a:t>
            </a:r>
            <a:endParaRPr lang="en-GB" dirty="0"/>
          </a:p>
        </p:txBody>
      </p:sp>
      <p:sp>
        <p:nvSpPr>
          <p:cNvPr id="4" name="Slide Number Placeholder 3"/>
          <p:cNvSpPr>
            <a:spLocks noGrp="1"/>
          </p:cNvSpPr>
          <p:nvPr>
            <p:ph type="sldNum" sz="quarter" idx="10"/>
          </p:nvPr>
        </p:nvSpPr>
        <p:spPr/>
        <p:txBody>
          <a:bodyPr/>
          <a:lstStyle/>
          <a:p>
            <a:fld id="{2F4B2352-7D77-4360-9110-502A34C91B6C}" type="slidenum">
              <a:rPr lang="en-GB" smtClean="0"/>
              <a:t>3</a:t>
            </a:fld>
            <a:endParaRPr lang="en-GB"/>
          </a:p>
        </p:txBody>
      </p:sp>
    </p:spTree>
    <p:extLst>
      <p:ext uri="{BB962C8B-B14F-4D97-AF65-F5344CB8AC3E}">
        <p14:creationId xmlns:p14="http://schemas.microsoft.com/office/powerpoint/2010/main" val="34222154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TASK: WHAT OTHER TYPE OF INCITEMENT IS THERE?</a:t>
            </a:r>
          </a:p>
          <a:p>
            <a:endParaRPr lang="en-GB" dirty="0" smtClean="0"/>
          </a:p>
          <a:p>
            <a:r>
              <a:rPr lang="en-GB" dirty="0" smtClean="0"/>
              <a:t>Incitement to racial hatred:</a:t>
            </a:r>
          </a:p>
          <a:p>
            <a:r>
              <a:rPr lang="en-GB" dirty="0" smtClean="0"/>
              <a:t>-</a:t>
            </a:r>
            <a:r>
              <a:rPr lang="en-GB" baseline="0" dirty="0" smtClean="0"/>
              <a:t> Offence under the Public Order Act 1986</a:t>
            </a:r>
          </a:p>
          <a:p>
            <a:pPr marL="171450" indent="-171450">
              <a:buFontTx/>
              <a:buChar char="-"/>
            </a:pPr>
            <a:r>
              <a:rPr lang="en-GB" baseline="0" dirty="0" smtClean="0"/>
              <a:t>Offence to use threatening, abusive or insulting words or behaviour, or to display written material which is threatening, abusive or insulting, with the intention of stirring up racial hatred or where racial hatred is likely to be stirred up.</a:t>
            </a:r>
          </a:p>
          <a:p>
            <a:pPr marL="171450" indent="-171450">
              <a:buFontTx/>
              <a:buChar char="-"/>
            </a:pPr>
            <a:r>
              <a:rPr lang="en-GB" baseline="0" dirty="0" smtClean="0"/>
              <a:t>Offence extends to the publication/distribution of written material in similar circumstances.</a:t>
            </a:r>
          </a:p>
          <a:p>
            <a:pPr marL="171450" indent="-171450">
              <a:buFontTx/>
              <a:buChar char="-"/>
            </a:pPr>
            <a:endParaRPr lang="en-GB" dirty="0"/>
          </a:p>
        </p:txBody>
      </p:sp>
      <p:sp>
        <p:nvSpPr>
          <p:cNvPr id="4" name="Slide Number Placeholder 3"/>
          <p:cNvSpPr>
            <a:spLocks noGrp="1"/>
          </p:cNvSpPr>
          <p:nvPr>
            <p:ph type="sldNum" sz="quarter" idx="10"/>
          </p:nvPr>
        </p:nvSpPr>
        <p:spPr/>
        <p:txBody>
          <a:bodyPr/>
          <a:lstStyle/>
          <a:p>
            <a:fld id="{2F4B2352-7D77-4360-9110-502A34C91B6C}" type="slidenum">
              <a:rPr lang="en-GB" smtClean="0"/>
              <a:t>4</a:t>
            </a:fld>
            <a:endParaRPr lang="en-GB"/>
          </a:p>
        </p:txBody>
      </p:sp>
    </p:spTree>
    <p:extLst>
      <p:ext uri="{BB962C8B-B14F-4D97-AF65-F5344CB8AC3E}">
        <p14:creationId xmlns:p14="http://schemas.microsoft.com/office/powerpoint/2010/main" val="40037367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Other examples of incitement:</a:t>
            </a:r>
          </a:p>
          <a:p>
            <a:r>
              <a:rPr lang="en-GB" dirty="0" smtClean="0"/>
              <a:t>Indecent</a:t>
            </a:r>
            <a:r>
              <a:rPr lang="en-GB" baseline="0" dirty="0" smtClean="0"/>
              <a:t> Displays (Control Act) 1981 – an offence to publicly display indecent images</a:t>
            </a:r>
          </a:p>
          <a:p>
            <a:r>
              <a:rPr lang="en-GB" baseline="0" dirty="0" smtClean="0"/>
              <a:t>s.1 Obscene Publications Act 1959 – offence to publish an obscene article</a:t>
            </a:r>
          </a:p>
          <a:p>
            <a:endParaRPr lang="en-GB" baseline="0" dirty="0" smtClean="0"/>
          </a:p>
          <a:p>
            <a:r>
              <a:rPr lang="en-GB" baseline="0" dirty="0" smtClean="0"/>
              <a:t>Obscenity can be things other than sexual material, </a:t>
            </a:r>
            <a:r>
              <a:rPr lang="en-GB" baseline="0" dirty="0" err="1" smtClean="0"/>
              <a:t>eg</a:t>
            </a:r>
            <a:r>
              <a:rPr lang="en-GB" baseline="0" dirty="0" smtClean="0"/>
              <a:t>.</a:t>
            </a:r>
          </a:p>
          <a:p>
            <a:r>
              <a:rPr lang="en-GB" baseline="0" dirty="0" smtClean="0"/>
              <a:t>Calder v Powell [1965]- a book that described drug taking was considered obscene.</a:t>
            </a:r>
          </a:p>
          <a:p>
            <a:r>
              <a:rPr lang="en-GB" baseline="0" dirty="0" err="1" smtClean="0"/>
              <a:t>Skirving</a:t>
            </a:r>
            <a:r>
              <a:rPr lang="en-GB" baseline="0" dirty="0" smtClean="0"/>
              <a:t> [1985] A pamphlet on how to use cocaine</a:t>
            </a:r>
          </a:p>
          <a:p>
            <a:r>
              <a:rPr lang="en-GB" baseline="0" dirty="0" smtClean="0"/>
              <a:t>DPP v A &amp; BC Chewing gum [1968] – cards used In a packet of bubble gum that showed horrific scenes of the second world war.</a:t>
            </a:r>
          </a:p>
          <a:p>
            <a:endParaRPr lang="en-GB" baseline="0" dirty="0" smtClean="0"/>
          </a:p>
          <a:p>
            <a:r>
              <a:rPr lang="en-GB" baseline="0" dirty="0" smtClean="0"/>
              <a:t>The courts will consider the potential reader of the material when attempting to decide whether something is obscene or not. </a:t>
            </a:r>
            <a:endParaRPr lang="en-GB" dirty="0"/>
          </a:p>
        </p:txBody>
      </p:sp>
      <p:sp>
        <p:nvSpPr>
          <p:cNvPr id="4" name="Slide Number Placeholder 3"/>
          <p:cNvSpPr>
            <a:spLocks noGrp="1"/>
          </p:cNvSpPr>
          <p:nvPr>
            <p:ph type="sldNum" sz="quarter" idx="10"/>
          </p:nvPr>
        </p:nvSpPr>
        <p:spPr/>
        <p:txBody>
          <a:bodyPr/>
          <a:lstStyle/>
          <a:p>
            <a:fld id="{2F4B2352-7D77-4360-9110-502A34C91B6C}" type="slidenum">
              <a:rPr lang="en-GB" smtClean="0"/>
              <a:t>5</a:t>
            </a:fld>
            <a:endParaRPr lang="en-GB"/>
          </a:p>
        </p:txBody>
      </p:sp>
    </p:spTree>
    <p:extLst>
      <p:ext uri="{BB962C8B-B14F-4D97-AF65-F5344CB8AC3E}">
        <p14:creationId xmlns:p14="http://schemas.microsoft.com/office/powerpoint/2010/main" val="28276201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Under The Customs Consolidation Act 1876 what are HMRC allowed to do with the material in question?</a:t>
            </a:r>
          </a:p>
          <a:p>
            <a:r>
              <a:rPr lang="en-GB" sz="1200" dirty="0" smtClean="0"/>
              <a:t>HMRC are allowed to seize the material in question and the owner has one month</a:t>
            </a:r>
            <a:r>
              <a:rPr lang="en-GB" sz="1200" baseline="0" dirty="0" smtClean="0"/>
              <a:t> in which to object to the Magistrates Court.</a:t>
            </a:r>
          </a:p>
          <a:p>
            <a:r>
              <a:rPr lang="en-GB" sz="1200" baseline="0" dirty="0" smtClean="0"/>
              <a:t>The material need merely to be indecent.</a:t>
            </a:r>
            <a:endParaRPr lang="en-GB" sz="1200" dirty="0" smtClean="0"/>
          </a:p>
          <a:p>
            <a:endParaRPr lang="en-GB" sz="1200" dirty="0" smtClean="0"/>
          </a:p>
          <a:p>
            <a:r>
              <a:rPr lang="en-GB" sz="1200" dirty="0" smtClean="0"/>
              <a:t>What happened in </a:t>
            </a:r>
            <a:r>
              <a:rPr lang="en-GB" sz="1200" dirty="0" err="1" smtClean="0"/>
              <a:t>Conegate</a:t>
            </a:r>
            <a:r>
              <a:rPr lang="en-GB" sz="1200" dirty="0" smtClean="0"/>
              <a:t> Ltd v HM Customs &amp; Excise [1986]  </a:t>
            </a:r>
          </a:p>
          <a:p>
            <a:r>
              <a:rPr lang="en-GB" dirty="0" smtClean="0"/>
              <a:t>material, such as rubber sex</a:t>
            </a:r>
            <a:r>
              <a:rPr lang="en-GB" baseline="0" dirty="0" smtClean="0"/>
              <a:t> dolls, imported from West Germany was stopped by HMRC. This was held to be contrary to the free trade provisions of Art 30 EC Treaty. Similar British-made material was not illegal, therefore, it was an unjustified restriction on trade to forbid the import of identical German material.</a:t>
            </a:r>
            <a:endParaRPr lang="en-GB" dirty="0"/>
          </a:p>
        </p:txBody>
      </p:sp>
      <p:sp>
        <p:nvSpPr>
          <p:cNvPr id="4" name="Slide Number Placeholder 3"/>
          <p:cNvSpPr>
            <a:spLocks noGrp="1"/>
          </p:cNvSpPr>
          <p:nvPr>
            <p:ph type="sldNum" sz="quarter" idx="10"/>
          </p:nvPr>
        </p:nvSpPr>
        <p:spPr/>
        <p:txBody>
          <a:bodyPr/>
          <a:lstStyle/>
          <a:p>
            <a:fld id="{2F4B2352-7D77-4360-9110-502A34C91B6C}" type="slidenum">
              <a:rPr lang="en-GB" smtClean="0"/>
              <a:t>6</a:t>
            </a:fld>
            <a:endParaRPr lang="en-GB"/>
          </a:p>
        </p:txBody>
      </p:sp>
    </p:spTree>
    <p:extLst>
      <p:ext uri="{BB962C8B-B14F-4D97-AF65-F5344CB8AC3E}">
        <p14:creationId xmlns:p14="http://schemas.microsoft.com/office/powerpoint/2010/main" val="1096572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Contempt</a:t>
            </a:r>
            <a:r>
              <a:rPr lang="en-GB" baseline="0" dirty="0" smtClean="0"/>
              <a:t> of court is a criminal offence.</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2F4B2352-7D77-4360-9110-502A34C91B6C}" type="slidenum">
              <a:rPr lang="en-GB" smtClean="0"/>
              <a:t>7</a:t>
            </a:fld>
            <a:endParaRPr lang="en-GB"/>
          </a:p>
        </p:txBody>
      </p:sp>
    </p:spTree>
    <p:extLst>
      <p:ext uri="{BB962C8B-B14F-4D97-AF65-F5344CB8AC3E}">
        <p14:creationId xmlns:p14="http://schemas.microsoft.com/office/powerpoint/2010/main" val="2980732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solidFill>
                  <a:srgbClr val="FF0000"/>
                </a:solidFill>
              </a:rPr>
              <a:t>Home Office v Harman [1983]- </a:t>
            </a:r>
            <a:r>
              <a:rPr lang="en-GB" sz="1200" dirty="0" smtClean="0"/>
              <a:t>Harman was a solicitor who disobeyed a court order not to reveal confidential documents, by handing them over to a journalist. This was contempt, even though the documents had been seen by open court.</a:t>
            </a:r>
          </a:p>
          <a:p>
            <a:endParaRPr lang="en-GB" dirty="0" smtClean="0"/>
          </a:p>
          <a:p>
            <a:r>
              <a:rPr lang="en-GB" dirty="0" smtClean="0"/>
              <a:t>Even</a:t>
            </a:r>
            <a:r>
              <a:rPr lang="en-GB" baseline="0" dirty="0" smtClean="0"/>
              <a:t> government ministers can be subject to contempt proceedings (M v Home Office 1993).</a:t>
            </a:r>
          </a:p>
          <a:p>
            <a:endParaRPr lang="en-GB" baseline="0" dirty="0" smtClean="0"/>
          </a:p>
          <a:p>
            <a:r>
              <a:rPr lang="en-GB" baseline="0" dirty="0" smtClean="0"/>
              <a:t>Example:</a:t>
            </a:r>
          </a:p>
          <a:p>
            <a:r>
              <a:rPr lang="en-GB" baseline="0" dirty="0" err="1" smtClean="0"/>
              <a:t>Venables</a:t>
            </a:r>
            <a:r>
              <a:rPr lang="en-GB" baseline="0" dirty="0" smtClean="0"/>
              <a:t> v News Group Newspapers Ltd [2001]</a:t>
            </a:r>
          </a:p>
          <a:p>
            <a:r>
              <a:rPr lang="en-GB" baseline="0" dirty="0" smtClean="0"/>
              <a:t>- The court granted an injunction, preventing the media from publishing any material that might identify the new identities granted on release to the convicted killers of James Bulger.</a:t>
            </a:r>
            <a:endParaRPr lang="en-GB" dirty="0"/>
          </a:p>
        </p:txBody>
      </p:sp>
      <p:sp>
        <p:nvSpPr>
          <p:cNvPr id="4" name="Slide Number Placeholder 3"/>
          <p:cNvSpPr>
            <a:spLocks noGrp="1"/>
          </p:cNvSpPr>
          <p:nvPr>
            <p:ph type="sldNum" sz="quarter" idx="10"/>
          </p:nvPr>
        </p:nvSpPr>
        <p:spPr/>
        <p:txBody>
          <a:bodyPr/>
          <a:lstStyle/>
          <a:p>
            <a:fld id="{2F4B2352-7D77-4360-9110-502A34C91B6C}" type="slidenum">
              <a:rPr lang="en-GB" smtClean="0"/>
              <a:t>8</a:t>
            </a:fld>
            <a:endParaRPr lang="en-GB"/>
          </a:p>
        </p:txBody>
      </p:sp>
    </p:spTree>
    <p:extLst>
      <p:ext uri="{BB962C8B-B14F-4D97-AF65-F5344CB8AC3E}">
        <p14:creationId xmlns:p14="http://schemas.microsoft.com/office/powerpoint/2010/main" val="29586288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F4B2352-7D77-4360-9110-502A34C91B6C}" type="slidenum">
              <a:rPr lang="en-GB" smtClean="0"/>
              <a:t>9</a:t>
            </a:fld>
            <a:endParaRPr lang="en-GB"/>
          </a:p>
        </p:txBody>
      </p:sp>
    </p:spTree>
    <p:extLst>
      <p:ext uri="{BB962C8B-B14F-4D97-AF65-F5344CB8AC3E}">
        <p14:creationId xmlns:p14="http://schemas.microsoft.com/office/powerpoint/2010/main" val="23267761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F4B2352-7D77-4360-9110-502A34C91B6C}" type="slidenum">
              <a:rPr lang="en-GB" smtClean="0"/>
              <a:t>10</a:t>
            </a:fld>
            <a:endParaRPr lang="en-GB"/>
          </a:p>
        </p:txBody>
      </p:sp>
    </p:spTree>
    <p:extLst>
      <p:ext uri="{BB962C8B-B14F-4D97-AF65-F5344CB8AC3E}">
        <p14:creationId xmlns:p14="http://schemas.microsoft.com/office/powerpoint/2010/main" val="38097456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smtClean="0">
                <a:solidFill>
                  <a:srgbClr val="FF0000"/>
                </a:solidFill>
              </a:rPr>
              <a:t>Attorney General v Times Newspapers [1974] </a:t>
            </a:r>
            <a:r>
              <a:rPr lang="en-GB" sz="1200" dirty="0" smtClean="0"/>
              <a:t>in which </a:t>
            </a:r>
            <a:r>
              <a:rPr lang="en-GB" sz="1200" i="1" dirty="0" smtClean="0"/>
              <a:t>The Sunday Times</a:t>
            </a:r>
            <a:r>
              <a:rPr lang="en-GB" sz="1200" dirty="0" smtClean="0"/>
              <a:t> was found to be in contempt of court for investigating the thalidomide affair while cases were deemed to be pending. </a:t>
            </a:r>
          </a:p>
          <a:p>
            <a:endParaRPr lang="en-GB" dirty="0" smtClean="0"/>
          </a:p>
          <a:p>
            <a:endParaRPr lang="en-GB" dirty="0" smtClean="0"/>
          </a:p>
          <a:p>
            <a:endParaRPr lang="en-GB" dirty="0" smtClean="0"/>
          </a:p>
          <a:p>
            <a:endParaRPr lang="en-GB" dirty="0" smtClean="0"/>
          </a:p>
          <a:p>
            <a:r>
              <a:rPr lang="en-GB" dirty="0" smtClean="0"/>
              <a:t>Contempt is</a:t>
            </a:r>
            <a:r>
              <a:rPr lang="en-GB" baseline="0" dirty="0" smtClean="0"/>
              <a:t> a much greater problem in criminal trials where, for example, the revelation of the D’s previous convictions would be seriously prejudicial.</a:t>
            </a:r>
          </a:p>
          <a:p>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AG V News Group Newspapers</a:t>
            </a:r>
            <a:r>
              <a:rPr lang="en-GB" baseline="0" dirty="0" smtClean="0"/>
              <a:t> [1989]</a:t>
            </a:r>
          </a:p>
          <a:p>
            <a:r>
              <a:rPr lang="en-GB" dirty="0" smtClean="0"/>
              <a:t>The </a:t>
            </a:r>
            <a:r>
              <a:rPr lang="en-GB" i="1" dirty="0" smtClean="0"/>
              <a:t>Sun </a:t>
            </a:r>
            <a:r>
              <a:rPr lang="en-GB" i="0" dirty="0" smtClean="0"/>
              <a:t>financially supported a prosecution against Dr</a:t>
            </a:r>
            <a:r>
              <a:rPr lang="en-GB" i="0" baseline="0" dirty="0" smtClean="0"/>
              <a:t> B, who was alleged to have raped an 8 year old girl.</a:t>
            </a:r>
          </a:p>
          <a:p>
            <a:r>
              <a:rPr lang="en-GB" i="0" baseline="0" dirty="0" smtClean="0"/>
              <a:t>The paper also ran a campaign against Dr B  using headlines such as “Rape case doc: Sun acts”, “He’s a real swine”, “Beast must be named says MP” This was obviously contempt and the Sun was fined £75,000.</a:t>
            </a:r>
            <a:endParaRPr lang="en-GB" dirty="0"/>
          </a:p>
        </p:txBody>
      </p:sp>
      <p:sp>
        <p:nvSpPr>
          <p:cNvPr id="4" name="Slide Number Placeholder 3"/>
          <p:cNvSpPr>
            <a:spLocks noGrp="1"/>
          </p:cNvSpPr>
          <p:nvPr>
            <p:ph type="sldNum" sz="quarter" idx="10"/>
          </p:nvPr>
        </p:nvSpPr>
        <p:spPr/>
        <p:txBody>
          <a:bodyPr/>
          <a:lstStyle/>
          <a:p>
            <a:fld id="{2F4B2352-7D77-4360-9110-502A34C91B6C}" type="slidenum">
              <a:rPr lang="en-GB" smtClean="0"/>
              <a:t>11</a:t>
            </a:fld>
            <a:endParaRPr lang="en-GB"/>
          </a:p>
        </p:txBody>
      </p:sp>
    </p:spTree>
    <p:extLst>
      <p:ext uri="{BB962C8B-B14F-4D97-AF65-F5344CB8AC3E}">
        <p14:creationId xmlns:p14="http://schemas.microsoft.com/office/powerpoint/2010/main" val="38976097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HRA</a:t>
            </a:r>
            <a:r>
              <a:rPr lang="en-GB" baseline="0" dirty="0" smtClean="0"/>
              <a:t> (1998) gives citizens a statutory right to privacy (from public bodies, not individuals).</a:t>
            </a:r>
          </a:p>
          <a:p>
            <a:endParaRPr lang="en-GB" baseline="0" dirty="0" smtClean="0"/>
          </a:p>
          <a:p>
            <a:r>
              <a:rPr lang="en-GB" baseline="0" dirty="0" smtClean="0"/>
              <a:t>Data protection Act (1998)</a:t>
            </a:r>
          </a:p>
          <a:p>
            <a:endParaRPr lang="en-GB" baseline="0" dirty="0" smtClean="0"/>
          </a:p>
          <a:p>
            <a:r>
              <a:rPr lang="en-GB" baseline="0" dirty="0" smtClean="0"/>
              <a:t>Intercept evidence.</a:t>
            </a:r>
            <a:endParaRPr lang="en-GB" dirty="0"/>
          </a:p>
        </p:txBody>
      </p:sp>
      <p:sp>
        <p:nvSpPr>
          <p:cNvPr id="4" name="Slide Number Placeholder 3"/>
          <p:cNvSpPr>
            <a:spLocks noGrp="1"/>
          </p:cNvSpPr>
          <p:nvPr>
            <p:ph type="sldNum" sz="quarter" idx="10"/>
          </p:nvPr>
        </p:nvSpPr>
        <p:spPr/>
        <p:txBody>
          <a:bodyPr/>
          <a:lstStyle/>
          <a:p>
            <a:fld id="{2F4B2352-7D77-4360-9110-502A34C91B6C}" type="slidenum">
              <a:rPr lang="en-GB" smtClean="0"/>
              <a:t>13</a:t>
            </a:fld>
            <a:endParaRPr lang="en-GB"/>
          </a:p>
        </p:txBody>
      </p:sp>
    </p:spTree>
    <p:extLst>
      <p:ext uri="{BB962C8B-B14F-4D97-AF65-F5344CB8AC3E}">
        <p14:creationId xmlns:p14="http://schemas.microsoft.com/office/powerpoint/2010/main" val="21075978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All of the examples</a:t>
            </a:r>
            <a:r>
              <a:rPr lang="en-GB" baseline="0" dirty="0" smtClean="0"/>
              <a:t> of law and regulations that we’ve seen so far appear to limit freedom of speech.</a:t>
            </a:r>
          </a:p>
          <a:p>
            <a:r>
              <a:rPr lang="en-GB" baseline="0" dirty="0" smtClean="0"/>
              <a:t>The PIDA in contrast, aims to encourage freedom of speech.</a:t>
            </a:r>
            <a:endParaRPr lang="en-GB" dirty="0"/>
          </a:p>
        </p:txBody>
      </p:sp>
      <p:sp>
        <p:nvSpPr>
          <p:cNvPr id="4" name="Slide Number Placeholder 3"/>
          <p:cNvSpPr>
            <a:spLocks noGrp="1"/>
          </p:cNvSpPr>
          <p:nvPr>
            <p:ph type="sldNum" sz="quarter" idx="10"/>
          </p:nvPr>
        </p:nvSpPr>
        <p:spPr/>
        <p:txBody>
          <a:bodyPr/>
          <a:lstStyle/>
          <a:p>
            <a:fld id="{2F4B2352-7D77-4360-9110-502A34C91B6C}" type="slidenum">
              <a:rPr lang="en-GB" smtClean="0"/>
              <a:t>14</a:t>
            </a:fld>
            <a:endParaRPr lang="en-GB"/>
          </a:p>
        </p:txBody>
      </p:sp>
    </p:spTree>
    <p:extLst>
      <p:ext uri="{BB962C8B-B14F-4D97-AF65-F5344CB8AC3E}">
        <p14:creationId xmlns:p14="http://schemas.microsoft.com/office/powerpoint/2010/main" val="41551168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F4B2352-7D77-4360-9110-502A34C91B6C}" type="slidenum">
              <a:rPr lang="en-GB" smtClean="0"/>
              <a:t>15</a:t>
            </a:fld>
            <a:endParaRPr lang="en-GB"/>
          </a:p>
        </p:txBody>
      </p:sp>
    </p:spTree>
    <p:extLst>
      <p:ext uri="{BB962C8B-B14F-4D97-AF65-F5344CB8AC3E}">
        <p14:creationId xmlns:p14="http://schemas.microsoft.com/office/powerpoint/2010/main" val="36463551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aseline="0" dirty="0" smtClean="0"/>
              <a:t>Introduce an independent regulator with the power to fine newspapers up to £1m</a:t>
            </a:r>
          </a:p>
          <a:p>
            <a:pPr marL="228600" indent="-228600">
              <a:buAutoNum type="arabicPeriod"/>
            </a:pPr>
            <a:r>
              <a:rPr lang="en-GB" baseline="0" dirty="0" smtClean="0"/>
              <a:t>The regulator would be underpinned by a statute </a:t>
            </a:r>
          </a:p>
          <a:p>
            <a:pPr marL="228600" indent="-228600">
              <a:buAutoNum type="arabicPeriod"/>
            </a:pPr>
            <a:r>
              <a:rPr lang="en-GB" baseline="0" dirty="0" smtClean="0"/>
              <a:t>Introduce an arbitration system which allows the wronged parties to access quick and effective relief.</a:t>
            </a:r>
            <a:endParaRPr lang="en-GB" dirty="0"/>
          </a:p>
        </p:txBody>
      </p:sp>
      <p:sp>
        <p:nvSpPr>
          <p:cNvPr id="4" name="Slide Number Placeholder 3"/>
          <p:cNvSpPr>
            <a:spLocks noGrp="1"/>
          </p:cNvSpPr>
          <p:nvPr>
            <p:ph type="sldNum" sz="quarter" idx="10"/>
          </p:nvPr>
        </p:nvSpPr>
        <p:spPr/>
        <p:txBody>
          <a:bodyPr/>
          <a:lstStyle/>
          <a:p>
            <a:fld id="{2F4B2352-7D77-4360-9110-502A34C91B6C}" type="slidenum">
              <a:rPr lang="en-GB" smtClean="0"/>
              <a:t>16</a:t>
            </a:fld>
            <a:endParaRPr lang="en-GB"/>
          </a:p>
        </p:txBody>
      </p:sp>
    </p:spTree>
    <p:extLst>
      <p:ext uri="{BB962C8B-B14F-4D97-AF65-F5344CB8AC3E}">
        <p14:creationId xmlns:p14="http://schemas.microsoft.com/office/powerpoint/2010/main" val="15186869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3/21/2018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3/21/2018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3/21/2018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3/21/2018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3/21/2018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3/21/2018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3/21/2018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theguardian.com/media/2012/nov/28/leveson-inquiry-press-police-politician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t>FREEDOM OF EXPRESSION	</a:t>
            </a:r>
            <a:endParaRPr lang="en-GB" dirty="0"/>
          </a:p>
        </p:txBody>
      </p:sp>
      <p:sp>
        <p:nvSpPr>
          <p:cNvPr id="3" name="Subtitle 2"/>
          <p:cNvSpPr>
            <a:spLocks noGrp="1"/>
          </p:cNvSpPr>
          <p:nvPr>
            <p:ph type="subTitle" idx="1"/>
          </p:nvPr>
        </p:nvSpPr>
        <p:spPr/>
        <p:txBody>
          <a:bodyPr/>
          <a:lstStyle/>
          <a:p>
            <a:r>
              <a:rPr lang="en-GB" dirty="0" smtClean="0"/>
              <a:t>LAURA KNIGHT</a:t>
            </a:r>
            <a:endParaRPr lang="en-GB" dirty="0"/>
          </a:p>
        </p:txBody>
      </p:sp>
    </p:spTree>
    <p:extLst>
      <p:ext uri="{BB962C8B-B14F-4D97-AF65-F5344CB8AC3E}">
        <p14:creationId xmlns:p14="http://schemas.microsoft.com/office/powerpoint/2010/main" val="1971986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OBJECTIVES:</a:t>
            </a:r>
            <a:br>
              <a:rPr lang="en-GB" dirty="0" smtClean="0"/>
            </a:br>
            <a:endParaRPr lang="en-GB" dirty="0"/>
          </a:p>
        </p:txBody>
      </p:sp>
      <p:sp>
        <p:nvSpPr>
          <p:cNvPr id="3" name="Content Placeholder 2"/>
          <p:cNvSpPr>
            <a:spLocks noGrp="1"/>
          </p:cNvSpPr>
          <p:nvPr>
            <p:ph idx="1"/>
          </p:nvPr>
        </p:nvSpPr>
        <p:spPr/>
        <p:txBody>
          <a:bodyPr>
            <a:normAutofit/>
          </a:bodyPr>
          <a:lstStyle/>
          <a:p>
            <a:r>
              <a:rPr lang="en-GB" sz="2800" b="1" dirty="0" smtClean="0"/>
              <a:t>By the end of this session, you should be able to….</a:t>
            </a:r>
          </a:p>
          <a:p>
            <a:pPr marL="514350" indent="-514350">
              <a:buAutoNum type="arabicPeriod"/>
            </a:pPr>
            <a:r>
              <a:rPr lang="en-GB" sz="2800" dirty="0" smtClean="0"/>
              <a:t>Understand key elements of citizens civil liberties </a:t>
            </a:r>
            <a:endParaRPr lang="en-GB" sz="2800" dirty="0"/>
          </a:p>
          <a:p>
            <a:pPr marL="514350" indent="-514350">
              <a:buAutoNum type="arabicPeriod"/>
            </a:pPr>
            <a:r>
              <a:rPr lang="en-GB" sz="2800" dirty="0" smtClean="0"/>
              <a:t>Define the offence of ‘contempt of court’</a:t>
            </a:r>
          </a:p>
          <a:p>
            <a:pPr marL="514350" indent="-514350">
              <a:buAutoNum type="arabicPeriod"/>
            </a:pPr>
            <a:r>
              <a:rPr lang="en-GB" sz="2800" dirty="0" smtClean="0"/>
              <a:t> Describe what happened in the </a:t>
            </a:r>
            <a:r>
              <a:rPr lang="en-GB" sz="2800" dirty="0" err="1" smtClean="0"/>
              <a:t>Leveson</a:t>
            </a:r>
            <a:r>
              <a:rPr lang="en-GB" sz="2800" dirty="0" smtClean="0"/>
              <a:t> Report and phone hacking scandal</a:t>
            </a:r>
          </a:p>
          <a:p>
            <a:pPr marL="0" indent="0">
              <a:buNone/>
            </a:pPr>
            <a:endParaRPr lang="en-GB" dirty="0"/>
          </a:p>
        </p:txBody>
      </p:sp>
    </p:spTree>
    <p:extLst>
      <p:ext uri="{BB962C8B-B14F-4D97-AF65-F5344CB8AC3E}">
        <p14:creationId xmlns:p14="http://schemas.microsoft.com/office/powerpoint/2010/main" val="37692909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a:xfrm>
            <a:off x="1218247" y="1426493"/>
            <a:ext cx="8596668" cy="3880773"/>
          </a:xfrm>
        </p:spPr>
        <p:txBody>
          <a:bodyPr>
            <a:noAutofit/>
          </a:bodyPr>
          <a:lstStyle/>
          <a:p>
            <a:r>
              <a:rPr lang="en-GB" sz="2400" dirty="0" smtClean="0"/>
              <a:t>Freedom of speech is arguably the civil liberty most guarded in liberal democracies.</a:t>
            </a:r>
          </a:p>
          <a:p>
            <a:r>
              <a:rPr lang="en-GB" sz="2400" dirty="0" smtClean="0"/>
              <a:t>Freedom of speech states that a person may say or write whatever he likes provided that it does not contravene the law.</a:t>
            </a:r>
          </a:p>
          <a:p>
            <a:r>
              <a:rPr lang="en-GB" sz="2400" dirty="0" smtClean="0"/>
              <a:t>In many countries freedom of speech is set out as a constitutional right. However, in the UK it is a residual right safeguarded by statutory provisions and common law principles.</a:t>
            </a:r>
          </a:p>
          <a:p>
            <a:r>
              <a:rPr lang="en-GB" sz="2400" dirty="0" smtClean="0"/>
              <a:t>Restraints include defamation and incitement, obscenity and contempt of court.</a:t>
            </a:r>
            <a:endParaRPr lang="en-GB" sz="2400" dirty="0"/>
          </a:p>
        </p:txBody>
      </p:sp>
      <p:pic>
        <p:nvPicPr>
          <p:cNvPr id="4" name="Picture 3"/>
          <p:cNvPicPr>
            <a:picLocks noChangeAspect="1"/>
          </p:cNvPicPr>
          <p:nvPr/>
        </p:nvPicPr>
        <p:blipFill>
          <a:blip r:embed="rId3"/>
          <a:stretch>
            <a:fillRect/>
          </a:stretch>
        </p:blipFill>
        <p:spPr>
          <a:xfrm>
            <a:off x="9814915" y="198437"/>
            <a:ext cx="2143125" cy="2143125"/>
          </a:xfrm>
          <a:prstGeom prst="rect">
            <a:avLst/>
          </a:prstGeom>
        </p:spPr>
      </p:pic>
    </p:spTree>
    <p:extLst>
      <p:ext uri="{BB962C8B-B14F-4D97-AF65-F5344CB8AC3E}">
        <p14:creationId xmlns:p14="http://schemas.microsoft.com/office/powerpoint/2010/main" val="16132298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582211"/>
            <a:ext cx="8596668" cy="1320800"/>
          </a:xfrm>
        </p:spPr>
        <p:txBody>
          <a:bodyPr/>
          <a:lstStyle/>
          <a:p>
            <a:pPr algn="ctr"/>
            <a:r>
              <a:rPr lang="en-GB" dirty="0" smtClean="0"/>
              <a:t>INCITEMENT TO DISAFFECTION</a:t>
            </a:r>
            <a:endParaRPr lang="en-GB" dirty="0"/>
          </a:p>
        </p:txBody>
      </p:sp>
      <p:sp>
        <p:nvSpPr>
          <p:cNvPr id="3" name="Content Placeholder 2"/>
          <p:cNvSpPr>
            <a:spLocks noGrp="1"/>
          </p:cNvSpPr>
          <p:nvPr>
            <p:ph idx="1"/>
          </p:nvPr>
        </p:nvSpPr>
        <p:spPr>
          <a:xfrm>
            <a:off x="767486" y="1542404"/>
            <a:ext cx="8596668" cy="3880773"/>
          </a:xfrm>
        </p:spPr>
        <p:txBody>
          <a:bodyPr>
            <a:normAutofit/>
          </a:bodyPr>
          <a:lstStyle/>
          <a:p>
            <a:pPr marL="0" indent="0">
              <a:buNone/>
            </a:pPr>
            <a:r>
              <a:rPr lang="en-GB" sz="2400" dirty="0" smtClean="0"/>
              <a:t>This is an offence which is rarely prosecuted</a:t>
            </a:r>
          </a:p>
          <a:p>
            <a:pPr marL="0" indent="0">
              <a:buNone/>
            </a:pPr>
            <a:r>
              <a:rPr lang="en-GB" sz="2400" dirty="0" smtClean="0"/>
              <a:t>It involves maliciously and advisedly seducing a member of the armed forces from his duty and allegiance to the Crown.</a:t>
            </a:r>
          </a:p>
          <a:p>
            <a:pPr marL="0" indent="0">
              <a:buNone/>
            </a:pPr>
            <a:r>
              <a:rPr lang="en-GB" sz="2400" i="1" dirty="0" err="1" smtClean="0">
                <a:solidFill>
                  <a:srgbClr val="FF0000"/>
                </a:solidFill>
              </a:rPr>
              <a:t>Arrowsmith</a:t>
            </a:r>
            <a:r>
              <a:rPr lang="en-GB" sz="2400" i="1" dirty="0" smtClean="0">
                <a:solidFill>
                  <a:srgbClr val="FF0000"/>
                </a:solidFill>
              </a:rPr>
              <a:t> [1975]: </a:t>
            </a:r>
            <a:r>
              <a:rPr lang="en-GB" sz="2400" dirty="0" smtClean="0"/>
              <a:t>Pat </a:t>
            </a:r>
            <a:r>
              <a:rPr lang="en-GB" sz="2400" dirty="0" err="1" smtClean="0"/>
              <a:t>Arrowsmith</a:t>
            </a:r>
            <a:r>
              <a:rPr lang="en-GB" sz="2400" dirty="0" smtClean="0"/>
              <a:t> had distributed leaflets in an army barracks persuading soldiers not to serve in </a:t>
            </a:r>
            <a:r>
              <a:rPr lang="en-GB" sz="2400" dirty="0" err="1" smtClean="0"/>
              <a:t>Northen</a:t>
            </a:r>
            <a:r>
              <a:rPr lang="en-GB" sz="2400" dirty="0" smtClean="0"/>
              <a:t> Ireland. </a:t>
            </a:r>
            <a:endParaRPr lang="en-GB" sz="2400" i="1" dirty="0" smtClean="0"/>
          </a:p>
        </p:txBody>
      </p:sp>
      <p:pic>
        <p:nvPicPr>
          <p:cNvPr id="4" name="Picture 3"/>
          <p:cNvPicPr>
            <a:picLocks noChangeAspect="1"/>
          </p:cNvPicPr>
          <p:nvPr/>
        </p:nvPicPr>
        <p:blipFill>
          <a:blip r:embed="rId3"/>
          <a:stretch>
            <a:fillRect/>
          </a:stretch>
        </p:blipFill>
        <p:spPr>
          <a:xfrm>
            <a:off x="5506992" y="4267535"/>
            <a:ext cx="3469583" cy="2455997"/>
          </a:xfrm>
          <a:prstGeom prst="rect">
            <a:avLst/>
          </a:prstGeom>
        </p:spPr>
      </p:pic>
      <p:sp>
        <p:nvSpPr>
          <p:cNvPr id="5" name="Rectangle 4"/>
          <p:cNvSpPr/>
          <p:nvPr/>
        </p:nvSpPr>
        <p:spPr>
          <a:xfrm>
            <a:off x="677334" y="4555958"/>
            <a:ext cx="4391971" cy="192505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962526" y="4844716"/>
            <a:ext cx="3657600" cy="1384995"/>
          </a:xfrm>
          <a:prstGeom prst="rect">
            <a:avLst/>
          </a:prstGeom>
          <a:noFill/>
        </p:spPr>
        <p:txBody>
          <a:bodyPr wrap="square" rtlCol="0">
            <a:spAutoFit/>
          </a:bodyPr>
          <a:lstStyle/>
          <a:p>
            <a:pPr algn="ctr"/>
            <a:r>
              <a:rPr lang="en-GB" sz="2800" dirty="0" smtClean="0"/>
              <a:t>TASK: What is the other type of incitement?</a:t>
            </a:r>
            <a:endParaRPr lang="en-GB" sz="2800" dirty="0"/>
          </a:p>
        </p:txBody>
      </p:sp>
    </p:spTree>
    <p:extLst>
      <p:ext uri="{BB962C8B-B14F-4D97-AF65-F5344CB8AC3E}">
        <p14:creationId xmlns:p14="http://schemas.microsoft.com/office/powerpoint/2010/main" val="31812379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OBSCENITY</a:t>
            </a:r>
            <a:br>
              <a:rPr lang="en-GB" dirty="0" smtClean="0"/>
            </a:br>
            <a:endParaRPr lang="en-GB" dirty="0"/>
          </a:p>
        </p:txBody>
      </p:sp>
      <p:sp>
        <p:nvSpPr>
          <p:cNvPr id="3" name="Content Placeholder 2"/>
          <p:cNvSpPr>
            <a:spLocks noGrp="1"/>
          </p:cNvSpPr>
          <p:nvPr>
            <p:ph idx="1"/>
          </p:nvPr>
        </p:nvSpPr>
        <p:spPr>
          <a:xfrm>
            <a:off x="677334" y="1416677"/>
            <a:ext cx="8596668" cy="4624686"/>
          </a:xfrm>
        </p:spPr>
        <p:txBody>
          <a:bodyPr>
            <a:noAutofit/>
          </a:bodyPr>
          <a:lstStyle/>
          <a:p>
            <a:pPr algn="ctr"/>
            <a:r>
              <a:rPr lang="en-GB" sz="2400" dirty="0" smtClean="0"/>
              <a:t>There are a number of offences that are connected with obscenity. We will discuss the principal ones.</a:t>
            </a:r>
          </a:p>
          <a:p>
            <a:pPr marL="0" indent="0">
              <a:buNone/>
            </a:pPr>
            <a:r>
              <a:rPr lang="en-GB" sz="2400" dirty="0" smtClean="0">
                <a:solidFill>
                  <a:srgbClr val="FF0000"/>
                </a:solidFill>
              </a:rPr>
              <a:t>S58 Postal Services Act 2000</a:t>
            </a:r>
            <a:r>
              <a:rPr lang="en-GB" sz="2400" dirty="0" smtClean="0"/>
              <a:t>: makes it an offence to post indecent or obscene matter.</a:t>
            </a:r>
          </a:p>
          <a:p>
            <a:pPr marL="0" indent="0">
              <a:buNone/>
            </a:pPr>
            <a:r>
              <a:rPr lang="en-GB" sz="2400" dirty="0" smtClean="0">
                <a:solidFill>
                  <a:srgbClr val="FF0000"/>
                </a:solidFill>
              </a:rPr>
              <a:t>The Unsolicited Goods and Services Act 1971</a:t>
            </a:r>
            <a:r>
              <a:rPr lang="en-GB" sz="2400" dirty="0" smtClean="0"/>
              <a:t>: makes it an offence to send to a person unsolicited material which describes or illustrates human sexual techniques. </a:t>
            </a:r>
          </a:p>
          <a:p>
            <a:pPr marL="0" indent="0">
              <a:buNone/>
            </a:pPr>
            <a:r>
              <a:rPr lang="en-GB" sz="2400" dirty="0" smtClean="0">
                <a:solidFill>
                  <a:srgbClr val="FF0000"/>
                </a:solidFill>
              </a:rPr>
              <a:t>The Protection of Children Act 1978</a:t>
            </a:r>
            <a:r>
              <a:rPr lang="en-GB" sz="2400" dirty="0" smtClean="0"/>
              <a:t>: makes it an offence to take, distribute, publish or possess an indecent photograph of someone under the age of 16.</a:t>
            </a:r>
          </a:p>
          <a:p>
            <a:pPr marL="0" indent="0">
              <a:buNone/>
            </a:pPr>
            <a:r>
              <a:rPr lang="en-GB" sz="2400" dirty="0" smtClean="0">
                <a:solidFill>
                  <a:srgbClr val="FF0000"/>
                </a:solidFill>
              </a:rPr>
              <a:t>The Customs Consolidation Act 1876</a:t>
            </a:r>
            <a:r>
              <a:rPr lang="en-GB" sz="2400" dirty="0" smtClean="0"/>
              <a:t>: prohibits the importation of indecent or obscene work. </a:t>
            </a:r>
            <a:endParaRPr lang="en-GB" sz="2400" dirty="0"/>
          </a:p>
        </p:txBody>
      </p:sp>
      <p:pic>
        <p:nvPicPr>
          <p:cNvPr id="4" name="Picture 3"/>
          <p:cNvPicPr>
            <a:picLocks noChangeAspect="1"/>
          </p:cNvPicPr>
          <p:nvPr/>
        </p:nvPicPr>
        <p:blipFill>
          <a:blip r:embed="rId3"/>
          <a:stretch>
            <a:fillRect/>
          </a:stretch>
        </p:blipFill>
        <p:spPr>
          <a:xfrm>
            <a:off x="7688687" y="0"/>
            <a:ext cx="4335887" cy="1486627"/>
          </a:xfrm>
          <a:prstGeom prst="rect">
            <a:avLst/>
          </a:prstGeom>
        </p:spPr>
      </p:pic>
    </p:spTree>
    <p:extLst>
      <p:ext uri="{BB962C8B-B14F-4D97-AF65-F5344CB8AC3E}">
        <p14:creationId xmlns:p14="http://schemas.microsoft.com/office/powerpoint/2010/main" val="3574995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normAutofit/>
          </a:bodyPr>
          <a:lstStyle/>
          <a:p>
            <a:r>
              <a:rPr lang="en-GB" sz="2400" dirty="0" smtClean="0"/>
              <a:t>Under </a:t>
            </a:r>
            <a:r>
              <a:rPr lang="en-GB" sz="2400" dirty="0" smtClean="0">
                <a:solidFill>
                  <a:srgbClr val="FF0000"/>
                </a:solidFill>
              </a:rPr>
              <a:t>The </a:t>
            </a:r>
            <a:r>
              <a:rPr lang="en-GB" sz="2400" dirty="0">
                <a:solidFill>
                  <a:srgbClr val="FF0000"/>
                </a:solidFill>
              </a:rPr>
              <a:t>Customs Consolidation Act </a:t>
            </a:r>
            <a:r>
              <a:rPr lang="en-GB" sz="2400" dirty="0" smtClean="0">
                <a:solidFill>
                  <a:srgbClr val="FF0000"/>
                </a:solidFill>
              </a:rPr>
              <a:t>1876 </a:t>
            </a:r>
            <a:r>
              <a:rPr lang="en-GB" sz="2400" dirty="0" smtClean="0"/>
              <a:t>what are HMRC allowed to do with the material in question?</a:t>
            </a:r>
          </a:p>
          <a:p>
            <a:endParaRPr lang="en-GB" sz="2400" dirty="0"/>
          </a:p>
          <a:p>
            <a:pPr marL="0" indent="0">
              <a:buNone/>
            </a:pPr>
            <a:endParaRPr lang="en-GB" sz="2400" dirty="0" smtClean="0"/>
          </a:p>
          <a:p>
            <a:r>
              <a:rPr lang="en-GB" sz="2400" dirty="0" smtClean="0"/>
              <a:t>What happened in </a:t>
            </a:r>
            <a:r>
              <a:rPr lang="en-GB" sz="2400" i="1" dirty="0" err="1" smtClean="0">
                <a:solidFill>
                  <a:srgbClr val="00B0F0"/>
                </a:solidFill>
              </a:rPr>
              <a:t>Conegate</a:t>
            </a:r>
            <a:r>
              <a:rPr lang="en-GB" sz="2400" i="1" dirty="0" smtClean="0">
                <a:solidFill>
                  <a:srgbClr val="00B0F0"/>
                </a:solidFill>
              </a:rPr>
              <a:t> Ltd v HM Customs &amp; Excise [1986]  </a:t>
            </a:r>
            <a:endParaRPr lang="en-GB" sz="2400" i="1" dirty="0">
              <a:solidFill>
                <a:srgbClr val="00B0F0"/>
              </a:solidFill>
            </a:endParaRPr>
          </a:p>
        </p:txBody>
      </p:sp>
    </p:spTree>
    <p:extLst>
      <p:ext uri="{BB962C8B-B14F-4D97-AF65-F5344CB8AC3E}">
        <p14:creationId xmlns:p14="http://schemas.microsoft.com/office/powerpoint/2010/main" val="13550950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CONTEMPT OF COURT</a:t>
            </a:r>
            <a:endParaRPr lang="en-GB" dirty="0"/>
          </a:p>
        </p:txBody>
      </p:sp>
      <p:sp>
        <p:nvSpPr>
          <p:cNvPr id="3" name="Content Placeholder 2"/>
          <p:cNvSpPr>
            <a:spLocks noGrp="1"/>
          </p:cNvSpPr>
          <p:nvPr>
            <p:ph idx="1"/>
          </p:nvPr>
        </p:nvSpPr>
        <p:spPr/>
        <p:txBody>
          <a:bodyPr>
            <a:normAutofit/>
          </a:bodyPr>
          <a:lstStyle/>
          <a:p>
            <a:pPr marL="0" indent="0" algn="ctr">
              <a:buNone/>
            </a:pPr>
            <a:r>
              <a:rPr lang="en-GB" sz="2800" dirty="0" smtClean="0"/>
              <a:t>It can either be:</a:t>
            </a:r>
          </a:p>
          <a:p>
            <a:pPr algn="ctr">
              <a:buAutoNum type="alphaLcParenR"/>
            </a:pPr>
            <a:r>
              <a:rPr lang="en-GB" sz="2800" dirty="0" smtClean="0"/>
              <a:t>CIVIL CONTEMPT: Involving disobedience to a court order e.g. injunction</a:t>
            </a:r>
          </a:p>
          <a:p>
            <a:pPr algn="ctr">
              <a:buAutoNum type="alphaLcParenR"/>
            </a:pPr>
            <a:r>
              <a:rPr lang="en-GB" sz="2800" dirty="0" smtClean="0"/>
              <a:t>CRIMINAL CONTEMPT: covers other forms of interference with justice</a:t>
            </a:r>
          </a:p>
        </p:txBody>
      </p:sp>
    </p:spTree>
    <p:extLst>
      <p:ext uri="{BB962C8B-B14F-4D97-AF65-F5344CB8AC3E}">
        <p14:creationId xmlns:p14="http://schemas.microsoft.com/office/powerpoint/2010/main" val="29295733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CIVIL CONTEMPT</a:t>
            </a:r>
            <a:endParaRPr lang="en-GB" dirty="0"/>
          </a:p>
        </p:txBody>
      </p:sp>
      <p:sp>
        <p:nvSpPr>
          <p:cNvPr id="3" name="Content Placeholder 2"/>
          <p:cNvSpPr>
            <a:spLocks noGrp="1"/>
          </p:cNvSpPr>
          <p:nvPr>
            <p:ph idx="1"/>
          </p:nvPr>
        </p:nvSpPr>
        <p:spPr>
          <a:xfrm>
            <a:off x="677334" y="1487607"/>
            <a:ext cx="8596668" cy="4553756"/>
          </a:xfrm>
        </p:spPr>
        <p:txBody>
          <a:bodyPr>
            <a:noAutofit/>
          </a:bodyPr>
          <a:lstStyle/>
          <a:p>
            <a:r>
              <a:rPr lang="en-GB" sz="2800" dirty="0" smtClean="0"/>
              <a:t>Disobedience of a court order and is punishable in the discretion of the court by imprisonment.</a:t>
            </a:r>
          </a:p>
          <a:p>
            <a:r>
              <a:rPr lang="en-GB" sz="2800" i="1" dirty="0" smtClean="0">
                <a:solidFill>
                  <a:srgbClr val="00B0F0"/>
                </a:solidFill>
              </a:rPr>
              <a:t>Home Office v Harman [1983]</a:t>
            </a:r>
          </a:p>
          <a:p>
            <a:r>
              <a:rPr lang="en-GB" sz="2800" u="sng" dirty="0" smtClean="0"/>
              <a:t>Disobedience to court orders can be punished by</a:t>
            </a:r>
          </a:p>
          <a:p>
            <a:pPr>
              <a:buFontTx/>
              <a:buChar char="-"/>
            </a:pPr>
            <a:r>
              <a:rPr lang="en-GB" sz="2800" dirty="0" smtClean="0"/>
              <a:t>Fines</a:t>
            </a:r>
          </a:p>
          <a:p>
            <a:pPr>
              <a:buFontTx/>
              <a:buChar char="-"/>
            </a:pPr>
            <a:r>
              <a:rPr lang="en-GB" sz="2800" dirty="0" smtClean="0"/>
              <a:t>Confiscation of assets </a:t>
            </a:r>
          </a:p>
          <a:p>
            <a:pPr>
              <a:buFontTx/>
              <a:buChar char="-"/>
            </a:pPr>
            <a:r>
              <a:rPr lang="en-GB" sz="2800" dirty="0" smtClean="0"/>
              <a:t>Imprisonment for a maximum of two years</a:t>
            </a:r>
            <a:r>
              <a:rPr lang="en-GB" sz="2800" dirty="0" smtClean="0"/>
              <a:t>.</a:t>
            </a:r>
          </a:p>
          <a:p>
            <a:pPr>
              <a:buFontTx/>
              <a:buChar char="-"/>
            </a:pPr>
            <a:endParaRPr lang="en-GB" sz="2800" dirty="0"/>
          </a:p>
          <a:p>
            <a:pPr>
              <a:buFontTx/>
              <a:buChar char="-"/>
            </a:pPr>
            <a:r>
              <a:rPr lang="en-GB" sz="2800" i="1" dirty="0" err="1" smtClean="0">
                <a:solidFill>
                  <a:srgbClr val="00B0F0"/>
                </a:solidFill>
              </a:rPr>
              <a:t>Venables</a:t>
            </a:r>
            <a:r>
              <a:rPr lang="en-GB" sz="2800" i="1" dirty="0" smtClean="0">
                <a:solidFill>
                  <a:srgbClr val="00B0F0"/>
                </a:solidFill>
              </a:rPr>
              <a:t> v News Group Newspapers Ltd [2001]</a:t>
            </a:r>
          </a:p>
          <a:p>
            <a:pPr>
              <a:buFontTx/>
              <a:buChar char="-"/>
            </a:pPr>
            <a:endParaRPr lang="en-GB" sz="2800" dirty="0"/>
          </a:p>
        </p:txBody>
      </p:sp>
      <p:pic>
        <p:nvPicPr>
          <p:cNvPr id="4" name="Picture 3"/>
          <p:cNvPicPr>
            <a:picLocks noChangeAspect="1"/>
          </p:cNvPicPr>
          <p:nvPr/>
        </p:nvPicPr>
        <p:blipFill>
          <a:blip r:embed="rId3"/>
          <a:stretch>
            <a:fillRect/>
          </a:stretch>
        </p:blipFill>
        <p:spPr>
          <a:xfrm>
            <a:off x="8603522" y="4675587"/>
            <a:ext cx="2619375" cy="1743075"/>
          </a:xfrm>
          <a:prstGeom prst="rect">
            <a:avLst/>
          </a:prstGeom>
        </p:spPr>
      </p:pic>
    </p:spTree>
    <p:extLst>
      <p:ext uri="{BB962C8B-B14F-4D97-AF65-F5344CB8AC3E}">
        <p14:creationId xmlns:p14="http://schemas.microsoft.com/office/powerpoint/2010/main" val="15122422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1194" y="2729552"/>
            <a:ext cx="9703558" cy="3689091"/>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smtClean="0"/>
              <a:t>CRIMINAL CONTEMPT</a:t>
            </a:r>
            <a:endParaRPr lang="en-GB" dirty="0"/>
          </a:p>
        </p:txBody>
      </p:sp>
      <p:sp>
        <p:nvSpPr>
          <p:cNvPr id="3" name="Content Placeholder 2"/>
          <p:cNvSpPr>
            <a:spLocks noGrp="1"/>
          </p:cNvSpPr>
          <p:nvPr>
            <p:ph idx="1"/>
          </p:nvPr>
        </p:nvSpPr>
        <p:spPr>
          <a:xfrm>
            <a:off x="684506" y="1573735"/>
            <a:ext cx="8596668" cy="3880773"/>
          </a:xfrm>
        </p:spPr>
        <p:txBody>
          <a:bodyPr>
            <a:noAutofit/>
          </a:bodyPr>
          <a:lstStyle/>
          <a:p>
            <a:r>
              <a:rPr lang="en-GB" sz="2400" dirty="0" smtClean="0"/>
              <a:t>Conduct  which tends to interfere with the administration of justice in relation to particular proceedings</a:t>
            </a:r>
          </a:p>
          <a:p>
            <a:endParaRPr lang="en-GB" sz="2400" dirty="0"/>
          </a:p>
          <a:p>
            <a:pPr algn="ctr">
              <a:buAutoNum type="arabicPeriod"/>
            </a:pPr>
            <a:r>
              <a:rPr lang="en-GB" sz="2400" b="1" u="sng" dirty="0" smtClean="0">
                <a:solidFill>
                  <a:srgbClr val="00B0F0"/>
                </a:solidFill>
              </a:rPr>
              <a:t>CONTEMPT IN THE FACE OF THE COURT </a:t>
            </a:r>
          </a:p>
          <a:p>
            <a:pPr marL="0" indent="0" algn="ctr">
              <a:buNone/>
            </a:pPr>
            <a:r>
              <a:rPr lang="en-GB" sz="2400" dirty="0" smtClean="0"/>
              <a:t>(interfering with the process of a hearing)</a:t>
            </a:r>
          </a:p>
          <a:p>
            <a:pPr marL="0" indent="0">
              <a:buNone/>
            </a:pPr>
            <a:r>
              <a:rPr lang="en-GB" sz="2400" i="1" dirty="0" err="1" smtClean="0">
                <a:solidFill>
                  <a:srgbClr val="FF0000"/>
                </a:solidFill>
              </a:rPr>
              <a:t>Balogh</a:t>
            </a:r>
            <a:r>
              <a:rPr lang="en-GB" sz="2400" i="1" dirty="0" smtClean="0">
                <a:solidFill>
                  <a:srgbClr val="FF0000"/>
                </a:solidFill>
              </a:rPr>
              <a:t> v St Albans Crown Court [1975] </a:t>
            </a:r>
            <a:r>
              <a:rPr lang="en-GB" sz="2400" dirty="0" smtClean="0"/>
              <a:t>– A solicitors clerk was jailed for attempting to pump laughing gas into the air conditioning of a court. </a:t>
            </a:r>
            <a:endParaRPr lang="en-GB" sz="2400" dirty="0"/>
          </a:p>
          <a:p>
            <a:pPr marL="0" indent="0">
              <a:buNone/>
            </a:pPr>
            <a:r>
              <a:rPr lang="en-GB" sz="2400" dirty="0" smtClean="0"/>
              <a:t>This would also include a physical attack on a judge or a witnesses refusal to answer a question</a:t>
            </a:r>
            <a:endParaRPr lang="en-GB" sz="2400" dirty="0"/>
          </a:p>
        </p:txBody>
      </p:sp>
      <p:pic>
        <p:nvPicPr>
          <p:cNvPr id="5" name="Picture 4"/>
          <p:cNvPicPr>
            <a:picLocks noChangeAspect="1"/>
          </p:cNvPicPr>
          <p:nvPr/>
        </p:nvPicPr>
        <p:blipFill>
          <a:blip r:embed="rId3"/>
          <a:stretch>
            <a:fillRect/>
          </a:stretch>
        </p:blipFill>
        <p:spPr>
          <a:xfrm>
            <a:off x="8834274" y="4876800"/>
            <a:ext cx="3174648" cy="1733525"/>
          </a:xfrm>
          <a:prstGeom prst="rect">
            <a:avLst/>
          </a:prstGeom>
        </p:spPr>
      </p:pic>
    </p:spTree>
    <p:extLst>
      <p:ext uri="{BB962C8B-B14F-4D97-AF65-F5344CB8AC3E}">
        <p14:creationId xmlns:p14="http://schemas.microsoft.com/office/powerpoint/2010/main" val="1226667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CRIMINAL CONTEMPT</a:t>
            </a:r>
            <a:endParaRPr lang="en-GB" dirty="0"/>
          </a:p>
        </p:txBody>
      </p:sp>
      <p:sp>
        <p:nvSpPr>
          <p:cNvPr id="3" name="Content Placeholder 2"/>
          <p:cNvSpPr>
            <a:spLocks noGrp="1"/>
          </p:cNvSpPr>
          <p:nvPr>
            <p:ph idx="1"/>
          </p:nvPr>
        </p:nvSpPr>
        <p:spPr>
          <a:xfrm>
            <a:off x="1045824" y="1538290"/>
            <a:ext cx="8596668" cy="3880773"/>
          </a:xfrm>
        </p:spPr>
        <p:txBody>
          <a:bodyPr/>
          <a:lstStyle/>
          <a:p>
            <a:pPr marL="0" indent="0" algn="ctr">
              <a:buNone/>
            </a:pPr>
            <a:r>
              <a:rPr lang="en-GB" sz="2400" b="1" dirty="0" smtClean="0"/>
              <a:t>2. </a:t>
            </a:r>
            <a:r>
              <a:rPr lang="en-GB" sz="2400" b="1" u="sng" dirty="0" smtClean="0">
                <a:solidFill>
                  <a:srgbClr val="00B0F0"/>
                </a:solidFill>
              </a:rPr>
              <a:t>CONTEMPT OUT OF COURT OTHER THAN IN RELATION TO FUTURE PROCEEDINGS</a:t>
            </a:r>
          </a:p>
          <a:p>
            <a:pPr marL="0" indent="0" algn="ctr">
              <a:buNone/>
            </a:pPr>
            <a:r>
              <a:rPr lang="en-GB" sz="2400" dirty="0" err="1" smtClean="0"/>
              <a:t>E.g</a:t>
            </a:r>
            <a:r>
              <a:rPr lang="en-GB" sz="2400" dirty="0" smtClean="0"/>
              <a:t> abusive criticism of a judges conduct of a case, the publication of material concerning proceedings in private or obstructing court officers. </a:t>
            </a:r>
          </a:p>
          <a:p>
            <a:pPr marL="0" indent="0" algn="ctr">
              <a:buNone/>
            </a:pPr>
            <a:r>
              <a:rPr lang="en-GB" sz="2400" dirty="0" smtClean="0"/>
              <a:t>Nowadays, few judges would punish journalists for criticising them </a:t>
            </a:r>
          </a:p>
          <a:p>
            <a:pPr marL="0" indent="0">
              <a:buNone/>
            </a:pPr>
            <a:endParaRPr lang="en-GB" dirty="0"/>
          </a:p>
          <a:p>
            <a:pPr marL="0" indent="0">
              <a:buNone/>
            </a:pPr>
            <a:endParaRPr lang="en-GB" dirty="0"/>
          </a:p>
        </p:txBody>
      </p:sp>
      <p:pic>
        <p:nvPicPr>
          <p:cNvPr id="4" name="Picture 3"/>
          <p:cNvPicPr>
            <a:picLocks noChangeAspect="1"/>
          </p:cNvPicPr>
          <p:nvPr/>
        </p:nvPicPr>
        <p:blipFill>
          <a:blip r:embed="rId3"/>
          <a:stretch>
            <a:fillRect/>
          </a:stretch>
        </p:blipFill>
        <p:spPr>
          <a:xfrm>
            <a:off x="3870633" y="4566576"/>
            <a:ext cx="2676525" cy="1704975"/>
          </a:xfrm>
          <a:prstGeom prst="rect">
            <a:avLst/>
          </a:prstGeom>
        </p:spPr>
      </p:pic>
    </p:spTree>
    <p:extLst>
      <p:ext uri="{BB962C8B-B14F-4D97-AF65-F5344CB8AC3E}">
        <p14:creationId xmlns:p14="http://schemas.microsoft.com/office/powerpoint/2010/main" val="948928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60976" y="-78781"/>
            <a:ext cx="8596668" cy="1320800"/>
          </a:xfrm>
        </p:spPr>
        <p:txBody>
          <a:bodyPr/>
          <a:lstStyle/>
          <a:p>
            <a:r>
              <a:rPr lang="en-GB" dirty="0" smtClean="0"/>
              <a:t>Criminal contempt</a:t>
            </a:r>
            <a:endParaRPr lang="en-GB" dirty="0"/>
          </a:p>
        </p:txBody>
      </p:sp>
      <p:sp>
        <p:nvSpPr>
          <p:cNvPr id="3" name="Content Placeholder 2"/>
          <p:cNvSpPr>
            <a:spLocks noGrp="1"/>
          </p:cNvSpPr>
          <p:nvPr>
            <p:ph idx="1"/>
          </p:nvPr>
        </p:nvSpPr>
        <p:spPr>
          <a:xfrm>
            <a:off x="515985" y="1029985"/>
            <a:ext cx="8596668" cy="3880773"/>
          </a:xfrm>
        </p:spPr>
        <p:txBody>
          <a:bodyPr>
            <a:noAutofit/>
          </a:bodyPr>
          <a:lstStyle/>
          <a:p>
            <a:pPr marL="0" indent="0" algn="ctr">
              <a:buNone/>
            </a:pPr>
            <a:r>
              <a:rPr lang="en-GB" b="1" dirty="0" smtClean="0"/>
              <a:t>3</a:t>
            </a:r>
            <a:r>
              <a:rPr lang="en-GB" sz="2400" b="1" dirty="0" smtClean="0"/>
              <a:t>. CONTEMPT OUT OF COURT IN RELATION TO FUTURE PROCEEDINGS</a:t>
            </a:r>
          </a:p>
          <a:p>
            <a:pPr>
              <a:buFontTx/>
              <a:buChar char="-"/>
            </a:pPr>
            <a:r>
              <a:rPr lang="en-GB" sz="2400" dirty="0" smtClean="0"/>
              <a:t>Has been subject to much debate after </a:t>
            </a:r>
            <a:r>
              <a:rPr lang="en-GB" sz="2400" i="1" dirty="0" smtClean="0">
                <a:solidFill>
                  <a:srgbClr val="00B0F0"/>
                </a:solidFill>
              </a:rPr>
              <a:t>Attorney General v Times Newspapers [1974] </a:t>
            </a:r>
          </a:p>
          <a:p>
            <a:pPr>
              <a:buFontTx/>
              <a:buChar char="-"/>
            </a:pPr>
            <a:r>
              <a:rPr lang="en-GB" sz="2400" i="1" dirty="0" smtClean="0">
                <a:solidFill>
                  <a:srgbClr val="00B0F0"/>
                </a:solidFill>
              </a:rPr>
              <a:t>Ss1 and 2 Contempt of Court Act 1981 (CCA 1981) </a:t>
            </a:r>
            <a:r>
              <a:rPr lang="en-GB" sz="2400" i="1" dirty="0" smtClean="0"/>
              <a:t>states that contempt may be committed where appeal hearings are pending as this creates a substantial risk that the administration of justice will be seriously impeded.</a:t>
            </a:r>
          </a:p>
          <a:p>
            <a:pPr marL="0" indent="0">
              <a:buNone/>
            </a:pPr>
            <a:endParaRPr lang="en-GB" sz="2400" i="1" dirty="0">
              <a:solidFill>
                <a:srgbClr val="FF0000"/>
              </a:solidFill>
            </a:endParaRPr>
          </a:p>
          <a:p>
            <a:pPr marL="0" indent="0">
              <a:buNone/>
            </a:pPr>
            <a:r>
              <a:rPr lang="en-GB" sz="2400" dirty="0" smtClean="0">
                <a:solidFill>
                  <a:schemeClr val="tx1"/>
                </a:solidFill>
              </a:rPr>
              <a:t>Contempt is a much greater problem in criminal trials: </a:t>
            </a:r>
            <a:r>
              <a:rPr lang="en-GB" sz="2400" i="1" dirty="0" smtClean="0">
                <a:solidFill>
                  <a:srgbClr val="00B0F0"/>
                </a:solidFill>
              </a:rPr>
              <a:t>Attorney </a:t>
            </a:r>
            <a:r>
              <a:rPr lang="en-GB" sz="2400" i="1" dirty="0" smtClean="0">
                <a:solidFill>
                  <a:srgbClr val="00B0F0"/>
                </a:solidFill>
              </a:rPr>
              <a:t>General v News Group Newspapers [1989]</a:t>
            </a:r>
            <a:endParaRPr lang="en-GB" sz="2400" i="1" dirty="0">
              <a:solidFill>
                <a:srgbClr val="00B0F0"/>
              </a:solidFill>
            </a:endParaRPr>
          </a:p>
        </p:txBody>
      </p:sp>
      <p:pic>
        <p:nvPicPr>
          <p:cNvPr id="4" name="Picture 3"/>
          <p:cNvPicPr>
            <a:picLocks noChangeAspect="1"/>
          </p:cNvPicPr>
          <p:nvPr/>
        </p:nvPicPr>
        <p:blipFill>
          <a:blip r:embed="rId3"/>
          <a:stretch>
            <a:fillRect/>
          </a:stretch>
        </p:blipFill>
        <p:spPr>
          <a:xfrm>
            <a:off x="9112653" y="2160589"/>
            <a:ext cx="2619375" cy="1743075"/>
          </a:xfrm>
          <a:prstGeom prst="rect">
            <a:avLst/>
          </a:prstGeom>
        </p:spPr>
      </p:pic>
      <p:pic>
        <p:nvPicPr>
          <p:cNvPr id="5" name="Picture 4"/>
          <p:cNvPicPr>
            <a:picLocks noChangeAspect="1"/>
          </p:cNvPicPr>
          <p:nvPr/>
        </p:nvPicPr>
        <p:blipFill>
          <a:blip r:embed="rId4"/>
          <a:stretch>
            <a:fillRect/>
          </a:stretch>
        </p:blipFill>
        <p:spPr>
          <a:xfrm>
            <a:off x="8587154" y="4910758"/>
            <a:ext cx="2667000" cy="1040130"/>
          </a:xfrm>
          <a:prstGeom prst="rect">
            <a:avLst/>
          </a:prstGeom>
        </p:spPr>
      </p:pic>
    </p:spTree>
    <p:extLst>
      <p:ext uri="{BB962C8B-B14F-4D97-AF65-F5344CB8AC3E}">
        <p14:creationId xmlns:p14="http://schemas.microsoft.com/office/powerpoint/2010/main" val="38575906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673641" y="2548298"/>
            <a:ext cx="4042610" cy="1077218"/>
          </a:xfrm>
          <a:prstGeom prst="rect">
            <a:avLst/>
          </a:prstGeom>
          <a:noFill/>
        </p:spPr>
        <p:txBody>
          <a:bodyPr wrap="square" rtlCol="0">
            <a:spAutoFit/>
          </a:bodyPr>
          <a:lstStyle/>
          <a:p>
            <a:r>
              <a:rPr lang="en-GB" sz="3200" b="1" dirty="0" smtClean="0"/>
              <a:t>OTHER EXAMPLES INCLUDE . . .</a:t>
            </a:r>
            <a:endParaRPr lang="en-GB" sz="3200" b="1" dirty="0"/>
          </a:p>
        </p:txBody>
      </p:sp>
      <p:sp>
        <p:nvSpPr>
          <p:cNvPr id="5" name="TextBox 4"/>
          <p:cNvSpPr txBox="1"/>
          <p:nvPr/>
        </p:nvSpPr>
        <p:spPr>
          <a:xfrm>
            <a:off x="6866020" y="352926"/>
            <a:ext cx="4684295" cy="1415772"/>
          </a:xfrm>
          <a:prstGeom prst="rect">
            <a:avLst/>
          </a:prstGeom>
          <a:solidFill>
            <a:schemeClr val="bg1"/>
          </a:solidFill>
        </p:spPr>
        <p:txBody>
          <a:bodyPr wrap="square" rtlCol="0">
            <a:spAutoFit/>
          </a:bodyPr>
          <a:lstStyle/>
          <a:p>
            <a:r>
              <a:rPr lang="en-GB" sz="3200" b="1" u="sng" dirty="0" smtClean="0"/>
              <a:t>Public Order</a:t>
            </a:r>
          </a:p>
          <a:p>
            <a:r>
              <a:rPr lang="en-GB" dirty="0" smtClean="0">
                <a:solidFill>
                  <a:srgbClr val="FF0000"/>
                </a:solidFill>
              </a:rPr>
              <a:t>Public Order Act (1986)</a:t>
            </a:r>
          </a:p>
          <a:p>
            <a:r>
              <a:rPr lang="en-GB" dirty="0" smtClean="0"/>
              <a:t>Prevent verbal communication that could threaten the peace and order of society</a:t>
            </a:r>
            <a:endParaRPr lang="en-GB" dirty="0"/>
          </a:p>
        </p:txBody>
      </p:sp>
      <p:sp>
        <p:nvSpPr>
          <p:cNvPr id="6" name="TextBox 5"/>
          <p:cNvSpPr txBox="1"/>
          <p:nvPr/>
        </p:nvSpPr>
        <p:spPr>
          <a:xfrm>
            <a:off x="7844589" y="3625516"/>
            <a:ext cx="3705726" cy="1354217"/>
          </a:xfrm>
          <a:prstGeom prst="rect">
            <a:avLst/>
          </a:prstGeom>
          <a:solidFill>
            <a:schemeClr val="bg1"/>
          </a:solidFill>
        </p:spPr>
        <p:txBody>
          <a:bodyPr wrap="square" rtlCol="0">
            <a:spAutoFit/>
          </a:bodyPr>
          <a:lstStyle/>
          <a:p>
            <a:r>
              <a:rPr lang="en-GB" sz="2800" b="1" u="sng" dirty="0" smtClean="0"/>
              <a:t>Official secrets</a:t>
            </a:r>
          </a:p>
          <a:p>
            <a:r>
              <a:rPr lang="en-GB" dirty="0" smtClean="0">
                <a:solidFill>
                  <a:srgbClr val="FF0000"/>
                </a:solidFill>
              </a:rPr>
              <a:t>Official secrets Act (1911,1989)</a:t>
            </a:r>
          </a:p>
          <a:p>
            <a:r>
              <a:rPr lang="en-GB" dirty="0" smtClean="0"/>
              <a:t>Protects official information in order to protect state security.</a:t>
            </a:r>
            <a:endParaRPr lang="en-GB" dirty="0"/>
          </a:p>
        </p:txBody>
      </p:sp>
      <p:sp>
        <p:nvSpPr>
          <p:cNvPr id="7" name="TextBox 6"/>
          <p:cNvSpPr txBox="1"/>
          <p:nvPr/>
        </p:nvSpPr>
        <p:spPr>
          <a:xfrm>
            <a:off x="481263" y="352926"/>
            <a:ext cx="4924926" cy="1415772"/>
          </a:xfrm>
          <a:prstGeom prst="rect">
            <a:avLst/>
          </a:prstGeom>
          <a:noFill/>
        </p:spPr>
        <p:txBody>
          <a:bodyPr wrap="square" rtlCol="0">
            <a:spAutoFit/>
          </a:bodyPr>
          <a:lstStyle/>
          <a:p>
            <a:r>
              <a:rPr lang="en-GB" sz="3200" b="1" u="sng" dirty="0" smtClean="0"/>
              <a:t>Breach of confidence</a:t>
            </a:r>
          </a:p>
          <a:p>
            <a:r>
              <a:rPr lang="en-GB" dirty="0" smtClean="0"/>
              <a:t>Allows an innocent party to claim remedies where another party has breached confidentiality</a:t>
            </a:r>
            <a:endParaRPr lang="en-GB" dirty="0"/>
          </a:p>
        </p:txBody>
      </p:sp>
      <p:sp>
        <p:nvSpPr>
          <p:cNvPr id="8" name="TextBox 7"/>
          <p:cNvSpPr txBox="1"/>
          <p:nvPr/>
        </p:nvSpPr>
        <p:spPr>
          <a:xfrm>
            <a:off x="224589" y="2670829"/>
            <a:ext cx="2662990" cy="2215991"/>
          </a:xfrm>
          <a:prstGeom prst="rect">
            <a:avLst/>
          </a:prstGeom>
          <a:noFill/>
        </p:spPr>
        <p:txBody>
          <a:bodyPr wrap="square" rtlCol="0">
            <a:spAutoFit/>
          </a:bodyPr>
          <a:lstStyle/>
          <a:p>
            <a:r>
              <a:rPr lang="en-GB" sz="2400" b="1" u="sng" dirty="0" smtClean="0"/>
              <a:t>Broadcasting and electronic media</a:t>
            </a:r>
          </a:p>
          <a:p>
            <a:r>
              <a:rPr lang="en-GB" dirty="0" smtClean="0"/>
              <a:t>E.g. BBC has obligations arising from its Royal Charter that it must maintain political impartiality</a:t>
            </a:r>
            <a:endParaRPr lang="en-GB" dirty="0"/>
          </a:p>
        </p:txBody>
      </p:sp>
      <p:sp>
        <p:nvSpPr>
          <p:cNvPr id="9" name="TextBox 8"/>
          <p:cNvSpPr txBox="1"/>
          <p:nvPr/>
        </p:nvSpPr>
        <p:spPr>
          <a:xfrm>
            <a:off x="2951748" y="4718339"/>
            <a:ext cx="4267201" cy="1661993"/>
          </a:xfrm>
          <a:prstGeom prst="rect">
            <a:avLst/>
          </a:prstGeom>
          <a:noFill/>
        </p:spPr>
        <p:txBody>
          <a:bodyPr wrap="square" rtlCol="0">
            <a:spAutoFit/>
          </a:bodyPr>
          <a:lstStyle/>
          <a:p>
            <a:r>
              <a:rPr lang="en-GB" sz="2400" b="1" u="sng" dirty="0" smtClean="0"/>
              <a:t>Press subject to “D” notices</a:t>
            </a:r>
            <a:r>
              <a:rPr lang="en-GB" dirty="0" smtClean="0"/>
              <a:t>:</a:t>
            </a:r>
          </a:p>
          <a:p>
            <a:r>
              <a:rPr lang="en-GB" dirty="0" smtClean="0"/>
              <a:t>Issued by government departments to prevent the press from publishing info in the interest of national security.</a:t>
            </a:r>
            <a:endParaRPr lang="en-GB" dirty="0"/>
          </a:p>
        </p:txBody>
      </p:sp>
    </p:spTree>
    <p:extLst>
      <p:ext uri="{BB962C8B-B14F-4D97-AF65-F5344CB8AC3E}">
        <p14:creationId xmlns:p14="http://schemas.microsoft.com/office/powerpoint/2010/main" val="32728486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normAutofit/>
          </a:bodyPr>
          <a:lstStyle/>
          <a:p>
            <a:pPr marL="0" indent="0" algn="ctr">
              <a:buNone/>
            </a:pPr>
            <a:r>
              <a:rPr lang="en-GB" sz="4000" dirty="0" smtClean="0"/>
              <a:t>How is our right to privacy protected?</a:t>
            </a:r>
            <a:endParaRPr lang="en-GB" sz="4000" dirty="0"/>
          </a:p>
        </p:txBody>
      </p:sp>
    </p:spTree>
    <p:extLst>
      <p:ext uri="{BB962C8B-B14F-4D97-AF65-F5344CB8AC3E}">
        <p14:creationId xmlns:p14="http://schemas.microsoft.com/office/powerpoint/2010/main" val="23014095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Public Interest Disclosure Act (1998)</a:t>
            </a:r>
            <a:endParaRPr lang="en-GB" dirty="0"/>
          </a:p>
        </p:txBody>
      </p:sp>
      <p:sp>
        <p:nvSpPr>
          <p:cNvPr id="3" name="Content Placeholder 2"/>
          <p:cNvSpPr>
            <a:spLocks noGrp="1"/>
          </p:cNvSpPr>
          <p:nvPr>
            <p:ph idx="1"/>
          </p:nvPr>
        </p:nvSpPr>
        <p:spPr>
          <a:xfrm>
            <a:off x="677333" y="1540043"/>
            <a:ext cx="8963971" cy="4501320"/>
          </a:xfrm>
        </p:spPr>
        <p:txBody>
          <a:bodyPr>
            <a:noAutofit/>
          </a:bodyPr>
          <a:lstStyle/>
          <a:p>
            <a:r>
              <a:rPr lang="en-GB" sz="2400" dirty="0" smtClean="0"/>
              <a:t>‘Whistle Blowers charter’</a:t>
            </a:r>
          </a:p>
          <a:p>
            <a:r>
              <a:rPr lang="en-GB" sz="2400" dirty="0" smtClean="0"/>
              <a:t>Aims to encourage freedom of speech in employment situations.</a:t>
            </a:r>
          </a:p>
          <a:p>
            <a:r>
              <a:rPr lang="en-GB" sz="2400" dirty="0" smtClean="0"/>
              <a:t>Provides protection to workers who expose wrongdoings by their employers</a:t>
            </a:r>
          </a:p>
          <a:p>
            <a:r>
              <a:rPr lang="en-GB" sz="2400" dirty="0" smtClean="0"/>
              <a:t>Employment Rights Act 1996 (as amended by PIDA 1998).</a:t>
            </a:r>
          </a:p>
          <a:p>
            <a:endParaRPr lang="en-GB" sz="2400" dirty="0"/>
          </a:p>
          <a:p>
            <a:pPr marL="0" indent="0" algn="ctr">
              <a:buNone/>
            </a:pPr>
            <a:r>
              <a:rPr lang="en-GB" sz="2400" dirty="0" smtClean="0">
                <a:solidFill>
                  <a:schemeClr val="accent2">
                    <a:lumMod val="60000"/>
                    <a:lumOff val="40000"/>
                  </a:schemeClr>
                </a:solidFill>
              </a:rPr>
              <a:t>Workers who make disclosures should ….</a:t>
            </a:r>
          </a:p>
          <a:p>
            <a:pPr algn="ctr">
              <a:buFontTx/>
              <a:buChar char="-"/>
            </a:pPr>
            <a:r>
              <a:rPr lang="en-GB" sz="2400" dirty="0" smtClean="0"/>
              <a:t>Not be subject to any detriment by their employer</a:t>
            </a:r>
          </a:p>
          <a:p>
            <a:pPr algn="ctr">
              <a:buFontTx/>
              <a:buChar char="-"/>
            </a:pPr>
            <a:r>
              <a:rPr lang="en-GB" sz="2400" dirty="0" smtClean="0"/>
              <a:t>Not to be dismissed</a:t>
            </a:r>
          </a:p>
          <a:p>
            <a:pPr algn="ctr">
              <a:buFontTx/>
              <a:buChar char="-"/>
            </a:pPr>
            <a:r>
              <a:rPr lang="en-GB" sz="2400" dirty="0" smtClean="0"/>
              <a:t>Not to be selected for redundancy</a:t>
            </a:r>
          </a:p>
        </p:txBody>
      </p:sp>
    </p:spTree>
    <p:extLst>
      <p:ext uri="{BB962C8B-B14F-4D97-AF65-F5344CB8AC3E}">
        <p14:creationId xmlns:p14="http://schemas.microsoft.com/office/powerpoint/2010/main" val="11663980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err="1" smtClean="0"/>
              <a:t>Leveson</a:t>
            </a:r>
            <a:r>
              <a:rPr lang="en-GB" dirty="0" smtClean="0"/>
              <a:t> Inquiry</a:t>
            </a:r>
            <a:endParaRPr lang="en-GB" dirty="0"/>
          </a:p>
        </p:txBody>
      </p:sp>
      <p:sp>
        <p:nvSpPr>
          <p:cNvPr id="3" name="Content Placeholder 2"/>
          <p:cNvSpPr>
            <a:spLocks noGrp="1"/>
          </p:cNvSpPr>
          <p:nvPr>
            <p:ph idx="1"/>
          </p:nvPr>
        </p:nvSpPr>
        <p:spPr/>
        <p:txBody>
          <a:bodyPr/>
          <a:lstStyle/>
          <a:p>
            <a:r>
              <a:rPr lang="en-GB" dirty="0">
                <a:hlinkClick r:id="rId3"/>
              </a:rPr>
              <a:t>https://</a:t>
            </a:r>
            <a:r>
              <a:rPr lang="en-GB" dirty="0" smtClean="0">
                <a:hlinkClick r:id="rId3"/>
              </a:rPr>
              <a:t>www.theguardian.com/media/2012/nov/28/leveson-inquiry-press-police-politicians</a:t>
            </a:r>
            <a:endParaRPr lang="en-GB" dirty="0" smtClean="0"/>
          </a:p>
          <a:p>
            <a:pPr marL="0" indent="0">
              <a:buNone/>
            </a:pPr>
            <a:endParaRPr lang="en-GB" dirty="0"/>
          </a:p>
        </p:txBody>
      </p:sp>
      <p:pic>
        <p:nvPicPr>
          <p:cNvPr id="4" name="Picture 3"/>
          <p:cNvPicPr>
            <a:picLocks noChangeAspect="1"/>
          </p:cNvPicPr>
          <p:nvPr/>
        </p:nvPicPr>
        <p:blipFill rotWithShape="1">
          <a:blip r:embed="rId4"/>
          <a:srcRect l="28820" t="13632" r="36882" b="3821"/>
          <a:stretch/>
        </p:blipFill>
        <p:spPr>
          <a:xfrm>
            <a:off x="3513762" y="2743150"/>
            <a:ext cx="2845941" cy="3852859"/>
          </a:xfrm>
          <a:prstGeom prst="rect">
            <a:avLst/>
          </a:prstGeom>
        </p:spPr>
      </p:pic>
    </p:spTree>
    <p:extLst>
      <p:ext uri="{BB962C8B-B14F-4D97-AF65-F5344CB8AC3E}">
        <p14:creationId xmlns:p14="http://schemas.microsoft.com/office/powerpoint/2010/main" val="7974448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normAutofit/>
          </a:bodyPr>
          <a:lstStyle/>
          <a:p>
            <a:pPr marL="0" indent="0" algn="ctr">
              <a:buNone/>
            </a:pPr>
            <a:r>
              <a:rPr lang="en-GB" sz="3200" dirty="0" smtClean="0"/>
              <a:t>FOLLOWING THE LEVESON INQUIRY, RECOMMENDATIONS WERE MADE IN AN EFFORT TO PREVENT SOMETHING SIMILAR HAPPENING AGAIN. WHAT WERE THEY?</a:t>
            </a:r>
            <a:endParaRPr lang="en-GB" sz="3200" dirty="0"/>
          </a:p>
        </p:txBody>
      </p:sp>
    </p:spTree>
    <p:extLst>
      <p:ext uri="{BB962C8B-B14F-4D97-AF65-F5344CB8AC3E}">
        <p14:creationId xmlns:p14="http://schemas.microsoft.com/office/powerpoint/2010/main" val="97572369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597</TotalTime>
  <Words>1548</Words>
  <Application>Microsoft Office PowerPoint</Application>
  <PresentationFormat>Widescreen</PresentationFormat>
  <Paragraphs>153</Paragraphs>
  <Slides>16</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Trebuchet MS</vt:lpstr>
      <vt:lpstr>Wingdings 3</vt:lpstr>
      <vt:lpstr>Facet</vt:lpstr>
      <vt:lpstr>FREEDOM OF EXPRESSION </vt:lpstr>
      <vt:lpstr>LEARNING OBJECTIVES: </vt:lpstr>
      <vt:lpstr>INTRODUCTION</vt:lpstr>
      <vt:lpstr>INCITEMENT TO DISAFFECTION</vt:lpstr>
      <vt:lpstr>OBSCENITY </vt:lpstr>
      <vt:lpstr>TASK</vt:lpstr>
      <vt:lpstr>CONTEMPT OF COURT</vt:lpstr>
      <vt:lpstr>CIVIL CONTEMPT</vt:lpstr>
      <vt:lpstr>CRIMINAL CONTEMPT</vt:lpstr>
      <vt:lpstr>CRIMINAL CONTEMPT</vt:lpstr>
      <vt:lpstr>Criminal contempt</vt:lpstr>
      <vt:lpstr>PowerPoint Presentation</vt:lpstr>
      <vt:lpstr>TASK:</vt:lpstr>
      <vt:lpstr>Public Interest Disclosure Act (1998)</vt:lpstr>
      <vt:lpstr>The Leveson Inquiry</vt:lpstr>
      <vt:lpstr>TASK</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FREEDOM OF EXPRESSION</dc:title>
  <dc:creator>Laura Knight</dc:creator>
  <cp:lastModifiedBy>Laura Knight</cp:lastModifiedBy>
  <cp:revision>36</cp:revision>
  <cp:lastPrinted>2018-03-20T14:24:01Z</cp:lastPrinted>
  <dcterms:created xsi:type="dcterms:W3CDTF">2017-03-20T13:08:39Z</dcterms:created>
  <dcterms:modified xsi:type="dcterms:W3CDTF">2018-03-21T10:24:38Z</dcterms:modified>
</cp:coreProperties>
</file>