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18288000" cy="10287000"/>
  <p:notesSz cx="6858000" cy="9144000"/>
  <p:embeddedFontLst>
    <p:embeddedFont>
      <p:font typeface="Arial Bold" panose="020B0704020202020204" pitchFamily="34" charset="0"/>
      <p:regular r:id="rId3"/>
      <p:bold r:id="rId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0" d="100"/>
          <a:sy n="70" d="100"/>
        </p:scale>
        <p:origin x="774"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font" Target="fonts/font1.fntdata"/><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font" Target="fonts/font2.fntdata"/><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cian Jirlaianu" userId="fe76c8a6-424d-427f-9f08-05273fcfc705" providerId="ADAL" clId="{4F6B2B42-2087-40C7-B95E-71BE9CE79970}"/>
    <pc:docChg chg="delSld">
      <pc:chgData name="Lucian Jirlaianu" userId="fe76c8a6-424d-427f-9f08-05273fcfc705" providerId="ADAL" clId="{4F6B2B42-2087-40C7-B95E-71BE9CE79970}" dt="2025-11-19T12:45:31.169" v="0" actId="47"/>
      <pc:docMkLst>
        <pc:docMk/>
      </pc:docMkLst>
      <pc:sldChg chg="del">
        <pc:chgData name="Lucian Jirlaianu" userId="fe76c8a6-424d-427f-9f08-05273fcfc705" providerId="ADAL" clId="{4F6B2B42-2087-40C7-B95E-71BE9CE79970}" dt="2025-11-19T12:45:31.169" v="0" actId="47"/>
        <pc:sldMkLst>
          <pc:docMk/>
          <pc:sldMk cId="0" sldId="257"/>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svg"/><Relationship Id="rId13" Type="http://schemas.openxmlformats.org/officeDocument/2006/relationships/image" Target="../media/image12.png"/><Relationship Id="rId18" Type="http://schemas.openxmlformats.org/officeDocument/2006/relationships/image" Target="../media/image17.svg"/><Relationship Id="rId3" Type="http://schemas.openxmlformats.org/officeDocument/2006/relationships/image" Target="../media/image2.png"/><Relationship Id="rId21" Type="http://schemas.openxmlformats.org/officeDocument/2006/relationships/image" Target="../media/image20.png"/><Relationship Id="rId7" Type="http://schemas.openxmlformats.org/officeDocument/2006/relationships/image" Target="../media/image6.png"/><Relationship Id="rId12" Type="http://schemas.openxmlformats.org/officeDocument/2006/relationships/image" Target="../media/image11.png"/><Relationship Id="rId17" Type="http://schemas.openxmlformats.org/officeDocument/2006/relationships/image" Target="../media/image16.png"/><Relationship Id="rId25" Type="http://schemas.openxmlformats.org/officeDocument/2006/relationships/image" Target="../media/image23.png"/><Relationship Id="rId2" Type="http://schemas.openxmlformats.org/officeDocument/2006/relationships/image" Target="../media/image1.jpeg"/><Relationship Id="rId16" Type="http://schemas.openxmlformats.org/officeDocument/2006/relationships/image" Target="../media/image15.svg"/><Relationship Id="rId20" Type="http://schemas.openxmlformats.org/officeDocument/2006/relationships/image" Target="../media/image19.svg"/><Relationship Id="rId1" Type="http://schemas.openxmlformats.org/officeDocument/2006/relationships/slideLayout" Target="../slideLayouts/slideLayout7.xml"/><Relationship Id="rId6" Type="http://schemas.openxmlformats.org/officeDocument/2006/relationships/image" Target="../media/image5.svg"/><Relationship Id="rId11" Type="http://schemas.openxmlformats.org/officeDocument/2006/relationships/image" Target="../media/image10.png"/><Relationship Id="rId24" Type="http://schemas.openxmlformats.org/officeDocument/2006/relationships/image" Target="../media/image22.png"/><Relationship Id="rId5" Type="http://schemas.openxmlformats.org/officeDocument/2006/relationships/image" Target="../media/image4.png"/><Relationship Id="rId15" Type="http://schemas.openxmlformats.org/officeDocument/2006/relationships/image" Target="../media/image14.png"/><Relationship Id="rId23" Type="http://schemas.openxmlformats.org/officeDocument/2006/relationships/hyperlink" Target="https://www.accenture.com/cr-en/insights/freight-logistics/digital-transformation?utm_source=chatgpt.com" TargetMode="External"/><Relationship Id="rId10" Type="http://schemas.openxmlformats.org/officeDocument/2006/relationships/image" Target="../media/image9.svg"/><Relationship Id="rId19" Type="http://schemas.openxmlformats.org/officeDocument/2006/relationships/image" Target="../media/image18.png"/><Relationship Id="rId4" Type="http://schemas.openxmlformats.org/officeDocument/2006/relationships/image" Target="../media/image3.svg"/><Relationship Id="rId9" Type="http://schemas.openxmlformats.org/officeDocument/2006/relationships/image" Target="../media/image8.png"/><Relationship Id="rId14" Type="http://schemas.openxmlformats.org/officeDocument/2006/relationships/image" Target="../media/image13.svg"/><Relationship Id="rId22" Type="http://schemas.openxmlformats.org/officeDocument/2006/relationships/image" Target="../media/image2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5111" b="-15111"/>
            </a:stretch>
          </a:blipFill>
        </p:spPr>
        <p:txBody>
          <a:bodyPr/>
          <a:lstStyle/>
          <a:p>
            <a:endParaRPr lang="en-GB"/>
          </a:p>
        </p:txBody>
      </p:sp>
      <p:grpSp>
        <p:nvGrpSpPr>
          <p:cNvPr id="3" name="Group 3"/>
          <p:cNvGrpSpPr/>
          <p:nvPr/>
        </p:nvGrpSpPr>
        <p:grpSpPr>
          <a:xfrm>
            <a:off x="4832596" y="731518"/>
            <a:ext cx="709534" cy="709534"/>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lnTo>
                    <a:pt x="406400" y="0"/>
                  </a:lnTo>
                  <a:close/>
                </a:path>
              </a:pathLst>
            </a:custGeom>
            <a:solidFill>
              <a:srgbClr val="D5BBCA"/>
            </a:solidFill>
            <a:ln w="9525" cap="sq">
              <a:solidFill>
                <a:srgbClr val="000000"/>
              </a:solidFill>
              <a:prstDash val="solid"/>
              <a:miter/>
            </a:ln>
          </p:spPr>
          <p:txBody>
            <a:bodyPr/>
            <a:lstStyle/>
            <a:p>
              <a:endParaRPr lang="en-GB"/>
            </a:p>
          </p:txBody>
        </p:sp>
        <p:sp>
          <p:nvSpPr>
            <p:cNvPr id="5" name="TextBox 5"/>
            <p:cNvSpPr txBox="1"/>
            <p:nvPr/>
          </p:nvSpPr>
          <p:spPr>
            <a:xfrm>
              <a:off x="76200" y="28575"/>
              <a:ext cx="660400" cy="708025"/>
            </a:xfrm>
            <a:prstGeom prst="rect">
              <a:avLst/>
            </a:prstGeom>
          </p:spPr>
          <p:txBody>
            <a:bodyPr lIns="50800" tIns="50800" rIns="50800" bIns="50800" rtlCol="0" anchor="ctr"/>
            <a:lstStyle/>
            <a:p>
              <a:pPr marL="0" lvl="0" indent="0" algn="ctr">
                <a:lnSpc>
                  <a:spcPts val="2520"/>
                </a:lnSpc>
                <a:spcBef>
                  <a:spcPct val="0"/>
                </a:spcBef>
              </a:pPr>
              <a:endParaRPr/>
            </a:p>
          </p:txBody>
        </p:sp>
      </p:grpSp>
      <p:grpSp>
        <p:nvGrpSpPr>
          <p:cNvPr id="6" name="Group 6"/>
          <p:cNvGrpSpPr/>
          <p:nvPr/>
        </p:nvGrpSpPr>
        <p:grpSpPr>
          <a:xfrm>
            <a:off x="1558091" y="793117"/>
            <a:ext cx="787523" cy="720533"/>
            <a:chOff x="0" y="0"/>
            <a:chExt cx="654378" cy="598714"/>
          </a:xfrm>
        </p:grpSpPr>
        <p:sp>
          <p:nvSpPr>
            <p:cNvPr id="7" name="Freeform 7"/>
            <p:cNvSpPr/>
            <p:nvPr/>
          </p:nvSpPr>
          <p:spPr>
            <a:xfrm>
              <a:off x="0" y="0"/>
              <a:ext cx="654378" cy="598714"/>
            </a:xfrm>
            <a:custGeom>
              <a:avLst/>
              <a:gdLst/>
              <a:ahLst/>
              <a:cxnLst/>
              <a:rect l="l" t="t" r="r" b="b"/>
              <a:pathLst>
                <a:path w="654378" h="598714">
                  <a:moveTo>
                    <a:pt x="327189" y="0"/>
                  </a:moveTo>
                  <a:cubicBezTo>
                    <a:pt x="146487" y="0"/>
                    <a:pt x="0" y="134027"/>
                    <a:pt x="0" y="299357"/>
                  </a:cubicBezTo>
                  <a:cubicBezTo>
                    <a:pt x="0" y="464687"/>
                    <a:pt x="146487" y="598714"/>
                    <a:pt x="327189" y="598714"/>
                  </a:cubicBezTo>
                  <a:cubicBezTo>
                    <a:pt x="507890" y="598714"/>
                    <a:pt x="654378" y="464687"/>
                    <a:pt x="654378" y="299357"/>
                  </a:cubicBezTo>
                  <a:cubicBezTo>
                    <a:pt x="654378" y="134027"/>
                    <a:pt x="507890" y="0"/>
                    <a:pt x="327189" y="0"/>
                  </a:cubicBezTo>
                  <a:lnTo>
                    <a:pt x="327189" y="0"/>
                  </a:lnTo>
                  <a:close/>
                </a:path>
              </a:pathLst>
            </a:custGeom>
            <a:solidFill>
              <a:srgbClr val="D5BBCA"/>
            </a:solidFill>
            <a:ln w="9525" cap="sq">
              <a:solidFill>
                <a:srgbClr val="000000"/>
              </a:solidFill>
              <a:prstDash val="solid"/>
              <a:miter/>
            </a:ln>
          </p:spPr>
          <p:txBody>
            <a:bodyPr/>
            <a:lstStyle/>
            <a:p>
              <a:endParaRPr lang="en-GB"/>
            </a:p>
          </p:txBody>
        </p:sp>
        <p:sp>
          <p:nvSpPr>
            <p:cNvPr id="8" name="TextBox 8"/>
            <p:cNvSpPr txBox="1"/>
            <p:nvPr/>
          </p:nvSpPr>
          <p:spPr>
            <a:xfrm>
              <a:off x="61348" y="8504"/>
              <a:ext cx="531682" cy="534080"/>
            </a:xfrm>
            <a:prstGeom prst="rect">
              <a:avLst/>
            </a:prstGeom>
          </p:spPr>
          <p:txBody>
            <a:bodyPr lIns="50800" tIns="50800" rIns="50800" bIns="50800" rtlCol="0" anchor="ctr"/>
            <a:lstStyle/>
            <a:p>
              <a:pPr marL="0" lvl="0" indent="0" algn="ctr">
                <a:lnSpc>
                  <a:spcPts val="2520"/>
                </a:lnSpc>
                <a:spcBef>
                  <a:spcPct val="0"/>
                </a:spcBef>
              </a:pPr>
              <a:endParaRPr/>
            </a:p>
          </p:txBody>
        </p:sp>
      </p:grpSp>
      <p:sp>
        <p:nvSpPr>
          <p:cNvPr id="9" name="Freeform 9"/>
          <p:cNvSpPr/>
          <p:nvPr/>
        </p:nvSpPr>
        <p:spPr>
          <a:xfrm>
            <a:off x="1692008" y="900153"/>
            <a:ext cx="519689" cy="506461"/>
          </a:xfrm>
          <a:custGeom>
            <a:avLst/>
            <a:gdLst/>
            <a:ahLst/>
            <a:cxnLst/>
            <a:rect l="l" t="t" r="r" b="b"/>
            <a:pathLst>
              <a:path w="519689" h="506461">
                <a:moveTo>
                  <a:pt x="0" y="0"/>
                </a:moveTo>
                <a:lnTo>
                  <a:pt x="519689" y="0"/>
                </a:lnTo>
                <a:lnTo>
                  <a:pt x="519689" y="506461"/>
                </a:lnTo>
                <a:lnTo>
                  <a:pt x="0" y="50646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Freeform 10"/>
          <p:cNvSpPr/>
          <p:nvPr/>
        </p:nvSpPr>
        <p:spPr>
          <a:xfrm>
            <a:off x="4980264" y="900153"/>
            <a:ext cx="438100" cy="426152"/>
          </a:xfrm>
          <a:custGeom>
            <a:avLst/>
            <a:gdLst/>
            <a:ahLst/>
            <a:cxnLst/>
            <a:rect l="l" t="t" r="r" b="b"/>
            <a:pathLst>
              <a:path w="438100" h="426152">
                <a:moveTo>
                  <a:pt x="0" y="0"/>
                </a:moveTo>
                <a:lnTo>
                  <a:pt x="438100" y="0"/>
                </a:lnTo>
                <a:lnTo>
                  <a:pt x="438100" y="426151"/>
                </a:lnTo>
                <a:lnTo>
                  <a:pt x="0" y="42615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1" name="TextBox 11"/>
          <p:cNvSpPr txBox="1"/>
          <p:nvPr/>
        </p:nvSpPr>
        <p:spPr>
          <a:xfrm>
            <a:off x="59336" y="203880"/>
            <a:ext cx="18169329" cy="415671"/>
          </a:xfrm>
          <a:prstGeom prst="rect">
            <a:avLst/>
          </a:prstGeom>
        </p:spPr>
        <p:txBody>
          <a:bodyPr lIns="0" tIns="0" rIns="0" bIns="0" rtlCol="0" anchor="t">
            <a:spAutoFit/>
          </a:bodyPr>
          <a:lstStyle/>
          <a:p>
            <a:pPr marL="0" lvl="0" indent="0" algn="ctr">
              <a:lnSpc>
                <a:spcPts val="3132"/>
              </a:lnSpc>
              <a:spcBef>
                <a:spcPct val="0"/>
              </a:spcBef>
            </a:pPr>
            <a:r>
              <a:rPr lang="en-US" sz="2900" b="1">
                <a:solidFill>
                  <a:srgbClr val="FFFFFF"/>
                </a:solidFill>
                <a:latin typeface="Arial Bold"/>
                <a:ea typeface="Arial Bold"/>
                <a:cs typeface="Arial Bold"/>
                <a:sym typeface="Arial Bold"/>
              </a:rPr>
              <a:t>Managing organisational change in retail logistics: A case study of Tesco UK distribution warehouses</a:t>
            </a:r>
          </a:p>
        </p:txBody>
      </p:sp>
      <p:sp>
        <p:nvSpPr>
          <p:cNvPr id="12" name="TextBox 12"/>
          <p:cNvSpPr txBox="1"/>
          <p:nvPr/>
        </p:nvSpPr>
        <p:spPr>
          <a:xfrm>
            <a:off x="14750800" y="750568"/>
            <a:ext cx="4189785" cy="278132"/>
          </a:xfrm>
          <a:prstGeom prst="rect">
            <a:avLst/>
          </a:prstGeom>
        </p:spPr>
        <p:txBody>
          <a:bodyPr lIns="0" tIns="0" rIns="0" bIns="0" rtlCol="0" anchor="t">
            <a:spAutoFit/>
          </a:bodyPr>
          <a:lstStyle/>
          <a:p>
            <a:pPr marL="0" lvl="0" indent="0" algn="ctr">
              <a:lnSpc>
                <a:spcPts val="2160"/>
              </a:lnSpc>
              <a:spcBef>
                <a:spcPct val="0"/>
              </a:spcBef>
            </a:pPr>
            <a:r>
              <a:rPr lang="en-US" sz="2000">
                <a:solidFill>
                  <a:srgbClr val="FFFFFF"/>
                </a:solidFill>
                <a:latin typeface="Arial"/>
                <a:ea typeface="Arial"/>
                <a:cs typeface="Arial"/>
                <a:sym typeface="Arial"/>
              </a:rPr>
              <a:t>by Stefania Vladu</a:t>
            </a:r>
          </a:p>
        </p:txBody>
      </p:sp>
      <p:grpSp>
        <p:nvGrpSpPr>
          <p:cNvPr id="13" name="Group 13"/>
          <p:cNvGrpSpPr/>
          <p:nvPr/>
        </p:nvGrpSpPr>
        <p:grpSpPr>
          <a:xfrm>
            <a:off x="925824" y="2124614"/>
            <a:ext cx="2181046" cy="2889929"/>
            <a:chOff x="0" y="0"/>
            <a:chExt cx="2908062" cy="3853238"/>
          </a:xfrm>
        </p:grpSpPr>
        <p:sp>
          <p:nvSpPr>
            <p:cNvPr id="14" name="Freeform 14"/>
            <p:cNvSpPr/>
            <p:nvPr/>
          </p:nvSpPr>
          <p:spPr>
            <a:xfrm>
              <a:off x="0" y="0"/>
              <a:ext cx="2908062" cy="3751638"/>
            </a:xfrm>
            <a:custGeom>
              <a:avLst/>
              <a:gdLst/>
              <a:ahLst/>
              <a:cxnLst/>
              <a:rect l="l" t="t" r="r" b="b"/>
              <a:pathLst>
                <a:path w="2908062" h="3751638">
                  <a:moveTo>
                    <a:pt x="0" y="0"/>
                  </a:moveTo>
                  <a:lnTo>
                    <a:pt x="2908062" y="0"/>
                  </a:lnTo>
                  <a:lnTo>
                    <a:pt x="2908062" y="3751638"/>
                  </a:lnTo>
                  <a:lnTo>
                    <a:pt x="0" y="3751638"/>
                  </a:lnTo>
                  <a:close/>
                </a:path>
              </a:pathLst>
            </a:custGeom>
            <a:solidFill>
              <a:srgbClr val="FDF9B4"/>
            </a:solidFill>
          </p:spPr>
          <p:txBody>
            <a:bodyPr/>
            <a:lstStyle/>
            <a:p>
              <a:endParaRPr lang="en-GB"/>
            </a:p>
          </p:txBody>
        </p:sp>
        <p:sp>
          <p:nvSpPr>
            <p:cNvPr id="15" name="Freeform 15"/>
            <p:cNvSpPr/>
            <p:nvPr/>
          </p:nvSpPr>
          <p:spPr>
            <a:xfrm>
              <a:off x="0" y="0"/>
              <a:ext cx="2908062" cy="3853238"/>
            </a:xfrm>
            <a:custGeom>
              <a:avLst/>
              <a:gdLst/>
              <a:ahLst/>
              <a:cxnLst/>
              <a:rect l="l" t="t" r="r" b="b"/>
              <a:pathLst>
                <a:path w="2908062" h="3853238">
                  <a:moveTo>
                    <a:pt x="0" y="3751638"/>
                  </a:moveTo>
                  <a:lnTo>
                    <a:pt x="2908062" y="3751638"/>
                  </a:lnTo>
                  <a:lnTo>
                    <a:pt x="2781062" y="3853238"/>
                  </a:lnTo>
                  <a:cubicBezTo>
                    <a:pt x="2781062" y="3853238"/>
                    <a:pt x="1790462" y="3777038"/>
                    <a:pt x="1688862" y="3777038"/>
                  </a:cubicBezTo>
                  <a:lnTo>
                    <a:pt x="1219200" y="3777038"/>
                  </a:lnTo>
                  <a:cubicBezTo>
                    <a:pt x="1117600" y="3777038"/>
                    <a:pt x="127000" y="3853238"/>
                    <a:pt x="127000" y="3853238"/>
                  </a:cubicBezTo>
                  <a:lnTo>
                    <a:pt x="0" y="3751638"/>
                  </a:lnTo>
                  <a:lnTo>
                    <a:pt x="0" y="0"/>
                  </a:lnTo>
                  <a:lnTo>
                    <a:pt x="2908062" y="0"/>
                  </a:lnTo>
                  <a:lnTo>
                    <a:pt x="2908062" y="3751638"/>
                  </a:lnTo>
                  <a:lnTo>
                    <a:pt x="12700" y="3751638"/>
                  </a:lnTo>
                  <a:lnTo>
                    <a:pt x="12700" y="3738938"/>
                  </a:lnTo>
                  <a:lnTo>
                    <a:pt x="2895362" y="3738938"/>
                  </a:lnTo>
                  <a:lnTo>
                    <a:pt x="2895362" y="12700"/>
                  </a:lnTo>
                  <a:lnTo>
                    <a:pt x="12700" y="12700"/>
                  </a:lnTo>
                  <a:lnTo>
                    <a:pt x="12700" y="3751638"/>
                  </a:lnTo>
                </a:path>
              </a:pathLst>
            </a:custGeom>
            <a:solidFill>
              <a:srgbClr val="394C60">
                <a:alpha val="784"/>
              </a:srgbClr>
            </a:solidFill>
          </p:spPr>
          <p:txBody>
            <a:bodyPr/>
            <a:lstStyle/>
            <a:p>
              <a:endParaRPr lang="en-GB"/>
            </a:p>
          </p:txBody>
        </p:sp>
        <p:sp>
          <p:nvSpPr>
            <p:cNvPr id="16" name="TextBox 16"/>
            <p:cNvSpPr txBox="1"/>
            <p:nvPr/>
          </p:nvSpPr>
          <p:spPr>
            <a:xfrm>
              <a:off x="0" y="-38100"/>
              <a:ext cx="2908062" cy="3789738"/>
            </a:xfrm>
            <a:prstGeom prst="rect">
              <a:avLst/>
            </a:prstGeom>
          </p:spPr>
          <p:txBody>
            <a:bodyPr lIns="203200" tIns="203200" rIns="203200" bIns="203200" rtlCol="0" anchor="t"/>
            <a:lstStyle/>
            <a:p>
              <a:pPr marL="0" lvl="0" indent="0" algn="l">
                <a:lnSpc>
                  <a:spcPts val="1540"/>
                </a:lnSpc>
                <a:spcBef>
                  <a:spcPct val="0"/>
                </a:spcBef>
              </a:pPr>
              <a:r>
                <a:rPr lang="en-US" sz="1100">
                  <a:solidFill>
                    <a:srgbClr val="000000"/>
                  </a:solidFill>
                  <a:latin typeface="Arial"/>
                  <a:ea typeface="Arial"/>
                  <a:cs typeface="Arial"/>
                  <a:sym typeface="Arial"/>
                </a:rPr>
                <a:t>This study explores how organisational change is managed at Tesco, focusing on employee reactions, managerial readiness, and the effectiveness of structured change models. It highlights how digital and operational changes shape staff experiences and identifies what supports successful, people-centred transformation.</a:t>
              </a:r>
            </a:p>
          </p:txBody>
        </p:sp>
      </p:grpSp>
      <p:sp>
        <p:nvSpPr>
          <p:cNvPr id="17" name="TextBox 17"/>
          <p:cNvSpPr txBox="1"/>
          <p:nvPr/>
        </p:nvSpPr>
        <p:spPr>
          <a:xfrm>
            <a:off x="-6498" y="1548936"/>
            <a:ext cx="1365706" cy="498183"/>
          </a:xfrm>
          <a:prstGeom prst="rect">
            <a:avLst/>
          </a:prstGeom>
        </p:spPr>
        <p:txBody>
          <a:bodyPr lIns="0" tIns="0" rIns="0" bIns="0" rtlCol="0" anchor="t">
            <a:spAutoFit/>
          </a:bodyPr>
          <a:lstStyle/>
          <a:p>
            <a:pPr algn="ctr">
              <a:lnSpc>
                <a:spcPts val="4041"/>
              </a:lnSpc>
            </a:pPr>
            <a:r>
              <a:rPr lang="en-US" sz="2886" b="1">
                <a:solidFill>
                  <a:srgbClr val="000000"/>
                </a:solidFill>
                <a:latin typeface="Arial Bold"/>
                <a:ea typeface="Arial Bold"/>
                <a:cs typeface="Arial Bold"/>
                <a:sym typeface="Arial Bold"/>
              </a:rPr>
              <a:t>1</a:t>
            </a:r>
          </a:p>
        </p:txBody>
      </p:sp>
      <p:grpSp>
        <p:nvGrpSpPr>
          <p:cNvPr id="18" name="Group 18"/>
          <p:cNvGrpSpPr/>
          <p:nvPr/>
        </p:nvGrpSpPr>
        <p:grpSpPr>
          <a:xfrm>
            <a:off x="340620" y="1463298"/>
            <a:ext cx="688080" cy="688080"/>
            <a:chOff x="0" y="0"/>
            <a:chExt cx="6350000" cy="6350000"/>
          </a:xfrm>
        </p:grpSpPr>
        <p:sp>
          <p:nvSpPr>
            <p:cNvPr id="19" name="Freeform 19"/>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5E17EB">
                <a:alpha val="29804"/>
              </a:srgbClr>
            </a:solidFill>
          </p:spPr>
          <p:txBody>
            <a:bodyPr/>
            <a:lstStyle/>
            <a:p>
              <a:endParaRPr lang="en-GB"/>
            </a:p>
          </p:txBody>
        </p:sp>
      </p:grpSp>
      <p:sp>
        <p:nvSpPr>
          <p:cNvPr id="20" name="TextBox 20"/>
          <p:cNvSpPr txBox="1"/>
          <p:nvPr/>
        </p:nvSpPr>
        <p:spPr>
          <a:xfrm>
            <a:off x="245407" y="1618425"/>
            <a:ext cx="3541880" cy="339725"/>
          </a:xfrm>
          <a:prstGeom prst="rect">
            <a:avLst/>
          </a:prstGeom>
        </p:spPr>
        <p:txBody>
          <a:bodyPr lIns="0" tIns="0" rIns="0" bIns="0" rtlCol="0" anchor="t">
            <a:spAutoFit/>
          </a:bodyPr>
          <a:lstStyle/>
          <a:p>
            <a:pPr marL="0" lvl="0" indent="0" algn="ctr">
              <a:lnSpc>
                <a:spcPts val="2799"/>
              </a:lnSpc>
              <a:spcBef>
                <a:spcPct val="0"/>
              </a:spcBef>
            </a:pPr>
            <a:r>
              <a:rPr lang="en-US" sz="1999" b="1">
                <a:solidFill>
                  <a:srgbClr val="FFFFFF"/>
                </a:solidFill>
                <a:latin typeface="Arial Bold"/>
                <a:ea typeface="Arial Bold"/>
                <a:cs typeface="Arial Bold"/>
                <a:sym typeface="Arial Bold"/>
              </a:rPr>
              <a:t>Introduction</a:t>
            </a:r>
          </a:p>
        </p:txBody>
      </p:sp>
      <p:sp>
        <p:nvSpPr>
          <p:cNvPr id="21" name="Freeform 21"/>
          <p:cNvSpPr/>
          <p:nvPr/>
        </p:nvSpPr>
        <p:spPr>
          <a:xfrm rot="-1463693">
            <a:off x="2543608" y="4488726"/>
            <a:ext cx="433168" cy="464410"/>
          </a:xfrm>
          <a:custGeom>
            <a:avLst/>
            <a:gdLst/>
            <a:ahLst/>
            <a:cxnLst/>
            <a:rect l="l" t="t" r="r" b="b"/>
            <a:pathLst>
              <a:path w="433168" h="464410">
                <a:moveTo>
                  <a:pt x="0" y="0"/>
                </a:moveTo>
                <a:lnTo>
                  <a:pt x="433168" y="0"/>
                </a:lnTo>
                <a:lnTo>
                  <a:pt x="433168" y="464410"/>
                </a:lnTo>
                <a:lnTo>
                  <a:pt x="0" y="46441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2" name="TextBox 22"/>
          <p:cNvSpPr txBox="1"/>
          <p:nvPr/>
        </p:nvSpPr>
        <p:spPr>
          <a:xfrm>
            <a:off x="4320687" y="1456715"/>
            <a:ext cx="1881020" cy="701675"/>
          </a:xfrm>
          <a:prstGeom prst="rect">
            <a:avLst/>
          </a:prstGeom>
        </p:spPr>
        <p:txBody>
          <a:bodyPr lIns="0" tIns="0" rIns="0" bIns="0" rtlCol="0" anchor="t">
            <a:spAutoFit/>
          </a:bodyPr>
          <a:lstStyle/>
          <a:p>
            <a:pPr marL="0" lvl="0" indent="0" algn="ctr">
              <a:lnSpc>
                <a:spcPts val="2800"/>
              </a:lnSpc>
              <a:spcBef>
                <a:spcPct val="0"/>
              </a:spcBef>
            </a:pPr>
            <a:r>
              <a:rPr lang="en-US" sz="2000" b="1">
                <a:solidFill>
                  <a:srgbClr val="FFFFFF"/>
                </a:solidFill>
                <a:latin typeface="Arial Bold"/>
                <a:ea typeface="Arial Bold"/>
                <a:cs typeface="Arial Bold"/>
                <a:sym typeface="Arial Bold"/>
              </a:rPr>
              <a:t>Aims &amp; Objectives</a:t>
            </a:r>
          </a:p>
        </p:txBody>
      </p:sp>
      <p:grpSp>
        <p:nvGrpSpPr>
          <p:cNvPr id="23" name="Group 23"/>
          <p:cNvGrpSpPr/>
          <p:nvPr/>
        </p:nvGrpSpPr>
        <p:grpSpPr>
          <a:xfrm>
            <a:off x="3787287" y="1424851"/>
            <a:ext cx="726526" cy="726526"/>
            <a:chOff x="0" y="0"/>
            <a:chExt cx="6350000" cy="6350000"/>
          </a:xfrm>
        </p:grpSpPr>
        <p:sp>
          <p:nvSpPr>
            <p:cNvPr id="24" name="Freeform 24"/>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F4592F">
                <a:alpha val="29804"/>
              </a:srgbClr>
            </a:solidFill>
          </p:spPr>
          <p:txBody>
            <a:bodyPr/>
            <a:lstStyle/>
            <a:p>
              <a:endParaRPr lang="en-GB"/>
            </a:p>
          </p:txBody>
        </p:sp>
      </p:grpSp>
      <p:sp>
        <p:nvSpPr>
          <p:cNvPr id="25" name="TextBox 25"/>
          <p:cNvSpPr txBox="1"/>
          <p:nvPr/>
        </p:nvSpPr>
        <p:spPr>
          <a:xfrm>
            <a:off x="3468504" y="1454085"/>
            <a:ext cx="1364091" cy="550601"/>
          </a:xfrm>
          <a:prstGeom prst="rect">
            <a:avLst/>
          </a:prstGeom>
        </p:spPr>
        <p:txBody>
          <a:bodyPr lIns="0" tIns="0" rIns="0" bIns="0" rtlCol="0" anchor="t">
            <a:spAutoFit/>
          </a:bodyPr>
          <a:lstStyle/>
          <a:p>
            <a:pPr algn="ctr">
              <a:lnSpc>
                <a:spcPts val="4301"/>
              </a:lnSpc>
            </a:pPr>
            <a:r>
              <a:rPr lang="en-US" sz="3072" b="1">
                <a:solidFill>
                  <a:srgbClr val="000000"/>
                </a:solidFill>
                <a:latin typeface="Arial Bold"/>
                <a:ea typeface="Arial Bold"/>
                <a:cs typeface="Arial Bold"/>
                <a:sym typeface="Arial Bold"/>
              </a:rPr>
              <a:t>2</a:t>
            </a:r>
          </a:p>
        </p:txBody>
      </p:sp>
      <p:grpSp>
        <p:nvGrpSpPr>
          <p:cNvPr id="26" name="Group 26"/>
          <p:cNvGrpSpPr/>
          <p:nvPr/>
        </p:nvGrpSpPr>
        <p:grpSpPr>
          <a:xfrm>
            <a:off x="3673480" y="2244273"/>
            <a:ext cx="2996282" cy="2466488"/>
            <a:chOff x="0" y="0"/>
            <a:chExt cx="2468467" cy="2032000"/>
          </a:xfrm>
        </p:grpSpPr>
        <p:sp>
          <p:nvSpPr>
            <p:cNvPr id="27" name="Freeform 27"/>
            <p:cNvSpPr/>
            <p:nvPr/>
          </p:nvSpPr>
          <p:spPr>
            <a:xfrm>
              <a:off x="0" y="0"/>
              <a:ext cx="2468467" cy="1930400"/>
            </a:xfrm>
            <a:custGeom>
              <a:avLst/>
              <a:gdLst/>
              <a:ahLst/>
              <a:cxnLst/>
              <a:rect l="l" t="t" r="r" b="b"/>
              <a:pathLst>
                <a:path w="2468467" h="1930400">
                  <a:moveTo>
                    <a:pt x="0" y="0"/>
                  </a:moveTo>
                  <a:lnTo>
                    <a:pt x="2468467" y="0"/>
                  </a:lnTo>
                  <a:lnTo>
                    <a:pt x="2468467" y="1930400"/>
                  </a:lnTo>
                  <a:lnTo>
                    <a:pt x="0" y="1930400"/>
                  </a:lnTo>
                  <a:close/>
                </a:path>
              </a:pathLst>
            </a:custGeom>
            <a:solidFill>
              <a:srgbClr val="FDF9B4"/>
            </a:solidFill>
          </p:spPr>
          <p:txBody>
            <a:bodyPr/>
            <a:lstStyle/>
            <a:p>
              <a:endParaRPr lang="en-GB"/>
            </a:p>
          </p:txBody>
        </p:sp>
        <p:sp>
          <p:nvSpPr>
            <p:cNvPr id="28" name="Freeform 28"/>
            <p:cNvSpPr/>
            <p:nvPr/>
          </p:nvSpPr>
          <p:spPr>
            <a:xfrm>
              <a:off x="0" y="0"/>
              <a:ext cx="2468467" cy="2032000"/>
            </a:xfrm>
            <a:custGeom>
              <a:avLst/>
              <a:gdLst/>
              <a:ahLst/>
              <a:cxnLst/>
              <a:rect l="l" t="t" r="r" b="b"/>
              <a:pathLst>
                <a:path w="2468467" h="2032000">
                  <a:moveTo>
                    <a:pt x="0" y="1930400"/>
                  </a:moveTo>
                  <a:lnTo>
                    <a:pt x="2468467" y="1930400"/>
                  </a:lnTo>
                  <a:lnTo>
                    <a:pt x="2341467" y="2032000"/>
                  </a:lnTo>
                  <a:cubicBezTo>
                    <a:pt x="2341467" y="2032000"/>
                    <a:pt x="1350867" y="1955800"/>
                    <a:pt x="1249267" y="1955800"/>
                  </a:cubicBezTo>
                  <a:lnTo>
                    <a:pt x="1219200" y="1955800"/>
                  </a:lnTo>
                  <a:cubicBezTo>
                    <a:pt x="1117600" y="1955800"/>
                    <a:pt x="127000" y="2032000"/>
                    <a:pt x="127000" y="2032000"/>
                  </a:cubicBezTo>
                  <a:lnTo>
                    <a:pt x="0" y="1930400"/>
                  </a:lnTo>
                  <a:lnTo>
                    <a:pt x="0" y="0"/>
                  </a:lnTo>
                  <a:lnTo>
                    <a:pt x="2468467" y="0"/>
                  </a:lnTo>
                  <a:lnTo>
                    <a:pt x="2468467" y="1930400"/>
                  </a:lnTo>
                  <a:lnTo>
                    <a:pt x="12700" y="1930400"/>
                  </a:lnTo>
                  <a:lnTo>
                    <a:pt x="12700" y="1917700"/>
                  </a:lnTo>
                  <a:lnTo>
                    <a:pt x="2455767" y="1917700"/>
                  </a:lnTo>
                  <a:lnTo>
                    <a:pt x="2455767" y="12700"/>
                  </a:lnTo>
                  <a:lnTo>
                    <a:pt x="12700" y="12700"/>
                  </a:lnTo>
                  <a:lnTo>
                    <a:pt x="12700" y="1930400"/>
                  </a:lnTo>
                </a:path>
              </a:pathLst>
            </a:custGeom>
            <a:solidFill>
              <a:srgbClr val="394C60">
                <a:alpha val="784"/>
              </a:srgbClr>
            </a:solidFill>
          </p:spPr>
          <p:txBody>
            <a:bodyPr/>
            <a:lstStyle/>
            <a:p>
              <a:endParaRPr lang="en-GB"/>
            </a:p>
          </p:txBody>
        </p:sp>
        <p:sp>
          <p:nvSpPr>
            <p:cNvPr id="29" name="TextBox 29"/>
            <p:cNvSpPr txBox="1"/>
            <p:nvPr/>
          </p:nvSpPr>
          <p:spPr>
            <a:xfrm>
              <a:off x="0" y="-38100"/>
              <a:ext cx="2468467" cy="1968500"/>
            </a:xfrm>
            <a:prstGeom prst="rect">
              <a:avLst/>
            </a:prstGeom>
          </p:spPr>
          <p:txBody>
            <a:bodyPr lIns="328865" tIns="328865" rIns="328865" bIns="328865" rtlCol="0" anchor="t"/>
            <a:lstStyle/>
            <a:p>
              <a:pPr marL="0" lvl="0" indent="0" algn="l">
                <a:lnSpc>
                  <a:spcPts val="1534"/>
                </a:lnSpc>
                <a:spcBef>
                  <a:spcPct val="0"/>
                </a:spcBef>
              </a:pPr>
              <a:r>
                <a:rPr lang="en-US" sz="1095">
                  <a:solidFill>
                    <a:srgbClr val="000000"/>
                  </a:solidFill>
                  <a:latin typeface="Arial"/>
                  <a:ea typeface="Arial"/>
                  <a:cs typeface="Arial"/>
                  <a:sym typeface="Arial"/>
                </a:rPr>
                <a:t>To examine how organisational change is managed within Tesco’s operations, with a focus on employee responses, leadership capability, and the effectiveness of structured change frameworks.</a:t>
              </a:r>
            </a:p>
          </p:txBody>
        </p:sp>
      </p:grpSp>
      <p:grpSp>
        <p:nvGrpSpPr>
          <p:cNvPr id="30" name="Group 30"/>
          <p:cNvGrpSpPr/>
          <p:nvPr/>
        </p:nvGrpSpPr>
        <p:grpSpPr>
          <a:xfrm rot="6417491">
            <a:off x="4120286" y="4046206"/>
            <a:ext cx="400174" cy="282441"/>
            <a:chOff x="0" y="0"/>
            <a:chExt cx="4637024" cy="3272788"/>
          </a:xfrm>
        </p:grpSpPr>
        <p:sp>
          <p:nvSpPr>
            <p:cNvPr id="31" name="Freeform 31"/>
            <p:cNvSpPr/>
            <p:nvPr/>
          </p:nvSpPr>
          <p:spPr>
            <a:xfrm>
              <a:off x="50560" y="83962"/>
              <a:ext cx="4535713" cy="3105327"/>
            </a:xfrm>
            <a:custGeom>
              <a:avLst/>
              <a:gdLst/>
              <a:ahLst/>
              <a:cxnLst/>
              <a:rect l="l" t="t" r="r" b="b"/>
              <a:pathLst>
                <a:path w="4535713" h="3105327">
                  <a:moveTo>
                    <a:pt x="32117" y="2998606"/>
                  </a:moveTo>
                  <a:cubicBezTo>
                    <a:pt x="252208" y="3002805"/>
                    <a:pt x="329170" y="3003225"/>
                    <a:pt x="409307" y="3003855"/>
                  </a:cubicBezTo>
                  <a:cubicBezTo>
                    <a:pt x="501636" y="3004485"/>
                    <a:pt x="602093" y="3006584"/>
                    <a:pt x="707122" y="3005534"/>
                  </a:cubicBezTo>
                  <a:cubicBezTo>
                    <a:pt x="825105" y="3004275"/>
                    <a:pt x="956804" y="3003645"/>
                    <a:pt x="1083042" y="2995247"/>
                  </a:cubicBezTo>
                  <a:cubicBezTo>
                    <a:pt x="1211312" y="2986849"/>
                    <a:pt x="1343392" y="2975511"/>
                    <a:pt x="1470519" y="2954516"/>
                  </a:cubicBezTo>
                  <a:cubicBezTo>
                    <a:pt x="1594598" y="2934150"/>
                    <a:pt x="1715502" y="2907905"/>
                    <a:pt x="1837041" y="2872213"/>
                  </a:cubicBezTo>
                  <a:cubicBezTo>
                    <a:pt x="1959215" y="2836310"/>
                    <a:pt x="2082659" y="2789490"/>
                    <a:pt x="2201658" y="2739101"/>
                  </a:cubicBezTo>
                  <a:cubicBezTo>
                    <a:pt x="2317609" y="2689971"/>
                    <a:pt x="2432544" y="2633283"/>
                    <a:pt x="2542018" y="2574496"/>
                  </a:cubicBezTo>
                  <a:cubicBezTo>
                    <a:pt x="2645904" y="2518648"/>
                    <a:pt x="2748012" y="2458810"/>
                    <a:pt x="2842881" y="2396243"/>
                  </a:cubicBezTo>
                  <a:cubicBezTo>
                    <a:pt x="2930257" y="2338506"/>
                    <a:pt x="3013950" y="2276989"/>
                    <a:pt x="3090912" y="2215262"/>
                  </a:cubicBezTo>
                  <a:cubicBezTo>
                    <a:pt x="3160127" y="2159834"/>
                    <a:pt x="3224008" y="2104405"/>
                    <a:pt x="3284714" y="2045618"/>
                  </a:cubicBezTo>
                  <a:cubicBezTo>
                    <a:pt x="3341102" y="1991029"/>
                    <a:pt x="3393045" y="1933082"/>
                    <a:pt x="3443591" y="1875764"/>
                  </a:cubicBezTo>
                  <a:cubicBezTo>
                    <a:pt x="3491343" y="1821595"/>
                    <a:pt x="3537444" y="1764697"/>
                    <a:pt x="3580497" y="1711368"/>
                  </a:cubicBezTo>
                  <a:cubicBezTo>
                    <a:pt x="3619740" y="1662869"/>
                    <a:pt x="3656316" y="1616259"/>
                    <a:pt x="3691876" y="1569438"/>
                  </a:cubicBezTo>
                  <a:cubicBezTo>
                    <a:pt x="3725404" y="1525138"/>
                    <a:pt x="3756900" y="1481887"/>
                    <a:pt x="3788396" y="1438006"/>
                  </a:cubicBezTo>
                  <a:cubicBezTo>
                    <a:pt x="3819003" y="1395175"/>
                    <a:pt x="3849483" y="1352134"/>
                    <a:pt x="3878312" y="1309723"/>
                  </a:cubicBezTo>
                  <a:cubicBezTo>
                    <a:pt x="3905744" y="1269412"/>
                    <a:pt x="3932160" y="1229940"/>
                    <a:pt x="3957433" y="1190049"/>
                  </a:cubicBezTo>
                  <a:cubicBezTo>
                    <a:pt x="3981690" y="1151627"/>
                    <a:pt x="4005058" y="1113205"/>
                    <a:pt x="4027410" y="1074783"/>
                  </a:cubicBezTo>
                  <a:cubicBezTo>
                    <a:pt x="4048746" y="1038041"/>
                    <a:pt x="4069066" y="1000879"/>
                    <a:pt x="4088751" y="964346"/>
                  </a:cubicBezTo>
                  <a:cubicBezTo>
                    <a:pt x="4107674" y="929284"/>
                    <a:pt x="4126216" y="894851"/>
                    <a:pt x="4143615" y="859578"/>
                  </a:cubicBezTo>
                  <a:cubicBezTo>
                    <a:pt x="4160379" y="825566"/>
                    <a:pt x="4176254" y="791133"/>
                    <a:pt x="4191494" y="756700"/>
                  </a:cubicBezTo>
                  <a:cubicBezTo>
                    <a:pt x="4206353" y="723107"/>
                    <a:pt x="4220577" y="689305"/>
                    <a:pt x="4234293" y="655922"/>
                  </a:cubicBezTo>
                  <a:cubicBezTo>
                    <a:pt x="4247628" y="623588"/>
                    <a:pt x="4260582" y="591255"/>
                    <a:pt x="4272647" y="559762"/>
                  </a:cubicBezTo>
                  <a:cubicBezTo>
                    <a:pt x="4284077" y="529948"/>
                    <a:pt x="4294872" y="499715"/>
                    <a:pt x="4305286" y="471580"/>
                  </a:cubicBezTo>
                  <a:cubicBezTo>
                    <a:pt x="4314811" y="445756"/>
                    <a:pt x="4323320" y="423291"/>
                    <a:pt x="4332845" y="397046"/>
                  </a:cubicBezTo>
                  <a:cubicBezTo>
                    <a:pt x="4343513" y="367862"/>
                    <a:pt x="4356594" y="335109"/>
                    <a:pt x="4366246" y="304036"/>
                  </a:cubicBezTo>
                  <a:cubicBezTo>
                    <a:pt x="4375263" y="274852"/>
                    <a:pt x="4381105" y="246718"/>
                    <a:pt x="4389233" y="216484"/>
                  </a:cubicBezTo>
                  <a:cubicBezTo>
                    <a:pt x="4397996" y="183731"/>
                    <a:pt x="4407140" y="145729"/>
                    <a:pt x="4417173" y="114446"/>
                  </a:cubicBezTo>
                  <a:cubicBezTo>
                    <a:pt x="4426317" y="86312"/>
                    <a:pt x="4438636" y="53349"/>
                    <a:pt x="4446256" y="36553"/>
                  </a:cubicBezTo>
                  <a:cubicBezTo>
                    <a:pt x="4450320" y="27524"/>
                    <a:pt x="4452733" y="22695"/>
                    <a:pt x="4456797" y="17447"/>
                  </a:cubicBezTo>
                  <a:cubicBezTo>
                    <a:pt x="4460861" y="12198"/>
                    <a:pt x="4465687" y="7789"/>
                    <a:pt x="4470513" y="4849"/>
                  </a:cubicBezTo>
                  <a:cubicBezTo>
                    <a:pt x="4475339" y="1910"/>
                    <a:pt x="4480800" y="230"/>
                    <a:pt x="4486007" y="20"/>
                  </a:cubicBezTo>
                  <a:cubicBezTo>
                    <a:pt x="4491214" y="-190"/>
                    <a:pt x="4496675" y="1280"/>
                    <a:pt x="4501628" y="3799"/>
                  </a:cubicBezTo>
                  <a:cubicBezTo>
                    <a:pt x="4506581" y="6319"/>
                    <a:pt x="4511534" y="10518"/>
                    <a:pt x="4515725" y="15557"/>
                  </a:cubicBezTo>
                  <a:cubicBezTo>
                    <a:pt x="4519916" y="20596"/>
                    <a:pt x="4523853" y="27105"/>
                    <a:pt x="4526774" y="34033"/>
                  </a:cubicBezTo>
                  <a:cubicBezTo>
                    <a:pt x="4529822" y="40962"/>
                    <a:pt x="4532108" y="49360"/>
                    <a:pt x="4533632" y="57548"/>
                  </a:cubicBezTo>
                  <a:cubicBezTo>
                    <a:pt x="4535156" y="65736"/>
                    <a:pt x="4535918" y="74764"/>
                    <a:pt x="4535664" y="83373"/>
                  </a:cubicBezTo>
                  <a:cubicBezTo>
                    <a:pt x="4535410" y="91981"/>
                    <a:pt x="4534267" y="100799"/>
                    <a:pt x="4532489" y="108777"/>
                  </a:cubicBezTo>
                  <a:cubicBezTo>
                    <a:pt x="4530584" y="116756"/>
                    <a:pt x="4527917" y="124524"/>
                    <a:pt x="4524615" y="131242"/>
                  </a:cubicBezTo>
                  <a:cubicBezTo>
                    <a:pt x="4521313" y="137961"/>
                    <a:pt x="4517249" y="144050"/>
                    <a:pt x="4512804" y="148669"/>
                  </a:cubicBezTo>
                  <a:cubicBezTo>
                    <a:pt x="4508486" y="153288"/>
                    <a:pt x="4503406" y="156857"/>
                    <a:pt x="4498326" y="158747"/>
                  </a:cubicBezTo>
                  <a:cubicBezTo>
                    <a:pt x="4493373" y="160636"/>
                    <a:pt x="4487785" y="161476"/>
                    <a:pt x="4482705" y="160636"/>
                  </a:cubicBezTo>
                  <a:cubicBezTo>
                    <a:pt x="4477498" y="159796"/>
                    <a:pt x="4472164" y="157487"/>
                    <a:pt x="4467465" y="154128"/>
                  </a:cubicBezTo>
                  <a:cubicBezTo>
                    <a:pt x="4462766" y="150558"/>
                    <a:pt x="4458067" y="145729"/>
                    <a:pt x="4454257" y="139851"/>
                  </a:cubicBezTo>
                  <a:cubicBezTo>
                    <a:pt x="4450447" y="134182"/>
                    <a:pt x="4447018" y="127043"/>
                    <a:pt x="4444478" y="119485"/>
                  </a:cubicBezTo>
                  <a:cubicBezTo>
                    <a:pt x="4441938" y="111927"/>
                    <a:pt x="4440033" y="103318"/>
                    <a:pt x="4439144" y="94920"/>
                  </a:cubicBezTo>
                  <a:cubicBezTo>
                    <a:pt x="4438255" y="86522"/>
                    <a:pt x="4438128" y="77284"/>
                    <a:pt x="4438890" y="68886"/>
                  </a:cubicBezTo>
                  <a:cubicBezTo>
                    <a:pt x="4439652" y="60487"/>
                    <a:pt x="4441303" y="51669"/>
                    <a:pt x="4443589" y="44111"/>
                  </a:cubicBezTo>
                  <a:cubicBezTo>
                    <a:pt x="4445875" y="36553"/>
                    <a:pt x="4449177" y="29204"/>
                    <a:pt x="4452860" y="23115"/>
                  </a:cubicBezTo>
                  <a:cubicBezTo>
                    <a:pt x="4456543" y="17237"/>
                    <a:pt x="4460988" y="11988"/>
                    <a:pt x="4465687" y="8209"/>
                  </a:cubicBezTo>
                  <a:cubicBezTo>
                    <a:pt x="4470386" y="4429"/>
                    <a:pt x="4475593" y="1700"/>
                    <a:pt x="4480800" y="650"/>
                  </a:cubicBezTo>
                  <a:cubicBezTo>
                    <a:pt x="4485880" y="-400"/>
                    <a:pt x="4491468" y="20"/>
                    <a:pt x="4496548" y="1700"/>
                  </a:cubicBezTo>
                  <a:cubicBezTo>
                    <a:pt x="4501628" y="3380"/>
                    <a:pt x="4506835" y="6529"/>
                    <a:pt x="4511280" y="10728"/>
                  </a:cubicBezTo>
                  <a:cubicBezTo>
                    <a:pt x="4515725" y="14927"/>
                    <a:pt x="4520043" y="20806"/>
                    <a:pt x="4523472" y="27314"/>
                  </a:cubicBezTo>
                  <a:cubicBezTo>
                    <a:pt x="4526901" y="33823"/>
                    <a:pt x="4529822" y="41381"/>
                    <a:pt x="4531854" y="49360"/>
                  </a:cubicBezTo>
                  <a:cubicBezTo>
                    <a:pt x="4533886" y="57128"/>
                    <a:pt x="4535156" y="65946"/>
                    <a:pt x="4535537" y="74554"/>
                  </a:cubicBezTo>
                  <a:cubicBezTo>
                    <a:pt x="4535918" y="83163"/>
                    <a:pt x="4535410" y="92191"/>
                    <a:pt x="4534140" y="100589"/>
                  </a:cubicBezTo>
                  <a:cubicBezTo>
                    <a:pt x="4532870" y="108777"/>
                    <a:pt x="4527790" y="124314"/>
                    <a:pt x="4527790" y="124314"/>
                  </a:cubicBezTo>
                  <a:cubicBezTo>
                    <a:pt x="4527790" y="124314"/>
                    <a:pt x="4499088" y="197798"/>
                    <a:pt x="4487785" y="230551"/>
                  </a:cubicBezTo>
                  <a:cubicBezTo>
                    <a:pt x="4478514" y="257636"/>
                    <a:pt x="4472799" y="281781"/>
                    <a:pt x="4464036" y="306345"/>
                  </a:cubicBezTo>
                  <a:cubicBezTo>
                    <a:pt x="4455273" y="331120"/>
                    <a:pt x="4446002" y="353585"/>
                    <a:pt x="4435334" y="378570"/>
                  </a:cubicBezTo>
                  <a:cubicBezTo>
                    <a:pt x="4423396" y="406704"/>
                    <a:pt x="4407648" y="438408"/>
                    <a:pt x="4395202" y="465912"/>
                  </a:cubicBezTo>
                  <a:cubicBezTo>
                    <a:pt x="4384280" y="490267"/>
                    <a:pt x="4375136" y="511052"/>
                    <a:pt x="4364595" y="535617"/>
                  </a:cubicBezTo>
                  <a:cubicBezTo>
                    <a:pt x="4352784" y="562911"/>
                    <a:pt x="4340592" y="593355"/>
                    <a:pt x="4327765" y="622958"/>
                  </a:cubicBezTo>
                  <a:cubicBezTo>
                    <a:pt x="4314303" y="654242"/>
                    <a:pt x="4300079" y="686155"/>
                    <a:pt x="4285474" y="718278"/>
                  </a:cubicBezTo>
                  <a:cubicBezTo>
                    <a:pt x="4270361" y="751661"/>
                    <a:pt x="4254867" y="785674"/>
                    <a:pt x="4238484" y="819267"/>
                  </a:cubicBezTo>
                  <a:cubicBezTo>
                    <a:pt x="4221720" y="853700"/>
                    <a:pt x="4204067" y="888342"/>
                    <a:pt x="4185906" y="922355"/>
                  </a:cubicBezTo>
                  <a:cubicBezTo>
                    <a:pt x="4167237" y="956998"/>
                    <a:pt x="4147806" y="990801"/>
                    <a:pt x="4127867" y="1025443"/>
                  </a:cubicBezTo>
                  <a:cubicBezTo>
                    <a:pt x="4107166" y="1061556"/>
                    <a:pt x="4085703" y="1097878"/>
                    <a:pt x="4063605" y="1134830"/>
                  </a:cubicBezTo>
                  <a:cubicBezTo>
                    <a:pt x="4040491" y="1173462"/>
                    <a:pt x="4016742" y="1213144"/>
                    <a:pt x="3991850" y="1252195"/>
                  </a:cubicBezTo>
                  <a:cubicBezTo>
                    <a:pt x="3966069" y="1292717"/>
                    <a:pt x="3939399" y="1332818"/>
                    <a:pt x="3911586" y="1373550"/>
                  </a:cubicBezTo>
                  <a:cubicBezTo>
                    <a:pt x="3882376" y="1416381"/>
                    <a:pt x="3851769" y="1459842"/>
                    <a:pt x="3820781" y="1503092"/>
                  </a:cubicBezTo>
                  <a:cubicBezTo>
                    <a:pt x="3788904" y="1547393"/>
                    <a:pt x="3756900" y="1591484"/>
                    <a:pt x="3722991" y="1636204"/>
                  </a:cubicBezTo>
                  <a:cubicBezTo>
                    <a:pt x="3687050" y="1683654"/>
                    <a:pt x="3650220" y="1730474"/>
                    <a:pt x="3610469" y="1779604"/>
                  </a:cubicBezTo>
                  <a:cubicBezTo>
                    <a:pt x="3566781" y="1833772"/>
                    <a:pt x="3520045" y="1891510"/>
                    <a:pt x="3471404" y="1946729"/>
                  </a:cubicBezTo>
                  <a:cubicBezTo>
                    <a:pt x="3419715" y="2005306"/>
                    <a:pt x="3366375" y="2064724"/>
                    <a:pt x="3308717" y="2120572"/>
                  </a:cubicBezTo>
                  <a:cubicBezTo>
                    <a:pt x="3246868" y="2180409"/>
                    <a:pt x="3181971" y="2236677"/>
                    <a:pt x="3111613" y="2292945"/>
                  </a:cubicBezTo>
                  <a:cubicBezTo>
                    <a:pt x="3033508" y="2355512"/>
                    <a:pt x="2948672" y="2418079"/>
                    <a:pt x="2860280" y="2476446"/>
                  </a:cubicBezTo>
                  <a:cubicBezTo>
                    <a:pt x="2764395" y="2539853"/>
                    <a:pt x="2661398" y="2600320"/>
                    <a:pt x="2556496" y="2656798"/>
                  </a:cubicBezTo>
                  <a:cubicBezTo>
                    <a:pt x="2446006" y="2716216"/>
                    <a:pt x="2329928" y="2773534"/>
                    <a:pt x="2212834" y="2823293"/>
                  </a:cubicBezTo>
                  <a:cubicBezTo>
                    <a:pt x="2092692" y="2874312"/>
                    <a:pt x="1967724" y="2921972"/>
                    <a:pt x="1844280" y="2958505"/>
                  </a:cubicBezTo>
                  <a:cubicBezTo>
                    <a:pt x="1721471" y="2995037"/>
                    <a:pt x="1599297" y="3021701"/>
                    <a:pt x="1474075" y="3042697"/>
                  </a:cubicBezTo>
                  <a:cubicBezTo>
                    <a:pt x="1345932" y="3064322"/>
                    <a:pt x="1212963" y="3076080"/>
                    <a:pt x="1084058" y="3085318"/>
                  </a:cubicBezTo>
                  <a:cubicBezTo>
                    <a:pt x="957439" y="3094346"/>
                    <a:pt x="825359" y="3095606"/>
                    <a:pt x="707122" y="3097915"/>
                  </a:cubicBezTo>
                  <a:cubicBezTo>
                    <a:pt x="601966" y="3100015"/>
                    <a:pt x="501636" y="3098965"/>
                    <a:pt x="409307" y="3099595"/>
                  </a:cubicBezTo>
                  <a:cubicBezTo>
                    <a:pt x="329170" y="3100225"/>
                    <a:pt x="252208" y="3100644"/>
                    <a:pt x="184517" y="3101694"/>
                  </a:cubicBezTo>
                  <a:cubicBezTo>
                    <a:pt x="128764" y="3102534"/>
                    <a:pt x="50786" y="3106733"/>
                    <a:pt x="32117" y="3104844"/>
                  </a:cubicBezTo>
                  <a:cubicBezTo>
                    <a:pt x="27926" y="3104424"/>
                    <a:pt x="26910" y="3104214"/>
                    <a:pt x="24370" y="3103164"/>
                  </a:cubicBezTo>
                  <a:cubicBezTo>
                    <a:pt x="21830" y="3102114"/>
                    <a:pt x="19417" y="3100644"/>
                    <a:pt x="17131" y="3098755"/>
                  </a:cubicBezTo>
                  <a:cubicBezTo>
                    <a:pt x="14845" y="3096865"/>
                    <a:pt x="12686" y="3094136"/>
                    <a:pt x="10781" y="3091407"/>
                  </a:cubicBezTo>
                  <a:cubicBezTo>
                    <a:pt x="8876" y="3088677"/>
                    <a:pt x="7098" y="3085318"/>
                    <a:pt x="5701" y="3081958"/>
                  </a:cubicBezTo>
                  <a:cubicBezTo>
                    <a:pt x="4304" y="3078389"/>
                    <a:pt x="3034" y="3074610"/>
                    <a:pt x="2145" y="3070621"/>
                  </a:cubicBezTo>
                  <a:cubicBezTo>
                    <a:pt x="1256" y="3066632"/>
                    <a:pt x="494" y="3062223"/>
                    <a:pt x="240" y="3058024"/>
                  </a:cubicBezTo>
                  <a:cubicBezTo>
                    <a:pt x="-14" y="3053824"/>
                    <a:pt x="-141" y="3049416"/>
                    <a:pt x="240" y="3045216"/>
                  </a:cubicBezTo>
                  <a:cubicBezTo>
                    <a:pt x="621" y="3041017"/>
                    <a:pt x="1256" y="3036818"/>
                    <a:pt x="2145" y="3032829"/>
                  </a:cubicBezTo>
                  <a:cubicBezTo>
                    <a:pt x="3034" y="3028840"/>
                    <a:pt x="4304" y="3025061"/>
                    <a:pt x="5701" y="3021491"/>
                  </a:cubicBezTo>
                  <a:cubicBezTo>
                    <a:pt x="7098" y="3018132"/>
                    <a:pt x="8876" y="3014773"/>
                    <a:pt x="10781" y="3012043"/>
                  </a:cubicBezTo>
                  <a:cubicBezTo>
                    <a:pt x="12686" y="3009314"/>
                    <a:pt x="14845" y="3006584"/>
                    <a:pt x="17131" y="3004695"/>
                  </a:cubicBezTo>
                  <a:cubicBezTo>
                    <a:pt x="19417" y="3002595"/>
                    <a:pt x="21830" y="3001126"/>
                    <a:pt x="24370" y="3000076"/>
                  </a:cubicBezTo>
                  <a:cubicBezTo>
                    <a:pt x="26910" y="2999026"/>
                    <a:pt x="32117" y="2998606"/>
                    <a:pt x="32117" y="2998606"/>
                  </a:cubicBezTo>
                </a:path>
              </a:pathLst>
            </a:custGeom>
            <a:solidFill>
              <a:srgbClr val="F4592F"/>
            </a:solidFill>
            <a:ln cap="sq">
              <a:noFill/>
              <a:prstDash val="solid"/>
              <a:miter/>
            </a:ln>
          </p:spPr>
          <p:txBody>
            <a:bodyPr/>
            <a:lstStyle/>
            <a:p>
              <a:endParaRPr lang="en-GB"/>
            </a:p>
          </p:txBody>
        </p:sp>
      </p:grpSp>
      <p:grpSp>
        <p:nvGrpSpPr>
          <p:cNvPr id="32" name="Group 32"/>
          <p:cNvGrpSpPr/>
          <p:nvPr/>
        </p:nvGrpSpPr>
        <p:grpSpPr>
          <a:xfrm rot="1093115">
            <a:off x="4182905" y="3778077"/>
            <a:ext cx="210542" cy="240737"/>
            <a:chOff x="0" y="0"/>
            <a:chExt cx="618109" cy="706755"/>
          </a:xfrm>
        </p:grpSpPr>
        <p:sp>
          <p:nvSpPr>
            <p:cNvPr id="33" name="Freeform 33"/>
            <p:cNvSpPr/>
            <p:nvPr/>
          </p:nvSpPr>
          <p:spPr>
            <a:xfrm>
              <a:off x="50677" y="48486"/>
              <a:ext cx="516643" cy="607544"/>
            </a:xfrm>
            <a:custGeom>
              <a:avLst/>
              <a:gdLst/>
              <a:ahLst/>
              <a:cxnLst/>
              <a:rect l="l" t="t" r="r" b="b"/>
              <a:pathLst>
                <a:path w="516643" h="607544">
                  <a:moveTo>
                    <a:pt x="17141" y="290477"/>
                  </a:moveTo>
                  <a:cubicBezTo>
                    <a:pt x="117090" y="217579"/>
                    <a:pt x="141474" y="200307"/>
                    <a:pt x="165858" y="183416"/>
                  </a:cubicBezTo>
                  <a:cubicBezTo>
                    <a:pt x="189734" y="166779"/>
                    <a:pt x="214372" y="150650"/>
                    <a:pt x="237359" y="134394"/>
                  </a:cubicBezTo>
                  <a:cubicBezTo>
                    <a:pt x="259076" y="118900"/>
                    <a:pt x="281174" y="102263"/>
                    <a:pt x="300224" y="88039"/>
                  </a:cubicBezTo>
                  <a:cubicBezTo>
                    <a:pt x="316353" y="75974"/>
                    <a:pt x="329434" y="66068"/>
                    <a:pt x="344420" y="54511"/>
                  </a:cubicBezTo>
                  <a:cubicBezTo>
                    <a:pt x="360041" y="42446"/>
                    <a:pt x="373249" y="25809"/>
                    <a:pt x="392045" y="17173"/>
                  </a:cubicBezTo>
                  <a:cubicBezTo>
                    <a:pt x="413000" y="7521"/>
                    <a:pt x="446782" y="-5306"/>
                    <a:pt x="465832" y="2314"/>
                  </a:cubicBezTo>
                  <a:cubicBezTo>
                    <a:pt x="483866" y="9553"/>
                    <a:pt x="496566" y="36223"/>
                    <a:pt x="504821" y="58194"/>
                  </a:cubicBezTo>
                  <a:cubicBezTo>
                    <a:pt x="514219" y="83340"/>
                    <a:pt x="512568" y="118646"/>
                    <a:pt x="514473" y="146840"/>
                  </a:cubicBezTo>
                  <a:cubicBezTo>
                    <a:pt x="516251" y="172621"/>
                    <a:pt x="516505" y="195227"/>
                    <a:pt x="516632" y="220881"/>
                  </a:cubicBezTo>
                  <a:cubicBezTo>
                    <a:pt x="516759" y="248694"/>
                    <a:pt x="515743" y="279047"/>
                    <a:pt x="515235" y="308003"/>
                  </a:cubicBezTo>
                  <a:cubicBezTo>
                    <a:pt x="514727" y="336832"/>
                    <a:pt x="513838" y="367058"/>
                    <a:pt x="513584" y="394490"/>
                  </a:cubicBezTo>
                  <a:cubicBezTo>
                    <a:pt x="513330" y="419509"/>
                    <a:pt x="513330" y="440210"/>
                    <a:pt x="513711" y="465991"/>
                  </a:cubicBezTo>
                  <a:cubicBezTo>
                    <a:pt x="514092" y="496217"/>
                    <a:pt x="517267" y="546382"/>
                    <a:pt x="515997" y="564289"/>
                  </a:cubicBezTo>
                  <a:cubicBezTo>
                    <a:pt x="515489" y="571020"/>
                    <a:pt x="515235" y="573814"/>
                    <a:pt x="513711" y="578132"/>
                  </a:cubicBezTo>
                  <a:cubicBezTo>
                    <a:pt x="512314" y="582450"/>
                    <a:pt x="510028" y="586768"/>
                    <a:pt x="507234" y="590451"/>
                  </a:cubicBezTo>
                  <a:cubicBezTo>
                    <a:pt x="504440" y="594134"/>
                    <a:pt x="500884" y="597563"/>
                    <a:pt x="497074" y="600103"/>
                  </a:cubicBezTo>
                  <a:cubicBezTo>
                    <a:pt x="493264" y="602643"/>
                    <a:pt x="488819" y="604675"/>
                    <a:pt x="484374" y="605945"/>
                  </a:cubicBezTo>
                  <a:cubicBezTo>
                    <a:pt x="479929" y="607215"/>
                    <a:pt x="474976" y="607723"/>
                    <a:pt x="470404" y="607469"/>
                  </a:cubicBezTo>
                  <a:cubicBezTo>
                    <a:pt x="465832" y="607215"/>
                    <a:pt x="461133" y="606199"/>
                    <a:pt x="456815" y="604548"/>
                  </a:cubicBezTo>
                  <a:cubicBezTo>
                    <a:pt x="452497" y="602897"/>
                    <a:pt x="448306" y="600357"/>
                    <a:pt x="444750" y="597309"/>
                  </a:cubicBezTo>
                  <a:cubicBezTo>
                    <a:pt x="441194" y="594388"/>
                    <a:pt x="438146" y="590578"/>
                    <a:pt x="435733" y="586641"/>
                  </a:cubicBezTo>
                  <a:cubicBezTo>
                    <a:pt x="433320" y="582704"/>
                    <a:pt x="431542" y="578132"/>
                    <a:pt x="430526" y="573687"/>
                  </a:cubicBezTo>
                  <a:cubicBezTo>
                    <a:pt x="429510" y="569242"/>
                    <a:pt x="429256" y="564289"/>
                    <a:pt x="429764" y="559717"/>
                  </a:cubicBezTo>
                  <a:cubicBezTo>
                    <a:pt x="430272" y="555145"/>
                    <a:pt x="431542" y="550446"/>
                    <a:pt x="433447" y="546255"/>
                  </a:cubicBezTo>
                  <a:cubicBezTo>
                    <a:pt x="435352" y="542064"/>
                    <a:pt x="438146" y="538000"/>
                    <a:pt x="441321" y="534571"/>
                  </a:cubicBezTo>
                  <a:cubicBezTo>
                    <a:pt x="444496" y="531269"/>
                    <a:pt x="448306" y="528221"/>
                    <a:pt x="452370" y="526062"/>
                  </a:cubicBezTo>
                  <a:cubicBezTo>
                    <a:pt x="456434" y="523903"/>
                    <a:pt x="461133" y="522379"/>
                    <a:pt x="465705" y="521617"/>
                  </a:cubicBezTo>
                  <a:cubicBezTo>
                    <a:pt x="470277" y="520855"/>
                    <a:pt x="475103" y="520855"/>
                    <a:pt x="479675" y="521617"/>
                  </a:cubicBezTo>
                  <a:cubicBezTo>
                    <a:pt x="484247" y="522379"/>
                    <a:pt x="488946" y="523903"/>
                    <a:pt x="493010" y="526062"/>
                  </a:cubicBezTo>
                  <a:cubicBezTo>
                    <a:pt x="497074" y="528221"/>
                    <a:pt x="500884" y="531269"/>
                    <a:pt x="504059" y="534571"/>
                  </a:cubicBezTo>
                  <a:cubicBezTo>
                    <a:pt x="507234" y="537873"/>
                    <a:pt x="510028" y="541937"/>
                    <a:pt x="511933" y="546128"/>
                  </a:cubicBezTo>
                  <a:cubicBezTo>
                    <a:pt x="513838" y="550319"/>
                    <a:pt x="515235" y="555018"/>
                    <a:pt x="515743" y="559590"/>
                  </a:cubicBezTo>
                  <a:cubicBezTo>
                    <a:pt x="516251" y="564162"/>
                    <a:pt x="515997" y="569115"/>
                    <a:pt x="514981" y="573560"/>
                  </a:cubicBezTo>
                  <a:cubicBezTo>
                    <a:pt x="513965" y="578132"/>
                    <a:pt x="512314" y="582704"/>
                    <a:pt x="509901" y="586641"/>
                  </a:cubicBezTo>
                  <a:cubicBezTo>
                    <a:pt x="507488" y="590578"/>
                    <a:pt x="504313" y="594261"/>
                    <a:pt x="500757" y="597309"/>
                  </a:cubicBezTo>
                  <a:cubicBezTo>
                    <a:pt x="497201" y="600230"/>
                    <a:pt x="493137" y="602897"/>
                    <a:pt x="488819" y="604548"/>
                  </a:cubicBezTo>
                  <a:cubicBezTo>
                    <a:pt x="484501" y="606199"/>
                    <a:pt x="479675" y="607215"/>
                    <a:pt x="475103" y="607469"/>
                  </a:cubicBezTo>
                  <a:cubicBezTo>
                    <a:pt x="470531" y="607723"/>
                    <a:pt x="465705" y="607342"/>
                    <a:pt x="461260" y="606072"/>
                  </a:cubicBezTo>
                  <a:cubicBezTo>
                    <a:pt x="456815" y="604802"/>
                    <a:pt x="452370" y="602643"/>
                    <a:pt x="448560" y="600103"/>
                  </a:cubicBezTo>
                  <a:cubicBezTo>
                    <a:pt x="444750" y="597563"/>
                    <a:pt x="441067" y="594261"/>
                    <a:pt x="438273" y="590578"/>
                  </a:cubicBezTo>
                  <a:cubicBezTo>
                    <a:pt x="435479" y="586895"/>
                    <a:pt x="433320" y="582450"/>
                    <a:pt x="431796" y="578132"/>
                  </a:cubicBezTo>
                  <a:cubicBezTo>
                    <a:pt x="430399" y="573814"/>
                    <a:pt x="429510" y="564416"/>
                    <a:pt x="429510" y="564416"/>
                  </a:cubicBezTo>
                  <a:cubicBezTo>
                    <a:pt x="429510" y="564416"/>
                    <a:pt x="431034" y="496471"/>
                    <a:pt x="431288" y="466372"/>
                  </a:cubicBezTo>
                  <a:cubicBezTo>
                    <a:pt x="431415" y="440718"/>
                    <a:pt x="431415" y="419890"/>
                    <a:pt x="430907" y="395125"/>
                  </a:cubicBezTo>
                  <a:cubicBezTo>
                    <a:pt x="430272" y="367947"/>
                    <a:pt x="429129" y="338102"/>
                    <a:pt x="427732" y="309781"/>
                  </a:cubicBezTo>
                  <a:cubicBezTo>
                    <a:pt x="426462" y="281714"/>
                    <a:pt x="424684" y="253012"/>
                    <a:pt x="422906" y="226088"/>
                  </a:cubicBezTo>
                  <a:cubicBezTo>
                    <a:pt x="421255" y="201069"/>
                    <a:pt x="414016" y="177066"/>
                    <a:pt x="417191" y="153825"/>
                  </a:cubicBezTo>
                  <a:cubicBezTo>
                    <a:pt x="420366" y="130838"/>
                    <a:pt x="447163" y="91849"/>
                    <a:pt x="441448" y="87150"/>
                  </a:cubicBezTo>
                  <a:cubicBezTo>
                    <a:pt x="436114" y="82832"/>
                    <a:pt x="406777" y="108359"/>
                    <a:pt x="390394" y="118900"/>
                  </a:cubicBezTo>
                  <a:cubicBezTo>
                    <a:pt x="374900" y="128933"/>
                    <a:pt x="361565" y="137442"/>
                    <a:pt x="345436" y="148872"/>
                  </a:cubicBezTo>
                  <a:cubicBezTo>
                    <a:pt x="325878" y="162715"/>
                    <a:pt x="303272" y="180495"/>
                    <a:pt x="281682" y="196624"/>
                  </a:cubicBezTo>
                  <a:cubicBezTo>
                    <a:pt x="259330" y="213261"/>
                    <a:pt x="235962" y="229771"/>
                    <a:pt x="213356" y="247043"/>
                  </a:cubicBezTo>
                  <a:cubicBezTo>
                    <a:pt x="190496" y="264442"/>
                    <a:pt x="168017" y="281841"/>
                    <a:pt x="145411" y="300637"/>
                  </a:cubicBezTo>
                  <a:cubicBezTo>
                    <a:pt x="121916" y="320195"/>
                    <a:pt x="88007" y="353088"/>
                    <a:pt x="75307" y="362613"/>
                  </a:cubicBezTo>
                  <a:cubicBezTo>
                    <a:pt x="70862" y="365915"/>
                    <a:pt x="69211" y="366931"/>
                    <a:pt x="65909" y="368455"/>
                  </a:cubicBezTo>
                  <a:cubicBezTo>
                    <a:pt x="62607" y="369979"/>
                    <a:pt x="58924" y="371249"/>
                    <a:pt x="55241" y="372011"/>
                  </a:cubicBezTo>
                  <a:cubicBezTo>
                    <a:pt x="51685" y="372773"/>
                    <a:pt x="47875" y="372900"/>
                    <a:pt x="44192" y="372773"/>
                  </a:cubicBezTo>
                  <a:cubicBezTo>
                    <a:pt x="40509" y="372646"/>
                    <a:pt x="36699" y="372011"/>
                    <a:pt x="33143" y="370995"/>
                  </a:cubicBezTo>
                  <a:cubicBezTo>
                    <a:pt x="29587" y="369979"/>
                    <a:pt x="26031" y="368455"/>
                    <a:pt x="22856" y="366550"/>
                  </a:cubicBezTo>
                  <a:cubicBezTo>
                    <a:pt x="19681" y="364645"/>
                    <a:pt x="16633" y="362359"/>
                    <a:pt x="13966" y="359819"/>
                  </a:cubicBezTo>
                  <a:cubicBezTo>
                    <a:pt x="11299" y="357279"/>
                    <a:pt x="8886" y="354231"/>
                    <a:pt x="6981" y="351056"/>
                  </a:cubicBezTo>
                  <a:cubicBezTo>
                    <a:pt x="5076" y="347881"/>
                    <a:pt x="3425" y="344579"/>
                    <a:pt x="2282" y="341023"/>
                  </a:cubicBezTo>
                  <a:cubicBezTo>
                    <a:pt x="1139" y="337467"/>
                    <a:pt x="377" y="333657"/>
                    <a:pt x="123" y="329974"/>
                  </a:cubicBezTo>
                  <a:cubicBezTo>
                    <a:pt x="-131" y="326291"/>
                    <a:pt x="-4" y="322608"/>
                    <a:pt x="631" y="318925"/>
                  </a:cubicBezTo>
                  <a:cubicBezTo>
                    <a:pt x="1266" y="315242"/>
                    <a:pt x="2282" y="311559"/>
                    <a:pt x="3806" y="308130"/>
                  </a:cubicBezTo>
                  <a:cubicBezTo>
                    <a:pt x="5203" y="304701"/>
                    <a:pt x="7108" y="301399"/>
                    <a:pt x="9394" y="298478"/>
                  </a:cubicBezTo>
                  <a:cubicBezTo>
                    <a:pt x="11680" y="295557"/>
                    <a:pt x="17268" y="290477"/>
                    <a:pt x="17268" y="290477"/>
                  </a:cubicBezTo>
                </a:path>
              </a:pathLst>
            </a:custGeom>
            <a:solidFill>
              <a:srgbClr val="F4592F"/>
            </a:solidFill>
            <a:ln cap="sq">
              <a:noFill/>
              <a:prstDash val="solid"/>
              <a:miter/>
            </a:ln>
          </p:spPr>
          <p:txBody>
            <a:bodyPr/>
            <a:lstStyle/>
            <a:p>
              <a:endParaRPr lang="en-GB"/>
            </a:p>
          </p:txBody>
        </p:sp>
      </p:grpSp>
      <p:grpSp>
        <p:nvGrpSpPr>
          <p:cNvPr id="34" name="Group 34"/>
          <p:cNvGrpSpPr/>
          <p:nvPr/>
        </p:nvGrpSpPr>
        <p:grpSpPr>
          <a:xfrm rot="5400000">
            <a:off x="4439852" y="4324294"/>
            <a:ext cx="195930" cy="224030"/>
            <a:chOff x="0" y="0"/>
            <a:chExt cx="618109" cy="706755"/>
          </a:xfrm>
        </p:grpSpPr>
        <p:sp>
          <p:nvSpPr>
            <p:cNvPr id="35" name="Freeform 35"/>
            <p:cNvSpPr/>
            <p:nvPr/>
          </p:nvSpPr>
          <p:spPr>
            <a:xfrm>
              <a:off x="50677" y="48486"/>
              <a:ext cx="516643" cy="607544"/>
            </a:xfrm>
            <a:custGeom>
              <a:avLst/>
              <a:gdLst/>
              <a:ahLst/>
              <a:cxnLst/>
              <a:rect l="l" t="t" r="r" b="b"/>
              <a:pathLst>
                <a:path w="516643" h="607544">
                  <a:moveTo>
                    <a:pt x="17141" y="290477"/>
                  </a:moveTo>
                  <a:cubicBezTo>
                    <a:pt x="117090" y="217579"/>
                    <a:pt x="141474" y="200307"/>
                    <a:pt x="165858" y="183416"/>
                  </a:cubicBezTo>
                  <a:cubicBezTo>
                    <a:pt x="189734" y="166779"/>
                    <a:pt x="214372" y="150650"/>
                    <a:pt x="237359" y="134394"/>
                  </a:cubicBezTo>
                  <a:cubicBezTo>
                    <a:pt x="259076" y="118900"/>
                    <a:pt x="281174" y="102263"/>
                    <a:pt x="300224" y="88039"/>
                  </a:cubicBezTo>
                  <a:cubicBezTo>
                    <a:pt x="316353" y="75974"/>
                    <a:pt x="329434" y="66068"/>
                    <a:pt x="344420" y="54511"/>
                  </a:cubicBezTo>
                  <a:cubicBezTo>
                    <a:pt x="360041" y="42446"/>
                    <a:pt x="373249" y="25809"/>
                    <a:pt x="392045" y="17173"/>
                  </a:cubicBezTo>
                  <a:cubicBezTo>
                    <a:pt x="413000" y="7521"/>
                    <a:pt x="446782" y="-5306"/>
                    <a:pt x="465832" y="2314"/>
                  </a:cubicBezTo>
                  <a:cubicBezTo>
                    <a:pt x="483866" y="9553"/>
                    <a:pt x="496566" y="36223"/>
                    <a:pt x="504821" y="58194"/>
                  </a:cubicBezTo>
                  <a:cubicBezTo>
                    <a:pt x="514219" y="83340"/>
                    <a:pt x="512568" y="118646"/>
                    <a:pt x="514473" y="146840"/>
                  </a:cubicBezTo>
                  <a:cubicBezTo>
                    <a:pt x="516251" y="172621"/>
                    <a:pt x="516505" y="195227"/>
                    <a:pt x="516632" y="220881"/>
                  </a:cubicBezTo>
                  <a:cubicBezTo>
                    <a:pt x="516759" y="248694"/>
                    <a:pt x="515743" y="279047"/>
                    <a:pt x="515235" y="308003"/>
                  </a:cubicBezTo>
                  <a:cubicBezTo>
                    <a:pt x="514727" y="336832"/>
                    <a:pt x="513838" y="367058"/>
                    <a:pt x="513584" y="394490"/>
                  </a:cubicBezTo>
                  <a:cubicBezTo>
                    <a:pt x="513330" y="419509"/>
                    <a:pt x="513330" y="440210"/>
                    <a:pt x="513711" y="465991"/>
                  </a:cubicBezTo>
                  <a:cubicBezTo>
                    <a:pt x="514092" y="496217"/>
                    <a:pt x="517267" y="546382"/>
                    <a:pt x="515997" y="564289"/>
                  </a:cubicBezTo>
                  <a:cubicBezTo>
                    <a:pt x="515489" y="571020"/>
                    <a:pt x="515235" y="573814"/>
                    <a:pt x="513711" y="578132"/>
                  </a:cubicBezTo>
                  <a:cubicBezTo>
                    <a:pt x="512314" y="582450"/>
                    <a:pt x="510028" y="586768"/>
                    <a:pt x="507234" y="590451"/>
                  </a:cubicBezTo>
                  <a:cubicBezTo>
                    <a:pt x="504440" y="594134"/>
                    <a:pt x="500884" y="597563"/>
                    <a:pt x="497074" y="600103"/>
                  </a:cubicBezTo>
                  <a:cubicBezTo>
                    <a:pt x="493264" y="602643"/>
                    <a:pt x="488819" y="604675"/>
                    <a:pt x="484374" y="605945"/>
                  </a:cubicBezTo>
                  <a:cubicBezTo>
                    <a:pt x="479929" y="607215"/>
                    <a:pt x="474976" y="607723"/>
                    <a:pt x="470404" y="607469"/>
                  </a:cubicBezTo>
                  <a:cubicBezTo>
                    <a:pt x="465832" y="607215"/>
                    <a:pt x="461133" y="606199"/>
                    <a:pt x="456815" y="604548"/>
                  </a:cubicBezTo>
                  <a:cubicBezTo>
                    <a:pt x="452497" y="602897"/>
                    <a:pt x="448306" y="600357"/>
                    <a:pt x="444750" y="597309"/>
                  </a:cubicBezTo>
                  <a:cubicBezTo>
                    <a:pt x="441194" y="594388"/>
                    <a:pt x="438146" y="590578"/>
                    <a:pt x="435733" y="586641"/>
                  </a:cubicBezTo>
                  <a:cubicBezTo>
                    <a:pt x="433320" y="582704"/>
                    <a:pt x="431542" y="578132"/>
                    <a:pt x="430526" y="573687"/>
                  </a:cubicBezTo>
                  <a:cubicBezTo>
                    <a:pt x="429510" y="569242"/>
                    <a:pt x="429256" y="564289"/>
                    <a:pt x="429764" y="559717"/>
                  </a:cubicBezTo>
                  <a:cubicBezTo>
                    <a:pt x="430272" y="555145"/>
                    <a:pt x="431542" y="550446"/>
                    <a:pt x="433447" y="546255"/>
                  </a:cubicBezTo>
                  <a:cubicBezTo>
                    <a:pt x="435352" y="542064"/>
                    <a:pt x="438146" y="538000"/>
                    <a:pt x="441321" y="534571"/>
                  </a:cubicBezTo>
                  <a:cubicBezTo>
                    <a:pt x="444496" y="531269"/>
                    <a:pt x="448306" y="528221"/>
                    <a:pt x="452370" y="526062"/>
                  </a:cubicBezTo>
                  <a:cubicBezTo>
                    <a:pt x="456434" y="523903"/>
                    <a:pt x="461133" y="522379"/>
                    <a:pt x="465705" y="521617"/>
                  </a:cubicBezTo>
                  <a:cubicBezTo>
                    <a:pt x="470277" y="520855"/>
                    <a:pt x="475103" y="520855"/>
                    <a:pt x="479675" y="521617"/>
                  </a:cubicBezTo>
                  <a:cubicBezTo>
                    <a:pt x="484247" y="522379"/>
                    <a:pt x="488946" y="523903"/>
                    <a:pt x="493010" y="526062"/>
                  </a:cubicBezTo>
                  <a:cubicBezTo>
                    <a:pt x="497074" y="528221"/>
                    <a:pt x="500884" y="531269"/>
                    <a:pt x="504059" y="534571"/>
                  </a:cubicBezTo>
                  <a:cubicBezTo>
                    <a:pt x="507234" y="537873"/>
                    <a:pt x="510028" y="541937"/>
                    <a:pt x="511933" y="546128"/>
                  </a:cubicBezTo>
                  <a:cubicBezTo>
                    <a:pt x="513838" y="550319"/>
                    <a:pt x="515235" y="555018"/>
                    <a:pt x="515743" y="559590"/>
                  </a:cubicBezTo>
                  <a:cubicBezTo>
                    <a:pt x="516251" y="564162"/>
                    <a:pt x="515997" y="569115"/>
                    <a:pt x="514981" y="573560"/>
                  </a:cubicBezTo>
                  <a:cubicBezTo>
                    <a:pt x="513965" y="578132"/>
                    <a:pt x="512314" y="582704"/>
                    <a:pt x="509901" y="586641"/>
                  </a:cubicBezTo>
                  <a:cubicBezTo>
                    <a:pt x="507488" y="590578"/>
                    <a:pt x="504313" y="594261"/>
                    <a:pt x="500757" y="597309"/>
                  </a:cubicBezTo>
                  <a:cubicBezTo>
                    <a:pt x="497201" y="600230"/>
                    <a:pt x="493137" y="602897"/>
                    <a:pt x="488819" y="604548"/>
                  </a:cubicBezTo>
                  <a:cubicBezTo>
                    <a:pt x="484501" y="606199"/>
                    <a:pt x="479675" y="607215"/>
                    <a:pt x="475103" y="607469"/>
                  </a:cubicBezTo>
                  <a:cubicBezTo>
                    <a:pt x="470531" y="607723"/>
                    <a:pt x="465705" y="607342"/>
                    <a:pt x="461260" y="606072"/>
                  </a:cubicBezTo>
                  <a:cubicBezTo>
                    <a:pt x="456815" y="604802"/>
                    <a:pt x="452370" y="602643"/>
                    <a:pt x="448560" y="600103"/>
                  </a:cubicBezTo>
                  <a:cubicBezTo>
                    <a:pt x="444750" y="597563"/>
                    <a:pt x="441067" y="594261"/>
                    <a:pt x="438273" y="590578"/>
                  </a:cubicBezTo>
                  <a:cubicBezTo>
                    <a:pt x="435479" y="586895"/>
                    <a:pt x="433320" y="582450"/>
                    <a:pt x="431796" y="578132"/>
                  </a:cubicBezTo>
                  <a:cubicBezTo>
                    <a:pt x="430399" y="573814"/>
                    <a:pt x="429510" y="564416"/>
                    <a:pt x="429510" y="564416"/>
                  </a:cubicBezTo>
                  <a:cubicBezTo>
                    <a:pt x="429510" y="564416"/>
                    <a:pt x="431034" y="496471"/>
                    <a:pt x="431288" y="466372"/>
                  </a:cubicBezTo>
                  <a:cubicBezTo>
                    <a:pt x="431415" y="440718"/>
                    <a:pt x="431415" y="419890"/>
                    <a:pt x="430907" y="395125"/>
                  </a:cubicBezTo>
                  <a:cubicBezTo>
                    <a:pt x="430272" y="367947"/>
                    <a:pt x="429129" y="338102"/>
                    <a:pt x="427732" y="309781"/>
                  </a:cubicBezTo>
                  <a:cubicBezTo>
                    <a:pt x="426462" y="281714"/>
                    <a:pt x="424684" y="253012"/>
                    <a:pt x="422906" y="226088"/>
                  </a:cubicBezTo>
                  <a:cubicBezTo>
                    <a:pt x="421255" y="201069"/>
                    <a:pt x="414016" y="177066"/>
                    <a:pt x="417191" y="153825"/>
                  </a:cubicBezTo>
                  <a:cubicBezTo>
                    <a:pt x="420366" y="130838"/>
                    <a:pt x="447163" y="91849"/>
                    <a:pt x="441448" y="87150"/>
                  </a:cubicBezTo>
                  <a:cubicBezTo>
                    <a:pt x="436114" y="82832"/>
                    <a:pt x="406777" y="108359"/>
                    <a:pt x="390394" y="118900"/>
                  </a:cubicBezTo>
                  <a:cubicBezTo>
                    <a:pt x="374900" y="128933"/>
                    <a:pt x="361565" y="137442"/>
                    <a:pt x="345436" y="148872"/>
                  </a:cubicBezTo>
                  <a:cubicBezTo>
                    <a:pt x="325878" y="162715"/>
                    <a:pt x="303272" y="180495"/>
                    <a:pt x="281682" y="196624"/>
                  </a:cubicBezTo>
                  <a:cubicBezTo>
                    <a:pt x="259330" y="213261"/>
                    <a:pt x="235962" y="229771"/>
                    <a:pt x="213356" y="247043"/>
                  </a:cubicBezTo>
                  <a:cubicBezTo>
                    <a:pt x="190496" y="264442"/>
                    <a:pt x="168017" y="281841"/>
                    <a:pt x="145411" y="300637"/>
                  </a:cubicBezTo>
                  <a:cubicBezTo>
                    <a:pt x="121916" y="320195"/>
                    <a:pt x="88007" y="353088"/>
                    <a:pt x="75307" y="362613"/>
                  </a:cubicBezTo>
                  <a:cubicBezTo>
                    <a:pt x="70862" y="365915"/>
                    <a:pt x="69211" y="366931"/>
                    <a:pt x="65909" y="368455"/>
                  </a:cubicBezTo>
                  <a:cubicBezTo>
                    <a:pt x="62607" y="369979"/>
                    <a:pt x="58924" y="371249"/>
                    <a:pt x="55241" y="372011"/>
                  </a:cubicBezTo>
                  <a:cubicBezTo>
                    <a:pt x="51685" y="372773"/>
                    <a:pt x="47875" y="372900"/>
                    <a:pt x="44192" y="372773"/>
                  </a:cubicBezTo>
                  <a:cubicBezTo>
                    <a:pt x="40509" y="372646"/>
                    <a:pt x="36699" y="372011"/>
                    <a:pt x="33143" y="370995"/>
                  </a:cubicBezTo>
                  <a:cubicBezTo>
                    <a:pt x="29587" y="369979"/>
                    <a:pt x="26031" y="368455"/>
                    <a:pt x="22856" y="366550"/>
                  </a:cubicBezTo>
                  <a:cubicBezTo>
                    <a:pt x="19681" y="364645"/>
                    <a:pt x="16633" y="362359"/>
                    <a:pt x="13966" y="359819"/>
                  </a:cubicBezTo>
                  <a:cubicBezTo>
                    <a:pt x="11299" y="357279"/>
                    <a:pt x="8886" y="354231"/>
                    <a:pt x="6981" y="351056"/>
                  </a:cubicBezTo>
                  <a:cubicBezTo>
                    <a:pt x="5076" y="347881"/>
                    <a:pt x="3425" y="344579"/>
                    <a:pt x="2282" y="341023"/>
                  </a:cubicBezTo>
                  <a:cubicBezTo>
                    <a:pt x="1139" y="337467"/>
                    <a:pt x="377" y="333657"/>
                    <a:pt x="123" y="329974"/>
                  </a:cubicBezTo>
                  <a:cubicBezTo>
                    <a:pt x="-131" y="326291"/>
                    <a:pt x="-4" y="322608"/>
                    <a:pt x="631" y="318925"/>
                  </a:cubicBezTo>
                  <a:cubicBezTo>
                    <a:pt x="1266" y="315242"/>
                    <a:pt x="2282" y="311559"/>
                    <a:pt x="3806" y="308130"/>
                  </a:cubicBezTo>
                  <a:cubicBezTo>
                    <a:pt x="5203" y="304701"/>
                    <a:pt x="7108" y="301399"/>
                    <a:pt x="9394" y="298478"/>
                  </a:cubicBezTo>
                  <a:cubicBezTo>
                    <a:pt x="11680" y="295557"/>
                    <a:pt x="17268" y="290477"/>
                    <a:pt x="17268" y="290477"/>
                  </a:cubicBezTo>
                </a:path>
              </a:pathLst>
            </a:custGeom>
            <a:solidFill>
              <a:srgbClr val="F4592F"/>
            </a:solidFill>
            <a:ln cap="sq">
              <a:noFill/>
              <a:prstDash val="solid"/>
              <a:miter/>
            </a:ln>
          </p:spPr>
          <p:txBody>
            <a:bodyPr/>
            <a:lstStyle/>
            <a:p>
              <a:endParaRPr lang="en-GB"/>
            </a:p>
          </p:txBody>
        </p:sp>
      </p:grpSp>
      <p:grpSp>
        <p:nvGrpSpPr>
          <p:cNvPr id="36" name="Group 36"/>
          <p:cNvGrpSpPr/>
          <p:nvPr/>
        </p:nvGrpSpPr>
        <p:grpSpPr>
          <a:xfrm>
            <a:off x="3694975" y="4720931"/>
            <a:ext cx="2974786" cy="2570501"/>
            <a:chOff x="0" y="0"/>
            <a:chExt cx="3966382" cy="3427334"/>
          </a:xfrm>
        </p:grpSpPr>
        <p:sp>
          <p:nvSpPr>
            <p:cNvPr id="37" name="Freeform 37"/>
            <p:cNvSpPr/>
            <p:nvPr/>
          </p:nvSpPr>
          <p:spPr>
            <a:xfrm>
              <a:off x="0" y="0"/>
              <a:ext cx="3966382" cy="3325734"/>
            </a:xfrm>
            <a:custGeom>
              <a:avLst/>
              <a:gdLst/>
              <a:ahLst/>
              <a:cxnLst/>
              <a:rect l="l" t="t" r="r" b="b"/>
              <a:pathLst>
                <a:path w="3966382" h="3325734">
                  <a:moveTo>
                    <a:pt x="0" y="0"/>
                  </a:moveTo>
                  <a:lnTo>
                    <a:pt x="3966382" y="0"/>
                  </a:lnTo>
                  <a:lnTo>
                    <a:pt x="3966382" y="3325734"/>
                  </a:lnTo>
                  <a:lnTo>
                    <a:pt x="0" y="3325734"/>
                  </a:lnTo>
                  <a:close/>
                </a:path>
              </a:pathLst>
            </a:custGeom>
            <a:solidFill>
              <a:srgbClr val="FDF9B4"/>
            </a:solidFill>
          </p:spPr>
          <p:txBody>
            <a:bodyPr/>
            <a:lstStyle/>
            <a:p>
              <a:endParaRPr lang="en-GB"/>
            </a:p>
          </p:txBody>
        </p:sp>
        <p:sp>
          <p:nvSpPr>
            <p:cNvPr id="38" name="Freeform 38"/>
            <p:cNvSpPr/>
            <p:nvPr/>
          </p:nvSpPr>
          <p:spPr>
            <a:xfrm>
              <a:off x="0" y="0"/>
              <a:ext cx="3966382" cy="3427334"/>
            </a:xfrm>
            <a:custGeom>
              <a:avLst/>
              <a:gdLst/>
              <a:ahLst/>
              <a:cxnLst/>
              <a:rect l="l" t="t" r="r" b="b"/>
              <a:pathLst>
                <a:path w="3966382" h="3427334">
                  <a:moveTo>
                    <a:pt x="0" y="3325734"/>
                  </a:moveTo>
                  <a:lnTo>
                    <a:pt x="3966382" y="3325734"/>
                  </a:lnTo>
                  <a:lnTo>
                    <a:pt x="3839382" y="3427334"/>
                  </a:lnTo>
                  <a:cubicBezTo>
                    <a:pt x="3839382" y="3427334"/>
                    <a:pt x="2848782" y="3351134"/>
                    <a:pt x="2747182" y="3351134"/>
                  </a:cubicBezTo>
                  <a:lnTo>
                    <a:pt x="1219200" y="3351134"/>
                  </a:lnTo>
                  <a:cubicBezTo>
                    <a:pt x="1117600" y="3351134"/>
                    <a:pt x="127000" y="3427334"/>
                    <a:pt x="127000" y="3427334"/>
                  </a:cubicBezTo>
                  <a:lnTo>
                    <a:pt x="0" y="3325734"/>
                  </a:lnTo>
                  <a:lnTo>
                    <a:pt x="0" y="0"/>
                  </a:lnTo>
                  <a:lnTo>
                    <a:pt x="3966382" y="0"/>
                  </a:lnTo>
                  <a:lnTo>
                    <a:pt x="3966382" y="3325734"/>
                  </a:lnTo>
                  <a:lnTo>
                    <a:pt x="12700" y="3325734"/>
                  </a:lnTo>
                  <a:lnTo>
                    <a:pt x="12700" y="3313034"/>
                  </a:lnTo>
                  <a:lnTo>
                    <a:pt x="3953682" y="3313034"/>
                  </a:lnTo>
                  <a:lnTo>
                    <a:pt x="3953682" y="12700"/>
                  </a:lnTo>
                  <a:lnTo>
                    <a:pt x="12700" y="12700"/>
                  </a:lnTo>
                  <a:lnTo>
                    <a:pt x="12700" y="3325734"/>
                  </a:lnTo>
                </a:path>
              </a:pathLst>
            </a:custGeom>
            <a:solidFill>
              <a:srgbClr val="394C60">
                <a:alpha val="784"/>
              </a:srgbClr>
            </a:solidFill>
          </p:spPr>
          <p:txBody>
            <a:bodyPr/>
            <a:lstStyle/>
            <a:p>
              <a:endParaRPr lang="en-GB"/>
            </a:p>
          </p:txBody>
        </p:sp>
        <p:sp>
          <p:nvSpPr>
            <p:cNvPr id="39" name="TextBox 39"/>
            <p:cNvSpPr txBox="1"/>
            <p:nvPr/>
          </p:nvSpPr>
          <p:spPr>
            <a:xfrm>
              <a:off x="0" y="-38100"/>
              <a:ext cx="3966382" cy="3363834"/>
            </a:xfrm>
            <a:prstGeom prst="rect">
              <a:avLst/>
            </a:prstGeom>
          </p:spPr>
          <p:txBody>
            <a:bodyPr lIns="203200" tIns="203200" rIns="203200" bIns="203200" rtlCol="0" anchor="t"/>
            <a:lstStyle/>
            <a:p>
              <a:pPr marL="237492" lvl="1" indent="-118746" algn="l">
                <a:lnSpc>
                  <a:spcPts val="1540"/>
                </a:lnSpc>
                <a:buFont typeface="Arial"/>
                <a:buChar char="•"/>
              </a:pPr>
              <a:r>
                <a:rPr lang="en-US" sz="1100">
                  <a:solidFill>
                    <a:srgbClr val="000000"/>
                  </a:solidFill>
                  <a:latin typeface="Arial"/>
                  <a:ea typeface="Arial"/>
                  <a:cs typeface="Arial"/>
                  <a:sym typeface="Arial"/>
                </a:rPr>
                <a:t>Analyse key drivers behind Tesco’s recent organisational changes.</a:t>
              </a:r>
            </a:p>
            <a:p>
              <a:pPr marL="237492" lvl="1" indent="-118746" algn="l">
                <a:lnSpc>
                  <a:spcPts val="1540"/>
                </a:lnSpc>
                <a:buFont typeface="Arial"/>
                <a:buChar char="•"/>
              </a:pPr>
              <a:r>
                <a:rPr lang="en-US" sz="1100">
                  <a:solidFill>
                    <a:srgbClr val="000000"/>
                  </a:solidFill>
                  <a:latin typeface="Arial"/>
                  <a:ea typeface="Arial"/>
                  <a:cs typeface="Arial"/>
                  <a:sym typeface="Arial"/>
                </a:rPr>
                <a:t>Evaluate how employees respond to change, including resistance patterns.</a:t>
              </a:r>
            </a:p>
            <a:p>
              <a:pPr marL="237492" lvl="1" indent="-118746" algn="l">
                <a:lnSpc>
                  <a:spcPts val="1540"/>
                </a:lnSpc>
                <a:buFont typeface="Arial"/>
                <a:buChar char="•"/>
              </a:pPr>
              <a:r>
                <a:rPr lang="en-US" sz="1100">
                  <a:solidFill>
                    <a:srgbClr val="000000"/>
                  </a:solidFill>
                  <a:latin typeface="Arial"/>
                  <a:ea typeface="Arial"/>
                  <a:cs typeface="Arial"/>
                  <a:sym typeface="Arial"/>
                </a:rPr>
                <a:t>Assess managerial readiness and capability to lead change.</a:t>
              </a:r>
            </a:p>
            <a:p>
              <a:pPr marL="237492" lvl="1" indent="-118746" algn="l">
                <a:lnSpc>
                  <a:spcPts val="1540"/>
                </a:lnSpc>
                <a:buFont typeface="Arial"/>
                <a:buChar char="•"/>
              </a:pPr>
              <a:r>
                <a:rPr lang="en-US" sz="1100">
                  <a:solidFill>
                    <a:srgbClr val="000000"/>
                  </a:solidFill>
                  <a:latin typeface="Arial"/>
                  <a:ea typeface="Arial"/>
                  <a:cs typeface="Arial"/>
                  <a:sym typeface="Arial"/>
                </a:rPr>
                <a:t>Apply relevant change models to interpret Tesco’s approach.</a:t>
              </a:r>
            </a:p>
            <a:p>
              <a:pPr marL="237492" lvl="1" indent="-118746" algn="l">
                <a:lnSpc>
                  <a:spcPts val="1540"/>
                </a:lnSpc>
                <a:buFont typeface="Arial"/>
                <a:buChar char="•"/>
              </a:pPr>
              <a:r>
                <a:rPr lang="en-US" sz="1100">
                  <a:solidFill>
                    <a:srgbClr val="000000"/>
                  </a:solidFill>
                  <a:latin typeface="Arial"/>
                  <a:ea typeface="Arial"/>
                  <a:cs typeface="Arial"/>
                  <a:sym typeface="Arial"/>
                </a:rPr>
                <a:t>Identify practical recommendations for improving future change initiatives.</a:t>
              </a:r>
            </a:p>
            <a:p>
              <a:pPr marL="0" lvl="0" indent="0" algn="l">
                <a:lnSpc>
                  <a:spcPts val="1960"/>
                </a:lnSpc>
                <a:spcBef>
                  <a:spcPct val="0"/>
                </a:spcBef>
              </a:pPr>
              <a:endParaRPr lang="en-US" sz="1100">
                <a:solidFill>
                  <a:srgbClr val="000000"/>
                </a:solidFill>
                <a:latin typeface="Arial"/>
                <a:ea typeface="Arial"/>
                <a:cs typeface="Arial"/>
                <a:sym typeface="Arial"/>
              </a:endParaRPr>
            </a:p>
          </p:txBody>
        </p:sp>
      </p:grpSp>
      <p:grpSp>
        <p:nvGrpSpPr>
          <p:cNvPr id="40" name="Group 40"/>
          <p:cNvGrpSpPr/>
          <p:nvPr/>
        </p:nvGrpSpPr>
        <p:grpSpPr>
          <a:xfrm>
            <a:off x="6868457" y="1382863"/>
            <a:ext cx="710324" cy="710324"/>
            <a:chOff x="0" y="0"/>
            <a:chExt cx="6350000" cy="6350000"/>
          </a:xfrm>
        </p:grpSpPr>
        <p:sp>
          <p:nvSpPr>
            <p:cNvPr id="41" name="Freeform 41"/>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1800AD">
                <a:alpha val="29804"/>
              </a:srgbClr>
            </a:solidFill>
          </p:spPr>
          <p:txBody>
            <a:bodyPr/>
            <a:lstStyle/>
            <a:p>
              <a:endParaRPr lang="en-GB"/>
            </a:p>
          </p:txBody>
        </p:sp>
      </p:grpSp>
      <p:sp>
        <p:nvSpPr>
          <p:cNvPr id="42" name="TextBox 42"/>
          <p:cNvSpPr txBox="1"/>
          <p:nvPr/>
        </p:nvSpPr>
        <p:spPr>
          <a:xfrm>
            <a:off x="6669761" y="1478676"/>
            <a:ext cx="1107716" cy="492408"/>
          </a:xfrm>
          <a:prstGeom prst="rect">
            <a:avLst/>
          </a:prstGeom>
        </p:spPr>
        <p:txBody>
          <a:bodyPr lIns="0" tIns="0" rIns="0" bIns="0" rtlCol="0" anchor="t">
            <a:spAutoFit/>
          </a:bodyPr>
          <a:lstStyle/>
          <a:p>
            <a:pPr algn="ctr">
              <a:lnSpc>
                <a:spcPts val="3834"/>
              </a:lnSpc>
            </a:pPr>
            <a:r>
              <a:rPr lang="en-US" sz="2738" b="1">
                <a:solidFill>
                  <a:srgbClr val="000000"/>
                </a:solidFill>
                <a:latin typeface="Arial Bold"/>
                <a:ea typeface="Arial Bold"/>
                <a:cs typeface="Arial Bold"/>
                <a:sym typeface="Arial Bold"/>
              </a:rPr>
              <a:t>3</a:t>
            </a:r>
          </a:p>
        </p:txBody>
      </p:sp>
      <p:sp>
        <p:nvSpPr>
          <p:cNvPr id="43" name="TextBox 43"/>
          <p:cNvSpPr txBox="1"/>
          <p:nvPr/>
        </p:nvSpPr>
        <p:spPr>
          <a:xfrm>
            <a:off x="6735107" y="1531707"/>
            <a:ext cx="3699435" cy="349250"/>
          </a:xfrm>
          <a:prstGeom prst="rect">
            <a:avLst/>
          </a:prstGeom>
        </p:spPr>
        <p:txBody>
          <a:bodyPr lIns="0" tIns="0" rIns="0" bIns="0" rtlCol="0" anchor="t">
            <a:spAutoFit/>
          </a:bodyPr>
          <a:lstStyle/>
          <a:p>
            <a:pPr marL="0" lvl="0" indent="0" algn="ctr">
              <a:lnSpc>
                <a:spcPts val="2800"/>
              </a:lnSpc>
              <a:spcBef>
                <a:spcPct val="0"/>
              </a:spcBef>
            </a:pPr>
            <a:r>
              <a:rPr lang="en-US" sz="2000" b="1">
                <a:solidFill>
                  <a:srgbClr val="FFFFFF"/>
                </a:solidFill>
                <a:latin typeface="Arial Bold"/>
                <a:ea typeface="Arial Bold"/>
                <a:cs typeface="Arial Bold"/>
                <a:sym typeface="Arial Bold"/>
              </a:rPr>
              <a:t>Methodology</a:t>
            </a:r>
          </a:p>
        </p:txBody>
      </p:sp>
      <p:grpSp>
        <p:nvGrpSpPr>
          <p:cNvPr id="44" name="Group 44"/>
          <p:cNvGrpSpPr/>
          <p:nvPr/>
        </p:nvGrpSpPr>
        <p:grpSpPr>
          <a:xfrm>
            <a:off x="7195240" y="2216721"/>
            <a:ext cx="2906503" cy="3068956"/>
            <a:chOff x="0" y="0"/>
            <a:chExt cx="4939577" cy="5215663"/>
          </a:xfrm>
        </p:grpSpPr>
        <p:sp>
          <p:nvSpPr>
            <p:cNvPr id="45" name="Freeform 45"/>
            <p:cNvSpPr/>
            <p:nvPr/>
          </p:nvSpPr>
          <p:spPr>
            <a:xfrm>
              <a:off x="0" y="0"/>
              <a:ext cx="4939576" cy="5114063"/>
            </a:xfrm>
            <a:custGeom>
              <a:avLst/>
              <a:gdLst/>
              <a:ahLst/>
              <a:cxnLst/>
              <a:rect l="l" t="t" r="r" b="b"/>
              <a:pathLst>
                <a:path w="4939576" h="5114063">
                  <a:moveTo>
                    <a:pt x="0" y="0"/>
                  </a:moveTo>
                  <a:lnTo>
                    <a:pt x="4939576" y="0"/>
                  </a:lnTo>
                  <a:lnTo>
                    <a:pt x="4939576" y="5114063"/>
                  </a:lnTo>
                  <a:lnTo>
                    <a:pt x="0" y="5114063"/>
                  </a:lnTo>
                  <a:close/>
                </a:path>
              </a:pathLst>
            </a:custGeom>
            <a:solidFill>
              <a:srgbClr val="F9F4AE"/>
            </a:solidFill>
          </p:spPr>
          <p:txBody>
            <a:bodyPr/>
            <a:lstStyle/>
            <a:p>
              <a:endParaRPr lang="en-GB"/>
            </a:p>
          </p:txBody>
        </p:sp>
        <p:sp>
          <p:nvSpPr>
            <p:cNvPr id="46" name="Freeform 46"/>
            <p:cNvSpPr/>
            <p:nvPr/>
          </p:nvSpPr>
          <p:spPr>
            <a:xfrm>
              <a:off x="0" y="0"/>
              <a:ext cx="4939576" cy="5215663"/>
            </a:xfrm>
            <a:custGeom>
              <a:avLst/>
              <a:gdLst/>
              <a:ahLst/>
              <a:cxnLst/>
              <a:rect l="l" t="t" r="r" b="b"/>
              <a:pathLst>
                <a:path w="4939576" h="5215663">
                  <a:moveTo>
                    <a:pt x="0" y="5114063"/>
                  </a:moveTo>
                  <a:lnTo>
                    <a:pt x="4939576" y="5114063"/>
                  </a:lnTo>
                  <a:lnTo>
                    <a:pt x="4812576" y="5215663"/>
                  </a:lnTo>
                  <a:cubicBezTo>
                    <a:pt x="4812576" y="5215663"/>
                    <a:pt x="3821976" y="5139463"/>
                    <a:pt x="3720376" y="5139463"/>
                  </a:cubicBezTo>
                  <a:lnTo>
                    <a:pt x="1219200" y="5139463"/>
                  </a:lnTo>
                  <a:cubicBezTo>
                    <a:pt x="1117600" y="5139463"/>
                    <a:pt x="127000" y="5215663"/>
                    <a:pt x="127000" y="5215663"/>
                  </a:cubicBezTo>
                  <a:lnTo>
                    <a:pt x="0" y="5114063"/>
                  </a:lnTo>
                  <a:lnTo>
                    <a:pt x="0" y="0"/>
                  </a:lnTo>
                  <a:lnTo>
                    <a:pt x="4939576" y="0"/>
                  </a:lnTo>
                  <a:lnTo>
                    <a:pt x="4939576" y="5114063"/>
                  </a:lnTo>
                  <a:lnTo>
                    <a:pt x="12700" y="5114063"/>
                  </a:lnTo>
                  <a:lnTo>
                    <a:pt x="12700" y="5101363"/>
                  </a:lnTo>
                  <a:lnTo>
                    <a:pt x="4926876" y="5101363"/>
                  </a:lnTo>
                  <a:lnTo>
                    <a:pt x="4926876" y="12700"/>
                  </a:lnTo>
                  <a:lnTo>
                    <a:pt x="12700" y="12700"/>
                  </a:lnTo>
                  <a:lnTo>
                    <a:pt x="12700" y="5114063"/>
                  </a:lnTo>
                </a:path>
              </a:pathLst>
            </a:custGeom>
            <a:solidFill>
              <a:srgbClr val="394C60">
                <a:alpha val="784"/>
              </a:srgbClr>
            </a:solidFill>
          </p:spPr>
          <p:txBody>
            <a:bodyPr/>
            <a:lstStyle/>
            <a:p>
              <a:endParaRPr lang="en-GB"/>
            </a:p>
          </p:txBody>
        </p:sp>
        <p:sp>
          <p:nvSpPr>
            <p:cNvPr id="47" name="TextBox 47"/>
            <p:cNvSpPr txBox="1"/>
            <p:nvPr/>
          </p:nvSpPr>
          <p:spPr>
            <a:xfrm>
              <a:off x="0" y="-38100"/>
              <a:ext cx="4939577" cy="5152163"/>
            </a:xfrm>
            <a:prstGeom prst="rect">
              <a:avLst/>
            </a:prstGeom>
          </p:spPr>
          <p:txBody>
            <a:bodyPr lIns="159420" tIns="159420" rIns="159420" bIns="159420" rtlCol="0" anchor="t"/>
            <a:lstStyle/>
            <a:p>
              <a:pPr algn="l">
                <a:lnSpc>
                  <a:spcPts val="1540"/>
                </a:lnSpc>
              </a:pPr>
              <a:r>
                <a:rPr lang="en-US" sz="1100">
                  <a:solidFill>
                    <a:srgbClr val="000000"/>
                  </a:solidFill>
                  <a:latin typeface="Arial"/>
                  <a:ea typeface="Arial"/>
                  <a:cs typeface="Arial"/>
                  <a:sym typeface="Arial"/>
                </a:rPr>
                <a:t>This study used a Systematic Literature Review (SLR) to analyse organisational change in Tesco. Academic databases (Google Scholar, Scopus, Web of Science) and industry reports were searched using targeted keywords (e.g., organisational change, logistics, automation, Tesco).</a:t>
              </a:r>
            </a:p>
            <a:p>
              <a:pPr algn="l">
                <a:lnSpc>
                  <a:spcPts val="1540"/>
                </a:lnSpc>
              </a:pPr>
              <a:endParaRPr lang="en-US" sz="1100">
                <a:solidFill>
                  <a:srgbClr val="000000"/>
                </a:solidFill>
                <a:latin typeface="Arial"/>
                <a:ea typeface="Arial"/>
                <a:cs typeface="Arial"/>
                <a:sym typeface="Arial"/>
              </a:endParaRPr>
            </a:p>
            <a:p>
              <a:pPr algn="l">
                <a:lnSpc>
                  <a:spcPts val="1540"/>
                </a:lnSpc>
              </a:pPr>
              <a:r>
                <a:rPr lang="en-US" sz="1100">
                  <a:solidFill>
                    <a:srgbClr val="000000"/>
                  </a:solidFill>
                  <a:latin typeface="Arial"/>
                  <a:ea typeface="Arial"/>
                  <a:cs typeface="Arial"/>
                  <a:sym typeface="Arial"/>
                </a:rPr>
                <a:t>Sources were selected using clear inclusion criteria (recent, peer-reviewed, relevant to change management) and exclusion criteria (outdated, unrelated, non-credible).</a:t>
              </a:r>
            </a:p>
            <a:p>
              <a:pPr algn="l">
                <a:lnSpc>
                  <a:spcPts val="1960"/>
                </a:lnSpc>
              </a:pPr>
              <a:endParaRPr lang="en-US" sz="1100">
                <a:solidFill>
                  <a:srgbClr val="000000"/>
                </a:solidFill>
                <a:latin typeface="Arial"/>
                <a:ea typeface="Arial"/>
                <a:cs typeface="Arial"/>
                <a:sym typeface="Arial"/>
              </a:endParaRPr>
            </a:p>
          </p:txBody>
        </p:sp>
      </p:grpSp>
      <p:sp>
        <p:nvSpPr>
          <p:cNvPr id="48" name="Freeform 48"/>
          <p:cNvSpPr/>
          <p:nvPr/>
        </p:nvSpPr>
        <p:spPr>
          <a:xfrm>
            <a:off x="9742178" y="2151377"/>
            <a:ext cx="359565" cy="428983"/>
          </a:xfrm>
          <a:custGeom>
            <a:avLst/>
            <a:gdLst/>
            <a:ahLst/>
            <a:cxnLst/>
            <a:rect l="l" t="t" r="r" b="b"/>
            <a:pathLst>
              <a:path w="359565" h="428983">
                <a:moveTo>
                  <a:pt x="0" y="0"/>
                </a:moveTo>
                <a:lnTo>
                  <a:pt x="359566" y="0"/>
                </a:lnTo>
                <a:lnTo>
                  <a:pt x="359566" y="428983"/>
                </a:lnTo>
                <a:lnTo>
                  <a:pt x="0" y="42898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pic>
        <p:nvPicPr>
          <p:cNvPr id="49" name="Picture 49"/>
          <p:cNvPicPr>
            <a:picLocks noChangeAspect="1"/>
          </p:cNvPicPr>
          <p:nvPr/>
        </p:nvPicPr>
        <p:blipFill>
          <a:blip r:embed="rId11"/>
          <a:stretch>
            <a:fillRect/>
          </a:stretch>
        </p:blipFill>
        <p:spPr>
          <a:xfrm>
            <a:off x="6602093" y="2529828"/>
            <a:ext cx="693486" cy="690496"/>
          </a:xfrm>
          <a:prstGeom prst="rect">
            <a:avLst/>
          </a:prstGeom>
        </p:spPr>
      </p:pic>
      <p:grpSp>
        <p:nvGrpSpPr>
          <p:cNvPr id="50" name="Group 50"/>
          <p:cNvGrpSpPr/>
          <p:nvPr/>
        </p:nvGrpSpPr>
        <p:grpSpPr>
          <a:xfrm>
            <a:off x="7195240" y="5632888"/>
            <a:ext cx="2906503" cy="2025931"/>
            <a:chOff x="0" y="0"/>
            <a:chExt cx="9780490" cy="6817331"/>
          </a:xfrm>
        </p:grpSpPr>
        <p:sp>
          <p:nvSpPr>
            <p:cNvPr id="51" name="Freeform 51"/>
            <p:cNvSpPr/>
            <p:nvPr/>
          </p:nvSpPr>
          <p:spPr>
            <a:xfrm>
              <a:off x="0" y="0"/>
              <a:ext cx="9780490" cy="6715730"/>
            </a:xfrm>
            <a:custGeom>
              <a:avLst/>
              <a:gdLst/>
              <a:ahLst/>
              <a:cxnLst/>
              <a:rect l="l" t="t" r="r" b="b"/>
              <a:pathLst>
                <a:path w="9780490" h="6715730">
                  <a:moveTo>
                    <a:pt x="0" y="0"/>
                  </a:moveTo>
                  <a:lnTo>
                    <a:pt x="9780490" y="0"/>
                  </a:lnTo>
                  <a:lnTo>
                    <a:pt x="9780490" y="6715730"/>
                  </a:lnTo>
                  <a:lnTo>
                    <a:pt x="0" y="6715730"/>
                  </a:lnTo>
                  <a:close/>
                </a:path>
              </a:pathLst>
            </a:custGeom>
            <a:solidFill>
              <a:srgbClr val="F9F4AE"/>
            </a:solidFill>
          </p:spPr>
          <p:txBody>
            <a:bodyPr/>
            <a:lstStyle/>
            <a:p>
              <a:endParaRPr lang="en-GB"/>
            </a:p>
          </p:txBody>
        </p:sp>
        <p:sp>
          <p:nvSpPr>
            <p:cNvPr id="52" name="Freeform 52"/>
            <p:cNvSpPr/>
            <p:nvPr/>
          </p:nvSpPr>
          <p:spPr>
            <a:xfrm>
              <a:off x="0" y="0"/>
              <a:ext cx="9780490" cy="6817330"/>
            </a:xfrm>
            <a:custGeom>
              <a:avLst/>
              <a:gdLst/>
              <a:ahLst/>
              <a:cxnLst/>
              <a:rect l="l" t="t" r="r" b="b"/>
              <a:pathLst>
                <a:path w="9780490" h="6817330">
                  <a:moveTo>
                    <a:pt x="0" y="6715730"/>
                  </a:moveTo>
                  <a:lnTo>
                    <a:pt x="9780490" y="6715730"/>
                  </a:lnTo>
                  <a:lnTo>
                    <a:pt x="9653490" y="6817330"/>
                  </a:lnTo>
                  <a:cubicBezTo>
                    <a:pt x="9653490" y="6817330"/>
                    <a:pt x="8662890" y="6741130"/>
                    <a:pt x="8561290" y="6741130"/>
                  </a:cubicBezTo>
                  <a:lnTo>
                    <a:pt x="1219200" y="6741130"/>
                  </a:lnTo>
                  <a:cubicBezTo>
                    <a:pt x="1117600" y="6741130"/>
                    <a:pt x="127000" y="6817330"/>
                    <a:pt x="127000" y="6817330"/>
                  </a:cubicBezTo>
                  <a:lnTo>
                    <a:pt x="0" y="6715730"/>
                  </a:lnTo>
                  <a:lnTo>
                    <a:pt x="0" y="0"/>
                  </a:lnTo>
                  <a:lnTo>
                    <a:pt x="9780490" y="0"/>
                  </a:lnTo>
                  <a:lnTo>
                    <a:pt x="9780490" y="6715730"/>
                  </a:lnTo>
                  <a:lnTo>
                    <a:pt x="12700" y="6715730"/>
                  </a:lnTo>
                  <a:lnTo>
                    <a:pt x="12700" y="6703030"/>
                  </a:lnTo>
                  <a:lnTo>
                    <a:pt x="9767790" y="6703030"/>
                  </a:lnTo>
                  <a:lnTo>
                    <a:pt x="9767790" y="12700"/>
                  </a:lnTo>
                  <a:lnTo>
                    <a:pt x="12700" y="12700"/>
                  </a:lnTo>
                  <a:lnTo>
                    <a:pt x="12700" y="6715730"/>
                  </a:lnTo>
                </a:path>
              </a:pathLst>
            </a:custGeom>
            <a:solidFill>
              <a:srgbClr val="394C60">
                <a:alpha val="784"/>
              </a:srgbClr>
            </a:solidFill>
          </p:spPr>
          <p:txBody>
            <a:bodyPr/>
            <a:lstStyle/>
            <a:p>
              <a:endParaRPr lang="en-GB"/>
            </a:p>
          </p:txBody>
        </p:sp>
        <p:sp>
          <p:nvSpPr>
            <p:cNvPr id="53" name="TextBox 53"/>
            <p:cNvSpPr txBox="1"/>
            <p:nvPr/>
          </p:nvSpPr>
          <p:spPr>
            <a:xfrm>
              <a:off x="0" y="-38100"/>
              <a:ext cx="9780490" cy="6753831"/>
            </a:xfrm>
            <a:prstGeom prst="rect">
              <a:avLst/>
            </a:prstGeom>
          </p:spPr>
          <p:txBody>
            <a:bodyPr lIns="80514" tIns="80514" rIns="80514" bIns="80514" rtlCol="0" anchor="t"/>
            <a:lstStyle/>
            <a:p>
              <a:pPr algn="l">
                <a:lnSpc>
                  <a:spcPts val="1540"/>
                </a:lnSpc>
              </a:pPr>
              <a:r>
                <a:rPr lang="en-US" sz="1100">
                  <a:solidFill>
                    <a:srgbClr val="000000"/>
                  </a:solidFill>
                  <a:latin typeface="Arial"/>
                  <a:ea typeface="Arial"/>
                  <a:cs typeface="Arial"/>
                  <a:sym typeface="Arial"/>
                </a:rPr>
                <a:t>Findings were analysed through thematic coding and compared against major change models (Lewin, Kotter, ADKAR). Corporate evidence from Tesco was mapped against theory to identify alignment, gaps, and practical implications.</a:t>
              </a:r>
            </a:p>
            <a:p>
              <a:pPr algn="l">
                <a:lnSpc>
                  <a:spcPts val="1540"/>
                </a:lnSpc>
              </a:pPr>
              <a:r>
                <a:rPr lang="en-US" sz="1100">
                  <a:solidFill>
                    <a:srgbClr val="000000"/>
                  </a:solidFill>
                  <a:latin typeface="Arial"/>
                  <a:ea typeface="Arial"/>
                  <a:cs typeface="Arial"/>
                  <a:sym typeface="Arial"/>
                </a:rPr>
                <a:t>Only secondary data was used, ensuring ethical compliance and avoiding risks to employees or organisations.</a:t>
              </a:r>
            </a:p>
            <a:p>
              <a:pPr algn="l">
                <a:lnSpc>
                  <a:spcPts val="776"/>
                </a:lnSpc>
              </a:pPr>
              <a:endParaRPr lang="en-US" sz="1100">
                <a:solidFill>
                  <a:srgbClr val="000000"/>
                </a:solidFill>
                <a:latin typeface="Arial"/>
                <a:ea typeface="Arial"/>
                <a:cs typeface="Arial"/>
                <a:sym typeface="Arial"/>
              </a:endParaRPr>
            </a:p>
          </p:txBody>
        </p:sp>
      </p:grpSp>
      <p:pic>
        <p:nvPicPr>
          <p:cNvPr id="54" name="Picture 54"/>
          <p:cNvPicPr>
            <a:picLocks noChangeAspect="1"/>
          </p:cNvPicPr>
          <p:nvPr/>
        </p:nvPicPr>
        <p:blipFill>
          <a:blip r:embed="rId12"/>
          <a:stretch>
            <a:fillRect/>
          </a:stretch>
        </p:blipFill>
        <p:spPr>
          <a:xfrm rot="-1014909">
            <a:off x="5318675" y="3452970"/>
            <a:ext cx="1122925" cy="940778"/>
          </a:xfrm>
          <a:prstGeom prst="rect">
            <a:avLst/>
          </a:prstGeom>
        </p:spPr>
      </p:pic>
      <p:grpSp>
        <p:nvGrpSpPr>
          <p:cNvPr id="55" name="Group 55"/>
          <p:cNvGrpSpPr/>
          <p:nvPr/>
        </p:nvGrpSpPr>
        <p:grpSpPr>
          <a:xfrm rot="5025235">
            <a:off x="8066936" y="5074261"/>
            <a:ext cx="1030292" cy="194392"/>
            <a:chOff x="0" y="0"/>
            <a:chExt cx="1373723" cy="259190"/>
          </a:xfrm>
        </p:grpSpPr>
        <p:grpSp>
          <p:nvGrpSpPr>
            <p:cNvPr id="56" name="Group 56"/>
            <p:cNvGrpSpPr/>
            <p:nvPr/>
          </p:nvGrpSpPr>
          <p:grpSpPr>
            <a:xfrm>
              <a:off x="0" y="0"/>
              <a:ext cx="1359603" cy="259190"/>
              <a:chOff x="0" y="0"/>
              <a:chExt cx="3778631" cy="720344"/>
            </a:xfrm>
          </p:grpSpPr>
          <p:sp>
            <p:nvSpPr>
              <p:cNvPr id="57" name="Freeform 57"/>
              <p:cNvSpPr/>
              <p:nvPr/>
            </p:nvSpPr>
            <p:spPr>
              <a:xfrm>
                <a:off x="50355" y="50781"/>
                <a:ext cx="3677535" cy="618899"/>
              </a:xfrm>
              <a:custGeom>
                <a:avLst/>
                <a:gdLst/>
                <a:ahLst/>
                <a:cxnLst/>
                <a:rect l="l" t="t" r="r" b="b"/>
                <a:pathLst>
                  <a:path w="3677535" h="618899">
                    <a:moveTo>
                      <a:pt x="88710" y="294532"/>
                    </a:moveTo>
                    <a:cubicBezTo>
                      <a:pt x="86805" y="386480"/>
                      <a:pt x="84138" y="403625"/>
                      <a:pt x="88583" y="423183"/>
                    </a:cubicBezTo>
                    <a:cubicBezTo>
                      <a:pt x="93790" y="446297"/>
                      <a:pt x="102934" y="478936"/>
                      <a:pt x="120333" y="495319"/>
                    </a:cubicBezTo>
                    <a:cubicBezTo>
                      <a:pt x="137351" y="511321"/>
                      <a:pt x="167323" y="515639"/>
                      <a:pt x="190691" y="521354"/>
                    </a:cubicBezTo>
                    <a:cubicBezTo>
                      <a:pt x="212662" y="526688"/>
                      <a:pt x="233109" y="528212"/>
                      <a:pt x="256350" y="529609"/>
                    </a:cubicBezTo>
                    <a:cubicBezTo>
                      <a:pt x="282385" y="531260"/>
                      <a:pt x="311341" y="532276"/>
                      <a:pt x="339281" y="529609"/>
                    </a:cubicBezTo>
                    <a:cubicBezTo>
                      <a:pt x="368364" y="526815"/>
                      <a:pt x="398209" y="520465"/>
                      <a:pt x="427419" y="512210"/>
                    </a:cubicBezTo>
                    <a:cubicBezTo>
                      <a:pt x="457772" y="503574"/>
                      <a:pt x="489014" y="491128"/>
                      <a:pt x="517970" y="478428"/>
                    </a:cubicBezTo>
                    <a:cubicBezTo>
                      <a:pt x="546037" y="466109"/>
                      <a:pt x="573723" y="452012"/>
                      <a:pt x="598615" y="437534"/>
                    </a:cubicBezTo>
                    <a:cubicBezTo>
                      <a:pt x="621348" y="424326"/>
                      <a:pt x="642176" y="409721"/>
                      <a:pt x="661988" y="395878"/>
                    </a:cubicBezTo>
                    <a:cubicBezTo>
                      <a:pt x="680022" y="383178"/>
                      <a:pt x="695516" y="371494"/>
                      <a:pt x="712788" y="357905"/>
                    </a:cubicBezTo>
                    <a:cubicBezTo>
                      <a:pt x="731584" y="343173"/>
                      <a:pt x="749618" y="321837"/>
                      <a:pt x="770446" y="310407"/>
                    </a:cubicBezTo>
                    <a:cubicBezTo>
                      <a:pt x="790258" y="299485"/>
                      <a:pt x="815658" y="286150"/>
                      <a:pt x="834454" y="289579"/>
                    </a:cubicBezTo>
                    <a:cubicBezTo>
                      <a:pt x="852107" y="292754"/>
                      <a:pt x="866839" y="312058"/>
                      <a:pt x="880555" y="326663"/>
                    </a:cubicBezTo>
                    <a:cubicBezTo>
                      <a:pt x="895033" y="342157"/>
                      <a:pt x="902780" y="364001"/>
                      <a:pt x="918655" y="381019"/>
                    </a:cubicBezTo>
                    <a:cubicBezTo>
                      <a:pt x="936689" y="400323"/>
                      <a:pt x="962851" y="422929"/>
                      <a:pt x="984822" y="434867"/>
                    </a:cubicBezTo>
                    <a:cubicBezTo>
                      <a:pt x="1002475" y="444519"/>
                      <a:pt x="1017207" y="447059"/>
                      <a:pt x="1037527" y="452012"/>
                    </a:cubicBezTo>
                    <a:cubicBezTo>
                      <a:pt x="1064197" y="458489"/>
                      <a:pt x="1097979" y="464966"/>
                      <a:pt x="1131634" y="467506"/>
                    </a:cubicBezTo>
                    <a:cubicBezTo>
                      <a:pt x="1169988" y="470427"/>
                      <a:pt x="1213930" y="470935"/>
                      <a:pt x="1255713" y="465982"/>
                    </a:cubicBezTo>
                    <a:cubicBezTo>
                      <a:pt x="1299528" y="460775"/>
                      <a:pt x="1344867" y="448964"/>
                      <a:pt x="1388682" y="435375"/>
                    </a:cubicBezTo>
                    <a:cubicBezTo>
                      <a:pt x="1433513" y="421532"/>
                      <a:pt x="1480122" y="402482"/>
                      <a:pt x="1521651" y="383178"/>
                    </a:cubicBezTo>
                    <a:cubicBezTo>
                      <a:pt x="1560259" y="365271"/>
                      <a:pt x="1596835" y="344443"/>
                      <a:pt x="1629982" y="324250"/>
                    </a:cubicBezTo>
                    <a:cubicBezTo>
                      <a:pt x="1659700" y="306216"/>
                      <a:pt x="1688275" y="286912"/>
                      <a:pt x="1712024" y="268878"/>
                    </a:cubicBezTo>
                    <a:cubicBezTo>
                      <a:pt x="1731582" y="254019"/>
                      <a:pt x="1746949" y="240176"/>
                      <a:pt x="1763459" y="225317"/>
                    </a:cubicBezTo>
                    <a:cubicBezTo>
                      <a:pt x="1779588" y="210839"/>
                      <a:pt x="1792161" y="191027"/>
                      <a:pt x="1809941" y="181121"/>
                    </a:cubicBezTo>
                    <a:cubicBezTo>
                      <a:pt x="1827213" y="171469"/>
                      <a:pt x="1852359" y="161182"/>
                      <a:pt x="1868234" y="165881"/>
                    </a:cubicBezTo>
                    <a:cubicBezTo>
                      <a:pt x="1883093" y="170326"/>
                      <a:pt x="1891094" y="189884"/>
                      <a:pt x="1903794" y="204870"/>
                    </a:cubicBezTo>
                    <a:cubicBezTo>
                      <a:pt x="1919796" y="223666"/>
                      <a:pt x="1938719" y="251098"/>
                      <a:pt x="1955991" y="270529"/>
                    </a:cubicBezTo>
                    <a:cubicBezTo>
                      <a:pt x="1970977" y="287420"/>
                      <a:pt x="1984439" y="301009"/>
                      <a:pt x="2000822" y="315360"/>
                    </a:cubicBezTo>
                    <a:cubicBezTo>
                      <a:pt x="2018221" y="330600"/>
                      <a:pt x="2037144" y="346094"/>
                      <a:pt x="2057845" y="359048"/>
                    </a:cubicBezTo>
                    <a:cubicBezTo>
                      <a:pt x="2079689" y="372637"/>
                      <a:pt x="2102549" y="384575"/>
                      <a:pt x="2129219" y="394354"/>
                    </a:cubicBezTo>
                    <a:cubicBezTo>
                      <a:pt x="2160461" y="405784"/>
                      <a:pt x="2196148" y="414674"/>
                      <a:pt x="2234883" y="420643"/>
                    </a:cubicBezTo>
                    <a:cubicBezTo>
                      <a:pt x="2280730" y="427628"/>
                      <a:pt x="2333181" y="431946"/>
                      <a:pt x="2387410" y="429914"/>
                    </a:cubicBezTo>
                    <a:cubicBezTo>
                      <a:pt x="2449894" y="427628"/>
                      <a:pt x="2519617" y="416833"/>
                      <a:pt x="2588578" y="402863"/>
                    </a:cubicBezTo>
                    <a:cubicBezTo>
                      <a:pt x="2663635" y="387623"/>
                      <a:pt x="2743772" y="363366"/>
                      <a:pt x="2820607" y="339490"/>
                    </a:cubicBezTo>
                    <a:cubicBezTo>
                      <a:pt x="2898077" y="315360"/>
                      <a:pt x="2977325" y="286023"/>
                      <a:pt x="3051366" y="258845"/>
                    </a:cubicBezTo>
                    <a:cubicBezTo>
                      <a:pt x="3120962" y="233318"/>
                      <a:pt x="3190558" y="206521"/>
                      <a:pt x="3252788" y="181375"/>
                    </a:cubicBezTo>
                    <a:cubicBezTo>
                      <a:pt x="3307398" y="159404"/>
                      <a:pt x="3359214" y="137306"/>
                      <a:pt x="3405315" y="116986"/>
                    </a:cubicBezTo>
                    <a:cubicBezTo>
                      <a:pt x="3444177" y="99968"/>
                      <a:pt x="3481261" y="83331"/>
                      <a:pt x="3511741" y="68218"/>
                    </a:cubicBezTo>
                    <a:cubicBezTo>
                      <a:pt x="3535363" y="56534"/>
                      <a:pt x="3553397" y="46120"/>
                      <a:pt x="3573717" y="35325"/>
                    </a:cubicBezTo>
                    <a:cubicBezTo>
                      <a:pt x="3593402" y="24911"/>
                      <a:pt x="3621088" y="9798"/>
                      <a:pt x="3632010" y="4591"/>
                    </a:cubicBezTo>
                    <a:cubicBezTo>
                      <a:pt x="3636201" y="2559"/>
                      <a:pt x="3637725" y="1543"/>
                      <a:pt x="3640773" y="781"/>
                    </a:cubicBezTo>
                    <a:cubicBezTo>
                      <a:pt x="3643821" y="19"/>
                      <a:pt x="3647250" y="-108"/>
                      <a:pt x="3650425" y="146"/>
                    </a:cubicBezTo>
                    <a:cubicBezTo>
                      <a:pt x="3653600" y="400"/>
                      <a:pt x="3656775" y="1162"/>
                      <a:pt x="3659696" y="2432"/>
                    </a:cubicBezTo>
                    <a:cubicBezTo>
                      <a:pt x="3662617" y="3702"/>
                      <a:pt x="3665411" y="5480"/>
                      <a:pt x="3667697" y="7639"/>
                    </a:cubicBezTo>
                    <a:cubicBezTo>
                      <a:pt x="3669983" y="9798"/>
                      <a:pt x="3672142" y="12338"/>
                      <a:pt x="3673666" y="15132"/>
                    </a:cubicBezTo>
                    <a:cubicBezTo>
                      <a:pt x="3675190" y="17926"/>
                      <a:pt x="3676333" y="21101"/>
                      <a:pt x="3676968" y="24149"/>
                    </a:cubicBezTo>
                    <a:cubicBezTo>
                      <a:pt x="3677603" y="27324"/>
                      <a:pt x="3677730" y="30626"/>
                      <a:pt x="3677222" y="33801"/>
                    </a:cubicBezTo>
                    <a:cubicBezTo>
                      <a:pt x="3676714" y="36976"/>
                      <a:pt x="3675698" y="40151"/>
                      <a:pt x="3674301" y="42945"/>
                    </a:cubicBezTo>
                    <a:cubicBezTo>
                      <a:pt x="3672904" y="45739"/>
                      <a:pt x="3670999" y="48533"/>
                      <a:pt x="3668713" y="50692"/>
                    </a:cubicBezTo>
                    <a:cubicBezTo>
                      <a:pt x="3666427" y="52978"/>
                      <a:pt x="3663633" y="54883"/>
                      <a:pt x="3660839" y="56280"/>
                    </a:cubicBezTo>
                    <a:cubicBezTo>
                      <a:pt x="3658045" y="57677"/>
                      <a:pt x="3654870" y="58693"/>
                      <a:pt x="3651695" y="59074"/>
                    </a:cubicBezTo>
                    <a:cubicBezTo>
                      <a:pt x="3648520" y="59455"/>
                      <a:pt x="3645091" y="59455"/>
                      <a:pt x="3642043" y="58820"/>
                    </a:cubicBezTo>
                    <a:cubicBezTo>
                      <a:pt x="3638995" y="58185"/>
                      <a:pt x="3635820" y="56915"/>
                      <a:pt x="3633153" y="55391"/>
                    </a:cubicBezTo>
                    <a:cubicBezTo>
                      <a:pt x="3630359" y="53740"/>
                      <a:pt x="3627819" y="51708"/>
                      <a:pt x="3625660" y="49295"/>
                    </a:cubicBezTo>
                    <a:cubicBezTo>
                      <a:pt x="3623501" y="47009"/>
                      <a:pt x="3621723" y="44215"/>
                      <a:pt x="3620453" y="41294"/>
                    </a:cubicBezTo>
                    <a:cubicBezTo>
                      <a:pt x="3619183" y="38373"/>
                      <a:pt x="3618548" y="35071"/>
                      <a:pt x="3618294" y="31896"/>
                    </a:cubicBezTo>
                    <a:cubicBezTo>
                      <a:pt x="3618040" y="28721"/>
                      <a:pt x="3618294" y="25419"/>
                      <a:pt x="3619056" y="22371"/>
                    </a:cubicBezTo>
                    <a:cubicBezTo>
                      <a:pt x="3619818" y="19323"/>
                      <a:pt x="3621088" y="16148"/>
                      <a:pt x="3622866" y="13481"/>
                    </a:cubicBezTo>
                    <a:cubicBezTo>
                      <a:pt x="3624517" y="10814"/>
                      <a:pt x="3626803" y="8274"/>
                      <a:pt x="3629343" y="6369"/>
                    </a:cubicBezTo>
                    <a:cubicBezTo>
                      <a:pt x="3631756" y="4464"/>
                      <a:pt x="3634804" y="2813"/>
                      <a:pt x="3637725" y="1797"/>
                    </a:cubicBezTo>
                    <a:cubicBezTo>
                      <a:pt x="3640646" y="781"/>
                      <a:pt x="3643948" y="146"/>
                      <a:pt x="3647123" y="19"/>
                    </a:cubicBezTo>
                    <a:cubicBezTo>
                      <a:pt x="3650298" y="-108"/>
                      <a:pt x="3653600" y="400"/>
                      <a:pt x="3656648" y="1289"/>
                    </a:cubicBezTo>
                    <a:cubicBezTo>
                      <a:pt x="3659696" y="2178"/>
                      <a:pt x="3662744" y="3702"/>
                      <a:pt x="3665284" y="5607"/>
                    </a:cubicBezTo>
                    <a:cubicBezTo>
                      <a:pt x="3667824" y="7512"/>
                      <a:pt x="3670237" y="9925"/>
                      <a:pt x="3672015" y="12465"/>
                    </a:cubicBezTo>
                    <a:cubicBezTo>
                      <a:pt x="3673793" y="15005"/>
                      <a:pt x="3675317" y="18053"/>
                      <a:pt x="3676206" y="21101"/>
                    </a:cubicBezTo>
                    <a:cubicBezTo>
                      <a:pt x="3677095" y="24149"/>
                      <a:pt x="3677603" y="27451"/>
                      <a:pt x="3677476" y="30626"/>
                    </a:cubicBezTo>
                    <a:cubicBezTo>
                      <a:pt x="3677349" y="33801"/>
                      <a:pt x="3676714" y="37103"/>
                      <a:pt x="3675571" y="40024"/>
                    </a:cubicBezTo>
                    <a:cubicBezTo>
                      <a:pt x="3674428" y="42945"/>
                      <a:pt x="3672904" y="45993"/>
                      <a:pt x="3670872" y="48406"/>
                    </a:cubicBezTo>
                    <a:cubicBezTo>
                      <a:pt x="3668840" y="50819"/>
                      <a:pt x="3663633" y="54756"/>
                      <a:pt x="3663633" y="54756"/>
                    </a:cubicBezTo>
                    <a:cubicBezTo>
                      <a:pt x="3663633" y="54756"/>
                      <a:pt x="3620834" y="77743"/>
                      <a:pt x="3599117" y="88030"/>
                    </a:cubicBezTo>
                    <a:cubicBezTo>
                      <a:pt x="3577654" y="98190"/>
                      <a:pt x="3558350" y="105429"/>
                      <a:pt x="3533966" y="116351"/>
                    </a:cubicBezTo>
                    <a:cubicBezTo>
                      <a:pt x="3502470" y="130575"/>
                      <a:pt x="3465513" y="148990"/>
                      <a:pt x="3426270" y="166516"/>
                    </a:cubicBezTo>
                    <a:cubicBezTo>
                      <a:pt x="3379788" y="187344"/>
                      <a:pt x="3327591" y="209823"/>
                      <a:pt x="3272727" y="232429"/>
                    </a:cubicBezTo>
                    <a:cubicBezTo>
                      <a:pt x="3210116" y="258210"/>
                      <a:pt x="3140266" y="285642"/>
                      <a:pt x="3070162" y="312058"/>
                    </a:cubicBezTo>
                    <a:cubicBezTo>
                      <a:pt x="2995232" y="340252"/>
                      <a:pt x="2915095" y="370605"/>
                      <a:pt x="2836355" y="395878"/>
                    </a:cubicBezTo>
                    <a:cubicBezTo>
                      <a:pt x="2757488" y="421151"/>
                      <a:pt x="2675192" y="447059"/>
                      <a:pt x="2597341" y="463823"/>
                    </a:cubicBezTo>
                    <a:cubicBezTo>
                      <a:pt x="2524824" y="479444"/>
                      <a:pt x="2451164" y="491636"/>
                      <a:pt x="2384616" y="495446"/>
                    </a:cubicBezTo>
                    <a:cubicBezTo>
                      <a:pt x="2326323" y="498875"/>
                      <a:pt x="2270570" y="495954"/>
                      <a:pt x="2219770" y="490239"/>
                    </a:cubicBezTo>
                    <a:cubicBezTo>
                      <a:pt x="2175320" y="485159"/>
                      <a:pt x="2133029" y="477793"/>
                      <a:pt x="2095945" y="465855"/>
                    </a:cubicBezTo>
                    <a:cubicBezTo>
                      <a:pt x="2063433" y="455441"/>
                      <a:pt x="2034731" y="441725"/>
                      <a:pt x="2008061" y="426104"/>
                    </a:cubicBezTo>
                    <a:cubicBezTo>
                      <a:pt x="1983169" y="411499"/>
                      <a:pt x="1960563" y="393719"/>
                      <a:pt x="1940116" y="376066"/>
                    </a:cubicBezTo>
                    <a:cubicBezTo>
                      <a:pt x="1921066" y="359683"/>
                      <a:pt x="1902524" y="345586"/>
                      <a:pt x="1888681" y="324504"/>
                    </a:cubicBezTo>
                    <a:cubicBezTo>
                      <a:pt x="1872933" y="300501"/>
                      <a:pt x="1870647" y="242208"/>
                      <a:pt x="1853883" y="237255"/>
                    </a:cubicBezTo>
                    <a:cubicBezTo>
                      <a:pt x="1840040" y="233191"/>
                      <a:pt x="1819466" y="261385"/>
                      <a:pt x="1801686" y="274085"/>
                    </a:cubicBezTo>
                    <a:cubicBezTo>
                      <a:pt x="1783017" y="287420"/>
                      <a:pt x="1765491" y="300628"/>
                      <a:pt x="1744409" y="315741"/>
                    </a:cubicBezTo>
                    <a:cubicBezTo>
                      <a:pt x="1718882" y="334029"/>
                      <a:pt x="1689926" y="356127"/>
                      <a:pt x="1658938" y="375939"/>
                    </a:cubicBezTo>
                    <a:cubicBezTo>
                      <a:pt x="1624267" y="398037"/>
                      <a:pt x="1585786" y="421024"/>
                      <a:pt x="1545273" y="441090"/>
                    </a:cubicBezTo>
                    <a:cubicBezTo>
                      <a:pt x="1501585" y="462807"/>
                      <a:pt x="1452690" y="484016"/>
                      <a:pt x="1404938" y="500399"/>
                    </a:cubicBezTo>
                    <a:cubicBezTo>
                      <a:pt x="1357313" y="516655"/>
                      <a:pt x="1307275" y="531133"/>
                      <a:pt x="1259142" y="539134"/>
                    </a:cubicBezTo>
                    <a:cubicBezTo>
                      <a:pt x="1213295" y="546754"/>
                      <a:pt x="1166178" y="548786"/>
                      <a:pt x="1122617" y="548786"/>
                    </a:cubicBezTo>
                    <a:cubicBezTo>
                      <a:pt x="1082739" y="548786"/>
                      <a:pt x="1041972" y="547516"/>
                      <a:pt x="1007936" y="540531"/>
                    </a:cubicBezTo>
                    <a:cubicBezTo>
                      <a:pt x="979361" y="534562"/>
                      <a:pt x="953580" y="525418"/>
                      <a:pt x="931101" y="513734"/>
                    </a:cubicBezTo>
                    <a:cubicBezTo>
                      <a:pt x="911035" y="503193"/>
                      <a:pt x="893636" y="489350"/>
                      <a:pt x="878269" y="475507"/>
                    </a:cubicBezTo>
                    <a:cubicBezTo>
                      <a:pt x="864299" y="462934"/>
                      <a:pt x="851726" y="450996"/>
                      <a:pt x="841820" y="435121"/>
                    </a:cubicBezTo>
                    <a:cubicBezTo>
                      <a:pt x="831025" y="417722"/>
                      <a:pt x="831152" y="378733"/>
                      <a:pt x="817436" y="374415"/>
                    </a:cubicBezTo>
                    <a:cubicBezTo>
                      <a:pt x="802704" y="369843"/>
                      <a:pt x="774383" y="402736"/>
                      <a:pt x="753936" y="416198"/>
                    </a:cubicBezTo>
                    <a:cubicBezTo>
                      <a:pt x="734886" y="428898"/>
                      <a:pt x="718122" y="440455"/>
                      <a:pt x="698564" y="453028"/>
                    </a:cubicBezTo>
                    <a:cubicBezTo>
                      <a:pt x="676847" y="466998"/>
                      <a:pt x="653860" y="481984"/>
                      <a:pt x="629349" y="496208"/>
                    </a:cubicBezTo>
                    <a:cubicBezTo>
                      <a:pt x="602679" y="511702"/>
                      <a:pt x="573850" y="527450"/>
                      <a:pt x="544005" y="542055"/>
                    </a:cubicBezTo>
                    <a:cubicBezTo>
                      <a:pt x="512382" y="557422"/>
                      <a:pt x="478473" y="574059"/>
                      <a:pt x="444691" y="585870"/>
                    </a:cubicBezTo>
                    <a:cubicBezTo>
                      <a:pt x="411290" y="597554"/>
                      <a:pt x="376238" y="607206"/>
                      <a:pt x="342456" y="612667"/>
                    </a:cubicBezTo>
                    <a:cubicBezTo>
                      <a:pt x="310198" y="617874"/>
                      <a:pt x="277305" y="619398"/>
                      <a:pt x="246444" y="618763"/>
                    </a:cubicBezTo>
                    <a:cubicBezTo>
                      <a:pt x="217742" y="618128"/>
                      <a:pt x="189675" y="615969"/>
                      <a:pt x="163513" y="610127"/>
                    </a:cubicBezTo>
                    <a:cubicBezTo>
                      <a:pt x="138875" y="604666"/>
                      <a:pt x="114110" y="597554"/>
                      <a:pt x="93663" y="585743"/>
                    </a:cubicBezTo>
                    <a:cubicBezTo>
                      <a:pt x="74232" y="574567"/>
                      <a:pt x="56452" y="559327"/>
                      <a:pt x="43117" y="542436"/>
                    </a:cubicBezTo>
                    <a:cubicBezTo>
                      <a:pt x="30036" y="526053"/>
                      <a:pt x="20892" y="505860"/>
                      <a:pt x="13907" y="486302"/>
                    </a:cubicBezTo>
                    <a:cubicBezTo>
                      <a:pt x="6922" y="466871"/>
                      <a:pt x="3493" y="445916"/>
                      <a:pt x="1207" y="425596"/>
                    </a:cubicBezTo>
                    <a:cubicBezTo>
                      <a:pt x="-952" y="405530"/>
                      <a:pt x="445" y="385972"/>
                      <a:pt x="445" y="364890"/>
                    </a:cubicBezTo>
                    <a:cubicBezTo>
                      <a:pt x="445" y="341903"/>
                      <a:pt x="64" y="306216"/>
                      <a:pt x="953" y="293008"/>
                    </a:cubicBezTo>
                    <a:cubicBezTo>
                      <a:pt x="1334" y="287928"/>
                      <a:pt x="1461" y="285896"/>
                      <a:pt x="2350" y="282467"/>
                    </a:cubicBezTo>
                    <a:cubicBezTo>
                      <a:pt x="3239" y="279038"/>
                      <a:pt x="4636" y="275736"/>
                      <a:pt x="6287" y="272688"/>
                    </a:cubicBezTo>
                    <a:cubicBezTo>
                      <a:pt x="7938" y="269640"/>
                      <a:pt x="10097" y="266592"/>
                      <a:pt x="12510" y="264052"/>
                    </a:cubicBezTo>
                    <a:cubicBezTo>
                      <a:pt x="14923" y="261512"/>
                      <a:pt x="17590" y="259099"/>
                      <a:pt x="20511" y="257194"/>
                    </a:cubicBezTo>
                    <a:cubicBezTo>
                      <a:pt x="23432" y="255289"/>
                      <a:pt x="26734" y="253511"/>
                      <a:pt x="30036" y="252368"/>
                    </a:cubicBezTo>
                    <a:cubicBezTo>
                      <a:pt x="33338" y="251225"/>
                      <a:pt x="36894" y="250463"/>
                      <a:pt x="40323" y="250082"/>
                    </a:cubicBezTo>
                    <a:cubicBezTo>
                      <a:pt x="43752" y="249701"/>
                      <a:pt x="47435" y="249701"/>
                      <a:pt x="50864" y="250209"/>
                    </a:cubicBezTo>
                    <a:cubicBezTo>
                      <a:pt x="54293" y="250717"/>
                      <a:pt x="57849" y="251733"/>
                      <a:pt x="61151" y="253003"/>
                    </a:cubicBezTo>
                    <a:cubicBezTo>
                      <a:pt x="64453" y="254273"/>
                      <a:pt x="67628" y="256051"/>
                      <a:pt x="70422" y="258083"/>
                    </a:cubicBezTo>
                    <a:cubicBezTo>
                      <a:pt x="73216" y="260115"/>
                      <a:pt x="75883" y="262528"/>
                      <a:pt x="78169" y="265195"/>
                    </a:cubicBezTo>
                    <a:cubicBezTo>
                      <a:pt x="80455" y="267862"/>
                      <a:pt x="82487" y="270783"/>
                      <a:pt x="84011" y="273958"/>
                    </a:cubicBezTo>
                    <a:cubicBezTo>
                      <a:pt x="85535" y="277133"/>
                      <a:pt x="86805" y="280562"/>
                      <a:pt x="87567" y="283991"/>
                    </a:cubicBezTo>
                    <a:cubicBezTo>
                      <a:pt x="88329" y="287420"/>
                      <a:pt x="88710" y="294532"/>
                      <a:pt x="88710" y="294532"/>
                    </a:cubicBezTo>
                  </a:path>
                </a:pathLst>
              </a:custGeom>
              <a:solidFill>
                <a:srgbClr val="541FC4"/>
              </a:solidFill>
              <a:ln cap="sq">
                <a:noFill/>
                <a:prstDash val="solid"/>
                <a:miter/>
              </a:ln>
            </p:spPr>
            <p:txBody>
              <a:bodyPr/>
              <a:lstStyle/>
              <a:p>
                <a:endParaRPr lang="en-GB"/>
              </a:p>
            </p:txBody>
          </p:sp>
        </p:grpSp>
        <p:grpSp>
          <p:nvGrpSpPr>
            <p:cNvPr id="58" name="Group 58"/>
            <p:cNvGrpSpPr/>
            <p:nvPr/>
          </p:nvGrpSpPr>
          <p:grpSpPr>
            <a:xfrm>
              <a:off x="1215477" y="777"/>
              <a:ext cx="158246" cy="179724"/>
              <a:chOff x="0" y="0"/>
              <a:chExt cx="439801" cy="499491"/>
            </a:xfrm>
          </p:grpSpPr>
          <p:sp>
            <p:nvSpPr>
              <p:cNvPr id="59" name="Freeform 59"/>
              <p:cNvSpPr/>
              <p:nvPr/>
            </p:nvSpPr>
            <p:spPr>
              <a:xfrm>
                <a:off x="50419" y="50189"/>
                <a:ext cx="341821" cy="398625"/>
              </a:xfrm>
              <a:custGeom>
                <a:avLst/>
                <a:gdLst/>
                <a:ahLst/>
                <a:cxnLst/>
                <a:rect l="l" t="t" r="r" b="b"/>
                <a:pathLst>
                  <a:path w="341821" h="398625">
                    <a:moveTo>
                      <a:pt x="51054" y="611"/>
                    </a:moveTo>
                    <a:cubicBezTo>
                      <a:pt x="154051" y="4548"/>
                      <a:pt x="171323" y="4548"/>
                      <a:pt x="192405" y="4294"/>
                    </a:cubicBezTo>
                    <a:cubicBezTo>
                      <a:pt x="215900" y="4040"/>
                      <a:pt x="243205" y="-3834"/>
                      <a:pt x="266954" y="2389"/>
                    </a:cubicBezTo>
                    <a:cubicBezTo>
                      <a:pt x="292100" y="8993"/>
                      <a:pt x="329438" y="26392"/>
                      <a:pt x="338582" y="45569"/>
                    </a:cubicBezTo>
                    <a:cubicBezTo>
                      <a:pt x="346329" y="61825"/>
                      <a:pt x="338836" y="84304"/>
                      <a:pt x="330200" y="104624"/>
                    </a:cubicBezTo>
                    <a:cubicBezTo>
                      <a:pt x="318516" y="132310"/>
                      <a:pt x="284099" y="165584"/>
                      <a:pt x="262890" y="191365"/>
                    </a:cubicBezTo>
                    <a:cubicBezTo>
                      <a:pt x="245110" y="212955"/>
                      <a:pt x="229616" y="230100"/>
                      <a:pt x="212344" y="249404"/>
                    </a:cubicBezTo>
                    <a:cubicBezTo>
                      <a:pt x="194818" y="269089"/>
                      <a:pt x="177927" y="287377"/>
                      <a:pt x="158623" y="308205"/>
                    </a:cubicBezTo>
                    <a:cubicBezTo>
                      <a:pt x="136525" y="332081"/>
                      <a:pt x="100965" y="371451"/>
                      <a:pt x="86614" y="384278"/>
                    </a:cubicBezTo>
                    <a:cubicBezTo>
                      <a:pt x="81153" y="389231"/>
                      <a:pt x="78740" y="391136"/>
                      <a:pt x="74295" y="393422"/>
                    </a:cubicBezTo>
                    <a:cubicBezTo>
                      <a:pt x="69850" y="395708"/>
                      <a:pt x="64770" y="397359"/>
                      <a:pt x="59817" y="398121"/>
                    </a:cubicBezTo>
                    <a:cubicBezTo>
                      <a:pt x="54864" y="398883"/>
                      <a:pt x="49403" y="398756"/>
                      <a:pt x="44450" y="397867"/>
                    </a:cubicBezTo>
                    <a:cubicBezTo>
                      <a:pt x="39497" y="396978"/>
                      <a:pt x="34417" y="395200"/>
                      <a:pt x="29972" y="392787"/>
                    </a:cubicBezTo>
                    <a:cubicBezTo>
                      <a:pt x="25527" y="390374"/>
                      <a:pt x="21336" y="387072"/>
                      <a:pt x="17907" y="383389"/>
                    </a:cubicBezTo>
                    <a:cubicBezTo>
                      <a:pt x="14478" y="379706"/>
                      <a:pt x="11430" y="375261"/>
                      <a:pt x="9398" y="370689"/>
                    </a:cubicBezTo>
                    <a:cubicBezTo>
                      <a:pt x="7366" y="366117"/>
                      <a:pt x="5969" y="360910"/>
                      <a:pt x="5461" y="355830"/>
                    </a:cubicBezTo>
                    <a:cubicBezTo>
                      <a:pt x="4953" y="350877"/>
                      <a:pt x="5334" y="345543"/>
                      <a:pt x="6477" y="340590"/>
                    </a:cubicBezTo>
                    <a:cubicBezTo>
                      <a:pt x="7620" y="335637"/>
                      <a:pt x="9652" y="330684"/>
                      <a:pt x="12319" y="326366"/>
                    </a:cubicBezTo>
                    <a:cubicBezTo>
                      <a:pt x="14986" y="322048"/>
                      <a:pt x="18542" y="317984"/>
                      <a:pt x="22479" y="314809"/>
                    </a:cubicBezTo>
                    <a:cubicBezTo>
                      <a:pt x="26416" y="311634"/>
                      <a:pt x="30988" y="308840"/>
                      <a:pt x="35687" y="307062"/>
                    </a:cubicBezTo>
                    <a:cubicBezTo>
                      <a:pt x="40386" y="305284"/>
                      <a:pt x="45593" y="304141"/>
                      <a:pt x="50673" y="303887"/>
                    </a:cubicBezTo>
                    <a:cubicBezTo>
                      <a:pt x="55753" y="303633"/>
                      <a:pt x="61087" y="304395"/>
                      <a:pt x="65913" y="305792"/>
                    </a:cubicBezTo>
                    <a:cubicBezTo>
                      <a:pt x="70739" y="307189"/>
                      <a:pt x="75565" y="309475"/>
                      <a:pt x="79756" y="312396"/>
                    </a:cubicBezTo>
                    <a:cubicBezTo>
                      <a:pt x="83820" y="315317"/>
                      <a:pt x="87630" y="319000"/>
                      <a:pt x="90678" y="323064"/>
                    </a:cubicBezTo>
                    <a:cubicBezTo>
                      <a:pt x="93726" y="327128"/>
                      <a:pt x="96266" y="331827"/>
                      <a:pt x="97790" y="336653"/>
                    </a:cubicBezTo>
                    <a:cubicBezTo>
                      <a:pt x="99314" y="341479"/>
                      <a:pt x="100203" y="346813"/>
                      <a:pt x="100076" y="351893"/>
                    </a:cubicBezTo>
                    <a:cubicBezTo>
                      <a:pt x="99949" y="356973"/>
                      <a:pt x="99060" y="362307"/>
                      <a:pt x="97409" y="367006"/>
                    </a:cubicBezTo>
                    <a:cubicBezTo>
                      <a:pt x="95758" y="371705"/>
                      <a:pt x="93091" y="376404"/>
                      <a:pt x="90043" y="380341"/>
                    </a:cubicBezTo>
                    <a:cubicBezTo>
                      <a:pt x="86868" y="384278"/>
                      <a:pt x="82931" y="387961"/>
                      <a:pt x="78740" y="390755"/>
                    </a:cubicBezTo>
                    <a:cubicBezTo>
                      <a:pt x="74549" y="393549"/>
                      <a:pt x="69596" y="395835"/>
                      <a:pt x="64770" y="397105"/>
                    </a:cubicBezTo>
                    <a:cubicBezTo>
                      <a:pt x="59944" y="398375"/>
                      <a:pt x="54610" y="398883"/>
                      <a:pt x="49530" y="398502"/>
                    </a:cubicBezTo>
                    <a:cubicBezTo>
                      <a:pt x="44450" y="398121"/>
                      <a:pt x="39243" y="396978"/>
                      <a:pt x="34544" y="395073"/>
                    </a:cubicBezTo>
                    <a:cubicBezTo>
                      <a:pt x="29845" y="393168"/>
                      <a:pt x="25400" y="390247"/>
                      <a:pt x="21590" y="386945"/>
                    </a:cubicBezTo>
                    <a:cubicBezTo>
                      <a:pt x="17780" y="383643"/>
                      <a:pt x="14351" y="379452"/>
                      <a:pt x="11811" y="375134"/>
                    </a:cubicBezTo>
                    <a:cubicBezTo>
                      <a:pt x="9271" y="370816"/>
                      <a:pt x="7239" y="365863"/>
                      <a:pt x="6223" y="360910"/>
                    </a:cubicBezTo>
                    <a:cubicBezTo>
                      <a:pt x="5207" y="355957"/>
                      <a:pt x="4953" y="350623"/>
                      <a:pt x="5588" y="345543"/>
                    </a:cubicBezTo>
                    <a:cubicBezTo>
                      <a:pt x="6223" y="340590"/>
                      <a:pt x="7747" y="335383"/>
                      <a:pt x="9906" y="330811"/>
                    </a:cubicBezTo>
                    <a:cubicBezTo>
                      <a:pt x="12065" y="326239"/>
                      <a:pt x="18669" y="318238"/>
                      <a:pt x="18669" y="318238"/>
                    </a:cubicBezTo>
                    <a:cubicBezTo>
                      <a:pt x="18669" y="318238"/>
                      <a:pt x="67945" y="270994"/>
                      <a:pt x="88646" y="248007"/>
                    </a:cubicBezTo>
                    <a:cubicBezTo>
                      <a:pt x="106807" y="227814"/>
                      <a:pt x="121285" y="208383"/>
                      <a:pt x="136906" y="188317"/>
                    </a:cubicBezTo>
                    <a:cubicBezTo>
                      <a:pt x="152400" y="168505"/>
                      <a:pt x="165481" y="149455"/>
                      <a:pt x="182118" y="128373"/>
                    </a:cubicBezTo>
                    <a:cubicBezTo>
                      <a:pt x="201168" y="104116"/>
                      <a:pt x="230886" y="49506"/>
                      <a:pt x="245491" y="51538"/>
                    </a:cubicBezTo>
                    <a:cubicBezTo>
                      <a:pt x="256159" y="53062"/>
                      <a:pt x="272796" y="92432"/>
                      <a:pt x="266954" y="101068"/>
                    </a:cubicBezTo>
                    <a:cubicBezTo>
                      <a:pt x="260096" y="111228"/>
                      <a:pt x="215900" y="99417"/>
                      <a:pt x="192405" y="99163"/>
                    </a:cubicBezTo>
                    <a:cubicBezTo>
                      <a:pt x="171323" y="98909"/>
                      <a:pt x="154051" y="98909"/>
                      <a:pt x="132588" y="99417"/>
                    </a:cubicBezTo>
                    <a:cubicBezTo>
                      <a:pt x="107442" y="100052"/>
                      <a:pt x="66167" y="103481"/>
                      <a:pt x="51054" y="102846"/>
                    </a:cubicBezTo>
                    <a:cubicBezTo>
                      <a:pt x="45212" y="102592"/>
                      <a:pt x="42799" y="102338"/>
                      <a:pt x="38862" y="101322"/>
                    </a:cubicBezTo>
                    <a:cubicBezTo>
                      <a:pt x="34925" y="100306"/>
                      <a:pt x="30988" y="98909"/>
                      <a:pt x="27305" y="97004"/>
                    </a:cubicBezTo>
                    <a:cubicBezTo>
                      <a:pt x="23749" y="95099"/>
                      <a:pt x="20193" y="92686"/>
                      <a:pt x="17145" y="90019"/>
                    </a:cubicBezTo>
                    <a:cubicBezTo>
                      <a:pt x="14097" y="87352"/>
                      <a:pt x="11303" y="84177"/>
                      <a:pt x="9017" y="80748"/>
                    </a:cubicBezTo>
                    <a:cubicBezTo>
                      <a:pt x="6731" y="77446"/>
                      <a:pt x="4699" y="73636"/>
                      <a:pt x="3302" y="69826"/>
                    </a:cubicBezTo>
                    <a:cubicBezTo>
                      <a:pt x="1905" y="66016"/>
                      <a:pt x="889" y="61952"/>
                      <a:pt x="381" y="57888"/>
                    </a:cubicBezTo>
                    <a:cubicBezTo>
                      <a:pt x="-127" y="53824"/>
                      <a:pt x="-127" y="49633"/>
                      <a:pt x="381" y="45569"/>
                    </a:cubicBezTo>
                    <a:cubicBezTo>
                      <a:pt x="889" y="41505"/>
                      <a:pt x="1905" y="37441"/>
                      <a:pt x="3302" y="33631"/>
                    </a:cubicBezTo>
                    <a:cubicBezTo>
                      <a:pt x="4699" y="29821"/>
                      <a:pt x="6731" y="26011"/>
                      <a:pt x="9017" y="22709"/>
                    </a:cubicBezTo>
                    <a:cubicBezTo>
                      <a:pt x="11303" y="19280"/>
                      <a:pt x="14224" y="16105"/>
                      <a:pt x="17272" y="13438"/>
                    </a:cubicBezTo>
                    <a:cubicBezTo>
                      <a:pt x="20320" y="10771"/>
                      <a:pt x="23749" y="8358"/>
                      <a:pt x="27305" y="6453"/>
                    </a:cubicBezTo>
                    <a:cubicBezTo>
                      <a:pt x="30861" y="4548"/>
                      <a:pt x="34925" y="3151"/>
                      <a:pt x="38862" y="2135"/>
                    </a:cubicBezTo>
                    <a:cubicBezTo>
                      <a:pt x="42799" y="1119"/>
                      <a:pt x="51054" y="611"/>
                      <a:pt x="51054" y="611"/>
                    </a:cubicBezTo>
                  </a:path>
                </a:pathLst>
              </a:custGeom>
              <a:solidFill>
                <a:srgbClr val="541FC4"/>
              </a:solidFill>
              <a:ln cap="sq">
                <a:noFill/>
                <a:prstDash val="solid"/>
                <a:miter/>
              </a:ln>
            </p:spPr>
            <p:txBody>
              <a:bodyPr/>
              <a:lstStyle/>
              <a:p>
                <a:endParaRPr lang="en-GB"/>
              </a:p>
            </p:txBody>
          </p:sp>
        </p:grpSp>
      </p:grpSp>
      <p:sp>
        <p:nvSpPr>
          <p:cNvPr id="60" name="Freeform 60"/>
          <p:cNvSpPr/>
          <p:nvPr/>
        </p:nvSpPr>
        <p:spPr>
          <a:xfrm>
            <a:off x="17948159" y="697748"/>
            <a:ext cx="280505" cy="364723"/>
          </a:xfrm>
          <a:custGeom>
            <a:avLst/>
            <a:gdLst/>
            <a:ahLst/>
            <a:cxnLst/>
            <a:rect l="l" t="t" r="r" b="b"/>
            <a:pathLst>
              <a:path w="280505" h="364723">
                <a:moveTo>
                  <a:pt x="0" y="0"/>
                </a:moveTo>
                <a:lnTo>
                  <a:pt x="280505" y="0"/>
                </a:lnTo>
                <a:lnTo>
                  <a:pt x="280505" y="364723"/>
                </a:lnTo>
                <a:lnTo>
                  <a:pt x="0" y="364723"/>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61" name="Freeform 61"/>
          <p:cNvSpPr/>
          <p:nvPr/>
        </p:nvSpPr>
        <p:spPr>
          <a:xfrm rot="1130461">
            <a:off x="9373423" y="4605809"/>
            <a:ext cx="673771" cy="586793"/>
          </a:xfrm>
          <a:custGeom>
            <a:avLst/>
            <a:gdLst/>
            <a:ahLst/>
            <a:cxnLst/>
            <a:rect l="l" t="t" r="r" b="b"/>
            <a:pathLst>
              <a:path w="673771" h="586793">
                <a:moveTo>
                  <a:pt x="0" y="0"/>
                </a:moveTo>
                <a:lnTo>
                  <a:pt x="673771" y="0"/>
                </a:lnTo>
                <a:lnTo>
                  <a:pt x="673771" y="586793"/>
                </a:lnTo>
                <a:lnTo>
                  <a:pt x="0" y="586793"/>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GB"/>
          </a:p>
        </p:txBody>
      </p:sp>
      <p:sp>
        <p:nvSpPr>
          <p:cNvPr id="62" name="Freeform 62"/>
          <p:cNvSpPr/>
          <p:nvPr/>
        </p:nvSpPr>
        <p:spPr>
          <a:xfrm rot="3004178">
            <a:off x="13154426" y="1431134"/>
            <a:ext cx="446885" cy="598021"/>
          </a:xfrm>
          <a:custGeom>
            <a:avLst/>
            <a:gdLst/>
            <a:ahLst/>
            <a:cxnLst/>
            <a:rect l="l" t="t" r="r" b="b"/>
            <a:pathLst>
              <a:path w="446885" h="598021">
                <a:moveTo>
                  <a:pt x="0" y="0"/>
                </a:moveTo>
                <a:lnTo>
                  <a:pt x="446885" y="0"/>
                </a:lnTo>
                <a:lnTo>
                  <a:pt x="446885" y="598021"/>
                </a:lnTo>
                <a:lnTo>
                  <a:pt x="0" y="598021"/>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GB"/>
          </a:p>
        </p:txBody>
      </p:sp>
      <p:sp>
        <p:nvSpPr>
          <p:cNvPr id="63" name="TextBox 63"/>
          <p:cNvSpPr txBox="1"/>
          <p:nvPr/>
        </p:nvSpPr>
        <p:spPr>
          <a:xfrm>
            <a:off x="10215878" y="1567176"/>
            <a:ext cx="3847875" cy="349250"/>
          </a:xfrm>
          <a:prstGeom prst="rect">
            <a:avLst/>
          </a:prstGeom>
        </p:spPr>
        <p:txBody>
          <a:bodyPr lIns="0" tIns="0" rIns="0" bIns="0" rtlCol="0" anchor="t">
            <a:spAutoFit/>
          </a:bodyPr>
          <a:lstStyle/>
          <a:p>
            <a:pPr marL="0" lvl="0" indent="0" algn="ctr">
              <a:lnSpc>
                <a:spcPts val="2800"/>
              </a:lnSpc>
              <a:spcBef>
                <a:spcPct val="0"/>
              </a:spcBef>
            </a:pPr>
            <a:r>
              <a:rPr lang="en-US" sz="2000" b="1">
                <a:solidFill>
                  <a:srgbClr val="FFFFFF"/>
                </a:solidFill>
                <a:latin typeface="Arial Bold"/>
                <a:ea typeface="Arial Bold"/>
                <a:cs typeface="Arial Bold"/>
                <a:sym typeface="Arial Bold"/>
              </a:rPr>
              <a:t>Key findings</a:t>
            </a:r>
          </a:p>
        </p:txBody>
      </p:sp>
      <p:sp>
        <p:nvSpPr>
          <p:cNvPr id="64" name="TextBox 64"/>
          <p:cNvSpPr txBox="1"/>
          <p:nvPr/>
        </p:nvSpPr>
        <p:spPr>
          <a:xfrm>
            <a:off x="10289182" y="1539252"/>
            <a:ext cx="993652" cy="439881"/>
          </a:xfrm>
          <a:prstGeom prst="rect">
            <a:avLst/>
          </a:prstGeom>
        </p:spPr>
        <p:txBody>
          <a:bodyPr lIns="0" tIns="0" rIns="0" bIns="0" rtlCol="0" anchor="t">
            <a:spAutoFit/>
          </a:bodyPr>
          <a:lstStyle/>
          <a:p>
            <a:pPr algn="ctr">
              <a:lnSpc>
                <a:spcPts val="3579"/>
              </a:lnSpc>
            </a:pPr>
            <a:r>
              <a:rPr lang="en-US" sz="2556" b="1">
                <a:solidFill>
                  <a:srgbClr val="000000"/>
                </a:solidFill>
                <a:latin typeface="Arial Bold"/>
                <a:ea typeface="Arial Bold"/>
                <a:cs typeface="Arial Bold"/>
                <a:sym typeface="Arial Bold"/>
              </a:rPr>
              <a:t>4</a:t>
            </a:r>
          </a:p>
        </p:txBody>
      </p:sp>
      <p:grpSp>
        <p:nvGrpSpPr>
          <p:cNvPr id="65" name="Group 65"/>
          <p:cNvGrpSpPr/>
          <p:nvPr/>
        </p:nvGrpSpPr>
        <p:grpSpPr>
          <a:xfrm>
            <a:off x="10427008" y="1406614"/>
            <a:ext cx="718000" cy="718000"/>
            <a:chOff x="0" y="0"/>
            <a:chExt cx="6350000" cy="6350000"/>
          </a:xfrm>
        </p:grpSpPr>
        <p:sp>
          <p:nvSpPr>
            <p:cNvPr id="66" name="Freeform 66"/>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FFDE59">
                <a:alpha val="29804"/>
              </a:srgbClr>
            </a:solidFill>
          </p:spPr>
          <p:txBody>
            <a:bodyPr/>
            <a:lstStyle/>
            <a:p>
              <a:endParaRPr lang="en-GB"/>
            </a:p>
          </p:txBody>
        </p:sp>
      </p:grpSp>
      <p:grpSp>
        <p:nvGrpSpPr>
          <p:cNvPr id="67" name="Group 67"/>
          <p:cNvGrpSpPr/>
          <p:nvPr/>
        </p:nvGrpSpPr>
        <p:grpSpPr>
          <a:xfrm>
            <a:off x="11133827" y="2158390"/>
            <a:ext cx="2906084" cy="8002952"/>
            <a:chOff x="0" y="0"/>
            <a:chExt cx="9225453" cy="25405619"/>
          </a:xfrm>
        </p:grpSpPr>
        <p:sp>
          <p:nvSpPr>
            <p:cNvPr id="68" name="Freeform 68"/>
            <p:cNvSpPr/>
            <p:nvPr/>
          </p:nvSpPr>
          <p:spPr>
            <a:xfrm>
              <a:off x="0" y="0"/>
              <a:ext cx="9225453" cy="25304020"/>
            </a:xfrm>
            <a:custGeom>
              <a:avLst/>
              <a:gdLst/>
              <a:ahLst/>
              <a:cxnLst/>
              <a:rect l="l" t="t" r="r" b="b"/>
              <a:pathLst>
                <a:path w="9225453" h="25304020">
                  <a:moveTo>
                    <a:pt x="0" y="0"/>
                  </a:moveTo>
                  <a:lnTo>
                    <a:pt x="9225453" y="0"/>
                  </a:lnTo>
                  <a:lnTo>
                    <a:pt x="9225453" y="25304020"/>
                  </a:lnTo>
                  <a:lnTo>
                    <a:pt x="0" y="25304020"/>
                  </a:lnTo>
                  <a:close/>
                </a:path>
              </a:pathLst>
            </a:custGeom>
            <a:solidFill>
              <a:srgbClr val="FDF9B4"/>
            </a:solidFill>
          </p:spPr>
          <p:txBody>
            <a:bodyPr/>
            <a:lstStyle/>
            <a:p>
              <a:endParaRPr lang="en-GB"/>
            </a:p>
          </p:txBody>
        </p:sp>
        <p:sp>
          <p:nvSpPr>
            <p:cNvPr id="69" name="Freeform 69"/>
            <p:cNvSpPr/>
            <p:nvPr/>
          </p:nvSpPr>
          <p:spPr>
            <a:xfrm>
              <a:off x="0" y="0"/>
              <a:ext cx="9225453" cy="25405620"/>
            </a:xfrm>
            <a:custGeom>
              <a:avLst/>
              <a:gdLst/>
              <a:ahLst/>
              <a:cxnLst/>
              <a:rect l="l" t="t" r="r" b="b"/>
              <a:pathLst>
                <a:path w="9225453" h="25405620">
                  <a:moveTo>
                    <a:pt x="0" y="25304020"/>
                  </a:moveTo>
                  <a:lnTo>
                    <a:pt x="9225453" y="25304020"/>
                  </a:lnTo>
                  <a:lnTo>
                    <a:pt x="9098453" y="25405620"/>
                  </a:lnTo>
                  <a:cubicBezTo>
                    <a:pt x="9098453" y="25405620"/>
                    <a:pt x="8107853" y="25329420"/>
                    <a:pt x="8006253" y="25329420"/>
                  </a:cubicBezTo>
                  <a:lnTo>
                    <a:pt x="1219200" y="25329420"/>
                  </a:lnTo>
                  <a:cubicBezTo>
                    <a:pt x="1117600" y="25329420"/>
                    <a:pt x="127000" y="25405620"/>
                    <a:pt x="127000" y="25405620"/>
                  </a:cubicBezTo>
                  <a:lnTo>
                    <a:pt x="0" y="25304020"/>
                  </a:lnTo>
                  <a:lnTo>
                    <a:pt x="0" y="0"/>
                  </a:lnTo>
                  <a:lnTo>
                    <a:pt x="9225453" y="0"/>
                  </a:lnTo>
                  <a:lnTo>
                    <a:pt x="9225453" y="25304020"/>
                  </a:lnTo>
                  <a:lnTo>
                    <a:pt x="12700" y="25304020"/>
                  </a:lnTo>
                  <a:lnTo>
                    <a:pt x="12700" y="25291320"/>
                  </a:lnTo>
                  <a:lnTo>
                    <a:pt x="9212753" y="25291320"/>
                  </a:lnTo>
                  <a:lnTo>
                    <a:pt x="9212753" y="12700"/>
                  </a:lnTo>
                  <a:lnTo>
                    <a:pt x="12700" y="12700"/>
                  </a:lnTo>
                  <a:lnTo>
                    <a:pt x="12700" y="25304020"/>
                  </a:lnTo>
                </a:path>
              </a:pathLst>
            </a:custGeom>
            <a:solidFill>
              <a:srgbClr val="394C60">
                <a:alpha val="784"/>
              </a:srgbClr>
            </a:solidFill>
          </p:spPr>
          <p:txBody>
            <a:bodyPr/>
            <a:lstStyle/>
            <a:p>
              <a:endParaRPr lang="en-GB"/>
            </a:p>
          </p:txBody>
        </p:sp>
        <p:sp>
          <p:nvSpPr>
            <p:cNvPr id="70" name="TextBox 70"/>
            <p:cNvSpPr txBox="1"/>
            <p:nvPr/>
          </p:nvSpPr>
          <p:spPr>
            <a:xfrm>
              <a:off x="0" y="-38100"/>
              <a:ext cx="9225453" cy="25342119"/>
            </a:xfrm>
            <a:prstGeom prst="rect">
              <a:avLst/>
            </a:prstGeom>
          </p:spPr>
          <p:txBody>
            <a:bodyPr lIns="85346" tIns="85346" rIns="85346" bIns="85346" rtlCol="0" anchor="t"/>
            <a:lstStyle/>
            <a:p>
              <a:pPr algn="l">
                <a:lnSpc>
                  <a:spcPts val="1540"/>
                </a:lnSpc>
              </a:pPr>
              <a:r>
                <a:rPr lang="en-US" sz="1100">
                  <a:solidFill>
                    <a:srgbClr val="000000"/>
                  </a:solidFill>
                  <a:latin typeface="Arial"/>
                  <a:ea typeface="Arial"/>
                  <a:cs typeface="Arial"/>
                  <a:sym typeface="Arial"/>
                </a:rPr>
                <a:t>The analysis of Tesco’s logistics operations reveals how organisational change is shaped by technology, leadership, and employee engagement, highlighting a practical, adaptive approach beyond traditional theoretical models.</a:t>
              </a:r>
            </a:p>
            <a:p>
              <a:pPr algn="l">
                <a:lnSpc>
                  <a:spcPts val="1540"/>
                </a:lnSpc>
              </a:pPr>
              <a:endParaRPr lang="en-US" sz="1100">
                <a:solidFill>
                  <a:srgbClr val="000000"/>
                </a:solidFill>
                <a:latin typeface="Arial"/>
                <a:ea typeface="Arial"/>
                <a:cs typeface="Arial"/>
                <a:sym typeface="Arial"/>
              </a:endParaRPr>
            </a:p>
            <a:p>
              <a:pPr algn="l">
                <a:lnSpc>
                  <a:spcPts val="1540"/>
                </a:lnSpc>
              </a:pPr>
              <a:r>
                <a:rPr lang="en-US" sz="1100">
                  <a:solidFill>
                    <a:srgbClr val="000000"/>
                  </a:solidFill>
                  <a:latin typeface="Arial"/>
                  <a:ea typeface="Arial"/>
                  <a:cs typeface="Arial"/>
                  <a:sym typeface="Arial"/>
                </a:rPr>
                <a:t>1.The analysis of Tesco’s logistics operations reveals how organisational change is shaped by technology, leadership, and employee engagement, highlighting a practical, adaptive approach beyond traditional theoretical models.Drivers of Change: Tesco’s logistics transformation is driven by technology, market volatility, and sustainability pressures. Automation and digital tools improve efficiency but require cultural adaptation.</a:t>
              </a:r>
            </a:p>
            <a:p>
              <a:pPr algn="l">
                <a:lnSpc>
                  <a:spcPts val="1540"/>
                </a:lnSpc>
              </a:pPr>
              <a:r>
                <a:rPr lang="en-US" sz="1100">
                  <a:solidFill>
                    <a:srgbClr val="000000"/>
                  </a:solidFill>
                  <a:latin typeface="Arial"/>
                  <a:ea typeface="Arial"/>
                  <a:cs typeface="Arial"/>
                  <a:sym typeface="Arial"/>
                </a:rPr>
                <a:t>2. Leadership &amp; Communication: Transformational leadership and clear, multi-channel communication are critical for successful change. Middle managers act as key enablers.</a:t>
              </a:r>
            </a:p>
            <a:p>
              <a:pPr algn="l">
                <a:lnSpc>
                  <a:spcPts val="1540"/>
                </a:lnSpc>
              </a:pPr>
              <a:r>
                <a:rPr lang="en-US" sz="1100">
                  <a:solidFill>
                    <a:srgbClr val="000000"/>
                  </a:solidFill>
                  <a:latin typeface="Arial"/>
                  <a:ea typeface="Arial"/>
                  <a:cs typeface="Arial"/>
                  <a:sym typeface="Arial"/>
                </a:rPr>
                <a:t>3. Technology &amp; Workforce: Automation, AI, and data analytics reshape roles and workflows. Employee training and phased implementation are vital for adaptation.            </a:t>
              </a:r>
            </a:p>
            <a:p>
              <a:pPr algn="l">
                <a:lnSpc>
                  <a:spcPts val="1540"/>
                </a:lnSpc>
              </a:pPr>
              <a:r>
                <a:rPr lang="en-US" sz="1100">
                  <a:solidFill>
                    <a:srgbClr val="000000"/>
                  </a:solidFill>
                  <a:latin typeface="Arial"/>
                  <a:ea typeface="Arial"/>
                  <a:cs typeface="Arial"/>
                  <a:sym typeface="Arial"/>
                </a:rPr>
                <a:t>4. Employee Engagement &amp; Resistance: Engagement converts resistance into participation. Transparent communication, feedback loops, and learning initiatives reduce fear and improve buy-in.</a:t>
              </a:r>
            </a:p>
            <a:p>
              <a:pPr algn="l">
                <a:lnSpc>
                  <a:spcPts val="1540"/>
                </a:lnSpc>
              </a:pPr>
              <a:r>
                <a:rPr lang="en-US" sz="1100">
                  <a:solidFill>
                    <a:srgbClr val="000000"/>
                  </a:solidFill>
                  <a:latin typeface="Arial"/>
                  <a:ea typeface="Arial"/>
                  <a:cs typeface="Arial"/>
                  <a:sym typeface="Arial"/>
                </a:rPr>
                <a:t>5. Theoretical Alignment: Tesco’s practices reflect a hybrid approach, combining Lewin’s, Kotter’s, and ADKAR principles, adapted to operational realities.</a:t>
              </a:r>
            </a:p>
            <a:p>
              <a:pPr algn="l">
                <a:lnSpc>
                  <a:spcPts val="1540"/>
                </a:lnSpc>
              </a:pPr>
              <a:r>
                <a:rPr lang="en-US" sz="1100">
                  <a:solidFill>
                    <a:srgbClr val="000000"/>
                  </a:solidFill>
                  <a:latin typeface="Arial"/>
                  <a:ea typeface="Arial"/>
                  <a:cs typeface="Arial"/>
                  <a:sym typeface="Arial"/>
                </a:rPr>
                <a:t>6. Practical Insights: Success depends on adaptive leadership, continuous learning, and contextual flexibility, rather than rigid adherence to theoretical models.</a:t>
              </a:r>
            </a:p>
            <a:p>
              <a:pPr marL="0" lvl="0" indent="0" algn="l">
                <a:lnSpc>
                  <a:spcPts val="1540"/>
                </a:lnSpc>
                <a:spcBef>
                  <a:spcPct val="0"/>
                </a:spcBef>
              </a:pPr>
              <a:endParaRPr lang="en-US" sz="1100">
                <a:solidFill>
                  <a:srgbClr val="000000"/>
                </a:solidFill>
                <a:latin typeface="Arial"/>
                <a:ea typeface="Arial"/>
                <a:cs typeface="Arial"/>
                <a:sym typeface="Arial"/>
              </a:endParaRPr>
            </a:p>
          </p:txBody>
        </p:sp>
      </p:grpSp>
      <p:grpSp>
        <p:nvGrpSpPr>
          <p:cNvPr id="71" name="Group 71"/>
          <p:cNvGrpSpPr/>
          <p:nvPr/>
        </p:nvGrpSpPr>
        <p:grpSpPr>
          <a:xfrm rot="126033">
            <a:off x="10891449" y="1938911"/>
            <a:ext cx="3191079" cy="1570237"/>
            <a:chOff x="0" y="0"/>
            <a:chExt cx="13284737" cy="6537031"/>
          </a:xfrm>
        </p:grpSpPr>
        <p:sp>
          <p:nvSpPr>
            <p:cNvPr id="72" name="Freeform 72"/>
            <p:cNvSpPr/>
            <p:nvPr/>
          </p:nvSpPr>
          <p:spPr>
            <a:xfrm>
              <a:off x="121252" y="77508"/>
              <a:ext cx="13040876" cy="6381511"/>
            </a:xfrm>
            <a:custGeom>
              <a:avLst/>
              <a:gdLst/>
              <a:ahLst/>
              <a:cxnLst/>
              <a:rect l="l" t="t" r="r" b="b"/>
              <a:pathLst>
                <a:path w="13040876" h="6381511">
                  <a:moveTo>
                    <a:pt x="3616130" y="1163618"/>
                  </a:moveTo>
                  <a:cubicBezTo>
                    <a:pt x="3167271" y="1258846"/>
                    <a:pt x="2991211" y="1330267"/>
                    <a:pt x="2818573" y="1406744"/>
                  </a:cubicBezTo>
                  <a:cubicBezTo>
                    <a:pt x="2612340" y="1498180"/>
                    <a:pt x="2384023" y="1614687"/>
                    <a:pt x="2170947" y="1739411"/>
                  </a:cubicBezTo>
                  <a:cubicBezTo>
                    <a:pt x="1939830" y="1874669"/>
                    <a:pt x="1697825" y="2033733"/>
                    <a:pt x="1487860" y="2193851"/>
                  </a:cubicBezTo>
                  <a:cubicBezTo>
                    <a:pt x="1280694" y="2351862"/>
                    <a:pt x="1080372" y="2522725"/>
                    <a:pt x="917376" y="2692746"/>
                  </a:cubicBezTo>
                  <a:cubicBezTo>
                    <a:pt x="764646" y="2852021"/>
                    <a:pt x="635245" y="3013824"/>
                    <a:pt x="530418" y="3180473"/>
                  </a:cubicBezTo>
                  <a:cubicBezTo>
                    <a:pt x="428702" y="3342277"/>
                    <a:pt x="353114" y="3512086"/>
                    <a:pt x="294013" y="3677683"/>
                  </a:cubicBezTo>
                  <a:cubicBezTo>
                    <a:pt x="237089" y="3837168"/>
                    <a:pt x="206294" y="4000447"/>
                    <a:pt x="178610" y="4155508"/>
                  </a:cubicBezTo>
                  <a:cubicBezTo>
                    <a:pt x="152481" y="4301089"/>
                    <a:pt x="131328" y="4443089"/>
                    <a:pt x="129151" y="4580664"/>
                  </a:cubicBezTo>
                  <a:cubicBezTo>
                    <a:pt x="126974" y="4710444"/>
                    <a:pt x="114220" y="4836432"/>
                    <a:pt x="160568" y="4959259"/>
                  </a:cubicBezTo>
                  <a:cubicBezTo>
                    <a:pt x="209093" y="5087564"/>
                    <a:pt x="294324" y="5216501"/>
                    <a:pt x="423725" y="5333429"/>
                  </a:cubicBezTo>
                  <a:cubicBezTo>
                    <a:pt x="575211" y="5470583"/>
                    <a:pt x="800107" y="5602891"/>
                    <a:pt x="1048954" y="5712867"/>
                  </a:cubicBezTo>
                  <a:cubicBezTo>
                    <a:pt x="1338240" y="5840751"/>
                    <a:pt x="1702491" y="5945249"/>
                    <a:pt x="2081051" y="6029944"/>
                  </a:cubicBezTo>
                  <a:cubicBezTo>
                    <a:pt x="2508758" y="6125803"/>
                    <a:pt x="2999921" y="6193222"/>
                    <a:pt x="3496683" y="6237043"/>
                  </a:cubicBezTo>
                  <a:cubicBezTo>
                    <a:pt x="4036061" y="6284658"/>
                    <a:pt x="4623652" y="6310150"/>
                    <a:pt x="5202223" y="6290978"/>
                  </a:cubicBezTo>
                  <a:cubicBezTo>
                    <a:pt x="5807235" y="6270963"/>
                    <a:pt x="6443351" y="6210076"/>
                    <a:pt x="7049918" y="6109581"/>
                  </a:cubicBezTo>
                  <a:cubicBezTo>
                    <a:pt x="7666439" y="6007400"/>
                    <a:pt x="8299445" y="5847914"/>
                    <a:pt x="8870861" y="5678526"/>
                  </a:cubicBezTo>
                  <a:cubicBezTo>
                    <a:pt x="9411794" y="5518198"/>
                    <a:pt x="9939974" y="5332165"/>
                    <a:pt x="10398164" y="5128647"/>
                  </a:cubicBezTo>
                  <a:cubicBezTo>
                    <a:pt x="10816852" y="4942615"/>
                    <a:pt x="11197277" y="4738464"/>
                    <a:pt x="11526689" y="4519988"/>
                  </a:cubicBezTo>
                  <a:cubicBezTo>
                    <a:pt x="11833083" y="4316680"/>
                    <a:pt x="12112725" y="4095043"/>
                    <a:pt x="12324557" y="3869403"/>
                  </a:cubicBezTo>
                  <a:cubicBezTo>
                    <a:pt x="12518659" y="3662513"/>
                    <a:pt x="12672322" y="3448039"/>
                    <a:pt x="12770928" y="3226823"/>
                  </a:cubicBezTo>
                  <a:cubicBezTo>
                    <a:pt x="12867045" y="3011086"/>
                    <a:pt x="12931435" y="2781021"/>
                    <a:pt x="12915881" y="2559384"/>
                  </a:cubicBezTo>
                  <a:cubicBezTo>
                    <a:pt x="12900328" y="2335219"/>
                    <a:pt x="12822253" y="2100309"/>
                    <a:pt x="12673565" y="1889205"/>
                  </a:cubicBezTo>
                  <a:cubicBezTo>
                    <a:pt x="12513060" y="1661459"/>
                    <a:pt x="12248036" y="1443403"/>
                    <a:pt x="11954707" y="1249155"/>
                  </a:cubicBezTo>
                  <a:cubicBezTo>
                    <a:pt x="11632138" y="1035523"/>
                    <a:pt x="11225895" y="835797"/>
                    <a:pt x="10792899" y="677575"/>
                  </a:cubicBezTo>
                  <a:cubicBezTo>
                    <a:pt x="10326621" y="507344"/>
                    <a:pt x="9786621" y="376511"/>
                    <a:pt x="9234801" y="279387"/>
                  </a:cubicBezTo>
                  <a:cubicBezTo>
                    <a:pt x="8645343" y="175731"/>
                    <a:pt x="7996161" y="107681"/>
                    <a:pt x="7355378" y="89984"/>
                  </a:cubicBezTo>
                  <a:cubicBezTo>
                    <a:pt x="6690645" y="71655"/>
                    <a:pt x="5981117" y="91037"/>
                    <a:pt x="5315449" y="181630"/>
                  </a:cubicBezTo>
                  <a:cubicBezTo>
                    <a:pt x="4643249" y="273066"/>
                    <a:pt x="3862801" y="519142"/>
                    <a:pt x="3342397" y="639652"/>
                  </a:cubicBezTo>
                  <a:cubicBezTo>
                    <a:pt x="3001787" y="718658"/>
                    <a:pt x="2572525" y="822524"/>
                    <a:pt x="2497248" y="835165"/>
                  </a:cubicBezTo>
                  <a:cubicBezTo>
                    <a:pt x="2486050" y="837061"/>
                    <a:pt x="2483873" y="837272"/>
                    <a:pt x="2477341" y="837272"/>
                  </a:cubicBezTo>
                  <a:cubicBezTo>
                    <a:pt x="2470808" y="837272"/>
                    <a:pt x="2463654" y="836640"/>
                    <a:pt x="2457433" y="835165"/>
                  </a:cubicBezTo>
                  <a:cubicBezTo>
                    <a:pt x="2451212" y="833690"/>
                    <a:pt x="2444990" y="831584"/>
                    <a:pt x="2439703" y="828845"/>
                  </a:cubicBezTo>
                  <a:cubicBezTo>
                    <a:pt x="2434414" y="826106"/>
                    <a:pt x="2429437" y="822735"/>
                    <a:pt x="2425705" y="818943"/>
                  </a:cubicBezTo>
                  <a:cubicBezTo>
                    <a:pt x="2421972" y="815361"/>
                    <a:pt x="2419172" y="810937"/>
                    <a:pt x="2417306" y="806723"/>
                  </a:cubicBezTo>
                  <a:cubicBezTo>
                    <a:pt x="2415440" y="802299"/>
                    <a:pt x="2414506" y="797453"/>
                    <a:pt x="2414818" y="793029"/>
                  </a:cubicBezTo>
                  <a:cubicBezTo>
                    <a:pt x="2415129" y="788604"/>
                    <a:pt x="2416684" y="783969"/>
                    <a:pt x="2419172" y="779756"/>
                  </a:cubicBezTo>
                  <a:cubicBezTo>
                    <a:pt x="2421661" y="775542"/>
                    <a:pt x="2425083" y="771539"/>
                    <a:pt x="2429437" y="768168"/>
                  </a:cubicBezTo>
                  <a:cubicBezTo>
                    <a:pt x="2433792" y="764797"/>
                    <a:pt x="2439080" y="761426"/>
                    <a:pt x="2444679" y="759109"/>
                  </a:cubicBezTo>
                  <a:cubicBezTo>
                    <a:pt x="2450278" y="756791"/>
                    <a:pt x="2456811" y="755106"/>
                    <a:pt x="2463343" y="754053"/>
                  </a:cubicBezTo>
                  <a:cubicBezTo>
                    <a:pt x="2469875" y="752999"/>
                    <a:pt x="2477030" y="752789"/>
                    <a:pt x="2483562" y="753210"/>
                  </a:cubicBezTo>
                  <a:cubicBezTo>
                    <a:pt x="2490094" y="753631"/>
                    <a:pt x="2496937" y="755106"/>
                    <a:pt x="2502848" y="757002"/>
                  </a:cubicBezTo>
                  <a:cubicBezTo>
                    <a:pt x="2508758" y="758898"/>
                    <a:pt x="2514668" y="761426"/>
                    <a:pt x="2519645" y="764587"/>
                  </a:cubicBezTo>
                  <a:cubicBezTo>
                    <a:pt x="2524622" y="767536"/>
                    <a:pt x="2528977" y="771328"/>
                    <a:pt x="2532087" y="775331"/>
                  </a:cubicBezTo>
                  <a:cubicBezTo>
                    <a:pt x="2535198" y="779334"/>
                    <a:pt x="2537064" y="783759"/>
                    <a:pt x="2538308" y="788183"/>
                  </a:cubicBezTo>
                  <a:cubicBezTo>
                    <a:pt x="2539553" y="792607"/>
                    <a:pt x="2539553" y="797453"/>
                    <a:pt x="2538620" y="801877"/>
                  </a:cubicBezTo>
                  <a:cubicBezTo>
                    <a:pt x="2537686" y="806302"/>
                    <a:pt x="2535198" y="810726"/>
                    <a:pt x="2532087" y="814729"/>
                  </a:cubicBezTo>
                  <a:cubicBezTo>
                    <a:pt x="2528977" y="818732"/>
                    <a:pt x="2524622" y="822524"/>
                    <a:pt x="2519956" y="825684"/>
                  </a:cubicBezTo>
                  <a:cubicBezTo>
                    <a:pt x="2515290" y="828845"/>
                    <a:pt x="2509380" y="831584"/>
                    <a:pt x="2503470" y="833480"/>
                  </a:cubicBezTo>
                  <a:cubicBezTo>
                    <a:pt x="2497560" y="835376"/>
                    <a:pt x="2490716" y="836640"/>
                    <a:pt x="2484184" y="837061"/>
                  </a:cubicBezTo>
                  <a:cubicBezTo>
                    <a:pt x="2477652" y="837483"/>
                    <a:pt x="2470497" y="837483"/>
                    <a:pt x="2463965" y="836429"/>
                  </a:cubicBezTo>
                  <a:cubicBezTo>
                    <a:pt x="2457433" y="835376"/>
                    <a:pt x="2450901" y="833690"/>
                    <a:pt x="2445302" y="831373"/>
                  </a:cubicBezTo>
                  <a:cubicBezTo>
                    <a:pt x="2439703" y="829055"/>
                    <a:pt x="2434103" y="825895"/>
                    <a:pt x="2429748" y="822524"/>
                  </a:cubicBezTo>
                  <a:cubicBezTo>
                    <a:pt x="2425394" y="819153"/>
                    <a:pt x="2421972" y="815150"/>
                    <a:pt x="2419484" y="810937"/>
                  </a:cubicBezTo>
                  <a:cubicBezTo>
                    <a:pt x="2416995" y="806723"/>
                    <a:pt x="2415440" y="802088"/>
                    <a:pt x="2415129" y="797664"/>
                  </a:cubicBezTo>
                  <a:cubicBezTo>
                    <a:pt x="2414818" y="793239"/>
                    <a:pt x="2415440" y="788394"/>
                    <a:pt x="2416995" y="784180"/>
                  </a:cubicBezTo>
                  <a:cubicBezTo>
                    <a:pt x="2418550" y="779756"/>
                    <a:pt x="2421661" y="775542"/>
                    <a:pt x="2425394" y="771750"/>
                  </a:cubicBezTo>
                  <a:cubicBezTo>
                    <a:pt x="2429126" y="767958"/>
                    <a:pt x="2434103" y="764587"/>
                    <a:pt x="2439391" y="761848"/>
                  </a:cubicBezTo>
                  <a:cubicBezTo>
                    <a:pt x="2444679" y="759109"/>
                    <a:pt x="2457122" y="755317"/>
                    <a:pt x="2457122" y="755317"/>
                  </a:cubicBezTo>
                  <a:cubicBezTo>
                    <a:pt x="2457122" y="755317"/>
                    <a:pt x="2960728" y="638810"/>
                    <a:pt x="3302271" y="559804"/>
                  </a:cubicBezTo>
                  <a:cubicBezTo>
                    <a:pt x="3828273" y="438241"/>
                    <a:pt x="4623964" y="189636"/>
                    <a:pt x="5306429" y="97568"/>
                  </a:cubicBezTo>
                  <a:cubicBezTo>
                    <a:pt x="5981428" y="6554"/>
                    <a:pt x="6699665" y="-12407"/>
                    <a:pt x="7373109" y="6765"/>
                  </a:cubicBezTo>
                  <a:cubicBezTo>
                    <a:pt x="8022601" y="25305"/>
                    <a:pt x="8680182" y="94408"/>
                    <a:pt x="9278349" y="200592"/>
                  </a:cubicBezTo>
                  <a:cubicBezTo>
                    <a:pt x="9839813" y="300244"/>
                    <a:pt x="10389766" y="434238"/>
                    <a:pt x="10865065" y="609104"/>
                  </a:cubicBezTo>
                  <a:cubicBezTo>
                    <a:pt x="11307704" y="771750"/>
                    <a:pt x="11723279" y="976743"/>
                    <a:pt x="12053003" y="1197748"/>
                  </a:cubicBezTo>
                  <a:cubicBezTo>
                    <a:pt x="12355041" y="1400003"/>
                    <a:pt x="12628151" y="1628803"/>
                    <a:pt x="12792702" y="1866873"/>
                  </a:cubicBezTo>
                  <a:cubicBezTo>
                    <a:pt x="12945743" y="2088089"/>
                    <a:pt x="13024752" y="2335219"/>
                    <a:pt x="13039061" y="2569497"/>
                  </a:cubicBezTo>
                  <a:cubicBezTo>
                    <a:pt x="13053059" y="2800193"/>
                    <a:pt x="12984626" y="3038474"/>
                    <a:pt x="12883843" y="3261797"/>
                  </a:cubicBezTo>
                  <a:cubicBezTo>
                    <a:pt x="12780882" y="3489965"/>
                    <a:pt x="12620997" y="3710549"/>
                    <a:pt x="12420675" y="3922705"/>
                  </a:cubicBezTo>
                  <a:cubicBezTo>
                    <a:pt x="12202933" y="4153191"/>
                    <a:pt x="11917691" y="4378831"/>
                    <a:pt x="11604765" y="4585720"/>
                  </a:cubicBezTo>
                  <a:cubicBezTo>
                    <a:pt x="11269132" y="4807568"/>
                    <a:pt x="10881862" y="5014668"/>
                    <a:pt x="10456955" y="5203018"/>
                  </a:cubicBezTo>
                  <a:cubicBezTo>
                    <a:pt x="9992543" y="5408854"/>
                    <a:pt x="9459698" y="5596360"/>
                    <a:pt x="8912232" y="5758164"/>
                  </a:cubicBezTo>
                  <a:cubicBezTo>
                    <a:pt x="8333661" y="5929027"/>
                    <a:pt x="7692256" y="6089987"/>
                    <a:pt x="7067960" y="6193011"/>
                  </a:cubicBezTo>
                  <a:cubicBezTo>
                    <a:pt x="6453616" y="6294349"/>
                    <a:pt x="5809412" y="6355446"/>
                    <a:pt x="5196935" y="6375250"/>
                  </a:cubicBezTo>
                  <a:cubicBezTo>
                    <a:pt x="4611210" y="6394212"/>
                    <a:pt x="4017086" y="6368509"/>
                    <a:pt x="3470554" y="6319631"/>
                  </a:cubicBezTo>
                  <a:cubicBezTo>
                    <a:pt x="2965704" y="6274545"/>
                    <a:pt x="2466764" y="6205862"/>
                    <a:pt x="2030037" y="6107052"/>
                  </a:cubicBezTo>
                  <a:cubicBezTo>
                    <a:pt x="1640901" y="6018988"/>
                    <a:pt x="1265452" y="5910698"/>
                    <a:pt x="966524" y="5776493"/>
                  </a:cubicBezTo>
                  <a:cubicBezTo>
                    <a:pt x="706478" y="5659776"/>
                    <a:pt x="471006" y="5518198"/>
                    <a:pt x="312676" y="5371563"/>
                  </a:cubicBezTo>
                  <a:cubicBezTo>
                    <a:pt x="176121" y="5245154"/>
                    <a:pt x="86536" y="5103787"/>
                    <a:pt x="35833" y="4966422"/>
                  </a:cubicBezTo>
                  <a:cubicBezTo>
                    <a:pt x="-11759" y="4837696"/>
                    <a:pt x="994" y="4708126"/>
                    <a:pt x="3172" y="4574133"/>
                  </a:cubicBezTo>
                  <a:cubicBezTo>
                    <a:pt x="5349" y="4433398"/>
                    <a:pt x="26812" y="4289923"/>
                    <a:pt x="53252" y="4141603"/>
                  </a:cubicBezTo>
                  <a:cubicBezTo>
                    <a:pt x="81559" y="3982749"/>
                    <a:pt x="113909" y="3814836"/>
                    <a:pt x="172388" y="3651136"/>
                  </a:cubicBezTo>
                  <a:cubicBezTo>
                    <a:pt x="233356" y="3480905"/>
                    <a:pt x="311432" y="3305829"/>
                    <a:pt x="416259" y="3139391"/>
                  </a:cubicBezTo>
                  <a:cubicBezTo>
                    <a:pt x="523886" y="2968317"/>
                    <a:pt x="657019" y="2802089"/>
                    <a:pt x="813482" y="2638811"/>
                  </a:cubicBezTo>
                  <a:cubicBezTo>
                    <a:pt x="979899" y="2464999"/>
                    <a:pt x="1183021" y="2290554"/>
                    <a:pt x="1393920" y="2129383"/>
                  </a:cubicBezTo>
                  <a:cubicBezTo>
                    <a:pt x="1607307" y="1966104"/>
                    <a:pt x="1852733" y="1804090"/>
                    <a:pt x="2087894" y="1665672"/>
                  </a:cubicBezTo>
                  <a:cubicBezTo>
                    <a:pt x="2305014" y="1537788"/>
                    <a:pt x="2536442" y="1418121"/>
                    <a:pt x="2748896" y="1323104"/>
                  </a:cubicBezTo>
                  <a:cubicBezTo>
                    <a:pt x="2929932" y="1242202"/>
                    <a:pt x="3120301" y="1166146"/>
                    <a:pt x="3274276" y="1121692"/>
                  </a:cubicBezTo>
                  <a:cubicBezTo>
                    <a:pt x="3385013" y="1089669"/>
                    <a:pt x="3533077" y="1067126"/>
                    <a:pt x="3573204" y="1061016"/>
                  </a:cubicBezTo>
                  <a:cubicBezTo>
                    <a:pt x="3583158" y="1059541"/>
                    <a:pt x="3585646" y="1059330"/>
                    <a:pt x="3591867" y="1059120"/>
                  </a:cubicBezTo>
                  <a:cubicBezTo>
                    <a:pt x="3598089" y="1058909"/>
                    <a:pt x="3604621" y="1059330"/>
                    <a:pt x="3610842" y="1060173"/>
                  </a:cubicBezTo>
                  <a:cubicBezTo>
                    <a:pt x="3617063" y="1061016"/>
                    <a:pt x="3623285" y="1062491"/>
                    <a:pt x="3628883" y="1064387"/>
                  </a:cubicBezTo>
                  <a:cubicBezTo>
                    <a:pt x="3634483" y="1066283"/>
                    <a:pt x="3640082" y="1068600"/>
                    <a:pt x="3644748" y="1071339"/>
                  </a:cubicBezTo>
                  <a:cubicBezTo>
                    <a:pt x="3649725" y="1074078"/>
                    <a:pt x="3654080" y="1077238"/>
                    <a:pt x="3657812" y="1080609"/>
                  </a:cubicBezTo>
                  <a:cubicBezTo>
                    <a:pt x="3661545" y="1083980"/>
                    <a:pt x="3664655" y="1087772"/>
                    <a:pt x="3667144" y="1091775"/>
                  </a:cubicBezTo>
                  <a:cubicBezTo>
                    <a:pt x="3669633" y="1095568"/>
                    <a:pt x="3671499" y="1099781"/>
                    <a:pt x="3672432" y="1103995"/>
                  </a:cubicBezTo>
                  <a:cubicBezTo>
                    <a:pt x="3673365" y="1108208"/>
                    <a:pt x="3673676" y="1112633"/>
                    <a:pt x="3673054" y="1116846"/>
                  </a:cubicBezTo>
                  <a:cubicBezTo>
                    <a:pt x="3672432" y="1121060"/>
                    <a:pt x="3671188" y="1125484"/>
                    <a:pt x="3669321" y="1129487"/>
                  </a:cubicBezTo>
                  <a:cubicBezTo>
                    <a:pt x="3667144" y="1133490"/>
                    <a:pt x="3664344" y="1137493"/>
                    <a:pt x="3660923" y="1141075"/>
                  </a:cubicBezTo>
                  <a:cubicBezTo>
                    <a:pt x="3657501" y="1144656"/>
                    <a:pt x="3653457" y="1148027"/>
                    <a:pt x="3648792" y="1150977"/>
                  </a:cubicBezTo>
                  <a:cubicBezTo>
                    <a:pt x="3644126" y="1153926"/>
                    <a:pt x="3638837" y="1156455"/>
                    <a:pt x="3633549" y="1158561"/>
                  </a:cubicBezTo>
                  <a:cubicBezTo>
                    <a:pt x="3627951" y="1160668"/>
                    <a:pt x="3616130" y="1163618"/>
                    <a:pt x="3616130" y="1163618"/>
                  </a:cubicBezTo>
                </a:path>
              </a:pathLst>
            </a:custGeom>
            <a:solidFill>
              <a:srgbClr val="E2A9F1"/>
            </a:solidFill>
            <a:ln cap="sq">
              <a:noFill/>
              <a:prstDash val="solid"/>
              <a:miter/>
            </a:ln>
          </p:spPr>
          <p:txBody>
            <a:bodyPr/>
            <a:lstStyle/>
            <a:p>
              <a:endParaRPr lang="en-GB"/>
            </a:p>
          </p:txBody>
        </p:sp>
      </p:grpSp>
      <p:grpSp>
        <p:nvGrpSpPr>
          <p:cNvPr id="73" name="Group 73"/>
          <p:cNvGrpSpPr/>
          <p:nvPr/>
        </p:nvGrpSpPr>
        <p:grpSpPr>
          <a:xfrm rot="-9610574">
            <a:off x="13093585" y="3413127"/>
            <a:ext cx="815310" cy="383343"/>
            <a:chOff x="0" y="0"/>
            <a:chExt cx="6060694" cy="2849626"/>
          </a:xfrm>
        </p:grpSpPr>
        <p:sp>
          <p:nvSpPr>
            <p:cNvPr id="74" name="Freeform 74"/>
            <p:cNvSpPr/>
            <p:nvPr/>
          </p:nvSpPr>
          <p:spPr>
            <a:xfrm>
              <a:off x="49813" y="50757"/>
              <a:ext cx="5960178" cy="2751322"/>
            </a:xfrm>
            <a:custGeom>
              <a:avLst/>
              <a:gdLst/>
              <a:ahLst/>
              <a:cxnLst/>
              <a:rect l="l" t="t" r="r" b="b"/>
              <a:pathLst>
                <a:path w="5960178" h="2751322">
                  <a:moveTo>
                    <a:pt x="284197" y="56177"/>
                  </a:moveTo>
                  <a:cubicBezTo>
                    <a:pt x="238350" y="292778"/>
                    <a:pt x="217268" y="371264"/>
                    <a:pt x="199742" y="452036"/>
                  </a:cubicBezTo>
                  <a:cubicBezTo>
                    <a:pt x="180311" y="541698"/>
                    <a:pt x="158340" y="641266"/>
                    <a:pt x="142338" y="736770"/>
                  </a:cubicBezTo>
                  <a:cubicBezTo>
                    <a:pt x="126336" y="832528"/>
                    <a:pt x="113128" y="930191"/>
                    <a:pt x="103984" y="1026076"/>
                  </a:cubicBezTo>
                  <a:cubicBezTo>
                    <a:pt x="94967" y="1120056"/>
                    <a:pt x="91411" y="1214036"/>
                    <a:pt x="87474" y="1306492"/>
                  </a:cubicBezTo>
                  <a:cubicBezTo>
                    <a:pt x="83537" y="1396789"/>
                    <a:pt x="80616" y="1488991"/>
                    <a:pt x="80108" y="1574335"/>
                  </a:cubicBezTo>
                  <a:cubicBezTo>
                    <a:pt x="79600" y="1652313"/>
                    <a:pt x="75536" y="1728386"/>
                    <a:pt x="83537" y="1798363"/>
                  </a:cubicBezTo>
                  <a:cubicBezTo>
                    <a:pt x="90776" y="1861482"/>
                    <a:pt x="100047" y="1922188"/>
                    <a:pt x="121891" y="1976290"/>
                  </a:cubicBezTo>
                  <a:cubicBezTo>
                    <a:pt x="142719" y="2027852"/>
                    <a:pt x="173326" y="2074969"/>
                    <a:pt x="208886" y="2116879"/>
                  </a:cubicBezTo>
                  <a:cubicBezTo>
                    <a:pt x="244954" y="2159551"/>
                    <a:pt x="289023" y="2197651"/>
                    <a:pt x="337283" y="2229528"/>
                  </a:cubicBezTo>
                  <a:cubicBezTo>
                    <a:pt x="388083" y="2263056"/>
                    <a:pt x="446376" y="2289726"/>
                    <a:pt x="507971" y="2311062"/>
                  </a:cubicBezTo>
                  <a:cubicBezTo>
                    <a:pt x="574646" y="2334049"/>
                    <a:pt x="648306" y="2349543"/>
                    <a:pt x="724252" y="2359449"/>
                  </a:cubicBezTo>
                  <a:cubicBezTo>
                    <a:pt x="806548" y="2370244"/>
                    <a:pt x="895321" y="2376086"/>
                    <a:pt x="984475" y="2369863"/>
                  </a:cubicBezTo>
                  <a:cubicBezTo>
                    <a:pt x="1080233" y="2363132"/>
                    <a:pt x="1183611" y="2344971"/>
                    <a:pt x="1280131" y="2315888"/>
                  </a:cubicBezTo>
                  <a:cubicBezTo>
                    <a:pt x="1379064" y="2286170"/>
                    <a:pt x="1478886" y="2241593"/>
                    <a:pt x="1570453" y="2191682"/>
                  </a:cubicBezTo>
                  <a:cubicBezTo>
                    <a:pt x="1661131" y="2142279"/>
                    <a:pt x="1746983" y="2081319"/>
                    <a:pt x="1826866" y="2018200"/>
                  </a:cubicBezTo>
                  <a:cubicBezTo>
                    <a:pt x="1904971" y="1956351"/>
                    <a:pt x="1979266" y="1884723"/>
                    <a:pt x="2045052" y="1817286"/>
                  </a:cubicBezTo>
                  <a:cubicBezTo>
                    <a:pt x="2105123" y="1755818"/>
                    <a:pt x="2160622" y="1691556"/>
                    <a:pt x="2207866" y="1631612"/>
                  </a:cubicBezTo>
                  <a:cubicBezTo>
                    <a:pt x="2248760" y="1579796"/>
                    <a:pt x="2284701" y="1529123"/>
                    <a:pt x="2314546" y="1480609"/>
                  </a:cubicBezTo>
                  <a:cubicBezTo>
                    <a:pt x="2340200" y="1438826"/>
                    <a:pt x="2362171" y="1396916"/>
                    <a:pt x="2378808" y="1359324"/>
                  </a:cubicBezTo>
                  <a:cubicBezTo>
                    <a:pt x="2392524" y="1328590"/>
                    <a:pt x="2417797" y="1295951"/>
                    <a:pt x="2410304" y="1272710"/>
                  </a:cubicBezTo>
                  <a:cubicBezTo>
                    <a:pt x="2402684" y="1249088"/>
                    <a:pt x="2362425" y="1225593"/>
                    <a:pt x="2331691" y="1219243"/>
                  </a:cubicBezTo>
                  <a:cubicBezTo>
                    <a:pt x="2296004" y="1211877"/>
                    <a:pt x="2250284" y="1228768"/>
                    <a:pt x="2206088" y="1243500"/>
                  </a:cubicBezTo>
                  <a:cubicBezTo>
                    <a:pt x="2151986" y="1261534"/>
                    <a:pt x="2091280" y="1292649"/>
                    <a:pt x="2033495" y="1327447"/>
                  </a:cubicBezTo>
                  <a:cubicBezTo>
                    <a:pt x="1968598" y="1366563"/>
                    <a:pt x="1899637" y="1417109"/>
                    <a:pt x="1838042" y="1470830"/>
                  </a:cubicBezTo>
                  <a:cubicBezTo>
                    <a:pt x="1774542" y="1526202"/>
                    <a:pt x="1711677" y="1589575"/>
                    <a:pt x="1658718" y="1655742"/>
                  </a:cubicBezTo>
                  <a:cubicBezTo>
                    <a:pt x="1606648" y="1720893"/>
                    <a:pt x="1559150" y="1791759"/>
                    <a:pt x="1522447" y="1864530"/>
                  </a:cubicBezTo>
                  <a:cubicBezTo>
                    <a:pt x="1486633" y="1935396"/>
                    <a:pt x="1460090" y="2012231"/>
                    <a:pt x="1439897" y="2086399"/>
                  </a:cubicBezTo>
                  <a:cubicBezTo>
                    <a:pt x="1420593" y="2157392"/>
                    <a:pt x="1407004" y="2231941"/>
                    <a:pt x="1401924" y="2299886"/>
                  </a:cubicBezTo>
                  <a:cubicBezTo>
                    <a:pt x="1397352" y="2360846"/>
                    <a:pt x="1395828" y="2423330"/>
                    <a:pt x="1406877" y="2475019"/>
                  </a:cubicBezTo>
                  <a:cubicBezTo>
                    <a:pt x="1416275" y="2519088"/>
                    <a:pt x="1429610" y="2562395"/>
                    <a:pt x="1455518" y="2592875"/>
                  </a:cubicBezTo>
                  <a:cubicBezTo>
                    <a:pt x="1480791" y="2622720"/>
                    <a:pt x="1517367" y="2643802"/>
                    <a:pt x="1559150" y="2657010"/>
                  </a:cubicBezTo>
                  <a:cubicBezTo>
                    <a:pt x="1611474" y="2673520"/>
                    <a:pt x="1680181" y="2676441"/>
                    <a:pt x="1750285" y="2668186"/>
                  </a:cubicBezTo>
                  <a:cubicBezTo>
                    <a:pt x="1839947" y="2657645"/>
                    <a:pt x="1944468" y="2621450"/>
                    <a:pt x="2050513" y="2578016"/>
                  </a:cubicBezTo>
                  <a:cubicBezTo>
                    <a:pt x="2180434" y="2524803"/>
                    <a:pt x="2325087" y="2441364"/>
                    <a:pt x="2466946" y="2357925"/>
                  </a:cubicBezTo>
                  <a:cubicBezTo>
                    <a:pt x="2623537" y="2265850"/>
                    <a:pt x="2792701" y="2151042"/>
                    <a:pt x="2947895" y="2044870"/>
                  </a:cubicBezTo>
                  <a:cubicBezTo>
                    <a:pt x="3098136" y="1942127"/>
                    <a:pt x="3246345" y="1831002"/>
                    <a:pt x="3384267" y="1731180"/>
                  </a:cubicBezTo>
                  <a:cubicBezTo>
                    <a:pt x="3509108" y="1640756"/>
                    <a:pt x="3628361" y="1551094"/>
                    <a:pt x="3740248" y="1471465"/>
                  </a:cubicBezTo>
                  <a:cubicBezTo>
                    <a:pt x="3838546" y="1401615"/>
                    <a:pt x="3932018" y="1333670"/>
                    <a:pt x="4019394" y="1277917"/>
                  </a:cubicBezTo>
                  <a:cubicBezTo>
                    <a:pt x="4093308" y="1230800"/>
                    <a:pt x="4161380" y="1188509"/>
                    <a:pt x="4228817" y="1155235"/>
                  </a:cubicBezTo>
                  <a:cubicBezTo>
                    <a:pt x="4287745" y="1126152"/>
                    <a:pt x="4345530" y="1101006"/>
                    <a:pt x="4400267" y="1085385"/>
                  </a:cubicBezTo>
                  <a:cubicBezTo>
                    <a:pt x="4447638" y="1071796"/>
                    <a:pt x="4493612" y="1058461"/>
                    <a:pt x="4536792" y="1061890"/>
                  </a:cubicBezTo>
                  <a:cubicBezTo>
                    <a:pt x="4577305" y="1065065"/>
                    <a:pt x="4618199" y="1077892"/>
                    <a:pt x="4651981" y="1101006"/>
                  </a:cubicBezTo>
                  <a:cubicBezTo>
                    <a:pt x="4689192" y="1126406"/>
                    <a:pt x="4719291" y="1171237"/>
                    <a:pt x="4746850" y="1214036"/>
                  </a:cubicBezTo>
                  <a:cubicBezTo>
                    <a:pt x="4776949" y="1260772"/>
                    <a:pt x="4798158" y="1318303"/>
                    <a:pt x="4822796" y="1372786"/>
                  </a:cubicBezTo>
                  <a:cubicBezTo>
                    <a:pt x="4848577" y="1429682"/>
                    <a:pt x="4871691" y="1491531"/>
                    <a:pt x="4897980" y="1548554"/>
                  </a:cubicBezTo>
                  <a:cubicBezTo>
                    <a:pt x="4923507" y="1603926"/>
                    <a:pt x="4949796" y="1659933"/>
                    <a:pt x="4977736" y="1710098"/>
                  </a:cubicBezTo>
                  <a:cubicBezTo>
                    <a:pt x="5003390" y="1756072"/>
                    <a:pt x="5029425" y="1800141"/>
                    <a:pt x="5058000" y="1838495"/>
                  </a:cubicBezTo>
                  <a:cubicBezTo>
                    <a:pt x="5084035" y="1873420"/>
                    <a:pt x="5111721" y="1905424"/>
                    <a:pt x="5140677" y="1932221"/>
                  </a:cubicBezTo>
                  <a:cubicBezTo>
                    <a:pt x="5167093" y="1956605"/>
                    <a:pt x="5194271" y="1977179"/>
                    <a:pt x="5223354" y="1994197"/>
                  </a:cubicBezTo>
                  <a:cubicBezTo>
                    <a:pt x="5251421" y="2010580"/>
                    <a:pt x="5281012" y="2022772"/>
                    <a:pt x="5311619" y="2033313"/>
                  </a:cubicBezTo>
                  <a:cubicBezTo>
                    <a:pt x="5342988" y="2044108"/>
                    <a:pt x="5375881" y="2051855"/>
                    <a:pt x="5409409" y="2058078"/>
                  </a:cubicBezTo>
                  <a:cubicBezTo>
                    <a:pt x="5444207" y="2064428"/>
                    <a:pt x="5479894" y="2067476"/>
                    <a:pt x="5516851" y="2070651"/>
                  </a:cubicBezTo>
                  <a:cubicBezTo>
                    <a:pt x="5556094" y="2073953"/>
                    <a:pt x="5598385" y="2075604"/>
                    <a:pt x="5638771" y="2077001"/>
                  </a:cubicBezTo>
                  <a:cubicBezTo>
                    <a:pt x="5678649" y="2078398"/>
                    <a:pt x="5719543" y="2078906"/>
                    <a:pt x="5757643" y="2079160"/>
                  </a:cubicBezTo>
                  <a:cubicBezTo>
                    <a:pt x="5792949" y="2079287"/>
                    <a:pt x="5832827" y="2079287"/>
                    <a:pt x="5859751" y="2078398"/>
                  </a:cubicBezTo>
                  <a:cubicBezTo>
                    <a:pt x="5877404" y="2077763"/>
                    <a:pt x="5892136" y="2075223"/>
                    <a:pt x="5903566" y="2075858"/>
                  </a:cubicBezTo>
                  <a:cubicBezTo>
                    <a:pt x="5910932" y="2076239"/>
                    <a:pt x="5916012" y="2077001"/>
                    <a:pt x="5921727" y="2079033"/>
                  </a:cubicBezTo>
                  <a:cubicBezTo>
                    <a:pt x="5927442" y="2081065"/>
                    <a:pt x="5933157" y="2084240"/>
                    <a:pt x="5937983" y="2087923"/>
                  </a:cubicBezTo>
                  <a:cubicBezTo>
                    <a:pt x="5942809" y="2091733"/>
                    <a:pt x="5947254" y="2096432"/>
                    <a:pt x="5950683" y="2101512"/>
                  </a:cubicBezTo>
                  <a:cubicBezTo>
                    <a:pt x="5953985" y="2106592"/>
                    <a:pt x="5956652" y="2112561"/>
                    <a:pt x="5958176" y="2118530"/>
                  </a:cubicBezTo>
                  <a:cubicBezTo>
                    <a:pt x="5959700" y="2124372"/>
                    <a:pt x="5960462" y="2130849"/>
                    <a:pt x="5960081" y="2136945"/>
                  </a:cubicBezTo>
                  <a:cubicBezTo>
                    <a:pt x="5959700" y="2143041"/>
                    <a:pt x="5958176" y="2149391"/>
                    <a:pt x="5955890" y="2154979"/>
                  </a:cubicBezTo>
                  <a:cubicBezTo>
                    <a:pt x="5953604" y="2160567"/>
                    <a:pt x="5950175" y="2166155"/>
                    <a:pt x="5946111" y="2170727"/>
                  </a:cubicBezTo>
                  <a:cubicBezTo>
                    <a:pt x="5942047" y="2175299"/>
                    <a:pt x="5937094" y="2179490"/>
                    <a:pt x="5931760" y="2182538"/>
                  </a:cubicBezTo>
                  <a:cubicBezTo>
                    <a:pt x="5926553" y="2185586"/>
                    <a:pt x="5920457" y="2187999"/>
                    <a:pt x="5914488" y="2189269"/>
                  </a:cubicBezTo>
                  <a:cubicBezTo>
                    <a:pt x="5908519" y="2190539"/>
                    <a:pt x="5902042" y="2190793"/>
                    <a:pt x="5895946" y="2190031"/>
                  </a:cubicBezTo>
                  <a:cubicBezTo>
                    <a:pt x="5889850" y="2189269"/>
                    <a:pt x="5883627" y="2187491"/>
                    <a:pt x="5878166" y="2184824"/>
                  </a:cubicBezTo>
                  <a:cubicBezTo>
                    <a:pt x="5872705" y="2182157"/>
                    <a:pt x="5867371" y="2178474"/>
                    <a:pt x="5862926" y="2174283"/>
                  </a:cubicBezTo>
                  <a:cubicBezTo>
                    <a:pt x="5858608" y="2170092"/>
                    <a:pt x="5854671" y="2164885"/>
                    <a:pt x="5851877" y="2159424"/>
                  </a:cubicBezTo>
                  <a:cubicBezTo>
                    <a:pt x="5849083" y="2153963"/>
                    <a:pt x="5847051" y="2147867"/>
                    <a:pt x="5846162" y="2141771"/>
                  </a:cubicBezTo>
                  <a:cubicBezTo>
                    <a:pt x="5845273" y="2135802"/>
                    <a:pt x="5845400" y="2129198"/>
                    <a:pt x="5846416" y="2123229"/>
                  </a:cubicBezTo>
                  <a:cubicBezTo>
                    <a:pt x="5847432" y="2117260"/>
                    <a:pt x="5849591" y="2111037"/>
                    <a:pt x="5852512" y="2105703"/>
                  </a:cubicBezTo>
                  <a:cubicBezTo>
                    <a:pt x="5855433" y="2100369"/>
                    <a:pt x="5859497" y="2095289"/>
                    <a:pt x="5863942" y="2091098"/>
                  </a:cubicBezTo>
                  <a:cubicBezTo>
                    <a:pt x="5868387" y="2087034"/>
                    <a:pt x="5873848" y="2083478"/>
                    <a:pt x="5879436" y="2080938"/>
                  </a:cubicBezTo>
                  <a:cubicBezTo>
                    <a:pt x="5885024" y="2078398"/>
                    <a:pt x="5891247" y="2076747"/>
                    <a:pt x="5897343" y="2076112"/>
                  </a:cubicBezTo>
                  <a:cubicBezTo>
                    <a:pt x="5903439" y="2075477"/>
                    <a:pt x="5909789" y="2075985"/>
                    <a:pt x="5915758" y="2077382"/>
                  </a:cubicBezTo>
                  <a:cubicBezTo>
                    <a:pt x="5921727" y="2078779"/>
                    <a:pt x="5927696" y="2081192"/>
                    <a:pt x="5932903" y="2084367"/>
                  </a:cubicBezTo>
                  <a:cubicBezTo>
                    <a:pt x="5938110" y="2087542"/>
                    <a:pt x="5943063" y="2091860"/>
                    <a:pt x="5947000" y="2096559"/>
                  </a:cubicBezTo>
                  <a:cubicBezTo>
                    <a:pt x="5950937" y="2101258"/>
                    <a:pt x="5954112" y="2106846"/>
                    <a:pt x="5956271" y="2112561"/>
                  </a:cubicBezTo>
                  <a:cubicBezTo>
                    <a:pt x="5958430" y="2118276"/>
                    <a:pt x="5959827" y="2124626"/>
                    <a:pt x="5960081" y="2130722"/>
                  </a:cubicBezTo>
                  <a:cubicBezTo>
                    <a:pt x="5960335" y="2136818"/>
                    <a:pt x="5959573" y="2143295"/>
                    <a:pt x="5957922" y="2149137"/>
                  </a:cubicBezTo>
                  <a:cubicBezTo>
                    <a:pt x="5956271" y="2154979"/>
                    <a:pt x="5953350" y="2160948"/>
                    <a:pt x="5949921" y="2165901"/>
                  </a:cubicBezTo>
                  <a:cubicBezTo>
                    <a:pt x="5946365" y="2170981"/>
                    <a:pt x="5941920" y="2175553"/>
                    <a:pt x="5936967" y="2179236"/>
                  </a:cubicBezTo>
                  <a:cubicBezTo>
                    <a:pt x="5932014" y="2182792"/>
                    <a:pt x="5926299" y="2185713"/>
                    <a:pt x="5920457" y="2187618"/>
                  </a:cubicBezTo>
                  <a:cubicBezTo>
                    <a:pt x="5914615" y="2189523"/>
                    <a:pt x="5902169" y="2190412"/>
                    <a:pt x="5902169" y="2190412"/>
                  </a:cubicBezTo>
                  <a:cubicBezTo>
                    <a:pt x="5902169" y="2190412"/>
                    <a:pt x="5876261" y="2187999"/>
                    <a:pt x="5858608" y="2186983"/>
                  </a:cubicBezTo>
                  <a:cubicBezTo>
                    <a:pt x="5831557" y="2185459"/>
                    <a:pt x="5791044" y="2184824"/>
                    <a:pt x="5755230" y="2183808"/>
                  </a:cubicBezTo>
                  <a:cubicBezTo>
                    <a:pt x="5716241" y="2182665"/>
                    <a:pt x="5674712" y="2182157"/>
                    <a:pt x="5633437" y="2180506"/>
                  </a:cubicBezTo>
                  <a:cubicBezTo>
                    <a:pt x="5590765" y="2178855"/>
                    <a:pt x="5545680" y="2177966"/>
                    <a:pt x="5503135" y="2173775"/>
                  </a:cubicBezTo>
                  <a:cubicBezTo>
                    <a:pt x="5461860" y="2169711"/>
                    <a:pt x="5421093" y="2164885"/>
                    <a:pt x="5381723" y="2155868"/>
                  </a:cubicBezTo>
                  <a:cubicBezTo>
                    <a:pt x="5342988" y="2147105"/>
                    <a:pt x="5304761" y="2135802"/>
                    <a:pt x="5268693" y="2120689"/>
                  </a:cubicBezTo>
                  <a:cubicBezTo>
                    <a:pt x="5232879" y="2105703"/>
                    <a:pt x="5198081" y="2087542"/>
                    <a:pt x="5166204" y="2065444"/>
                  </a:cubicBezTo>
                  <a:cubicBezTo>
                    <a:pt x="5133946" y="2043092"/>
                    <a:pt x="5104736" y="2016676"/>
                    <a:pt x="5076161" y="1987339"/>
                  </a:cubicBezTo>
                  <a:cubicBezTo>
                    <a:pt x="5045681" y="1955970"/>
                    <a:pt x="5017360" y="1920029"/>
                    <a:pt x="4989674" y="1881802"/>
                  </a:cubicBezTo>
                  <a:cubicBezTo>
                    <a:pt x="4959702" y="1840527"/>
                    <a:pt x="4931127" y="1795061"/>
                    <a:pt x="4903822" y="1747182"/>
                  </a:cubicBezTo>
                  <a:cubicBezTo>
                    <a:pt x="4874485" y="1695747"/>
                    <a:pt x="4846799" y="1638470"/>
                    <a:pt x="4820129" y="1582717"/>
                  </a:cubicBezTo>
                  <a:cubicBezTo>
                    <a:pt x="4793205" y="1526583"/>
                    <a:pt x="4768948" y="1465623"/>
                    <a:pt x="4743294" y="1411521"/>
                  </a:cubicBezTo>
                  <a:cubicBezTo>
                    <a:pt x="4719799" y="1361991"/>
                    <a:pt x="4696939" y="1311445"/>
                    <a:pt x="4672936" y="1270424"/>
                  </a:cubicBezTo>
                  <a:cubicBezTo>
                    <a:pt x="4652997" y="1236388"/>
                    <a:pt x="4635979" y="1202733"/>
                    <a:pt x="4612103" y="1180889"/>
                  </a:cubicBezTo>
                  <a:cubicBezTo>
                    <a:pt x="4591529" y="1162220"/>
                    <a:pt x="4569558" y="1147742"/>
                    <a:pt x="4542507" y="1142535"/>
                  </a:cubicBezTo>
                  <a:cubicBezTo>
                    <a:pt x="4509995" y="1136312"/>
                    <a:pt x="4468974" y="1146091"/>
                    <a:pt x="4428461" y="1156505"/>
                  </a:cubicBezTo>
                  <a:cubicBezTo>
                    <a:pt x="4378677" y="1169332"/>
                    <a:pt x="4323178" y="1193970"/>
                    <a:pt x="4267425" y="1221402"/>
                  </a:cubicBezTo>
                  <a:cubicBezTo>
                    <a:pt x="4202274" y="1253406"/>
                    <a:pt x="4135599" y="1294681"/>
                    <a:pt x="4063209" y="1340909"/>
                  </a:cubicBezTo>
                  <a:cubicBezTo>
                    <a:pt x="3976722" y="1396154"/>
                    <a:pt x="3883504" y="1463972"/>
                    <a:pt x="3785587" y="1533695"/>
                  </a:cubicBezTo>
                  <a:cubicBezTo>
                    <a:pt x="3673827" y="1613324"/>
                    <a:pt x="3554447" y="1703240"/>
                    <a:pt x="3429352" y="1793918"/>
                  </a:cubicBezTo>
                  <a:cubicBezTo>
                    <a:pt x="3290795" y="1894375"/>
                    <a:pt x="3141697" y="2006262"/>
                    <a:pt x="2990313" y="2110021"/>
                  </a:cubicBezTo>
                  <a:cubicBezTo>
                    <a:pt x="2833468" y="2217463"/>
                    <a:pt x="2662907" y="2333668"/>
                    <a:pt x="2503522" y="2427267"/>
                  </a:cubicBezTo>
                  <a:cubicBezTo>
                    <a:pt x="2357726" y="2512992"/>
                    <a:pt x="2209517" y="2599098"/>
                    <a:pt x="2073119" y="2653962"/>
                  </a:cubicBezTo>
                  <a:cubicBezTo>
                    <a:pt x="1959073" y="2699809"/>
                    <a:pt x="1845916" y="2738798"/>
                    <a:pt x="1745840" y="2748069"/>
                  </a:cubicBezTo>
                  <a:cubicBezTo>
                    <a:pt x="1663925" y="2755689"/>
                    <a:pt x="1581248" y="2750482"/>
                    <a:pt x="1518256" y="2726479"/>
                  </a:cubicBezTo>
                  <a:cubicBezTo>
                    <a:pt x="1464789" y="2706032"/>
                    <a:pt x="1417291" y="2670599"/>
                    <a:pt x="1385541" y="2628943"/>
                  </a:cubicBezTo>
                  <a:cubicBezTo>
                    <a:pt x="1354172" y="2587795"/>
                    <a:pt x="1338678" y="2532931"/>
                    <a:pt x="1327883" y="2478829"/>
                  </a:cubicBezTo>
                  <a:cubicBezTo>
                    <a:pt x="1316072" y="2419520"/>
                    <a:pt x="1317723" y="2352972"/>
                    <a:pt x="1322549" y="2286297"/>
                  </a:cubicBezTo>
                  <a:cubicBezTo>
                    <a:pt x="1327883" y="2213145"/>
                    <a:pt x="1341980" y="2134024"/>
                    <a:pt x="1362554" y="2057951"/>
                  </a:cubicBezTo>
                  <a:cubicBezTo>
                    <a:pt x="1384144" y="1978195"/>
                    <a:pt x="1413100" y="1895264"/>
                    <a:pt x="1451200" y="1818937"/>
                  </a:cubicBezTo>
                  <a:cubicBezTo>
                    <a:pt x="1490189" y="1740959"/>
                    <a:pt x="1540227" y="1665140"/>
                    <a:pt x="1595091" y="1595163"/>
                  </a:cubicBezTo>
                  <a:cubicBezTo>
                    <a:pt x="1650590" y="1524424"/>
                    <a:pt x="1716122" y="1456987"/>
                    <a:pt x="1782670" y="1397170"/>
                  </a:cubicBezTo>
                  <a:cubicBezTo>
                    <a:pt x="1847694" y="1338750"/>
                    <a:pt x="1919449" y="1283886"/>
                    <a:pt x="1989172" y="1239690"/>
                  </a:cubicBezTo>
                  <a:cubicBezTo>
                    <a:pt x="2053180" y="1199177"/>
                    <a:pt x="2120744" y="1161839"/>
                    <a:pt x="2183482" y="1139233"/>
                  </a:cubicBezTo>
                  <a:cubicBezTo>
                    <a:pt x="2237203" y="1119929"/>
                    <a:pt x="2287622" y="1100752"/>
                    <a:pt x="2339946" y="1105070"/>
                  </a:cubicBezTo>
                  <a:cubicBezTo>
                    <a:pt x="2395318" y="1109642"/>
                    <a:pt x="2483964" y="1133645"/>
                    <a:pt x="2506697" y="1171618"/>
                  </a:cubicBezTo>
                  <a:cubicBezTo>
                    <a:pt x="2526509" y="1204765"/>
                    <a:pt x="2503014" y="1267376"/>
                    <a:pt x="2491584" y="1307127"/>
                  </a:cubicBezTo>
                  <a:cubicBezTo>
                    <a:pt x="2481805" y="1341163"/>
                    <a:pt x="2464914" y="1364785"/>
                    <a:pt x="2448150" y="1397043"/>
                  </a:cubicBezTo>
                  <a:cubicBezTo>
                    <a:pt x="2427830" y="1436159"/>
                    <a:pt x="2404716" y="1480609"/>
                    <a:pt x="2376903" y="1524551"/>
                  </a:cubicBezTo>
                  <a:cubicBezTo>
                    <a:pt x="2345026" y="1575097"/>
                    <a:pt x="2307815" y="1628056"/>
                    <a:pt x="2265143" y="1681904"/>
                  </a:cubicBezTo>
                  <a:cubicBezTo>
                    <a:pt x="2216121" y="1743880"/>
                    <a:pt x="2158844" y="1810047"/>
                    <a:pt x="2096614" y="1873547"/>
                  </a:cubicBezTo>
                  <a:cubicBezTo>
                    <a:pt x="2028288" y="1943270"/>
                    <a:pt x="1951072" y="2017438"/>
                    <a:pt x="1869538" y="2081446"/>
                  </a:cubicBezTo>
                  <a:cubicBezTo>
                    <a:pt x="1785972" y="2147105"/>
                    <a:pt x="1695802" y="2210478"/>
                    <a:pt x="1600552" y="2261786"/>
                  </a:cubicBezTo>
                  <a:cubicBezTo>
                    <a:pt x="1504032" y="2313856"/>
                    <a:pt x="1398495" y="2360084"/>
                    <a:pt x="1294101" y="2390945"/>
                  </a:cubicBezTo>
                  <a:cubicBezTo>
                    <a:pt x="1192120" y="2421044"/>
                    <a:pt x="1082773" y="2439713"/>
                    <a:pt x="981681" y="2446317"/>
                  </a:cubicBezTo>
                  <a:cubicBezTo>
                    <a:pt x="887701" y="2452540"/>
                    <a:pt x="794610" y="2446063"/>
                    <a:pt x="707488" y="2434125"/>
                  </a:cubicBezTo>
                  <a:cubicBezTo>
                    <a:pt x="626208" y="2422949"/>
                    <a:pt x="546833" y="2406058"/>
                    <a:pt x="474824" y="2380277"/>
                  </a:cubicBezTo>
                  <a:cubicBezTo>
                    <a:pt x="407260" y="2356147"/>
                    <a:pt x="342744" y="2325667"/>
                    <a:pt x="286610" y="2287440"/>
                  </a:cubicBezTo>
                  <a:cubicBezTo>
                    <a:pt x="232762" y="2250864"/>
                    <a:pt x="183613" y="2206795"/>
                    <a:pt x="143481" y="2157646"/>
                  </a:cubicBezTo>
                  <a:cubicBezTo>
                    <a:pt x="103603" y="2108878"/>
                    <a:pt x="69313" y="2052871"/>
                    <a:pt x="46326" y="1993943"/>
                  </a:cubicBezTo>
                  <a:cubicBezTo>
                    <a:pt x="22831" y="1933872"/>
                    <a:pt x="13052" y="1867578"/>
                    <a:pt x="5305" y="1800014"/>
                  </a:cubicBezTo>
                  <a:cubicBezTo>
                    <a:pt x="-2950" y="1727624"/>
                    <a:pt x="860" y="1651551"/>
                    <a:pt x="987" y="1572430"/>
                  </a:cubicBezTo>
                  <a:cubicBezTo>
                    <a:pt x="1241" y="1486197"/>
                    <a:pt x="3781" y="1393360"/>
                    <a:pt x="7337" y="1301920"/>
                  </a:cubicBezTo>
                  <a:cubicBezTo>
                    <a:pt x="11020" y="1207813"/>
                    <a:pt x="14322" y="1111674"/>
                    <a:pt x="22958" y="1015662"/>
                  </a:cubicBezTo>
                  <a:cubicBezTo>
                    <a:pt x="31721" y="917872"/>
                    <a:pt x="44675" y="818050"/>
                    <a:pt x="60042" y="720641"/>
                  </a:cubicBezTo>
                  <a:cubicBezTo>
                    <a:pt x="75409" y="623994"/>
                    <a:pt x="96745" y="523156"/>
                    <a:pt x="115033" y="433113"/>
                  </a:cubicBezTo>
                  <a:cubicBezTo>
                    <a:pt x="131289" y="353103"/>
                    <a:pt x="150720" y="276903"/>
                    <a:pt x="163547" y="207053"/>
                  </a:cubicBezTo>
                  <a:cubicBezTo>
                    <a:pt x="174469" y="147363"/>
                    <a:pt x="184121" y="62908"/>
                    <a:pt x="189201" y="40048"/>
                  </a:cubicBezTo>
                  <a:cubicBezTo>
                    <a:pt x="190598" y="34079"/>
                    <a:pt x="190979" y="32428"/>
                    <a:pt x="192503" y="28872"/>
                  </a:cubicBezTo>
                  <a:cubicBezTo>
                    <a:pt x="194027" y="25316"/>
                    <a:pt x="196059" y="21887"/>
                    <a:pt x="198345" y="18839"/>
                  </a:cubicBezTo>
                  <a:cubicBezTo>
                    <a:pt x="200631" y="15791"/>
                    <a:pt x="203425" y="12997"/>
                    <a:pt x="206473" y="10584"/>
                  </a:cubicBezTo>
                  <a:cubicBezTo>
                    <a:pt x="209521" y="8171"/>
                    <a:pt x="212950" y="6139"/>
                    <a:pt x="216379" y="4488"/>
                  </a:cubicBezTo>
                  <a:cubicBezTo>
                    <a:pt x="219935" y="2837"/>
                    <a:pt x="223618" y="1567"/>
                    <a:pt x="227428" y="805"/>
                  </a:cubicBezTo>
                  <a:cubicBezTo>
                    <a:pt x="231238" y="43"/>
                    <a:pt x="235175" y="-84"/>
                    <a:pt x="238985" y="43"/>
                  </a:cubicBezTo>
                  <a:cubicBezTo>
                    <a:pt x="242795" y="170"/>
                    <a:pt x="246732" y="805"/>
                    <a:pt x="250415" y="1948"/>
                  </a:cubicBezTo>
                  <a:cubicBezTo>
                    <a:pt x="254098" y="3091"/>
                    <a:pt x="257781" y="4742"/>
                    <a:pt x="261083" y="6647"/>
                  </a:cubicBezTo>
                  <a:cubicBezTo>
                    <a:pt x="264385" y="8552"/>
                    <a:pt x="267560" y="10965"/>
                    <a:pt x="270354" y="13632"/>
                  </a:cubicBezTo>
                  <a:cubicBezTo>
                    <a:pt x="273148" y="16299"/>
                    <a:pt x="275561" y="19347"/>
                    <a:pt x="277593" y="22649"/>
                  </a:cubicBezTo>
                  <a:cubicBezTo>
                    <a:pt x="279625" y="25951"/>
                    <a:pt x="281276" y="29507"/>
                    <a:pt x="282419" y="33190"/>
                  </a:cubicBezTo>
                  <a:cubicBezTo>
                    <a:pt x="283562" y="36873"/>
                    <a:pt x="284451" y="40810"/>
                    <a:pt x="284705" y="44620"/>
                  </a:cubicBezTo>
                  <a:cubicBezTo>
                    <a:pt x="284959" y="48430"/>
                    <a:pt x="284197" y="56177"/>
                    <a:pt x="284197" y="56177"/>
                  </a:cubicBezTo>
                </a:path>
              </a:pathLst>
            </a:custGeom>
            <a:solidFill>
              <a:srgbClr val="8C52FF"/>
            </a:solidFill>
            <a:ln cap="sq">
              <a:noFill/>
              <a:prstDash val="solid"/>
              <a:miter/>
            </a:ln>
          </p:spPr>
          <p:txBody>
            <a:bodyPr/>
            <a:lstStyle/>
            <a:p>
              <a:endParaRPr lang="en-GB"/>
            </a:p>
          </p:txBody>
        </p:sp>
      </p:grpSp>
      <p:sp>
        <p:nvSpPr>
          <p:cNvPr id="75" name="TextBox 75"/>
          <p:cNvSpPr txBox="1"/>
          <p:nvPr/>
        </p:nvSpPr>
        <p:spPr>
          <a:xfrm>
            <a:off x="14585781" y="1393428"/>
            <a:ext cx="2777450" cy="701675"/>
          </a:xfrm>
          <a:prstGeom prst="rect">
            <a:avLst/>
          </a:prstGeom>
        </p:spPr>
        <p:txBody>
          <a:bodyPr lIns="0" tIns="0" rIns="0" bIns="0" rtlCol="0" anchor="t">
            <a:spAutoFit/>
          </a:bodyPr>
          <a:lstStyle/>
          <a:p>
            <a:pPr marL="0" lvl="0" indent="0" algn="ctr">
              <a:lnSpc>
                <a:spcPts val="2800"/>
              </a:lnSpc>
              <a:spcBef>
                <a:spcPct val="0"/>
              </a:spcBef>
            </a:pPr>
            <a:r>
              <a:rPr lang="en-US" sz="2000" b="1">
                <a:solidFill>
                  <a:srgbClr val="FFFFFF"/>
                </a:solidFill>
                <a:latin typeface="Arial Bold"/>
                <a:ea typeface="Arial Bold"/>
                <a:cs typeface="Arial Bold"/>
                <a:sym typeface="Arial Bold"/>
              </a:rPr>
              <a:t>Conclusion &amp; recommendations</a:t>
            </a:r>
          </a:p>
        </p:txBody>
      </p:sp>
      <p:grpSp>
        <p:nvGrpSpPr>
          <p:cNvPr id="76" name="Group 76"/>
          <p:cNvGrpSpPr/>
          <p:nvPr/>
        </p:nvGrpSpPr>
        <p:grpSpPr>
          <a:xfrm>
            <a:off x="14063753" y="1513650"/>
            <a:ext cx="635181" cy="635181"/>
            <a:chOff x="0" y="0"/>
            <a:chExt cx="6350000" cy="6350000"/>
          </a:xfrm>
        </p:grpSpPr>
        <p:sp>
          <p:nvSpPr>
            <p:cNvPr id="77" name="Freeform 77"/>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gradFill rotWithShape="1">
              <a:gsLst>
                <a:gs pos="0">
                  <a:srgbClr val="000000">
                    <a:alpha val="20000"/>
                  </a:srgbClr>
                </a:gs>
                <a:gs pos="100000">
                  <a:srgbClr val="3533CD">
                    <a:alpha val="20000"/>
                  </a:srgbClr>
                </a:gs>
              </a:gsLst>
              <a:lin ang="0"/>
            </a:gradFill>
          </p:spPr>
          <p:txBody>
            <a:bodyPr/>
            <a:lstStyle/>
            <a:p>
              <a:endParaRPr lang="en-GB"/>
            </a:p>
          </p:txBody>
        </p:sp>
      </p:grpSp>
      <p:sp>
        <p:nvSpPr>
          <p:cNvPr id="78" name="TextBox 78"/>
          <p:cNvSpPr txBox="1"/>
          <p:nvPr/>
        </p:nvSpPr>
        <p:spPr>
          <a:xfrm>
            <a:off x="13949738" y="1615459"/>
            <a:ext cx="863210" cy="423943"/>
          </a:xfrm>
          <a:prstGeom prst="rect">
            <a:avLst/>
          </a:prstGeom>
        </p:spPr>
        <p:txBody>
          <a:bodyPr lIns="0" tIns="0" rIns="0" bIns="0" rtlCol="0" anchor="t">
            <a:spAutoFit/>
          </a:bodyPr>
          <a:lstStyle/>
          <a:p>
            <a:pPr algn="ctr">
              <a:lnSpc>
                <a:spcPts val="3408"/>
              </a:lnSpc>
            </a:pPr>
            <a:r>
              <a:rPr lang="en-US" sz="2434" b="1">
                <a:solidFill>
                  <a:srgbClr val="000000"/>
                </a:solidFill>
                <a:latin typeface="Arial Bold"/>
                <a:ea typeface="Arial Bold"/>
                <a:cs typeface="Arial Bold"/>
                <a:sym typeface="Arial Bold"/>
              </a:rPr>
              <a:t>5</a:t>
            </a:r>
          </a:p>
        </p:txBody>
      </p:sp>
      <p:grpSp>
        <p:nvGrpSpPr>
          <p:cNvPr id="79" name="Group 79"/>
          <p:cNvGrpSpPr/>
          <p:nvPr/>
        </p:nvGrpSpPr>
        <p:grpSpPr>
          <a:xfrm>
            <a:off x="14698933" y="2265900"/>
            <a:ext cx="2875360" cy="7787932"/>
            <a:chOff x="0" y="0"/>
            <a:chExt cx="5852005" cy="15850198"/>
          </a:xfrm>
        </p:grpSpPr>
        <p:sp>
          <p:nvSpPr>
            <p:cNvPr id="80" name="Freeform 80"/>
            <p:cNvSpPr/>
            <p:nvPr/>
          </p:nvSpPr>
          <p:spPr>
            <a:xfrm>
              <a:off x="0" y="0"/>
              <a:ext cx="5852005" cy="15748598"/>
            </a:xfrm>
            <a:custGeom>
              <a:avLst/>
              <a:gdLst/>
              <a:ahLst/>
              <a:cxnLst/>
              <a:rect l="l" t="t" r="r" b="b"/>
              <a:pathLst>
                <a:path w="5852005" h="15748598">
                  <a:moveTo>
                    <a:pt x="0" y="0"/>
                  </a:moveTo>
                  <a:lnTo>
                    <a:pt x="5852005" y="0"/>
                  </a:lnTo>
                  <a:lnTo>
                    <a:pt x="5852005" y="15748598"/>
                  </a:lnTo>
                  <a:lnTo>
                    <a:pt x="0" y="15748598"/>
                  </a:lnTo>
                  <a:close/>
                </a:path>
              </a:pathLst>
            </a:custGeom>
            <a:solidFill>
              <a:srgbClr val="FDF9B4"/>
            </a:solidFill>
          </p:spPr>
          <p:txBody>
            <a:bodyPr/>
            <a:lstStyle/>
            <a:p>
              <a:endParaRPr lang="en-GB"/>
            </a:p>
          </p:txBody>
        </p:sp>
        <p:sp>
          <p:nvSpPr>
            <p:cNvPr id="81" name="Freeform 81"/>
            <p:cNvSpPr/>
            <p:nvPr/>
          </p:nvSpPr>
          <p:spPr>
            <a:xfrm>
              <a:off x="0" y="0"/>
              <a:ext cx="5852005" cy="15850198"/>
            </a:xfrm>
            <a:custGeom>
              <a:avLst/>
              <a:gdLst/>
              <a:ahLst/>
              <a:cxnLst/>
              <a:rect l="l" t="t" r="r" b="b"/>
              <a:pathLst>
                <a:path w="5852005" h="15850198">
                  <a:moveTo>
                    <a:pt x="0" y="15748598"/>
                  </a:moveTo>
                  <a:lnTo>
                    <a:pt x="5852005" y="15748598"/>
                  </a:lnTo>
                  <a:lnTo>
                    <a:pt x="5725005" y="15850198"/>
                  </a:lnTo>
                  <a:cubicBezTo>
                    <a:pt x="5725005" y="15850198"/>
                    <a:pt x="4734405" y="15773998"/>
                    <a:pt x="4632805" y="15773998"/>
                  </a:cubicBezTo>
                  <a:lnTo>
                    <a:pt x="1219200" y="15773998"/>
                  </a:lnTo>
                  <a:cubicBezTo>
                    <a:pt x="1117600" y="15773998"/>
                    <a:pt x="127000" y="15850198"/>
                    <a:pt x="127000" y="15850198"/>
                  </a:cubicBezTo>
                  <a:lnTo>
                    <a:pt x="0" y="15748598"/>
                  </a:lnTo>
                  <a:lnTo>
                    <a:pt x="0" y="0"/>
                  </a:lnTo>
                  <a:lnTo>
                    <a:pt x="5852005" y="0"/>
                  </a:lnTo>
                  <a:lnTo>
                    <a:pt x="5852005" y="15748598"/>
                  </a:lnTo>
                  <a:lnTo>
                    <a:pt x="12700" y="15748598"/>
                  </a:lnTo>
                  <a:lnTo>
                    <a:pt x="12700" y="15735898"/>
                  </a:lnTo>
                  <a:lnTo>
                    <a:pt x="5839305" y="15735898"/>
                  </a:lnTo>
                  <a:lnTo>
                    <a:pt x="5839305" y="12700"/>
                  </a:lnTo>
                  <a:lnTo>
                    <a:pt x="12700" y="12700"/>
                  </a:lnTo>
                  <a:lnTo>
                    <a:pt x="12700" y="15748598"/>
                  </a:lnTo>
                </a:path>
              </a:pathLst>
            </a:custGeom>
            <a:solidFill>
              <a:srgbClr val="394C60">
                <a:alpha val="784"/>
              </a:srgbClr>
            </a:solidFill>
          </p:spPr>
          <p:txBody>
            <a:bodyPr/>
            <a:lstStyle/>
            <a:p>
              <a:endParaRPr lang="en-GB"/>
            </a:p>
          </p:txBody>
        </p:sp>
        <p:sp>
          <p:nvSpPr>
            <p:cNvPr id="82" name="TextBox 82"/>
            <p:cNvSpPr txBox="1"/>
            <p:nvPr/>
          </p:nvSpPr>
          <p:spPr>
            <a:xfrm>
              <a:off x="0" y="-38100"/>
              <a:ext cx="5852005" cy="15786698"/>
            </a:xfrm>
            <a:prstGeom prst="rect">
              <a:avLst/>
            </a:prstGeom>
          </p:spPr>
          <p:txBody>
            <a:bodyPr lIns="133122" tIns="133122" rIns="133122" bIns="133122" rtlCol="0" anchor="t"/>
            <a:lstStyle/>
            <a:p>
              <a:pPr algn="l">
                <a:lnSpc>
                  <a:spcPts val="1544"/>
                </a:lnSpc>
              </a:pPr>
              <a:r>
                <a:rPr lang="en-US" sz="1103">
                  <a:solidFill>
                    <a:srgbClr val="000000"/>
                  </a:solidFill>
                  <a:latin typeface="Arial"/>
                  <a:ea typeface="Arial"/>
                  <a:cs typeface="Arial"/>
                  <a:sym typeface="Arial"/>
                </a:rPr>
                <a:t>Tesco’s approach to organisational change demonstrates that success comes from balancing technology, people, and operations. Leadership that inspires, clear communication, and active employee engagement are essential to make transformation work. Continuous learning, feedback, and reskilling ensure employees adapt smoothly to new systems.</a:t>
              </a:r>
            </a:p>
            <a:p>
              <a:pPr algn="l">
                <a:lnSpc>
                  <a:spcPts val="2384"/>
                </a:lnSpc>
              </a:pPr>
              <a:endParaRPr lang="en-US" sz="1103">
                <a:solidFill>
                  <a:srgbClr val="000000"/>
                </a:solidFill>
                <a:latin typeface="Arial"/>
                <a:ea typeface="Arial"/>
                <a:cs typeface="Arial"/>
                <a:sym typeface="Arial"/>
              </a:endParaRPr>
            </a:p>
            <a:p>
              <a:pPr algn="l">
                <a:lnSpc>
                  <a:spcPts val="2384"/>
                </a:lnSpc>
              </a:pPr>
              <a:endParaRPr lang="en-US" sz="1103">
                <a:solidFill>
                  <a:srgbClr val="000000"/>
                </a:solidFill>
                <a:latin typeface="Arial"/>
                <a:ea typeface="Arial"/>
                <a:cs typeface="Arial"/>
                <a:sym typeface="Arial"/>
              </a:endParaRPr>
            </a:p>
            <a:p>
              <a:pPr algn="l">
                <a:lnSpc>
                  <a:spcPts val="2384"/>
                </a:lnSpc>
              </a:pPr>
              <a:endParaRPr lang="en-US" sz="1103">
                <a:solidFill>
                  <a:srgbClr val="000000"/>
                </a:solidFill>
                <a:latin typeface="Arial"/>
                <a:ea typeface="Arial"/>
                <a:cs typeface="Arial"/>
                <a:sym typeface="Arial"/>
              </a:endParaRPr>
            </a:p>
            <a:p>
              <a:pPr algn="l">
                <a:lnSpc>
                  <a:spcPts val="2384"/>
                </a:lnSpc>
              </a:pPr>
              <a:endParaRPr lang="en-US" sz="1103">
                <a:solidFill>
                  <a:srgbClr val="000000"/>
                </a:solidFill>
                <a:latin typeface="Arial"/>
                <a:ea typeface="Arial"/>
                <a:cs typeface="Arial"/>
                <a:sym typeface="Arial"/>
              </a:endParaRPr>
            </a:p>
            <a:p>
              <a:pPr algn="l">
                <a:lnSpc>
                  <a:spcPts val="2384"/>
                </a:lnSpc>
              </a:pPr>
              <a:endParaRPr lang="en-US" sz="1103">
                <a:solidFill>
                  <a:srgbClr val="000000"/>
                </a:solidFill>
                <a:latin typeface="Arial"/>
                <a:ea typeface="Arial"/>
                <a:cs typeface="Arial"/>
                <a:sym typeface="Arial"/>
              </a:endParaRPr>
            </a:p>
            <a:p>
              <a:pPr algn="l">
                <a:lnSpc>
                  <a:spcPts val="2384"/>
                </a:lnSpc>
              </a:pPr>
              <a:endParaRPr lang="en-US" sz="1103">
                <a:solidFill>
                  <a:srgbClr val="000000"/>
                </a:solidFill>
                <a:latin typeface="Arial"/>
                <a:ea typeface="Arial"/>
                <a:cs typeface="Arial"/>
                <a:sym typeface="Arial"/>
              </a:endParaRPr>
            </a:p>
            <a:p>
              <a:pPr algn="l">
                <a:lnSpc>
                  <a:spcPts val="2384"/>
                </a:lnSpc>
              </a:pPr>
              <a:endParaRPr lang="en-US" sz="1103">
                <a:solidFill>
                  <a:srgbClr val="000000"/>
                </a:solidFill>
                <a:latin typeface="Arial"/>
                <a:ea typeface="Arial"/>
                <a:cs typeface="Arial"/>
                <a:sym typeface="Arial"/>
              </a:endParaRPr>
            </a:p>
            <a:p>
              <a:pPr marL="0" lvl="0" indent="0" algn="l">
                <a:lnSpc>
                  <a:spcPts val="1544"/>
                </a:lnSpc>
                <a:spcBef>
                  <a:spcPct val="0"/>
                </a:spcBef>
              </a:pPr>
              <a:r>
                <a:rPr lang="en-US" sz="1103">
                  <a:solidFill>
                    <a:srgbClr val="000000"/>
                  </a:solidFill>
                  <a:latin typeface="Arial"/>
                  <a:ea typeface="Arial"/>
                  <a:cs typeface="Arial"/>
                  <a:sym typeface="Arial"/>
                </a:rPr>
                <a:t>To strengthen future organisational change,Tesco should focus on empowering leaders at all levels, maintaining continuous training and clear communication, phasing technological adoption to match workforce capacity, and actively integrating employee feedback to enhance engagement and smooth implementation.</a:t>
              </a:r>
            </a:p>
          </p:txBody>
        </p:sp>
      </p:grpSp>
      <p:sp>
        <p:nvSpPr>
          <p:cNvPr id="83" name="Freeform 83"/>
          <p:cNvSpPr/>
          <p:nvPr/>
        </p:nvSpPr>
        <p:spPr>
          <a:xfrm rot="226869">
            <a:off x="15390059" y="4385927"/>
            <a:ext cx="1493108" cy="1515146"/>
          </a:xfrm>
          <a:custGeom>
            <a:avLst/>
            <a:gdLst/>
            <a:ahLst/>
            <a:cxnLst/>
            <a:rect l="l" t="t" r="r" b="b"/>
            <a:pathLst>
              <a:path w="1493108" h="1515146">
                <a:moveTo>
                  <a:pt x="0" y="0"/>
                </a:moveTo>
                <a:lnTo>
                  <a:pt x="1493108" y="0"/>
                </a:lnTo>
                <a:lnTo>
                  <a:pt x="1493108" y="1515146"/>
                </a:lnTo>
                <a:lnTo>
                  <a:pt x="0" y="1515146"/>
                </a:lnTo>
                <a:lnTo>
                  <a:pt x="0" y="0"/>
                </a:lnTo>
                <a:close/>
              </a:path>
            </a:pathLst>
          </a:custGeom>
          <a:blipFill>
            <a:blip r:embed="rId19">
              <a:extLst>
                <a:ext uri="{96DAC541-7B7A-43D3-8B79-37D633B846F1}">
                  <asvg:svgBlip xmlns:asvg="http://schemas.microsoft.com/office/drawing/2016/SVG/main" r:embed="rId20"/>
                </a:ext>
              </a:extLst>
            </a:blip>
            <a:stretch>
              <a:fillRect/>
            </a:stretch>
          </a:blipFill>
        </p:spPr>
        <p:txBody>
          <a:bodyPr/>
          <a:lstStyle/>
          <a:p>
            <a:endParaRPr lang="en-GB"/>
          </a:p>
        </p:txBody>
      </p:sp>
      <p:sp>
        <p:nvSpPr>
          <p:cNvPr id="84" name="Freeform 84"/>
          <p:cNvSpPr/>
          <p:nvPr/>
        </p:nvSpPr>
        <p:spPr>
          <a:xfrm>
            <a:off x="14698933" y="8244181"/>
            <a:ext cx="2875360" cy="1792308"/>
          </a:xfrm>
          <a:custGeom>
            <a:avLst/>
            <a:gdLst/>
            <a:ahLst/>
            <a:cxnLst/>
            <a:rect l="l" t="t" r="r" b="b"/>
            <a:pathLst>
              <a:path w="2875360" h="1792308">
                <a:moveTo>
                  <a:pt x="0" y="0"/>
                </a:moveTo>
                <a:lnTo>
                  <a:pt x="2875360" y="0"/>
                </a:lnTo>
                <a:lnTo>
                  <a:pt x="2875360" y="1792308"/>
                </a:lnTo>
                <a:lnTo>
                  <a:pt x="0" y="1792308"/>
                </a:lnTo>
                <a:lnTo>
                  <a:pt x="0" y="0"/>
                </a:lnTo>
                <a:close/>
              </a:path>
            </a:pathLst>
          </a:custGeom>
          <a:blipFill>
            <a:blip r:embed="rId21"/>
            <a:stretch>
              <a:fillRect/>
            </a:stretch>
          </a:blipFill>
        </p:spPr>
        <p:txBody>
          <a:bodyPr/>
          <a:lstStyle/>
          <a:p>
            <a:endParaRPr lang="en-GB"/>
          </a:p>
        </p:txBody>
      </p:sp>
      <p:pic>
        <p:nvPicPr>
          <p:cNvPr id="85" name="Picture 85"/>
          <p:cNvPicPr>
            <a:picLocks noChangeAspect="1"/>
          </p:cNvPicPr>
          <p:nvPr/>
        </p:nvPicPr>
        <p:blipFill>
          <a:blip r:embed="rId22"/>
          <a:stretch>
            <a:fillRect/>
          </a:stretch>
        </p:blipFill>
        <p:spPr>
          <a:xfrm>
            <a:off x="11699334" y="712432"/>
            <a:ext cx="968220" cy="888080"/>
          </a:xfrm>
          <a:prstGeom prst="rect">
            <a:avLst/>
          </a:prstGeom>
        </p:spPr>
      </p:pic>
      <p:grpSp>
        <p:nvGrpSpPr>
          <p:cNvPr id="86" name="Group 86"/>
          <p:cNvGrpSpPr/>
          <p:nvPr/>
        </p:nvGrpSpPr>
        <p:grpSpPr>
          <a:xfrm>
            <a:off x="8154724" y="831359"/>
            <a:ext cx="795909" cy="688468"/>
            <a:chOff x="0" y="0"/>
            <a:chExt cx="1393317" cy="1205230"/>
          </a:xfrm>
        </p:grpSpPr>
        <p:sp>
          <p:nvSpPr>
            <p:cNvPr id="87" name="Freeform 87"/>
            <p:cNvSpPr/>
            <p:nvPr/>
          </p:nvSpPr>
          <p:spPr>
            <a:xfrm>
              <a:off x="50540" y="50560"/>
              <a:ext cx="1292008" cy="1103935"/>
            </a:xfrm>
            <a:custGeom>
              <a:avLst/>
              <a:gdLst/>
              <a:ahLst/>
              <a:cxnLst/>
              <a:rect l="l" t="t" r="r" b="b"/>
              <a:pathLst>
                <a:path w="1292008" h="1103935">
                  <a:moveTo>
                    <a:pt x="433457" y="967345"/>
                  </a:moveTo>
                  <a:cubicBezTo>
                    <a:pt x="438156" y="816977"/>
                    <a:pt x="438791" y="762875"/>
                    <a:pt x="439553" y="711694"/>
                  </a:cubicBezTo>
                  <a:cubicBezTo>
                    <a:pt x="440315" y="658608"/>
                    <a:pt x="440823" y="602855"/>
                    <a:pt x="441331" y="549769"/>
                  </a:cubicBezTo>
                  <a:cubicBezTo>
                    <a:pt x="441839" y="498334"/>
                    <a:pt x="442347" y="447407"/>
                    <a:pt x="442728" y="397877"/>
                  </a:cubicBezTo>
                  <a:cubicBezTo>
                    <a:pt x="443109" y="350506"/>
                    <a:pt x="443490" y="301738"/>
                    <a:pt x="443744" y="258685"/>
                  </a:cubicBezTo>
                  <a:cubicBezTo>
                    <a:pt x="443998" y="221347"/>
                    <a:pt x="444887" y="184898"/>
                    <a:pt x="444379" y="153910"/>
                  </a:cubicBezTo>
                  <a:cubicBezTo>
                    <a:pt x="443998" y="129145"/>
                    <a:pt x="442982" y="108063"/>
                    <a:pt x="441585" y="87108"/>
                  </a:cubicBezTo>
                  <a:cubicBezTo>
                    <a:pt x="440315" y="68439"/>
                    <a:pt x="436378" y="44309"/>
                    <a:pt x="436505" y="34276"/>
                  </a:cubicBezTo>
                  <a:cubicBezTo>
                    <a:pt x="436505" y="30339"/>
                    <a:pt x="436886" y="28688"/>
                    <a:pt x="437521" y="26021"/>
                  </a:cubicBezTo>
                  <a:cubicBezTo>
                    <a:pt x="438156" y="23354"/>
                    <a:pt x="439172" y="20687"/>
                    <a:pt x="440442" y="18274"/>
                  </a:cubicBezTo>
                  <a:cubicBezTo>
                    <a:pt x="441712" y="15861"/>
                    <a:pt x="443363" y="13575"/>
                    <a:pt x="445141" y="11543"/>
                  </a:cubicBezTo>
                  <a:cubicBezTo>
                    <a:pt x="446919" y="9511"/>
                    <a:pt x="449078" y="7606"/>
                    <a:pt x="451364" y="6082"/>
                  </a:cubicBezTo>
                  <a:cubicBezTo>
                    <a:pt x="453650" y="4558"/>
                    <a:pt x="456190" y="3161"/>
                    <a:pt x="458730" y="2145"/>
                  </a:cubicBezTo>
                  <a:cubicBezTo>
                    <a:pt x="461270" y="1129"/>
                    <a:pt x="464064" y="621"/>
                    <a:pt x="466731" y="240"/>
                  </a:cubicBezTo>
                  <a:cubicBezTo>
                    <a:pt x="469398" y="-141"/>
                    <a:pt x="472319" y="-14"/>
                    <a:pt x="474986" y="240"/>
                  </a:cubicBezTo>
                  <a:cubicBezTo>
                    <a:pt x="477780" y="494"/>
                    <a:pt x="480574" y="1129"/>
                    <a:pt x="483114" y="2145"/>
                  </a:cubicBezTo>
                  <a:cubicBezTo>
                    <a:pt x="485654" y="3161"/>
                    <a:pt x="488194" y="4558"/>
                    <a:pt x="490480" y="6082"/>
                  </a:cubicBezTo>
                  <a:cubicBezTo>
                    <a:pt x="492766" y="7606"/>
                    <a:pt x="494798" y="9511"/>
                    <a:pt x="496576" y="11543"/>
                  </a:cubicBezTo>
                  <a:cubicBezTo>
                    <a:pt x="498354" y="13575"/>
                    <a:pt x="500005" y="15988"/>
                    <a:pt x="501275" y="18401"/>
                  </a:cubicBezTo>
                  <a:cubicBezTo>
                    <a:pt x="502545" y="20814"/>
                    <a:pt x="503688" y="23481"/>
                    <a:pt x="504323" y="26148"/>
                  </a:cubicBezTo>
                  <a:cubicBezTo>
                    <a:pt x="504958" y="28815"/>
                    <a:pt x="503561" y="30339"/>
                    <a:pt x="505212" y="34276"/>
                  </a:cubicBezTo>
                  <a:cubicBezTo>
                    <a:pt x="512070" y="51294"/>
                    <a:pt x="569347" y="111365"/>
                    <a:pt x="598811" y="155053"/>
                  </a:cubicBezTo>
                  <a:cubicBezTo>
                    <a:pt x="630561" y="202297"/>
                    <a:pt x="658120" y="256272"/>
                    <a:pt x="688219" y="308850"/>
                  </a:cubicBezTo>
                  <a:cubicBezTo>
                    <a:pt x="719715" y="363841"/>
                    <a:pt x="753370" y="424166"/>
                    <a:pt x="783850" y="478268"/>
                  </a:cubicBezTo>
                  <a:cubicBezTo>
                    <a:pt x="811917" y="528052"/>
                    <a:pt x="839476" y="577074"/>
                    <a:pt x="864622" y="621778"/>
                  </a:cubicBezTo>
                  <a:cubicBezTo>
                    <a:pt x="886720" y="660894"/>
                    <a:pt x="907421" y="698867"/>
                    <a:pt x="926852" y="731760"/>
                  </a:cubicBezTo>
                  <a:cubicBezTo>
                    <a:pt x="942981" y="758938"/>
                    <a:pt x="958602" y="784592"/>
                    <a:pt x="972445" y="805547"/>
                  </a:cubicBezTo>
                  <a:cubicBezTo>
                    <a:pt x="982986" y="821549"/>
                    <a:pt x="992892" y="833995"/>
                    <a:pt x="1001655" y="847076"/>
                  </a:cubicBezTo>
                  <a:cubicBezTo>
                    <a:pt x="1009275" y="858379"/>
                    <a:pt x="1018165" y="872349"/>
                    <a:pt x="1022102" y="879461"/>
                  </a:cubicBezTo>
                  <a:cubicBezTo>
                    <a:pt x="1023880" y="882763"/>
                    <a:pt x="1024769" y="884414"/>
                    <a:pt x="1025658" y="887081"/>
                  </a:cubicBezTo>
                  <a:cubicBezTo>
                    <a:pt x="1026547" y="889748"/>
                    <a:pt x="1027182" y="892669"/>
                    <a:pt x="1027436" y="895463"/>
                  </a:cubicBezTo>
                  <a:cubicBezTo>
                    <a:pt x="1027690" y="898257"/>
                    <a:pt x="1027563" y="901051"/>
                    <a:pt x="1027055" y="903845"/>
                  </a:cubicBezTo>
                  <a:cubicBezTo>
                    <a:pt x="1026547" y="906639"/>
                    <a:pt x="1025785" y="909433"/>
                    <a:pt x="1024642" y="911973"/>
                  </a:cubicBezTo>
                  <a:cubicBezTo>
                    <a:pt x="1023499" y="914513"/>
                    <a:pt x="1021975" y="917053"/>
                    <a:pt x="1020324" y="919339"/>
                  </a:cubicBezTo>
                  <a:cubicBezTo>
                    <a:pt x="1018673" y="921625"/>
                    <a:pt x="1016641" y="923657"/>
                    <a:pt x="1014482" y="925435"/>
                  </a:cubicBezTo>
                  <a:cubicBezTo>
                    <a:pt x="1012323" y="927213"/>
                    <a:pt x="1009783" y="928737"/>
                    <a:pt x="1007243" y="930007"/>
                  </a:cubicBezTo>
                  <a:cubicBezTo>
                    <a:pt x="1004703" y="931150"/>
                    <a:pt x="1002036" y="932166"/>
                    <a:pt x="999242" y="932674"/>
                  </a:cubicBezTo>
                  <a:cubicBezTo>
                    <a:pt x="996448" y="933182"/>
                    <a:pt x="993527" y="933436"/>
                    <a:pt x="990733" y="933309"/>
                  </a:cubicBezTo>
                  <a:cubicBezTo>
                    <a:pt x="987939" y="933182"/>
                    <a:pt x="985145" y="932674"/>
                    <a:pt x="982478" y="931912"/>
                  </a:cubicBezTo>
                  <a:cubicBezTo>
                    <a:pt x="979811" y="931150"/>
                    <a:pt x="977017" y="930007"/>
                    <a:pt x="974604" y="928610"/>
                  </a:cubicBezTo>
                  <a:cubicBezTo>
                    <a:pt x="972191" y="927213"/>
                    <a:pt x="969905" y="925435"/>
                    <a:pt x="967873" y="923403"/>
                  </a:cubicBezTo>
                  <a:cubicBezTo>
                    <a:pt x="965841" y="921498"/>
                    <a:pt x="965841" y="917688"/>
                    <a:pt x="962539" y="916799"/>
                  </a:cubicBezTo>
                  <a:cubicBezTo>
                    <a:pt x="953776" y="914386"/>
                    <a:pt x="927360" y="935341"/>
                    <a:pt x="904119" y="937754"/>
                  </a:cubicBezTo>
                  <a:cubicBezTo>
                    <a:pt x="871607" y="941183"/>
                    <a:pt x="826014" y="927721"/>
                    <a:pt x="784104" y="921117"/>
                  </a:cubicBezTo>
                  <a:cubicBezTo>
                    <a:pt x="737876" y="913751"/>
                    <a:pt x="688219" y="903718"/>
                    <a:pt x="638562" y="895209"/>
                  </a:cubicBezTo>
                  <a:cubicBezTo>
                    <a:pt x="586746" y="886319"/>
                    <a:pt x="530866" y="876794"/>
                    <a:pt x="479685" y="868666"/>
                  </a:cubicBezTo>
                  <a:cubicBezTo>
                    <a:pt x="431933" y="861046"/>
                    <a:pt x="384308" y="854188"/>
                    <a:pt x="341128" y="847711"/>
                  </a:cubicBezTo>
                  <a:cubicBezTo>
                    <a:pt x="303282" y="841996"/>
                    <a:pt x="267976" y="836535"/>
                    <a:pt x="234575" y="831963"/>
                  </a:cubicBezTo>
                  <a:cubicBezTo>
                    <a:pt x="205111" y="827899"/>
                    <a:pt x="176536" y="824597"/>
                    <a:pt x="151263" y="821549"/>
                  </a:cubicBezTo>
                  <a:cubicBezTo>
                    <a:pt x="130308" y="819009"/>
                    <a:pt x="112655" y="817485"/>
                    <a:pt x="93478" y="814564"/>
                  </a:cubicBezTo>
                  <a:cubicBezTo>
                    <a:pt x="74301" y="811643"/>
                    <a:pt x="51441" y="814691"/>
                    <a:pt x="36201" y="804277"/>
                  </a:cubicBezTo>
                  <a:cubicBezTo>
                    <a:pt x="19691" y="793101"/>
                    <a:pt x="-2661" y="766558"/>
                    <a:pt x="260" y="746238"/>
                  </a:cubicBezTo>
                  <a:cubicBezTo>
                    <a:pt x="4324" y="717409"/>
                    <a:pt x="63506" y="681722"/>
                    <a:pt x="102622" y="654290"/>
                  </a:cubicBezTo>
                  <a:cubicBezTo>
                    <a:pt x="145802" y="623937"/>
                    <a:pt x="197237" y="602474"/>
                    <a:pt x="250450" y="574915"/>
                  </a:cubicBezTo>
                  <a:cubicBezTo>
                    <a:pt x="311918" y="543038"/>
                    <a:pt x="382784" y="507859"/>
                    <a:pt x="450475" y="474585"/>
                  </a:cubicBezTo>
                  <a:cubicBezTo>
                    <a:pt x="519817" y="440549"/>
                    <a:pt x="592969" y="406005"/>
                    <a:pt x="661930" y="373239"/>
                  </a:cubicBezTo>
                  <a:cubicBezTo>
                    <a:pt x="727843" y="341997"/>
                    <a:pt x="794772" y="310755"/>
                    <a:pt x="855732" y="282434"/>
                  </a:cubicBezTo>
                  <a:cubicBezTo>
                    <a:pt x="909961" y="257288"/>
                    <a:pt x="963047" y="232650"/>
                    <a:pt x="1009656" y="211568"/>
                  </a:cubicBezTo>
                  <a:cubicBezTo>
                    <a:pt x="1048264" y="194169"/>
                    <a:pt x="1084713" y="178802"/>
                    <a:pt x="1115828" y="164578"/>
                  </a:cubicBezTo>
                  <a:cubicBezTo>
                    <a:pt x="1140466" y="153275"/>
                    <a:pt x="1160532" y="143369"/>
                    <a:pt x="1181614" y="133463"/>
                  </a:cubicBezTo>
                  <a:cubicBezTo>
                    <a:pt x="1200918" y="124319"/>
                    <a:pt x="1227334" y="111365"/>
                    <a:pt x="1237367" y="107301"/>
                  </a:cubicBezTo>
                  <a:cubicBezTo>
                    <a:pt x="1241050" y="105777"/>
                    <a:pt x="1242320" y="105396"/>
                    <a:pt x="1244987" y="104634"/>
                  </a:cubicBezTo>
                  <a:cubicBezTo>
                    <a:pt x="1247654" y="103872"/>
                    <a:pt x="1250448" y="102983"/>
                    <a:pt x="1253242" y="102729"/>
                  </a:cubicBezTo>
                  <a:cubicBezTo>
                    <a:pt x="1256036" y="102475"/>
                    <a:pt x="1258957" y="102602"/>
                    <a:pt x="1261751" y="102983"/>
                  </a:cubicBezTo>
                  <a:cubicBezTo>
                    <a:pt x="1264545" y="103364"/>
                    <a:pt x="1267339" y="104126"/>
                    <a:pt x="1270006" y="105142"/>
                  </a:cubicBezTo>
                  <a:cubicBezTo>
                    <a:pt x="1272673" y="106158"/>
                    <a:pt x="1275213" y="107682"/>
                    <a:pt x="1277499" y="109333"/>
                  </a:cubicBezTo>
                  <a:cubicBezTo>
                    <a:pt x="1279785" y="110984"/>
                    <a:pt x="1281944" y="112889"/>
                    <a:pt x="1283722" y="115048"/>
                  </a:cubicBezTo>
                  <a:cubicBezTo>
                    <a:pt x="1285500" y="117207"/>
                    <a:pt x="1287024" y="119620"/>
                    <a:pt x="1288294" y="122160"/>
                  </a:cubicBezTo>
                  <a:cubicBezTo>
                    <a:pt x="1289564" y="124700"/>
                    <a:pt x="1290580" y="127367"/>
                    <a:pt x="1291215" y="130161"/>
                  </a:cubicBezTo>
                  <a:cubicBezTo>
                    <a:pt x="1291850" y="132955"/>
                    <a:pt x="1292104" y="135876"/>
                    <a:pt x="1291977" y="138670"/>
                  </a:cubicBezTo>
                  <a:cubicBezTo>
                    <a:pt x="1291850" y="141464"/>
                    <a:pt x="1291596" y="144385"/>
                    <a:pt x="1290834" y="147052"/>
                  </a:cubicBezTo>
                  <a:cubicBezTo>
                    <a:pt x="1290072" y="149719"/>
                    <a:pt x="1288929" y="152513"/>
                    <a:pt x="1287532" y="154926"/>
                  </a:cubicBezTo>
                  <a:cubicBezTo>
                    <a:pt x="1286135" y="157339"/>
                    <a:pt x="1284484" y="159752"/>
                    <a:pt x="1282579" y="161784"/>
                  </a:cubicBezTo>
                  <a:cubicBezTo>
                    <a:pt x="1280674" y="163816"/>
                    <a:pt x="1278515" y="165848"/>
                    <a:pt x="1276102" y="167372"/>
                  </a:cubicBezTo>
                  <a:cubicBezTo>
                    <a:pt x="1273816" y="168896"/>
                    <a:pt x="1272292" y="168515"/>
                    <a:pt x="1268482" y="171055"/>
                  </a:cubicBezTo>
                  <a:cubicBezTo>
                    <a:pt x="1251972" y="181977"/>
                    <a:pt x="1190631" y="240270"/>
                    <a:pt x="1148340" y="276592"/>
                  </a:cubicBezTo>
                  <a:cubicBezTo>
                    <a:pt x="1101985" y="316470"/>
                    <a:pt x="1051566" y="356602"/>
                    <a:pt x="1001528" y="400290"/>
                  </a:cubicBezTo>
                  <a:cubicBezTo>
                    <a:pt x="947680" y="447407"/>
                    <a:pt x="890022" y="500112"/>
                    <a:pt x="836174" y="550277"/>
                  </a:cubicBezTo>
                  <a:cubicBezTo>
                    <a:pt x="783469" y="599299"/>
                    <a:pt x="730256" y="650607"/>
                    <a:pt x="681361" y="697851"/>
                  </a:cubicBezTo>
                  <a:cubicBezTo>
                    <a:pt x="636657" y="741031"/>
                    <a:pt x="592969" y="784592"/>
                    <a:pt x="554107" y="822438"/>
                  </a:cubicBezTo>
                  <a:cubicBezTo>
                    <a:pt x="521468" y="854315"/>
                    <a:pt x="490099" y="883652"/>
                    <a:pt x="463937" y="910195"/>
                  </a:cubicBezTo>
                  <a:cubicBezTo>
                    <a:pt x="442982" y="931404"/>
                    <a:pt x="425075" y="949438"/>
                    <a:pt x="408311" y="968615"/>
                  </a:cubicBezTo>
                  <a:cubicBezTo>
                    <a:pt x="393198" y="986014"/>
                    <a:pt x="377323" y="1001508"/>
                    <a:pt x="367163" y="1020177"/>
                  </a:cubicBezTo>
                  <a:cubicBezTo>
                    <a:pt x="357384" y="1038211"/>
                    <a:pt x="352558" y="1066786"/>
                    <a:pt x="347605" y="1078343"/>
                  </a:cubicBezTo>
                  <a:cubicBezTo>
                    <a:pt x="345446" y="1083423"/>
                    <a:pt x="344430" y="1085836"/>
                    <a:pt x="342017" y="1089011"/>
                  </a:cubicBezTo>
                  <a:cubicBezTo>
                    <a:pt x="339604" y="1092186"/>
                    <a:pt x="336683" y="1095107"/>
                    <a:pt x="333381" y="1097393"/>
                  </a:cubicBezTo>
                  <a:cubicBezTo>
                    <a:pt x="330079" y="1099679"/>
                    <a:pt x="326269" y="1101330"/>
                    <a:pt x="322459" y="1102473"/>
                  </a:cubicBezTo>
                  <a:cubicBezTo>
                    <a:pt x="318649" y="1103616"/>
                    <a:pt x="314331" y="1104124"/>
                    <a:pt x="310394" y="1103870"/>
                  </a:cubicBezTo>
                  <a:cubicBezTo>
                    <a:pt x="306457" y="1103616"/>
                    <a:pt x="302266" y="1102727"/>
                    <a:pt x="298583" y="1101330"/>
                  </a:cubicBezTo>
                  <a:cubicBezTo>
                    <a:pt x="294900" y="1099806"/>
                    <a:pt x="291217" y="1097647"/>
                    <a:pt x="288169" y="1095107"/>
                  </a:cubicBezTo>
                  <a:cubicBezTo>
                    <a:pt x="285121" y="1092567"/>
                    <a:pt x="282327" y="1089392"/>
                    <a:pt x="280295" y="1085963"/>
                  </a:cubicBezTo>
                  <a:cubicBezTo>
                    <a:pt x="278263" y="1082534"/>
                    <a:pt x="276739" y="1078597"/>
                    <a:pt x="275850" y="1074787"/>
                  </a:cubicBezTo>
                  <a:cubicBezTo>
                    <a:pt x="274961" y="1070850"/>
                    <a:pt x="274707" y="1066659"/>
                    <a:pt x="275088" y="1062722"/>
                  </a:cubicBezTo>
                  <a:cubicBezTo>
                    <a:pt x="275469" y="1058785"/>
                    <a:pt x="276612" y="1054721"/>
                    <a:pt x="278263" y="1051038"/>
                  </a:cubicBezTo>
                  <a:cubicBezTo>
                    <a:pt x="279914" y="1047482"/>
                    <a:pt x="282327" y="1043926"/>
                    <a:pt x="284994" y="1041005"/>
                  </a:cubicBezTo>
                  <a:cubicBezTo>
                    <a:pt x="287661" y="1038084"/>
                    <a:pt x="291090" y="1035671"/>
                    <a:pt x="294519" y="1033766"/>
                  </a:cubicBezTo>
                  <a:cubicBezTo>
                    <a:pt x="298075" y="1031861"/>
                    <a:pt x="302012" y="1030464"/>
                    <a:pt x="305949" y="1029829"/>
                  </a:cubicBezTo>
                  <a:cubicBezTo>
                    <a:pt x="309886" y="1029194"/>
                    <a:pt x="314077" y="1029067"/>
                    <a:pt x="318014" y="1029702"/>
                  </a:cubicBezTo>
                  <a:cubicBezTo>
                    <a:pt x="321951" y="1030337"/>
                    <a:pt x="326015" y="1031607"/>
                    <a:pt x="329571" y="1033512"/>
                  </a:cubicBezTo>
                  <a:cubicBezTo>
                    <a:pt x="333127" y="1035290"/>
                    <a:pt x="336556" y="1037830"/>
                    <a:pt x="339223" y="1040751"/>
                  </a:cubicBezTo>
                  <a:cubicBezTo>
                    <a:pt x="342017" y="1043672"/>
                    <a:pt x="344303" y="1047228"/>
                    <a:pt x="345954" y="1050784"/>
                  </a:cubicBezTo>
                  <a:cubicBezTo>
                    <a:pt x="347605" y="1054340"/>
                    <a:pt x="348748" y="1058404"/>
                    <a:pt x="349256" y="1062341"/>
                  </a:cubicBezTo>
                  <a:cubicBezTo>
                    <a:pt x="349764" y="1066278"/>
                    <a:pt x="349510" y="1070469"/>
                    <a:pt x="348748" y="1074406"/>
                  </a:cubicBezTo>
                  <a:cubicBezTo>
                    <a:pt x="347986" y="1078343"/>
                    <a:pt x="346335" y="1082280"/>
                    <a:pt x="344303" y="1085709"/>
                  </a:cubicBezTo>
                  <a:cubicBezTo>
                    <a:pt x="342271" y="1089138"/>
                    <a:pt x="339604" y="1092313"/>
                    <a:pt x="336556" y="1094853"/>
                  </a:cubicBezTo>
                  <a:cubicBezTo>
                    <a:pt x="333508" y="1097393"/>
                    <a:pt x="329952" y="1099679"/>
                    <a:pt x="326269" y="1101203"/>
                  </a:cubicBezTo>
                  <a:cubicBezTo>
                    <a:pt x="322586" y="1102727"/>
                    <a:pt x="318395" y="1103616"/>
                    <a:pt x="314458" y="1103870"/>
                  </a:cubicBezTo>
                  <a:cubicBezTo>
                    <a:pt x="310521" y="1104124"/>
                    <a:pt x="306203" y="1103616"/>
                    <a:pt x="302393" y="1102600"/>
                  </a:cubicBezTo>
                  <a:cubicBezTo>
                    <a:pt x="298583" y="1101584"/>
                    <a:pt x="294773" y="1099679"/>
                    <a:pt x="291471" y="1097520"/>
                  </a:cubicBezTo>
                  <a:cubicBezTo>
                    <a:pt x="288169" y="1095234"/>
                    <a:pt x="284994" y="1092440"/>
                    <a:pt x="282581" y="1089265"/>
                  </a:cubicBezTo>
                  <a:cubicBezTo>
                    <a:pt x="280168" y="1086090"/>
                    <a:pt x="278136" y="1082407"/>
                    <a:pt x="276866" y="1078724"/>
                  </a:cubicBezTo>
                  <a:cubicBezTo>
                    <a:pt x="275596" y="1074914"/>
                    <a:pt x="274961" y="1070723"/>
                    <a:pt x="274961" y="1066786"/>
                  </a:cubicBezTo>
                  <a:cubicBezTo>
                    <a:pt x="274961" y="1062849"/>
                    <a:pt x="276739" y="1054848"/>
                    <a:pt x="276739" y="1054848"/>
                  </a:cubicBezTo>
                  <a:cubicBezTo>
                    <a:pt x="276739" y="1054848"/>
                    <a:pt x="299726" y="997063"/>
                    <a:pt x="316109" y="975092"/>
                  </a:cubicBezTo>
                  <a:cubicBezTo>
                    <a:pt x="330587" y="955661"/>
                    <a:pt x="349637" y="944231"/>
                    <a:pt x="367163" y="927721"/>
                  </a:cubicBezTo>
                  <a:cubicBezTo>
                    <a:pt x="386086" y="909814"/>
                    <a:pt x="404374" y="892415"/>
                    <a:pt x="425837" y="871460"/>
                  </a:cubicBezTo>
                  <a:cubicBezTo>
                    <a:pt x="452507" y="845425"/>
                    <a:pt x="482733" y="814945"/>
                    <a:pt x="514991" y="782814"/>
                  </a:cubicBezTo>
                  <a:cubicBezTo>
                    <a:pt x="553472" y="744460"/>
                    <a:pt x="597160" y="700264"/>
                    <a:pt x="641483" y="656449"/>
                  </a:cubicBezTo>
                  <a:cubicBezTo>
                    <a:pt x="690124" y="608316"/>
                    <a:pt x="743083" y="556246"/>
                    <a:pt x="795534" y="506081"/>
                  </a:cubicBezTo>
                  <a:cubicBezTo>
                    <a:pt x="849128" y="454773"/>
                    <a:pt x="906532" y="400925"/>
                    <a:pt x="959999" y="352284"/>
                  </a:cubicBezTo>
                  <a:cubicBezTo>
                    <a:pt x="1009529" y="307199"/>
                    <a:pt x="1062869" y="260717"/>
                    <a:pt x="1105160" y="223633"/>
                  </a:cubicBezTo>
                  <a:cubicBezTo>
                    <a:pt x="1137799" y="195058"/>
                    <a:pt x="1166755" y="169912"/>
                    <a:pt x="1192282" y="148322"/>
                  </a:cubicBezTo>
                  <a:cubicBezTo>
                    <a:pt x="1211967" y="131685"/>
                    <a:pt x="1234573" y="109714"/>
                    <a:pt x="1244987" y="104634"/>
                  </a:cubicBezTo>
                  <a:cubicBezTo>
                    <a:pt x="1248670" y="102856"/>
                    <a:pt x="1250448" y="102983"/>
                    <a:pt x="1253242" y="102729"/>
                  </a:cubicBezTo>
                  <a:cubicBezTo>
                    <a:pt x="1256036" y="102475"/>
                    <a:pt x="1258957" y="102602"/>
                    <a:pt x="1261751" y="102983"/>
                  </a:cubicBezTo>
                  <a:cubicBezTo>
                    <a:pt x="1264545" y="103364"/>
                    <a:pt x="1267339" y="104126"/>
                    <a:pt x="1270006" y="105142"/>
                  </a:cubicBezTo>
                  <a:cubicBezTo>
                    <a:pt x="1272673" y="106158"/>
                    <a:pt x="1275213" y="107682"/>
                    <a:pt x="1277499" y="109333"/>
                  </a:cubicBezTo>
                  <a:cubicBezTo>
                    <a:pt x="1279785" y="110984"/>
                    <a:pt x="1281944" y="112889"/>
                    <a:pt x="1283722" y="115048"/>
                  </a:cubicBezTo>
                  <a:cubicBezTo>
                    <a:pt x="1285500" y="117207"/>
                    <a:pt x="1287024" y="119620"/>
                    <a:pt x="1288294" y="122160"/>
                  </a:cubicBezTo>
                  <a:cubicBezTo>
                    <a:pt x="1289564" y="124700"/>
                    <a:pt x="1290580" y="127367"/>
                    <a:pt x="1291215" y="130161"/>
                  </a:cubicBezTo>
                  <a:cubicBezTo>
                    <a:pt x="1291850" y="132955"/>
                    <a:pt x="1292104" y="135876"/>
                    <a:pt x="1291977" y="138670"/>
                  </a:cubicBezTo>
                  <a:cubicBezTo>
                    <a:pt x="1291850" y="141464"/>
                    <a:pt x="1291596" y="144385"/>
                    <a:pt x="1290834" y="147052"/>
                  </a:cubicBezTo>
                  <a:cubicBezTo>
                    <a:pt x="1290072" y="149719"/>
                    <a:pt x="1288929" y="152513"/>
                    <a:pt x="1287532" y="154926"/>
                  </a:cubicBezTo>
                  <a:cubicBezTo>
                    <a:pt x="1286135" y="157339"/>
                    <a:pt x="1284484" y="159752"/>
                    <a:pt x="1282579" y="161784"/>
                  </a:cubicBezTo>
                  <a:cubicBezTo>
                    <a:pt x="1280674" y="163816"/>
                    <a:pt x="1278515" y="165848"/>
                    <a:pt x="1276102" y="167372"/>
                  </a:cubicBezTo>
                  <a:cubicBezTo>
                    <a:pt x="1273816" y="168896"/>
                    <a:pt x="1271149" y="170166"/>
                    <a:pt x="1268482" y="171055"/>
                  </a:cubicBezTo>
                  <a:cubicBezTo>
                    <a:pt x="1265815" y="171817"/>
                    <a:pt x="1264164" y="171436"/>
                    <a:pt x="1260227" y="172325"/>
                  </a:cubicBezTo>
                  <a:cubicBezTo>
                    <a:pt x="1249940" y="174611"/>
                    <a:pt x="1224286" y="181723"/>
                    <a:pt x="1205236" y="188200"/>
                  </a:cubicBezTo>
                  <a:cubicBezTo>
                    <a:pt x="1183900" y="195439"/>
                    <a:pt x="1162945" y="203948"/>
                    <a:pt x="1138307" y="214362"/>
                  </a:cubicBezTo>
                  <a:cubicBezTo>
                    <a:pt x="1107065" y="227570"/>
                    <a:pt x="1071632" y="244588"/>
                    <a:pt x="1033405" y="262368"/>
                  </a:cubicBezTo>
                  <a:cubicBezTo>
                    <a:pt x="987177" y="283958"/>
                    <a:pt x="934472" y="309104"/>
                    <a:pt x="880751" y="334885"/>
                  </a:cubicBezTo>
                  <a:cubicBezTo>
                    <a:pt x="820299" y="363841"/>
                    <a:pt x="753878" y="395845"/>
                    <a:pt x="688600" y="427976"/>
                  </a:cubicBezTo>
                  <a:cubicBezTo>
                    <a:pt x="620401" y="461504"/>
                    <a:pt x="548265" y="496810"/>
                    <a:pt x="480193" y="531989"/>
                  </a:cubicBezTo>
                  <a:cubicBezTo>
                    <a:pt x="413772" y="566279"/>
                    <a:pt x="344176" y="602728"/>
                    <a:pt x="284867" y="636002"/>
                  </a:cubicBezTo>
                  <a:cubicBezTo>
                    <a:pt x="234194" y="664450"/>
                    <a:pt x="177679" y="696327"/>
                    <a:pt x="145548" y="718552"/>
                  </a:cubicBezTo>
                  <a:cubicBezTo>
                    <a:pt x="127133" y="731252"/>
                    <a:pt x="102622" y="743952"/>
                    <a:pt x="104400" y="751445"/>
                  </a:cubicBezTo>
                  <a:cubicBezTo>
                    <a:pt x="106178" y="759319"/>
                    <a:pt x="139198" y="759954"/>
                    <a:pt x="159518" y="763891"/>
                  </a:cubicBezTo>
                  <a:cubicBezTo>
                    <a:pt x="184283" y="768590"/>
                    <a:pt x="212858" y="772781"/>
                    <a:pt x="242195" y="777099"/>
                  </a:cubicBezTo>
                  <a:cubicBezTo>
                    <a:pt x="275469" y="781925"/>
                    <a:pt x="311156" y="786116"/>
                    <a:pt x="349129" y="791196"/>
                  </a:cubicBezTo>
                  <a:cubicBezTo>
                    <a:pt x="392563" y="796911"/>
                    <a:pt x="440696" y="803134"/>
                    <a:pt x="488829" y="809865"/>
                  </a:cubicBezTo>
                  <a:cubicBezTo>
                    <a:pt x="540264" y="817104"/>
                    <a:pt x="596779" y="825740"/>
                    <a:pt x="648595" y="833233"/>
                  </a:cubicBezTo>
                  <a:cubicBezTo>
                    <a:pt x="697617" y="840345"/>
                    <a:pt x="746639" y="848854"/>
                    <a:pt x="791724" y="854061"/>
                  </a:cubicBezTo>
                  <a:cubicBezTo>
                    <a:pt x="831983" y="858760"/>
                    <a:pt x="874401" y="861427"/>
                    <a:pt x="906278" y="863967"/>
                  </a:cubicBezTo>
                  <a:cubicBezTo>
                    <a:pt x="929138" y="865745"/>
                    <a:pt x="945775" y="865618"/>
                    <a:pt x="965206" y="868285"/>
                  </a:cubicBezTo>
                  <a:cubicBezTo>
                    <a:pt x="984383" y="870825"/>
                    <a:pt x="1014609" y="873619"/>
                    <a:pt x="1022102" y="879461"/>
                  </a:cubicBezTo>
                  <a:cubicBezTo>
                    <a:pt x="1024896" y="881747"/>
                    <a:pt x="1024769" y="884414"/>
                    <a:pt x="1025658" y="887081"/>
                  </a:cubicBezTo>
                  <a:cubicBezTo>
                    <a:pt x="1026547" y="889748"/>
                    <a:pt x="1027182" y="892669"/>
                    <a:pt x="1027436" y="895463"/>
                  </a:cubicBezTo>
                  <a:cubicBezTo>
                    <a:pt x="1027690" y="898257"/>
                    <a:pt x="1027563" y="901051"/>
                    <a:pt x="1027055" y="903845"/>
                  </a:cubicBezTo>
                  <a:cubicBezTo>
                    <a:pt x="1026547" y="906639"/>
                    <a:pt x="1025785" y="909433"/>
                    <a:pt x="1024642" y="911973"/>
                  </a:cubicBezTo>
                  <a:cubicBezTo>
                    <a:pt x="1023499" y="914513"/>
                    <a:pt x="1021975" y="917053"/>
                    <a:pt x="1020324" y="919339"/>
                  </a:cubicBezTo>
                  <a:cubicBezTo>
                    <a:pt x="1018673" y="921625"/>
                    <a:pt x="1016641" y="923657"/>
                    <a:pt x="1014482" y="925435"/>
                  </a:cubicBezTo>
                  <a:cubicBezTo>
                    <a:pt x="1012323" y="927213"/>
                    <a:pt x="1009783" y="928737"/>
                    <a:pt x="1007243" y="930007"/>
                  </a:cubicBezTo>
                  <a:cubicBezTo>
                    <a:pt x="1004703" y="931150"/>
                    <a:pt x="1002036" y="932166"/>
                    <a:pt x="999242" y="932674"/>
                  </a:cubicBezTo>
                  <a:cubicBezTo>
                    <a:pt x="996448" y="933182"/>
                    <a:pt x="993527" y="933436"/>
                    <a:pt x="990733" y="933309"/>
                  </a:cubicBezTo>
                  <a:cubicBezTo>
                    <a:pt x="987939" y="933182"/>
                    <a:pt x="985145" y="932674"/>
                    <a:pt x="982478" y="931912"/>
                  </a:cubicBezTo>
                  <a:cubicBezTo>
                    <a:pt x="979811" y="931150"/>
                    <a:pt x="977017" y="930007"/>
                    <a:pt x="974604" y="928610"/>
                  </a:cubicBezTo>
                  <a:cubicBezTo>
                    <a:pt x="972191" y="927213"/>
                    <a:pt x="969905" y="925435"/>
                    <a:pt x="967873" y="923403"/>
                  </a:cubicBezTo>
                  <a:cubicBezTo>
                    <a:pt x="965841" y="921498"/>
                    <a:pt x="964444" y="920101"/>
                    <a:pt x="962539" y="916799"/>
                  </a:cubicBezTo>
                  <a:cubicBezTo>
                    <a:pt x="958348" y="909687"/>
                    <a:pt x="953649" y="893050"/>
                    <a:pt x="947680" y="880477"/>
                  </a:cubicBezTo>
                  <a:cubicBezTo>
                    <a:pt x="940822" y="865999"/>
                    <a:pt x="932694" y="852029"/>
                    <a:pt x="923169" y="835011"/>
                  </a:cubicBezTo>
                  <a:cubicBezTo>
                    <a:pt x="910723" y="812786"/>
                    <a:pt x="895102" y="786624"/>
                    <a:pt x="879100" y="759065"/>
                  </a:cubicBezTo>
                  <a:cubicBezTo>
                    <a:pt x="859796" y="725918"/>
                    <a:pt x="838079" y="688707"/>
                    <a:pt x="815473" y="649972"/>
                  </a:cubicBezTo>
                  <a:cubicBezTo>
                    <a:pt x="789692" y="605649"/>
                    <a:pt x="761498" y="556881"/>
                    <a:pt x="732796" y="507605"/>
                  </a:cubicBezTo>
                  <a:cubicBezTo>
                    <a:pt x="701554" y="454138"/>
                    <a:pt x="667391" y="394575"/>
                    <a:pt x="635006" y="340600"/>
                  </a:cubicBezTo>
                  <a:cubicBezTo>
                    <a:pt x="604272" y="289292"/>
                    <a:pt x="571760" y="234809"/>
                    <a:pt x="543439" y="191375"/>
                  </a:cubicBezTo>
                  <a:cubicBezTo>
                    <a:pt x="520706" y="156704"/>
                    <a:pt x="498608" y="127494"/>
                    <a:pt x="479558" y="99427"/>
                  </a:cubicBezTo>
                  <a:cubicBezTo>
                    <a:pt x="463683" y="75932"/>
                    <a:pt x="439172" y="45960"/>
                    <a:pt x="436505" y="34276"/>
                  </a:cubicBezTo>
                  <a:cubicBezTo>
                    <a:pt x="435616" y="30466"/>
                    <a:pt x="436886" y="28815"/>
                    <a:pt x="437521" y="26148"/>
                  </a:cubicBezTo>
                  <a:cubicBezTo>
                    <a:pt x="438156" y="23481"/>
                    <a:pt x="439172" y="20814"/>
                    <a:pt x="440442" y="18401"/>
                  </a:cubicBezTo>
                  <a:cubicBezTo>
                    <a:pt x="441712" y="15988"/>
                    <a:pt x="443363" y="13575"/>
                    <a:pt x="445141" y="11543"/>
                  </a:cubicBezTo>
                  <a:cubicBezTo>
                    <a:pt x="446919" y="9511"/>
                    <a:pt x="449078" y="7606"/>
                    <a:pt x="451364" y="6082"/>
                  </a:cubicBezTo>
                  <a:cubicBezTo>
                    <a:pt x="453650" y="4558"/>
                    <a:pt x="456190" y="3161"/>
                    <a:pt x="458730" y="2145"/>
                  </a:cubicBezTo>
                  <a:cubicBezTo>
                    <a:pt x="461270" y="1129"/>
                    <a:pt x="464064" y="621"/>
                    <a:pt x="466731" y="240"/>
                  </a:cubicBezTo>
                  <a:cubicBezTo>
                    <a:pt x="469398" y="-141"/>
                    <a:pt x="472319" y="-14"/>
                    <a:pt x="474986" y="240"/>
                  </a:cubicBezTo>
                  <a:cubicBezTo>
                    <a:pt x="477780" y="494"/>
                    <a:pt x="480574" y="1129"/>
                    <a:pt x="483114" y="2145"/>
                  </a:cubicBezTo>
                  <a:cubicBezTo>
                    <a:pt x="485654" y="3161"/>
                    <a:pt x="488194" y="4558"/>
                    <a:pt x="490480" y="6082"/>
                  </a:cubicBezTo>
                  <a:cubicBezTo>
                    <a:pt x="492766" y="7606"/>
                    <a:pt x="494798" y="9511"/>
                    <a:pt x="496576" y="11543"/>
                  </a:cubicBezTo>
                  <a:cubicBezTo>
                    <a:pt x="498354" y="13575"/>
                    <a:pt x="500005" y="15861"/>
                    <a:pt x="501275" y="18274"/>
                  </a:cubicBezTo>
                  <a:cubicBezTo>
                    <a:pt x="502545" y="20687"/>
                    <a:pt x="503688" y="23354"/>
                    <a:pt x="504323" y="26021"/>
                  </a:cubicBezTo>
                  <a:cubicBezTo>
                    <a:pt x="504958" y="28688"/>
                    <a:pt x="505085" y="30339"/>
                    <a:pt x="505212" y="34276"/>
                  </a:cubicBezTo>
                  <a:cubicBezTo>
                    <a:pt x="505466" y="44309"/>
                    <a:pt x="502672" y="68439"/>
                    <a:pt x="501656" y="87108"/>
                  </a:cubicBezTo>
                  <a:cubicBezTo>
                    <a:pt x="500513" y="108063"/>
                    <a:pt x="499243" y="129145"/>
                    <a:pt x="498862" y="153910"/>
                  </a:cubicBezTo>
                  <a:cubicBezTo>
                    <a:pt x="498354" y="184898"/>
                    <a:pt x="499370" y="221347"/>
                    <a:pt x="499624" y="258685"/>
                  </a:cubicBezTo>
                  <a:cubicBezTo>
                    <a:pt x="499878" y="301738"/>
                    <a:pt x="500259" y="350506"/>
                    <a:pt x="500640" y="397877"/>
                  </a:cubicBezTo>
                  <a:cubicBezTo>
                    <a:pt x="501021" y="447407"/>
                    <a:pt x="501402" y="498334"/>
                    <a:pt x="501910" y="549769"/>
                  </a:cubicBezTo>
                  <a:cubicBezTo>
                    <a:pt x="502418" y="602855"/>
                    <a:pt x="503053" y="658608"/>
                    <a:pt x="503815" y="711694"/>
                  </a:cubicBezTo>
                  <a:cubicBezTo>
                    <a:pt x="504577" y="762875"/>
                    <a:pt x="505212" y="816977"/>
                    <a:pt x="506355" y="862697"/>
                  </a:cubicBezTo>
                  <a:cubicBezTo>
                    <a:pt x="507371" y="900797"/>
                    <a:pt x="510673" y="951470"/>
                    <a:pt x="509911" y="967345"/>
                  </a:cubicBezTo>
                  <a:cubicBezTo>
                    <a:pt x="509657" y="972044"/>
                    <a:pt x="509530" y="973568"/>
                    <a:pt x="508768" y="976489"/>
                  </a:cubicBezTo>
                  <a:cubicBezTo>
                    <a:pt x="508006" y="979410"/>
                    <a:pt x="506863" y="982458"/>
                    <a:pt x="505466" y="985125"/>
                  </a:cubicBezTo>
                  <a:cubicBezTo>
                    <a:pt x="504069" y="987792"/>
                    <a:pt x="502291" y="990459"/>
                    <a:pt x="500259" y="992745"/>
                  </a:cubicBezTo>
                  <a:cubicBezTo>
                    <a:pt x="498227" y="995031"/>
                    <a:pt x="495941" y="997190"/>
                    <a:pt x="493401" y="998841"/>
                  </a:cubicBezTo>
                  <a:cubicBezTo>
                    <a:pt x="490861" y="1000619"/>
                    <a:pt x="488067" y="1001889"/>
                    <a:pt x="485146" y="1003032"/>
                  </a:cubicBezTo>
                  <a:cubicBezTo>
                    <a:pt x="482352" y="1004048"/>
                    <a:pt x="479304" y="1004937"/>
                    <a:pt x="476256" y="1005318"/>
                  </a:cubicBezTo>
                  <a:cubicBezTo>
                    <a:pt x="473208" y="1005699"/>
                    <a:pt x="470033" y="1005699"/>
                    <a:pt x="466985" y="1005318"/>
                  </a:cubicBezTo>
                  <a:cubicBezTo>
                    <a:pt x="463937" y="1004937"/>
                    <a:pt x="460889" y="1004175"/>
                    <a:pt x="458095" y="1003032"/>
                  </a:cubicBezTo>
                  <a:cubicBezTo>
                    <a:pt x="455301" y="1002016"/>
                    <a:pt x="452507" y="1000492"/>
                    <a:pt x="449967" y="998841"/>
                  </a:cubicBezTo>
                  <a:cubicBezTo>
                    <a:pt x="447427" y="997063"/>
                    <a:pt x="445014" y="995031"/>
                    <a:pt x="442982" y="992745"/>
                  </a:cubicBezTo>
                  <a:cubicBezTo>
                    <a:pt x="440950" y="990459"/>
                    <a:pt x="439172" y="987792"/>
                    <a:pt x="437775" y="985125"/>
                  </a:cubicBezTo>
                  <a:cubicBezTo>
                    <a:pt x="436378" y="982458"/>
                    <a:pt x="435362" y="979410"/>
                    <a:pt x="434600" y="976489"/>
                  </a:cubicBezTo>
                  <a:cubicBezTo>
                    <a:pt x="433838" y="973568"/>
                    <a:pt x="433457" y="967345"/>
                    <a:pt x="433457" y="967345"/>
                  </a:cubicBezTo>
                </a:path>
              </a:pathLst>
            </a:custGeom>
            <a:solidFill>
              <a:srgbClr val="541FC4"/>
            </a:solidFill>
            <a:ln cap="sq">
              <a:noFill/>
              <a:prstDash val="solid"/>
              <a:miter/>
            </a:ln>
          </p:spPr>
          <p:txBody>
            <a:bodyPr/>
            <a:lstStyle/>
            <a:p>
              <a:endParaRPr lang="en-GB"/>
            </a:p>
          </p:txBody>
        </p:sp>
      </p:grpSp>
      <p:grpSp>
        <p:nvGrpSpPr>
          <p:cNvPr id="88" name="Group 88"/>
          <p:cNvGrpSpPr/>
          <p:nvPr/>
        </p:nvGrpSpPr>
        <p:grpSpPr>
          <a:xfrm>
            <a:off x="330214" y="5021859"/>
            <a:ext cx="692281" cy="692281"/>
            <a:chOff x="0" y="0"/>
            <a:chExt cx="6350000" cy="6350000"/>
          </a:xfrm>
        </p:grpSpPr>
        <p:sp>
          <p:nvSpPr>
            <p:cNvPr id="89" name="Freeform 89"/>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FFFFFF">
                <a:alpha val="19608"/>
              </a:srgbClr>
            </a:solidFill>
          </p:spPr>
          <p:txBody>
            <a:bodyPr/>
            <a:lstStyle/>
            <a:p>
              <a:endParaRPr lang="en-GB"/>
            </a:p>
          </p:txBody>
        </p:sp>
      </p:grpSp>
      <p:sp>
        <p:nvSpPr>
          <p:cNvPr id="90" name="TextBox 90"/>
          <p:cNvSpPr txBox="1"/>
          <p:nvPr/>
        </p:nvSpPr>
        <p:spPr>
          <a:xfrm>
            <a:off x="215788" y="5144750"/>
            <a:ext cx="937744" cy="424342"/>
          </a:xfrm>
          <a:prstGeom prst="rect">
            <a:avLst/>
          </a:prstGeom>
        </p:spPr>
        <p:txBody>
          <a:bodyPr lIns="0" tIns="0" rIns="0" bIns="0" rtlCol="0" anchor="t">
            <a:spAutoFit/>
          </a:bodyPr>
          <a:lstStyle/>
          <a:p>
            <a:pPr algn="ctr">
              <a:lnSpc>
                <a:spcPts val="3386"/>
              </a:lnSpc>
            </a:pPr>
            <a:r>
              <a:rPr lang="en-US" sz="2418" b="1">
                <a:solidFill>
                  <a:srgbClr val="000000"/>
                </a:solidFill>
                <a:latin typeface="Arial Bold"/>
                <a:ea typeface="Arial Bold"/>
                <a:cs typeface="Arial Bold"/>
                <a:sym typeface="Arial Bold"/>
              </a:rPr>
              <a:t>6</a:t>
            </a:r>
          </a:p>
        </p:txBody>
      </p:sp>
      <p:sp>
        <p:nvSpPr>
          <p:cNvPr id="91" name="TextBox 91"/>
          <p:cNvSpPr txBox="1"/>
          <p:nvPr/>
        </p:nvSpPr>
        <p:spPr>
          <a:xfrm>
            <a:off x="-1193452" y="5154275"/>
            <a:ext cx="6323012" cy="349250"/>
          </a:xfrm>
          <a:prstGeom prst="rect">
            <a:avLst/>
          </a:prstGeom>
        </p:spPr>
        <p:txBody>
          <a:bodyPr lIns="0" tIns="0" rIns="0" bIns="0" rtlCol="0" anchor="t">
            <a:spAutoFit/>
          </a:bodyPr>
          <a:lstStyle/>
          <a:p>
            <a:pPr marL="0" lvl="0" indent="0" algn="ctr">
              <a:lnSpc>
                <a:spcPts val="2800"/>
              </a:lnSpc>
              <a:spcBef>
                <a:spcPct val="0"/>
              </a:spcBef>
            </a:pPr>
            <a:r>
              <a:rPr lang="en-US" sz="2000" b="1">
                <a:solidFill>
                  <a:srgbClr val="FFFFFF"/>
                </a:solidFill>
                <a:latin typeface="Arial Bold"/>
                <a:ea typeface="Arial Bold"/>
                <a:cs typeface="Arial Bold"/>
                <a:sym typeface="Arial Bold"/>
              </a:rPr>
              <a:t>Last thought</a:t>
            </a:r>
          </a:p>
        </p:txBody>
      </p:sp>
      <p:grpSp>
        <p:nvGrpSpPr>
          <p:cNvPr id="92" name="Group 92"/>
          <p:cNvGrpSpPr/>
          <p:nvPr/>
        </p:nvGrpSpPr>
        <p:grpSpPr>
          <a:xfrm>
            <a:off x="978177" y="5626242"/>
            <a:ext cx="2128693" cy="4597546"/>
            <a:chOff x="0" y="0"/>
            <a:chExt cx="10363223" cy="22382461"/>
          </a:xfrm>
        </p:grpSpPr>
        <p:sp>
          <p:nvSpPr>
            <p:cNvPr id="93" name="Freeform 93"/>
            <p:cNvSpPr/>
            <p:nvPr/>
          </p:nvSpPr>
          <p:spPr>
            <a:xfrm>
              <a:off x="0" y="0"/>
              <a:ext cx="10363222" cy="22280860"/>
            </a:xfrm>
            <a:custGeom>
              <a:avLst/>
              <a:gdLst/>
              <a:ahLst/>
              <a:cxnLst/>
              <a:rect l="l" t="t" r="r" b="b"/>
              <a:pathLst>
                <a:path w="10363222" h="22280860">
                  <a:moveTo>
                    <a:pt x="0" y="0"/>
                  </a:moveTo>
                  <a:lnTo>
                    <a:pt x="10363222" y="0"/>
                  </a:lnTo>
                  <a:lnTo>
                    <a:pt x="10363222" y="22280860"/>
                  </a:lnTo>
                  <a:lnTo>
                    <a:pt x="0" y="22280860"/>
                  </a:lnTo>
                  <a:close/>
                </a:path>
              </a:pathLst>
            </a:custGeom>
            <a:solidFill>
              <a:srgbClr val="FDF9B4"/>
            </a:solidFill>
          </p:spPr>
          <p:txBody>
            <a:bodyPr/>
            <a:lstStyle/>
            <a:p>
              <a:endParaRPr lang="en-GB"/>
            </a:p>
          </p:txBody>
        </p:sp>
        <p:sp>
          <p:nvSpPr>
            <p:cNvPr id="94" name="Freeform 94"/>
            <p:cNvSpPr/>
            <p:nvPr/>
          </p:nvSpPr>
          <p:spPr>
            <a:xfrm>
              <a:off x="0" y="0"/>
              <a:ext cx="10363222" cy="22382460"/>
            </a:xfrm>
            <a:custGeom>
              <a:avLst/>
              <a:gdLst/>
              <a:ahLst/>
              <a:cxnLst/>
              <a:rect l="l" t="t" r="r" b="b"/>
              <a:pathLst>
                <a:path w="10363222" h="22382460">
                  <a:moveTo>
                    <a:pt x="0" y="22280860"/>
                  </a:moveTo>
                  <a:lnTo>
                    <a:pt x="10363222" y="22280860"/>
                  </a:lnTo>
                  <a:lnTo>
                    <a:pt x="10236222" y="22382460"/>
                  </a:lnTo>
                  <a:cubicBezTo>
                    <a:pt x="10236222" y="22382460"/>
                    <a:pt x="9245622" y="22306260"/>
                    <a:pt x="9144022" y="22306260"/>
                  </a:cubicBezTo>
                  <a:lnTo>
                    <a:pt x="1219200" y="22306260"/>
                  </a:lnTo>
                  <a:cubicBezTo>
                    <a:pt x="1117600" y="22306260"/>
                    <a:pt x="127000" y="22382460"/>
                    <a:pt x="127000" y="22382460"/>
                  </a:cubicBezTo>
                  <a:lnTo>
                    <a:pt x="0" y="22280860"/>
                  </a:lnTo>
                  <a:lnTo>
                    <a:pt x="0" y="0"/>
                  </a:lnTo>
                  <a:lnTo>
                    <a:pt x="10363222" y="0"/>
                  </a:lnTo>
                  <a:lnTo>
                    <a:pt x="10363222" y="22280860"/>
                  </a:lnTo>
                  <a:lnTo>
                    <a:pt x="12700" y="22280860"/>
                  </a:lnTo>
                  <a:lnTo>
                    <a:pt x="12700" y="22268160"/>
                  </a:lnTo>
                  <a:lnTo>
                    <a:pt x="10350522" y="22268160"/>
                  </a:lnTo>
                  <a:lnTo>
                    <a:pt x="10350522" y="12700"/>
                  </a:lnTo>
                  <a:lnTo>
                    <a:pt x="12700" y="12700"/>
                  </a:lnTo>
                  <a:lnTo>
                    <a:pt x="12700" y="22280860"/>
                  </a:lnTo>
                </a:path>
              </a:pathLst>
            </a:custGeom>
            <a:solidFill>
              <a:srgbClr val="394C60">
                <a:alpha val="784"/>
              </a:srgbClr>
            </a:solidFill>
          </p:spPr>
          <p:txBody>
            <a:bodyPr/>
            <a:lstStyle/>
            <a:p>
              <a:endParaRPr lang="en-GB"/>
            </a:p>
          </p:txBody>
        </p:sp>
        <p:sp>
          <p:nvSpPr>
            <p:cNvPr id="95" name="TextBox 95"/>
            <p:cNvSpPr txBox="1"/>
            <p:nvPr/>
          </p:nvSpPr>
          <p:spPr>
            <a:xfrm>
              <a:off x="0" y="-28575"/>
              <a:ext cx="10363223" cy="22309436"/>
            </a:xfrm>
            <a:prstGeom prst="rect">
              <a:avLst/>
            </a:prstGeom>
          </p:spPr>
          <p:txBody>
            <a:bodyPr lIns="55652" tIns="55652" rIns="55652" bIns="55652" rtlCol="0" anchor="t"/>
            <a:lstStyle/>
            <a:p>
              <a:pPr algn="l">
                <a:lnSpc>
                  <a:spcPts val="1470"/>
                </a:lnSpc>
              </a:pPr>
              <a:r>
                <a:rPr lang="en-US" sz="1050">
                  <a:solidFill>
                    <a:srgbClr val="000000"/>
                  </a:solidFill>
                  <a:latin typeface="Arial"/>
                  <a:ea typeface="Arial"/>
                  <a:cs typeface="Arial"/>
                  <a:sym typeface="Arial"/>
                </a:rPr>
                <a:t>Organisational change in retail logistics is not a linear or one-off event; it is a continuous, adaptive process shaped by technology, leadership, and workforce engagement. Tesco’s experience demonstrates that success relies on a delicate balance between strategic planning and human-centred practices. While automation and digital tools drive operational efficiency, it is the active involvement of employees, clear communication, and adaptive leadership that ensure change is effectively adopted and sustained. This underscores the importance of viewing transformation not merely as procedural implementation but as an evolving journey requiring ongoing learning, flexibility, and responsiveness to both internal and external pressures.</a:t>
              </a:r>
            </a:p>
            <a:p>
              <a:pPr marL="0" lvl="0" indent="0" algn="l">
                <a:lnSpc>
                  <a:spcPts val="996"/>
                </a:lnSpc>
                <a:spcBef>
                  <a:spcPct val="0"/>
                </a:spcBef>
              </a:pPr>
              <a:endParaRPr lang="en-US" sz="1050">
                <a:solidFill>
                  <a:srgbClr val="000000"/>
                </a:solidFill>
                <a:latin typeface="Arial"/>
                <a:ea typeface="Arial"/>
                <a:cs typeface="Arial"/>
                <a:sym typeface="Arial"/>
              </a:endParaRPr>
            </a:p>
          </p:txBody>
        </p:sp>
      </p:grpSp>
      <p:sp>
        <p:nvSpPr>
          <p:cNvPr id="96" name="TextBox 96"/>
          <p:cNvSpPr txBox="1"/>
          <p:nvPr/>
        </p:nvSpPr>
        <p:spPr>
          <a:xfrm rot="-5400000">
            <a:off x="4689916" y="9653158"/>
            <a:ext cx="937744" cy="424342"/>
          </a:xfrm>
          <a:prstGeom prst="rect">
            <a:avLst/>
          </a:prstGeom>
        </p:spPr>
        <p:txBody>
          <a:bodyPr lIns="0" tIns="0" rIns="0" bIns="0" rtlCol="0" anchor="t">
            <a:spAutoFit/>
          </a:bodyPr>
          <a:lstStyle/>
          <a:p>
            <a:pPr algn="ctr">
              <a:lnSpc>
                <a:spcPts val="3386"/>
              </a:lnSpc>
            </a:pPr>
            <a:r>
              <a:rPr lang="en-US" sz="2418">
                <a:solidFill>
                  <a:srgbClr val="000000"/>
                </a:solidFill>
                <a:latin typeface="Arial"/>
                <a:ea typeface="Arial"/>
                <a:cs typeface="Arial"/>
                <a:sym typeface="Arial"/>
              </a:rPr>
              <a:t>7</a:t>
            </a:r>
          </a:p>
        </p:txBody>
      </p:sp>
      <p:grpSp>
        <p:nvGrpSpPr>
          <p:cNvPr id="97" name="Group 97"/>
          <p:cNvGrpSpPr/>
          <p:nvPr/>
        </p:nvGrpSpPr>
        <p:grpSpPr>
          <a:xfrm rot="-5400000">
            <a:off x="4783420" y="9528754"/>
            <a:ext cx="692281" cy="692281"/>
            <a:chOff x="0" y="0"/>
            <a:chExt cx="6350000" cy="6350000"/>
          </a:xfrm>
        </p:grpSpPr>
        <p:sp>
          <p:nvSpPr>
            <p:cNvPr id="98" name="Freeform 98"/>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5CE1E6">
                <a:alpha val="19608"/>
              </a:srgbClr>
            </a:solidFill>
          </p:spPr>
          <p:txBody>
            <a:bodyPr/>
            <a:lstStyle/>
            <a:p>
              <a:endParaRPr lang="en-GB"/>
            </a:p>
          </p:txBody>
        </p:sp>
      </p:grpSp>
      <p:sp>
        <p:nvSpPr>
          <p:cNvPr id="99" name="TextBox 99"/>
          <p:cNvSpPr txBox="1"/>
          <p:nvPr/>
        </p:nvSpPr>
        <p:spPr>
          <a:xfrm rot="-5400000">
            <a:off x="2013996" y="8372377"/>
            <a:ext cx="6323012" cy="349250"/>
          </a:xfrm>
          <a:prstGeom prst="rect">
            <a:avLst/>
          </a:prstGeom>
        </p:spPr>
        <p:txBody>
          <a:bodyPr lIns="0" tIns="0" rIns="0" bIns="0" rtlCol="0" anchor="t">
            <a:spAutoFit/>
          </a:bodyPr>
          <a:lstStyle/>
          <a:p>
            <a:pPr marL="0" lvl="0" indent="0" algn="ctr">
              <a:lnSpc>
                <a:spcPts val="2800"/>
              </a:lnSpc>
              <a:spcBef>
                <a:spcPct val="0"/>
              </a:spcBef>
            </a:pPr>
            <a:r>
              <a:rPr lang="en-US" sz="2000" b="1">
                <a:solidFill>
                  <a:srgbClr val="FFFFFF"/>
                </a:solidFill>
                <a:latin typeface="Arial Bold"/>
                <a:ea typeface="Arial Bold"/>
                <a:cs typeface="Arial Bold"/>
                <a:sym typeface="Arial Bold"/>
              </a:rPr>
              <a:t>References</a:t>
            </a:r>
          </a:p>
        </p:txBody>
      </p:sp>
      <p:grpSp>
        <p:nvGrpSpPr>
          <p:cNvPr id="100" name="Group 100"/>
          <p:cNvGrpSpPr/>
          <p:nvPr/>
        </p:nvGrpSpPr>
        <p:grpSpPr>
          <a:xfrm>
            <a:off x="5542130" y="7696918"/>
            <a:ext cx="5480776" cy="2590082"/>
            <a:chOff x="0" y="0"/>
            <a:chExt cx="8369372" cy="3955162"/>
          </a:xfrm>
        </p:grpSpPr>
        <p:sp>
          <p:nvSpPr>
            <p:cNvPr id="101" name="Freeform 101"/>
            <p:cNvSpPr/>
            <p:nvPr/>
          </p:nvSpPr>
          <p:spPr>
            <a:xfrm>
              <a:off x="0" y="0"/>
              <a:ext cx="8369372" cy="3853562"/>
            </a:xfrm>
            <a:custGeom>
              <a:avLst/>
              <a:gdLst/>
              <a:ahLst/>
              <a:cxnLst/>
              <a:rect l="l" t="t" r="r" b="b"/>
              <a:pathLst>
                <a:path w="8369372" h="3853562">
                  <a:moveTo>
                    <a:pt x="0" y="0"/>
                  </a:moveTo>
                  <a:lnTo>
                    <a:pt x="8369372" y="0"/>
                  </a:lnTo>
                  <a:lnTo>
                    <a:pt x="8369372" y="3853562"/>
                  </a:lnTo>
                  <a:lnTo>
                    <a:pt x="0" y="3853562"/>
                  </a:lnTo>
                  <a:close/>
                </a:path>
              </a:pathLst>
            </a:custGeom>
            <a:solidFill>
              <a:srgbClr val="FDF9B4"/>
            </a:solidFill>
          </p:spPr>
          <p:txBody>
            <a:bodyPr/>
            <a:lstStyle/>
            <a:p>
              <a:endParaRPr lang="en-GB"/>
            </a:p>
          </p:txBody>
        </p:sp>
        <p:sp>
          <p:nvSpPr>
            <p:cNvPr id="102" name="Freeform 102"/>
            <p:cNvSpPr/>
            <p:nvPr/>
          </p:nvSpPr>
          <p:spPr>
            <a:xfrm>
              <a:off x="0" y="0"/>
              <a:ext cx="8369372" cy="3955162"/>
            </a:xfrm>
            <a:custGeom>
              <a:avLst/>
              <a:gdLst/>
              <a:ahLst/>
              <a:cxnLst/>
              <a:rect l="l" t="t" r="r" b="b"/>
              <a:pathLst>
                <a:path w="8369372" h="3955162">
                  <a:moveTo>
                    <a:pt x="0" y="3853562"/>
                  </a:moveTo>
                  <a:lnTo>
                    <a:pt x="8369372" y="3853562"/>
                  </a:lnTo>
                  <a:lnTo>
                    <a:pt x="8242372" y="3955162"/>
                  </a:lnTo>
                  <a:cubicBezTo>
                    <a:pt x="8242372" y="3955162"/>
                    <a:pt x="7251772" y="3878962"/>
                    <a:pt x="7150172" y="3878962"/>
                  </a:cubicBezTo>
                  <a:lnTo>
                    <a:pt x="1219200" y="3878962"/>
                  </a:lnTo>
                  <a:cubicBezTo>
                    <a:pt x="1117600" y="3878962"/>
                    <a:pt x="127000" y="3955162"/>
                    <a:pt x="127000" y="3955162"/>
                  </a:cubicBezTo>
                  <a:lnTo>
                    <a:pt x="0" y="3853562"/>
                  </a:lnTo>
                  <a:lnTo>
                    <a:pt x="0" y="0"/>
                  </a:lnTo>
                  <a:lnTo>
                    <a:pt x="8369372" y="0"/>
                  </a:lnTo>
                  <a:lnTo>
                    <a:pt x="8369372" y="3853562"/>
                  </a:lnTo>
                  <a:lnTo>
                    <a:pt x="12700" y="3853562"/>
                  </a:lnTo>
                  <a:lnTo>
                    <a:pt x="12700" y="3840862"/>
                  </a:lnTo>
                  <a:lnTo>
                    <a:pt x="8356672" y="3840862"/>
                  </a:lnTo>
                  <a:lnTo>
                    <a:pt x="8356672" y="12700"/>
                  </a:lnTo>
                  <a:lnTo>
                    <a:pt x="12700" y="12700"/>
                  </a:lnTo>
                  <a:lnTo>
                    <a:pt x="12700" y="3853562"/>
                  </a:lnTo>
                </a:path>
              </a:pathLst>
            </a:custGeom>
            <a:solidFill>
              <a:srgbClr val="394C60">
                <a:alpha val="784"/>
              </a:srgbClr>
            </a:solidFill>
          </p:spPr>
          <p:txBody>
            <a:bodyPr/>
            <a:lstStyle/>
            <a:p>
              <a:endParaRPr lang="en-GB"/>
            </a:p>
          </p:txBody>
        </p:sp>
        <p:sp>
          <p:nvSpPr>
            <p:cNvPr id="103" name="TextBox 103"/>
            <p:cNvSpPr txBox="1"/>
            <p:nvPr/>
          </p:nvSpPr>
          <p:spPr>
            <a:xfrm>
              <a:off x="0" y="19050"/>
              <a:ext cx="8369372" cy="3834512"/>
            </a:xfrm>
            <a:prstGeom prst="rect">
              <a:avLst/>
            </a:prstGeom>
          </p:spPr>
          <p:txBody>
            <a:bodyPr lIns="63500" tIns="63500" rIns="63500" bIns="63500" rtlCol="0" anchor="t"/>
            <a:lstStyle/>
            <a:p>
              <a:pPr algn="l">
                <a:lnSpc>
                  <a:spcPts val="979"/>
                </a:lnSpc>
              </a:pPr>
              <a:r>
                <a:rPr lang="en-US" sz="1100" dirty="0">
                  <a:solidFill>
                    <a:srgbClr val="000000"/>
                  </a:solidFill>
                  <a:latin typeface="Arial"/>
                  <a:ea typeface="Arial"/>
                  <a:cs typeface="Arial"/>
                  <a:sym typeface="Arial"/>
                </a:rPr>
                <a:t>Accenture (2022) Right Path to Digital Transformation in Logistics. Available at: </a:t>
              </a:r>
              <a:r>
                <a:rPr lang="en-US" sz="1100" u="sng" dirty="0">
                  <a:solidFill>
                    <a:srgbClr val="000000"/>
                  </a:solidFill>
                  <a:latin typeface="Arial"/>
                  <a:ea typeface="Arial"/>
                  <a:cs typeface="Arial"/>
                  <a:sym typeface="Arial"/>
                  <a:hlinkClick r:id="rId23" tooltip="https://www.accenture.com/cr-en/insights/freight-logistics/digital-transformation?utm_source=chatgpt.com"/>
                </a:rPr>
                <a:t>https://www.accenture.com/cr-en/insights/freight-logistics/digital-transformation</a:t>
              </a:r>
            </a:p>
            <a:p>
              <a:pPr algn="l">
                <a:lnSpc>
                  <a:spcPts val="979"/>
                </a:lnSpc>
              </a:pPr>
              <a:endParaRPr lang="en-US" sz="1100" u="sng" dirty="0">
                <a:solidFill>
                  <a:srgbClr val="000000"/>
                </a:solidFill>
                <a:latin typeface="Arial"/>
                <a:ea typeface="Arial"/>
                <a:cs typeface="Arial"/>
                <a:sym typeface="Arial"/>
                <a:hlinkClick r:id="rId23" tooltip="https://www.accenture.com/cr-en/insights/freight-logistics/digital-transformation?utm_source=chatgpt.com"/>
              </a:endParaRPr>
            </a:p>
            <a:p>
              <a:pPr algn="l">
                <a:lnSpc>
                  <a:spcPts val="979"/>
                </a:lnSpc>
              </a:pPr>
              <a:r>
                <a:rPr lang="en-US" sz="1100" u="sng" dirty="0">
                  <a:solidFill>
                    <a:srgbClr val="000000"/>
                  </a:solidFill>
                  <a:latin typeface="Arial"/>
                  <a:ea typeface="Arial"/>
                  <a:cs typeface="Arial"/>
                  <a:sym typeface="Arial"/>
                </a:rPr>
                <a:t>Burnes, B. (2017) Managing Change. 7th </a:t>
              </a:r>
              <a:r>
                <a:rPr lang="en-US" sz="1100" u="sng" dirty="0" err="1">
                  <a:solidFill>
                    <a:srgbClr val="000000"/>
                  </a:solidFill>
                  <a:latin typeface="Arial"/>
                  <a:ea typeface="Arial"/>
                  <a:cs typeface="Arial"/>
                  <a:sym typeface="Arial"/>
                </a:rPr>
                <a:t>edn</a:t>
              </a:r>
              <a:r>
                <a:rPr lang="en-US" sz="1100" u="sng" dirty="0">
                  <a:solidFill>
                    <a:srgbClr val="000000"/>
                  </a:solidFill>
                  <a:latin typeface="Arial"/>
                  <a:ea typeface="Arial"/>
                  <a:cs typeface="Arial"/>
                  <a:sym typeface="Arial"/>
                </a:rPr>
                <a:t>. Harlow: Pearson.</a:t>
              </a:r>
            </a:p>
            <a:p>
              <a:pPr algn="l">
                <a:lnSpc>
                  <a:spcPts val="979"/>
                </a:lnSpc>
              </a:pPr>
              <a:endParaRPr lang="en-US" sz="1100" u="sng" dirty="0">
                <a:solidFill>
                  <a:srgbClr val="000000"/>
                </a:solidFill>
                <a:latin typeface="Arial"/>
                <a:ea typeface="Arial"/>
                <a:cs typeface="Arial"/>
                <a:sym typeface="Arial"/>
              </a:endParaRPr>
            </a:p>
            <a:p>
              <a:pPr algn="l">
                <a:lnSpc>
                  <a:spcPts val="979"/>
                </a:lnSpc>
              </a:pPr>
              <a:r>
                <a:rPr lang="en-US" sz="1100" u="sng" dirty="0">
                  <a:solidFill>
                    <a:srgbClr val="000000"/>
                  </a:solidFill>
                  <a:latin typeface="Arial"/>
                  <a:ea typeface="Arial"/>
                  <a:cs typeface="Arial"/>
                  <a:sym typeface="Arial"/>
                </a:rPr>
                <a:t>Hiatt, J. (2006) ADKAR: A Model for Change in Business, Government and Our Community. Loveland, CO: </a:t>
              </a:r>
              <a:r>
                <a:rPr lang="en-US" sz="1100" u="sng" dirty="0" err="1">
                  <a:solidFill>
                    <a:srgbClr val="000000"/>
                  </a:solidFill>
                  <a:latin typeface="Arial"/>
                  <a:ea typeface="Arial"/>
                  <a:cs typeface="Arial"/>
                  <a:sym typeface="Arial"/>
                </a:rPr>
                <a:t>Prosci</a:t>
              </a:r>
              <a:r>
                <a:rPr lang="en-US" sz="1100" u="sng" dirty="0">
                  <a:solidFill>
                    <a:srgbClr val="000000"/>
                  </a:solidFill>
                  <a:latin typeface="Arial"/>
                  <a:ea typeface="Arial"/>
                  <a:cs typeface="Arial"/>
                  <a:sym typeface="Arial"/>
                </a:rPr>
                <a:t> Research Center.</a:t>
              </a:r>
            </a:p>
            <a:p>
              <a:pPr algn="l">
                <a:lnSpc>
                  <a:spcPts val="979"/>
                </a:lnSpc>
              </a:pPr>
              <a:endParaRPr lang="en-US" sz="1100" u="sng" dirty="0">
                <a:solidFill>
                  <a:srgbClr val="000000"/>
                </a:solidFill>
                <a:latin typeface="Arial"/>
                <a:ea typeface="Arial"/>
                <a:cs typeface="Arial"/>
                <a:sym typeface="Arial"/>
              </a:endParaRPr>
            </a:p>
            <a:p>
              <a:pPr algn="l">
                <a:lnSpc>
                  <a:spcPts val="979"/>
                </a:lnSpc>
              </a:pPr>
              <a:r>
                <a:rPr lang="en-US" sz="1100" u="sng" dirty="0">
                  <a:solidFill>
                    <a:srgbClr val="000000"/>
                  </a:solidFill>
                  <a:latin typeface="Arial"/>
                  <a:ea typeface="Arial"/>
                  <a:cs typeface="Arial"/>
                  <a:sym typeface="Arial"/>
                </a:rPr>
                <a:t>Kotter, J.P. (1996) Leading Change. Boston: Harvard Business School Press.</a:t>
              </a:r>
            </a:p>
            <a:p>
              <a:pPr algn="l">
                <a:lnSpc>
                  <a:spcPts val="979"/>
                </a:lnSpc>
              </a:pPr>
              <a:endParaRPr lang="en-US" sz="1100" u="sng" dirty="0">
                <a:solidFill>
                  <a:srgbClr val="000000"/>
                </a:solidFill>
                <a:latin typeface="Arial"/>
                <a:ea typeface="Arial"/>
                <a:cs typeface="Arial"/>
                <a:sym typeface="Arial"/>
              </a:endParaRPr>
            </a:p>
            <a:p>
              <a:pPr algn="l">
                <a:lnSpc>
                  <a:spcPts val="979"/>
                </a:lnSpc>
              </a:pPr>
              <a:r>
                <a:rPr lang="en-US" sz="1100" u="sng" dirty="0">
                  <a:solidFill>
                    <a:srgbClr val="000000"/>
                  </a:solidFill>
                  <a:latin typeface="Arial"/>
                  <a:ea typeface="Arial"/>
                  <a:cs typeface="Arial"/>
                  <a:sym typeface="Arial"/>
                </a:rPr>
                <a:t>Tesco plc (2024) Annual Report and Financial Statements 2024. London: Tesco plc.</a:t>
              </a:r>
            </a:p>
            <a:p>
              <a:pPr algn="l">
                <a:lnSpc>
                  <a:spcPts val="979"/>
                </a:lnSpc>
              </a:pPr>
              <a:endParaRPr lang="en-US" sz="1100" u="sng" dirty="0">
                <a:solidFill>
                  <a:srgbClr val="000000"/>
                </a:solidFill>
                <a:latin typeface="Arial"/>
                <a:ea typeface="Arial"/>
                <a:cs typeface="Arial"/>
                <a:sym typeface="Arial"/>
              </a:endParaRPr>
            </a:p>
            <a:p>
              <a:pPr algn="l">
                <a:lnSpc>
                  <a:spcPts val="979"/>
                </a:lnSpc>
              </a:pPr>
              <a:r>
                <a:rPr lang="en-US" sz="1100" u="sng" dirty="0" err="1">
                  <a:solidFill>
                    <a:srgbClr val="000000"/>
                  </a:solidFill>
                  <a:latin typeface="Arial"/>
                  <a:ea typeface="Arial"/>
                  <a:cs typeface="Arial"/>
                  <a:sym typeface="Arial"/>
                </a:rPr>
                <a:t>Evouchers</a:t>
              </a:r>
              <a:r>
                <a:rPr lang="en-US" sz="1100" u="sng" dirty="0">
                  <a:solidFill>
                    <a:srgbClr val="000000"/>
                  </a:solidFill>
                  <a:latin typeface="Arial"/>
                  <a:ea typeface="Arial"/>
                  <a:cs typeface="Arial"/>
                  <a:sym typeface="Arial"/>
                </a:rPr>
                <a:t>. (2025). Tesco. [online] Available at: https://help.evouchers.com/hc/en-gb/articles/31237211514641-Tesco [Accessed 19 Nov. 2025].</a:t>
              </a:r>
            </a:p>
            <a:p>
              <a:pPr algn="l">
                <a:lnSpc>
                  <a:spcPts val="1540"/>
                </a:lnSpc>
              </a:pPr>
              <a:endParaRPr lang="en-US" sz="1100" u="sng" dirty="0">
                <a:solidFill>
                  <a:srgbClr val="000000"/>
                </a:solidFill>
                <a:latin typeface="Arial"/>
                <a:ea typeface="Arial"/>
                <a:cs typeface="Arial"/>
                <a:sym typeface="Arial"/>
              </a:endParaRPr>
            </a:p>
            <a:p>
              <a:pPr marL="0" lvl="0" indent="0" algn="l">
                <a:lnSpc>
                  <a:spcPts val="3178"/>
                </a:lnSpc>
                <a:spcBef>
                  <a:spcPct val="0"/>
                </a:spcBef>
              </a:pPr>
              <a:endParaRPr lang="en-US" sz="1100" u="sng" dirty="0">
                <a:solidFill>
                  <a:srgbClr val="000000"/>
                </a:solidFill>
                <a:latin typeface="Arial"/>
                <a:ea typeface="Arial"/>
                <a:cs typeface="Arial"/>
                <a:sym typeface="Arial"/>
              </a:endParaRPr>
            </a:p>
          </p:txBody>
        </p:sp>
      </p:grpSp>
      <p:pic>
        <p:nvPicPr>
          <p:cNvPr id="104" name="Picture 104"/>
          <p:cNvPicPr>
            <a:picLocks noChangeAspect="1"/>
          </p:cNvPicPr>
          <p:nvPr/>
        </p:nvPicPr>
        <p:blipFill>
          <a:blip r:embed="rId24"/>
          <a:stretch>
            <a:fillRect/>
          </a:stretch>
        </p:blipFill>
        <p:spPr>
          <a:xfrm>
            <a:off x="3279894" y="7360400"/>
            <a:ext cx="1267440" cy="1458384"/>
          </a:xfrm>
          <a:prstGeom prst="rect">
            <a:avLst/>
          </a:prstGeom>
        </p:spPr>
      </p:pic>
      <p:pic>
        <p:nvPicPr>
          <p:cNvPr id="105" name="Picture 105"/>
          <p:cNvPicPr>
            <a:picLocks noChangeAspect="1"/>
          </p:cNvPicPr>
          <p:nvPr/>
        </p:nvPicPr>
        <p:blipFill>
          <a:blip r:embed="rId25"/>
          <a:stretch>
            <a:fillRect/>
          </a:stretch>
        </p:blipFill>
        <p:spPr>
          <a:xfrm>
            <a:off x="3282640" y="8816036"/>
            <a:ext cx="1368484" cy="1425437"/>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874</Words>
  <Application>Microsoft Office PowerPoint</Application>
  <PresentationFormat>Custom</PresentationFormat>
  <Paragraphs>57</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 Bold</vt:lpstr>
      <vt:lpstr>Calibri</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Beige Minimal Mind Map Timeline Brainstorm</dc:title>
  <cp:lastModifiedBy>Lucian Jirlaianu</cp:lastModifiedBy>
  <cp:revision>1</cp:revision>
  <dcterms:created xsi:type="dcterms:W3CDTF">2006-08-16T00:00:00Z</dcterms:created>
  <dcterms:modified xsi:type="dcterms:W3CDTF">2025-11-19T12:45:35Z</dcterms:modified>
  <dc:identifier>DAG5Idf7Dok</dc:identifier>
</cp:coreProperties>
</file>