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theme/theme8.xml" ContentType="application/vnd.openxmlformats-officedocument.theme+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6.xml" ContentType="application/vnd.openxmlformats-officedocument.theme+xml"/>
  <Override PartName="/ppt/slideLayouts/slideLayout64.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 id="2147483680" r:id="rId20"/>
  </p:sldMasterIdLst>
  <p:handoutMasterIdLst>
    <p:handoutMasterId r:id="rId57"/>
  </p:handoutMasterIdLst>
  <p:sldIdLst>
    <p:sldId id="256" r:id="rId21"/>
    <p:sldId id="292" r:id="rId22"/>
    <p:sldId id="302" r:id="rId23"/>
    <p:sldId id="303" r:id="rId24"/>
    <p:sldId id="304" r:id="rId25"/>
    <p:sldId id="306" r:id="rId26"/>
    <p:sldId id="307" r:id="rId27"/>
    <p:sldId id="259" r:id="rId28"/>
    <p:sldId id="260" r:id="rId29"/>
    <p:sldId id="261" r:id="rId30"/>
    <p:sldId id="262" r:id="rId31"/>
    <p:sldId id="264" r:id="rId32"/>
    <p:sldId id="267" r:id="rId33"/>
    <p:sldId id="274" r:id="rId34"/>
    <p:sldId id="317" r:id="rId35"/>
    <p:sldId id="268" r:id="rId36"/>
    <p:sldId id="310" r:id="rId37"/>
    <p:sldId id="308" r:id="rId38"/>
    <p:sldId id="309" r:id="rId39"/>
    <p:sldId id="316" r:id="rId40"/>
    <p:sldId id="291" r:id="rId41"/>
    <p:sldId id="290" r:id="rId42"/>
    <p:sldId id="289" r:id="rId43"/>
    <p:sldId id="295" r:id="rId44"/>
    <p:sldId id="288" r:id="rId45"/>
    <p:sldId id="296" r:id="rId46"/>
    <p:sldId id="297" r:id="rId47"/>
    <p:sldId id="298" r:id="rId48"/>
    <p:sldId id="299" r:id="rId49"/>
    <p:sldId id="293" r:id="rId50"/>
    <p:sldId id="300" r:id="rId51"/>
    <p:sldId id="318" r:id="rId52"/>
    <p:sldId id="321" r:id="rId53"/>
    <p:sldId id="320" r:id="rId54"/>
    <p:sldId id="319" r:id="rId55"/>
    <p:sldId id="315" r:id="rId5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21" autoAdjust="0"/>
    <p:restoredTop sz="94660"/>
  </p:normalViewPr>
  <p:slideViewPr>
    <p:cSldViewPr>
      <p:cViewPr varScale="1">
        <p:scale>
          <a:sx n="88" d="100"/>
          <a:sy n="88" d="100"/>
        </p:scale>
        <p:origin x="900" y="5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slide" Target="slides/slide35.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8" Type="http://schemas.openxmlformats.org/officeDocument/2006/relationships/slideMaster" Target="slideMasters/slideMaster5.xml"/><Relationship Id="rId51" Type="http://schemas.openxmlformats.org/officeDocument/2006/relationships/slide" Target="slides/slide3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handoutMaster" Target="handoutMasters/handoutMaster1.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80407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6765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7933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30374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69665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246952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282196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1285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17429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89572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21309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551903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498723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15539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84804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17090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6956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388121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099335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91611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678149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113616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2609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13560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823943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803389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939793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08674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1477855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54406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22696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734160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0547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38006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822449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535946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351434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3284079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519668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138635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070377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4658060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406093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0960471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913377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0640736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791353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121789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8710476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027850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5006147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4993672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13601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9633648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7815100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62427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533217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625037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7276711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4749605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500182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1535315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6956372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1/26/2023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10.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5.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6.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1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7.xml"/><Relationship Id="rId1"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5592878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1485253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56453709"/>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70196921"/>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81360115"/>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507106903"/>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5262142"/>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103933"/>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9537261"/>
      </p:ext>
    </p:extLst>
  </p:cSld>
  <p:clrMap bg1="lt1" tx1="dk1" bg2="lt2" tx2="dk2" accent1="accent1" accent2="accent2" accent3="accent3" accent4="accent4" accent5="accent5" accent6="accent6" hlink="hlink" folHlink="folHlink"/>
  <p:sldLayoutIdLst>
    <p:sldLayoutId id="214748373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92851427"/>
      </p:ext>
    </p:extLst>
  </p:cSld>
  <p:clrMap bg1="lt1" tx1="dk1" bg2="lt2" tx2="dk2" accent1="accent1" accent2="accent2" accent3="accent3" accent4="accent4" accent5="accent5" accent6="accent6" hlink="hlink" folHlink="folHlink"/>
  <p:sldLayoutIdLst>
    <p:sldLayoutId id="2147483740"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35005432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770989692"/>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3064543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98243844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395914009"/>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9574740"/>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25.tmp"/><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19.xml"/><Relationship Id="rId1" Type="http://schemas.openxmlformats.org/officeDocument/2006/relationships/video" Target="https://www.youtube.com/embed/pGTsI0kZ460?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6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35.xml.rels><?xml version="1.0" encoding="UTF-8" standalone="yes"?>
<Relationships xmlns="http://schemas.openxmlformats.org/package/2006/relationships"><Relationship Id="rId2" Type="http://schemas.openxmlformats.org/officeDocument/2006/relationships/image" Target="../media/image28.tmp"/><Relationship Id="rId1" Type="http://schemas.openxmlformats.org/officeDocument/2006/relationships/slideLayout" Target="../slideLayouts/slideLayout6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24744"/>
            <a:ext cx="4013052" cy="4320480"/>
          </a:xfrm>
        </p:spPr>
        <p:txBody>
          <a:bodyPr>
            <a:normAutofit fontScale="90000"/>
          </a:bodyPr>
          <a:lstStyle/>
          <a:p>
            <a:br>
              <a:rPr lang="en-GB" b="1" dirty="0"/>
            </a:br>
            <a:br>
              <a:rPr lang="en-GB" b="1" dirty="0"/>
            </a:br>
            <a:r>
              <a:rPr lang="en-GB" b="1" dirty="0"/>
              <a:t>Business Skills</a:t>
            </a:r>
            <a:br>
              <a:rPr lang="en-GB" b="1" dirty="0"/>
            </a:br>
            <a:br>
              <a:rPr lang="en-GB" b="1" dirty="0"/>
            </a:br>
            <a:r>
              <a:rPr lang="en-GB" b="1" dirty="0"/>
              <a:t>Week 4: Becoming </a:t>
            </a:r>
            <a:r>
              <a:rPr lang="en-GB" b="1"/>
              <a:t>an Independent Learner</a:t>
            </a:r>
            <a:br>
              <a:rPr lang="en-GB" b="1" dirty="0"/>
            </a:br>
            <a:br>
              <a:rPr lang="en-GB" b="1" dirty="0"/>
            </a:br>
            <a:r>
              <a:rPr lang="en-GB" b="1" dirty="0"/>
              <a:t>Part 1: An Introduction to Academic Writing</a:t>
            </a:r>
            <a:br>
              <a:rPr lang="en-GB" b="1" dirty="0"/>
            </a:br>
            <a:br>
              <a:rPr lang="en-GB" b="1" dirty="0"/>
            </a:br>
            <a:r>
              <a:rPr lang="en-GB" b="1" dirty="0"/>
              <a:t>Part 2: Writing in the Third Person </a:t>
            </a:r>
            <a:br>
              <a:rPr lang="en-GB" dirty="0"/>
            </a:br>
            <a:br>
              <a:rPr lang="en-GB" dirty="0"/>
            </a:b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1C5AE-6FC9-425A-B45F-E3FEC0F2146D}"/>
              </a:ext>
            </a:extLst>
          </p:cNvPr>
          <p:cNvSpPr>
            <a:spLocks noGrp="1"/>
          </p:cNvSpPr>
          <p:nvPr>
            <p:ph type="title"/>
          </p:nvPr>
        </p:nvSpPr>
        <p:spPr>
          <a:xfrm>
            <a:off x="2267744" y="2492896"/>
            <a:ext cx="6518548" cy="1224136"/>
          </a:xfrm>
        </p:spPr>
        <p:txBody>
          <a:bodyPr/>
          <a:lstStyle/>
          <a:p>
            <a:r>
              <a:rPr lang="en-GB" sz="4000" b="1" dirty="0"/>
              <a:t>Part  1: An Introduction to Academic Writing</a:t>
            </a:r>
          </a:p>
        </p:txBody>
      </p:sp>
      <p:sp>
        <p:nvSpPr>
          <p:cNvPr id="3" name="Arrow: Right 2">
            <a:extLst>
              <a:ext uri="{FF2B5EF4-FFF2-40B4-BE49-F238E27FC236}">
                <a16:creationId xmlns:a16="http://schemas.microsoft.com/office/drawing/2014/main" id="{72A6C9ED-4425-4D66-98EB-C855068888EE}"/>
              </a:ext>
            </a:extLst>
          </p:cNvPr>
          <p:cNvSpPr/>
          <p:nvPr/>
        </p:nvSpPr>
        <p:spPr>
          <a:xfrm>
            <a:off x="4932040" y="4005064"/>
            <a:ext cx="2448272" cy="89351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77041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D1D0D-099C-4F5E-8326-69E0BF068AA9}"/>
              </a:ext>
            </a:extLst>
          </p:cNvPr>
          <p:cNvSpPr>
            <a:spLocks noGrp="1"/>
          </p:cNvSpPr>
          <p:nvPr>
            <p:ph type="title"/>
          </p:nvPr>
        </p:nvSpPr>
        <p:spPr/>
        <p:txBody>
          <a:bodyPr/>
          <a:lstStyle/>
          <a:p>
            <a:r>
              <a:rPr lang="en-GB" sz="4000" b="1" dirty="0"/>
              <a:t>Learning Objectives</a:t>
            </a:r>
          </a:p>
        </p:txBody>
      </p:sp>
      <p:sp>
        <p:nvSpPr>
          <p:cNvPr id="3" name="Content Placeholder 2">
            <a:extLst>
              <a:ext uri="{FF2B5EF4-FFF2-40B4-BE49-F238E27FC236}">
                <a16:creationId xmlns:a16="http://schemas.microsoft.com/office/drawing/2014/main" id="{16CC8C3A-2C17-4DDF-9E51-3B9D279DA042}"/>
              </a:ext>
            </a:extLst>
          </p:cNvPr>
          <p:cNvSpPr>
            <a:spLocks noGrp="1"/>
          </p:cNvSpPr>
          <p:nvPr>
            <p:ph idx="1"/>
          </p:nvPr>
        </p:nvSpPr>
        <p:spPr/>
        <p:txBody>
          <a:bodyPr/>
          <a:lstStyle/>
          <a:p>
            <a:pPr marL="0" indent="0">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Upon completion of this session, you should be able to demonstrate the ability to:</a:t>
            </a:r>
          </a:p>
          <a:p>
            <a:r>
              <a:rPr lang="en-GB" dirty="0">
                <a:latin typeface="Calibri" panose="020F0502020204030204" pitchFamily="34" charset="0"/>
                <a:ea typeface="Calibri" panose="020F0502020204030204" pitchFamily="34" charset="0"/>
                <a:cs typeface="Times New Roman" panose="02020603050405020304" pitchFamily="18" charset="0"/>
              </a:rPr>
              <a:t>o</a:t>
            </a:r>
            <a:r>
              <a:rPr lang="en-GB" sz="2800" dirty="0">
                <a:effectLst/>
                <a:latin typeface="Calibri" panose="020F0502020204030204" pitchFamily="34" charset="0"/>
                <a:ea typeface="Calibri" panose="020F0502020204030204" pitchFamily="34" charset="0"/>
                <a:cs typeface="Times New Roman" panose="02020603050405020304" pitchFamily="18" charset="0"/>
              </a:rPr>
              <a:t>rganise and structure material for academic assignments</a:t>
            </a:r>
          </a:p>
          <a:p>
            <a:r>
              <a:rPr lang="en-GB" dirty="0"/>
              <a:t>distinguish the difference between 1</a:t>
            </a:r>
            <a:r>
              <a:rPr lang="en-GB" baseline="30000" dirty="0"/>
              <a:t>st</a:t>
            </a:r>
            <a:r>
              <a:rPr lang="en-GB" dirty="0"/>
              <a:t> 2</a:t>
            </a:r>
            <a:r>
              <a:rPr lang="en-GB" baseline="30000" dirty="0"/>
              <a:t>nd</a:t>
            </a:r>
            <a:r>
              <a:rPr lang="en-GB" dirty="0"/>
              <a:t> and 3</a:t>
            </a:r>
            <a:r>
              <a:rPr lang="en-GB" baseline="30000" dirty="0"/>
              <a:t>rd</a:t>
            </a:r>
            <a:r>
              <a:rPr lang="en-GB" dirty="0"/>
              <a:t> person language </a:t>
            </a:r>
          </a:p>
        </p:txBody>
      </p:sp>
    </p:spTree>
    <p:extLst>
      <p:ext uri="{BB962C8B-B14F-4D97-AF65-F5344CB8AC3E}">
        <p14:creationId xmlns:p14="http://schemas.microsoft.com/office/powerpoint/2010/main" val="1122573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5E5D1-6F75-4152-B6F6-B615CEB67C33}"/>
              </a:ext>
            </a:extLst>
          </p:cNvPr>
          <p:cNvSpPr>
            <a:spLocks noGrp="1"/>
          </p:cNvSpPr>
          <p:nvPr>
            <p:ph type="title"/>
          </p:nvPr>
        </p:nvSpPr>
        <p:spPr/>
        <p:txBody>
          <a:bodyPr/>
          <a:lstStyle/>
          <a:p>
            <a:r>
              <a:rPr lang="en-GB" sz="4000" b="1" dirty="0"/>
              <a:t>Essential Reading</a:t>
            </a:r>
          </a:p>
        </p:txBody>
      </p:sp>
      <p:sp>
        <p:nvSpPr>
          <p:cNvPr id="3" name="Content Placeholder 2">
            <a:extLst>
              <a:ext uri="{FF2B5EF4-FFF2-40B4-BE49-F238E27FC236}">
                <a16:creationId xmlns:a16="http://schemas.microsoft.com/office/drawing/2014/main" id="{5FA87F78-8137-41D9-8FFA-D5E0F9034F59}"/>
              </a:ext>
            </a:extLst>
          </p:cNvPr>
          <p:cNvSpPr>
            <a:spLocks noGrp="1"/>
          </p:cNvSpPr>
          <p:nvPr>
            <p:ph idx="1"/>
          </p:nvPr>
        </p:nvSpPr>
        <p:spPr>
          <a:xfrm>
            <a:off x="628650" y="1124744"/>
            <a:ext cx="7886700" cy="5052219"/>
          </a:xfrm>
        </p:spPr>
        <p:txBody>
          <a:bodyPr/>
          <a:lstStyle/>
          <a:p>
            <a:r>
              <a:rPr lang="en-GB" sz="2400" dirty="0"/>
              <a:t>To help improve your academic writing skills, it is advised that you take time to read The Study Skills Handbook by Stella Cottrell via our online reading list tab on Moodle.</a:t>
            </a:r>
          </a:p>
          <a:p>
            <a:r>
              <a:rPr lang="en-GB" sz="2400" dirty="0"/>
              <a:t>You could also click on the Module Information tab on our Moodle page and download </a:t>
            </a:r>
            <a:r>
              <a:rPr lang="en-GB" sz="2400" b="1" dirty="0"/>
              <a:t>‘Academic Writing Tips Essays and Reports’ </a:t>
            </a:r>
            <a:r>
              <a:rPr lang="en-GB" sz="2400" dirty="0"/>
              <a:t>for more information on how to:</a:t>
            </a:r>
          </a:p>
          <a:p>
            <a:r>
              <a:rPr lang="en-GB" sz="2400" dirty="0"/>
              <a:t>Recognise the differences between essays and reports</a:t>
            </a:r>
          </a:p>
          <a:p>
            <a:r>
              <a:rPr lang="en-GB" sz="2400" dirty="0"/>
              <a:t>Understand the structure of an academic report</a:t>
            </a:r>
          </a:p>
          <a:p>
            <a:r>
              <a:rPr lang="en-GB" sz="2400" dirty="0"/>
              <a:t>Understand the structure of an academic essay</a:t>
            </a:r>
          </a:p>
          <a:p>
            <a:pPr marL="0" indent="0">
              <a:buNone/>
            </a:pPr>
            <a:r>
              <a:rPr lang="en-GB" sz="2800" dirty="0"/>
              <a:t>*</a:t>
            </a:r>
            <a:r>
              <a:rPr lang="en-GB" sz="2400" dirty="0"/>
              <a:t>If you require further assistance, please speak to your lecturer. </a:t>
            </a:r>
          </a:p>
          <a:p>
            <a:pPr marL="0" indent="0">
              <a:buNone/>
            </a:pPr>
            <a:endParaRPr lang="en-GB" dirty="0"/>
          </a:p>
        </p:txBody>
      </p:sp>
    </p:spTree>
    <p:extLst>
      <p:ext uri="{BB962C8B-B14F-4D97-AF65-F5344CB8AC3E}">
        <p14:creationId xmlns:p14="http://schemas.microsoft.com/office/powerpoint/2010/main" val="1285893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2A4D5-A1CC-4B8D-8879-16413DEA8BBA}"/>
              </a:ext>
            </a:extLst>
          </p:cNvPr>
          <p:cNvSpPr>
            <a:spLocks noGrp="1"/>
          </p:cNvSpPr>
          <p:nvPr>
            <p:ph type="title"/>
          </p:nvPr>
        </p:nvSpPr>
        <p:spPr/>
        <p:txBody>
          <a:bodyPr/>
          <a:lstStyle/>
          <a:p>
            <a:r>
              <a:rPr lang="en-GB" sz="4000" b="1" dirty="0"/>
              <a:t>Business Skills Module Handbook</a:t>
            </a:r>
          </a:p>
        </p:txBody>
      </p:sp>
      <p:sp>
        <p:nvSpPr>
          <p:cNvPr id="3" name="Content Placeholder 2">
            <a:extLst>
              <a:ext uri="{FF2B5EF4-FFF2-40B4-BE49-F238E27FC236}">
                <a16:creationId xmlns:a16="http://schemas.microsoft.com/office/drawing/2014/main" id="{18F842BB-4DE8-4F5D-98CE-729F7E92629E}"/>
              </a:ext>
            </a:extLst>
          </p:cNvPr>
          <p:cNvSpPr>
            <a:spLocks noGrp="1"/>
          </p:cNvSpPr>
          <p:nvPr>
            <p:ph idx="1"/>
          </p:nvPr>
        </p:nvSpPr>
        <p:spPr>
          <a:xfrm>
            <a:off x="628650" y="1844825"/>
            <a:ext cx="7886700" cy="4032448"/>
          </a:xfrm>
        </p:spPr>
        <p:txBody>
          <a:bodyPr/>
          <a:lstStyle/>
          <a:p>
            <a:pPr marL="0" indent="0">
              <a:lnSpc>
                <a:spcPct val="100000"/>
              </a:lnSpc>
              <a:buNone/>
            </a:pPr>
            <a:r>
              <a:rPr lang="en-GB" sz="2400" dirty="0"/>
              <a:t>Your lecturers are here to help but you should refer to the module handbook regularly for information about the module, assessments and assessment criteria. </a:t>
            </a:r>
          </a:p>
          <a:p>
            <a:pPr marL="0" indent="0">
              <a:lnSpc>
                <a:spcPct val="100000"/>
              </a:lnSpc>
              <a:buNone/>
            </a:pPr>
            <a:endParaRPr lang="en-GB" sz="2400" dirty="0"/>
          </a:p>
          <a:p>
            <a:pPr marL="0" inden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Let’s familiarise ourselves with some of the terms included in the assessment criteria. </a:t>
            </a:r>
          </a:p>
          <a:p>
            <a:pPr marL="0" indent="0">
              <a:buNone/>
            </a:pPr>
            <a:endParaRPr lang="en-GB" sz="2400" dirty="0"/>
          </a:p>
          <a:p>
            <a:endParaRPr lang="en-GB" dirty="0"/>
          </a:p>
        </p:txBody>
      </p:sp>
      <p:sp>
        <p:nvSpPr>
          <p:cNvPr id="4" name="Arrow: Right 3">
            <a:extLst>
              <a:ext uri="{FF2B5EF4-FFF2-40B4-BE49-F238E27FC236}">
                <a16:creationId xmlns:a16="http://schemas.microsoft.com/office/drawing/2014/main" id="{8FEC6938-D8F2-42EE-917D-6608B4B2899B}"/>
              </a:ext>
            </a:extLst>
          </p:cNvPr>
          <p:cNvSpPr/>
          <p:nvPr/>
        </p:nvSpPr>
        <p:spPr>
          <a:xfrm>
            <a:off x="3923928" y="4005064"/>
            <a:ext cx="2448272"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93928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B795A-A470-4BC3-A76E-33806B037A41}"/>
              </a:ext>
            </a:extLst>
          </p:cNvPr>
          <p:cNvSpPr>
            <a:spLocks noGrp="1"/>
          </p:cNvSpPr>
          <p:nvPr>
            <p:ph type="title"/>
          </p:nvPr>
        </p:nvSpPr>
        <p:spPr/>
        <p:txBody>
          <a:bodyPr/>
          <a:lstStyle/>
          <a:p>
            <a:r>
              <a:rPr lang="en-GB" sz="4000" b="1" dirty="0"/>
              <a:t>Key Terms</a:t>
            </a:r>
          </a:p>
        </p:txBody>
      </p:sp>
      <p:sp>
        <p:nvSpPr>
          <p:cNvPr id="3" name="Content Placeholder 2">
            <a:extLst>
              <a:ext uri="{FF2B5EF4-FFF2-40B4-BE49-F238E27FC236}">
                <a16:creationId xmlns:a16="http://schemas.microsoft.com/office/drawing/2014/main" id="{8178889F-E77D-4471-991A-9196225DE8CB}"/>
              </a:ext>
            </a:extLst>
          </p:cNvPr>
          <p:cNvSpPr>
            <a:spLocks noGrp="1"/>
          </p:cNvSpPr>
          <p:nvPr>
            <p:ph idx="1"/>
          </p:nvPr>
        </p:nvSpPr>
        <p:spPr>
          <a:xfrm>
            <a:off x="628650" y="1196752"/>
            <a:ext cx="7886700" cy="4980211"/>
          </a:xfrm>
        </p:spPr>
        <p:txBody>
          <a:bodyPr/>
          <a:lstStyle/>
          <a:p>
            <a:pPr marL="342900" lvl="0" indent="-342900" fontAlgn="base">
              <a:lnSpc>
                <a:spcPct val="107000"/>
              </a:lnSpc>
              <a:spcAft>
                <a:spcPts val="800"/>
              </a:spcAft>
              <a:buFont typeface="Arial" panose="020B0604020202020204" pitchFamily="34" charset="0"/>
              <a:buChar char="•"/>
              <a:tabLst>
                <a:tab pos="457200" algn="l"/>
              </a:tabLst>
            </a:pPr>
            <a:r>
              <a:rPr lang="en-US" sz="2400" b="1" dirty="0"/>
              <a:t>Critically Evaluate:</a:t>
            </a:r>
            <a:r>
              <a:rPr lang="en-US" sz="2400" dirty="0"/>
              <a:t> Weigh arguments for and against something, assessing the strength of the evidence on both sides </a:t>
            </a:r>
            <a:endParaRPr lang="en-GB" sz="2400" dirty="0"/>
          </a:p>
          <a:p>
            <a:pPr marL="342900" lvl="0" indent="-342900" fontAlgn="base">
              <a:lnSpc>
                <a:spcPct val="107000"/>
              </a:lnSpc>
              <a:spcAft>
                <a:spcPts val="800"/>
              </a:spcAft>
              <a:buFont typeface="Arial" panose="020B0604020202020204" pitchFamily="34" charset="0"/>
              <a:buChar char="•"/>
              <a:tabLst>
                <a:tab pos="457200" algn="l"/>
              </a:tabLst>
            </a:pPr>
            <a:r>
              <a:rPr lang="en-GB" sz="2400" b="1" dirty="0"/>
              <a:t>Analyse:</a:t>
            </a:r>
            <a:r>
              <a:rPr lang="en-GB" sz="2400" dirty="0"/>
              <a:t> Examine in very close detail; identify important points and key features </a:t>
            </a:r>
          </a:p>
          <a:p>
            <a:pPr marL="342900" lvl="0" indent="-342900" fontAlgn="base">
              <a:lnSpc>
                <a:spcPct val="107000"/>
              </a:lnSpc>
              <a:spcAft>
                <a:spcPts val="800"/>
              </a:spcAft>
              <a:buFont typeface="Arial" panose="020B0604020202020204" pitchFamily="34" charset="0"/>
              <a:buChar char="•"/>
              <a:tabLst>
                <a:tab pos="457200" algn="l"/>
              </a:tabLst>
            </a:pPr>
            <a:r>
              <a:rPr lang="en-US" sz="2400" b="1" dirty="0"/>
              <a:t>Compare:</a:t>
            </a:r>
            <a:r>
              <a:rPr lang="en-US" sz="2400" dirty="0"/>
              <a:t> Show how two or more things are similar. Indicate the relevance or consequences of these similarities</a:t>
            </a:r>
            <a:endParaRPr lang="en-GB" sz="2400" dirty="0"/>
          </a:p>
          <a:p>
            <a:pPr marL="342900" lvl="0" indent="-342900" fontAlgn="base">
              <a:lnSpc>
                <a:spcPct val="107000"/>
              </a:lnSpc>
              <a:spcAft>
                <a:spcPts val="800"/>
              </a:spcAft>
              <a:buFont typeface="Arial" panose="020B0604020202020204" pitchFamily="34" charset="0"/>
              <a:buChar char="•"/>
              <a:tabLst>
                <a:tab pos="457200" algn="l"/>
              </a:tabLst>
            </a:pPr>
            <a:r>
              <a:rPr lang="en-US" sz="2400" b="1" dirty="0"/>
              <a:t>Contrast: </a:t>
            </a:r>
            <a:r>
              <a:rPr lang="en-US" sz="2400" dirty="0"/>
              <a:t>Set two or more arguments in opposition to draw out differences. give reasons why one may be preferable</a:t>
            </a:r>
            <a:endParaRPr lang="en-GB" sz="2400" dirty="0"/>
          </a:p>
          <a:p>
            <a:pPr fontAlgn="base">
              <a:lnSpc>
                <a:spcPct val="107000"/>
              </a:lnSpc>
              <a:spcAft>
                <a:spcPts val="800"/>
              </a:spcAft>
            </a:pPr>
            <a:r>
              <a:rPr lang="en-GB" sz="2400" dirty="0"/>
              <a:t> </a:t>
            </a:r>
          </a:p>
          <a:p>
            <a:endParaRPr lang="en-GB" dirty="0"/>
          </a:p>
        </p:txBody>
      </p:sp>
    </p:spTree>
    <p:extLst>
      <p:ext uri="{BB962C8B-B14F-4D97-AF65-F5344CB8AC3E}">
        <p14:creationId xmlns:p14="http://schemas.microsoft.com/office/powerpoint/2010/main" val="352139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90884-2231-4B0D-B0EC-BAC771A5927E}"/>
              </a:ext>
            </a:extLst>
          </p:cNvPr>
          <p:cNvSpPr>
            <a:spLocks noGrp="1"/>
          </p:cNvSpPr>
          <p:nvPr>
            <p:ph type="title"/>
          </p:nvPr>
        </p:nvSpPr>
        <p:spPr/>
        <p:txBody>
          <a:bodyPr/>
          <a:lstStyle/>
          <a:p>
            <a:r>
              <a:rPr lang="en-GB" sz="4000" b="1" dirty="0"/>
              <a:t>Key Terms</a:t>
            </a:r>
          </a:p>
        </p:txBody>
      </p:sp>
      <p:sp>
        <p:nvSpPr>
          <p:cNvPr id="3" name="Content Placeholder 2">
            <a:extLst>
              <a:ext uri="{FF2B5EF4-FFF2-40B4-BE49-F238E27FC236}">
                <a16:creationId xmlns:a16="http://schemas.microsoft.com/office/drawing/2014/main" id="{D70A7AEB-1F56-460F-B3C4-B1144809C785}"/>
              </a:ext>
            </a:extLst>
          </p:cNvPr>
          <p:cNvSpPr>
            <a:spLocks noGrp="1"/>
          </p:cNvSpPr>
          <p:nvPr>
            <p:ph idx="1"/>
          </p:nvPr>
        </p:nvSpPr>
        <p:spPr>
          <a:xfrm>
            <a:off x="539552" y="1196752"/>
            <a:ext cx="7975798" cy="4980211"/>
          </a:xfrm>
        </p:spPr>
        <p:txBody>
          <a:bodyPr/>
          <a:lstStyle/>
          <a:p>
            <a:pPr marL="0" indent="0">
              <a:spcAft>
                <a:spcPts val="600"/>
              </a:spcAft>
              <a:buNone/>
            </a:pPr>
            <a:r>
              <a:rPr lang="en-GB" sz="2400" b="1" dirty="0"/>
              <a:t>Synthesis:</a:t>
            </a:r>
            <a:r>
              <a:rPr lang="en-GB" sz="2400" dirty="0"/>
              <a:t> </a:t>
            </a:r>
            <a:r>
              <a:rPr lang="en-GB" sz="2400" dirty="0">
                <a:cs typeface="Calibri" panose="020F0502020204030204" pitchFamily="34" charset="0"/>
              </a:rPr>
              <a:t>C</a:t>
            </a:r>
            <a:r>
              <a:rPr lang="en-GB" sz="2400" dirty="0">
                <a:effectLst/>
                <a:ea typeface="Calibri" panose="020F0502020204030204" pitchFamily="34" charset="0"/>
                <a:cs typeface="Calibri" panose="020F0502020204030204" pitchFamily="34" charset="0"/>
              </a:rPr>
              <a:t>ombining</a:t>
            </a:r>
            <a:r>
              <a:rPr lang="en-GB" sz="2400" b="1" dirty="0">
                <a:effectLst/>
                <a:ea typeface="Calibri" panose="020F0502020204030204" pitchFamily="34" charset="0"/>
                <a:cs typeface="Calibri" panose="020F0502020204030204" pitchFamily="34" charset="0"/>
              </a:rPr>
              <a:t> </a:t>
            </a:r>
            <a:r>
              <a:rPr lang="en-GB" sz="2400" dirty="0">
                <a:effectLst/>
                <a:ea typeface="Calibri" panose="020F0502020204030204" pitchFamily="34" charset="0"/>
                <a:cs typeface="Calibri" panose="020F0502020204030204" pitchFamily="34" charset="0"/>
              </a:rPr>
              <a:t>multiple sources and ideas. As a writer, you will use information from several sources to create new ideas based on your analysis of what you have read.</a:t>
            </a:r>
          </a:p>
          <a:p>
            <a:pPr marL="0" indent="0">
              <a:spcAft>
                <a:spcPts val="600"/>
              </a:spcAft>
              <a:buNone/>
            </a:pPr>
            <a:r>
              <a:rPr lang="en-GB" sz="2400" b="1" dirty="0">
                <a:ea typeface="Calibri" panose="020F0502020204030204" pitchFamily="34" charset="0"/>
                <a:cs typeface="Calibri" panose="020F0502020204030204" pitchFamily="34" charset="0"/>
              </a:rPr>
              <a:t>Research:</a:t>
            </a:r>
          </a:p>
          <a:p>
            <a:pPr marL="0" indent="0">
              <a:buNone/>
            </a:pPr>
            <a:r>
              <a:rPr lang="en-GB" sz="2400" dirty="0"/>
              <a:t>Key Attributes:</a:t>
            </a:r>
          </a:p>
          <a:p>
            <a:r>
              <a:rPr lang="en-GB" sz="2400" dirty="0"/>
              <a:t>To review and synthesise existing knowledge</a:t>
            </a:r>
          </a:p>
          <a:p>
            <a:r>
              <a:rPr lang="en-GB" sz="2400" dirty="0"/>
              <a:t>To investigate an existing situation or problem</a:t>
            </a:r>
          </a:p>
          <a:p>
            <a:r>
              <a:rPr lang="en-GB" sz="2400" dirty="0"/>
              <a:t>To explore and analyse more general issues</a:t>
            </a:r>
          </a:p>
          <a:p>
            <a:r>
              <a:rPr lang="en-GB" sz="2400" dirty="0"/>
              <a:t>To provide solutions to a problem</a:t>
            </a:r>
          </a:p>
          <a:p>
            <a:r>
              <a:rPr lang="en-GB" sz="2400" dirty="0"/>
              <a:t>To generate new knowledge</a:t>
            </a:r>
          </a:p>
          <a:p>
            <a:pPr marL="0" indent="0" algn="r">
              <a:buNone/>
            </a:pPr>
            <a:r>
              <a:rPr lang="en-GB" sz="2400" dirty="0"/>
              <a:t>(Saunders, Lewis and Thornhill, 2018)</a:t>
            </a:r>
          </a:p>
          <a:p>
            <a:pPr marL="0" indent="0">
              <a:spcAft>
                <a:spcPts val="600"/>
              </a:spcAft>
              <a:buNone/>
            </a:pPr>
            <a:endParaRPr lang="en-GB" sz="2400" dirty="0">
              <a:effectLst/>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801477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Academic writing is:</a:t>
            </a:r>
          </a:p>
        </p:txBody>
      </p:sp>
      <p:sp>
        <p:nvSpPr>
          <p:cNvPr id="3" name="Content Placeholder 2"/>
          <p:cNvSpPr>
            <a:spLocks noGrp="1"/>
          </p:cNvSpPr>
          <p:nvPr>
            <p:ph idx="1"/>
          </p:nvPr>
        </p:nvSpPr>
        <p:spPr>
          <a:xfrm>
            <a:off x="615264" y="1412776"/>
            <a:ext cx="8061191" cy="4536504"/>
          </a:xfrm>
        </p:spPr>
        <p:txBody>
          <a:bodyPr>
            <a:normAutofit/>
          </a:bodyPr>
          <a:lstStyle/>
          <a:p>
            <a:pPr>
              <a:spcAft>
                <a:spcPct val="0"/>
              </a:spcAft>
            </a:pPr>
            <a:endParaRPr lang="en-US" altLang="en-US" b="1" dirty="0">
              <a:solidFill>
                <a:srgbClr val="FF0000"/>
              </a:solidFill>
            </a:endParaRPr>
          </a:p>
          <a:p>
            <a:pPr>
              <a:spcAft>
                <a:spcPct val="0"/>
              </a:spcAft>
            </a:pPr>
            <a:r>
              <a:rPr lang="en-US" altLang="en-US" sz="2400" b="1" dirty="0"/>
              <a:t>Planned and focused: </a:t>
            </a:r>
            <a:r>
              <a:rPr lang="en-US" altLang="en-US" sz="2400" dirty="0"/>
              <a:t>it answers the question and demonstrates an understanding of the subject.</a:t>
            </a:r>
          </a:p>
          <a:p>
            <a:pPr>
              <a:spcAft>
                <a:spcPct val="0"/>
              </a:spcAft>
            </a:pPr>
            <a:r>
              <a:rPr lang="en-US" altLang="en-US" sz="2400" b="1" dirty="0"/>
              <a:t>Structured:</a:t>
            </a:r>
            <a:r>
              <a:rPr lang="en-US" altLang="en-US" sz="2400" dirty="0"/>
              <a:t> it is coherent, written in a logical order, and brings together related points and material.</a:t>
            </a:r>
          </a:p>
          <a:p>
            <a:pPr>
              <a:spcAft>
                <a:spcPct val="0"/>
              </a:spcAft>
            </a:pPr>
            <a:r>
              <a:rPr lang="en-US" altLang="en-US" sz="2400" b="1" dirty="0"/>
              <a:t>Evidenced: </a:t>
            </a:r>
            <a:r>
              <a:rPr lang="en-US" altLang="en-US" sz="2400" dirty="0"/>
              <a:t>it</a:t>
            </a:r>
            <a:r>
              <a:rPr lang="en-US" altLang="en-US" sz="2400" b="1" dirty="0"/>
              <a:t> </a:t>
            </a:r>
            <a:r>
              <a:rPr lang="en-US" altLang="en-US" sz="2400" dirty="0"/>
              <a:t>demonstrates knowledge of the subject area, supports opinions and arguments with evidence, and is referenced accurately.</a:t>
            </a:r>
          </a:p>
          <a:p>
            <a:pPr>
              <a:spcAft>
                <a:spcPct val="0"/>
              </a:spcAft>
            </a:pPr>
            <a:r>
              <a:rPr lang="en-US" altLang="en-US" sz="2400" b="1" dirty="0"/>
              <a:t>Formal in tone and style: </a:t>
            </a:r>
            <a:r>
              <a:rPr lang="en-US" altLang="en-US" sz="2400" dirty="0"/>
              <a:t>it</a:t>
            </a:r>
            <a:r>
              <a:rPr lang="en-US" altLang="en-US" sz="2400" b="1" dirty="0"/>
              <a:t> </a:t>
            </a:r>
            <a:r>
              <a:rPr lang="en-US" altLang="en-US" sz="2400" dirty="0"/>
              <a:t>uses appropriate language and tenses, and is clear, concise and balanced.</a:t>
            </a:r>
          </a:p>
          <a:p>
            <a:pPr marL="0" indent="0" algn="r">
              <a:spcAft>
                <a:spcPct val="0"/>
              </a:spcAft>
              <a:buNone/>
            </a:pPr>
            <a:r>
              <a:rPr lang="en-US" altLang="en-US" sz="2400" dirty="0"/>
              <a:t>(Cottrell, 2019)</a:t>
            </a:r>
          </a:p>
          <a:p>
            <a:pPr marL="0" indent="0">
              <a:buNone/>
            </a:pPr>
            <a:endParaRPr lang="en-GB" dirty="0"/>
          </a:p>
        </p:txBody>
      </p:sp>
    </p:spTree>
    <p:extLst>
      <p:ext uri="{BB962C8B-B14F-4D97-AF65-F5344CB8AC3E}">
        <p14:creationId xmlns:p14="http://schemas.microsoft.com/office/powerpoint/2010/main" val="2481965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Preparation…</a:t>
            </a:r>
          </a:p>
        </p:txBody>
      </p:sp>
      <p:sp>
        <p:nvSpPr>
          <p:cNvPr id="3" name="Content Placeholder 2"/>
          <p:cNvSpPr>
            <a:spLocks noGrp="1"/>
          </p:cNvSpPr>
          <p:nvPr>
            <p:ph idx="1"/>
          </p:nvPr>
        </p:nvSpPr>
        <p:spPr>
          <a:xfrm>
            <a:off x="628650" y="1051320"/>
            <a:ext cx="7797602" cy="4825952"/>
          </a:xfrm>
        </p:spPr>
        <p:txBody>
          <a:bodyPr>
            <a:normAutofit fontScale="92500" lnSpcReduction="10000"/>
          </a:bodyPr>
          <a:lstStyle/>
          <a:p>
            <a:pPr>
              <a:spcAft>
                <a:spcPct val="0"/>
              </a:spcAft>
            </a:pPr>
            <a:endParaRPr lang="en-US" altLang="en-US" dirty="0"/>
          </a:p>
          <a:p>
            <a:pPr>
              <a:spcAft>
                <a:spcPct val="0"/>
              </a:spcAft>
            </a:pPr>
            <a:r>
              <a:rPr lang="en-US" altLang="en-US" sz="2600" dirty="0"/>
              <a:t>Most formal academic writing at university is set by, and written for, an academic tutor or assessor, and there should be clear criteria against which they will mark your work.</a:t>
            </a:r>
          </a:p>
          <a:p>
            <a:pPr>
              <a:spcAft>
                <a:spcPct val="0"/>
              </a:spcAft>
            </a:pPr>
            <a:r>
              <a:rPr lang="en-US" altLang="en-US" sz="2600" dirty="0"/>
              <a:t>You will need to spend some time interpreting your question and deciding how to tackle your assignment.</a:t>
            </a:r>
          </a:p>
          <a:p>
            <a:pPr>
              <a:spcAft>
                <a:spcPct val="0"/>
              </a:spcAft>
            </a:pPr>
            <a:r>
              <a:rPr lang="en-US" altLang="en-US" sz="2600" dirty="0"/>
              <a:t>Once you have a clear idea of what is required for your assignment, you can start planning your research and gathering evidence.</a:t>
            </a:r>
          </a:p>
          <a:p>
            <a:pPr marL="0" indent="0" algn="r">
              <a:buNone/>
            </a:pPr>
            <a:r>
              <a:rPr lang="en-US" altLang="en-US" sz="2600" dirty="0"/>
              <a:t>(Cottrell, 2019)</a:t>
            </a:r>
          </a:p>
          <a:p>
            <a:pPr marL="0" indent="0">
              <a:buNone/>
            </a:pPr>
            <a:endParaRPr lang="en-GB" sz="2600" dirty="0"/>
          </a:p>
          <a:p>
            <a:pPr marL="0" indent="0">
              <a:buNone/>
            </a:pPr>
            <a:r>
              <a:rPr lang="en-GB" sz="2600" dirty="0"/>
              <a:t>Always read the assessment brief! If there is something, you don’t understand please ask </a:t>
            </a:r>
            <a:r>
              <a:rPr lang="en-GB" sz="2600" dirty="0">
                <a:sym typeface="Wingdings" panose="05000000000000000000" pitchFamily="2" charset="2"/>
              </a:rPr>
              <a:t></a:t>
            </a:r>
            <a:endParaRPr lang="en-GB" sz="2600" dirty="0"/>
          </a:p>
        </p:txBody>
      </p:sp>
    </p:spTree>
    <p:extLst>
      <p:ext uri="{BB962C8B-B14F-4D97-AF65-F5344CB8AC3E}">
        <p14:creationId xmlns:p14="http://schemas.microsoft.com/office/powerpoint/2010/main" val="1975107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640960" cy="1143000"/>
          </a:xfrm>
        </p:spPr>
        <p:txBody>
          <a:bodyPr>
            <a:normAutofit/>
          </a:bodyPr>
          <a:lstStyle/>
          <a:p>
            <a:r>
              <a:rPr lang="en-US" sz="4000" b="1" dirty="0">
                <a:solidFill>
                  <a:schemeClr val="tx1">
                    <a:lumMod val="75000"/>
                    <a:lumOff val="25000"/>
                  </a:schemeClr>
                </a:solidFill>
              </a:rPr>
              <a:t>Arrange your points in a logical order</a:t>
            </a:r>
            <a:endParaRPr lang="en-GB" sz="4000" b="1" dirty="0"/>
          </a:p>
        </p:txBody>
      </p:sp>
      <p:sp>
        <p:nvSpPr>
          <p:cNvPr id="3" name="Content Placeholder 2"/>
          <p:cNvSpPr>
            <a:spLocks noGrp="1"/>
          </p:cNvSpPr>
          <p:nvPr>
            <p:ph idx="1"/>
          </p:nvPr>
        </p:nvSpPr>
        <p:spPr>
          <a:xfrm>
            <a:off x="611560" y="1124744"/>
            <a:ext cx="7903790" cy="5052219"/>
          </a:xfrm>
        </p:spPr>
        <p:txBody>
          <a:bodyPr>
            <a:normAutofit/>
          </a:bodyPr>
          <a:lstStyle/>
          <a:p>
            <a:pPr>
              <a:spcAft>
                <a:spcPct val="0"/>
              </a:spcAft>
            </a:pPr>
            <a:endParaRPr lang="en-US" altLang="en-US" sz="2400" dirty="0"/>
          </a:p>
          <a:p>
            <a:pPr>
              <a:spcAft>
                <a:spcPct val="0"/>
              </a:spcAft>
            </a:pPr>
            <a:r>
              <a:rPr lang="en-US" altLang="en-US" sz="2400" dirty="0"/>
              <a:t>When you start writing you should have a clear idea of what you want to say. Create a list of your main points and think about what the reader needs to know.</a:t>
            </a:r>
          </a:p>
          <a:p>
            <a:pPr>
              <a:spcAft>
                <a:spcPct val="0"/>
              </a:spcAft>
            </a:pPr>
            <a:r>
              <a:rPr lang="en-US" altLang="en-US" sz="2400" dirty="0"/>
              <a:t>Select appropriate evidence that you will use to support each main point.</a:t>
            </a:r>
          </a:p>
          <a:p>
            <a:pPr marL="0" indent="0" algn="r">
              <a:spcAft>
                <a:spcPct val="0"/>
              </a:spcAft>
              <a:buNone/>
            </a:pPr>
            <a:r>
              <a:rPr lang="en-US" altLang="en-US" sz="2400" dirty="0"/>
              <a:t>(Cottrell, 2019)</a:t>
            </a:r>
          </a:p>
          <a:p>
            <a:pPr>
              <a:spcAft>
                <a:spcPct val="0"/>
              </a:spcAft>
            </a:pPr>
            <a:endParaRPr lang="en-US" altLang="en-US" dirty="0"/>
          </a:p>
          <a:p>
            <a:pPr marL="0" indent="0">
              <a:buNone/>
            </a:pPr>
            <a:endParaRPr lang="en-GB" dirty="0"/>
          </a:p>
        </p:txBody>
      </p:sp>
    </p:spTree>
    <p:extLst>
      <p:ext uri="{BB962C8B-B14F-4D97-AF65-F5344CB8AC3E}">
        <p14:creationId xmlns:p14="http://schemas.microsoft.com/office/powerpoint/2010/main" val="3614906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Write in structured paragraphs</a:t>
            </a:r>
          </a:p>
        </p:txBody>
      </p:sp>
      <p:sp>
        <p:nvSpPr>
          <p:cNvPr id="3" name="Content Placeholder 2"/>
          <p:cNvSpPr>
            <a:spLocks noGrp="1"/>
          </p:cNvSpPr>
          <p:nvPr>
            <p:ph idx="1"/>
          </p:nvPr>
        </p:nvSpPr>
        <p:spPr>
          <a:xfrm>
            <a:off x="450359" y="1417638"/>
            <a:ext cx="8229600" cy="4464496"/>
          </a:xfrm>
        </p:spPr>
        <p:txBody>
          <a:bodyPr>
            <a:normAutofit/>
          </a:bodyPr>
          <a:lstStyle/>
          <a:p>
            <a:r>
              <a:rPr lang="en-GB" sz="2400" dirty="0"/>
              <a:t>Use paragraphs to build and structure your argument. Make your point clear in the first or second sentence of the paragraph to help the reader to follow the line of reasoning. The rest of the paragraph should explain the point in greater detail and provide relevant evidence.</a:t>
            </a:r>
          </a:p>
          <a:p>
            <a:endParaRPr lang="en-GB" sz="2400" dirty="0"/>
          </a:p>
          <a:p>
            <a:r>
              <a:rPr lang="en-GB" sz="2400" dirty="0"/>
              <a:t>At the end of the paragraph, you should show how the point you have made is significant to the overall argument or link to the next paragraph. </a:t>
            </a:r>
          </a:p>
          <a:p>
            <a:pPr marL="0" indent="0" algn="r">
              <a:buNone/>
            </a:pPr>
            <a:r>
              <a:rPr lang="en-US" altLang="en-US" sz="2400" dirty="0"/>
              <a:t>(Cottrell, 2019)</a:t>
            </a:r>
          </a:p>
          <a:p>
            <a:pPr algn="r"/>
            <a:endParaRPr lang="en-GB" sz="2400" dirty="0"/>
          </a:p>
          <a:p>
            <a:pPr marL="0" indent="0">
              <a:buNone/>
            </a:pPr>
            <a:endParaRPr lang="en-GB" dirty="0"/>
          </a:p>
        </p:txBody>
      </p:sp>
    </p:spTree>
    <p:extLst>
      <p:ext uri="{BB962C8B-B14F-4D97-AF65-F5344CB8AC3E}">
        <p14:creationId xmlns:p14="http://schemas.microsoft.com/office/powerpoint/2010/main" val="1693605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6" y="419799"/>
            <a:ext cx="9036496" cy="1143000"/>
          </a:xfrm>
        </p:spPr>
        <p:txBody>
          <a:bodyPr>
            <a:normAutofit/>
          </a:bodyPr>
          <a:lstStyle/>
          <a:p>
            <a:r>
              <a:rPr lang="en-GB" sz="4000" b="1" dirty="0"/>
              <a:t>Use transition words when writing to…</a:t>
            </a:r>
          </a:p>
        </p:txBody>
      </p:sp>
      <p:sp>
        <p:nvSpPr>
          <p:cNvPr id="3" name="Content Placeholder 2"/>
          <p:cNvSpPr>
            <a:spLocks noGrp="1"/>
          </p:cNvSpPr>
          <p:nvPr>
            <p:ph idx="1"/>
          </p:nvPr>
        </p:nvSpPr>
        <p:spPr>
          <a:xfrm>
            <a:off x="467544" y="1556792"/>
            <a:ext cx="7886700" cy="4351338"/>
          </a:xfrm>
        </p:spPr>
        <p:txBody>
          <a:bodyPr>
            <a:normAutofit/>
          </a:bodyPr>
          <a:lstStyle/>
          <a:p>
            <a:r>
              <a:rPr lang="en-GB" sz="2400" b="1" dirty="0"/>
              <a:t>add more information – </a:t>
            </a:r>
            <a:r>
              <a:rPr lang="en-GB" sz="2400" dirty="0"/>
              <a:t>furthermore, moreover, additionally</a:t>
            </a:r>
          </a:p>
          <a:p>
            <a:r>
              <a:rPr lang="en-GB" sz="2400" b="1" dirty="0"/>
              <a:t>compare two similar points </a:t>
            </a:r>
            <a:r>
              <a:rPr lang="en-GB" sz="2400" dirty="0"/>
              <a:t>– similarly, in comparison</a:t>
            </a:r>
          </a:p>
          <a:p>
            <a:r>
              <a:rPr lang="en-GB" sz="2400" b="1" dirty="0"/>
              <a:t>show contrasting viewpoints </a:t>
            </a:r>
            <a:r>
              <a:rPr lang="en-GB" sz="2400" dirty="0"/>
              <a:t>– however, in contrast, yet</a:t>
            </a:r>
          </a:p>
          <a:p>
            <a:r>
              <a:rPr lang="en-GB" sz="2400" b="1" dirty="0"/>
              <a:t>show effect or conclusion </a:t>
            </a:r>
            <a:r>
              <a:rPr lang="en-GB" sz="2400" dirty="0"/>
              <a:t>– therefore, consequently, as a result</a:t>
            </a:r>
          </a:p>
          <a:p>
            <a:r>
              <a:rPr lang="en-GB" sz="2400" b="1" dirty="0"/>
              <a:t>emphasise</a:t>
            </a:r>
            <a:r>
              <a:rPr lang="en-GB" sz="2400" dirty="0"/>
              <a:t> – significantly, particularly</a:t>
            </a:r>
          </a:p>
          <a:p>
            <a:r>
              <a:rPr lang="en-GB" sz="2400" b="1" dirty="0"/>
              <a:t>reflect sequence </a:t>
            </a:r>
            <a:r>
              <a:rPr lang="en-GB" sz="2400" dirty="0"/>
              <a:t>– first, second, finally.</a:t>
            </a:r>
          </a:p>
          <a:p>
            <a:pPr marL="0" indent="0" algn="r">
              <a:buNone/>
            </a:pPr>
            <a:r>
              <a:rPr lang="en-GB" sz="2400" dirty="0"/>
              <a:t>(McMillan and Weyers, 2021)</a:t>
            </a:r>
          </a:p>
          <a:p>
            <a:endParaRPr lang="en-GB" dirty="0"/>
          </a:p>
        </p:txBody>
      </p:sp>
    </p:spTree>
    <p:extLst>
      <p:ext uri="{BB962C8B-B14F-4D97-AF65-F5344CB8AC3E}">
        <p14:creationId xmlns:p14="http://schemas.microsoft.com/office/powerpoint/2010/main" val="3492493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Use Formal Language</a:t>
            </a:r>
          </a:p>
        </p:txBody>
      </p:sp>
      <p:sp>
        <p:nvSpPr>
          <p:cNvPr id="3" name="Content Placeholder 2"/>
          <p:cNvSpPr>
            <a:spLocks noGrp="1"/>
          </p:cNvSpPr>
          <p:nvPr>
            <p:ph idx="1"/>
          </p:nvPr>
        </p:nvSpPr>
        <p:spPr>
          <a:xfrm>
            <a:off x="467544" y="1124744"/>
            <a:ext cx="7886700" cy="4783386"/>
          </a:xfrm>
        </p:spPr>
        <p:txBody>
          <a:bodyPr>
            <a:normAutofit/>
          </a:bodyPr>
          <a:lstStyle/>
          <a:p>
            <a:pPr>
              <a:spcAft>
                <a:spcPct val="0"/>
              </a:spcAft>
            </a:pPr>
            <a:r>
              <a:rPr lang="en-US" altLang="en-US" sz="2400" dirty="0"/>
              <a:t>Write words out in full rather than shortening them. For example, instead of writing “don't” or “isn't” you would be expected to write “do not” or “is not”</a:t>
            </a:r>
          </a:p>
          <a:p>
            <a:pPr>
              <a:spcAft>
                <a:spcPct val="0"/>
              </a:spcAft>
            </a:pPr>
            <a:r>
              <a:rPr lang="en-US" altLang="en-US" sz="2400" dirty="0"/>
              <a:t>The use of clichés is not appropriate in academic writing. These are phrases such as “at the end of the day” or “in the nick of time.” Instead of this you might write “finally” or “at the critical moment”</a:t>
            </a:r>
          </a:p>
          <a:p>
            <a:pPr>
              <a:spcAft>
                <a:spcPct val="0"/>
              </a:spcAft>
            </a:pPr>
            <a:r>
              <a:rPr lang="en-GB" altLang="en-US" sz="2400" dirty="0"/>
              <a:t>Do not use idiomatic or colloquial (informal vocabulary). For example,  </a:t>
            </a:r>
            <a:r>
              <a:rPr lang="en-GB" altLang="en-US" sz="2400" i="1" dirty="0"/>
              <a:t>kids</a:t>
            </a:r>
            <a:r>
              <a:rPr lang="en-GB" altLang="en-US" sz="2400" dirty="0"/>
              <a:t>, </a:t>
            </a:r>
            <a:r>
              <a:rPr lang="en-GB" altLang="en-US" sz="2400" i="1" dirty="0"/>
              <a:t>boss</a:t>
            </a:r>
            <a:r>
              <a:rPr lang="en-GB" altLang="en-US" sz="2400" dirty="0"/>
              <a:t>. Use standard English instead. For example, </a:t>
            </a:r>
            <a:r>
              <a:rPr lang="en-GB" altLang="en-US" sz="2400" i="1" dirty="0"/>
              <a:t>children</a:t>
            </a:r>
            <a:r>
              <a:rPr lang="en-GB" altLang="en-US" sz="2400" dirty="0"/>
              <a:t>, </a:t>
            </a:r>
            <a:r>
              <a:rPr lang="en-GB" altLang="en-US" sz="2400" i="1" dirty="0"/>
              <a:t>manager</a:t>
            </a:r>
          </a:p>
          <a:p>
            <a:pPr>
              <a:spcAft>
                <a:spcPct val="0"/>
              </a:spcAft>
            </a:pPr>
            <a:endParaRPr lang="en-US" altLang="en-US" sz="2400" dirty="0"/>
          </a:p>
          <a:p>
            <a:pPr marL="0" indent="0" algn="r">
              <a:buNone/>
            </a:pPr>
            <a:r>
              <a:rPr lang="en-GB" sz="2400" dirty="0"/>
              <a:t>(McMillan and Weyers, 2021)</a:t>
            </a:r>
          </a:p>
          <a:p>
            <a:pPr marL="0" indent="0">
              <a:buNone/>
            </a:pPr>
            <a:endParaRPr lang="en-GB" dirty="0"/>
          </a:p>
        </p:txBody>
      </p:sp>
    </p:spTree>
    <p:extLst>
      <p:ext uri="{BB962C8B-B14F-4D97-AF65-F5344CB8AC3E}">
        <p14:creationId xmlns:p14="http://schemas.microsoft.com/office/powerpoint/2010/main" val="19278740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sz="4000" b="1" dirty="0"/>
              <a:t>Academic Style Guidelines Continued…</a:t>
            </a:r>
          </a:p>
        </p:txBody>
      </p:sp>
      <p:sp>
        <p:nvSpPr>
          <p:cNvPr id="3" name="Content Placeholder 2"/>
          <p:cNvSpPr>
            <a:spLocks noGrp="1"/>
          </p:cNvSpPr>
          <p:nvPr>
            <p:ph idx="1"/>
          </p:nvPr>
        </p:nvSpPr>
        <p:spPr>
          <a:xfrm>
            <a:off x="628650" y="1556792"/>
            <a:ext cx="7886700" cy="4351338"/>
          </a:xfrm>
        </p:spPr>
        <p:txBody>
          <a:bodyPr>
            <a:normAutofit/>
          </a:bodyPr>
          <a:lstStyle/>
          <a:p>
            <a:pPr marL="0" indent="0">
              <a:buNone/>
              <a:defRPr/>
            </a:pPr>
            <a:r>
              <a:rPr lang="en-GB" b="1" dirty="0"/>
              <a:t>Avoid:</a:t>
            </a:r>
          </a:p>
          <a:p>
            <a:pPr>
              <a:defRPr/>
            </a:pPr>
            <a:endParaRPr lang="en-GB" dirty="0"/>
          </a:p>
          <a:p>
            <a:pPr lvl="1">
              <a:buFont typeface="Arial" panose="020B0604020202020204" pitchFamily="34" charset="0"/>
              <a:buChar char="•"/>
            </a:pPr>
            <a:r>
              <a:rPr lang="en-GB" altLang="en-US" b="1" dirty="0"/>
              <a:t>rhetorical questions, for example:</a:t>
            </a:r>
            <a:r>
              <a:rPr lang="en-GB" altLang="en-US" dirty="0"/>
              <a:t> </a:t>
            </a:r>
            <a:r>
              <a:rPr lang="en-GB" altLang="en-US" i="1" dirty="0"/>
              <a:t>‘So, what are the main reasons for the increase in hotel bookings</a:t>
            </a:r>
            <a:r>
              <a:rPr lang="en-GB" altLang="en-US" dirty="0"/>
              <a:t>? </a:t>
            </a:r>
            <a:r>
              <a:rPr lang="en-GB" altLang="en-US" i="1" dirty="0"/>
              <a:t>Well let me start with…</a:t>
            </a:r>
          </a:p>
          <a:p>
            <a:pPr marL="457200" lvl="1" indent="0">
              <a:buNone/>
            </a:pPr>
            <a:r>
              <a:rPr lang="en-GB" altLang="en-US" b="1" dirty="0"/>
              <a:t>You are there to inform the reader. It is not a TED talk!</a:t>
            </a:r>
            <a:endParaRPr lang="en-GB" b="1" dirty="0"/>
          </a:p>
          <a:p>
            <a:pPr lvl="1">
              <a:buFont typeface="Arial" panose="020B0604020202020204" pitchFamily="34" charset="0"/>
              <a:buChar char="•"/>
              <a:defRPr/>
            </a:pPr>
            <a:endParaRPr lang="en-GB" dirty="0"/>
          </a:p>
        </p:txBody>
      </p:sp>
    </p:spTree>
    <p:extLst>
      <p:ext uri="{BB962C8B-B14F-4D97-AF65-F5344CB8AC3E}">
        <p14:creationId xmlns:p14="http://schemas.microsoft.com/office/powerpoint/2010/main" val="252787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67163-7379-8971-E9AC-75CE14F1D033}"/>
              </a:ext>
            </a:extLst>
          </p:cNvPr>
          <p:cNvSpPr>
            <a:spLocks noGrp="1"/>
          </p:cNvSpPr>
          <p:nvPr>
            <p:ph type="title"/>
          </p:nvPr>
        </p:nvSpPr>
        <p:spPr>
          <a:xfrm>
            <a:off x="628649" y="291090"/>
            <a:ext cx="7886699" cy="932688"/>
          </a:xfrm>
        </p:spPr>
        <p:txBody>
          <a:bodyPr vert="horz" lIns="91440" tIns="45720" rIns="91440" bIns="45720" rtlCol="0" anchor="b">
            <a:normAutofit/>
          </a:bodyPr>
          <a:lstStyle/>
          <a:p>
            <a:r>
              <a:rPr lang="en-US" sz="4700" b="1" kern="1200">
                <a:solidFill>
                  <a:schemeClr val="tx1"/>
                </a:solidFill>
                <a:latin typeface="+mj-lt"/>
                <a:ea typeface="+mj-ea"/>
                <a:cs typeface="+mj-cs"/>
              </a:rPr>
              <a:t>Top Tip! In-Text Citation</a:t>
            </a:r>
            <a:endParaRPr lang="en-US" sz="4700" kern="1200">
              <a:solidFill>
                <a:schemeClr val="tx1"/>
              </a:solidFill>
              <a:latin typeface="+mj-lt"/>
              <a:ea typeface="+mj-ea"/>
              <a:cs typeface="+mj-cs"/>
            </a:endParaRPr>
          </a:p>
        </p:txBody>
      </p:sp>
      <p:pic>
        <p:nvPicPr>
          <p:cNvPr id="10" name="Content Placeholder 9" descr="Graphical user interface, text, application, email&#10;&#10;Description automatically generated">
            <a:extLst>
              <a:ext uri="{FF2B5EF4-FFF2-40B4-BE49-F238E27FC236}">
                <a16:creationId xmlns:a16="http://schemas.microsoft.com/office/drawing/2014/main" id="{CA1BE154-F040-A639-DDCC-2FB9BE4E1E5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4487" t="17890" r="2283"/>
          <a:stretch/>
        </p:blipFill>
        <p:spPr bwMode="auto">
          <a:xfrm>
            <a:off x="258123" y="1340768"/>
            <a:ext cx="8627750" cy="468052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781234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Top Tip! Revise, Edit and, </a:t>
            </a:r>
            <a:r>
              <a:rPr lang="en-GB" sz="4000" b="1" dirty="0">
                <a:solidFill>
                  <a:srgbClr val="FF0000"/>
                </a:solidFill>
              </a:rPr>
              <a:t>Proofread</a:t>
            </a:r>
          </a:p>
        </p:txBody>
      </p:sp>
      <p:sp>
        <p:nvSpPr>
          <p:cNvPr id="3" name="Content Placeholder 2"/>
          <p:cNvSpPr>
            <a:spLocks noGrp="1"/>
          </p:cNvSpPr>
          <p:nvPr>
            <p:ph idx="1"/>
          </p:nvPr>
        </p:nvSpPr>
        <p:spPr>
          <a:xfrm>
            <a:off x="600732" y="1340768"/>
            <a:ext cx="7886700" cy="4351338"/>
          </a:xfrm>
        </p:spPr>
        <p:txBody>
          <a:bodyPr>
            <a:normAutofit lnSpcReduction="10000"/>
          </a:bodyPr>
          <a:lstStyle/>
          <a:p>
            <a:pPr>
              <a:spcAft>
                <a:spcPct val="0"/>
              </a:spcAft>
            </a:pPr>
            <a:endParaRPr lang="en-US" altLang="en-US" sz="2200" dirty="0"/>
          </a:p>
          <a:p>
            <a:pPr>
              <a:spcAft>
                <a:spcPct val="0"/>
              </a:spcAft>
            </a:pPr>
            <a:r>
              <a:rPr lang="en-US" altLang="en-US" sz="2200" dirty="0"/>
              <a:t>Most writing will require several drafts and revisions in order to improve the clarity and structure. </a:t>
            </a:r>
          </a:p>
          <a:p>
            <a:pPr>
              <a:spcAft>
                <a:spcPct val="0"/>
              </a:spcAft>
              <a:buNone/>
            </a:pPr>
            <a:endParaRPr lang="en-US" altLang="en-US" sz="2200" dirty="0"/>
          </a:p>
          <a:p>
            <a:pPr>
              <a:spcAft>
                <a:spcPct val="0"/>
              </a:spcAft>
              <a:buNone/>
            </a:pPr>
            <a:r>
              <a:rPr lang="en-US" altLang="en-US" sz="2200" dirty="0"/>
              <a:t>When you edit your work, you should ask yourself:</a:t>
            </a:r>
          </a:p>
          <a:p>
            <a:pPr lvl="1">
              <a:spcAft>
                <a:spcPct val="0"/>
              </a:spcAft>
            </a:pPr>
            <a:r>
              <a:rPr lang="en-US" altLang="en-US" sz="2200" dirty="0"/>
              <a:t>Is it clear and readable?</a:t>
            </a:r>
          </a:p>
          <a:p>
            <a:pPr lvl="1">
              <a:spcAft>
                <a:spcPct val="0"/>
              </a:spcAft>
            </a:pPr>
            <a:r>
              <a:rPr lang="en-US" altLang="en-US" sz="2200" dirty="0"/>
              <a:t>Is there a coherent and logical argument?</a:t>
            </a:r>
          </a:p>
          <a:p>
            <a:pPr lvl="1">
              <a:spcAft>
                <a:spcPct val="0"/>
              </a:spcAft>
            </a:pPr>
            <a:r>
              <a:rPr lang="en-US" altLang="en-US" sz="2200" dirty="0"/>
              <a:t>Does it respond to the question or task?</a:t>
            </a:r>
          </a:p>
          <a:p>
            <a:pPr lvl="1">
              <a:spcAft>
                <a:spcPct val="0"/>
              </a:spcAft>
            </a:pPr>
            <a:r>
              <a:rPr lang="en-US" altLang="en-US" sz="2200" dirty="0"/>
              <a:t>Does it stay on topic?</a:t>
            </a:r>
          </a:p>
          <a:p>
            <a:pPr lvl="1">
              <a:spcAft>
                <a:spcPct val="0"/>
              </a:spcAft>
            </a:pPr>
            <a:r>
              <a:rPr lang="en-US" altLang="en-US" sz="2200" dirty="0"/>
              <a:t>Is it structured to help guide the reader smoothly through your argument?</a:t>
            </a:r>
          </a:p>
          <a:p>
            <a:pPr lvl="1">
              <a:spcAft>
                <a:spcPct val="0"/>
              </a:spcAft>
            </a:pPr>
            <a:r>
              <a:rPr lang="en-US" altLang="en-US" sz="2200" dirty="0"/>
              <a:t>Have I included a strong conclusion based on the key findings?</a:t>
            </a:r>
          </a:p>
          <a:p>
            <a:pPr marL="0" indent="0">
              <a:buNone/>
            </a:pPr>
            <a:endParaRPr lang="en-GB" dirty="0"/>
          </a:p>
        </p:txBody>
      </p:sp>
    </p:spTree>
    <p:extLst>
      <p:ext uri="{BB962C8B-B14F-4D97-AF65-F5344CB8AC3E}">
        <p14:creationId xmlns:p14="http://schemas.microsoft.com/office/powerpoint/2010/main" val="1569229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64C-B1F7-49FE-BF72-3C9BE85A6F3B}"/>
              </a:ext>
            </a:extLst>
          </p:cNvPr>
          <p:cNvSpPr>
            <a:spLocks noGrp="1"/>
          </p:cNvSpPr>
          <p:nvPr>
            <p:ph type="title"/>
          </p:nvPr>
        </p:nvSpPr>
        <p:spPr/>
        <p:txBody>
          <a:bodyPr/>
          <a:lstStyle/>
          <a:p>
            <a:r>
              <a:rPr lang="en-GB" sz="4000" b="1" dirty="0"/>
              <a:t>Top Tip! Read the Instructions! </a:t>
            </a:r>
          </a:p>
        </p:txBody>
      </p:sp>
      <p:sp>
        <p:nvSpPr>
          <p:cNvPr id="3" name="Content Placeholder 2">
            <a:extLst>
              <a:ext uri="{FF2B5EF4-FFF2-40B4-BE49-F238E27FC236}">
                <a16:creationId xmlns:a16="http://schemas.microsoft.com/office/drawing/2014/main" id="{4AB5A4CD-7DA1-4FB9-AF1D-0D359072F985}"/>
              </a:ext>
            </a:extLst>
          </p:cNvPr>
          <p:cNvSpPr>
            <a:spLocks noGrp="1"/>
          </p:cNvSpPr>
          <p:nvPr>
            <p:ph idx="1"/>
          </p:nvPr>
        </p:nvSpPr>
        <p:spPr>
          <a:xfrm>
            <a:off x="628650" y="1124744"/>
            <a:ext cx="7886700" cy="5052219"/>
          </a:xfrm>
        </p:spPr>
        <p:txBody>
          <a:bodyPr/>
          <a:lstStyle/>
          <a:p>
            <a:pPr marL="0" indent="0">
              <a:buNone/>
            </a:pPr>
            <a:r>
              <a:rPr lang="en-GB" sz="2400" b="1" dirty="0"/>
              <a:t>Very Important: Task Description:</a:t>
            </a:r>
          </a:p>
          <a:p>
            <a:pPr marL="0" indent="0">
              <a:buNone/>
            </a:pPr>
            <a:r>
              <a:rPr lang="en-GB" sz="2400" dirty="0"/>
              <a:t>You will be surprised how many students do not follow the instructions.</a:t>
            </a:r>
          </a:p>
          <a:p>
            <a:r>
              <a:rPr lang="en-GB" sz="2400" b="1" i="1" dirty="0"/>
              <a:t>In great detail </a:t>
            </a:r>
            <a:r>
              <a:rPr lang="en-GB" sz="2400" dirty="0"/>
              <a:t>the task description tells you what you </a:t>
            </a:r>
            <a:r>
              <a:rPr lang="en-GB" sz="2400" b="1" i="1" dirty="0"/>
              <a:t>must</a:t>
            </a:r>
            <a:r>
              <a:rPr lang="en-GB" sz="2400" dirty="0"/>
              <a:t> include in your assignment – if you do not adhere to the task description you risk zero marks.</a:t>
            </a:r>
          </a:p>
          <a:p>
            <a:r>
              <a:rPr lang="en-GB" sz="2400" b="1" dirty="0"/>
              <a:t>High grades = </a:t>
            </a:r>
          </a:p>
          <a:p>
            <a:pPr marL="0" indent="0">
              <a:buNone/>
            </a:pPr>
            <a:r>
              <a:rPr lang="en-GB" sz="2400" dirty="0"/>
              <a:t>Demonstrating critical thinking throughout your work. Your work must contain evidence of logical, analytical thinking, evaluation and synthesis. This means not just describing, but comparing and contrasting multiple sources of information; supported by a range of credible sources.</a:t>
            </a:r>
          </a:p>
          <a:p>
            <a:endParaRPr lang="en-GB" dirty="0"/>
          </a:p>
        </p:txBody>
      </p:sp>
    </p:spTree>
    <p:extLst>
      <p:ext uri="{BB962C8B-B14F-4D97-AF65-F5344CB8AC3E}">
        <p14:creationId xmlns:p14="http://schemas.microsoft.com/office/powerpoint/2010/main" val="1042541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8AE65-06A2-4C37-8A8B-DB260734F7AD}"/>
              </a:ext>
            </a:extLst>
          </p:cNvPr>
          <p:cNvSpPr>
            <a:spLocks noGrp="1"/>
          </p:cNvSpPr>
          <p:nvPr>
            <p:ph type="title"/>
          </p:nvPr>
        </p:nvSpPr>
        <p:spPr/>
        <p:txBody>
          <a:bodyPr/>
          <a:lstStyle/>
          <a:p>
            <a:r>
              <a:rPr lang="en-GB" sz="4000" b="1" dirty="0"/>
              <a:t>Individual Activity</a:t>
            </a:r>
          </a:p>
        </p:txBody>
      </p:sp>
      <p:sp>
        <p:nvSpPr>
          <p:cNvPr id="3" name="Content Placeholder 2">
            <a:extLst>
              <a:ext uri="{FF2B5EF4-FFF2-40B4-BE49-F238E27FC236}">
                <a16:creationId xmlns:a16="http://schemas.microsoft.com/office/drawing/2014/main" id="{012B4992-EAAB-421C-9F84-B396DBAD81DD}"/>
              </a:ext>
            </a:extLst>
          </p:cNvPr>
          <p:cNvSpPr>
            <a:spLocks noGrp="1"/>
          </p:cNvSpPr>
          <p:nvPr>
            <p:ph idx="1"/>
          </p:nvPr>
        </p:nvSpPr>
        <p:spPr>
          <a:xfrm>
            <a:off x="628650" y="1484784"/>
            <a:ext cx="7886700" cy="4692179"/>
          </a:xfrm>
        </p:spPr>
        <p:txBody>
          <a:bodyPr/>
          <a:lstStyle/>
          <a:p>
            <a:r>
              <a:rPr lang="en-GB" sz="2400" dirty="0"/>
              <a:t>You have already started preparing/writing assignment 1 for Marketing Essentials. And during week 5 you will be preparing for your first written assignment for Business Skills.</a:t>
            </a:r>
          </a:p>
          <a:p>
            <a:r>
              <a:rPr lang="en-GB" sz="2400" dirty="0"/>
              <a:t>The following activity is designed to help you progress in academic writing. </a:t>
            </a:r>
          </a:p>
          <a:p>
            <a:endParaRPr lang="en-GB" dirty="0"/>
          </a:p>
        </p:txBody>
      </p:sp>
    </p:spTree>
    <p:extLst>
      <p:ext uri="{BB962C8B-B14F-4D97-AF65-F5344CB8AC3E}">
        <p14:creationId xmlns:p14="http://schemas.microsoft.com/office/powerpoint/2010/main" val="35516654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A6F49-5313-4CF4-AF22-E3947725D92F}"/>
              </a:ext>
            </a:extLst>
          </p:cNvPr>
          <p:cNvSpPr>
            <a:spLocks noGrp="1"/>
          </p:cNvSpPr>
          <p:nvPr>
            <p:ph type="title"/>
          </p:nvPr>
        </p:nvSpPr>
        <p:spPr/>
        <p:txBody>
          <a:bodyPr/>
          <a:lstStyle/>
          <a:p>
            <a:r>
              <a:rPr lang="en-GB" sz="4000" b="1" dirty="0"/>
              <a:t>Mock Assignment and Assessment Brief</a:t>
            </a:r>
          </a:p>
        </p:txBody>
      </p:sp>
      <p:sp>
        <p:nvSpPr>
          <p:cNvPr id="3" name="Content Placeholder 2">
            <a:extLst>
              <a:ext uri="{FF2B5EF4-FFF2-40B4-BE49-F238E27FC236}">
                <a16:creationId xmlns:a16="http://schemas.microsoft.com/office/drawing/2014/main" id="{E9F689C9-00F5-4CDE-814B-F5E49573D715}"/>
              </a:ext>
            </a:extLst>
          </p:cNvPr>
          <p:cNvSpPr>
            <a:spLocks noGrp="1"/>
          </p:cNvSpPr>
          <p:nvPr>
            <p:ph idx="1"/>
          </p:nvPr>
        </p:nvSpPr>
        <p:spPr>
          <a:xfrm>
            <a:off x="628650" y="1556792"/>
            <a:ext cx="7886700" cy="4620171"/>
          </a:xfrm>
        </p:spPr>
        <p:txBody>
          <a:bodyPr/>
          <a:lstStyle/>
          <a:p>
            <a:r>
              <a:rPr lang="en-GB" sz="2400" dirty="0"/>
              <a:t>Go to week 4 on our Moodle page and download the assignment brief and assignment of fictitious student Ivor Greenhouse. </a:t>
            </a:r>
          </a:p>
          <a:p>
            <a:r>
              <a:rPr lang="en-GB" sz="2400" dirty="0"/>
              <a:t>Start by reading the assignment brief before taking a look at Ivor’s assignment.</a:t>
            </a:r>
          </a:p>
          <a:p>
            <a:r>
              <a:rPr lang="en-GB" sz="2400" dirty="0"/>
              <a:t>Make some notes – what has Ivor done well/not so well? Has Ivor adhered to the task description?</a:t>
            </a:r>
          </a:p>
          <a:p>
            <a:pPr marL="0" indent="0">
              <a:buNone/>
            </a:pPr>
            <a:r>
              <a:rPr lang="en-GB" sz="2400" dirty="0"/>
              <a:t>We will resume in 45 minutes for a group discussion to include Ivor’s similarity score for this assignment.</a:t>
            </a:r>
          </a:p>
        </p:txBody>
      </p:sp>
    </p:spTree>
    <p:extLst>
      <p:ext uri="{BB962C8B-B14F-4D97-AF65-F5344CB8AC3E}">
        <p14:creationId xmlns:p14="http://schemas.microsoft.com/office/powerpoint/2010/main" val="26695860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394D7-8FAD-47A9-C5CD-31766CD13E26}"/>
              </a:ext>
            </a:extLst>
          </p:cNvPr>
          <p:cNvSpPr>
            <a:spLocks noGrp="1"/>
          </p:cNvSpPr>
          <p:nvPr>
            <p:ph type="title"/>
          </p:nvPr>
        </p:nvSpPr>
        <p:spPr/>
        <p:txBody>
          <a:bodyPr/>
          <a:lstStyle/>
          <a:p>
            <a:r>
              <a:rPr lang="en-GB" sz="4000" b="1" dirty="0"/>
              <a:t>How did it go?</a:t>
            </a:r>
          </a:p>
        </p:txBody>
      </p:sp>
      <p:sp>
        <p:nvSpPr>
          <p:cNvPr id="3" name="Content Placeholder 2">
            <a:extLst>
              <a:ext uri="{FF2B5EF4-FFF2-40B4-BE49-F238E27FC236}">
                <a16:creationId xmlns:a16="http://schemas.microsoft.com/office/drawing/2014/main" id="{1E1F8276-5EE0-A8CC-410D-DA7332634E36}"/>
              </a:ext>
            </a:extLst>
          </p:cNvPr>
          <p:cNvSpPr>
            <a:spLocks noGrp="1"/>
          </p:cNvSpPr>
          <p:nvPr>
            <p:ph idx="1"/>
          </p:nvPr>
        </p:nvSpPr>
        <p:spPr>
          <a:xfrm>
            <a:off x="628650" y="1196752"/>
            <a:ext cx="7886700" cy="4692179"/>
          </a:xfrm>
        </p:spPr>
        <p:txBody>
          <a:bodyPr/>
          <a:lstStyle/>
          <a:p>
            <a:r>
              <a:rPr lang="en-GB" dirty="0"/>
              <a:t>W</a:t>
            </a:r>
            <a:r>
              <a:rPr lang="en-GB" sz="2800" dirty="0"/>
              <a:t>hat has Ivor done well/not so well? Has Ivor adhered to the task description?</a:t>
            </a:r>
          </a:p>
          <a:p>
            <a:r>
              <a:rPr lang="en-GB" dirty="0"/>
              <a:t>Let’s look at his feedback – do you agree?</a:t>
            </a:r>
          </a:p>
          <a:p>
            <a:r>
              <a:rPr lang="en-GB" dirty="0"/>
              <a:t>Let’s take a look at Ivor’s similarity score – is this acceptable?</a:t>
            </a:r>
          </a:p>
          <a:p>
            <a:r>
              <a:rPr lang="en-GB" dirty="0"/>
              <a:t>What could happen here?</a:t>
            </a:r>
          </a:p>
          <a:p>
            <a:pPr marL="0" indent="0">
              <a:buNone/>
            </a:pPr>
            <a:endParaRPr lang="en-GB" sz="2800" b="1" i="1" dirty="0"/>
          </a:p>
          <a:p>
            <a:pPr marL="0" indent="0">
              <a:buNone/>
            </a:pPr>
            <a:r>
              <a:rPr lang="en-GB" b="1" i="1" dirty="0"/>
              <a:t>*</a:t>
            </a:r>
            <a:r>
              <a:rPr lang="en-GB" sz="2800" b="1" i="1" dirty="0"/>
              <a:t>Please note, this is an activity. Feedback and similarity score for your own submissions will be on Turnitin.</a:t>
            </a:r>
          </a:p>
          <a:p>
            <a:endParaRPr lang="en-GB" dirty="0"/>
          </a:p>
        </p:txBody>
      </p:sp>
    </p:spTree>
    <p:extLst>
      <p:ext uri="{BB962C8B-B14F-4D97-AF65-F5344CB8AC3E}">
        <p14:creationId xmlns:p14="http://schemas.microsoft.com/office/powerpoint/2010/main" val="11390474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970372-AF41-4E4F-9F1B-22F013654BE7}"/>
              </a:ext>
            </a:extLst>
          </p:cNvPr>
          <p:cNvSpPr>
            <a:spLocks noGrp="1"/>
          </p:cNvSpPr>
          <p:nvPr>
            <p:ph type="title"/>
          </p:nvPr>
        </p:nvSpPr>
        <p:spPr>
          <a:xfrm>
            <a:off x="2195736" y="2780928"/>
            <a:ext cx="6948264" cy="1181547"/>
          </a:xfrm>
        </p:spPr>
        <p:txBody>
          <a:bodyPr/>
          <a:lstStyle/>
          <a:p>
            <a:r>
              <a:rPr lang="en-GB" sz="4000" b="1" dirty="0"/>
              <a:t>Part 2 Writing in the Third Person</a:t>
            </a:r>
          </a:p>
        </p:txBody>
      </p:sp>
      <p:sp>
        <p:nvSpPr>
          <p:cNvPr id="5" name="Arrow: Right 4">
            <a:extLst>
              <a:ext uri="{FF2B5EF4-FFF2-40B4-BE49-F238E27FC236}">
                <a16:creationId xmlns:a16="http://schemas.microsoft.com/office/drawing/2014/main" id="{9C120C91-570A-47EA-A16F-9CD79CF8BF30}"/>
              </a:ext>
            </a:extLst>
          </p:cNvPr>
          <p:cNvSpPr/>
          <p:nvPr/>
        </p:nvSpPr>
        <p:spPr>
          <a:xfrm>
            <a:off x="4716016" y="3962475"/>
            <a:ext cx="2448272"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6175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4C393-E144-40C2-9BDA-B06318099C6E}"/>
              </a:ext>
            </a:extLst>
          </p:cNvPr>
          <p:cNvSpPr>
            <a:spLocks noGrp="1"/>
          </p:cNvSpPr>
          <p:nvPr>
            <p:ph type="title"/>
          </p:nvPr>
        </p:nvSpPr>
        <p:spPr/>
        <p:txBody>
          <a:bodyPr/>
          <a:lstStyle/>
          <a:p>
            <a:r>
              <a:rPr lang="en-GB" sz="4000" b="1" dirty="0"/>
              <a:t>The Third Person</a:t>
            </a:r>
          </a:p>
        </p:txBody>
      </p:sp>
      <p:sp>
        <p:nvSpPr>
          <p:cNvPr id="3" name="Content Placeholder 2">
            <a:extLst>
              <a:ext uri="{FF2B5EF4-FFF2-40B4-BE49-F238E27FC236}">
                <a16:creationId xmlns:a16="http://schemas.microsoft.com/office/drawing/2014/main" id="{221941C4-6045-41EC-A3DE-2E0A6952F5D1}"/>
              </a:ext>
            </a:extLst>
          </p:cNvPr>
          <p:cNvSpPr>
            <a:spLocks noGrp="1"/>
          </p:cNvSpPr>
          <p:nvPr>
            <p:ph idx="1"/>
          </p:nvPr>
        </p:nvSpPr>
        <p:spPr>
          <a:xfrm>
            <a:off x="628650" y="1268760"/>
            <a:ext cx="7886700" cy="4908203"/>
          </a:xfrm>
        </p:spPr>
        <p:txBody>
          <a:bodyPr/>
          <a:lstStyle/>
          <a:p>
            <a:pPr marL="0" indent="0">
              <a:buNone/>
            </a:pPr>
            <a:r>
              <a:rPr lang="en-GB" altLang="en-US" sz="2400" dirty="0"/>
              <a:t>1</a:t>
            </a:r>
            <a:r>
              <a:rPr lang="en-GB" altLang="en-US" sz="2400" baseline="30000" dirty="0"/>
              <a:t>st</a:t>
            </a:r>
            <a:r>
              <a:rPr lang="en-GB" altLang="en-US" sz="2400" dirty="0"/>
              <a:t> person is usually required for reflective essays. As the terms ‘I’ and ‘We’ are more suitable for this type of assignment. </a:t>
            </a:r>
          </a:p>
          <a:p>
            <a:pPr marL="0" indent="0">
              <a:buNone/>
            </a:pPr>
            <a:r>
              <a:rPr lang="en-GB" sz="2400" dirty="0"/>
              <a:t>Being able to distinguish the difference between 1</a:t>
            </a:r>
            <a:r>
              <a:rPr lang="en-GB" sz="2400" baseline="30000" dirty="0"/>
              <a:t>st</a:t>
            </a:r>
            <a:r>
              <a:rPr lang="en-GB" sz="2400" dirty="0"/>
              <a:t> 2</a:t>
            </a:r>
            <a:r>
              <a:rPr lang="en-GB" sz="2400" baseline="30000" dirty="0"/>
              <a:t>nd</a:t>
            </a:r>
            <a:r>
              <a:rPr lang="en-GB" sz="2400" dirty="0"/>
              <a:t> and 3</a:t>
            </a:r>
            <a:r>
              <a:rPr lang="en-GB" sz="2400" baseline="30000" dirty="0"/>
              <a:t>rd</a:t>
            </a:r>
            <a:r>
              <a:rPr lang="en-GB" sz="2400" dirty="0"/>
              <a:t> person language can help students avoid using 'I' and 'we’ and ‘you’ and ‘yours’ in formal reports and essays. </a:t>
            </a:r>
          </a:p>
          <a:p>
            <a:pPr marL="0" indent="0">
              <a:buNone/>
            </a:pPr>
            <a:r>
              <a:rPr lang="en-GB" sz="2400" b="1" dirty="0">
                <a:latin typeface="Calibri" panose="020F0502020204030204" pitchFamily="34" charset="0"/>
                <a:ea typeface="Calibri" panose="020F0502020204030204" pitchFamily="34" charset="0"/>
              </a:rPr>
              <a:t>*</a:t>
            </a:r>
            <a:r>
              <a:rPr lang="en-GB" altLang="en-US" sz="2400" dirty="0"/>
              <a:t>Always read the assignment brief for guidance. If you are not sure, ask your lecturer.</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6795955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riting in the 1st, 2nd or 3rd person">
            <a:hlinkClick r:id="" action="ppaction://media"/>
            <a:extLst>
              <a:ext uri="{FF2B5EF4-FFF2-40B4-BE49-F238E27FC236}">
                <a16:creationId xmlns:a16="http://schemas.microsoft.com/office/drawing/2014/main" id="{1322781E-B73C-4973-A078-61B9B554871E}"/>
              </a:ext>
            </a:extLst>
          </p:cNvPr>
          <p:cNvPicPr>
            <a:picLocks noRot="1" noChangeAspect="1"/>
          </p:cNvPicPr>
          <p:nvPr>
            <a:videoFile r:link="rId1"/>
          </p:nvPr>
        </p:nvPicPr>
        <p:blipFill>
          <a:blip r:embed="rId3"/>
          <a:stretch>
            <a:fillRect/>
          </a:stretch>
        </p:blipFill>
        <p:spPr>
          <a:xfrm>
            <a:off x="323528" y="188640"/>
            <a:ext cx="8496944" cy="5760640"/>
          </a:xfrm>
          <a:prstGeom prst="rect">
            <a:avLst/>
          </a:prstGeom>
        </p:spPr>
      </p:pic>
    </p:spTree>
    <p:extLst>
      <p:ext uri="{BB962C8B-B14F-4D97-AF65-F5344CB8AC3E}">
        <p14:creationId xmlns:p14="http://schemas.microsoft.com/office/powerpoint/2010/main" val="4042991088"/>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F1EF6-F61F-4770-B1C9-C86BD1374D13}"/>
              </a:ext>
            </a:extLst>
          </p:cNvPr>
          <p:cNvSpPr>
            <a:spLocks noGrp="1"/>
          </p:cNvSpPr>
          <p:nvPr>
            <p:ph type="title"/>
          </p:nvPr>
        </p:nvSpPr>
        <p:spPr/>
        <p:txBody>
          <a:bodyPr/>
          <a:lstStyle/>
          <a:p>
            <a:r>
              <a:rPr lang="en-GB" sz="4000" b="1" dirty="0"/>
              <a:t>What’s the Story?</a:t>
            </a:r>
          </a:p>
        </p:txBody>
      </p:sp>
      <p:sp>
        <p:nvSpPr>
          <p:cNvPr id="3" name="Content Placeholder 2">
            <a:extLst>
              <a:ext uri="{FF2B5EF4-FFF2-40B4-BE49-F238E27FC236}">
                <a16:creationId xmlns:a16="http://schemas.microsoft.com/office/drawing/2014/main" id="{3E6DACE8-6D72-4D1A-8624-B9AC9F8A97C9}"/>
              </a:ext>
            </a:extLst>
          </p:cNvPr>
          <p:cNvSpPr>
            <a:spLocks noGrp="1"/>
          </p:cNvSpPr>
          <p:nvPr>
            <p:ph idx="1"/>
          </p:nvPr>
        </p:nvSpPr>
        <p:spPr>
          <a:xfrm>
            <a:off x="628650" y="1412776"/>
            <a:ext cx="7886700" cy="4764187"/>
          </a:xfrm>
        </p:spPr>
        <p:txBody>
          <a:bodyPr/>
          <a:lstStyle/>
          <a:p>
            <a:pPr marL="0" indent="0">
              <a:buNone/>
            </a:pPr>
            <a:r>
              <a:rPr lang="en-GB" sz="2400" dirty="0"/>
              <a:t>You will often find that novels/stories are written in first person language. The reason for this is that the writer wants you to feel that you are ‘living the story’. You start to see things from </a:t>
            </a:r>
            <a:r>
              <a:rPr lang="en-GB" sz="2400" b="1" i="1" dirty="0"/>
              <a:t>your own perspective</a:t>
            </a:r>
            <a:r>
              <a:rPr lang="en-GB" sz="2400" dirty="0"/>
              <a:t>, you develop your </a:t>
            </a:r>
            <a:r>
              <a:rPr lang="en-GB" sz="2400" b="1" i="1" dirty="0"/>
              <a:t>own personal thoughts and opinions</a:t>
            </a:r>
            <a:r>
              <a:rPr lang="en-GB" sz="2400" dirty="0"/>
              <a:t> thus heightening your interest.</a:t>
            </a:r>
          </a:p>
          <a:p>
            <a:r>
              <a:rPr lang="en-GB" sz="2400" dirty="0"/>
              <a:t>The limitation here is that you are developing your thoughts based on </a:t>
            </a:r>
            <a:r>
              <a:rPr lang="en-GB" sz="2400" dirty="0">
                <a:solidFill>
                  <a:srgbClr val="FF0000"/>
                </a:solidFill>
              </a:rPr>
              <a:t>one point of view.</a:t>
            </a:r>
          </a:p>
          <a:p>
            <a:endParaRPr lang="en-GB" sz="2400" dirty="0">
              <a:solidFill>
                <a:srgbClr val="FF0000"/>
              </a:solidFill>
            </a:endParaRPr>
          </a:p>
        </p:txBody>
      </p:sp>
    </p:spTree>
    <p:extLst>
      <p:ext uri="{BB962C8B-B14F-4D97-AF65-F5344CB8AC3E}">
        <p14:creationId xmlns:p14="http://schemas.microsoft.com/office/powerpoint/2010/main" val="11417537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37F71-F8BF-4054-ABC8-5B9440FD270A}"/>
              </a:ext>
            </a:extLst>
          </p:cNvPr>
          <p:cNvSpPr>
            <a:spLocks noGrp="1"/>
          </p:cNvSpPr>
          <p:nvPr>
            <p:ph type="title"/>
          </p:nvPr>
        </p:nvSpPr>
        <p:spPr/>
        <p:txBody>
          <a:bodyPr/>
          <a:lstStyle/>
          <a:p>
            <a:r>
              <a:rPr lang="en-GB" sz="4000" b="1" dirty="0"/>
              <a:t>The Third Person</a:t>
            </a:r>
          </a:p>
        </p:txBody>
      </p:sp>
      <p:sp>
        <p:nvSpPr>
          <p:cNvPr id="3" name="Content Placeholder 2">
            <a:extLst>
              <a:ext uri="{FF2B5EF4-FFF2-40B4-BE49-F238E27FC236}">
                <a16:creationId xmlns:a16="http://schemas.microsoft.com/office/drawing/2014/main" id="{93B28770-5964-4C1D-9DEC-B47311A4A5FF}"/>
              </a:ext>
            </a:extLst>
          </p:cNvPr>
          <p:cNvSpPr>
            <a:spLocks noGrp="1"/>
          </p:cNvSpPr>
          <p:nvPr>
            <p:ph idx="1"/>
          </p:nvPr>
        </p:nvSpPr>
        <p:spPr>
          <a:xfrm>
            <a:off x="628650" y="1340768"/>
            <a:ext cx="8119814" cy="4824536"/>
          </a:xfrm>
        </p:spPr>
        <p:txBody>
          <a:bodyPr/>
          <a:lstStyle/>
          <a:p>
            <a:r>
              <a:rPr lang="en-US" altLang="en-US" sz="2400" dirty="0"/>
              <a:t>Academic writing usually requires evidence from a range of credible sources. This demonstrates knowledge of the subject area, supports opinions and arguments with evidence, and is referenced accurately.</a:t>
            </a:r>
          </a:p>
          <a:p>
            <a:r>
              <a:rPr lang="en-GB" sz="2400" dirty="0"/>
              <a:t>This aspect of objectivity will make your work look more credible and less biased. Writing in third person will allow you to focus your work on available facts from </a:t>
            </a:r>
            <a:r>
              <a:rPr lang="en-GB" sz="2400" b="1" i="1" dirty="0"/>
              <a:t>many different viewpoints </a:t>
            </a:r>
            <a:r>
              <a:rPr lang="en-GB" sz="2400" dirty="0"/>
              <a:t>rather than your own thoughts and opinions</a:t>
            </a:r>
            <a:r>
              <a:rPr lang="en-GB" dirty="0"/>
              <a:t>.</a:t>
            </a:r>
          </a:p>
          <a:p>
            <a:r>
              <a:rPr lang="en-GB" sz="2400" dirty="0"/>
              <a:t>Simply put, when writing in the third person, you are writing from the point of view of others to enable you to compare, contrast, analyse, and evaluate multiple perspectives. </a:t>
            </a:r>
          </a:p>
        </p:txBody>
      </p:sp>
    </p:spTree>
    <p:extLst>
      <p:ext uri="{BB962C8B-B14F-4D97-AF65-F5344CB8AC3E}">
        <p14:creationId xmlns:p14="http://schemas.microsoft.com/office/powerpoint/2010/main" val="30325132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5A1D-941B-4C0A-8087-D377D2CB23CA}"/>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1420C823-CE88-4E86-B5BE-B8D7AB26082B}"/>
              </a:ext>
            </a:extLst>
          </p:cNvPr>
          <p:cNvSpPr>
            <a:spLocks noGrp="1"/>
          </p:cNvSpPr>
          <p:nvPr>
            <p:ph idx="1"/>
          </p:nvPr>
        </p:nvSpPr>
        <p:spPr>
          <a:xfrm>
            <a:off x="610750" y="1412776"/>
            <a:ext cx="7886700" cy="4351338"/>
          </a:xfrm>
        </p:spPr>
        <p:txBody>
          <a:bodyPr/>
          <a:lstStyle/>
          <a:p>
            <a:pPr marL="0" indent="0" algn="r">
              <a:buNone/>
            </a:pPr>
            <a:endParaRPr lang="en-GB" b="1" i="0" dirty="0">
              <a:solidFill>
                <a:srgbClr val="3A72AF"/>
              </a:solidFill>
              <a:effectLst/>
              <a:latin typeface="Arial" panose="020B0604020202020204" pitchFamily="34" charset="0"/>
            </a:endParaRPr>
          </a:p>
          <a:p>
            <a:pPr marL="0" indent="0" algn="l">
              <a:buNone/>
            </a:pPr>
            <a:r>
              <a:rPr lang="en-GB" sz="2400" dirty="0"/>
              <a:t>Which one of these statements is false?</a:t>
            </a:r>
          </a:p>
          <a:p>
            <a:pPr marL="0" indent="0" algn="l">
              <a:buNone/>
            </a:pPr>
            <a:endParaRPr lang="en-GB" sz="2400" dirty="0"/>
          </a:p>
          <a:p>
            <a:pPr algn="l"/>
            <a:r>
              <a:rPr lang="en-GB" sz="2400" dirty="0"/>
              <a:t>First person language uses the pronouns I and We.</a:t>
            </a:r>
          </a:p>
          <a:p>
            <a:pPr algn="l"/>
            <a:r>
              <a:rPr lang="en-GB" sz="2400" dirty="0"/>
              <a:t>First person language uses the pronoun You.</a:t>
            </a:r>
          </a:p>
          <a:p>
            <a:pPr algn="l"/>
            <a:r>
              <a:rPr lang="en-GB" sz="2400" dirty="0"/>
              <a:t>First person language is about the writers own thoughts, feelings and observations.</a:t>
            </a:r>
          </a:p>
          <a:p>
            <a:endParaRPr lang="en-GB" dirty="0"/>
          </a:p>
        </p:txBody>
      </p:sp>
    </p:spTree>
    <p:extLst>
      <p:ext uri="{BB962C8B-B14F-4D97-AF65-F5344CB8AC3E}">
        <p14:creationId xmlns:p14="http://schemas.microsoft.com/office/powerpoint/2010/main" val="34658175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FD373-1BCB-4704-9A36-5B9995B3ED18}"/>
              </a:ext>
            </a:extLst>
          </p:cNvPr>
          <p:cNvSpPr>
            <a:spLocks noGrp="1"/>
          </p:cNvSpPr>
          <p:nvPr>
            <p:ph type="title"/>
          </p:nvPr>
        </p:nvSpPr>
        <p:spPr/>
        <p:txBody>
          <a:bodyPr/>
          <a:lstStyle/>
          <a:p>
            <a:r>
              <a:rPr lang="en-GB" sz="4000" b="1" dirty="0"/>
              <a:t>Let’s Practice!</a:t>
            </a:r>
            <a:br>
              <a:rPr lang="en-GB" sz="4000" b="1" dirty="0"/>
            </a:br>
            <a:endParaRPr lang="en-GB" sz="4000" b="1" dirty="0"/>
          </a:p>
        </p:txBody>
      </p:sp>
      <p:sp>
        <p:nvSpPr>
          <p:cNvPr id="3" name="Content Placeholder 2">
            <a:extLst>
              <a:ext uri="{FF2B5EF4-FFF2-40B4-BE49-F238E27FC236}">
                <a16:creationId xmlns:a16="http://schemas.microsoft.com/office/drawing/2014/main" id="{1AB0F2FD-A4BA-4458-AF3C-7872A4BC69E8}"/>
              </a:ext>
            </a:extLst>
          </p:cNvPr>
          <p:cNvSpPr>
            <a:spLocks noGrp="1"/>
          </p:cNvSpPr>
          <p:nvPr>
            <p:ph idx="1"/>
          </p:nvPr>
        </p:nvSpPr>
        <p:spPr>
          <a:xfrm>
            <a:off x="628650" y="1412776"/>
            <a:ext cx="7886700" cy="4351338"/>
          </a:xfrm>
        </p:spPr>
        <p:txBody>
          <a:bodyPr/>
          <a:lstStyle/>
          <a:p>
            <a:pPr marL="0" indent="0" algn="r">
              <a:buNone/>
            </a:pPr>
            <a:endParaRPr lang="en-GB" b="1" i="0" dirty="0">
              <a:solidFill>
                <a:srgbClr val="3A72AF"/>
              </a:solidFill>
              <a:effectLst/>
              <a:latin typeface="Arial" panose="020B0604020202020204" pitchFamily="34" charset="0"/>
            </a:endParaRPr>
          </a:p>
          <a:p>
            <a:pPr marL="0" indent="0" algn="l">
              <a:buNone/>
            </a:pPr>
            <a:r>
              <a:rPr lang="en-GB" sz="2400" dirty="0"/>
              <a:t>Which of these sentences is written in third-person language?</a:t>
            </a:r>
          </a:p>
          <a:p>
            <a:pPr marL="0" indent="0" algn="l">
              <a:buNone/>
            </a:pPr>
            <a:endParaRPr lang="en-GB" sz="2400" dirty="0"/>
          </a:p>
          <a:p>
            <a:pPr algn="l"/>
            <a:r>
              <a:rPr lang="en-GB" sz="2400" dirty="0"/>
              <a:t>As far as I can see, India is going to lose the cricket match.</a:t>
            </a:r>
          </a:p>
          <a:p>
            <a:pPr algn="l"/>
            <a:r>
              <a:rPr lang="en-GB" sz="2400" dirty="0"/>
              <a:t>We were stuck in a huge traffic jam.</a:t>
            </a:r>
          </a:p>
          <a:p>
            <a:pPr algn="l"/>
            <a:r>
              <a:rPr lang="en-GB" sz="2400" dirty="0"/>
              <a:t>Kaushik (2021) states that Covid 19 is disrupting distribution on a global scale.</a:t>
            </a:r>
          </a:p>
        </p:txBody>
      </p:sp>
    </p:spTree>
    <p:extLst>
      <p:ext uri="{BB962C8B-B14F-4D97-AF65-F5344CB8AC3E}">
        <p14:creationId xmlns:p14="http://schemas.microsoft.com/office/powerpoint/2010/main" val="25153775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08A7-E20A-46EE-A10A-6ABC18F2B52C}"/>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6C9C6319-D8B0-414A-B237-34D0CB34AD12}"/>
              </a:ext>
            </a:extLst>
          </p:cNvPr>
          <p:cNvSpPr>
            <a:spLocks noGrp="1"/>
          </p:cNvSpPr>
          <p:nvPr>
            <p:ph idx="1"/>
          </p:nvPr>
        </p:nvSpPr>
        <p:spPr/>
        <p:txBody>
          <a:bodyPr/>
          <a:lstStyle/>
          <a:p>
            <a:pPr marL="0" indent="0">
              <a:buNone/>
            </a:pPr>
            <a:r>
              <a:rPr lang="en-GB" sz="2400" dirty="0"/>
              <a:t>Which one of the following statements is correct:</a:t>
            </a:r>
          </a:p>
          <a:p>
            <a:endParaRPr lang="en-GB" sz="2400" dirty="0"/>
          </a:p>
          <a:p>
            <a:r>
              <a:rPr lang="en-GB" sz="2400" dirty="0"/>
              <a:t>Depending on the format of your assignment, you may be required to use third person. This means using terms such as ‘I’ and ‘We’.</a:t>
            </a:r>
          </a:p>
          <a:p>
            <a:r>
              <a:rPr lang="en-GB" sz="2400" dirty="0"/>
              <a:t>Depending on the format of your assignment, you may be required to use third person. The avoidance of using terms such as ‘I’ and ‘We’.</a:t>
            </a:r>
          </a:p>
          <a:p>
            <a:r>
              <a:rPr lang="en-GB" sz="2400" dirty="0"/>
              <a:t>You should always use third person in assignments. The avoidance of using terms such as ‘I’ and ‘We’.</a:t>
            </a:r>
          </a:p>
          <a:p>
            <a:endParaRPr lang="en-GB" sz="2400" dirty="0"/>
          </a:p>
          <a:p>
            <a:endParaRPr lang="en-GB" dirty="0"/>
          </a:p>
        </p:txBody>
      </p:sp>
    </p:spTree>
    <p:extLst>
      <p:ext uri="{BB962C8B-B14F-4D97-AF65-F5344CB8AC3E}">
        <p14:creationId xmlns:p14="http://schemas.microsoft.com/office/powerpoint/2010/main" val="31599205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B2E2D-DD5E-4495-B123-4DCECA5F66B7}"/>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70471701-15BE-4FAD-A247-E2BB70FAE8EB}"/>
              </a:ext>
            </a:extLst>
          </p:cNvPr>
          <p:cNvSpPr>
            <a:spLocks noGrp="1"/>
          </p:cNvSpPr>
          <p:nvPr>
            <p:ph idx="1"/>
          </p:nvPr>
        </p:nvSpPr>
        <p:spPr/>
        <p:txBody>
          <a:bodyPr/>
          <a:lstStyle/>
          <a:p>
            <a:pPr marL="0" indent="0">
              <a:buNone/>
            </a:pPr>
            <a:r>
              <a:rPr lang="en-GB" sz="2400" dirty="0"/>
              <a:t>Which one of the following statements is correct:</a:t>
            </a:r>
          </a:p>
          <a:p>
            <a:r>
              <a:rPr lang="en-GB" sz="2400" dirty="0"/>
              <a:t>Unless reflective, academic writing is usually written in the first person. This is because it gives your work a picture of objectivity rather than personal thoughts.</a:t>
            </a:r>
          </a:p>
          <a:p>
            <a:r>
              <a:rPr lang="en-GB" sz="2400" dirty="0"/>
              <a:t>Unless reflective, academic writing is usually written in the third person. This is because it gives your work a picture of objectivity rather than personal thoughts.</a:t>
            </a:r>
          </a:p>
          <a:p>
            <a:r>
              <a:rPr lang="en-GB" sz="2400" dirty="0"/>
              <a:t>Unless reflective, academic writing is usually written in the third person. This is because it enables you to offer your own opinion and personal thoughts on the topic.</a:t>
            </a:r>
          </a:p>
          <a:p>
            <a:endParaRPr lang="en-GB" dirty="0"/>
          </a:p>
        </p:txBody>
      </p:sp>
    </p:spTree>
    <p:extLst>
      <p:ext uri="{BB962C8B-B14F-4D97-AF65-F5344CB8AC3E}">
        <p14:creationId xmlns:p14="http://schemas.microsoft.com/office/powerpoint/2010/main" val="19790199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FA785-4F52-4389-9B24-2B90802F3861}"/>
              </a:ext>
            </a:extLst>
          </p:cNvPr>
          <p:cNvSpPr>
            <a:spLocks noGrp="1"/>
          </p:cNvSpPr>
          <p:nvPr>
            <p:ph type="title"/>
          </p:nvPr>
        </p:nvSpPr>
        <p:spPr/>
        <p:txBody>
          <a:bodyPr/>
          <a:lstStyle/>
          <a:p>
            <a:r>
              <a:rPr lang="en-GB" sz="4000" b="1" dirty="0"/>
              <a:t>It is now time for Task 3</a:t>
            </a:r>
          </a:p>
        </p:txBody>
      </p:sp>
      <p:sp>
        <p:nvSpPr>
          <p:cNvPr id="3" name="Content Placeholder 2">
            <a:extLst>
              <a:ext uri="{FF2B5EF4-FFF2-40B4-BE49-F238E27FC236}">
                <a16:creationId xmlns:a16="http://schemas.microsoft.com/office/drawing/2014/main" id="{1CB63F46-12AB-460D-B3B5-05FEF653A0AA}"/>
              </a:ext>
            </a:extLst>
          </p:cNvPr>
          <p:cNvSpPr>
            <a:spLocks noGrp="1"/>
          </p:cNvSpPr>
          <p:nvPr>
            <p:ph idx="1"/>
          </p:nvPr>
        </p:nvSpPr>
        <p:spPr>
          <a:xfrm>
            <a:off x="620520" y="1253331"/>
            <a:ext cx="7886700" cy="4351338"/>
          </a:xfrm>
        </p:spPr>
        <p:txBody>
          <a:bodyPr/>
          <a:lstStyle/>
          <a:p>
            <a:r>
              <a:rPr lang="en-GB" sz="2200" dirty="0">
                <a:effectLst/>
                <a:latin typeface="Calibri" panose="020F0502020204030204" pitchFamily="34" charset="0"/>
                <a:ea typeface="Calibri" panose="020F0502020204030204" pitchFamily="34" charset="0"/>
              </a:rPr>
              <a:t>In-class test on </a:t>
            </a:r>
            <a:r>
              <a:rPr lang="en-GB" sz="2200" dirty="0">
                <a:latin typeface="Calibri" panose="020F0502020204030204" pitchFamily="34" charset="0"/>
                <a:ea typeface="Calibri" panose="020F0502020204030204" pitchFamily="34" charset="0"/>
              </a:rPr>
              <a:t>Academic Writing:</a:t>
            </a:r>
            <a:endParaRPr lang="en-GB" sz="2200" dirty="0">
              <a:effectLst/>
              <a:latin typeface="Calibri" panose="020F0502020204030204" pitchFamily="34" charset="0"/>
              <a:ea typeface="Calibri" panose="020F0502020204030204" pitchFamily="34" charset="0"/>
            </a:endParaRPr>
          </a:p>
          <a:p>
            <a:pPr marL="0" indent="0">
              <a:lnSpc>
                <a:spcPct val="115000"/>
              </a:lnSpc>
              <a:spcAft>
                <a:spcPts val="1000"/>
              </a:spcAft>
              <a:buNone/>
              <a:tabLst>
                <a:tab pos="2590800" algn="l"/>
              </a:tabLst>
            </a:pPr>
            <a:r>
              <a:rPr lang="en-US" sz="2200" dirty="0">
                <a:effectLst/>
                <a:latin typeface="Calibri" panose="020F0502020204030204" pitchFamily="34" charset="0"/>
                <a:ea typeface="Calibri" panose="020F0502020204030204" pitchFamily="34" charset="0"/>
              </a:rPr>
              <a:t>Complete the in-class online test provided via Microsoft Forms. The test is based on information about </a:t>
            </a:r>
            <a:r>
              <a:rPr lang="en-US" sz="2200" dirty="0">
                <a:latin typeface="Calibri" panose="020F0502020204030204" pitchFamily="34" charset="0"/>
                <a:ea typeface="Calibri" panose="020F0502020204030204" pitchFamily="34" charset="0"/>
              </a:rPr>
              <a:t>academic </a:t>
            </a:r>
            <a:r>
              <a:rPr lang="en-US" sz="2200" dirty="0">
                <a:effectLst/>
                <a:latin typeface="Calibri" panose="020F0502020204030204" pitchFamily="34" charset="0"/>
                <a:ea typeface="Calibri" panose="020F0502020204030204" pitchFamily="34" charset="0"/>
              </a:rPr>
              <a:t>writing covered in the session during week </a:t>
            </a:r>
            <a:r>
              <a:rPr lang="en-US" sz="2200" dirty="0">
                <a:latin typeface="Calibri" panose="020F0502020204030204" pitchFamily="34" charset="0"/>
                <a:ea typeface="Calibri" panose="020F0502020204030204" pitchFamily="34" charset="0"/>
              </a:rPr>
              <a:t>4</a:t>
            </a:r>
            <a:r>
              <a:rPr lang="en-US" sz="2200" dirty="0">
                <a:effectLst/>
                <a:latin typeface="Calibri" panose="020F0502020204030204" pitchFamily="34" charset="0"/>
                <a:ea typeface="Calibri" panose="020F0502020204030204" pitchFamily="34" charset="0"/>
              </a:rPr>
              <a:t>. </a:t>
            </a:r>
            <a:r>
              <a:rPr lang="en-GB" sz="2200" dirty="0">
                <a:effectLst/>
                <a:latin typeface="Calibri" panose="020F0502020204030204" pitchFamily="34" charset="0"/>
                <a:ea typeface="Calibri" panose="020F0502020204030204" pitchFamily="34" charset="0"/>
              </a:rPr>
              <a:t>You must be logged in with your student account to access the test.</a:t>
            </a:r>
          </a:p>
          <a:p>
            <a:pPr marL="0" indent="0">
              <a:lnSpc>
                <a:spcPct val="115000"/>
              </a:lnSpc>
              <a:spcAft>
                <a:spcPts val="1000"/>
              </a:spcAft>
              <a:buNone/>
            </a:pPr>
            <a:r>
              <a:rPr lang="en-GB" sz="2200" dirty="0">
                <a:effectLst/>
                <a:latin typeface="Calibri" panose="020F0502020204030204" pitchFamily="34" charset="0"/>
                <a:ea typeface="Calibri" panose="020F0502020204030204" pitchFamily="34" charset="0"/>
              </a:rPr>
              <a:t>To pass the test, at least 40% of the answers must be correct. You can access your result immediately after submitting the test.</a:t>
            </a:r>
          </a:p>
          <a:p>
            <a:pPr marL="0" indent="0">
              <a:lnSpc>
                <a:spcPct val="115000"/>
              </a:lnSpc>
              <a:spcAft>
                <a:spcPts val="1000"/>
              </a:spcAft>
              <a:buNone/>
            </a:pPr>
            <a:endParaRPr lang="en-GB" sz="2200" dirty="0">
              <a:effectLst/>
              <a:latin typeface="Calibri" panose="020F0502020204030204" pitchFamily="34" charset="0"/>
              <a:ea typeface="Calibri" panose="020F0502020204030204" pitchFamily="34" charset="0"/>
            </a:endParaRPr>
          </a:p>
          <a:p>
            <a:pPr marL="0" indent="0">
              <a:buNone/>
            </a:pPr>
            <a:endParaRPr lang="en-GB" sz="4400" dirty="0"/>
          </a:p>
        </p:txBody>
      </p:sp>
    </p:spTree>
    <p:extLst>
      <p:ext uri="{BB962C8B-B14F-4D97-AF65-F5344CB8AC3E}">
        <p14:creationId xmlns:p14="http://schemas.microsoft.com/office/powerpoint/2010/main" val="23072537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9A00178-3F40-4D28-A413-C24A2DD758DD}"/>
              </a:ext>
            </a:extLst>
          </p:cNvPr>
          <p:cNvSpPr>
            <a:spLocks noGrp="1"/>
          </p:cNvSpPr>
          <p:nvPr>
            <p:ph type="title"/>
          </p:nvPr>
        </p:nvSpPr>
        <p:spPr>
          <a:xfrm>
            <a:off x="1592213" y="2636912"/>
            <a:ext cx="5959574" cy="1109539"/>
          </a:xfrm>
        </p:spPr>
        <p:txBody>
          <a:bodyPr/>
          <a:lstStyle/>
          <a:p>
            <a:r>
              <a:rPr lang="en-GB" dirty="0"/>
              <a:t>Any Questions?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18700733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C4548-279E-A3C0-F5CD-F268AE514355}"/>
              </a:ext>
            </a:extLst>
          </p:cNvPr>
          <p:cNvSpPr>
            <a:spLocks noGrp="1"/>
          </p:cNvSpPr>
          <p:nvPr>
            <p:ph type="title"/>
          </p:nvPr>
        </p:nvSpPr>
        <p:spPr>
          <a:xfrm>
            <a:off x="1257300" y="2708920"/>
            <a:ext cx="7886700" cy="1325563"/>
          </a:xfrm>
        </p:spPr>
        <p:txBody>
          <a:bodyPr/>
          <a:lstStyle/>
          <a:p>
            <a:r>
              <a:rPr lang="en-GB" sz="3000" b="1" dirty="0"/>
              <a:t>           </a:t>
            </a:r>
            <a:r>
              <a:rPr lang="en-GB" sz="3000" b="1" dirty="0" err="1"/>
              <a:t>MyTSD</a:t>
            </a:r>
            <a:r>
              <a:rPr lang="en-GB" sz="3000" b="1" dirty="0"/>
              <a:t> Recap</a:t>
            </a:r>
          </a:p>
        </p:txBody>
      </p:sp>
      <p:sp>
        <p:nvSpPr>
          <p:cNvPr id="4" name="Arrow: Right 3">
            <a:extLst>
              <a:ext uri="{FF2B5EF4-FFF2-40B4-BE49-F238E27FC236}">
                <a16:creationId xmlns:a16="http://schemas.microsoft.com/office/drawing/2014/main" id="{9254013A-B52C-66A1-B3FE-D4F5A53E088D}"/>
              </a:ext>
            </a:extLst>
          </p:cNvPr>
          <p:cNvSpPr/>
          <p:nvPr/>
        </p:nvSpPr>
        <p:spPr>
          <a:xfrm>
            <a:off x="4932040" y="3212709"/>
            <a:ext cx="2110154" cy="4325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8625185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C652C-600F-46A1-B44F-B31B01D5EA76}"/>
              </a:ext>
            </a:extLst>
          </p:cNvPr>
          <p:cNvSpPr>
            <a:spLocks noGrp="1"/>
          </p:cNvSpPr>
          <p:nvPr>
            <p:ph type="title"/>
          </p:nvPr>
        </p:nvSpPr>
        <p:spPr/>
        <p:txBody>
          <a:bodyPr/>
          <a:lstStyle/>
          <a:p>
            <a:r>
              <a:rPr lang="en-GB" sz="3000" b="1" dirty="0" err="1"/>
              <a:t>MyTSD</a:t>
            </a:r>
            <a:r>
              <a:rPr lang="en-GB" sz="3000" b="1" dirty="0"/>
              <a:t>: Access via Google, Hwb or Quick Links </a:t>
            </a:r>
            <a:br>
              <a:rPr lang="en-GB" sz="3000" b="1" dirty="0"/>
            </a:br>
            <a:endParaRPr lang="en-GB" sz="3000" b="1" dirty="0"/>
          </a:p>
        </p:txBody>
      </p:sp>
      <p:sp>
        <p:nvSpPr>
          <p:cNvPr id="3" name="Content Placeholder 2">
            <a:extLst>
              <a:ext uri="{FF2B5EF4-FFF2-40B4-BE49-F238E27FC236}">
                <a16:creationId xmlns:a16="http://schemas.microsoft.com/office/drawing/2014/main" id="{4969B8FE-945B-442C-9A27-F7EFFB5A8F17}"/>
              </a:ext>
            </a:extLst>
          </p:cNvPr>
          <p:cNvSpPr>
            <a:spLocks noGrp="1"/>
          </p:cNvSpPr>
          <p:nvPr>
            <p:ph idx="1"/>
          </p:nvPr>
        </p:nvSpPr>
        <p:spPr>
          <a:xfrm>
            <a:off x="1143001" y="1801326"/>
            <a:ext cx="2783369" cy="3163325"/>
          </a:xfrm>
        </p:spPr>
        <p:txBody>
          <a:bodyPr/>
          <a:lstStyle/>
          <a:p>
            <a:pPr marL="0" indent="0">
              <a:buNone/>
            </a:pPr>
            <a:endParaRPr lang="en-GB" b="1" dirty="0"/>
          </a:p>
          <a:p>
            <a:pPr marL="0" indent="0">
              <a:buNone/>
            </a:pPr>
            <a:r>
              <a:rPr lang="en-GB" sz="1800" b="1" dirty="0"/>
              <a:t>Let’s log on to the portal:</a:t>
            </a:r>
          </a:p>
          <a:p>
            <a:r>
              <a:rPr lang="en-GB" sz="1800" dirty="0"/>
              <a:t>You need you type in your student NUMBER and PASSWORD</a:t>
            </a:r>
          </a:p>
          <a:p>
            <a:r>
              <a:rPr lang="en-GB" sz="1800" dirty="0"/>
              <a:t>Your user name is your student number e.g.;</a:t>
            </a:r>
          </a:p>
          <a:p>
            <a:r>
              <a:rPr lang="en-GB" sz="1800" dirty="0"/>
              <a:t>1234567</a:t>
            </a:r>
          </a:p>
          <a:p>
            <a:r>
              <a:rPr lang="en-GB" sz="1800" dirty="0"/>
              <a:t>Password is based on your date of birth by default (e.g. “dob17.06.87”)</a:t>
            </a:r>
          </a:p>
          <a:p>
            <a:pPr marL="0" indent="0">
              <a:buNone/>
            </a:pPr>
            <a:endParaRPr lang="en-GB" dirty="0"/>
          </a:p>
        </p:txBody>
      </p:sp>
      <p:pic>
        <p:nvPicPr>
          <p:cNvPr id="4" name="Content Placeholder 3" descr="Graphical user interface&#10;&#10;Description automatically generated">
            <a:extLst>
              <a:ext uri="{FF2B5EF4-FFF2-40B4-BE49-F238E27FC236}">
                <a16:creationId xmlns:a16="http://schemas.microsoft.com/office/drawing/2014/main" id="{1AA449D8-C1CA-410B-A97A-1494EC87E7A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5468"/>
          <a:stretch/>
        </p:blipFill>
        <p:spPr>
          <a:xfrm>
            <a:off x="3926370" y="2398570"/>
            <a:ext cx="4074631" cy="2425770"/>
          </a:xfrm>
          <a:prstGeom prst="rect">
            <a:avLst/>
          </a:prstGeom>
        </p:spPr>
      </p:pic>
    </p:spTree>
    <p:extLst>
      <p:ext uri="{BB962C8B-B14F-4D97-AF65-F5344CB8AC3E}">
        <p14:creationId xmlns:p14="http://schemas.microsoft.com/office/powerpoint/2010/main" val="40389507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C76B-19E4-4A6D-90C3-E10B4EEA9266}"/>
              </a:ext>
            </a:extLst>
          </p:cNvPr>
          <p:cNvSpPr>
            <a:spLocks noGrp="1"/>
          </p:cNvSpPr>
          <p:nvPr>
            <p:ph type="title"/>
          </p:nvPr>
        </p:nvSpPr>
        <p:spPr/>
        <p:txBody>
          <a:bodyPr/>
          <a:lstStyle/>
          <a:p>
            <a:r>
              <a:rPr lang="en-GB" sz="3000" b="1" dirty="0" err="1"/>
              <a:t>MyTSD</a:t>
            </a:r>
            <a:endParaRPr lang="en-GB" sz="3000" b="1" dirty="0"/>
          </a:p>
        </p:txBody>
      </p:sp>
      <p:sp>
        <p:nvSpPr>
          <p:cNvPr id="3" name="Content Placeholder 2">
            <a:extLst>
              <a:ext uri="{FF2B5EF4-FFF2-40B4-BE49-F238E27FC236}">
                <a16:creationId xmlns:a16="http://schemas.microsoft.com/office/drawing/2014/main" id="{4DF497D5-D1A2-422A-9944-3F6D11AE6886}"/>
              </a:ext>
            </a:extLst>
          </p:cNvPr>
          <p:cNvSpPr>
            <a:spLocks noGrp="1"/>
          </p:cNvSpPr>
          <p:nvPr>
            <p:ph idx="1"/>
          </p:nvPr>
        </p:nvSpPr>
        <p:spPr>
          <a:xfrm>
            <a:off x="529259" y="1898477"/>
            <a:ext cx="7886700" cy="3263504"/>
          </a:xfrm>
        </p:spPr>
        <p:txBody>
          <a:bodyPr/>
          <a:lstStyle/>
          <a:p>
            <a:pPr marL="0" indent="0">
              <a:buNone/>
            </a:pPr>
            <a:r>
              <a:rPr lang="en-GB" sz="1800" dirty="0"/>
              <a:t>Here you will find:</a:t>
            </a:r>
          </a:p>
          <a:p>
            <a:r>
              <a:rPr lang="en-GB" sz="1800" dirty="0"/>
              <a:t>Enrolment details</a:t>
            </a:r>
          </a:p>
          <a:p>
            <a:r>
              <a:rPr lang="en-GB" sz="1800" dirty="0"/>
              <a:t>Access to forms such as extenuating circumstances </a:t>
            </a:r>
          </a:p>
          <a:p>
            <a:r>
              <a:rPr lang="en-GB" sz="1800" dirty="0"/>
              <a:t>Useful links such as student services and bursaries </a:t>
            </a:r>
          </a:p>
          <a:p>
            <a:r>
              <a:rPr lang="en-GB" sz="1800" b="1" dirty="0"/>
              <a:t>Results and progression</a:t>
            </a:r>
            <a:endParaRPr lang="en-GB" sz="1800" dirty="0"/>
          </a:p>
          <a:p>
            <a:pPr marL="0" indent="0">
              <a:buNone/>
            </a:pPr>
            <a:r>
              <a:rPr lang="en-GB" sz="1800" b="1" dirty="0"/>
              <a:t>Once your marks have been verified, registry will email you via your student email to confirm when your final results for each module will be released onto the </a:t>
            </a:r>
            <a:r>
              <a:rPr lang="en-GB" sz="1800" b="1" dirty="0" err="1"/>
              <a:t>MyTSD</a:t>
            </a:r>
            <a:r>
              <a:rPr lang="en-GB" sz="1800" b="1" dirty="0"/>
              <a:t> Portal.</a:t>
            </a:r>
          </a:p>
          <a:p>
            <a:pPr marL="0" indent="0">
              <a:buNone/>
            </a:pPr>
            <a:r>
              <a:rPr lang="en-GB" sz="1800" b="1" dirty="0"/>
              <a:t>It is important that you take time to familiarise yourself with this portal:</a:t>
            </a:r>
          </a:p>
          <a:p>
            <a:pPr marL="0" indent="0">
              <a:buNone/>
            </a:pPr>
            <a:endParaRPr lang="en-GB" dirty="0"/>
          </a:p>
        </p:txBody>
      </p:sp>
    </p:spTree>
    <p:extLst>
      <p:ext uri="{BB962C8B-B14F-4D97-AF65-F5344CB8AC3E}">
        <p14:creationId xmlns:p14="http://schemas.microsoft.com/office/powerpoint/2010/main" val="38706803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A3A85-1C1F-3E49-9125-732B03FC3737}"/>
              </a:ext>
            </a:extLst>
          </p:cNvPr>
          <p:cNvSpPr>
            <a:spLocks noGrp="1"/>
          </p:cNvSpPr>
          <p:nvPr>
            <p:ph type="title"/>
          </p:nvPr>
        </p:nvSpPr>
        <p:spPr/>
        <p:txBody>
          <a:bodyPr/>
          <a:lstStyle/>
          <a:p>
            <a:r>
              <a:rPr lang="en-GB" sz="3000" b="1" dirty="0"/>
              <a:t>How it works!</a:t>
            </a:r>
          </a:p>
        </p:txBody>
      </p:sp>
      <p:sp>
        <p:nvSpPr>
          <p:cNvPr id="3" name="Content Placeholder 2">
            <a:extLst>
              <a:ext uri="{FF2B5EF4-FFF2-40B4-BE49-F238E27FC236}">
                <a16:creationId xmlns:a16="http://schemas.microsoft.com/office/drawing/2014/main" id="{62324FF1-C19D-0282-06FC-0A15FF78AB05}"/>
              </a:ext>
            </a:extLst>
          </p:cNvPr>
          <p:cNvSpPr>
            <a:spLocks noGrp="1"/>
          </p:cNvSpPr>
          <p:nvPr>
            <p:ph idx="1"/>
          </p:nvPr>
        </p:nvSpPr>
        <p:spPr>
          <a:xfrm>
            <a:off x="549137" y="1797248"/>
            <a:ext cx="7886700" cy="3263504"/>
          </a:xfrm>
        </p:spPr>
        <p:txBody>
          <a:bodyPr/>
          <a:lstStyle/>
          <a:p>
            <a:pPr marL="0" indent="0">
              <a:buNone/>
            </a:pPr>
            <a:r>
              <a:rPr lang="en-GB" sz="1800" dirty="0"/>
              <a:t>Business Skills: Portfolio  - 8 elements equivalent to 3000 words</a:t>
            </a:r>
          </a:p>
          <a:p>
            <a:pPr marL="0" indent="0">
              <a:buNone/>
            </a:pPr>
            <a:r>
              <a:rPr lang="en-GB" sz="1800" dirty="0"/>
              <a:t>All marks from each assessment will be added together and then divided by 8. For example:</a:t>
            </a:r>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r>
              <a:rPr lang="en-GB" sz="1800" dirty="0"/>
              <a:t>*Please note, all marks for written assignments are provisional.</a:t>
            </a:r>
          </a:p>
          <a:p>
            <a:pPr marL="0" indent="0">
              <a:buNone/>
            </a:pPr>
            <a:endParaRPr lang="en-GB" sz="1800" dirty="0"/>
          </a:p>
        </p:txBody>
      </p:sp>
      <p:pic>
        <p:nvPicPr>
          <p:cNvPr id="7" name="Picture 6">
            <a:extLst>
              <a:ext uri="{FF2B5EF4-FFF2-40B4-BE49-F238E27FC236}">
                <a16:creationId xmlns:a16="http://schemas.microsoft.com/office/drawing/2014/main" id="{20A961C9-1F80-98B8-3016-6C884B56C5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650" y="2834265"/>
            <a:ext cx="7808658" cy="1209317"/>
          </a:xfrm>
          <a:prstGeom prst="rect">
            <a:avLst/>
          </a:prstGeom>
        </p:spPr>
      </p:pic>
    </p:spTree>
    <p:extLst>
      <p:ext uri="{BB962C8B-B14F-4D97-AF65-F5344CB8AC3E}">
        <p14:creationId xmlns:p14="http://schemas.microsoft.com/office/powerpoint/2010/main" val="18726970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8C46-1689-4F90-BBAE-D18289BABA9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87CBAAB-02B0-44C9-8953-16C8B6F5CC99}"/>
              </a:ext>
            </a:extLst>
          </p:cNvPr>
          <p:cNvSpPr>
            <a:spLocks noGrp="1"/>
          </p:cNvSpPr>
          <p:nvPr>
            <p:ph idx="1"/>
          </p:nvPr>
        </p:nvSpPr>
        <p:spPr/>
        <p:txBody>
          <a:bodyPr/>
          <a:lstStyle/>
          <a:p>
            <a:r>
              <a:rPr lang="en-GB" sz="2400" dirty="0"/>
              <a:t>Cottrell, S. (2019) </a:t>
            </a:r>
            <a:r>
              <a:rPr lang="en-GB" sz="2400" i="1" dirty="0"/>
              <a:t>The Study Skills Handbook. Fifth edition. </a:t>
            </a:r>
            <a:r>
              <a:rPr lang="en-GB" sz="2400" dirty="0"/>
              <a:t>London: Macmillan International Higher Education/Red Globe Press.</a:t>
            </a:r>
          </a:p>
          <a:p>
            <a:r>
              <a:rPr lang="en-GB" sz="2400" dirty="0"/>
              <a:t>McMillan, K, &amp; Weyers, J (2021) </a:t>
            </a:r>
            <a:r>
              <a:rPr lang="en-GB" sz="2400" i="1" dirty="0"/>
              <a:t>The Study Skills Book. </a:t>
            </a:r>
            <a:r>
              <a:rPr lang="en-GB" sz="2400" dirty="0"/>
              <a:t>Harlow</a:t>
            </a:r>
            <a:r>
              <a:rPr lang="en-GB" sz="2400" i="1" dirty="0"/>
              <a:t>: </a:t>
            </a:r>
            <a:r>
              <a:rPr lang="en-GB" sz="2400" dirty="0"/>
              <a:t>Pearson Education Limited.</a:t>
            </a:r>
          </a:p>
          <a:p>
            <a:pPr marL="0" indent="0">
              <a:buNone/>
            </a:pPr>
            <a:endParaRPr lang="en-GB" sz="2400" dirty="0"/>
          </a:p>
          <a:p>
            <a:endParaRPr lang="en-GB" sz="2400" dirty="0"/>
          </a:p>
        </p:txBody>
      </p:sp>
    </p:spTree>
    <p:extLst>
      <p:ext uri="{BB962C8B-B14F-4D97-AF65-F5344CB8AC3E}">
        <p14:creationId xmlns:p14="http://schemas.microsoft.com/office/powerpoint/2010/main" val="3862459025"/>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6BE85CC-A63A-4EF8-9D7B-181DFEE081E2}" vid="{8073D62D-11B1-4066-9D9E-06B33118E2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faedf56cd05a994d2f671ec779927c37">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ee7ec26e18f80aac1925d73aaa824f9c"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7928cb23-5615-40cd-b4dc-3e154f2c5758}" ma:internalName="TaxCatchAll" ma:showField="CatchAllData" ma:web="6e64d6fd-104f-4775-b027-3bb9d42276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6e64d6fd-104f-4775-b027-3bb9d4227659" xsi:nil="true"/>
    <lcf76f155ced4ddcb4097134ff3c332f xmlns="3e7a15d4-c698-4f99-9f68-49b1414f384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0099DB2-5243-46C1-A66A-2C5A702633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terms/"/>
    <ds:schemaRef ds:uri="http://purl.org/dc/dcmitype/"/>
    <ds:schemaRef ds:uri="303dbf9b-b85b-46a0-94f1-894078c07ecd"/>
    <ds:schemaRef ds:uri="http://purl.org/dc/elements/1.1/"/>
    <ds:schemaRef ds:uri="http://schemas.microsoft.com/office/2006/metadata/properties"/>
    <ds:schemaRef ds:uri="http://schemas.openxmlformats.org/package/2006/metadata/core-properties"/>
    <ds:schemaRef ds:uri="211f9404-bca0-4bcf-9c1d-965ccb6f8d2d"/>
    <ds:schemaRef ds:uri="http://www.w3.org/XML/1998/namespace"/>
    <ds:schemaRef ds:uri="6e64d6fd-104f-4775-b027-3bb9d4227659"/>
    <ds:schemaRef ds:uri="3e7a15d4-c698-4f99-9f68-49b1414f3841"/>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2243</Words>
  <Application>Microsoft Office PowerPoint</Application>
  <PresentationFormat>On-screen Show (4:3)</PresentationFormat>
  <Paragraphs>180</Paragraphs>
  <Slides>36</Slides>
  <Notes>0</Notes>
  <HiddenSlides>0</HiddenSlides>
  <MMClips>1</MMClips>
  <ScaleCrop>false</ScaleCrop>
  <HeadingPairs>
    <vt:vector size="6" baseType="variant">
      <vt:variant>
        <vt:lpstr>Fonts Used</vt:lpstr>
      </vt:variant>
      <vt:variant>
        <vt:i4>3</vt:i4>
      </vt:variant>
      <vt:variant>
        <vt:lpstr>Theme</vt:lpstr>
      </vt:variant>
      <vt:variant>
        <vt:i4>17</vt:i4>
      </vt:variant>
      <vt:variant>
        <vt:lpstr>Slide Titles</vt:lpstr>
      </vt:variant>
      <vt:variant>
        <vt:i4>36</vt:i4>
      </vt:variant>
    </vt:vector>
  </HeadingPairs>
  <TitlesOfParts>
    <vt:vector size="56" baseType="lpstr">
      <vt:lpstr>Arial</vt:lpstr>
      <vt:lpstr>Calibri</vt:lpstr>
      <vt:lpstr>Calibri Light</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Text 1</vt:lpstr>
      <vt:lpstr>  Business Skills  Week 4: Becoming an Independent Learner  Part 1: An Introduction to Academic Writing  Part 2: Writing in the Third Person    </vt:lpstr>
      <vt:lpstr>Part  1: An Introduction to Academic Writing</vt:lpstr>
      <vt:lpstr>Learning Objectives</vt:lpstr>
      <vt:lpstr>Essential Reading</vt:lpstr>
      <vt:lpstr>Business Skills Module Handbook</vt:lpstr>
      <vt:lpstr>Key Terms</vt:lpstr>
      <vt:lpstr>Key Terms</vt:lpstr>
      <vt:lpstr>Academic writing is:</vt:lpstr>
      <vt:lpstr>Preparation…</vt:lpstr>
      <vt:lpstr>Arrange your points in a logical order</vt:lpstr>
      <vt:lpstr>Write in structured paragraphs</vt:lpstr>
      <vt:lpstr>Use transition words when writing to…</vt:lpstr>
      <vt:lpstr>Use Formal Language</vt:lpstr>
      <vt:lpstr>Academic Style Guidelines Continued…</vt:lpstr>
      <vt:lpstr>Top Tip! In-Text Citation</vt:lpstr>
      <vt:lpstr>Top Tip! Revise, Edit and, Proofread</vt:lpstr>
      <vt:lpstr>Top Tip! Read the Instructions! </vt:lpstr>
      <vt:lpstr>Individual Activity</vt:lpstr>
      <vt:lpstr>Mock Assignment and Assessment Brief</vt:lpstr>
      <vt:lpstr>How did it go?</vt:lpstr>
      <vt:lpstr>Part 2 Writing in the Third Person</vt:lpstr>
      <vt:lpstr>The Third Person</vt:lpstr>
      <vt:lpstr>PowerPoint Presentation</vt:lpstr>
      <vt:lpstr>What’s the Story?</vt:lpstr>
      <vt:lpstr>The Third Person</vt:lpstr>
      <vt:lpstr>Let’s Practice!</vt:lpstr>
      <vt:lpstr>Let’s Practice! </vt:lpstr>
      <vt:lpstr>Let’s Practice!</vt:lpstr>
      <vt:lpstr>Let’s Practice!</vt:lpstr>
      <vt:lpstr>It is now time for Task 3</vt:lpstr>
      <vt:lpstr>Any Questions? </vt:lpstr>
      <vt:lpstr>           MyTSD Recap</vt:lpstr>
      <vt:lpstr>MyTSD: Access via Google, Hwb or Quick Links  </vt:lpstr>
      <vt:lpstr>MyTSD</vt:lpstr>
      <vt:lpstr>How it works!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 Lloyd</cp:lastModifiedBy>
  <cp:revision>118</cp:revision>
  <cp:lastPrinted>2020-09-16T11:34:26Z</cp:lastPrinted>
  <dcterms:created xsi:type="dcterms:W3CDTF">2015-04-14T15:21:28Z</dcterms:created>
  <dcterms:modified xsi:type="dcterms:W3CDTF">2023-01-26T15:14:47Z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ies>
</file>