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331" r:id="rId3"/>
    <p:sldId id="397" r:id="rId4"/>
    <p:sldId id="394" r:id="rId5"/>
    <p:sldId id="332" r:id="rId6"/>
    <p:sldId id="352" r:id="rId7"/>
    <p:sldId id="369" r:id="rId8"/>
    <p:sldId id="398" r:id="rId9"/>
    <p:sldId id="393" r:id="rId10"/>
    <p:sldId id="396" r:id="rId11"/>
    <p:sldId id="401" r:id="rId12"/>
    <p:sldId id="399" r:id="rId13"/>
    <p:sldId id="400" r:id="rId14"/>
    <p:sldId id="344" r:id="rId1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52" autoAdjust="0"/>
    <p:restoredTop sz="94576" autoAdjust="0"/>
  </p:normalViewPr>
  <p:slideViewPr>
    <p:cSldViewPr showGuides="1">
      <p:cViewPr>
        <p:scale>
          <a:sx n="73" d="100"/>
          <a:sy n="73" d="100"/>
        </p:scale>
        <p:origin x="1718" y="28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8043C65-EFF3-82CE-4D33-6FC1624409D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BC5810D-D4D1-320F-DBF3-2D3C823931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F1989B31-6A7B-424F-F767-1A6473F1A0B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5E97BF8-8D30-DB47-5733-9327219DC53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6EDB964-F999-5547-8F4F-66A7F66C50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14T15:47:30.244"/>
    </inkml:context>
    <inkml:brush xml:id="br0">
      <inkml:brushProperty name="width" value="0.2" units="cm"/>
      <inkml:brushProperty name="height" value="0.2" units="cm"/>
      <inkml:brushProperty name="color" value="#5B2D90"/>
    </inkml:brush>
  </inkml:definitions>
  <inkml:trace contextRef="#ctx0" brushRef="#br0">15122 75 24575,'-99'-4'0,"-141"-25"0,14 0 0,-555 17 3,-2 63-20,368-20-65,-994 20-230,-4-52 144,710-6 168,-734-2 0,475 17 274,-70 0 28,-1394 147-302,1557-15 0,732-106 0,-176 68 0,98-28 0,-712 270 0,652-211 0,208-95 0,-122 93 0,166-112 0,1 0 0,0 2 0,2 1 0,0 0 0,-26 40 0,39-51 0,1 0 0,0 1 0,0-1 0,1 1 0,1 0 0,0 0 0,1 0 0,0 1 0,0-1 0,2 1 0,0 0 0,0 0 0,1-1 0,0 1 0,4 20 0,2-8 0,2-1 0,0 0 0,1 0 0,2-1 0,0 0 0,19 28 0,-4-12 0,2-1 0,51 52 0,-34-47 0,1-2 0,3-2 0,1-3 0,1-1 0,2-3 0,2-2 0,85 34 0,-9-16 0,2-5 0,171 32 0,-10-23-33,424 22 0,308-48-900,-540-20 848,-332-3 119,1461 5-341,807-104 307,-1872 71 0,95-11 0,-3-30 0,155-57 0,-178 26 0,1160-287 1357,-1011 161-1357,-383 108 0,346-127 0,-525 160 0,285-158 0,-318 129 0,-143 88 0,-1-1 0,-1-2 0,38-44 0,-54 55 0,0 0 0,-1-1 0,-1-1 0,0 0 0,-1 0 0,-1-1 0,-1 0 0,6-23 0,-10 26 0,0 0 0,-1 0 0,-1 0 0,0 0 0,-2 0 0,1-1 0,-2 1 0,0 0 0,0 0 0,-2 1 0,-8-26 0,7 26 0,-1 1 0,0 1 0,-1-1 0,-1 1 0,0 0 0,0 1 0,-1 0 0,0 0 0,-13-10 0,7 8 0,-1 0 0,-1 1 0,0 1 0,-1 1 0,-33-15 0,12 11 0,0 1 0,-1 2 0,0 2 0,0 2 0,0 2 0,-44-1 0,-138 11 0,-88 35-319,-52 30-2003,12 9-3228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4074264-02F7-081D-0EC2-505D158B80A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0F8ECCC-FCD2-82A7-0313-6B6B6832A63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54A1FBC-01FB-F2B1-317F-82B1601D2E5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FAFE73B-CD17-F824-4D1A-00241F1E6C6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1C1E20C0-3A37-7291-CB83-2ECB2C2445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0695C8BE-B775-4A8F-C42F-87178B3128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6888797-FB20-2040-BB2E-625F33C623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2B593A52-CCFB-2A95-3551-5A0E2051DF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E0BE3982-4278-73CB-BDC1-D5F6B41199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9063A210-B262-DAB7-C846-F6BD1CD810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C93420-1109-E84F-9501-1BBA9C2D494B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C6465C11-963B-21C1-CB66-1A3F71B00D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47F7DC8E-B14D-EBD7-78EF-809160EE0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52E5D6B-F69F-6F1D-36FC-4BB6F7C1B8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8621417-FDA4-8649-9DBA-ADA7E9992314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009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70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4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99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7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4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28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9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13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401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541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XYZ@fluffybunny.co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unknowncystic.com/2012/05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alphaModFix amt="42571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0E23E5A1-ECD4-50DF-2DE5-3241EB088C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 4009</a:t>
            </a:r>
          </a:p>
        </p:txBody>
      </p:sp>
      <p:sp>
        <p:nvSpPr>
          <p:cNvPr id="6147" name="Subtitle 4">
            <a:extLst>
              <a:ext uri="{FF2B5EF4-FFF2-40B4-BE49-F238E27FC236}">
                <a16:creationId xmlns:a16="http://schemas.microsoft.com/office/drawing/2014/main" id="{8FAFFADE-356A-A94A-CBBA-0409CCDE9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586537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</a:rPr>
              <a:t>Professional Career Development Within H&amp;SC</a:t>
            </a:r>
          </a:p>
          <a:p>
            <a:pPr eaLnBrk="1" hangingPunct="1">
              <a:defRPr/>
            </a:pPr>
            <a:r>
              <a:rPr lang="en-GB" altLang="en-US" b="1" dirty="0">
                <a:solidFill>
                  <a:schemeClr val="tx1"/>
                </a:solidFill>
              </a:rPr>
              <a:t>Week 7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Writing a CV</a:t>
            </a:r>
            <a:endParaRPr lang="en-GB" alt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E9EC5C-A365-85DD-A7C1-E8666CD72E3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24CBE16C-2AF7-37B5-C753-62E0AE4A33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2AD68A1-CB15-FD43-A70E-F93FD8B11D9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>
            <a:extLst>
              <a:ext uri="{FF2B5EF4-FFF2-40B4-BE49-F238E27FC236}">
                <a16:creationId xmlns:a16="http://schemas.microsoft.com/office/drawing/2014/main" id="{E32B465A-F2D1-8A3D-B736-46EF510AD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Aims of this workshop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C85E8F4E-D796-4E1A-B29D-5A33431847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wrap="square" anchor="t">
            <a:normAutofit/>
          </a:bodyPr>
          <a:lstStyle/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Learn how to construct a CV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Learn what should not be included</a:t>
            </a:r>
          </a:p>
          <a:p>
            <a:pPr lvl="1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Learn what should be included in a CV</a:t>
            </a:r>
          </a:p>
        </p:txBody>
      </p:sp>
      <p:sp>
        <p:nvSpPr>
          <p:cNvPr id="7170" name="Date Placeholder 3">
            <a:extLst>
              <a:ext uri="{FF2B5EF4-FFF2-40B4-BE49-F238E27FC236}">
                <a16:creationId xmlns:a16="http://schemas.microsoft.com/office/drawing/2014/main" id="{D42E7E2D-3E78-D447-034D-E390353DB42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250825" y="6524625"/>
            <a:ext cx="971550" cy="2190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fld id="{31147BED-AFE0-1E48-A82C-505AEE022F5E}" type="datetime1">
              <a:rPr lang="en-GB" altLang="en-US" sz="900" smtClean="0">
                <a:solidFill>
                  <a:schemeClr val="tx1">
                    <a:tint val="75000"/>
                  </a:schemeClr>
                </a:solidFill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 typeface="Arial" panose="020B0604020202020204" pitchFamily="34" charset="0"/>
                <a:buNone/>
              </a:pPr>
              <a:t>14/11/2025</a:t>
            </a:fld>
            <a:endParaRPr lang="en-US" altLang="en-US" sz="90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7173" name="Slide Number Placeholder 3">
            <a:extLst>
              <a:ext uri="{FF2B5EF4-FFF2-40B4-BE49-F238E27FC236}">
                <a16:creationId xmlns:a16="http://schemas.microsoft.com/office/drawing/2014/main" id="{17A61015-0A84-060C-3D0E-6885A36546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61B29A5E-93DD-3744-9492-DA4BC4F14E7D}" type="slidenum">
              <a:rPr lang="en-US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C33B4-CBC4-CC8C-5318-C7D527E1E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CV?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E2289-5E71-7C99-1157-0E32FA33C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818" y="1418898"/>
            <a:ext cx="8229600" cy="4098333"/>
          </a:xfrm>
        </p:spPr>
        <p:txBody>
          <a:bodyPr/>
          <a:lstStyle/>
          <a:p>
            <a:r>
              <a:rPr lang="en-GB" sz="2800" dirty="0"/>
              <a:t>A concise document which summarises an individual’s unique skills, character, experience and achievements. </a:t>
            </a:r>
          </a:p>
          <a:p>
            <a:r>
              <a:rPr lang="en-GB" sz="2800" dirty="0"/>
              <a:t>Short for Curriculum Vitae, which is a Latin phrase which loosely translated means ‘the course of my life’. </a:t>
            </a:r>
          </a:p>
          <a:p>
            <a:r>
              <a:rPr lang="en-GB" sz="2800" dirty="0"/>
              <a:t>Outlines a person’s academic and professional history which is usually used for applying for jobs.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064695-49FB-DB04-2A08-840B01298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0E1FC7-34A0-FEAD-FC2A-7C8609D63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8484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62889-9639-FE1F-9CA9-FD6B68547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265" y="-315416"/>
            <a:ext cx="8229600" cy="1143000"/>
          </a:xfrm>
        </p:spPr>
        <p:txBody>
          <a:bodyPr/>
          <a:lstStyle/>
          <a:p>
            <a:r>
              <a:rPr lang="en-GB" sz="3600" b="1" dirty="0"/>
              <a:t>Importance of a CV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44949-8FDB-164F-8C52-416B2D8AB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589" y="692696"/>
            <a:ext cx="8568952" cy="4968552"/>
          </a:xfrm>
        </p:spPr>
        <p:txBody>
          <a:bodyPr/>
          <a:lstStyle/>
          <a:p>
            <a:pPr marL="0" lvl="0" indent="0">
              <a:buNone/>
            </a:pPr>
            <a:r>
              <a:rPr lang="en-GB" sz="1600" b="1" dirty="0"/>
              <a:t>First impression:</a:t>
            </a:r>
            <a:r>
              <a:rPr lang="en-GB" sz="1600" dirty="0"/>
              <a:t> </a:t>
            </a:r>
          </a:p>
          <a:p>
            <a:r>
              <a:rPr lang="en-GB" sz="1600" dirty="0"/>
              <a:t>A CV is often the first contact you have with a prospective employer, so a well-crafted one is vital for making a positive initial impression. </a:t>
            </a:r>
          </a:p>
          <a:p>
            <a:pPr marL="0" lvl="0" indent="0">
              <a:buNone/>
            </a:pPr>
            <a:r>
              <a:rPr lang="en-GB" sz="1600" b="1" dirty="0"/>
              <a:t>Marketing tool:</a:t>
            </a:r>
            <a:r>
              <a:rPr lang="en-GB" sz="1600" dirty="0"/>
              <a:t> </a:t>
            </a:r>
          </a:p>
          <a:p>
            <a:r>
              <a:rPr lang="en-GB" sz="1600" dirty="0"/>
              <a:t>It's your chance to "sell" yourself by showcasing your relevant skills, experience, and accomplishments in a concise way. </a:t>
            </a:r>
          </a:p>
          <a:p>
            <a:pPr marL="0" lvl="0" indent="0">
              <a:buNone/>
            </a:pPr>
            <a:r>
              <a:rPr lang="en-GB" sz="1600" b="1" dirty="0"/>
              <a:t>Screening tool:</a:t>
            </a:r>
            <a:r>
              <a:rPr lang="en-GB" sz="1600" dirty="0"/>
              <a:t> </a:t>
            </a:r>
          </a:p>
          <a:p>
            <a:r>
              <a:rPr lang="en-GB" sz="1600" dirty="0"/>
              <a:t>Recruiters use CVs to quickly filter candidates and identify those who meet the basic qualifications for a role. </a:t>
            </a:r>
          </a:p>
          <a:p>
            <a:pPr marL="0" lvl="0" indent="0">
              <a:buNone/>
            </a:pPr>
            <a:r>
              <a:rPr lang="en-GB" sz="1600" b="1" dirty="0"/>
              <a:t>Proof of qualifications:</a:t>
            </a:r>
            <a:r>
              <a:rPr lang="en-GB" sz="1600" dirty="0"/>
              <a:t> </a:t>
            </a:r>
          </a:p>
          <a:p>
            <a:r>
              <a:rPr lang="en-GB" sz="1600" dirty="0"/>
              <a:t>A CV provides evidence of your education, work history, and relevant experience, helping to build credibility with employers. </a:t>
            </a:r>
          </a:p>
          <a:p>
            <a:pPr marL="0" lvl="0" indent="0">
              <a:buNone/>
            </a:pPr>
            <a:r>
              <a:rPr lang="en-GB" sz="1600" b="1" dirty="0"/>
              <a:t>Stand out from the competition:</a:t>
            </a:r>
            <a:r>
              <a:rPr lang="en-GB" sz="1600" dirty="0"/>
              <a:t> </a:t>
            </a:r>
          </a:p>
          <a:p>
            <a:r>
              <a:rPr lang="en-GB" sz="1600" dirty="0"/>
              <a:t>In a competitive job market, a well-written and well-presented CV can help you stand out from other applicants and increase your chances of getting an interview. </a:t>
            </a:r>
          </a:p>
          <a:p>
            <a:pPr marL="0" lvl="0" indent="0">
              <a:buNone/>
            </a:pPr>
            <a:r>
              <a:rPr lang="en-GB" sz="1600" b="1" dirty="0"/>
              <a:t>Career reflection:</a:t>
            </a:r>
            <a:r>
              <a:rPr lang="en-GB" sz="1600" dirty="0"/>
              <a:t> </a:t>
            </a:r>
          </a:p>
          <a:p>
            <a:r>
              <a:rPr lang="en-GB" sz="1600" dirty="0"/>
              <a:t>Creating a CV also gives you an opportunity to reflect on your own achievements and career progression</a:t>
            </a:r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D6534-D3D2-6DA1-3C1E-A3178133C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A91F31-1097-3435-FD44-7EBAB4D0A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8150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Title 1">
            <a:extLst>
              <a:ext uri="{FF2B5EF4-FFF2-40B4-BE49-F238E27FC236}">
                <a16:creationId xmlns:a16="http://schemas.microsoft.com/office/drawing/2014/main" id="{EE4593DC-A0A1-A87A-5E27-0E02F0F60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CVs should NOT contain</a:t>
            </a:r>
          </a:p>
        </p:txBody>
      </p:sp>
      <p:sp>
        <p:nvSpPr>
          <p:cNvPr id="9220" name="Content Placeholder 2">
            <a:extLst>
              <a:ext uri="{FF2B5EF4-FFF2-40B4-BE49-F238E27FC236}">
                <a16:creationId xmlns:a16="http://schemas.microsoft.com/office/drawing/2014/main" id="{B8E3E1CE-6DE8-5D9D-0D2E-875659571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wrap="square" anchor="t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500"/>
              <a:t>Long wordy content – keep it brief and to the point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False work experience or qualifications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Unnecessary jargon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Unrelated activities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Informal language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Hobbies or interests which are not related to the work role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500"/>
              <a:t>Complex font</a:t>
            </a:r>
          </a:p>
          <a:p>
            <a:pPr eaLnBrk="1" hangingPunct="1">
              <a:lnSpc>
                <a:spcPct val="90000"/>
              </a:lnSpc>
            </a:pPr>
            <a:endParaRPr lang="en-GB" altLang="en-US" sz="2500"/>
          </a:p>
        </p:txBody>
      </p:sp>
      <p:sp>
        <p:nvSpPr>
          <p:cNvPr id="9218" name="Date Placeholder 3">
            <a:extLst>
              <a:ext uri="{FF2B5EF4-FFF2-40B4-BE49-F238E27FC236}">
                <a16:creationId xmlns:a16="http://schemas.microsoft.com/office/drawing/2014/main" id="{03429384-9F42-6FFB-95F4-848E5AFA3F2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250825" y="6524625"/>
            <a:ext cx="971550" cy="21907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fld id="{55CB1C28-5DCD-364E-A02D-CD59B1392D76}" type="datetime1">
              <a:rPr lang="en-GB" altLang="en-US" sz="900" smtClean="0">
                <a:solidFill>
                  <a:schemeClr val="tx1">
                    <a:tint val="75000"/>
                  </a:schemeClr>
                </a:solidFill>
              </a:rPr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 typeface="Arial" panose="020B0604020202020204" pitchFamily="34" charset="0"/>
                <a:buNone/>
              </a:pPr>
              <a:t>14/11/2025</a:t>
            </a:fld>
            <a:endParaRPr lang="en-US" altLang="en-US" sz="90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9221" name="Slide Number Placeholder 3">
            <a:extLst>
              <a:ext uri="{FF2B5EF4-FFF2-40B4-BE49-F238E27FC236}">
                <a16:creationId xmlns:a16="http://schemas.microsoft.com/office/drawing/2014/main" id="{06D30AC5-8646-711D-A89D-017EEFA8983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F572896-DB65-414D-960F-4F841B740F75}" type="slidenum">
              <a:rPr lang="en-US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684CC03-A341-9CA7-023D-B19F13138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DO include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A8871EB5-53A1-252C-41B5-6D8880814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Skills and achievements which demonstrate your suitability for the role you are applying for</a:t>
            </a:r>
          </a:p>
          <a:p>
            <a:pPr eaLnBrk="1" hangingPunct="1">
              <a:defRPr/>
            </a:pPr>
            <a:r>
              <a:rPr lang="en-GB" altLang="en-US" sz="2800" dirty="0"/>
              <a:t>Two pages of relevant skills and experience</a:t>
            </a:r>
          </a:p>
          <a:p>
            <a:pPr eaLnBrk="1" hangingPunct="1">
              <a:defRPr/>
            </a:pPr>
            <a:r>
              <a:rPr lang="en-GB" altLang="en-US" sz="2800" dirty="0"/>
              <a:t>Explanation of career gaps</a:t>
            </a:r>
          </a:p>
          <a:p>
            <a:pPr eaLnBrk="1" hangingPunct="1">
              <a:defRPr/>
            </a:pPr>
            <a:r>
              <a:rPr lang="en-GB" altLang="en-US" sz="2800" dirty="0"/>
              <a:t>Clear and consistent font</a:t>
            </a:r>
          </a:p>
          <a:p>
            <a:pPr eaLnBrk="1" hangingPunct="1">
              <a:defRPr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563F259F-D456-3A98-5A8D-F072DCF1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r>
              <a:rPr lang="en-GB" altLang="en-US" b="1" dirty="0"/>
              <a:t>Language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192A8504-3834-68B6-1359-7EBCCF72A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554960" cy="2836912"/>
          </a:xfrm>
        </p:spPr>
        <p:txBody>
          <a:bodyPr/>
          <a:lstStyle/>
          <a:p>
            <a:r>
              <a:rPr lang="en-GB" altLang="en-US" sz="2800" dirty="0"/>
              <a:t>Formal</a:t>
            </a:r>
          </a:p>
          <a:p>
            <a:r>
              <a:rPr lang="en-GB" altLang="en-US" sz="2800" dirty="0"/>
              <a:t>Error free</a:t>
            </a:r>
          </a:p>
          <a:p>
            <a:r>
              <a:rPr lang="en-GB" altLang="en-US" sz="2800" dirty="0"/>
              <a:t>Clear and easy to read</a:t>
            </a:r>
          </a:p>
          <a:p>
            <a:r>
              <a:rPr lang="en-GB" altLang="en-US" sz="2800" dirty="0"/>
              <a:t>Be polite (goes without saying!)</a:t>
            </a:r>
          </a:p>
          <a:p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15492-1C42-B33D-6FC1-1DAB2E72C6B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2D1F895-02F0-4167-B7AC-720F6AEDED0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29701" name="Slide Number Placeholder 4">
            <a:extLst>
              <a:ext uri="{FF2B5EF4-FFF2-40B4-BE49-F238E27FC236}">
                <a16:creationId xmlns:a16="http://schemas.microsoft.com/office/drawing/2014/main" id="{4CF6D01A-6401-5879-24FF-06874F9E7BE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39BBC67-60F2-A745-B193-409FB4F51F0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DB195-EE01-34BF-885B-2EF860EB6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155"/>
            <a:ext cx="8229600" cy="562074"/>
          </a:xfrm>
        </p:spPr>
        <p:txBody>
          <a:bodyPr/>
          <a:lstStyle/>
          <a:p>
            <a:r>
              <a:rPr lang="en-GB" b="1" dirty="0"/>
              <a:t>Typical Sections/Structure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F5614-B4A9-3FDB-BAA5-BD181CA0F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194" y="836926"/>
            <a:ext cx="8229600" cy="4824321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sections of the traditional CV will normally be as follows: </a:t>
            </a:r>
            <a:r>
              <a:rPr lang="en-GB" sz="2400" b="1" i="1" dirty="0"/>
              <a:t>(An example is on Moodle)</a:t>
            </a:r>
          </a:p>
          <a:p>
            <a:r>
              <a:rPr lang="en-GB" sz="2400" b="1" dirty="0"/>
              <a:t>Personal information</a:t>
            </a:r>
            <a:r>
              <a:rPr lang="en-GB" sz="2400" dirty="0"/>
              <a:t> – such as contact details – but NOT date of birth, sex, marital status etc. Space may mean you should just list one contact detail, e.g. university email address or a personal email address using your name (not </a:t>
            </a:r>
            <a:r>
              <a:rPr lang="en-GB" sz="2400" u="sng" dirty="0">
                <a:hlinkClick r:id="rId2"/>
              </a:rPr>
              <a:t>XYZ@fluffybunny.com</a:t>
            </a:r>
            <a:r>
              <a:rPr lang="en-GB" sz="2400" dirty="0"/>
              <a:t>), and your mobile number</a:t>
            </a:r>
          </a:p>
          <a:p>
            <a:r>
              <a:rPr lang="en-GB" sz="2400" b="1" dirty="0"/>
              <a:t>Education</a:t>
            </a:r>
            <a:endParaRPr lang="en-GB" sz="2400" dirty="0"/>
          </a:p>
          <a:p>
            <a:r>
              <a:rPr lang="en-GB" sz="2400" b="1" dirty="0"/>
              <a:t>Experience – the core of your CV</a:t>
            </a:r>
            <a:endParaRPr lang="en-GB" sz="2400" dirty="0"/>
          </a:p>
          <a:p>
            <a:r>
              <a:rPr lang="en-GB" sz="2400" b="1" dirty="0"/>
              <a:t>Additional skills</a:t>
            </a:r>
            <a:endParaRPr lang="en-GB" sz="2400" dirty="0"/>
          </a:p>
          <a:p>
            <a:r>
              <a:rPr lang="en-GB" sz="2400" b="1" dirty="0"/>
              <a:t>Interests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DCB12-FE17-224A-451C-04FDE9016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421636-782A-AC06-06B3-A8038754A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8660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130B574-2946-214F-6503-1CBF16850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Structure</a:t>
            </a:r>
            <a:endParaRPr lang="en-US" altLang="en-US" i="1" dirty="0">
              <a:solidFill>
                <a:srgbClr val="0070C0"/>
              </a:solidFill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C0515951-A2CB-8D31-7A50-FD62B9FFF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431370" cy="4176464"/>
          </a:xfrm>
        </p:spPr>
        <p:txBody>
          <a:bodyPr/>
          <a:lstStyle/>
          <a:p>
            <a:pPr marL="793750">
              <a:spcAft>
                <a:spcPts val="800"/>
              </a:spcAft>
            </a:pPr>
            <a:r>
              <a:rPr lang="en-US" altLang="en-US" sz="2800" dirty="0"/>
              <a:t>Start with your most recent skills/achievements and work backwards</a:t>
            </a:r>
          </a:p>
          <a:p>
            <a:pPr marL="793750">
              <a:spcAft>
                <a:spcPts val="800"/>
              </a:spcAft>
            </a:pPr>
            <a:r>
              <a:rPr lang="en-US" altLang="en-US" sz="2800" dirty="0"/>
              <a:t>Use sections – section for qualifications, section for experience, etc.</a:t>
            </a:r>
          </a:p>
          <a:p>
            <a:pPr marL="793750">
              <a:spcAft>
                <a:spcPts val="800"/>
              </a:spcAft>
            </a:pPr>
            <a:r>
              <a:rPr lang="en-US" altLang="en-US" sz="2800" dirty="0"/>
              <a:t>Supporting statement should be brief and at the start of your CV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9425F-67C0-76B0-9A21-CF6E3CB2386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139CB16-D2BD-B448-A741-E98B19954D9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30725" name="Slide Number Placeholder 4">
            <a:extLst>
              <a:ext uri="{FF2B5EF4-FFF2-40B4-BE49-F238E27FC236}">
                <a16:creationId xmlns:a16="http://schemas.microsoft.com/office/drawing/2014/main" id="{80955BBD-F715-465F-B0EC-04AD6095EC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B1E269-85E3-094C-9C64-6B0CB17E84B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813D0-A908-2F19-8FB2-2A648F117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1679"/>
            <a:ext cx="8229600" cy="562074"/>
          </a:xfrm>
        </p:spPr>
        <p:txBody>
          <a:bodyPr/>
          <a:lstStyle/>
          <a:p>
            <a:r>
              <a:rPr lang="en-GB" sz="3600" b="1" dirty="0"/>
              <a:t>Principles to remember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2431C-AA9C-F1A6-4AC2-B7E83B224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4680520"/>
          </a:xfrm>
        </p:spPr>
        <p:txBody>
          <a:bodyPr/>
          <a:lstStyle/>
          <a:p>
            <a:r>
              <a:rPr lang="en-GB" sz="2000" b="1" dirty="0"/>
              <a:t>Don’t lie </a:t>
            </a:r>
            <a:r>
              <a:rPr lang="en-GB" sz="2000" dirty="0"/>
              <a:t>– employers often run background checks and false claims will be uncovered</a:t>
            </a:r>
          </a:p>
          <a:p>
            <a:r>
              <a:rPr lang="en-GB" sz="2000" b="1" dirty="0"/>
              <a:t>Sell yourself </a:t>
            </a:r>
            <a:r>
              <a:rPr lang="en-GB" sz="2000" dirty="0"/>
              <a:t>– what are your unique qualities, personality traits, skills and experience that make you stand out from the crowd</a:t>
            </a:r>
          </a:p>
          <a:p>
            <a:r>
              <a:rPr lang="en-GB" sz="2000" b="1" dirty="0"/>
              <a:t>Personal statement first</a:t>
            </a:r>
            <a:r>
              <a:rPr lang="en-GB" sz="2000" dirty="0"/>
              <a:t> – put your academic qualifications at the back, if you’re buying a new car would you want to see the technical spec or the glossy picture first?</a:t>
            </a:r>
          </a:p>
          <a:p>
            <a:r>
              <a:rPr lang="en-GB" sz="2000" b="1" dirty="0"/>
              <a:t>Don’t leave unexplained gaps </a:t>
            </a:r>
            <a:r>
              <a:rPr lang="en-GB" sz="2000" dirty="0"/>
              <a:t>– if you had a career break to travel or raise a family, explain what skills or experience you gained from this</a:t>
            </a:r>
          </a:p>
          <a:p>
            <a:r>
              <a:rPr lang="en-GB" sz="2000" b="1" dirty="0"/>
              <a:t>Be clear and concise</a:t>
            </a:r>
            <a:r>
              <a:rPr lang="en-GB" sz="2000" dirty="0"/>
              <a:t> – CVs should be a maximum of three pages long and should be easy to read</a:t>
            </a:r>
          </a:p>
          <a:p>
            <a:r>
              <a:rPr lang="en-GB" sz="2000" b="1" dirty="0"/>
              <a:t>Don’t make mistakes</a:t>
            </a:r>
            <a:r>
              <a:rPr lang="en-GB" sz="2000" dirty="0"/>
              <a:t> – check your spelling and grammar meticulously.	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5B2ADC-CD79-75D7-5AA6-749C13B5C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CFD1E4-7378-81AB-2383-B4C1B09C1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14726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AAD12-D43A-B0AF-A715-9CF6520C5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 YOU HAVE A CV?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CC398-5F0A-A139-B220-C5D837852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UPDATED?</a:t>
            </a:r>
          </a:p>
          <a:p>
            <a:endParaRPr lang="en-GB" dirty="0"/>
          </a:p>
          <a:p>
            <a:r>
              <a:rPr lang="en-GB" dirty="0"/>
              <a:t>DO YOU KNOW WHO CAN HELP YOU WITH YOUR CV AT THE UNIVERSITY?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B4C8E-3166-B294-E22C-214431246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3C8F02-EB2E-090A-C5D2-FDC6417DD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7858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A831A-68C2-54FB-BF45-458048EB5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Resources 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54A6C-CC92-7CC4-C840-1CF1932A6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Check the following resources on Moodle:</a:t>
            </a:r>
          </a:p>
          <a:p>
            <a:r>
              <a:rPr lang="en-GB" dirty="0"/>
              <a:t>Folder ‘CV Writing + Worksheet</a:t>
            </a:r>
          </a:p>
          <a:p>
            <a:r>
              <a:rPr lang="en-GB" dirty="0"/>
              <a:t>Language for CVs/Application forms/cover letters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F27C4-F9CB-AF80-3F4A-B524CF046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584989-8FB1-F552-1195-5B6A6217C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0377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0593D-F358-FD35-D472-0C159F8DD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7553"/>
            <a:ext cx="8229600" cy="1143000"/>
          </a:xfrm>
        </p:spPr>
        <p:txBody>
          <a:bodyPr/>
          <a:lstStyle/>
          <a:p>
            <a:r>
              <a:rPr lang="en-GB" b="1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96CD8-F9DE-AF67-52CE-93212F0FD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2573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From the Job identified in Session 1 – fill the generic ‘Job Application Form’ on Moodle.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36E9B-6A1E-503F-1055-80802E0B22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14/11/2025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949D0F-6AC7-DD4B-9586-41A853302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AE5EA4-5DBE-38A9-B89F-0986BB9C3A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723" r="-140" b="18886"/>
          <a:stretch>
            <a:fillRect/>
          </a:stretch>
        </p:blipFill>
        <p:spPr>
          <a:xfrm>
            <a:off x="107504" y="2182675"/>
            <a:ext cx="7622193" cy="3196952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009239F-214E-96CD-7486-0DB84EEA0A1E}"/>
                  </a:ext>
                </a:extLst>
              </p14:cNvPr>
              <p14:cNvContentPartPr/>
              <p14:nvPr/>
            </p14:nvContentPartPr>
            <p14:xfrm>
              <a:off x="472899" y="3406850"/>
              <a:ext cx="5772240" cy="9648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009239F-214E-96CD-7486-0DB84EEA0A1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7259" y="3371210"/>
                <a:ext cx="5843880" cy="1036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788374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Date Placeholder 3">
            <a:extLst>
              <a:ext uri="{FF2B5EF4-FFF2-40B4-BE49-F238E27FC236}">
                <a16:creationId xmlns:a16="http://schemas.microsoft.com/office/drawing/2014/main" id="{000D51C3-AC70-FC19-6CA0-0E7393D1F7F0}"/>
              </a:ext>
            </a:extLst>
          </p:cNvPr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A59F4081-5DBB-B24E-B8B8-046DC2DA274B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14/11/2025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14094756-0753-80CC-ADEE-9D3F90AC4E2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155982"/>
            <a:ext cx="8229600" cy="823102"/>
          </a:xfrm>
        </p:spPr>
        <p:txBody>
          <a:bodyPr/>
          <a:lstStyle/>
          <a:p>
            <a:pPr eaLnBrk="1" hangingPunct="1"/>
            <a:r>
              <a:rPr lang="en-GB" altLang="en-US" b="1" dirty="0"/>
              <a:t>Questions????</a:t>
            </a:r>
          </a:p>
        </p:txBody>
      </p:sp>
      <p:pic>
        <p:nvPicPr>
          <p:cNvPr id="2" name="Picture 1" descr="A magnifying glass over questions&#10;&#10;AI-generated content may be incorrect.">
            <a:extLst>
              <a:ext uri="{FF2B5EF4-FFF2-40B4-BE49-F238E27FC236}">
                <a16:creationId xmlns:a16="http://schemas.microsoft.com/office/drawing/2014/main" id="{4D4B11A6-80BB-6799-2B6D-DC6DDA50B0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91680" y="1097740"/>
            <a:ext cx="6048672" cy="453650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1203</TotalTime>
  <Words>703</Words>
  <Application>Microsoft Office PowerPoint</Application>
  <PresentationFormat>On-screen Show (4:3)</PresentationFormat>
  <Paragraphs>101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Myriad Pro</vt:lpstr>
      <vt:lpstr>Verdana</vt:lpstr>
      <vt:lpstr>20140311PresentationUWTSDTemplate</vt:lpstr>
      <vt:lpstr>LCHS 4009</vt:lpstr>
      <vt:lpstr>Aims of this workshop</vt:lpstr>
      <vt:lpstr>What is a CV?</vt:lpstr>
      <vt:lpstr>Importance of a CV</vt:lpstr>
      <vt:lpstr>CVs should NOT contain</vt:lpstr>
      <vt:lpstr>DO include</vt:lpstr>
      <vt:lpstr>Language</vt:lpstr>
      <vt:lpstr>Typical Sections/Structure</vt:lpstr>
      <vt:lpstr>Structure</vt:lpstr>
      <vt:lpstr>Principles to remember</vt:lpstr>
      <vt:lpstr>DO YOU HAVE A CV?</vt:lpstr>
      <vt:lpstr>Resources on Moodle</vt:lpstr>
      <vt:lpstr>Homework</vt:lpstr>
      <vt:lpstr>Questions????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Odette Jack</cp:lastModifiedBy>
  <cp:revision>115</cp:revision>
  <cp:lastPrinted>1601-01-01T00:00:00Z</cp:lastPrinted>
  <dcterms:created xsi:type="dcterms:W3CDTF">2002-10-07T19:43:58Z</dcterms:created>
  <dcterms:modified xsi:type="dcterms:W3CDTF">2025-11-14T15:48:52Z</dcterms:modified>
</cp:coreProperties>
</file>